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9" r:id="rId4"/>
    <p:sldId id="285" r:id="rId5"/>
    <p:sldId id="258" r:id="rId6"/>
    <p:sldId id="267" r:id="rId7"/>
    <p:sldId id="293" r:id="rId8"/>
    <p:sldId id="260" r:id="rId9"/>
    <p:sldId id="286" r:id="rId10"/>
    <p:sldId id="269" r:id="rId11"/>
    <p:sldId id="294" r:id="rId12"/>
    <p:sldId id="270" r:id="rId13"/>
    <p:sldId id="271" r:id="rId14"/>
    <p:sldId id="272" r:id="rId15"/>
    <p:sldId id="273" r:id="rId16"/>
    <p:sldId id="275" r:id="rId17"/>
    <p:sldId id="274" r:id="rId18"/>
    <p:sldId id="268" r:id="rId19"/>
    <p:sldId id="279" r:id="rId20"/>
    <p:sldId id="295" r:id="rId21"/>
    <p:sldId id="281" r:id="rId22"/>
    <p:sldId id="280" r:id="rId23"/>
    <p:sldId id="283" r:id="rId24"/>
    <p:sldId id="284" r:id="rId25"/>
    <p:sldId id="287" r:id="rId26"/>
    <p:sldId id="288" r:id="rId27"/>
    <p:sldId id="296" r:id="rId28"/>
    <p:sldId id="297" r:id="rId29"/>
    <p:sldId id="29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4660"/>
  </p:normalViewPr>
  <p:slideViewPr>
    <p:cSldViewPr snapToGrid="0">
      <p:cViewPr varScale="1">
        <p:scale>
          <a:sx n="123" d="100"/>
          <a:sy n="123" d="100"/>
        </p:scale>
        <p:origin x="13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0EF8C9-9C66-4F52-BAAE-C718F36D85B3}" type="datetimeFigureOut">
              <a:rPr lang="en-GB" smtClean="0"/>
              <a:t>22/09/2021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A44B7F-C4FF-4DF9-9656-2A6A1DDFAFFE}" type="slidenum">
              <a:rPr lang="en-GB" smtClean="0"/>
              <a:t>‹#›</a:t>
            </a:fld>
            <a:endParaRPr lang="en-GB"/>
          </a:p>
        </p:txBody>
      </p:sp>
    </p:spTree>
    <p:extLst>
      <p:ext uri="{BB962C8B-B14F-4D97-AF65-F5344CB8AC3E}">
        <p14:creationId xmlns:p14="http://schemas.microsoft.com/office/powerpoint/2010/main" val="3248191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3F577-C875-49E7-9CE8-C48926E44C0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FC3529E-5FAB-4D73-AC8A-E153A5E428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FACB52-F6D1-40E2-B238-4F0A39CBB260}"/>
              </a:ext>
            </a:extLst>
          </p:cNvPr>
          <p:cNvSpPr>
            <a:spLocks noGrp="1"/>
          </p:cNvSpPr>
          <p:nvPr>
            <p:ph type="dt" sz="half" idx="10"/>
          </p:nvPr>
        </p:nvSpPr>
        <p:spPr/>
        <p:txBody>
          <a:bodyPr/>
          <a:lstStyle/>
          <a:p>
            <a:fld id="{B3601E60-2CD8-4FA9-A888-4B90A74E13B8}" type="datetime1">
              <a:rPr lang="en-GB" smtClean="0"/>
              <a:t>22/09/2021</a:t>
            </a:fld>
            <a:endParaRPr lang="en-GB"/>
          </a:p>
        </p:txBody>
      </p:sp>
      <p:sp>
        <p:nvSpPr>
          <p:cNvPr id="5" name="Footer Placeholder 4">
            <a:extLst>
              <a:ext uri="{FF2B5EF4-FFF2-40B4-BE49-F238E27FC236}">
                <a16:creationId xmlns:a16="http://schemas.microsoft.com/office/drawing/2014/main" id="{ECA48E86-2E0F-484A-A2CE-289133AAD0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D14332-97DA-4832-97E3-9CA8AF45966D}"/>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2126187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8D250-1562-4E24-AA67-25E4203AE11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FCAD38-A449-49D0-9BB2-1850C7F1DF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0500E8-D951-4DD5-985E-76D717AC861E}"/>
              </a:ext>
            </a:extLst>
          </p:cNvPr>
          <p:cNvSpPr>
            <a:spLocks noGrp="1"/>
          </p:cNvSpPr>
          <p:nvPr>
            <p:ph type="dt" sz="half" idx="10"/>
          </p:nvPr>
        </p:nvSpPr>
        <p:spPr/>
        <p:txBody>
          <a:bodyPr/>
          <a:lstStyle/>
          <a:p>
            <a:fld id="{E8C57161-538B-4227-992D-0627E7EB4B05}" type="datetime1">
              <a:rPr lang="en-GB" smtClean="0"/>
              <a:t>22/09/2021</a:t>
            </a:fld>
            <a:endParaRPr lang="en-GB"/>
          </a:p>
        </p:txBody>
      </p:sp>
      <p:sp>
        <p:nvSpPr>
          <p:cNvPr id="5" name="Footer Placeholder 4">
            <a:extLst>
              <a:ext uri="{FF2B5EF4-FFF2-40B4-BE49-F238E27FC236}">
                <a16:creationId xmlns:a16="http://schemas.microsoft.com/office/drawing/2014/main" id="{9BDE1B80-10CB-4D37-9C98-2C1E9CA070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F6DFD9-572D-4995-8DAD-BB84E3C9B32B}"/>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2066656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C3E592-8172-4304-98D1-BF39369977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5F6C363-63AC-4802-A02F-BA1467B660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9BB910-F429-4B18-8888-38E6E33260D9}"/>
              </a:ext>
            </a:extLst>
          </p:cNvPr>
          <p:cNvSpPr>
            <a:spLocks noGrp="1"/>
          </p:cNvSpPr>
          <p:nvPr>
            <p:ph type="dt" sz="half" idx="10"/>
          </p:nvPr>
        </p:nvSpPr>
        <p:spPr/>
        <p:txBody>
          <a:bodyPr/>
          <a:lstStyle/>
          <a:p>
            <a:fld id="{1C4681B4-278A-4307-B086-6F0851D9AB64}" type="datetime1">
              <a:rPr lang="en-GB" smtClean="0"/>
              <a:t>22/09/2021</a:t>
            </a:fld>
            <a:endParaRPr lang="en-GB"/>
          </a:p>
        </p:txBody>
      </p:sp>
      <p:sp>
        <p:nvSpPr>
          <p:cNvPr id="5" name="Footer Placeholder 4">
            <a:extLst>
              <a:ext uri="{FF2B5EF4-FFF2-40B4-BE49-F238E27FC236}">
                <a16:creationId xmlns:a16="http://schemas.microsoft.com/office/drawing/2014/main" id="{42E2CDF0-A29D-4B5A-858A-6175BEA7BB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037C8D-CC85-45A1-9542-8473439B4DB4}"/>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2264051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896DC-2911-418D-8E6B-5611491358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5EF3246-9FD0-4A80-9FA6-818C180CAE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915E70-C169-4900-A1A0-A48BFE303C67}"/>
              </a:ext>
            </a:extLst>
          </p:cNvPr>
          <p:cNvSpPr>
            <a:spLocks noGrp="1"/>
          </p:cNvSpPr>
          <p:nvPr>
            <p:ph type="dt" sz="half" idx="10"/>
          </p:nvPr>
        </p:nvSpPr>
        <p:spPr/>
        <p:txBody>
          <a:bodyPr/>
          <a:lstStyle/>
          <a:p>
            <a:fld id="{1E168FE8-8B2F-438A-8C1A-AB24E3F5421D}" type="datetime1">
              <a:rPr lang="en-GB" smtClean="0"/>
              <a:t>22/09/2021</a:t>
            </a:fld>
            <a:endParaRPr lang="en-GB"/>
          </a:p>
        </p:txBody>
      </p:sp>
      <p:sp>
        <p:nvSpPr>
          <p:cNvPr id="5" name="Footer Placeholder 4">
            <a:extLst>
              <a:ext uri="{FF2B5EF4-FFF2-40B4-BE49-F238E27FC236}">
                <a16:creationId xmlns:a16="http://schemas.microsoft.com/office/drawing/2014/main" id="{7CF647E6-DCBA-4605-B7C0-D345F81A49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68A70-339D-4D49-AF3F-AE3130148395}"/>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2391173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D3F56-B929-42AF-BCE3-AFF68C348E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0973658-8799-4B23-AA53-C09D84A0B3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7B50EC-D373-45F7-A3A0-8F3F1525BCCB}"/>
              </a:ext>
            </a:extLst>
          </p:cNvPr>
          <p:cNvSpPr>
            <a:spLocks noGrp="1"/>
          </p:cNvSpPr>
          <p:nvPr>
            <p:ph type="dt" sz="half" idx="10"/>
          </p:nvPr>
        </p:nvSpPr>
        <p:spPr/>
        <p:txBody>
          <a:bodyPr/>
          <a:lstStyle/>
          <a:p>
            <a:fld id="{0647EC70-BE56-47CA-9FE7-D24696288550}" type="datetime1">
              <a:rPr lang="en-GB" smtClean="0"/>
              <a:t>22/09/2021</a:t>
            </a:fld>
            <a:endParaRPr lang="en-GB"/>
          </a:p>
        </p:txBody>
      </p:sp>
      <p:sp>
        <p:nvSpPr>
          <p:cNvPr id="5" name="Footer Placeholder 4">
            <a:extLst>
              <a:ext uri="{FF2B5EF4-FFF2-40B4-BE49-F238E27FC236}">
                <a16:creationId xmlns:a16="http://schemas.microsoft.com/office/drawing/2014/main" id="{A043E124-2221-4EA7-9BA5-34EDF44106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5F329A-2CCF-4B39-A2E0-FD11AF19F192}"/>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2798331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880CE-3AB4-43B0-BE62-DE9B7929543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283C359-EDAA-4F3A-8FC1-0654A8EDEB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D4160BA-4C67-4878-B5C0-9CCCBF0F8F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E7CEED7-563A-46EE-88E3-4C38C20AABD0}"/>
              </a:ext>
            </a:extLst>
          </p:cNvPr>
          <p:cNvSpPr>
            <a:spLocks noGrp="1"/>
          </p:cNvSpPr>
          <p:nvPr>
            <p:ph type="dt" sz="half" idx="10"/>
          </p:nvPr>
        </p:nvSpPr>
        <p:spPr/>
        <p:txBody>
          <a:bodyPr/>
          <a:lstStyle/>
          <a:p>
            <a:fld id="{6E3222A9-FEDC-427E-81B1-B98497B55E47}" type="datetime1">
              <a:rPr lang="en-GB" smtClean="0"/>
              <a:t>22/09/2021</a:t>
            </a:fld>
            <a:endParaRPr lang="en-GB"/>
          </a:p>
        </p:txBody>
      </p:sp>
      <p:sp>
        <p:nvSpPr>
          <p:cNvPr id="6" name="Footer Placeholder 5">
            <a:extLst>
              <a:ext uri="{FF2B5EF4-FFF2-40B4-BE49-F238E27FC236}">
                <a16:creationId xmlns:a16="http://schemas.microsoft.com/office/drawing/2014/main" id="{C462EFCB-A023-47EE-9C94-A4C0094700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CD61CF-A5A0-4EC5-BFC1-1C1F26175CE5}"/>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70846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604B-D356-45E4-B586-FB1F64BDDF5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24DC663-B3AB-4C38-BFEA-91B1F6A6CE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01B024-28FF-4E33-A44D-3797B683E0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10C4DB-62AF-470B-AB9F-B93C0B099F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931661-CB9E-412A-92EE-E5369B4334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0A104A7-C7D7-41E6-8414-BD3333AF07D7}"/>
              </a:ext>
            </a:extLst>
          </p:cNvPr>
          <p:cNvSpPr>
            <a:spLocks noGrp="1"/>
          </p:cNvSpPr>
          <p:nvPr>
            <p:ph type="dt" sz="half" idx="10"/>
          </p:nvPr>
        </p:nvSpPr>
        <p:spPr/>
        <p:txBody>
          <a:bodyPr/>
          <a:lstStyle/>
          <a:p>
            <a:fld id="{35F0F6BB-D346-4AD2-8E33-90A1D8506C14}" type="datetime1">
              <a:rPr lang="en-GB" smtClean="0"/>
              <a:t>22/09/2021</a:t>
            </a:fld>
            <a:endParaRPr lang="en-GB"/>
          </a:p>
        </p:txBody>
      </p:sp>
      <p:sp>
        <p:nvSpPr>
          <p:cNvPr id="8" name="Footer Placeholder 7">
            <a:extLst>
              <a:ext uri="{FF2B5EF4-FFF2-40B4-BE49-F238E27FC236}">
                <a16:creationId xmlns:a16="http://schemas.microsoft.com/office/drawing/2014/main" id="{D4588C84-7606-4E08-BF3A-EA226CAE2A0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4E91799-71C5-4156-8A2B-13A91FCD9222}"/>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1983528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32825-7DC6-4089-B504-316B0B6198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19660F-2563-4A2F-995D-D3400BD4F328}"/>
              </a:ext>
            </a:extLst>
          </p:cNvPr>
          <p:cNvSpPr>
            <a:spLocks noGrp="1"/>
          </p:cNvSpPr>
          <p:nvPr>
            <p:ph type="dt" sz="half" idx="10"/>
          </p:nvPr>
        </p:nvSpPr>
        <p:spPr/>
        <p:txBody>
          <a:bodyPr/>
          <a:lstStyle/>
          <a:p>
            <a:fld id="{B2BB0D9C-E11E-4D93-8C29-3825D63FA920}" type="datetime1">
              <a:rPr lang="en-GB" smtClean="0"/>
              <a:t>22/09/2021</a:t>
            </a:fld>
            <a:endParaRPr lang="en-GB"/>
          </a:p>
        </p:txBody>
      </p:sp>
      <p:sp>
        <p:nvSpPr>
          <p:cNvPr id="4" name="Footer Placeholder 3">
            <a:extLst>
              <a:ext uri="{FF2B5EF4-FFF2-40B4-BE49-F238E27FC236}">
                <a16:creationId xmlns:a16="http://schemas.microsoft.com/office/drawing/2014/main" id="{BDB5FAD1-6960-4D8E-8C2C-C3144E84C40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C8F40B-48B2-41BA-820D-8F2E92A0ACAD}"/>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4252011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5B13E6-5548-40B4-A85C-7F29B4D3EAE2}"/>
              </a:ext>
            </a:extLst>
          </p:cNvPr>
          <p:cNvSpPr>
            <a:spLocks noGrp="1"/>
          </p:cNvSpPr>
          <p:nvPr>
            <p:ph type="dt" sz="half" idx="10"/>
          </p:nvPr>
        </p:nvSpPr>
        <p:spPr/>
        <p:txBody>
          <a:bodyPr/>
          <a:lstStyle/>
          <a:p>
            <a:fld id="{9305882C-7CC7-4856-B7AA-AAEF782D7DD5}" type="datetime1">
              <a:rPr lang="en-GB" smtClean="0"/>
              <a:t>22/09/2021</a:t>
            </a:fld>
            <a:endParaRPr lang="en-GB"/>
          </a:p>
        </p:txBody>
      </p:sp>
      <p:sp>
        <p:nvSpPr>
          <p:cNvPr id="3" name="Footer Placeholder 2">
            <a:extLst>
              <a:ext uri="{FF2B5EF4-FFF2-40B4-BE49-F238E27FC236}">
                <a16:creationId xmlns:a16="http://schemas.microsoft.com/office/drawing/2014/main" id="{1EF5F64F-F573-4852-8B69-9FC5DEA674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194EB78-8751-42D3-92F2-4C0616F4159E}"/>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850730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3E640-7DF7-45C2-ABDE-F9D89987FD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60B0C5-F9E7-44B3-A42F-885F38681A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F820469-C10E-4E75-8CEE-A56511E600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DB757F-BAB7-4EE8-B66F-7CE6F0521979}"/>
              </a:ext>
            </a:extLst>
          </p:cNvPr>
          <p:cNvSpPr>
            <a:spLocks noGrp="1"/>
          </p:cNvSpPr>
          <p:nvPr>
            <p:ph type="dt" sz="half" idx="10"/>
          </p:nvPr>
        </p:nvSpPr>
        <p:spPr/>
        <p:txBody>
          <a:bodyPr/>
          <a:lstStyle/>
          <a:p>
            <a:fld id="{B2948FF8-9A84-4EC6-BB83-F67DD1797702}" type="datetime1">
              <a:rPr lang="en-GB" smtClean="0"/>
              <a:t>22/09/2021</a:t>
            </a:fld>
            <a:endParaRPr lang="en-GB"/>
          </a:p>
        </p:txBody>
      </p:sp>
      <p:sp>
        <p:nvSpPr>
          <p:cNvPr id="6" name="Footer Placeholder 5">
            <a:extLst>
              <a:ext uri="{FF2B5EF4-FFF2-40B4-BE49-F238E27FC236}">
                <a16:creationId xmlns:a16="http://schemas.microsoft.com/office/drawing/2014/main" id="{C90CEA8D-BDFD-4C5D-AA8C-B9B90C8A03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B9759C-6764-4860-ACB2-BBA486F5C441}"/>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811207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2D762-8D18-4DB6-9278-2106A83248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8475F4C-1157-4F46-97A3-139355E789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9CAC907-9F03-48C8-A035-CEE11B7AE8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7EE37A-ED59-4A74-9039-947725ACD8E5}"/>
              </a:ext>
            </a:extLst>
          </p:cNvPr>
          <p:cNvSpPr>
            <a:spLocks noGrp="1"/>
          </p:cNvSpPr>
          <p:nvPr>
            <p:ph type="dt" sz="half" idx="10"/>
          </p:nvPr>
        </p:nvSpPr>
        <p:spPr/>
        <p:txBody>
          <a:bodyPr/>
          <a:lstStyle/>
          <a:p>
            <a:fld id="{0E887723-21BE-4749-9CF1-89C4615C18CC}" type="datetime1">
              <a:rPr lang="en-GB" smtClean="0"/>
              <a:t>22/09/2021</a:t>
            </a:fld>
            <a:endParaRPr lang="en-GB"/>
          </a:p>
        </p:txBody>
      </p:sp>
      <p:sp>
        <p:nvSpPr>
          <p:cNvPr id="6" name="Footer Placeholder 5">
            <a:extLst>
              <a:ext uri="{FF2B5EF4-FFF2-40B4-BE49-F238E27FC236}">
                <a16:creationId xmlns:a16="http://schemas.microsoft.com/office/drawing/2014/main" id="{5A40A04B-9181-4784-ADF9-9B099ABF47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F2B6F8-8698-4687-833F-342D13E862D0}"/>
              </a:ext>
            </a:extLst>
          </p:cNvPr>
          <p:cNvSpPr>
            <a:spLocks noGrp="1"/>
          </p:cNvSpPr>
          <p:nvPr>
            <p:ph type="sldNum" sz="quarter" idx="12"/>
          </p:nvPr>
        </p:nvSpPr>
        <p:spPr/>
        <p:txBody>
          <a:bodyPr/>
          <a:lstStyle/>
          <a:p>
            <a:fld id="{ADCC14B8-73DF-4BAF-ADBE-131B886E007C}" type="slidenum">
              <a:rPr lang="en-GB" smtClean="0"/>
              <a:t>‹#›</a:t>
            </a:fld>
            <a:endParaRPr lang="en-GB"/>
          </a:p>
        </p:txBody>
      </p:sp>
    </p:spTree>
    <p:extLst>
      <p:ext uri="{BB962C8B-B14F-4D97-AF65-F5344CB8AC3E}">
        <p14:creationId xmlns:p14="http://schemas.microsoft.com/office/powerpoint/2010/main" val="3232291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8E2C3E-B603-43AF-A43F-BEBB6080FF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D8437D0-5DE2-418C-BFDE-0DE1F0DE77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978EF3-7FF7-4AD5-9900-6F9EFFBAEB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354671-4A86-48DE-AB19-B9B4D8C02AD7}" type="datetime1">
              <a:rPr lang="en-GB" smtClean="0"/>
              <a:t>22/09/2021</a:t>
            </a:fld>
            <a:endParaRPr lang="en-GB"/>
          </a:p>
        </p:txBody>
      </p:sp>
      <p:sp>
        <p:nvSpPr>
          <p:cNvPr id="5" name="Footer Placeholder 4">
            <a:extLst>
              <a:ext uri="{FF2B5EF4-FFF2-40B4-BE49-F238E27FC236}">
                <a16:creationId xmlns:a16="http://schemas.microsoft.com/office/drawing/2014/main" id="{3FE8355F-770F-4E0B-BB49-848D174F31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2DA10F6-A6F9-433C-BE53-9540B59168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C14B8-73DF-4BAF-ADBE-131B886E007C}" type="slidenum">
              <a:rPr lang="en-GB" smtClean="0"/>
              <a:t>‹#›</a:t>
            </a:fld>
            <a:endParaRPr lang="en-GB"/>
          </a:p>
        </p:txBody>
      </p:sp>
    </p:spTree>
    <p:extLst>
      <p:ext uri="{BB962C8B-B14F-4D97-AF65-F5344CB8AC3E}">
        <p14:creationId xmlns:p14="http://schemas.microsoft.com/office/powerpoint/2010/main" val="291583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0.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89F20-7D5E-4E34-BB8F-DF5893238111}"/>
              </a:ext>
            </a:extLst>
          </p:cNvPr>
          <p:cNvSpPr>
            <a:spLocks noGrp="1"/>
          </p:cNvSpPr>
          <p:nvPr>
            <p:ph type="ctrTitle"/>
          </p:nvPr>
        </p:nvSpPr>
        <p:spPr/>
        <p:txBody>
          <a:bodyPr>
            <a:normAutofit fontScale="90000"/>
          </a:bodyPr>
          <a:lstStyle/>
          <a:p>
            <a:br>
              <a:rPr lang="en-US" dirty="0"/>
            </a:br>
            <a:r>
              <a:rPr lang="en-US" dirty="0"/>
              <a:t>Novel cavity with ultra low R/Q for CLIC DR RF system</a:t>
            </a:r>
            <a:endParaRPr lang="en-GB" dirty="0"/>
          </a:p>
        </p:txBody>
      </p:sp>
      <p:sp>
        <p:nvSpPr>
          <p:cNvPr id="3" name="Subtitle 2">
            <a:extLst>
              <a:ext uri="{FF2B5EF4-FFF2-40B4-BE49-F238E27FC236}">
                <a16:creationId xmlns:a16="http://schemas.microsoft.com/office/drawing/2014/main" id="{AB5F2917-C15D-4A7A-9071-72DD50BE4B8B}"/>
              </a:ext>
            </a:extLst>
          </p:cNvPr>
          <p:cNvSpPr>
            <a:spLocks noGrp="1"/>
          </p:cNvSpPr>
          <p:nvPr>
            <p:ph type="subTitle" idx="1"/>
          </p:nvPr>
        </p:nvSpPr>
        <p:spPr/>
        <p:txBody>
          <a:bodyPr/>
          <a:lstStyle/>
          <a:p>
            <a:r>
              <a:rPr lang="en-US" dirty="0"/>
              <a:t>Alexej Grudiev, Themis Mastoridis</a:t>
            </a:r>
          </a:p>
          <a:p>
            <a:r>
              <a:rPr lang="en-US" dirty="0"/>
              <a:t>22/09/2021</a:t>
            </a:r>
            <a:endParaRPr lang="en-GB" dirty="0"/>
          </a:p>
        </p:txBody>
      </p:sp>
      <p:sp>
        <p:nvSpPr>
          <p:cNvPr id="4" name="Slide Number Placeholder 3">
            <a:extLst>
              <a:ext uri="{FF2B5EF4-FFF2-40B4-BE49-F238E27FC236}">
                <a16:creationId xmlns:a16="http://schemas.microsoft.com/office/drawing/2014/main" id="{74D7CAA3-DBD9-46A6-A864-8DF95D46FB65}"/>
              </a:ext>
            </a:extLst>
          </p:cNvPr>
          <p:cNvSpPr>
            <a:spLocks noGrp="1"/>
          </p:cNvSpPr>
          <p:nvPr>
            <p:ph type="sldNum" sz="quarter" idx="12"/>
          </p:nvPr>
        </p:nvSpPr>
        <p:spPr/>
        <p:txBody>
          <a:bodyPr/>
          <a:lstStyle/>
          <a:p>
            <a:fld id="{ADCC14B8-73DF-4BAF-ADBE-131B886E007C}" type="slidenum">
              <a:rPr lang="en-GB" smtClean="0"/>
              <a:t>1</a:t>
            </a:fld>
            <a:endParaRPr lang="en-GB"/>
          </a:p>
        </p:txBody>
      </p:sp>
    </p:spTree>
    <p:extLst>
      <p:ext uri="{BB962C8B-B14F-4D97-AF65-F5344CB8AC3E}">
        <p14:creationId xmlns:p14="http://schemas.microsoft.com/office/powerpoint/2010/main" val="4097885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computer&#10;&#10;Description automatically generated">
            <a:extLst>
              <a:ext uri="{FF2B5EF4-FFF2-40B4-BE49-F238E27FC236}">
                <a16:creationId xmlns:a16="http://schemas.microsoft.com/office/drawing/2014/main" id="{207CF891-ACA9-45A6-9705-8E4582B9A606}"/>
              </a:ext>
            </a:extLst>
          </p:cNvPr>
          <p:cNvPicPr>
            <a:picLocks noChangeAspect="1"/>
          </p:cNvPicPr>
          <p:nvPr/>
        </p:nvPicPr>
        <p:blipFill>
          <a:blip r:embed="rId2"/>
          <a:stretch>
            <a:fillRect/>
          </a:stretch>
        </p:blipFill>
        <p:spPr>
          <a:xfrm>
            <a:off x="710298" y="1363290"/>
            <a:ext cx="5069092" cy="1805035"/>
          </a:xfrm>
          <a:prstGeom prst="rect">
            <a:avLst/>
          </a:prstGeom>
        </p:spPr>
      </p:pic>
      <p:sp>
        <p:nvSpPr>
          <p:cNvPr id="2" name="Title 1">
            <a:extLst>
              <a:ext uri="{FF2B5EF4-FFF2-40B4-BE49-F238E27FC236}">
                <a16:creationId xmlns:a16="http://schemas.microsoft.com/office/drawing/2014/main" id="{8EDCC11F-A119-4BF6-B67F-050FACAFE75E}"/>
              </a:ext>
            </a:extLst>
          </p:cNvPr>
          <p:cNvSpPr>
            <a:spLocks noGrp="1"/>
          </p:cNvSpPr>
          <p:nvPr>
            <p:ph type="title"/>
          </p:nvPr>
        </p:nvSpPr>
        <p:spPr>
          <a:xfrm>
            <a:off x="690279" y="274352"/>
            <a:ext cx="10515600" cy="1325563"/>
          </a:xfrm>
        </p:spPr>
        <p:txBody>
          <a:bodyPr/>
          <a:lstStyle/>
          <a:p>
            <a:r>
              <a:rPr lang="en-US" dirty="0"/>
              <a:t>Design of the cavity for total R/Q=14.3</a:t>
            </a:r>
            <a:r>
              <a:rPr lang="el-GR" dirty="0"/>
              <a:t>Ω</a:t>
            </a:r>
            <a:r>
              <a:rPr lang="en-US" dirty="0"/>
              <a:t> </a:t>
            </a:r>
            <a:endParaRPr lang="en-GB" dirty="0"/>
          </a:p>
        </p:txBody>
      </p:sp>
      <p:sp>
        <p:nvSpPr>
          <p:cNvPr id="8" name="TextBox 7">
            <a:extLst>
              <a:ext uri="{FF2B5EF4-FFF2-40B4-BE49-F238E27FC236}">
                <a16:creationId xmlns:a16="http://schemas.microsoft.com/office/drawing/2014/main" id="{0FA5E652-494B-4260-B163-CAA0BF2D8879}"/>
              </a:ext>
            </a:extLst>
          </p:cNvPr>
          <p:cNvSpPr txBox="1"/>
          <p:nvPr/>
        </p:nvSpPr>
        <p:spPr>
          <a:xfrm>
            <a:off x="1879020" y="1574800"/>
            <a:ext cx="2343847" cy="369332"/>
          </a:xfrm>
          <a:prstGeom prst="rect">
            <a:avLst/>
          </a:prstGeom>
          <a:noFill/>
        </p:spPr>
        <p:txBody>
          <a:bodyPr wrap="none" rtlCol="0">
            <a:spAutoFit/>
          </a:bodyPr>
          <a:lstStyle/>
          <a:p>
            <a:r>
              <a:rPr lang="en-US" dirty="0"/>
              <a:t>E- and H-fields for 144J</a:t>
            </a:r>
            <a:endParaRPr lang="en-GB" dirty="0"/>
          </a:p>
        </p:txBody>
      </p:sp>
      <p:sp>
        <p:nvSpPr>
          <p:cNvPr id="19" name="TextBox 18">
            <a:extLst>
              <a:ext uri="{FF2B5EF4-FFF2-40B4-BE49-F238E27FC236}">
                <a16:creationId xmlns:a16="http://schemas.microsoft.com/office/drawing/2014/main" id="{01AFA4EC-EEC9-4A2A-8020-E7CD4C23F805}"/>
              </a:ext>
            </a:extLst>
          </p:cNvPr>
          <p:cNvSpPr txBox="1"/>
          <p:nvPr/>
        </p:nvSpPr>
        <p:spPr>
          <a:xfrm>
            <a:off x="7701338" y="5193154"/>
            <a:ext cx="2286559" cy="1200329"/>
          </a:xfrm>
          <a:prstGeom prst="rect">
            <a:avLst/>
          </a:prstGeom>
          <a:noFill/>
          <a:ln>
            <a:solidFill>
              <a:srgbClr val="FF0000"/>
            </a:solidFill>
          </a:ln>
        </p:spPr>
        <p:txBody>
          <a:bodyPr wrap="square" rtlCol="0">
            <a:spAutoFit/>
          </a:bodyPr>
          <a:lstStyle/>
          <a:p>
            <a:r>
              <a:rPr lang="en-US" dirty="0" err="1">
                <a:solidFill>
                  <a:srgbClr val="FF0000"/>
                </a:solidFill>
              </a:rPr>
              <a:t>Hmax</a:t>
            </a:r>
            <a:r>
              <a:rPr lang="en-US" dirty="0">
                <a:solidFill>
                  <a:srgbClr val="FF0000"/>
                </a:solidFill>
              </a:rPr>
              <a:t> limit: 80kA/m</a:t>
            </a:r>
          </a:p>
          <a:p>
            <a:pPr marL="285750" indent="-285750">
              <a:buFont typeface="Symbol" panose="05050102010706020507" pitchFamily="18" charset="2"/>
              <a:buChar char="Þ"/>
            </a:pPr>
            <a:r>
              <a:rPr lang="en-US" b="1" dirty="0">
                <a:solidFill>
                  <a:srgbClr val="FF0000"/>
                </a:solidFill>
              </a:rPr>
              <a:t>Vmax = 0.275 MV</a:t>
            </a:r>
          </a:p>
          <a:p>
            <a:pPr marL="285750" indent="-285750">
              <a:buFont typeface="Symbol" panose="05050102010706020507" pitchFamily="18" charset="2"/>
              <a:buChar char="Þ"/>
            </a:pPr>
            <a:r>
              <a:rPr lang="en-US" dirty="0" err="1">
                <a:solidFill>
                  <a:srgbClr val="FF0000"/>
                </a:solidFill>
              </a:rPr>
              <a:t>Umax</a:t>
            </a:r>
            <a:r>
              <a:rPr lang="en-US" dirty="0">
                <a:solidFill>
                  <a:srgbClr val="FF0000"/>
                </a:solidFill>
              </a:rPr>
              <a:t> = 5.0 J</a:t>
            </a:r>
          </a:p>
          <a:p>
            <a:pPr marL="285750" indent="-285750">
              <a:buFont typeface="Symbol" panose="05050102010706020507" pitchFamily="18" charset="2"/>
              <a:buChar char="Þ"/>
            </a:pPr>
            <a:r>
              <a:rPr lang="en-US" dirty="0">
                <a:solidFill>
                  <a:srgbClr val="FF0000"/>
                </a:solidFill>
              </a:rPr>
              <a:t>Emax = 8.7 MV/m</a:t>
            </a:r>
          </a:p>
        </p:txBody>
      </p:sp>
      <p:graphicFrame>
        <p:nvGraphicFramePr>
          <p:cNvPr id="18" name="Table 17">
            <a:extLst>
              <a:ext uri="{FF2B5EF4-FFF2-40B4-BE49-F238E27FC236}">
                <a16:creationId xmlns:a16="http://schemas.microsoft.com/office/drawing/2014/main" id="{D0458150-1F99-42ED-9E04-019896298557}"/>
              </a:ext>
            </a:extLst>
          </p:cNvPr>
          <p:cNvGraphicFramePr>
            <a:graphicFrameLocks noGrp="1"/>
          </p:cNvGraphicFramePr>
          <p:nvPr>
            <p:extLst>
              <p:ext uri="{D42A27DB-BD31-4B8C-83A1-F6EECF244321}">
                <p14:modId xmlns:p14="http://schemas.microsoft.com/office/powerpoint/2010/main" val="1953825028"/>
              </p:ext>
            </p:extLst>
          </p:nvPr>
        </p:nvGraphicFramePr>
        <p:xfrm>
          <a:off x="7126056" y="1314125"/>
          <a:ext cx="3038120" cy="3708400"/>
        </p:xfrm>
        <a:graphic>
          <a:graphicData uri="http://schemas.openxmlformats.org/drawingml/2006/table">
            <a:tbl>
              <a:tblPr firstRow="1" bandRow="1">
                <a:tableStyleId>{5C22544A-7EE6-4342-B048-85BDC9FD1C3A}</a:tableStyleId>
              </a:tblPr>
              <a:tblGrid>
                <a:gridCol w="2239544">
                  <a:extLst>
                    <a:ext uri="{9D8B030D-6E8A-4147-A177-3AD203B41FA5}">
                      <a16:colId xmlns:a16="http://schemas.microsoft.com/office/drawing/2014/main" val="4092569744"/>
                    </a:ext>
                  </a:extLst>
                </a:gridCol>
                <a:gridCol w="798576">
                  <a:extLst>
                    <a:ext uri="{9D8B030D-6E8A-4147-A177-3AD203B41FA5}">
                      <a16:colId xmlns:a16="http://schemas.microsoft.com/office/drawing/2014/main" val="3841324578"/>
                    </a:ext>
                  </a:extLst>
                </a:gridCol>
              </a:tblGrid>
              <a:tr h="370840">
                <a:tc>
                  <a:txBody>
                    <a:bodyPr/>
                    <a:lstStyle/>
                    <a:p>
                      <a:r>
                        <a:rPr lang="en-US" dirty="0"/>
                        <a:t>TM011</a:t>
                      </a:r>
                      <a:endParaRPr lang="en-GB" dirty="0"/>
                    </a:p>
                  </a:txBody>
                  <a:tcPr/>
                </a:tc>
                <a:tc>
                  <a:txBody>
                    <a:bodyPr/>
                    <a:lstStyle/>
                    <a:p>
                      <a:endParaRPr lang="en-GB"/>
                    </a:p>
                  </a:txBody>
                  <a:tcPr/>
                </a:tc>
                <a:extLst>
                  <a:ext uri="{0D108BD9-81ED-4DB2-BD59-A6C34878D82A}">
                    <a16:rowId xmlns:a16="http://schemas.microsoft.com/office/drawing/2014/main" val="3323016429"/>
                  </a:ext>
                </a:extLst>
              </a:tr>
              <a:tr h="370840">
                <a:tc>
                  <a:txBody>
                    <a:bodyPr/>
                    <a:lstStyle/>
                    <a:p>
                      <a:r>
                        <a:rPr lang="en-US" dirty="0"/>
                        <a:t>a [mm]</a:t>
                      </a:r>
                      <a:endParaRPr lang="en-GB" dirty="0"/>
                    </a:p>
                  </a:txBody>
                  <a:tcPr/>
                </a:tc>
                <a:tc>
                  <a:txBody>
                    <a:bodyPr/>
                    <a:lstStyle/>
                    <a:p>
                      <a:r>
                        <a:rPr lang="en-US" dirty="0"/>
                        <a:t>52</a:t>
                      </a:r>
                      <a:endParaRPr lang="en-GB" dirty="0"/>
                    </a:p>
                  </a:txBody>
                  <a:tcPr/>
                </a:tc>
                <a:extLst>
                  <a:ext uri="{0D108BD9-81ED-4DB2-BD59-A6C34878D82A}">
                    <a16:rowId xmlns:a16="http://schemas.microsoft.com/office/drawing/2014/main" val="1025396259"/>
                  </a:ext>
                </a:extLst>
              </a:tr>
              <a:tr h="370840">
                <a:tc>
                  <a:txBody>
                    <a:bodyPr/>
                    <a:lstStyle/>
                    <a:p>
                      <a:r>
                        <a:rPr lang="en-US" dirty="0"/>
                        <a:t>f [GHz]</a:t>
                      </a:r>
                      <a:endParaRPr lang="en-GB" dirty="0"/>
                    </a:p>
                  </a:txBody>
                  <a:tcPr/>
                </a:tc>
                <a:tc>
                  <a:txBody>
                    <a:bodyPr/>
                    <a:lstStyle/>
                    <a:p>
                      <a:r>
                        <a:rPr lang="en-US" dirty="0"/>
                        <a:t>2</a:t>
                      </a:r>
                      <a:endParaRPr lang="en-GB" dirty="0"/>
                    </a:p>
                  </a:txBody>
                  <a:tcPr/>
                </a:tc>
                <a:extLst>
                  <a:ext uri="{0D108BD9-81ED-4DB2-BD59-A6C34878D82A}">
                    <a16:rowId xmlns:a16="http://schemas.microsoft.com/office/drawing/2014/main" val="1588463272"/>
                  </a:ext>
                </a:extLst>
              </a:tr>
              <a:tr h="370840">
                <a:tc>
                  <a:txBody>
                    <a:bodyPr/>
                    <a:lstStyle/>
                    <a:p>
                      <a:r>
                        <a:rPr lang="en-US" dirty="0"/>
                        <a:t>a/λ</a:t>
                      </a:r>
                      <a:endParaRPr lang="en-GB" dirty="0"/>
                    </a:p>
                  </a:txBody>
                  <a:tcPr/>
                </a:tc>
                <a:tc>
                  <a:txBody>
                    <a:bodyPr/>
                    <a:lstStyle/>
                    <a:p>
                      <a:r>
                        <a:rPr lang="en-US" dirty="0"/>
                        <a:t>0.347</a:t>
                      </a:r>
                      <a:endParaRPr lang="en-GB" dirty="0"/>
                    </a:p>
                  </a:txBody>
                  <a:tcPr/>
                </a:tc>
                <a:extLst>
                  <a:ext uri="{0D108BD9-81ED-4DB2-BD59-A6C34878D82A}">
                    <a16:rowId xmlns:a16="http://schemas.microsoft.com/office/drawing/2014/main" val="3818584493"/>
                  </a:ext>
                </a:extLst>
              </a:tr>
              <a:tr h="370840">
                <a:tc>
                  <a:txBody>
                    <a:bodyPr/>
                    <a:lstStyle/>
                    <a:p>
                      <a:r>
                        <a:rPr lang="en-US" dirty="0"/>
                        <a:t>Lc [mm] (0.01Hmax)</a:t>
                      </a:r>
                      <a:endParaRPr lang="en-GB" dirty="0"/>
                    </a:p>
                  </a:txBody>
                  <a:tcPr/>
                </a:tc>
                <a:tc>
                  <a:txBody>
                    <a:bodyPr/>
                    <a:lstStyle/>
                    <a:p>
                      <a:r>
                        <a:rPr lang="en-US" dirty="0"/>
                        <a:t>~520</a:t>
                      </a:r>
                      <a:endParaRPr lang="en-GB" dirty="0"/>
                    </a:p>
                  </a:txBody>
                  <a:tcPr/>
                </a:tc>
                <a:extLst>
                  <a:ext uri="{0D108BD9-81ED-4DB2-BD59-A6C34878D82A}">
                    <a16:rowId xmlns:a16="http://schemas.microsoft.com/office/drawing/2014/main" val="1392544174"/>
                  </a:ext>
                </a:extLst>
              </a:tr>
              <a:tr h="370840">
                <a:tc>
                  <a:txBody>
                    <a:bodyPr/>
                    <a:lstStyle/>
                    <a:p>
                      <a:r>
                        <a:rPr lang="en-US" dirty="0" err="1"/>
                        <a:t>Rarc</a:t>
                      </a:r>
                      <a:r>
                        <a:rPr lang="en-US" dirty="0"/>
                        <a:t> [mm]</a:t>
                      </a:r>
                      <a:endParaRPr lang="en-GB" dirty="0"/>
                    </a:p>
                  </a:txBody>
                  <a:tcPr/>
                </a:tc>
                <a:tc>
                  <a:txBody>
                    <a:bodyPr/>
                    <a:lstStyle/>
                    <a:p>
                      <a:r>
                        <a:rPr lang="en-US" dirty="0"/>
                        <a:t>307</a:t>
                      </a:r>
                      <a:endParaRPr lang="en-GB" dirty="0"/>
                    </a:p>
                  </a:txBody>
                  <a:tcPr/>
                </a:tc>
                <a:extLst>
                  <a:ext uri="{0D108BD9-81ED-4DB2-BD59-A6C34878D82A}">
                    <a16:rowId xmlns:a16="http://schemas.microsoft.com/office/drawing/2014/main" val="704881781"/>
                  </a:ext>
                </a:extLst>
              </a:tr>
              <a:tr h="370840">
                <a:tc>
                  <a:txBody>
                    <a:bodyPr/>
                    <a:lstStyle/>
                    <a:p>
                      <a:r>
                        <a:rPr lang="en-US" dirty="0" err="1"/>
                        <a:t>Rcav</a:t>
                      </a:r>
                      <a:r>
                        <a:rPr lang="en-US" dirty="0"/>
                        <a:t> [mm]</a:t>
                      </a:r>
                      <a:endParaRPr lang="en-GB" dirty="0"/>
                    </a:p>
                  </a:txBody>
                  <a:tcPr/>
                </a:tc>
                <a:tc>
                  <a:txBody>
                    <a:bodyPr/>
                    <a:lstStyle/>
                    <a:p>
                      <a:r>
                        <a:rPr lang="en-US" dirty="0"/>
                        <a:t>61.95</a:t>
                      </a:r>
                      <a:endParaRPr lang="en-GB" dirty="0"/>
                    </a:p>
                  </a:txBody>
                  <a:tcPr/>
                </a:tc>
                <a:extLst>
                  <a:ext uri="{0D108BD9-81ED-4DB2-BD59-A6C34878D82A}">
                    <a16:rowId xmlns:a16="http://schemas.microsoft.com/office/drawing/2014/main" val="3641866467"/>
                  </a:ext>
                </a:extLst>
              </a:tr>
              <a:tr h="370840">
                <a:tc>
                  <a:txBody>
                    <a:bodyPr/>
                    <a:lstStyle/>
                    <a:p>
                      <a:r>
                        <a:rPr lang="en-US" b="1" dirty="0"/>
                        <a:t>R/Q [</a:t>
                      </a:r>
                      <a:r>
                        <a:rPr lang="el-GR" b="1" dirty="0"/>
                        <a:t>Ω</a:t>
                      </a:r>
                      <a:r>
                        <a:rPr lang="en-US" b="1" dirty="0"/>
                        <a:t>]</a:t>
                      </a:r>
                      <a:endParaRPr lang="en-GB" b="1" dirty="0"/>
                    </a:p>
                  </a:txBody>
                  <a:tcPr/>
                </a:tc>
                <a:tc>
                  <a:txBody>
                    <a:bodyPr/>
                    <a:lstStyle/>
                    <a:p>
                      <a:r>
                        <a:rPr lang="en-US" b="1" dirty="0"/>
                        <a:t>0.6</a:t>
                      </a:r>
                      <a:endParaRPr lang="en-GB" b="1" dirty="0"/>
                    </a:p>
                  </a:txBody>
                  <a:tcPr/>
                </a:tc>
                <a:extLst>
                  <a:ext uri="{0D108BD9-81ED-4DB2-BD59-A6C34878D82A}">
                    <a16:rowId xmlns:a16="http://schemas.microsoft.com/office/drawing/2014/main" val="2121258975"/>
                  </a:ext>
                </a:extLst>
              </a:tr>
              <a:tr h="370840">
                <a:tc>
                  <a:txBody>
                    <a:bodyPr/>
                    <a:lstStyle/>
                    <a:p>
                      <a:r>
                        <a:rPr lang="en-US" dirty="0"/>
                        <a:t>Emax/</a:t>
                      </a:r>
                      <a:r>
                        <a:rPr lang="en-US" dirty="0" err="1"/>
                        <a:t>Vacc</a:t>
                      </a:r>
                      <a:r>
                        <a:rPr lang="en-US" dirty="0"/>
                        <a:t> [1/m]</a:t>
                      </a:r>
                      <a:endParaRPr lang="en-GB" dirty="0"/>
                    </a:p>
                  </a:txBody>
                  <a:tcPr/>
                </a:tc>
                <a:tc>
                  <a:txBody>
                    <a:bodyPr/>
                    <a:lstStyle/>
                    <a:p>
                      <a:r>
                        <a:rPr lang="en-US" dirty="0"/>
                        <a:t>31.6</a:t>
                      </a:r>
                      <a:endParaRPr lang="en-GB" dirty="0"/>
                    </a:p>
                  </a:txBody>
                  <a:tcPr/>
                </a:tc>
                <a:extLst>
                  <a:ext uri="{0D108BD9-81ED-4DB2-BD59-A6C34878D82A}">
                    <a16:rowId xmlns:a16="http://schemas.microsoft.com/office/drawing/2014/main" val="3958422606"/>
                  </a:ext>
                </a:extLst>
              </a:tr>
              <a:tr h="370840">
                <a:tc>
                  <a:txBody>
                    <a:bodyPr/>
                    <a:lstStyle/>
                    <a:p>
                      <a:r>
                        <a:rPr lang="en-US" dirty="0" err="1"/>
                        <a:t>Hmax</a:t>
                      </a:r>
                      <a:r>
                        <a:rPr lang="en-US" dirty="0"/>
                        <a:t>/</a:t>
                      </a:r>
                      <a:r>
                        <a:rPr lang="en-US" dirty="0" err="1"/>
                        <a:t>Vacc</a:t>
                      </a:r>
                      <a:r>
                        <a:rPr lang="en-US" dirty="0"/>
                        <a:t> [mA/</a:t>
                      </a:r>
                      <a:r>
                        <a:rPr lang="en-US" dirty="0" err="1"/>
                        <a:t>Vm</a:t>
                      </a:r>
                      <a:r>
                        <a:rPr lang="en-US" dirty="0"/>
                        <a:t>]</a:t>
                      </a:r>
                      <a:endParaRPr lang="en-GB" dirty="0"/>
                    </a:p>
                  </a:txBody>
                  <a:tcPr/>
                </a:tc>
                <a:tc>
                  <a:txBody>
                    <a:bodyPr/>
                    <a:lstStyle/>
                    <a:p>
                      <a:r>
                        <a:rPr lang="en-US" dirty="0"/>
                        <a:t>291</a:t>
                      </a:r>
                      <a:endParaRPr lang="en-GB" dirty="0"/>
                    </a:p>
                  </a:txBody>
                  <a:tcPr/>
                </a:tc>
                <a:extLst>
                  <a:ext uri="{0D108BD9-81ED-4DB2-BD59-A6C34878D82A}">
                    <a16:rowId xmlns:a16="http://schemas.microsoft.com/office/drawing/2014/main" val="2998333619"/>
                  </a:ext>
                </a:extLst>
              </a:tr>
            </a:tbl>
          </a:graphicData>
        </a:graphic>
      </p:graphicFrame>
      <p:pic>
        <p:nvPicPr>
          <p:cNvPr id="12" name="Picture 11" descr="A screenshot of a computer&#10;&#10;Description automatically generated with medium confidence">
            <a:extLst>
              <a:ext uri="{FF2B5EF4-FFF2-40B4-BE49-F238E27FC236}">
                <a16:creationId xmlns:a16="http://schemas.microsoft.com/office/drawing/2014/main" id="{E35802E4-BDCE-4576-9169-831EE8B110F7}"/>
              </a:ext>
            </a:extLst>
          </p:cNvPr>
          <p:cNvPicPr>
            <a:picLocks noChangeAspect="1"/>
          </p:cNvPicPr>
          <p:nvPr/>
        </p:nvPicPr>
        <p:blipFill>
          <a:blip r:embed="rId3"/>
          <a:stretch>
            <a:fillRect/>
          </a:stretch>
        </p:blipFill>
        <p:spPr>
          <a:xfrm>
            <a:off x="710298" y="2970421"/>
            <a:ext cx="5090948" cy="1795108"/>
          </a:xfrm>
          <a:prstGeom prst="rect">
            <a:avLst/>
          </a:prstGeom>
        </p:spPr>
      </p:pic>
      <p:pic>
        <p:nvPicPr>
          <p:cNvPr id="23" name="Picture 22" descr="Chart&#10;&#10;Description automatically generated">
            <a:extLst>
              <a:ext uri="{FF2B5EF4-FFF2-40B4-BE49-F238E27FC236}">
                <a16:creationId xmlns:a16="http://schemas.microsoft.com/office/drawing/2014/main" id="{555D5044-F79F-4F55-9B62-D5A4CFA18E77}"/>
              </a:ext>
            </a:extLst>
          </p:cNvPr>
          <p:cNvPicPr>
            <a:picLocks noChangeAspect="1"/>
          </p:cNvPicPr>
          <p:nvPr/>
        </p:nvPicPr>
        <p:blipFill>
          <a:blip r:embed="rId4"/>
          <a:stretch>
            <a:fillRect/>
          </a:stretch>
        </p:blipFill>
        <p:spPr>
          <a:xfrm>
            <a:off x="950976" y="4847104"/>
            <a:ext cx="6011770" cy="1626775"/>
          </a:xfrm>
          <a:prstGeom prst="rect">
            <a:avLst/>
          </a:prstGeom>
        </p:spPr>
      </p:pic>
      <p:sp>
        <p:nvSpPr>
          <p:cNvPr id="24" name="TextBox 23">
            <a:extLst>
              <a:ext uri="{FF2B5EF4-FFF2-40B4-BE49-F238E27FC236}">
                <a16:creationId xmlns:a16="http://schemas.microsoft.com/office/drawing/2014/main" id="{9DE1205B-A471-4041-8FED-3547A56A9906}"/>
              </a:ext>
            </a:extLst>
          </p:cNvPr>
          <p:cNvSpPr txBox="1"/>
          <p:nvPr/>
        </p:nvSpPr>
        <p:spPr>
          <a:xfrm>
            <a:off x="10327486" y="1746181"/>
            <a:ext cx="1616151" cy="1477328"/>
          </a:xfrm>
          <a:prstGeom prst="rect">
            <a:avLst/>
          </a:prstGeom>
          <a:noFill/>
        </p:spPr>
        <p:txBody>
          <a:bodyPr wrap="square" rtlCol="0">
            <a:spAutoFit/>
          </a:bodyPr>
          <a:lstStyle/>
          <a:p>
            <a:r>
              <a:rPr lang="en-US" dirty="0"/>
              <a:t>To get this design parameters, </a:t>
            </a:r>
          </a:p>
          <a:p>
            <a:r>
              <a:rPr lang="en-US" dirty="0"/>
              <a:t>two conditions must be met: </a:t>
            </a:r>
            <a:endParaRPr lang="en-GB" dirty="0"/>
          </a:p>
        </p:txBody>
      </p:sp>
      <p:sp>
        <p:nvSpPr>
          <p:cNvPr id="26" name="TextBox 25">
            <a:extLst>
              <a:ext uri="{FF2B5EF4-FFF2-40B4-BE49-F238E27FC236}">
                <a16:creationId xmlns:a16="http://schemas.microsoft.com/office/drawing/2014/main" id="{A7C5EBDD-B76F-46E6-BB4B-E0BD0BAACCAD}"/>
              </a:ext>
            </a:extLst>
          </p:cNvPr>
          <p:cNvSpPr txBox="1"/>
          <p:nvPr/>
        </p:nvSpPr>
        <p:spPr>
          <a:xfrm>
            <a:off x="10327486" y="3721737"/>
            <a:ext cx="1686469" cy="646331"/>
          </a:xfrm>
          <a:prstGeom prst="rect">
            <a:avLst/>
          </a:prstGeom>
          <a:noFill/>
        </p:spPr>
        <p:txBody>
          <a:bodyPr wrap="square" rtlCol="0">
            <a:spAutoFit/>
          </a:bodyPr>
          <a:lstStyle/>
          <a:p>
            <a:r>
              <a:rPr lang="en-US" dirty="0"/>
              <a:t>R/Q per cavity is 14.3</a:t>
            </a:r>
            <a:r>
              <a:rPr lang="el-GR" dirty="0"/>
              <a:t>Ω</a:t>
            </a:r>
            <a:r>
              <a:rPr lang="en-US" dirty="0"/>
              <a:t>/</a:t>
            </a:r>
            <a:r>
              <a:rPr lang="en-US" dirty="0" err="1"/>
              <a:t>Ncav</a:t>
            </a:r>
            <a:endParaRPr lang="en-GB" dirty="0"/>
          </a:p>
        </p:txBody>
      </p:sp>
      <p:sp>
        <p:nvSpPr>
          <p:cNvPr id="27" name="TextBox 26">
            <a:extLst>
              <a:ext uri="{FF2B5EF4-FFF2-40B4-BE49-F238E27FC236}">
                <a16:creationId xmlns:a16="http://schemas.microsoft.com/office/drawing/2014/main" id="{8ACC0D37-3E02-4B40-AFB8-2507345CDD13}"/>
              </a:ext>
            </a:extLst>
          </p:cNvPr>
          <p:cNvSpPr txBox="1"/>
          <p:nvPr/>
        </p:nvSpPr>
        <p:spPr>
          <a:xfrm>
            <a:off x="10327486" y="5337325"/>
            <a:ext cx="1686469" cy="646331"/>
          </a:xfrm>
          <a:prstGeom prst="rect">
            <a:avLst/>
          </a:prstGeom>
          <a:noFill/>
        </p:spPr>
        <p:txBody>
          <a:bodyPr wrap="square" rtlCol="0">
            <a:spAutoFit/>
          </a:bodyPr>
          <a:lstStyle/>
          <a:p>
            <a:r>
              <a:rPr lang="en-US" dirty="0"/>
              <a:t>Vmax per cavity is 6.5MV/</a:t>
            </a:r>
            <a:r>
              <a:rPr lang="en-US" dirty="0" err="1"/>
              <a:t>Ncav</a:t>
            </a:r>
            <a:endParaRPr lang="en-GB" dirty="0"/>
          </a:p>
        </p:txBody>
      </p:sp>
      <p:sp>
        <p:nvSpPr>
          <p:cNvPr id="28" name="TextBox 27">
            <a:extLst>
              <a:ext uri="{FF2B5EF4-FFF2-40B4-BE49-F238E27FC236}">
                <a16:creationId xmlns:a16="http://schemas.microsoft.com/office/drawing/2014/main" id="{E4CCE09E-CE49-47E7-AC44-0101B49F0639}"/>
              </a:ext>
            </a:extLst>
          </p:cNvPr>
          <p:cNvSpPr txBox="1"/>
          <p:nvPr/>
        </p:nvSpPr>
        <p:spPr>
          <a:xfrm>
            <a:off x="10780776" y="4653193"/>
            <a:ext cx="609462" cy="369332"/>
          </a:xfrm>
          <a:prstGeom prst="rect">
            <a:avLst/>
          </a:prstGeom>
          <a:noFill/>
        </p:spPr>
        <p:txBody>
          <a:bodyPr wrap="none" rtlCol="0">
            <a:spAutoFit/>
          </a:bodyPr>
          <a:lstStyle/>
          <a:p>
            <a:r>
              <a:rPr lang="en-US" dirty="0"/>
              <a:t>AND</a:t>
            </a:r>
            <a:endParaRPr lang="en-GB" dirty="0"/>
          </a:p>
        </p:txBody>
      </p:sp>
      <p:sp>
        <p:nvSpPr>
          <p:cNvPr id="3" name="TextBox 2">
            <a:extLst>
              <a:ext uri="{FF2B5EF4-FFF2-40B4-BE49-F238E27FC236}">
                <a16:creationId xmlns:a16="http://schemas.microsoft.com/office/drawing/2014/main" id="{1E365912-0A30-4065-99CD-B3E1FCDD05DB}"/>
              </a:ext>
            </a:extLst>
          </p:cNvPr>
          <p:cNvSpPr txBox="1"/>
          <p:nvPr/>
        </p:nvSpPr>
        <p:spPr>
          <a:xfrm>
            <a:off x="10435358" y="6024151"/>
            <a:ext cx="1470724" cy="369332"/>
          </a:xfrm>
          <a:prstGeom prst="rect">
            <a:avLst/>
          </a:prstGeom>
          <a:noFill/>
        </p:spPr>
        <p:txBody>
          <a:bodyPr wrap="none" rtlCol="0">
            <a:spAutoFit/>
          </a:bodyPr>
          <a:lstStyle/>
          <a:p>
            <a:r>
              <a:rPr lang="en-US" dirty="0"/>
              <a:t>See next slide</a:t>
            </a:r>
            <a:endParaRPr lang="en-GB" dirty="0"/>
          </a:p>
        </p:txBody>
      </p:sp>
      <p:sp>
        <p:nvSpPr>
          <p:cNvPr id="4" name="Slide Number Placeholder 3">
            <a:extLst>
              <a:ext uri="{FF2B5EF4-FFF2-40B4-BE49-F238E27FC236}">
                <a16:creationId xmlns:a16="http://schemas.microsoft.com/office/drawing/2014/main" id="{BDD1B0DB-E78B-46B1-9E2B-545B326BF735}"/>
              </a:ext>
            </a:extLst>
          </p:cNvPr>
          <p:cNvSpPr>
            <a:spLocks noGrp="1"/>
          </p:cNvSpPr>
          <p:nvPr>
            <p:ph type="sldNum" sz="quarter" idx="12"/>
          </p:nvPr>
        </p:nvSpPr>
        <p:spPr/>
        <p:txBody>
          <a:bodyPr/>
          <a:lstStyle/>
          <a:p>
            <a:fld id="{ADCC14B8-73DF-4BAF-ADBE-131B886E007C}" type="slidenum">
              <a:rPr lang="en-GB" smtClean="0"/>
              <a:t>10</a:t>
            </a:fld>
            <a:endParaRPr lang="en-GB"/>
          </a:p>
        </p:txBody>
      </p:sp>
    </p:spTree>
    <p:extLst>
      <p:ext uri="{BB962C8B-B14F-4D97-AF65-F5344CB8AC3E}">
        <p14:creationId xmlns:p14="http://schemas.microsoft.com/office/powerpoint/2010/main" val="1937528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line chart&#10;&#10;Description automatically generated">
            <a:extLst>
              <a:ext uri="{FF2B5EF4-FFF2-40B4-BE49-F238E27FC236}">
                <a16:creationId xmlns:a16="http://schemas.microsoft.com/office/drawing/2014/main" id="{320966D7-F8F3-4B6A-94F4-3FD165C222FD}"/>
              </a:ext>
            </a:extLst>
          </p:cNvPr>
          <p:cNvPicPr>
            <a:picLocks noChangeAspect="1"/>
          </p:cNvPicPr>
          <p:nvPr/>
        </p:nvPicPr>
        <p:blipFill rotWithShape="1">
          <a:blip r:embed="rId2"/>
          <a:srcRect l="-1" r="1832"/>
          <a:stretch/>
        </p:blipFill>
        <p:spPr>
          <a:xfrm>
            <a:off x="7320983" y="1469128"/>
            <a:ext cx="3735158" cy="2146198"/>
          </a:xfrm>
          <a:prstGeom prst="rect">
            <a:avLst/>
          </a:prstGeom>
        </p:spPr>
      </p:pic>
      <p:pic>
        <p:nvPicPr>
          <p:cNvPr id="10" name="Picture 9" descr="Chart, line chart&#10;&#10;Description automatically generated">
            <a:extLst>
              <a:ext uri="{FF2B5EF4-FFF2-40B4-BE49-F238E27FC236}">
                <a16:creationId xmlns:a16="http://schemas.microsoft.com/office/drawing/2014/main" id="{9F7C5753-01B4-42CD-BD9B-01181ED0A8EA}"/>
              </a:ext>
            </a:extLst>
          </p:cNvPr>
          <p:cNvPicPr>
            <a:picLocks noChangeAspect="1"/>
          </p:cNvPicPr>
          <p:nvPr/>
        </p:nvPicPr>
        <p:blipFill>
          <a:blip r:embed="rId3"/>
          <a:stretch>
            <a:fillRect/>
          </a:stretch>
        </p:blipFill>
        <p:spPr>
          <a:xfrm>
            <a:off x="7110488" y="4108922"/>
            <a:ext cx="4176785" cy="2495644"/>
          </a:xfrm>
          <a:prstGeom prst="rect">
            <a:avLst/>
          </a:prstGeom>
        </p:spPr>
      </p:pic>
      <p:pic>
        <p:nvPicPr>
          <p:cNvPr id="8" name="Picture 7" descr="Chart, line chart&#10;&#10;Description automatically generated">
            <a:extLst>
              <a:ext uri="{FF2B5EF4-FFF2-40B4-BE49-F238E27FC236}">
                <a16:creationId xmlns:a16="http://schemas.microsoft.com/office/drawing/2014/main" id="{63FDE529-C427-4C81-9188-D6BBD048100D}"/>
              </a:ext>
            </a:extLst>
          </p:cNvPr>
          <p:cNvPicPr>
            <a:picLocks noChangeAspect="1"/>
          </p:cNvPicPr>
          <p:nvPr/>
        </p:nvPicPr>
        <p:blipFill>
          <a:blip r:embed="rId4"/>
          <a:stretch>
            <a:fillRect/>
          </a:stretch>
        </p:blipFill>
        <p:spPr>
          <a:xfrm>
            <a:off x="860795" y="1996345"/>
            <a:ext cx="4131165" cy="2279880"/>
          </a:xfrm>
          <a:prstGeom prst="rect">
            <a:avLst/>
          </a:prstGeom>
        </p:spPr>
      </p:pic>
      <p:sp>
        <p:nvSpPr>
          <p:cNvPr id="2" name="Title 1">
            <a:extLst>
              <a:ext uri="{FF2B5EF4-FFF2-40B4-BE49-F238E27FC236}">
                <a16:creationId xmlns:a16="http://schemas.microsoft.com/office/drawing/2014/main" id="{8EDCC11F-A119-4BF6-B67F-050FACAFE75E}"/>
              </a:ext>
            </a:extLst>
          </p:cNvPr>
          <p:cNvSpPr>
            <a:spLocks noGrp="1"/>
          </p:cNvSpPr>
          <p:nvPr>
            <p:ph type="title"/>
          </p:nvPr>
        </p:nvSpPr>
        <p:spPr>
          <a:xfrm>
            <a:off x="689478" y="284279"/>
            <a:ext cx="10813043" cy="1325563"/>
          </a:xfrm>
        </p:spPr>
        <p:txBody>
          <a:bodyPr/>
          <a:lstStyle/>
          <a:p>
            <a:r>
              <a:rPr lang="en-US" dirty="0"/>
              <a:t>Optimization of the cavity for total R/Q=14.3</a:t>
            </a:r>
            <a:r>
              <a:rPr lang="el-GR" dirty="0"/>
              <a:t>Ω</a:t>
            </a:r>
            <a:r>
              <a:rPr lang="en-US" dirty="0"/>
              <a:t> </a:t>
            </a:r>
            <a:endParaRPr lang="en-GB" dirty="0"/>
          </a:p>
        </p:txBody>
      </p:sp>
      <p:sp>
        <p:nvSpPr>
          <p:cNvPr id="14" name="TextBox 13">
            <a:extLst>
              <a:ext uri="{FF2B5EF4-FFF2-40B4-BE49-F238E27FC236}">
                <a16:creationId xmlns:a16="http://schemas.microsoft.com/office/drawing/2014/main" id="{57C01F98-E78C-4D39-AFF4-A4D889A03622}"/>
              </a:ext>
            </a:extLst>
          </p:cNvPr>
          <p:cNvSpPr txBox="1"/>
          <p:nvPr/>
        </p:nvSpPr>
        <p:spPr>
          <a:xfrm>
            <a:off x="3415021" y="3022168"/>
            <a:ext cx="1116011" cy="369332"/>
          </a:xfrm>
          <a:prstGeom prst="rect">
            <a:avLst/>
          </a:prstGeom>
          <a:noFill/>
        </p:spPr>
        <p:txBody>
          <a:bodyPr wrap="none" rtlCol="0">
            <a:spAutoFit/>
          </a:bodyPr>
          <a:lstStyle/>
          <a:p>
            <a:r>
              <a:rPr lang="en-US" dirty="0"/>
              <a:t>R/Q=0.6</a:t>
            </a:r>
            <a:r>
              <a:rPr lang="el-GR" dirty="0"/>
              <a:t>Ω</a:t>
            </a:r>
            <a:endParaRPr lang="en-GB" dirty="0"/>
          </a:p>
        </p:txBody>
      </p:sp>
      <p:sp>
        <p:nvSpPr>
          <p:cNvPr id="17" name="TextBox 16">
            <a:extLst>
              <a:ext uri="{FF2B5EF4-FFF2-40B4-BE49-F238E27FC236}">
                <a16:creationId xmlns:a16="http://schemas.microsoft.com/office/drawing/2014/main" id="{4C58737F-E128-424C-A867-AE5E033FCFF5}"/>
              </a:ext>
            </a:extLst>
          </p:cNvPr>
          <p:cNvSpPr txBox="1"/>
          <p:nvPr/>
        </p:nvSpPr>
        <p:spPr>
          <a:xfrm>
            <a:off x="8103265" y="2294329"/>
            <a:ext cx="1298432" cy="400110"/>
          </a:xfrm>
          <a:prstGeom prst="rect">
            <a:avLst/>
          </a:prstGeom>
          <a:noFill/>
        </p:spPr>
        <p:txBody>
          <a:bodyPr wrap="none" rtlCol="0">
            <a:spAutoFit/>
          </a:bodyPr>
          <a:lstStyle/>
          <a:p>
            <a:r>
              <a:rPr lang="en-US" sz="2000" b="1" dirty="0">
                <a:solidFill>
                  <a:srgbClr val="FF0000"/>
                </a:solidFill>
              </a:rPr>
              <a:t>24 cavities</a:t>
            </a:r>
            <a:endParaRPr lang="en-GB" sz="2000" b="1" dirty="0">
              <a:solidFill>
                <a:srgbClr val="FF0000"/>
              </a:solidFill>
            </a:endParaRPr>
          </a:p>
        </p:txBody>
      </p:sp>
      <p:sp>
        <p:nvSpPr>
          <p:cNvPr id="3" name="TextBox 2">
            <a:extLst>
              <a:ext uri="{FF2B5EF4-FFF2-40B4-BE49-F238E27FC236}">
                <a16:creationId xmlns:a16="http://schemas.microsoft.com/office/drawing/2014/main" id="{E374F445-BB5C-47ED-8563-3CEE489A53C8}"/>
              </a:ext>
            </a:extLst>
          </p:cNvPr>
          <p:cNvSpPr txBox="1"/>
          <p:nvPr/>
        </p:nvSpPr>
        <p:spPr>
          <a:xfrm>
            <a:off x="842531" y="1310952"/>
            <a:ext cx="3750590" cy="646331"/>
          </a:xfrm>
          <a:prstGeom prst="rect">
            <a:avLst/>
          </a:prstGeom>
          <a:noFill/>
        </p:spPr>
        <p:txBody>
          <a:bodyPr wrap="square" rtlCol="0">
            <a:spAutoFit/>
          </a:bodyPr>
          <a:lstStyle/>
          <a:p>
            <a:r>
              <a:rPr lang="en-US" dirty="0"/>
              <a:t>R/Q and </a:t>
            </a:r>
            <a:r>
              <a:rPr lang="en-US" dirty="0" err="1"/>
              <a:t>Hmax</a:t>
            </a:r>
            <a:r>
              <a:rPr lang="en-US" dirty="0"/>
              <a:t>/</a:t>
            </a:r>
            <a:r>
              <a:rPr lang="en-US" dirty="0" err="1"/>
              <a:t>Vacc</a:t>
            </a:r>
            <a:r>
              <a:rPr lang="en-US" dirty="0"/>
              <a:t> of the cavity can be changed by varying </a:t>
            </a:r>
            <a:r>
              <a:rPr lang="en-US" dirty="0" err="1"/>
              <a:t>Rarc</a:t>
            </a:r>
            <a:endParaRPr lang="en-GB" dirty="0"/>
          </a:p>
        </p:txBody>
      </p:sp>
      <p:pic>
        <p:nvPicPr>
          <p:cNvPr id="6" name="Picture 5" descr="Chart, line chart&#10;&#10;Description automatically generated">
            <a:extLst>
              <a:ext uri="{FF2B5EF4-FFF2-40B4-BE49-F238E27FC236}">
                <a16:creationId xmlns:a16="http://schemas.microsoft.com/office/drawing/2014/main" id="{D9C12D65-22D2-4962-845A-00A4E298EAC0}"/>
              </a:ext>
            </a:extLst>
          </p:cNvPr>
          <p:cNvPicPr>
            <a:picLocks noChangeAspect="1"/>
          </p:cNvPicPr>
          <p:nvPr/>
        </p:nvPicPr>
        <p:blipFill>
          <a:blip r:embed="rId5"/>
          <a:stretch>
            <a:fillRect/>
          </a:stretch>
        </p:blipFill>
        <p:spPr>
          <a:xfrm>
            <a:off x="837983" y="4211903"/>
            <a:ext cx="4176788" cy="2279880"/>
          </a:xfrm>
          <a:prstGeom prst="rect">
            <a:avLst/>
          </a:prstGeom>
        </p:spPr>
      </p:pic>
      <p:sp>
        <p:nvSpPr>
          <p:cNvPr id="13" name="Arrow: Right 12">
            <a:extLst>
              <a:ext uri="{FF2B5EF4-FFF2-40B4-BE49-F238E27FC236}">
                <a16:creationId xmlns:a16="http://schemas.microsoft.com/office/drawing/2014/main" id="{18B13DB0-15E0-41F3-8074-022107B46A03}"/>
              </a:ext>
            </a:extLst>
          </p:cNvPr>
          <p:cNvSpPr/>
          <p:nvPr/>
        </p:nvSpPr>
        <p:spPr>
          <a:xfrm>
            <a:off x="4936213" y="2103438"/>
            <a:ext cx="2229206" cy="13255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Ncav</a:t>
            </a:r>
            <a:r>
              <a:rPr lang="en-US" dirty="0"/>
              <a:t> to get total R/Q=14.3</a:t>
            </a:r>
            <a:r>
              <a:rPr lang="el-GR" dirty="0"/>
              <a:t> Ω</a:t>
            </a:r>
            <a:endParaRPr lang="en-GB" dirty="0"/>
          </a:p>
        </p:txBody>
      </p:sp>
      <p:sp>
        <p:nvSpPr>
          <p:cNvPr id="19" name="Arrow: Right 18">
            <a:extLst>
              <a:ext uri="{FF2B5EF4-FFF2-40B4-BE49-F238E27FC236}">
                <a16:creationId xmlns:a16="http://schemas.microsoft.com/office/drawing/2014/main" id="{A60A4C88-05EA-4171-868A-D712B0185E3B}"/>
              </a:ext>
            </a:extLst>
          </p:cNvPr>
          <p:cNvSpPr/>
          <p:nvPr/>
        </p:nvSpPr>
        <p:spPr>
          <a:xfrm>
            <a:off x="4948025" y="4506496"/>
            <a:ext cx="2229206" cy="13255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Hmax</a:t>
            </a:r>
            <a:r>
              <a:rPr lang="en-US" dirty="0"/>
              <a:t> for </a:t>
            </a:r>
            <a:r>
              <a:rPr lang="en-US" dirty="0" err="1"/>
              <a:t>Vacc</a:t>
            </a:r>
            <a:r>
              <a:rPr lang="en-US" dirty="0"/>
              <a:t> from the top plot</a:t>
            </a:r>
            <a:endParaRPr lang="en-GB" dirty="0"/>
          </a:p>
        </p:txBody>
      </p:sp>
      <p:sp>
        <p:nvSpPr>
          <p:cNvPr id="18" name="Arrow: Down 17">
            <a:extLst>
              <a:ext uri="{FF2B5EF4-FFF2-40B4-BE49-F238E27FC236}">
                <a16:creationId xmlns:a16="http://schemas.microsoft.com/office/drawing/2014/main" id="{E5AF4D79-0D24-4862-BB51-5BF620323CFB}"/>
              </a:ext>
            </a:extLst>
          </p:cNvPr>
          <p:cNvSpPr/>
          <p:nvPr/>
        </p:nvSpPr>
        <p:spPr>
          <a:xfrm>
            <a:off x="7747253" y="3499414"/>
            <a:ext cx="3308888" cy="584191"/>
          </a:xfrm>
          <a:prstGeom prst="downArrow">
            <a:avLst>
              <a:gd name="adj1" fmla="val 65925"/>
              <a:gd name="adj2" fmla="val 247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Vacc</a:t>
            </a:r>
            <a:r>
              <a:rPr lang="en-US" dirty="0"/>
              <a:t> per cavity = </a:t>
            </a:r>
          </a:p>
          <a:p>
            <a:pPr algn="ctr"/>
            <a:r>
              <a:rPr lang="en-US" dirty="0"/>
              <a:t>6.5 MV / </a:t>
            </a:r>
            <a:r>
              <a:rPr lang="en-US" dirty="0" err="1"/>
              <a:t>Ncav</a:t>
            </a:r>
            <a:endParaRPr lang="en-GB" dirty="0"/>
          </a:p>
        </p:txBody>
      </p:sp>
      <p:sp>
        <p:nvSpPr>
          <p:cNvPr id="20" name="Right Brace 19">
            <a:extLst>
              <a:ext uri="{FF2B5EF4-FFF2-40B4-BE49-F238E27FC236}">
                <a16:creationId xmlns:a16="http://schemas.microsoft.com/office/drawing/2014/main" id="{3EA295CE-0C39-45FA-89C9-34678A56BE3A}"/>
              </a:ext>
            </a:extLst>
          </p:cNvPr>
          <p:cNvSpPr/>
          <p:nvPr/>
        </p:nvSpPr>
        <p:spPr>
          <a:xfrm>
            <a:off x="10827541" y="5367528"/>
            <a:ext cx="228600" cy="799928"/>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TextBox 20">
            <a:extLst>
              <a:ext uri="{FF2B5EF4-FFF2-40B4-BE49-F238E27FC236}">
                <a16:creationId xmlns:a16="http://schemas.microsoft.com/office/drawing/2014/main" id="{1D48B89A-2721-43B6-BA91-1ABD87C14AF9}"/>
              </a:ext>
            </a:extLst>
          </p:cNvPr>
          <p:cNvSpPr txBox="1"/>
          <p:nvPr/>
        </p:nvSpPr>
        <p:spPr>
          <a:xfrm>
            <a:off x="11074429" y="5435559"/>
            <a:ext cx="938848" cy="646331"/>
          </a:xfrm>
          <a:prstGeom prst="rect">
            <a:avLst/>
          </a:prstGeom>
          <a:noFill/>
        </p:spPr>
        <p:txBody>
          <a:bodyPr wrap="square" rtlCol="0">
            <a:spAutoFit/>
          </a:bodyPr>
          <a:lstStyle/>
          <a:p>
            <a:r>
              <a:rPr lang="en-US" dirty="0" err="1"/>
              <a:t>Bmax</a:t>
            </a:r>
            <a:r>
              <a:rPr lang="en-US" dirty="0"/>
              <a:t> &lt; 100 </a:t>
            </a:r>
            <a:r>
              <a:rPr lang="en-US" dirty="0" err="1"/>
              <a:t>mT</a:t>
            </a:r>
            <a:endParaRPr lang="en-GB" dirty="0"/>
          </a:p>
        </p:txBody>
      </p:sp>
      <p:sp>
        <p:nvSpPr>
          <p:cNvPr id="23" name="TextBox 22">
            <a:extLst>
              <a:ext uri="{FF2B5EF4-FFF2-40B4-BE49-F238E27FC236}">
                <a16:creationId xmlns:a16="http://schemas.microsoft.com/office/drawing/2014/main" id="{1CFEB5D0-4C13-415B-8471-EDD5BDA37B9B}"/>
              </a:ext>
            </a:extLst>
          </p:cNvPr>
          <p:cNvSpPr txBox="1"/>
          <p:nvPr/>
        </p:nvSpPr>
        <p:spPr>
          <a:xfrm>
            <a:off x="10827541" y="1734399"/>
            <a:ext cx="1250159" cy="1477328"/>
          </a:xfrm>
          <a:prstGeom prst="rect">
            <a:avLst/>
          </a:prstGeom>
          <a:noFill/>
        </p:spPr>
        <p:txBody>
          <a:bodyPr wrap="square" rtlCol="0">
            <a:spAutoFit/>
          </a:bodyPr>
          <a:lstStyle/>
          <a:p>
            <a:r>
              <a:rPr lang="en-US" dirty="0"/>
              <a:t>Lowest number of cavities with </a:t>
            </a:r>
            <a:r>
              <a:rPr lang="en-US" dirty="0" err="1"/>
              <a:t>Bmax</a:t>
            </a:r>
            <a:r>
              <a:rPr lang="en-US" dirty="0"/>
              <a:t> &lt; 100 </a:t>
            </a:r>
            <a:r>
              <a:rPr lang="en-US" dirty="0" err="1"/>
              <a:t>mT</a:t>
            </a:r>
            <a:r>
              <a:rPr lang="en-US" dirty="0"/>
              <a:t> </a:t>
            </a:r>
            <a:endParaRPr lang="en-GB" dirty="0"/>
          </a:p>
        </p:txBody>
      </p:sp>
      <p:sp>
        <p:nvSpPr>
          <p:cNvPr id="24" name="TextBox 23">
            <a:extLst>
              <a:ext uri="{FF2B5EF4-FFF2-40B4-BE49-F238E27FC236}">
                <a16:creationId xmlns:a16="http://schemas.microsoft.com/office/drawing/2014/main" id="{21AFE001-FA5C-4978-A5A8-B63C2DDDB97D}"/>
              </a:ext>
            </a:extLst>
          </p:cNvPr>
          <p:cNvSpPr txBox="1"/>
          <p:nvPr/>
        </p:nvSpPr>
        <p:spPr>
          <a:xfrm>
            <a:off x="5173552" y="1318178"/>
            <a:ext cx="2026490" cy="707886"/>
          </a:xfrm>
          <a:prstGeom prst="rect">
            <a:avLst/>
          </a:prstGeom>
          <a:noFill/>
        </p:spPr>
        <p:txBody>
          <a:bodyPr wrap="square" rtlCol="0">
            <a:spAutoFit/>
          </a:bodyPr>
          <a:lstStyle/>
          <a:p>
            <a:r>
              <a:rPr lang="en-US" sz="2000" b="1" dirty="0">
                <a:solidFill>
                  <a:srgbClr val="FF0000"/>
                </a:solidFill>
              </a:rPr>
              <a:t>Optimum value of </a:t>
            </a:r>
            <a:r>
              <a:rPr lang="en-US" sz="2000" b="1" dirty="0" err="1">
                <a:solidFill>
                  <a:srgbClr val="FF0000"/>
                </a:solidFill>
              </a:rPr>
              <a:t>Rarc</a:t>
            </a:r>
            <a:r>
              <a:rPr lang="en-US" sz="2000" b="1" dirty="0">
                <a:solidFill>
                  <a:srgbClr val="FF0000"/>
                </a:solidFill>
              </a:rPr>
              <a:t> = 307 mm</a:t>
            </a:r>
            <a:endParaRPr lang="en-GB" sz="2000" b="1" dirty="0">
              <a:solidFill>
                <a:srgbClr val="FF0000"/>
              </a:solidFill>
            </a:endParaRPr>
          </a:p>
        </p:txBody>
      </p:sp>
      <p:sp>
        <p:nvSpPr>
          <p:cNvPr id="4" name="Slide Number Placeholder 3">
            <a:extLst>
              <a:ext uri="{FF2B5EF4-FFF2-40B4-BE49-F238E27FC236}">
                <a16:creationId xmlns:a16="http://schemas.microsoft.com/office/drawing/2014/main" id="{FE0D3791-DED2-48C6-9BC3-8D0E295AE819}"/>
              </a:ext>
            </a:extLst>
          </p:cNvPr>
          <p:cNvSpPr>
            <a:spLocks noGrp="1"/>
          </p:cNvSpPr>
          <p:nvPr>
            <p:ph type="sldNum" sz="quarter" idx="12"/>
          </p:nvPr>
        </p:nvSpPr>
        <p:spPr/>
        <p:txBody>
          <a:bodyPr/>
          <a:lstStyle/>
          <a:p>
            <a:fld id="{ADCC14B8-73DF-4BAF-ADBE-131B886E007C}" type="slidenum">
              <a:rPr lang="en-GB" smtClean="0"/>
              <a:t>11</a:t>
            </a:fld>
            <a:endParaRPr lang="en-GB"/>
          </a:p>
        </p:txBody>
      </p:sp>
    </p:spTree>
    <p:extLst>
      <p:ext uri="{BB962C8B-B14F-4D97-AF65-F5344CB8AC3E}">
        <p14:creationId xmlns:p14="http://schemas.microsoft.com/office/powerpoint/2010/main" val="2243893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CD4BAD52-EA3A-43F2-B856-79F2BA99D35E}"/>
              </a:ext>
            </a:extLst>
          </p:cNvPr>
          <p:cNvPicPr>
            <a:picLocks noChangeAspect="1"/>
          </p:cNvPicPr>
          <p:nvPr/>
        </p:nvPicPr>
        <p:blipFill>
          <a:blip r:embed="rId2"/>
          <a:stretch>
            <a:fillRect/>
          </a:stretch>
        </p:blipFill>
        <p:spPr>
          <a:xfrm>
            <a:off x="81671" y="2709204"/>
            <a:ext cx="6617776" cy="3717644"/>
          </a:xfrm>
          <a:prstGeom prst="rect">
            <a:avLst/>
          </a:prstGeom>
          <a:ln>
            <a:solidFill>
              <a:schemeClr val="accent1"/>
            </a:solidFill>
          </a:ln>
        </p:spPr>
      </p:pic>
      <p:graphicFrame>
        <p:nvGraphicFramePr>
          <p:cNvPr id="13" name="Table 42">
            <a:extLst>
              <a:ext uri="{FF2B5EF4-FFF2-40B4-BE49-F238E27FC236}">
                <a16:creationId xmlns:a16="http://schemas.microsoft.com/office/drawing/2014/main" id="{A3601ABE-4C57-454E-B366-3287A982324D}"/>
              </a:ext>
            </a:extLst>
          </p:cNvPr>
          <p:cNvGraphicFramePr>
            <a:graphicFrameLocks noGrp="1"/>
          </p:cNvGraphicFramePr>
          <p:nvPr>
            <p:extLst>
              <p:ext uri="{D42A27DB-BD31-4B8C-83A1-F6EECF244321}">
                <p14:modId xmlns:p14="http://schemas.microsoft.com/office/powerpoint/2010/main" val="4038488990"/>
              </p:ext>
            </p:extLst>
          </p:nvPr>
        </p:nvGraphicFramePr>
        <p:xfrm>
          <a:off x="6832693" y="1171146"/>
          <a:ext cx="5277636" cy="2966720"/>
        </p:xfrm>
        <a:graphic>
          <a:graphicData uri="http://schemas.openxmlformats.org/drawingml/2006/table">
            <a:tbl>
              <a:tblPr firstRow="1" bandRow="1">
                <a:tableStyleId>{5C22544A-7EE6-4342-B048-85BDC9FD1C3A}</a:tableStyleId>
              </a:tblPr>
              <a:tblGrid>
                <a:gridCol w="2683266">
                  <a:extLst>
                    <a:ext uri="{9D8B030D-6E8A-4147-A177-3AD203B41FA5}">
                      <a16:colId xmlns:a16="http://schemas.microsoft.com/office/drawing/2014/main" val="1357993388"/>
                    </a:ext>
                  </a:extLst>
                </a:gridCol>
                <a:gridCol w="1238270">
                  <a:extLst>
                    <a:ext uri="{9D8B030D-6E8A-4147-A177-3AD203B41FA5}">
                      <a16:colId xmlns:a16="http://schemas.microsoft.com/office/drawing/2014/main" val="2296097067"/>
                    </a:ext>
                  </a:extLst>
                </a:gridCol>
                <a:gridCol w="1356100">
                  <a:extLst>
                    <a:ext uri="{9D8B030D-6E8A-4147-A177-3AD203B41FA5}">
                      <a16:colId xmlns:a16="http://schemas.microsoft.com/office/drawing/2014/main" val="1445069294"/>
                    </a:ext>
                  </a:extLst>
                </a:gridCol>
              </a:tblGrid>
              <a:tr h="370840">
                <a:tc>
                  <a:txBody>
                    <a:bodyPr/>
                    <a:lstStyle/>
                    <a:p>
                      <a:r>
                        <a:rPr lang="en-US" dirty="0" err="1"/>
                        <a:t>Bmax</a:t>
                      </a:r>
                      <a:r>
                        <a:rPr lang="en-US" dirty="0"/>
                        <a:t> [</a:t>
                      </a:r>
                      <a:r>
                        <a:rPr lang="en-US" dirty="0" err="1"/>
                        <a:t>mT</a:t>
                      </a:r>
                      <a:r>
                        <a:rPr lang="en-US" dirty="0"/>
                        <a:t>]</a:t>
                      </a:r>
                      <a:endParaRPr lang="en-GB" dirty="0"/>
                    </a:p>
                  </a:txBody>
                  <a:tcPr/>
                </a:tc>
                <a:tc>
                  <a:txBody>
                    <a:bodyPr/>
                    <a:lstStyle/>
                    <a:p>
                      <a:r>
                        <a:rPr lang="en-US" dirty="0"/>
                        <a:t>100</a:t>
                      </a:r>
                      <a:endParaRPr lang="en-GB" dirty="0"/>
                    </a:p>
                  </a:txBody>
                  <a:tcPr/>
                </a:tc>
                <a:tc>
                  <a:txBody>
                    <a:bodyPr/>
                    <a:lstStyle/>
                    <a:p>
                      <a:r>
                        <a:rPr lang="en-US" dirty="0">
                          <a:solidFill>
                            <a:schemeClr val="bg1"/>
                          </a:solidFill>
                        </a:rPr>
                        <a:t>100*2=200</a:t>
                      </a:r>
                      <a:endParaRPr lang="en-GB" dirty="0">
                        <a:solidFill>
                          <a:schemeClr val="bg1"/>
                        </a:solidFill>
                      </a:endParaRPr>
                    </a:p>
                  </a:txBody>
                  <a:tcPr/>
                </a:tc>
                <a:extLst>
                  <a:ext uri="{0D108BD9-81ED-4DB2-BD59-A6C34878D82A}">
                    <a16:rowId xmlns:a16="http://schemas.microsoft.com/office/drawing/2014/main" val="1368409970"/>
                  </a:ext>
                </a:extLst>
              </a:tr>
              <a:tr h="370840">
                <a:tc>
                  <a:txBody>
                    <a:bodyPr/>
                    <a:lstStyle/>
                    <a:p>
                      <a:r>
                        <a:rPr lang="en-US" dirty="0" err="1"/>
                        <a:t>Hmax</a:t>
                      </a:r>
                      <a:r>
                        <a:rPr lang="en-US" dirty="0"/>
                        <a:t> [kA/m]</a:t>
                      </a:r>
                      <a:endParaRPr lang="en-GB" dirty="0"/>
                    </a:p>
                  </a:txBody>
                  <a:tcPr/>
                </a:tc>
                <a:tc>
                  <a:txBody>
                    <a:bodyPr/>
                    <a:lstStyle/>
                    <a:p>
                      <a:r>
                        <a:rPr lang="en-US" dirty="0"/>
                        <a:t>80</a:t>
                      </a:r>
                      <a:endParaRPr lang="en-GB" dirty="0"/>
                    </a:p>
                  </a:txBody>
                  <a:tcPr/>
                </a:tc>
                <a:tc>
                  <a:txBody>
                    <a:bodyPr/>
                    <a:lstStyle/>
                    <a:p>
                      <a:r>
                        <a:rPr lang="en-US" dirty="0"/>
                        <a:t>160</a:t>
                      </a:r>
                      <a:endParaRPr lang="en-GB" dirty="0"/>
                    </a:p>
                  </a:txBody>
                  <a:tcPr/>
                </a:tc>
                <a:extLst>
                  <a:ext uri="{0D108BD9-81ED-4DB2-BD59-A6C34878D82A}">
                    <a16:rowId xmlns:a16="http://schemas.microsoft.com/office/drawing/2014/main" val="1265891927"/>
                  </a:ext>
                </a:extLst>
              </a:tr>
              <a:tr h="370840">
                <a:tc>
                  <a:txBody>
                    <a:bodyPr/>
                    <a:lstStyle/>
                    <a:p>
                      <a:r>
                        <a:rPr lang="en-US" dirty="0"/>
                        <a:t>Emax [MV/m]</a:t>
                      </a:r>
                      <a:endParaRPr lang="en-GB" dirty="0"/>
                    </a:p>
                  </a:txBody>
                  <a:tcPr/>
                </a:tc>
                <a:tc>
                  <a:txBody>
                    <a:bodyPr/>
                    <a:lstStyle/>
                    <a:p>
                      <a:r>
                        <a:rPr lang="en-US" dirty="0"/>
                        <a:t>8.7</a:t>
                      </a:r>
                      <a:endParaRPr lang="en-GB" dirty="0"/>
                    </a:p>
                  </a:txBody>
                  <a:tcPr/>
                </a:tc>
                <a:tc>
                  <a:txBody>
                    <a:bodyPr/>
                    <a:lstStyle/>
                    <a:p>
                      <a:r>
                        <a:rPr lang="en-US" dirty="0"/>
                        <a:t>17.4</a:t>
                      </a:r>
                      <a:endParaRPr lang="en-GB" dirty="0"/>
                    </a:p>
                  </a:txBody>
                  <a:tcPr/>
                </a:tc>
                <a:extLst>
                  <a:ext uri="{0D108BD9-81ED-4DB2-BD59-A6C34878D82A}">
                    <a16:rowId xmlns:a16="http://schemas.microsoft.com/office/drawing/2014/main" val="4027888035"/>
                  </a:ext>
                </a:extLst>
              </a:tr>
              <a:tr h="370840">
                <a:tc>
                  <a:txBody>
                    <a:bodyPr/>
                    <a:lstStyle/>
                    <a:p>
                      <a:r>
                        <a:rPr lang="en-US" dirty="0"/>
                        <a:t>Vmax [MV/</a:t>
                      </a:r>
                      <a:r>
                        <a:rPr lang="en-US" dirty="0" err="1"/>
                        <a:t>cav</a:t>
                      </a:r>
                      <a:r>
                        <a:rPr lang="en-US" dirty="0"/>
                        <a:t>]</a:t>
                      </a:r>
                      <a:endParaRPr lang="en-GB" dirty="0"/>
                    </a:p>
                  </a:txBody>
                  <a:tcPr/>
                </a:tc>
                <a:tc>
                  <a:txBody>
                    <a:bodyPr/>
                    <a:lstStyle/>
                    <a:p>
                      <a:r>
                        <a:rPr lang="en-US" dirty="0"/>
                        <a:t>0.275</a:t>
                      </a:r>
                      <a:endParaRPr lang="en-GB" dirty="0"/>
                    </a:p>
                  </a:txBody>
                  <a:tcPr/>
                </a:tc>
                <a:tc>
                  <a:txBody>
                    <a:bodyPr/>
                    <a:lstStyle/>
                    <a:p>
                      <a:r>
                        <a:rPr lang="en-US" dirty="0"/>
                        <a:t>0.55</a:t>
                      </a:r>
                      <a:endParaRPr lang="en-GB" dirty="0"/>
                    </a:p>
                  </a:txBody>
                  <a:tcPr/>
                </a:tc>
                <a:extLst>
                  <a:ext uri="{0D108BD9-81ED-4DB2-BD59-A6C34878D82A}">
                    <a16:rowId xmlns:a16="http://schemas.microsoft.com/office/drawing/2014/main" val="2596755451"/>
                  </a:ext>
                </a:extLst>
              </a:tr>
              <a:tr h="370840">
                <a:tc>
                  <a:txBody>
                    <a:bodyPr/>
                    <a:lstStyle/>
                    <a:p>
                      <a:r>
                        <a:rPr lang="en-US" dirty="0" err="1"/>
                        <a:t>Ncav</a:t>
                      </a:r>
                      <a:endParaRPr lang="en-GB" dirty="0"/>
                    </a:p>
                  </a:txBody>
                  <a:tcPr/>
                </a:tc>
                <a:tc>
                  <a:txBody>
                    <a:bodyPr/>
                    <a:lstStyle/>
                    <a:p>
                      <a:r>
                        <a:rPr lang="en-US" dirty="0"/>
                        <a:t>24</a:t>
                      </a:r>
                      <a:endParaRPr lang="en-GB" dirty="0"/>
                    </a:p>
                  </a:txBody>
                  <a:tcPr/>
                </a:tc>
                <a:tc>
                  <a:txBody>
                    <a:bodyPr/>
                    <a:lstStyle/>
                    <a:p>
                      <a:r>
                        <a:rPr lang="en-US" b="1" dirty="0">
                          <a:solidFill>
                            <a:srgbClr val="FF0000"/>
                          </a:solidFill>
                        </a:rPr>
                        <a:t>12</a:t>
                      </a:r>
                      <a:endParaRPr lang="en-GB" b="1" dirty="0">
                        <a:solidFill>
                          <a:srgbClr val="FF0000"/>
                        </a:solidFill>
                      </a:endParaRPr>
                    </a:p>
                  </a:txBody>
                  <a:tcPr/>
                </a:tc>
                <a:extLst>
                  <a:ext uri="{0D108BD9-81ED-4DB2-BD59-A6C34878D82A}">
                    <a16:rowId xmlns:a16="http://schemas.microsoft.com/office/drawing/2014/main" val="3632136256"/>
                  </a:ext>
                </a:extLst>
              </a:tr>
              <a:tr h="370840">
                <a:tc>
                  <a:txBody>
                    <a:bodyPr/>
                    <a:lstStyle/>
                    <a:p>
                      <a:r>
                        <a:rPr lang="en-US" dirty="0"/>
                        <a:t>Pin [kW/</a:t>
                      </a:r>
                      <a:r>
                        <a:rPr lang="en-US" dirty="0" err="1"/>
                        <a:t>cav</a:t>
                      </a:r>
                      <a:r>
                        <a:rPr lang="en-US" dirty="0"/>
                        <a:t>]</a:t>
                      </a:r>
                      <a:endParaRPr lang="en-GB" dirty="0"/>
                    </a:p>
                  </a:txBody>
                  <a:tcPr/>
                </a:tc>
                <a:tc>
                  <a:txBody>
                    <a:bodyPr/>
                    <a:lstStyle/>
                    <a:p>
                      <a:r>
                        <a:rPr lang="en-US" dirty="0"/>
                        <a:t>60</a:t>
                      </a:r>
                      <a:endParaRPr lang="en-GB" dirty="0"/>
                    </a:p>
                  </a:txBody>
                  <a:tcPr/>
                </a:tc>
                <a:tc>
                  <a:txBody>
                    <a:bodyPr/>
                    <a:lstStyle/>
                    <a:p>
                      <a:r>
                        <a:rPr lang="en-US" b="0" dirty="0">
                          <a:solidFill>
                            <a:schemeClr val="tx1"/>
                          </a:solidFill>
                        </a:rPr>
                        <a:t>120</a:t>
                      </a:r>
                      <a:endParaRPr lang="en-GB" b="0" dirty="0">
                        <a:solidFill>
                          <a:schemeClr val="tx1"/>
                        </a:solidFill>
                      </a:endParaRPr>
                    </a:p>
                  </a:txBody>
                  <a:tcPr/>
                </a:tc>
                <a:extLst>
                  <a:ext uri="{0D108BD9-81ED-4DB2-BD59-A6C34878D82A}">
                    <a16:rowId xmlns:a16="http://schemas.microsoft.com/office/drawing/2014/main" val="332344904"/>
                  </a:ext>
                </a:extLst>
              </a:tr>
              <a:tr h="370840">
                <a:tc>
                  <a:txBody>
                    <a:bodyPr/>
                    <a:lstStyle/>
                    <a:p>
                      <a:r>
                        <a:rPr lang="en-US" dirty="0" err="1"/>
                        <a:t>Umax</a:t>
                      </a:r>
                      <a:r>
                        <a:rPr lang="en-US" dirty="0"/>
                        <a:t> [J/</a:t>
                      </a:r>
                      <a:r>
                        <a:rPr lang="en-US" dirty="0" err="1"/>
                        <a:t>cav</a:t>
                      </a:r>
                      <a:r>
                        <a:rPr lang="en-US" dirty="0"/>
                        <a:t>]</a:t>
                      </a:r>
                      <a:endParaRPr lang="en-GB" dirty="0"/>
                    </a:p>
                  </a:txBody>
                  <a:tcPr/>
                </a:tc>
                <a:tc>
                  <a:txBody>
                    <a:bodyPr/>
                    <a:lstStyle/>
                    <a:p>
                      <a:r>
                        <a:rPr lang="en-US" dirty="0"/>
                        <a:t>5.0</a:t>
                      </a:r>
                      <a:endParaRPr lang="en-GB" dirty="0"/>
                    </a:p>
                  </a:txBody>
                  <a:tcPr/>
                </a:tc>
                <a:tc>
                  <a:txBody>
                    <a:bodyPr/>
                    <a:lstStyle/>
                    <a:p>
                      <a:r>
                        <a:rPr lang="en-US" dirty="0"/>
                        <a:t>20.0</a:t>
                      </a:r>
                      <a:endParaRPr lang="en-GB" dirty="0"/>
                    </a:p>
                  </a:txBody>
                  <a:tcPr/>
                </a:tc>
                <a:extLst>
                  <a:ext uri="{0D108BD9-81ED-4DB2-BD59-A6C34878D82A}">
                    <a16:rowId xmlns:a16="http://schemas.microsoft.com/office/drawing/2014/main" val="522321612"/>
                  </a:ext>
                </a:extLst>
              </a:tr>
              <a:tr h="370840">
                <a:tc>
                  <a:txBody>
                    <a:bodyPr/>
                    <a:lstStyle/>
                    <a:p>
                      <a:r>
                        <a:rPr lang="en-US" dirty="0"/>
                        <a:t>Bunch phase variation [</a:t>
                      </a:r>
                      <a:r>
                        <a:rPr lang="en-US" baseline="30000" dirty="0"/>
                        <a:t>o</a:t>
                      </a:r>
                      <a:r>
                        <a:rPr lang="en-US" dirty="0"/>
                        <a:t>]</a:t>
                      </a:r>
                      <a:endParaRPr lang="en-GB" dirty="0"/>
                    </a:p>
                  </a:txBody>
                  <a:tcPr/>
                </a:tc>
                <a:tc>
                  <a:txBody>
                    <a:bodyPr/>
                    <a:lstStyle/>
                    <a:p>
                      <a:r>
                        <a:rPr lang="en-US" dirty="0"/>
                        <a:t>1</a:t>
                      </a:r>
                      <a:endParaRPr lang="en-GB" dirty="0"/>
                    </a:p>
                  </a:txBody>
                  <a:tcPr/>
                </a:tc>
                <a:tc>
                  <a:txBody>
                    <a:bodyPr/>
                    <a:lstStyle/>
                    <a:p>
                      <a:r>
                        <a:rPr lang="en-US" b="1" dirty="0">
                          <a:solidFill>
                            <a:srgbClr val="FF0000"/>
                          </a:solidFill>
                        </a:rPr>
                        <a:t>~0.5</a:t>
                      </a:r>
                      <a:endParaRPr lang="en-GB" b="1" dirty="0">
                        <a:solidFill>
                          <a:srgbClr val="FF0000"/>
                        </a:solidFill>
                      </a:endParaRPr>
                    </a:p>
                  </a:txBody>
                  <a:tcPr/>
                </a:tc>
                <a:extLst>
                  <a:ext uri="{0D108BD9-81ED-4DB2-BD59-A6C34878D82A}">
                    <a16:rowId xmlns:a16="http://schemas.microsoft.com/office/drawing/2014/main" val="1053803886"/>
                  </a:ext>
                </a:extLst>
              </a:tr>
            </a:tbl>
          </a:graphicData>
        </a:graphic>
      </p:graphicFrame>
      <p:sp>
        <p:nvSpPr>
          <p:cNvPr id="2" name="Title 1">
            <a:extLst>
              <a:ext uri="{FF2B5EF4-FFF2-40B4-BE49-F238E27FC236}">
                <a16:creationId xmlns:a16="http://schemas.microsoft.com/office/drawing/2014/main" id="{8EDCC11F-A119-4BF6-B67F-050FACAFE75E}"/>
              </a:ext>
            </a:extLst>
          </p:cNvPr>
          <p:cNvSpPr>
            <a:spLocks noGrp="1"/>
          </p:cNvSpPr>
          <p:nvPr>
            <p:ph type="title"/>
          </p:nvPr>
        </p:nvSpPr>
        <p:spPr>
          <a:xfrm>
            <a:off x="178045" y="290781"/>
            <a:ext cx="10515600" cy="1325563"/>
          </a:xfrm>
        </p:spPr>
        <p:txBody>
          <a:bodyPr/>
          <a:lstStyle/>
          <a:p>
            <a:r>
              <a:rPr lang="en-US" dirty="0"/>
              <a:t>Potential way to reduce number of cavities Higher </a:t>
            </a:r>
            <a:r>
              <a:rPr lang="en-US" dirty="0" err="1"/>
              <a:t>Bmax</a:t>
            </a:r>
            <a:r>
              <a:rPr lang="en-US" dirty="0"/>
              <a:t>: </a:t>
            </a:r>
            <a:r>
              <a:rPr lang="en-US" b="1" dirty="0"/>
              <a:t>100 =&gt; 200 </a:t>
            </a:r>
            <a:r>
              <a:rPr lang="en-US" b="1" dirty="0" err="1"/>
              <a:t>mT</a:t>
            </a:r>
            <a:endParaRPr lang="en-GB" b="1" dirty="0"/>
          </a:p>
        </p:txBody>
      </p:sp>
      <p:sp>
        <p:nvSpPr>
          <p:cNvPr id="14" name="TextBox 13">
            <a:extLst>
              <a:ext uri="{FF2B5EF4-FFF2-40B4-BE49-F238E27FC236}">
                <a16:creationId xmlns:a16="http://schemas.microsoft.com/office/drawing/2014/main" id="{57C01F98-E78C-4D39-AFF4-A4D889A03622}"/>
              </a:ext>
            </a:extLst>
          </p:cNvPr>
          <p:cNvSpPr txBox="1"/>
          <p:nvPr/>
        </p:nvSpPr>
        <p:spPr>
          <a:xfrm>
            <a:off x="10285975" y="675461"/>
            <a:ext cx="1116011" cy="369332"/>
          </a:xfrm>
          <a:prstGeom prst="rect">
            <a:avLst/>
          </a:prstGeom>
          <a:noFill/>
        </p:spPr>
        <p:txBody>
          <a:bodyPr wrap="none" rtlCol="0">
            <a:spAutoFit/>
          </a:bodyPr>
          <a:lstStyle/>
          <a:p>
            <a:r>
              <a:rPr lang="en-US" dirty="0"/>
              <a:t>R/Q=0.6</a:t>
            </a:r>
            <a:r>
              <a:rPr lang="el-GR" dirty="0"/>
              <a:t>Ω</a:t>
            </a:r>
            <a:endParaRPr lang="en-GB" dirty="0"/>
          </a:p>
        </p:txBody>
      </p:sp>
      <p:sp>
        <p:nvSpPr>
          <p:cNvPr id="45" name="TextBox 44">
            <a:extLst>
              <a:ext uri="{FF2B5EF4-FFF2-40B4-BE49-F238E27FC236}">
                <a16:creationId xmlns:a16="http://schemas.microsoft.com/office/drawing/2014/main" id="{C3BAD5C5-1EF8-4F84-92D7-F9EA3D5D8333}"/>
              </a:ext>
            </a:extLst>
          </p:cNvPr>
          <p:cNvSpPr txBox="1"/>
          <p:nvPr/>
        </p:nvSpPr>
        <p:spPr>
          <a:xfrm>
            <a:off x="440243" y="1738931"/>
            <a:ext cx="6062471" cy="954107"/>
          </a:xfrm>
          <a:prstGeom prst="rect">
            <a:avLst/>
          </a:prstGeom>
          <a:noFill/>
        </p:spPr>
        <p:txBody>
          <a:bodyPr wrap="square" rtlCol="0">
            <a:spAutoFit/>
          </a:bodyPr>
          <a:lstStyle/>
          <a:p>
            <a:r>
              <a:rPr lang="en-US" dirty="0"/>
              <a:t>Imagine that we could get 2 times higher </a:t>
            </a:r>
            <a:r>
              <a:rPr lang="en-US" dirty="0" err="1"/>
              <a:t>Bmax</a:t>
            </a:r>
            <a:r>
              <a:rPr lang="en-US" dirty="0"/>
              <a:t> = 200mT </a:t>
            </a:r>
          </a:p>
          <a:p>
            <a:r>
              <a:rPr lang="en-US" dirty="0"/>
              <a:t>which is still lower than recently demonstrated value of 210mT</a:t>
            </a:r>
          </a:p>
          <a:p>
            <a:r>
              <a:rPr lang="en-US" dirty="0"/>
              <a:t>=&gt; </a:t>
            </a:r>
            <a:r>
              <a:rPr lang="en-US" sz="2000" b="1" dirty="0"/>
              <a:t>Factor 2 less cavities, worth making prototype</a:t>
            </a:r>
            <a:endParaRPr lang="en-GB" b="1" dirty="0"/>
          </a:p>
        </p:txBody>
      </p:sp>
      <p:sp>
        <p:nvSpPr>
          <p:cNvPr id="46" name="TextBox 45">
            <a:extLst>
              <a:ext uri="{FF2B5EF4-FFF2-40B4-BE49-F238E27FC236}">
                <a16:creationId xmlns:a16="http://schemas.microsoft.com/office/drawing/2014/main" id="{7765E037-8FF1-4B26-82BF-566823B65073}"/>
              </a:ext>
            </a:extLst>
          </p:cNvPr>
          <p:cNvSpPr txBox="1"/>
          <p:nvPr/>
        </p:nvSpPr>
        <p:spPr>
          <a:xfrm>
            <a:off x="7077456" y="4595225"/>
            <a:ext cx="780983" cy="369332"/>
          </a:xfrm>
          <a:prstGeom prst="rect">
            <a:avLst/>
          </a:prstGeom>
          <a:noFill/>
        </p:spPr>
        <p:txBody>
          <a:bodyPr wrap="none" rtlCol="0">
            <a:spAutoFit/>
          </a:bodyPr>
          <a:lstStyle/>
          <a:p>
            <a:r>
              <a:rPr lang="en-US" dirty="0">
                <a:solidFill>
                  <a:schemeClr val="bg1"/>
                </a:solidFill>
              </a:rPr>
              <a:t>E-field</a:t>
            </a:r>
            <a:endParaRPr lang="en-GB" dirty="0">
              <a:solidFill>
                <a:schemeClr val="bg1"/>
              </a:solidFill>
            </a:endParaRPr>
          </a:p>
        </p:txBody>
      </p:sp>
      <p:sp>
        <p:nvSpPr>
          <p:cNvPr id="47" name="TextBox 46">
            <a:extLst>
              <a:ext uri="{FF2B5EF4-FFF2-40B4-BE49-F238E27FC236}">
                <a16:creationId xmlns:a16="http://schemas.microsoft.com/office/drawing/2014/main" id="{CC6B68E7-9025-4816-BE5F-2EF2820F1AE3}"/>
              </a:ext>
            </a:extLst>
          </p:cNvPr>
          <p:cNvSpPr txBox="1"/>
          <p:nvPr/>
        </p:nvSpPr>
        <p:spPr>
          <a:xfrm>
            <a:off x="7077456" y="5822410"/>
            <a:ext cx="793807" cy="369332"/>
          </a:xfrm>
          <a:prstGeom prst="rect">
            <a:avLst/>
          </a:prstGeom>
          <a:noFill/>
        </p:spPr>
        <p:txBody>
          <a:bodyPr wrap="none" rtlCol="0">
            <a:spAutoFit/>
          </a:bodyPr>
          <a:lstStyle/>
          <a:p>
            <a:r>
              <a:rPr lang="en-US" dirty="0">
                <a:solidFill>
                  <a:schemeClr val="bg1"/>
                </a:solidFill>
              </a:rPr>
              <a:t>B-field</a:t>
            </a:r>
            <a:endParaRPr lang="en-GB" dirty="0">
              <a:solidFill>
                <a:schemeClr val="bg1"/>
              </a:solidFill>
            </a:endParaRPr>
          </a:p>
        </p:txBody>
      </p:sp>
      <p:pic>
        <p:nvPicPr>
          <p:cNvPr id="3" name="Picture 2">
            <a:extLst>
              <a:ext uri="{FF2B5EF4-FFF2-40B4-BE49-F238E27FC236}">
                <a16:creationId xmlns:a16="http://schemas.microsoft.com/office/drawing/2014/main" id="{8D380F16-6104-46DE-92D5-9E50F76E9B69}"/>
              </a:ext>
            </a:extLst>
          </p:cNvPr>
          <p:cNvPicPr>
            <a:picLocks noChangeAspect="1"/>
          </p:cNvPicPr>
          <p:nvPr/>
        </p:nvPicPr>
        <p:blipFill rotWithShape="1">
          <a:blip r:embed="rId3"/>
          <a:srcRect t="19642" b="17818"/>
          <a:stretch/>
        </p:blipFill>
        <p:spPr>
          <a:xfrm>
            <a:off x="7008370" y="4390573"/>
            <a:ext cx="4727489" cy="1023590"/>
          </a:xfrm>
          <a:prstGeom prst="rect">
            <a:avLst/>
          </a:prstGeom>
        </p:spPr>
      </p:pic>
      <p:sp>
        <p:nvSpPr>
          <p:cNvPr id="18" name="TextBox 17">
            <a:extLst>
              <a:ext uri="{FF2B5EF4-FFF2-40B4-BE49-F238E27FC236}">
                <a16:creationId xmlns:a16="http://schemas.microsoft.com/office/drawing/2014/main" id="{2421A508-8E26-47A2-8153-1739ABEEFDCF}"/>
              </a:ext>
            </a:extLst>
          </p:cNvPr>
          <p:cNvSpPr txBox="1"/>
          <p:nvPr/>
        </p:nvSpPr>
        <p:spPr>
          <a:xfrm>
            <a:off x="7079157" y="4722299"/>
            <a:ext cx="793807" cy="369332"/>
          </a:xfrm>
          <a:prstGeom prst="rect">
            <a:avLst/>
          </a:prstGeom>
          <a:noFill/>
        </p:spPr>
        <p:txBody>
          <a:bodyPr wrap="none" rtlCol="0">
            <a:spAutoFit/>
          </a:bodyPr>
          <a:lstStyle/>
          <a:p>
            <a:r>
              <a:rPr lang="en-US" dirty="0">
                <a:solidFill>
                  <a:schemeClr val="bg1"/>
                </a:solidFill>
              </a:rPr>
              <a:t>E-field</a:t>
            </a:r>
            <a:endParaRPr lang="en-GB" dirty="0">
              <a:solidFill>
                <a:schemeClr val="bg1"/>
              </a:solidFill>
            </a:endParaRPr>
          </a:p>
        </p:txBody>
      </p:sp>
      <p:pic>
        <p:nvPicPr>
          <p:cNvPr id="4" name="Picture 3">
            <a:extLst>
              <a:ext uri="{FF2B5EF4-FFF2-40B4-BE49-F238E27FC236}">
                <a16:creationId xmlns:a16="http://schemas.microsoft.com/office/drawing/2014/main" id="{BE6DA58D-A0B8-4A5E-BB51-72A15E5EEEF5}"/>
              </a:ext>
            </a:extLst>
          </p:cNvPr>
          <p:cNvPicPr>
            <a:picLocks noChangeAspect="1"/>
          </p:cNvPicPr>
          <p:nvPr/>
        </p:nvPicPr>
        <p:blipFill rotWithShape="1">
          <a:blip r:embed="rId4"/>
          <a:srcRect t="19134" b="19134"/>
          <a:stretch/>
        </p:blipFill>
        <p:spPr>
          <a:xfrm>
            <a:off x="7008370" y="5541237"/>
            <a:ext cx="4727489" cy="1010355"/>
          </a:xfrm>
          <a:prstGeom prst="rect">
            <a:avLst/>
          </a:prstGeom>
        </p:spPr>
      </p:pic>
      <p:sp>
        <p:nvSpPr>
          <p:cNvPr id="23" name="TextBox 22">
            <a:extLst>
              <a:ext uri="{FF2B5EF4-FFF2-40B4-BE49-F238E27FC236}">
                <a16:creationId xmlns:a16="http://schemas.microsoft.com/office/drawing/2014/main" id="{EFA61F3A-4E52-4ECC-B2FE-B179C0A19770}"/>
              </a:ext>
            </a:extLst>
          </p:cNvPr>
          <p:cNvSpPr txBox="1"/>
          <p:nvPr/>
        </p:nvSpPr>
        <p:spPr>
          <a:xfrm>
            <a:off x="7077456" y="5861748"/>
            <a:ext cx="793807" cy="369332"/>
          </a:xfrm>
          <a:prstGeom prst="rect">
            <a:avLst/>
          </a:prstGeom>
          <a:noFill/>
        </p:spPr>
        <p:txBody>
          <a:bodyPr wrap="none" rtlCol="0">
            <a:spAutoFit/>
          </a:bodyPr>
          <a:lstStyle/>
          <a:p>
            <a:r>
              <a:rPr lang="en-US" dirty="0">
                <a:solidFill>
                  <a:schemeClr val="bg1"/>
                </a:solidFill>
              </a:rPr>
              <a:t>B-field</a:t>
            </a:r>
            <a:endParaRPr lang="en-GB" dirty="0">
              <a:solidFill>
                <a:schemeClr val="bg1"/>
              </a:solidFill>
            </a:endParaRPr>
          </a:p>
        </p:txBody>
      </p:sp>
      <p:sp>
        <p:nvSpPr>
          <p:cNvPr id="5" name="Slide Number Placeholder 4">
            <a:extLst>
              <a:ext uri="{FF2B5EF4-FFF2-40B4-BE49-F238E27FC236}">
                <a16:creationId xmlns:a16="http://schemas.microsoft.com/office/drawing/2014/main" id="{5FDF0AB9-BE6E-4F6C-BD1F-A7EC9AA39B27}"/>
              </a:ext>
            </a:extLst>
          </p:cNvPr>
          <p:cNvSpPr>
            <a:spLocks noGrp="1"/>
          </p:cNvSpPr>
          <p:nvPr>
            <p:ph type="sldNum" sz="quarter" idx="12"/>
          </p:nvPr>
        </p:nvSpPr>
        <p:spPr/>
        <p:txBody>
          <a:bodyPr/>
          <a:lstStyle/>
          <a:p>
            <a:fld id="{ADCC14B8-73DF-4BAF-ADBE-131B886E007C}" type="slidenum">
              <a:rPr lang="en-GB" smtClean="0"/>
              <a:t>12</a:t>
            </a:fld>
            <a:endParaRPr lang="en-GB"/>
          </a:p>
        </p:txBody>
      </p:sp>
    </p:spTree>
    <p:extLst>
      <p:ext uri="{BB962C8B-B14F-4D97-AF65-F5344CB8AC3E}">
        <p14:creationId xmlns:p14="http://schemas.microsoft.com/office/powerpoint/2010/main" val="2072277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E6C32FF4-FBEA-41FD-B27A-2EDD13A20FEE}"/>
              </a:ext>
            </a:extLst>
          </p:cNvPr>
          <p:cNvPicPr>
            <a:picLocks noGrp="1" noChangeAspect="1"/>
          </p:cNvPicPr>
          <p:nvPr>
            <p:ph idx="1"/>
          </p:nvPr>
        </p:nvPicPr>
        <p:blipFill>
          <a:blip r:embed="rId2"/>
          <a:stretch>
            <a:fillRect/>
          </a:stretch>
        </p:blipFill>
        <p:spPr>
          <a:xfrm>
            <a:off x="51987" y="2081504"/>
            <a:ext cx="12081595" cy="4411371"/>
          </a:xfrm>
        </p:spPr>
      </p:pic>
      <p:sp>
        <p:nvSpPr>
          <p:cNvPr id="2" name="Title 1">
            <a:extLst>
              <a:ext uri="{FF2B5EF4-FFF2-40B4-BE49-F238E27FC236}">
                <a16:creationId xmlns:a16="http://schemas.microsoft.com/office/drawing/2014/main" id="{709ACD8C-A798-4128-B8EE-C857F1D3903A}"/>
              </a:ext>
            </a:extLst>
          </p:cNvPr>
          <p:cNvSpPr>
            <a:spLocks noGrp="1"/>
          </p:cNvSpPr>
          <p:nvPr>
            <p:ph type="title"/>
          </p:nvPr>
        </p:nvSpPr>
        <p:spPr/>
        <p:txBody>
          <a:bodyPr/>
          <a:lstStyle/>
          <a:p>
            <a:r>
              <a:rPr lang="en-US" dirty="0"/>
              <a:t>Monopole wake: a=52mm, R/Q=0.6</a:t>
            </a:r>
            <a:r>
              <a:rPr lang="el-GR" dirty="0"/>
              <a:t>Ω</a:t>
            </a:r>
            <a:r>
              <a:rPr lang="en-US" dirty="0"/>
              <a:t> </a:t>
            </a:r>
            <a:endParaRPr lang="en-GB" dirty="0"/>
          </a:p>
        </p:txBody>
      </p:sp>
      <p:sp>
        <p:nvSpPr>
          <p:cNvPr id="8" name="TextBox 7">
            <a:extLst>
              <a:ext uri="{FF2B5EF4-FFF2-40B4-BE49-F238E27FC236}">
                <a16:creationId xmlns:a16="http://schemas.microsoft.com/office/drawing/2014/main" id="{AE45039E-D20E-4F9F-A1E8-FA10A9F09B7E}"/>
              </a:ext>
            </a:extLst>
          </p:cNvPr>
          <p:cNvSpPr txBox="1"/>
          <p:nvPr/>
        </p:nvSpPr>
        <p:spPr>
          <a:xfrm>
            <a:off x="722898" y="1613919"/>
            <a:ext cx="2089162" cy="923330"/>
          </a:xfrm>
          <a:prstGeom prst="rect">
            <a:avLst/>
          </a:prstGeom>
          <a:noFill/>
        </p:spPr>
        <p:txBody>
          <a:bodyPr wrap="none" rtlCol="0">
            <a:spAutoFit/>
          </a:bodyPr>
          <a:lstStyle/>
          <a:p>
            <a:r>
              <a:rPr lang="en-US" dirty="0"/>
              <a:t>CST </a:t>
            </a:r>
            <a:r>
              <a:rPr lang="en-US" dirty="0" err="1"/>
              <a:t>wakefield</a:t>
            </a:r>
            <a:r>
              <a:rPr lang="en-US" dirty="0"/>
              <a:t> solver</a:t>
            </a:r>
          </a:p>
          <a:p>
            <a:r>
              <a:rPr lang="en-US" dirty="0"/>
              <a:t>Indirect interfaces</a:t>
            </a:r>
          </a:p>
          <a:p>
            <a:r>
              <a:rPr lang="en-US" dirty="0"/>
              <a:t>FFT</a:t>
            </a:r>
            <a:endParaRPr lang="en-GB" dirty="0"/>
          </a:p>
        </p:txBody>
      </p:sp>
      <p:sp>
        <p:nvSpPr>
          <p:cNvPr id="9" name="TextBox 8">
            <a:extLst>
              <a:ext uri="{FF2B5EF4-FFF2-40B4-BE49-F238E27FC236}">
                <a16:creationId xmlns:a16="http://schemas.microsoft.com/office/drawing/2014/main" id="{B35C8081-C32B-4501-8588-0A447FE6C92E}"/>
              </a:ext>
            </a:extLst>
          </p:cNvPr>
          <p:cNvSpPr txBox="1"/>
          <p:nvPr/>
        </p:nvSpPr>
        <p:spPr>
          <a:xfrm>
            <a:off x="1773936" y="2753425"/>
            <a:ext cx="1572418" cy="1200329"/>
          </a:xfrm>
          <a:prstGeom prst="rect">
            <a:avLst/>
          </a:prstGeom>
          <a:noFill/>
        </p:spPr>
        <p:txBody>
          <a:bodyPr wrap="none" rtlCol="0">
            <a:spAutoFit/>
          </a:bodyPr>
          <a:lstStyle/>
          <a:p>
            <a:r>
              <a:rPr lang="en-US" dirty="0">
                <a:solidFill>
                  <a:srgbClr val="0070C0"/>
                </a:solidFill>
              </a:rPr>
              <a:t>Only operating</a:t>
            </a:r>
          </a:p>
          <a:p>
            <a:r>
              <a:rPr lang="en-US" dirty="0">
                <a:solidFill>
                  <a:srgbClr val="0070C0"/>
                </a:solidFill>
              </a:rPr>
              <a:t>Fundamental</a:t>
            </a:r>
          </a:p>
          <a:p>
            <a:r>
              <a:rPr lang="en-US" dirty="0">
                <a:solidFill>
                  <a:srgbClr val="0070C0"/>
                </a:solidFill>
              </a:rPr>
              <a:t>TM011 mode </a:t>
            </a:r>
          </a:p>
          <a:p>
            <a:r>
              <a:rPr lang="en-US" dirty="0">
                <a:solidFill>
                  <a:srgbClr val="0070C0"/>
                </a:solidFill>
              </a:rPr>
              <a:t>is trapped</a:t>
            </a:r>
            <a:endParaRPr lang="en-GB" dirty="0">
              <a:solidFill>
                <a:srgbClr val="0070C0"/>
              </a:solidFill>
            </a:endParaRPr>
          </a:p>
        </p:txBody>
      </p:sp>
      <p:sp>
        <p:nvSpPr>
          <p:cNvPr id="10" name="TextBox 9">
            <a:extLst>
              <a:ext uri="{FF2B5EF4-FFF2-40B4-BE49-F238E27FC236}">
                <a16:creationId xmlns:a16="http://schemas.microsoft.com/office/drawing/2014/main" id="{9EB36C55-1841-4941-8F3B-3453637E0BA6}"/>
              </a:ext>
            </a:extLst>
          </p:cNvPr>
          <p:cNvSpPr txBox="1"/>
          <p:nvPr/>
        </p:nvSpPr>
        <p:spPr>
          <a:xfrm>
            <a:off x="1859423" y="5413991"/>
            <a:ext cx="9167766" cy="646331"/>
          </a:xfrm>
          <a:prstGeom prst="rect">
            <a:avLst/>
          </a:prstGeom>
          <a:noFill/>
        </p:spPr>
        <p:txBody>
          <a:bodyPr wrap="none" rtlCol="0">
            <a:spAutoFit/>
          </a:bodyPr>
          <a:lstStyle/>
          <a:p>
            <a:r>
              <a:rPr lang="en-US" b="1" dirty="0"/>
              <a:t>All HOMs are above cut off and are not trapped: a = 52 mm is adjusted to have</a:t>
            </a:r>
          </a:p>
          <a:p>
            <a:r>
              <a:rPr lang="en-US" b="1" dirty="0"/>
              <a:t>                                                                                        TM01 WG mode cutoff at 2.2 GHz &lt; 1st HOM </a:t>
            </a:r>
            <a:endParaRPr lang="en-GB" b="1" dirty="0"/>
          </a:p>
        </p:txBody>
      </p:sp>
      <p:pic>
        <p:nvPicPr>
          <p:cNvPr id="12" name="Picture 11">
            <a:extLst>
              <a:ext uri="{FF2B5EF4-FFF2-40B4-BE49-F238E27FC236}">
                <a16:creationId xmlns:a16="http://schemas.microsoft.com/office/drawing/2014/main" id="{F84EA63C-7504-412D-AB72-36695C9FC75A}"/>
              </a:ext>
            </a:extLst>
          </p:cNvPr>
          <p:cNvPicPr>
            <a:picLocks noChangeAspect="1"/>
          </p:cNvPicPr>
          <p:nvPr/>
        </p:nvPicPr>
        <p:blipFill rotWithShape="1">
          <a:blip r:embed="rId3"/>
          <a:srcRect t="46549" b="45524"/>
          <a:stretch/>
        </p:blipFill>
        <p:spPr>
          <a:xfrm>
            <a:off x="3482971" y="1787518"/>
            <a:ext cx="8446918" cy="395005"/>
          </a:xfrm>
          <a:prstGeom prst="rect">
            <a:avLst/>
          </a:prstGeom>
        </p:spPr>
      </p:pic>
      <p:cxnSp>
        <p:nvCxnSpPr>
          <p:cNvPr id="13" name="Straight Arrow Connector 12">
            <a:extLst>
              <a:ext uri="{FF2B5EF4-FFF2-40B4-BE49-F238E27FC236}">
                <a16:creationId xmlns:a16="http://schemas.microsoft.com/office/drawing/2014/main" id="{9728A8B1-10D4-4C60-8947-2BB264F43BC5}"/>
              </a:ext>
            </a:extLst>
          </p:cNvPr>
          <p:cNvCxnSpPr>
            <a:cxnSpLocks/>
          </p:cNvCxnSpPr>
          <p:nvPr/>
        </p:nvCxnSpPr>
        <p:spPr>
          <a:xfrm flipV="1">
            <a:off x="1767479" y="2158273"/>
            <a:ext cx="2283313" cy="3711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0C5CB2B-7E73-4E9E-BDE6-8A57AB1EAB28}"/>
              </a:ext>
            </a:extLst>
          </p:cNvPr>
          <p:cNvSpPr txBox="1"/>
          <p:nvPr/>
        </p:nvSpPr>
        <p:spPr>
          <a:xfrm>
            <a:off x="3923402" y="1535449"/>
            <a:ext cx="4369081" cy="369332"/>
          </a:xfrm>
          <a:prstGeom prst="rect">
            <a:avLst/>
          </a:prstGeom>
          <a:noFill/>
        </p:spPr>
        <p:txBody>
          <a:bodyPr wrap="none" rtlCol="0">
            <a:spAutoFit/>
          </a:bodyPr>
          <a:lstStyle/>
          <a:p>
            <a:r>
              <a:rPr lang="en-US" dirty="0"/>
              <a:t>Lowest HOM:  TM01 waveguide cutoff mode</a:t>
            </a:r>
            <a:endParaRPr lang="en-GB" dirty="0"/>
          </a:p>
        </p:txBody>
      </p:sp>
      <p:pic>
        <p:nvPicPr>
          <p:cNvPr id="15" name="Picture 14">
            <a:extLst>
              <a:ext uri="{FF2B5EF4-FFF2-40B4-BE49-F238E27FC236}">
                <a16:creationId xmlns:a16="http://schemas.microsoft.com/office/drawing/2014/main" id="{347EFC21-9D91-4A3B-906A-69174FE26442}"/>
              </a:ext>
            </a:extLst>
          </p:cNvPr>
          <p:cNvPicPr>
            <a:picLocks noChangeAspect="1"/>
          </p:cNvPicPr>
          <p:nvPr/>
        </p:nvPicPr>
        <p:blipFill>
          <a:blip r:embed="rId4"/>
          <a:stretch>
            <a:fillRect/>
          </a:stretch>
        </p:blipFill>
        <p:spPr>
          <a:xfrm>
            <a:off x="3923402" y="2566143"/>
            <a:ext cx="7442298" cy="2756408"/>
          </a:xfrm>
          <a:prstGeom prst="rect">
            <a:avLst/>
          </a:prstGeom>
          <a:ln>
            <a:solidFill>
              <a:schemeClr val="tx1"/>
            </a:solidFill>
          </a:ln>
        </p:spPr>
      </p:pic>
      <p:sp>
        <p:nvSpPr>
          <p:cNvPr id="3" name="Slide Number Placeholder 2">
            <a:extLst>
              <a:ext uri="{FF2B5EF4-FFF2-40B4-BE49-F238E27FC236}">
                <a16:creationId xmlns:a16="http://schemas.microsoft.com/office/drawing/2014/main" id="{EDA1AF7F-B5F2-46B4-8A80-8D0C4266AA53}"/>
              </a:ext>
            </a:extLst>
          </p:cNvPr>
          <p:cNvSpPr>
            <a:spLocks noGrp="1"/>
          </p:cNvSpPr>
          <p:nvPr>
            <p:ph type="sldNum" sz="quarter" idx="12"/>
          </p:nvPr>
        </p:nvSpPr>
        <p:spPr/>
        <p:txBody>
          <a:bodyPr/>
          <a:lstStyle/>
          <a:p>
            <a:fld id="{ADCC14B8-73DF-4BAF-ADBE-131B886E007C}" type="slidenum">
              <a:rPr lang="en-GB" smtClean="0"/>
              <a:t>13</a:t>
            </a:fld>
            <a:endParaRPr lang="en-GB"/>
          </a:p>
        </p:txBody>
      </p:sp>
    </p:spTree>
    <p:extLst>
      <p:ext uri="{BB962C8B-B14F-4D97-AF65-F5344CB8AC3E}">
        <p14:creationId xmlns:p14="http://schemas.microsoft.com/office/powerpoint/2010/main" val="2697513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21F1DE90-B3CB-4C67-A805-FF82A3C671A3}"/>
              </a:ext>
            </a:extLst>
          </p:cNvPr>
          <p:cNvGrpSpPr/>
          <p:nvPr/>
        </p:nvGrpSpPr>
        <p:grpSpPr>
          <a:xfrm>
            <a:off x="3462056" y="1377083"/>
            <a:ext cx="7155953" cy="850001"/>
            <a:chOff x="3319975" y="1308236"/>
            <a:chExt cx="7155953" cy="850001"/>
          </a:xfrm>
        </p:grpSpPr>
        <p:grpSp>
          <p:nvGrpSpPr>
            <p:cNvPr id="5" name="Group 4">
              <a:extLst>
                <a:ext uri="{FF2B5EF4-FFF2-40B4-BE49-F238E27FC236}">
                  <a16:creationId xmlns:a16="http://schemas.microsoft.com/office/drawing/2014/main" id="{22209D47-DCE4-4450-8D78-CFD4030B58A2}"/>
                </a:ext>
              </a:extLst>
            </p:cNvPr>
            <p:cNvGrpSpPr/>
            <p:nvPr/>
          </p:nvGrpSpPr>
          <p:grpSpPr>
            <a:xfrm>
              <a:off x="3321137" y="1308236"/>
              <a:ext cx="7154791" cy="850001"/>
              <a:chOff x="4485974" y="2833686"/>
              <a:chExt cx="9369949" cy="1190626"/>
            </a:xfrm>
          </p:grpSpPr>
          <p:pic>
            <p:nvPicPr>
              <p:cNvPr id="4" name="Picture 3">
                <a:extLst>
                  <a:ext uri="{FF2B5EF4-FFF2-40B4-BE49-F238E27FC236}">
                    <a16:creationId xmlns:a16="http://schemas.microsoft.com/office/drawing/2014/main" id="{6E1875A4-2F71-437D-9BA2-C39C0A03C8DA}"/>
                  </a:ext>
                </a:extLst>
              </p:cNvPr>
              <p:cNvPicPr>
                <a:picLocks noChangeAspect="1"/>
              </p:cNvPicPr>
              <p:nvPr/>
            </p:nvPicPr>
            <p:blipFill rotWithShape="1">
              <a:blip r:embed="rId2"/>
              <a:srcRect l="25817" r="4328"/>
              <a:stretch/>
            </p:blipFill>
            <p:spPr>
              <a:xfrm>
                <a:off x="4485974" y="2833687"/>
                <a:ext cx="4684214" cy="1190625"/>
              </a:xfrm>
              <a:prstGeom prst="rect">
                <a:avLst/>
              </a:prstGeom>
            </p:spPr>
          </p:pic>
          <p:pic>
            <p:nvPicPr>
              <p:cNvPr id="14" name="Picture 13">
                <a:extLst>
                  <a:ext uri="{FF2B5EF4-FFF2-40B4-BE49-F238E27FC236}">
                    <a16:creationId xmlns:a16="http://schemas.microsoft.com/office/drawing/2014/main" id="{1C718B7C-EF00-4E37-A0B1-8A129F211382}"/>
                  </a:ext>
                </a:extLst>
              </p:cNvPr>
              <p:cNvPicPr>
                <a:picLocks noChangeAspect="1"/>
              </p:cNvPicPr>
              <p:nvPr/>
            </p:nvPicPr>
            <p:blipFill rotWithShape="1">
              <a:blip r:embed="rId2"/>
              <a:srcRect l="25817" r="4328"/>
              <a:stretch/>
            </p:blipFill>
            <p:spPr>
              <a:xfrm flipH="1">
                <a:off x="9171710" y="2833686"/>
                <a:ext cx="4684213" cy="1190625"/>
              </a:xfrm>
              <a:prstGeom prst="rect">
                <a:avLst/>
              </a:prstGeom>
            </p:spPr>
          </p:pic>
        </p:grpSp>
        <p:sp>
          <p:nvSpPr>
            <p:cNvPr id="17" name="TextBox 16">
              <a:extLst>
                <a:ext uri="{FF2B5EF4-FFF2-40B4-BE49-F238E27FC236}">
                  <a16:creationId xmlns:a16="http://schemas.microsoft.com/office/drawing/2014/main" id="{D8EB69AC-B52E-4591-A075-B5E2F940326F}"/>
                </a:ext>
              </a:extLst>
            </p:cNvPr>
            <p:cNvSpPr txBox="1"/>
            <p:nvPr/>
          </p:nvSpPr>
          <p:spPr>
            <a:xfrm>
              <a:off x="3319975" y="1628640"/>
              <a:ext cx="2068195" cy="369332"/>
            </a:xfrm>
            <a:prstGeom prst="rect">
              <a:avLst/>
            </a:prstGeom>
            <a:noFill/>
          </p:spPr>
          <p:txBody>
            <a:bodyPr wrap="none" rtlCol="0">
              <a:spAutoFit/>
            </a:bodyPr>
            <a:lstStyle/>
            <a:p>
              <a:r>
                <a:rPr lang="en-US" dirty="0">
                  <a:solidFill>
                    <a:schemeClr val="bg1"/>
                  </a:solidFill>
                </a:rPr>
                <a:t>TE111 mode: E-field</a:t>
              </a:r>
              <a:endParaRPr lang="en-GB" dirty="0">
                <a:solidFill>
                  <a:schemeClr val="bg1"/>
                </a:solidFill>
              </a:endParaRPr>
            </a:p>
          </p:txBody>
        </p:sp>
      </p:grpSp>
      <p:pic>
        <p:nvPicPr>
          <p:cNvPr id="22" name="Content Placeholder 21">
            <a:extLst>
              <a:ext uri="{FF2B5EF4-FFF2-40B4-BE49-F238E27FC236}">
                <a16:creationId xmlns:a16="http://schemas.microsoft.com/office/drawing/2014/main" id="{85E8B8EE-80FF-42D1-B2DC-1A25CD402232}"/>
              </a:ext>
            </a:extLst>
          </p:cNvPr>
          <p:cNvPicPr>
            <a:picLocks noGrp="1" noChangeAspect="1"/>
          </p:cNvPicPr>
          <p:nvPr>
            <p:ph idx="1"/>
          </p:nvPr>
        </p:nvPicPr>
        <p:blipFill>
          <a:blip r:embed="rId3"/>
          <a:stretch>
            <a:fillRect/>
          </a:stretch>
        </p:blipFill>
        <p:spPr>
          <a:xfrm>
            <a:off x="185419" y="2130848"/>
            <a:ext cx="12006581" cy="4432708"/>
          </a:xfrm>
        </p:spPr>
      </p:pic>
      <p:sp>
        <p:nvSpPr>
          <p:cNvPr id="2" name="Title 1">
            <a:extLst>
              <a:ext uri="{FF2B5EF4-FFF2-40B4-BE49-F238E27FC236}">
                <a16:creationId xmlns:a16="http://schemas.microsoft.com/office/drawing/2014/main" id="{709ACD8C-A798-4128-B8EE-C857F1D3903A}"/>
              </a:ext>
            </a:extLst>
          </p:cNvPr>
          <p:cNvSpPr>
            <a:spLocks noGrp="1"/>
          </p:cNvSpPr>
          <p:nvPr>
            <p:ph type="title"/>
          </p:nvPr>
        </p:nvSpPr>
        <p:spPr/>
        <p:txBody>
          <a:bodyPr/>
          <a:lstStyle/>
          <a:p>
            <a:r>
              <a:rPr lang="en-US" dirty="0"/>
              <a:t>Dipole wake: a=52mm: R/Q=0.6</a:t>
            </a:r>
            <a:r>
              <a:rPr lang="el-GR" dirty="0"/>
              <a:t>Ω</a:t>
            </a:r>
            <a:r>
              <a:rPr lang="en-US" dirty="0"/>
              <a:t> </a:t>
            </a:r>
            <a:endParaRPr lang="en-GB" dirty="0"/>
          </a:p>
        </p:txBody>
      </p:sp>
      <p:sp>
        <p:nvSpPr>
          <p:cNvPr id="8" name="TextBox 7">
            <a:extLst>
              <a:ext uri="{FF2B5EF4-FFF2-40B4-BE49-F238E27FC236}">
                <a16:creationId xmlns:a16="http://schemas.microsoft.com/office/drawing/2014/main" id="{AE45039E-D20E-4F9F-A1E8-FA10A9F09B7E}"/>
              </a:ext>
            </a:extLst>
          </p:cNvPr>
          <p:cNvSpPr txBox="1"/>
          <p:nvPr/>
        </p:nvSpPr>
        <p:spPr>
          <a:xfrm>
            <a:off x="722294" y="1665644"/>
            <a:ext cx="2089162" cy="923330"/>
          </a:xfrm>
          <a:prstGeom prst="rect">
            <a:avLst/>
          </a:prstGeom>
          <a:noFill/>
        </p:spPr>
        <p:txBody>
          <a:bodyPr wrap="none" rtlCol="0">
            <a:spAutoFit/>
          </a:bodyPr>
          <a:lstStyle/>
          <a:p>
            <a:r>
              <a:rPr lang="en-US" dirty="0"/>
              <a:t>CST </a:t>
            </a:r>
            <a:r>
              <a:rPr lang="en-US" dirty="0" err="1"/>
              <a:t>wakefield</a:t>
            </a:r>
            <a:r>
              <a:rPr lang="en-US" dirty="0"/>
              <a:t> solver</a:t>
            </a:r>
          </a:p>
          <a:p>
            <a:r>
              <a:rPr lang="en-US" dirty="0"/>
              <a:t>Indirect </a:t>
            </a:r>
            <a:r>
              <a:rPr lang="en-US" dirty="0" err="1"/>
              <a:t>testbeams</a:t>
            </a:r>
            <a:endParaRPr lang="en-US" dirty="0"/>
          </a:p>
          <a:p>
            <a:r>
              <a:rPr lang="en-US" dirty="0"/>
              <a:t>FFT</a:t>
            </a:r>
            <a:endParaRPr lang="en-GB" dirty="0"/>
          </a:p>
        </p:txBody>
      </p:sp>
      <p:sp>
        <p:nvSpPr>
          <p:cNvPr id="9" name="TextBox 8">
            <a:extLst>
              <a:ext uri="{FF2B5EF4-FFF2-40B4-BE49-F238E27FC236}">
                <a16:creationId xmlns:a16="http://schemas.microsoft.com/office/drawing/2014/main" id="{B35C8081-C32B-4501-8588-0A447FE6C92E}"/>
              </a:ext>
            </a:extLst>
          </p:cNvPr>
          <p:cNvSpPr txBox="1"/>
          <p:nvPr/>
        </p:nvSpPr>
        <p:spPr>
          <a:xfrm>
            <a:off x="1667726" y="2777179"/>
            <a:ext cx="2611312" cy="923330"/>
          </a:xfrm>
          <a:prstGeom prst="rect">
            <a:avLst/>
          </a:prstGeom>
          <a:noFill/>
        </p:spPr>
        <p:txBody>
          <a:bodyPr wrap="square" rtlCol="0">
            <a:spAutoFit/>
          </a:bodyPr>
          <a:lstStyle/>
          <a:p>
            <a:r>
              <a:rPr lang="en-US" b="1" dirty="0"/>
              <a:t>Lower Order Mode</a:t>
            </a:r>
          </a:p>
          <a:p>
            <a:r>
              <a:rPr lang="en-US" dirty="0"/>
              <a:t>(LOM) TE111is trapped and require damping</a:t>
            </a:r>
            <a:endParaRPr lang="en-GB" dirty="0"/>
          </a:p>
        </p:txBody>
      </p:sp>
      <p:cxnSp>
        <p:nvCxnSpPr>
          <p:cNvPr id="13" name="Straight Arrow Connector 12">
            <a:extLst>
              <a:ext uri="{FF2B5EF4-FFF2-40B4-BE49-F238E27FC236}">
                <a16:creationId xmlns:a16="http://schemas.microsoft.com/office/drawing/2014/main" id="{9728A8B1-10D4-4C60-8947-2BB264F43BC5}"/>
              </a:ext>
            </a:extLst>
          </p:cNvPr>
          <p:cNvCxnSpPr>
            <a:cxnSpLocks/>
          </p:cNvCxnSpPr>
          <p:nvPr/>
        </p:nvCxnSpPr>
        <p:spPr>
          <a:xfrm flipV="1">
            <a:off x="1486619" y="2187633"/>
            <a:ext cx="2792418" cy="589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653995B-D093-4841-BF19-385E23DB820E}"/>
              </a:ext>
            </a:extLst>
          </p:cNvPr>
          <p:cNvPicPr>
            <a:picLocks noChangeAspect="1"/>
          </p:cNvPicPr>
          <p:nvPr/>
        </p:nvPicPr>
        <p:blipFill>
          <a:blip r:embed="rId4"/>
          <a:stretch>
            <a:fillRect/>
          </a:stretch>
        </p:blipFill>
        <p:spPr>
          <a:xfrm>
            <a:off x="1667725" y="4630917"/>
            <a:ext cx="3105150" cy="1247775"/>
          </a:xfrm>
          <a:prstGeom prst="rect">
            <a:avLst/>
          </a:prstGeom>
        </p:spPr>
      </p:pic>
      <p:pic>
        <p:nvPicPr>
          <p:cNvPr id="26" name="Picture 25">
            <a:extLst>
              <a:ext uri="{FF2B5EF4-FFF2-40B4-BE49-F238E27FC236}">
                <a16:creationId xmlns:a16="http://schemas.microsoft.com/office/drawing/2014/main" id="{839A7407-3EA6-4A85-BCAC-2A4C3A824960}"/>
              </a:ext>
            </a:extLst>
          </p:cNvPr>
          <p:cNvPicPr>
            <a:picLocks noChangeAspect="1"/>
          </p:cNvPicPr>
          <p:nvPr/>
        </p:nvPicPr>
        <p:blipFill>
          <a:blip r:embed="rId5"/>
          <a:stretch>
            <a:fillRect/>
          </a:stretch>
        </p:blipFill>
        <p:spPr>
          <a:xfrm>
            <a:off x="4772875" y="2603404"/>
            <a:ext cx="6675566" cy="2445941"/>
          </a:xfrm>
          <a:prstGeom prst="rect">
            <a:avLst/>
          </a:prstGeom>
        </p:spPr>
      </p:pic>
      <p:sp>
        <p:nvSpPr>
          <p:cNvPr id="15" name="TextBox 14">
            <a:extLst>
              <a:ext uri="{FF2B5EF4-FFF2-40B4-BE49-F238E27FC236}">
                <a16:creationId xmlns:a16="http://schemas.microsoft.com/office/drawing/2014/main" id="{A0128CA7-26DC-46A5-99A3-FD77980D5982}"/>
              </a:ext>
            </a:extLst>
          </p:cNvPr>
          <p:cNvSpPr txBox="1"/>
          <p:nvPr/>
        </p:nvSpPr>
        <p:spPr>
          <a:xfrm>
            <a:off x="4772875" y="5131059"/>
            <a:ext cx="3260251" cy="369332"/>
          </a:xfrm>
          <a:prstGeom prst="rect">
            <a:avLst/>
          </a:prstGeom>
          <a:noFill/>
        </p:spPr>
        <p:txBody>
          <a:bodyPr wrap="none" rtlCol="0">
            <a:spAutoFit/>
          </a:bodyPr>
          <a:lstStyle/>
          <a:p>
            <a:r>
              <a:rPr lang="en-US" dirty="0"/>
              <a:t> TE11 WG mode cutoff: 1.69 GHz</a:t>
            </a:r>
            <a:endParaRPr lang="en-GB" dirty="0"/>
          </a:p>
        </p:txBody>
      </p:sp>
      <p:sp>
        <p:nvSpPr>
          <p:cNvPr id="3" name="Slide Number Placeholder 2">
            <a:extLst>
              <a:ext uri="{FF2B5EF4-FFF2-40B4-BE49-F238E27FC236}">
                <a16:creationId xmlns:a16="http://schemas.microsoft.com/office/drawing/2014/main" id="{338F20E2-BD72-4CD0-A37F-407AA2EB2470}"/>
              </a:ext>
            </a:extLst>
          </p:cNvPr>
          <p:cNvSpPr>
            <a:spLocks noGrp="1"/>
          </p:cNvSpPr>
          <p:nvPr>
            <p:ph type="sldNum" sz="quarter" idx="12"/>
          </p:nvPr>
        </p:nvSpPr>
        <p:spPr/>
        <p:txBody>
          <a:bodyPr/>
          <a:lstStyle/>
          <a:p>
            <a:fld id="{ADCC14B8-73DF-4BAF-ADBE-131B886E007C}" type="slidenum">
              <a:rPr lang="en-GB" smtClean="0"/>
              <a:t>14</a:t>
            </a:fld>
            <a:endParaRPr lang="en-GB"/>
          </a:p>
        </p:txBody>
      </p:sp>
    </p:spTree>
    <p:extLst>
      <p:ext uri="{BB962C8B-B14F-4D97-AF65-F5344CB8AC3E}">
        <p14:creationId xmlns:p14="http://schemas.microsoft.com/office/powerpoint/2010/main" val="658452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35511CD-DDE3-43AD-B613-1F6EDA438C48}"/>
              </a:ext>
            </a:extLst>
          </p:cNvPr>
          <p:cNvGrpSpPr/>
          <p:nvPr/>
        </p:nvGrpSpPr>
        <p:grpSpPr>
          <a:xfrm>
            <a:off x="6976587" y="504861"/>
            <a:ext cx="5150075" cy="5988014"/>
            <a:chOff x="6600813" y="48802"/>
            <a:chExt cx="5608263" cy="6326314"/>
          </a:xfrm>
        </p:grpSpPr>
        <p:pic>
          <p:nvPicPr>
            <p:cNvPr id="4" name="Picture 3">
              <a:extLst>
                <a:ext uri="{FF2B5EF4-FFF2-40B4-BE49-F238E27FC236}">
                  <a16:creationId xmlns:a16="http://schemas.microsoft.com/office/drawing/2014/main" id="{9EAC5731-84CD-407C-8859-42EA5CCDAC01}"/>
                </a:ext>
              </a:extLst>
            </p:cNvPr>
            <p:cNvPicPr>
              <a:picLocks noChangeAspect="1"/>
            </p:cNvPicPr>
            <p:nvPr/>
          </p:nvPicPr>
          <p:blipFill>
            <a:blip r:embed="rId2"/>
            <a:stretch>
              <a:fillRect/>
            </a:stretch>
          </p:blipFill>
          <p:spPr>
            <a:xfrm>
              <a:off x="6600813" y="48802"/>
              <a:ext cx="5591187" cy="2413354"/>
            </a:xfrm>
            <a:prstGeom prst="rect">
              <a:avLst/>
            </a:prstGeom>
          </p:spPr>
        </p:pic>
        <p:pic>
          <p:nvPicPr>
            <p:cNvPr id="7" name="Picture 6">
              <a:extLst>
                <a:ext uri="{FF2B5EF4-FFF2-40B4-BE49-F238E27FC236}">
                  <a16:creationId xmlns:a16="http://schemas.microsoft.com/office/drawing/2014/main" id="{1BDF15A2-CD14-4A42-8AD9-AF49B4E3388D}"/>
                </a:ext>
              </a:extLst>
            </p:cNvPr>
            <p:cNvPicPr>
              <a:picLocks noChangeAspect="1"/>
            </p:cNvPicPr>
            <p:nvPr/>
          </p:nvPicPr>
          <p:blipFill rotWithShape="1">
            <a:blip r:embed="rId3"/>
            <a:srcRect t="10834"/>
            <a:stretch/>
          </p:blipFill>
          <p:spPr>
            <a:xfrm>
              <a:off x="6628861" y="2455526"/>
              <a:ext cx="5580215" cy="3919590"/>
            </a:xfrm>
            <a:prstGeom prst="rect">
              <a:avLst/>
            </a:prstGeom>
          </p:spPr>
        </p:pic>
      </p:grpSp>
      <p:pic>
        <p:nvPicPr>
          <p:cNvPr id="9" name="Content Placeholder 8">
            <a:extLst>
              <a:ext uri="{FF2B5EF4-FFF2-40B4-BE49-F238E27FC236}">
                <a16:creationId xmlns:a16="http://schemas.microsoft.com/office/drawing/2014/main" id="{A656283D-8C48-47D5-9195-4EFB1874BC7A}"/>
              </a:ext>
            </a:extLst>
          </p:cNvPr>
          <p:cNvPicPr>
            <a:picLocks noGrp="1" noChangeAspect="1"/>
          </p:cNvPicPr>
          <p:nvPr>
            <p:ph idx="1"/>
          </p:nvPr>
        </p:nvPicPr>
        <p:blipFill>
          <a:blip r:embed="rId4"/>
          <a:stretch>
            <a:fillRect/>
          </a:stretch>
        </p:blipFill>
        <p:spPr>
          <a:xfrm>
            <a:off x="477104" y="1911032"/>
            <a:ext cx="6064776" cy="4351338"/>
          </a:xfrm>
        </p:spPr>
      </p:pic>
      <p:sp>
        <p:nvSpPr>
          <p:cNvPr id="2" name="Title 1">
            <a:extLst>
              <a:ext uri="{FF2B5EF4-FFF2-40B4-BE49-F238E27FC236}">
                <a16:creationId xmlns:a16="http://schemas.microsoft.com/office/drawing/2014/main" id="{9610C633-4310-48C0-B72A-D400D3B48D2E}"/>
              </a:ext>
            </a:extLst>
          </p:cNvPr>
          <p:cNvSpPr>
            <a:spLocks noGrp="1"/>
          </p:cNvSpPr>
          <p:nvPr>
            <p:ph type="title"/>
          </p:nvPr>
        </p:nvSpPr>
        <p:spPr/>
        <p:txBody>
          <a:bodyPr>
            <a:normAutofit fontScale="90000"/>
          </a:bodyPr>
          <a:lstStyle/>
          <a:p>
            <a:r>
              <a:rPr lang="en-US" dirty="0"/>
              <a:t>Damping TE111 LOM, </a:t>
            </a:r>
            <a:br>
              <a:rPr lang="en-US" dirty="0"/>
            </a:br>
            <a:r>
              <a:rPr lang="en-US" dirty="0"/>
              <a:t>Cornell cavity approach </a:t>
            </a:r>
            <a:br>
              <a:rPr lang="en-US" dirty="0"/>
            </a:br>
            <a:r>
              <a:rPr lang="en-US" sz="2700" b="1" dirty="0">
                <a:solidFill>
                  <a:srgbClr val="FF0000"/>
                </a:solidFill>
              </a:rPr>
              <a:t>The magic flute helps to damp dipole LOM</a:t>
            </a:r>
            <a:endParaRPr lang="en-GB" b="1" dirty="0">
              <a:solidFill>
                <a:srgbClr val="FF0000"/>
              </a:solidFill>
            </a:endParaRPr>
          </a:p>
        </p:txBody>
      </p:sp>
      <p:sp>
        <p:nvSpPr>
          <p:cNvPr id="6" name="TextBox 5">
            <a:extLst>
              <a:ext uri="{FF2B5EF4-FFF2-40B4-BE49-F238E27FC236}">
                <a16:creationId xmlns:a16="http://schemas.microsoft.com/office/drawing/2014/main" id="{0AE12221-C1B2-4078-85B2-7F239F0B9F2D}"/>
              </a:ext>
            </a:extLst>
          </p:cNvPr>
          <p:cNvSpPr txBox="1"/>
          <p:nvPr/>
        </p:nvSpPr>
        <p:spPr>
          <a:xfrm>
            <a:off x="536037" y="1836601"/>
            <a:ext cx="2258351" cy="2585323"/>
          </a:xfrm>
          <a:prstGeom prst="rect">
            <a:avLst/>
          </a:prstGeom>
          <a:noFill/>
        </p:spPr>
        <p:txBody>
          <a:bodyPr wrap="square" rtlCol="0">
            <a:spAutoFit/>
          </a:bodyPr>
          <a:lstStyle/>
          <a:p>
            <a:r>
              <a:rPr lang="en-US" dirty="0"/>
              <a:t>One of the BCC beam pipes is ‘fluted’ using 4 longitudinal grooves  to reduce TE11 WG mode cutoff from 1.69 GHz to lower value and let TE111 mode at f=1.59 GHz escape.</a:t>
            </a:r>
            <a:endParaRPr lang="en-GB" dirty="0"/>
          </a:p>
        </p:txBody>
      </p:sp>
      <p:cxnSp>
        <p:nvCxnSpPr>
          <p:cNvPr id="8" name="Straight Arrow Connector 7">
            <a:extLst>
              <a:ext uri="{FF2B5EF4-FFF2-40B4-BE49-F238E27FC236}">
                <a16:creationId xmlns:a16="http://schemas.microsoft.com/office/drawing/2014/main" id="{26C7E336-15B4-40DC-9A33-EDA9D0D092F4}"/>
              </a:ext>
            </a:extLst>
          </p:cNvPr>
          <p:cNvCxnSpPr>
            <a:cxnSpLocks/>
            <a:stCxn id="6" idx="2"/>
          </p:cNvCxnSpPr>
          <p:nvPr/>
        </p:nvCxnSpPr>
        <p:spPr>
          <a:xfrm flipH="1">
            <a:off x="1187585" y="4421924"/>
            <a:ext cx="477628" cy="3848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9155D134-2E68-4EDB-98DC-2BE5DCD02240}"/>
              </a:ext>
            </a:extLst>
          </p:cNvPr>
          <p:cNvCxnSpPr>
            <a:cxnSpLocks/>
          </p:cNvCxnSpPr>
          <p:nvPr/>
        </p:nvCxnSpPr>
        <p:spPr>
          <a:xfrm flipH="1">
            <a:off x="709956" y="4144925"/>
            <a:ext cx="955256" cy="10966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29F489C-6B0A-4556-A545-09D1191BF8E9}"/>
              </a:ext>
            </a:extLst>
          </p:cNvPr>
          <p:cNvCxnSpPr>
            <a:cxnSpLocks/>
          </p:cNvCxnSpPr>
          <p:nvPr/>
        </p:nvCxnSpPr>
        <p:spPr>
          <a:xfrm>
            <a:off x="1665212" y="4144925"/>
            <a:ext cx="92268" cy="13237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BCC58BDC-B3E6-4D2C-A139-30B2EB4503D7}"/>
              </a:ext>
            </a:extLst>
          </p:cNvPr>
          <p:cNvCxnSpPr>
            <a:cxnSpLocks/>
            <a:stCxn id="6" idx="2"/>
          </p:cNvCxnSpPr>
          <p:nvPr/>
        </p:nvCxnSpPr>
        <p:spPr>
          <a:xfrm flipH="1">
            <a:off x="1242575" y="4421924"/>
            <a:ext cx="422638" cy="16148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 name="Picture 2">
            <a:extLst>
              <a:ext uri="{FF2B5EF4-FFF2-40B4-BE49-F238E27FC236}">
                <a16:creationId xmlns:a16="http://schemas.microsoft.com/office/drawing/2014/main" id="{7578D883-D9B7-4CE6-B7C9-8C370AEDDA1D}"/>
              </a:ext>
            </a:extLst>
          </p:cNvPr>
          <p:cNvPicPr>
            <a:picLocks noChangeAspect="1"/>
          </p:cNvPicPr>
          <p:nvPr/>
        </p:nvPicPr>
        <p:blipFill>
          <a:blip r:embed="rId5"/>
          <a:stretch>
            <a:fillRect/>
          </a:stretch>
        </p:blipFill>
        <p:spPr>
          <a:xfrm>
            <a:off x="4558464" y="2845544"/>
            <a:ext cx="2748887" cy="3875931"/>
          </a:xfrm>
          <a:prstGeom prst="rect">
            <a:avLst/>
          </a:prstGeom>
        </p:spPr>
      </p:pic>
      <p:sp>
        <p:nvSpPr>
          <p:cNvPr id="5" name="Slide Number Placeholder 4">
            <a:extLst>
              <a:ext uri="{FF2B5EF4-FFF2-40B4-BE49-F238E27FC236}">
                <a16:creationId xmlns:a16="http://schemas.microsoft.com/office/drawing/2014/main" id="{D7D8231C-7AA6-4E61-B224-9107386874C2}"/>
              </a:ext>
            </a:extLst>
          </p:cNvPr>
          <p:cNvSpPr>
            <a:spLocks noGrp="1"/>
          </p:cNvSpPr>
          <p:nvPr>
            <p:ph type="sldNum" sz="quarter" idx="12"/>
          </p:nvPr>
        </p:nvSpPr>
        <p:spPr/>
        <p:txBody>
          <a:bodyPr/>
          <a:lstStyle/>
          <a:p>
            <a:fld id="{ADCC14B8-73DF-4BAF-ADBE-131B886E007C}" type="slidenum">
              <a:rPr lang="en-GB" smtClean="0"/>
              <a:t>15</a:t>
            </a:fld>
            <a:endParaRPr lang="en-GB"/>
          </a:p>
        </p:txBody>
      </p:sp>
    </p:spTree>
    <p:extLst>
      <p:ext uri="{BB962C8B-B14F-4D97-AF65-F5344CB8AC3E}">
        <p14:creationId xmlns:p14="http://schemas.microsoft.com/office/powerpoint/2010/main" val="3122309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1D045BF-D326-4673-8B25-0964D4D72476}"/>
              </a:ext>
            </a:extLst>
          </p:cNvPr>
          <p:cNvPicPr>
            <a:picLocks noGrp="1" noChangeAspect="1"/>
          </p:cNvPicPr>
          <p:nvPr>
            <p:ph idx="1"/>
          </p:nvPr>
        </p:nvPicPr>
        <p:blipFill>
          <a:blip r:embed="rId2"/>
          <a:stretch>
            <a:fillRect/>
          </a:stretch>
        </p:blipFill>
        <p:spPr>
          <a:xfrm>
            <a:off x="134471" y="1333224"/>
            <a:ext cx="11977454" cy="5312013"/>
          </a:xfrm>
        </p:spPr>
      </p:pic>
      <p:pic>
        <p:nvPicPr>
          <p:cNvPr id="9" name="Picture 8">
            <a:extLst>
              <a:ext uri="{FF2B5EF4-FFF2-40B4-BE49-F238E27FC236}">
                <a16:creationId xmlns:a16="http://schemas.microsoft.com/office/drawing/2014/main" id="{2F04B3B6-32A9-4B6F-9353-5D938B35CEBC}"/>
              </a:ext>
            </a:extLst>
          </p:cNvPr>
          <p:cNvPicPr>
            <a:picLocks noChangeAspect="1"/>
          </p:cNvPicPr>
          <p:nvPr/>
        </p:nvPicPr>
        <p:blipFill rotWithShape="1">
          <a:blip r:embed="rId3"/>
          <a:srcRect r="45732"/>
          <a:stretch/>
        </p:blipFill>
        <p:spPr>
          <a:xfrm>
            <a:off x="6695118" y="2352110"/>
            <a:ext cx="4600575" cy="3796601"/>
          </a:xfrm>
          <a:prstGeom prst="rect">
            <a:avLst/>
          </a:prstGeom>
        </p:spPr>
      </p:pic>
      <p:sp>
        <p:nvSpPr>
          <p:cNvPr id="2" name="Title 1">
            <a:extLst>
              <a:ext uri="{FF2B5EF4-FFF2-40B4-BE49-F238E27FC236}">
                <a16:creationId xmlns:a16="http://schemas.microsoft.com/office/drawing/2014/main" id="{9610C633-4310-48C0-B72A-D400D3B48D2E}"/>
              </a:ext>
            </a:extLst>
          </p:cNvPr>
          <p:cNvSpPr>
            <a:spLocks noGrp="1"/>
          </p:cNvSpPr>
          <p:nvPr>
            <p:ph type="title"/>
          </p:nvPr>
        </p:nvSpPr>
        <p:spPr/>
        <p:txBody>
          <a:bodyPr/>
          <a:lstStyle/>
          <a:p>
            <a:r>
              <a:rPr lang="en-US" dirty="0"/>
              <a:t>Damping TE111 mode</a:t>
            </a:r>
            <a:endParaRPr lang="en-GB" dirty="0"/>
          </a:p>
        </p:txBody>
      </p:sp>
      <p:pic>
        <p:nvPicPr>
          <p:cNvPr id="15" name="Picture 14">
            <a:extLst>
              <a:ext uri="{FF2B5EF4-FFF2-40B4-BE49-F238E27FC236}">
                <a16:creationId xmlns:a16="http://schemas.microsoft.com/office/drawing/2014/main" id="{6034F3E5-03A4-4528-8C54-EB319B8BDBDF}"/>
              </a:ext>
            </a:extLst>
          </p:cNvPr>
          <p:cNvPicPr>
            <a:picLocks noChangeAspect="1"/>
          </p:cNvPicPr>
          <p:nvPr/>
        </p:nvPicPr>
        <p:blipFill>
          <a:blip r:embed="rId4"/>
          <a:stretch>
            <a:fillRect/>
          </a:stretch>
        </p:blipFill>
        <p:spPr>
          <a:xfrm>
            <a:off x="6753225" y="212762"/>
            <a:ext cx="4600575" cy="2562225"/>
          </a:xfrm>
          <a:prstGeom prst="rect">
            <a:avLst/>
          </a:prstGeom>
        </p:spPr>
      </p:pic>
      <p:pic>
        <p:nvPicPr>
          <p:cNvPr id="18" name="Picture 17">
            <a:extLst>
              <a:ext uri="{FF2B5EF4-FFF2-40B4-BE49-F238E27FC236}">
                <a16:creationId xmlns:a16="http://schemas.microsoft.com/office/drawing/2014/main" id="{3CD15A8F-959B-40E6-8BBA-3475AAC0299A}"/>
              </a:ext>
            </a:extLst>
          </p:cNvPr>
          <p:cNvPicPr>
            <a:picLocks noChangeAspect="1"/>
          </p:cNvPicPr>
          <p:nvPr/>
        </p:nvPicPr>
        <p:blipFill>
          <a:blip r:embed="rId5"/>
          <a:stretch>
            <a:fillRect/>
          </a:stretch>
        </p:blipFill>
        <p:spPr>
          <a:xfrm>
            <a:off x="9420447" y="1411463"/>
            <a:ext cx="2771553" cy="1341706"/>
          </a:xfrm>
          <a:prstGeom prst="rect">
            <a:avLst/>
          </a:prstGeom>
        </p:spPr>
      </p:pic>
      <p:sp>
        <p:nvSpPr>
          <p:cNvPr id="26" name="Arrow: Right 25">
            <a:extLst>
              <a:ext uri="{FF2B5EF4-FFF2-40B4-BE49-F238E27FC236}">
                <a16:creationId xmlns:a16="http://schemas.microsoft.com/office/drawing/2014/main" id="{DA7424CE-4BF9-467F-A510-2F67CF495D35}"/>
              </a:ext>
            </a:extLst>
          </p:cNvPr>
          <p:cNvSpPr/>
          <p:nvPr/>
        </p:nvSpPr>
        <p:spPr>
          <a:xfrm rot="10800000">
            <a:off x="8803758" y="1643267"/>
            <a:ext cx="558984" cy="31029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4BE6BB39-240A-429C-A82C-8E0ABB54DAD3}"/>
              </a:ext>
            </a:extLst>
          </p:cNvPr>
          <p:cNvSpPr/>
          <p:nvPr/>
        </p:nvSpPr>
        <p:spPr>
          <a:xfrm rot="8980402" flipV="1">
            <a:off x="6837763" y="1283745"/>
            <a:ext cx="1398369" cy="32899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damping</a:t>
            </a:r>
            <a:endParaRPr lang="en-GB" dirty="0"/>
          </a:p>
        </p:txBody>
      </p:sp>
      <p:sp>
        <p:nvSpPr>
          <p:cNvPr id="16" name="TextBox 15">
            <a:extLst>
              <a:ext uri="{FF2B5EF4-FFF2-40B4-BE49-F238E27FC236}">
                <a16:creationId xmlns:a16="http://schemas.microsoft.com/office/drawing/2014/main" id="{D9DFFE11-0DD0-461D-A5ED-F6E42D24CE44}"/>
              </a:ext>
            </a:extLst>
          </p:cNvPr>
          <p:cNvSpPr txBox="1"/>
          <p:nvPr/>
        </p:nvSpPr>
        <p:spPr>
          <a:xfrm>
            <a:off x="8128600" y="3252112"/>
            <a:ext cx="3280200" cy="1477328"/>
          </a:xfrm>
          <a:prstGeom prst="rect">
            <a:avLst/>
          </a:prstGeom>
          <a:noFill/>
        </p:spPr>
        <p:txBody>
          <a:bodyPr wrap="square" rtlCol="0">
            <a:spAutoFit/>
          </a:bodyPr>
          <a:lstStyle/>
          <a:p>
            <a:r>
              <a:rPr lang="en-US" b="1" dirty="0"/>
              <a:t>The dipole wake is well damped</a:t>
            </a:r>
          </a:p>
          <a:p>
            <a:r>
              <a:rPr lang="en-US" dirty="0"/>
              <a:t>The slop is numerical artefact, require special treatment but does not change the conclusion about damping  </a:t>
            </a:r>
            <a:endParaRPr lang="en-GB" dirty="0"/>
          </a:p>
        </p:txBody>
      </p:sp>
      <p:pic>
        <p:nvPicPr>
          <p:cNvPr id="13" name="Picture 12">
            <a:extLst>
              <a:ext uri="{FF2B5EF4-FFF2-40B4-BE49-F238E27FC236}">
                <a16:creationId xmlns:a16="http://schemas.microsoft.com/office/drawing/2014/main" id="{72020729-26BF-41B9-AF67-0E4F5B8D84D4}"/>
              </a:ext>
            </a:extLst>
          </p:cNvPr>
          <p:cNvPicPr>
            <a:picLocks noChangeAspect="1"/>
          </p:cNvPicPr>
          <p:nvPr/>
        </p:nvPicPr>
        <p:blipFill>
          <a:blip r:embed="rId6"/>
          <a:stretch>
            <a:fillRect/>
          </a:stretch>
        </p:blipFill>
        <p:spPr>
          <a:xfrm>
            <a:off x="942404" y="1874985"/>
            <a:ext cx="5813159" cy="2610306"/>
          </a:xfrm>
          <a:prstGeom prst="rect">
            <a:avLst/>
          </a:prstGeom>
          <a:ln w="25400">
            <a:solidFill>
              <a:srgbClr val="FF0000"/>
            </a:solidFill>
          </a:ln>
        </p:spPr>
      </p:pic>
      <p:cxnSp>
        <p:nvCxnSpPr>
          <p:cNvPr id="11" name="Straight Arrow Connector 10">
            <a:extLst>
              <a:ext uri="{FF2B5EF4-FFF2-40B4-BE49-F238E27FC236}">
                <a16:creationId xmlns:a16="http://schemas.microsoft.com/office/drawing/2014/main" id="{BE802CF7-EDEE-4043-BF9A-5E1F6763307F}"/>
              </a:ext>
            </a:extLst>
          </p:cNvPr>
          <p:cNvCxnSpPr>
            <a:cxnSpLocks/>
          </p:cNvCxnSpPr>
          <p:nvPr/>
        </p:nvCxnSpPr>
        <p:spPr>
          <a:xfrm flipV="1">
            <a:off x="2816353" y="4505892"/>
            <a:ext cx="3996915" cy="16851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A6FCE09-AE8F-4060-AF90-734D9550ACE2}"/>
              </a:ext>
            </a:extLst>
          </p:cNvPr>
          <p:cNvSpPr/>
          <p:nvPr/>
        </p:nvSpPr>
        <p:spPr>
          <a:xfrm>
            <a:off x="9362741" y="1702756"/>
            <a:ext cx="2749183" cy="17222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58FEF5A-31D9-486E-9F59-D5895E0C5152}"/>
              </a:ext>
            </a:extLst>
          </p:cNvPr>
          <p:cNvSpPr txBox="1"/>
          <p:nvPr/>
        </p:nvSpPr>
        <p:spPr>
          <a:xfrm>
            <a:off x="3450051" y="2658787"/>
            <a:ext cx="1970732" cy="923330"/>
          </a:xfrm>
          <a:prstGeom prst="rect">
            <a:avLst/>
          </a:prstGeom>
          <a:noFill/>
        </p:spPr>
        <p:txBody>
          <a:bodyPr wrap="none" rtlCol="0">
            <a:spAutoFit/>
          </a:bodyPr>
          <a:lstStyle/>
          <a:p>
            <a:r>
              <a:rPr lang="en-US" dirty="0"/>
              <a:t>Lower Order Mode</a:t>
            </a:r>
          </a:p>
          <a:p>
            <a:r>
              <a:rPr lang="en-US" dirty="0"/>
              <a:t>LOM TE111 mode </a:t>
            </a:r>
          </a:p>
          <a:p>
            <a:r>
              <a:rPr lang="en-US" dirty="0"/>
              <a:t>is well damped</a:t>
            </a:r>
            <a:endParaRPr lang="en-GB" dirty="0"/>
          </a:p>
        </p:txBody>
      </p:sp>
      <p:cxnSp>
        <p:nvCxnSpPr>
          <p:cNvPr id="20" name="Straight Arrow Connector 19">
            <a:extLst>
              <a:ext uri="{FF2B5EF4-FFF2-40B4-BE49-F238E27FC236}">
                <a16:creationId xmlns:a16="http://schemas.microsoft.com/office/drawing/2014/main" id="{AEBF679D-515B-4E12-8E44-675810C3FD57}"/>
              </a:ext>
            </a:extLst>
          </p:cNvPr>
          <p:cNvCxnSpPr>
            <a:cxnSpLocks/>
          </p:cNvCxnSpPr>
          <p:nvPr/>
        </p:nvCxnSpPr>
        <p:spPr>
          <a:xfrm flipV="1">
            <a:off x="3368995" y="2352110"/>
            <a:ext cx="360787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7BB337E3-4636-4334-92A6-6824ED90C128}"/>
              </a:ext>
            </a:extLst>
          </p:cNvPr>
          <p:cNvSpPr/>
          <p:nvPr/>
        </p:nvSpPr>
        <p:spPr>
          <a:xfrm>
            <a:off x="838201" y="5916168"/>
            <a:ext cx="1978152" cy="29260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Arrow Connector 27">
            <a:extLst>
              <a:ext uri="{FF2B5EF4-FFF2-40B4-BE49-F238E27FC236}">
                <a16:creationId xmlns:a16="http://schemas.microsoft.com/office/drawing/2014/main" id="{A8444EF0-B453-400C-A5A8-C7EF3694FDC6}"/>
              </a:ext>
            </a:extLst>
          </p:cNvPr>
          <p:cNvCxnSpPr>
            <a:cxnSpLocks/>
          </p:cNvCxnSpPr>
          <p:nvPr/>
        </p:nvCxnSpPr>
        <p:spPr>
          <a:xfrm flipV="1">
            <a:off x="830088" y="4505891"/>
            <a:ext cx="112316" cy="13993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B2C5EF6B-D459-47BD-87AD-97C423CEF7D0}"/>
              </a:ext>
            </a:extLst>
          </p:cNvPr>
          <p:cNvSpPr>
            <a:spLocks noGrp="1"/>
          </p:cNvSpPr>
          <p:nvPr>
            <p:ph type="sldNum" sz="quarter" idx="12"/>
          </p:nvPr>
        </p:nvSpPr>
        <p:spPr/>
        <p:txBody>
          <a:bodyPr/>
          <a:lstStyle/>
          <a:p>
            <a:fld id="{ADCC14B8-73DF-4BAF-ADBE-131B886E007C}" type="slidenum">
              <a:rPr lang="en-GB" smtClean="0"/>
              <a:t>16</a:t>
            </a:fld>
            <a:endParaRPr lang="en-GB"/>
          </a:p>
        </p:txBody>
      </p:sp>
    </p:spTree>
    <p:extLst>
      <p:ext uri="{BB962C8B-B14F-4D97-AF65-F5344CB8AC3E}">
        <p14:creationId xmlns:p14="http://schemas.microsoft.com/office/powerpoint/2010/main" val="749583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4D8BC-D8CA-4762-A090-79C14917136E}"/>
              </a:ext>
            </a:extLst>
          </p:cNvPr>
          <p:cNvSpPr>
            <a:spLocks noGrp="1"/>
          </p:cNvSpPr>
          <p:nvPr>
            <p:ph type="title"/>
          </p:nvPr>
        </p:nvSpPr>
        <p:spPr/>
        <p:txBody>
          <a:bodyPr/>
          <a:lstStyle/>
          <a:p>
            <a:r>
              <a:rPr lang="en-US" dirty="0"/>
              <a:t>An idea for RF frequency tuning</a:t>
            </a:r>
            <a:endParaRPr lang="en-GB" dirty="0"/>
          </a:p>
        </p:txBody>
      </p:sp>
      <p:sp>
        <p:nvSpPr>
          <p:cNvPr id="5" name="Rectangle 4">
            <a:extLst>
              <a:ext uri="{FF2B5EF4-FFF2-40B4-BE49-F238E27FC236}">
                <a16:creationId xmlns:a16="http://schemas.microsoft.com/office/drawing/2014/main" id="{70839E98-F353-46A2-8277-93799D8315D9}"/>
              </a:ext>
            </a:extLst>
          </p:cNvPr>
          <p:cNvSpPr/>
          <p:nvPr/>
        </p:nvSpPr>
        <p:spPr>
          <a:xfrm>
            <a:off x="2321959" y="2144730"/>
            <a:ext cx="287677" cy="25685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13ADF2CE-3D2B-4442-94B0-CEF3B55DE3CF}"/>
              </a:ext>
            </a:extLst>
          </p:cNvPr>
          <p:cNvSpPr/>
          <p:nvPr/>
        </p:nvSpPr>
        <p:spPr>
          <a:xfrm rot="16200000">
            <a:off x="2321959" y="2144730"/>
            <a:ext cx="287677" cy="25685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13EED555-E7E8-4F6C-9B40-2E019936BA03}"/>
              </a:ext>
            </a:extLst>
          </p:cNvPr>
          <p:cNvSpPr/>
          <p:nvPr/>
        </p:nvSpPr>
        <p:spPr>
          <a:xfrm>
            <a:off x="1541123" y="2537717"/>
            <a:ext cx="1880171" cy="17979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Up-Down 9">
            <a:extLst>
              <a:ext uri="{FF2B5EF4-FFF2-40B4-BE49-F238E27FC236}">
                <a16:creationId xmlns:a16="http://schemas.microsoft.com/office/drawing/2014/main" id="{32793CA9-F88A-46D0-B3C8-F09DA9175AB3}"/>
              </a:ext>
            </a:extLst>
          </p:cNvPr>
          <p:cNvSpPr/>
          <p:nvPr/>
        </p:nvSpPr>
        <p:spPr>
          <a:xfrm rot="2683785">
            <a:off x="3156300" y="2173993"/>
            <a:ext cx="484632" cy="684538"/>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Up-Down 10">
            <a:extLst>
              <a:ext uri="{FF2B5EF4-FFF2-40B4-BE49-F238E27FC236}">
                <a16:creationId xmlns:a16="http://schemas.microsoft.com/office/drawing/2014/main" id="{FAD2EAD6-E897-4CB5-9713-E9CE69262EBE}"/>
              </a:ext>
            </a:extLst>
          </p:cNvPr>
          <p:cNvSpPr/>
          <p:nvPr/>
        </p:nvSpPr>
        <p:spPr>
          <a:xfrm rot="18885794">
            <a:off x="1307168" y="2184760"/>
            <a:ext cx="484632" cy="686146"/>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Up-Down 11">
            <a:extLst>
              <a:ext uri="{FF2B5EF4-FFF2-40B4-BE49-F238E27FC236}">
                <a16:creationId xmlns:a16="http://schemas.microsoft.com/office/drawing/2014/main" id="{48B74D87-28B2-464B-8F26-A89BDFFA3516}"/>
              </a:ext>
            </a:extLst>
          </p:cNvPr>
          <p:cNvSpPr/>
          <p:nvPr/>
        </p:nvSpPr>
        <p:spPr>
          <a:xfrm rot="2683785">
            <a:off x="1317694" y="4052922"/>
            <a:ext cx="484632" cy="658030"/>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Up-Down 12">
            <a:extLst>
              <a:ext uri="{FF2B5EF4-FFF2-40B4-BE49-F238E27FC236}">
                <a16:creationId xmlns:a16="http://schemas.microsoft.com/office/drawing/2014/main" id="{F58870EE-E882-4E82-AEA1-F464AD12B5C7}"/>
              </a:ext>
            </a:extLst>
          </p:cNvPr>
          <p:cNvSpPr/>
          <p:nvPr/>
        </p:nvSpPr>
        <p:spPr>
          <a:xfrm rot="18885794">
            <a:off x="3177187" y="4002152"/>
            <a:ext cx="484632" cy="681610"/>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D90ECBD8-0A47-4263-85D8-C18CEB23A727}"/>
              </a:ext>
            </a:extLst>
          </p:cNvPr>
          <p:cNvSpPr txBox="1"/>
          <p:nvPr/>
        </p:nvSpPr>
        <p:spPr>
          <a:xfrm>
            <a:off x="4941871" y="1625322"/>
            <a:ext cx="6575460"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a:t>Longitudinal Corrugations used for damping dipole LOM can also be used to deform (reduce or increase) the ‘fluted’ beam pipe cross-section</a:t>
            </a:r>
          </a:p>
          <a:p>
            <a:pPr marL="457200" indent="-457200">
              <a:buFont typeface="Arial" panose="020B0604020202020204" pitchFamily="34" charset="0"/>
              <a:buChar char="•"/>
            </a:pPr>
            <a:r>
              <a:rPr lang="en-US" sz="2800" dirty="0"/>
              <a:t>Although it is not the cavity itself it will impact the cavity fundamental mode frequency depending on how close is the deformation to the cavity </a:t>
            </a:r>
          </a:p>
          <a:p>
            <a:pPr marL="457200" indent="-457200">
              <a:buFont typeface="Arial" panose="020B0604020202020204" pitchFamily="34" charset="0"/>
              <a:buChar char="•"/>
            </a:pPr>
            <a:endParaRPr lang="en-GB" sz="2800" dirty="0"/>
          </a:p>
        </p:txBody>
      </p:sp>
      <p:sp>
        <p:nvSpPr>
          <p:cNvPr id="3" name="Slide Number Placeholder 2">
            <a:extLst>
              <a:ext uri="{FF2B5EF4-FFF2-40B4-BE49-F238E27FC236}">
                <a16:creationId xmlns:a16="http://schemas.microsoft.com/office/drawing/2014/main" id="{A351FBEF-FAE5-42AB-89BC-CA12BD3850BF}"/>
              </a:ext>
            </a:extLst>
          </p:cNvPr>
          <p:cNvSpPr>
            <a:spLocks noGrp="1"/>
          </p:cNvSpPr>
          <p:nvPr>
            <p:ph type="sldNum" sz="quarter" idx="12"/>
          </p:nvPr>
        </p:nvSpPr>
        <p:spPr/>
        <p:txBody>
          <a:bodyPr/>
          <a:lstStyle/>
          <a:p>
            <a:fld id="{ADCC14B8-73DF-4BAF-ADBE-131B886E007C}" type="slidenum">
              <a:rPr lang="en-GB" smtClean="0"/>
              <a:t>17</a:t>
            </a:fld>
            <a:endParaRPr lang="en-GB"/>
          </a:p>
        </p:txBody>
      </p:sp>
    </p:spTree>
    <p:extLst>
      <p:ext uri="{BB962C8B-B14F-4D97-AF65-F5344CB8AC3E}">
        <p14:creationId xmlns:p14="http://schemas.microsoft.com/office/powerpoint/2010/main" val="2323421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029AC-8010-4D94-A02E-2825645B0E45}"/>
              </a:ext>
            </a:extLst>
          </p:cNvPr>
          <p:cNvSpPr>
            <a:spLocks noGrp="1"/>
          </p:cNvSpPr>
          <p:nvPr>
            <p:ph type="title"/>
          </p:nvPr>
        </p:nvSpPr>
        <p:spPr/>
        <p:txBody>
          <a:bodyPr>
            <a:normAutofit fontScale="90000"/>
          </a:bodyPr>
          <a:lstStyle/>
          <a:p>
            <a:r>
              <a:rPr lang="en-US" dirty="0"/>
              <a:t>Another way to reduce number of cavities: </a:t>
            </a:r>
            <a:br>
              <a:rPr lang="en-US" dirty="0"/>
            </a:br>
            <a:r>
              <a:rPr lang="en-US" dirty="0"/>
              <a:t>Less conservative specification for bunch phase variation: </a:t>
            </a:r>
            <a:r>
              <a:rPr lang="en-US" b="1" dirty="0"/>
              <a:t>R/Q = 28.6</a:t>
            </a:r>
            <a:r>
              <a:rPr lang="el-GR" b="1" dirty="0"/>
              <a:t>Ω</a:t>
            </a:r>
            <a:endParaRPr lang="en-GB" b="1" dirty="0"/>
          </a:p>
        </p:txBody>
      </p:sp>
      <p:sp>
        <p:nvSpPr>
          <p:cNvPr id="3" name="Content Placeholder 2">
            <a:extLst>
              <a:ext uri="{FF2B5EF4-FFF2-40B4-BE49-F238E27FC236}">
                <a16:creationId xmlns:a16="http://schemas.microsoft.com/office/drawing/2014/main" id="{6F804A79-133C-4913-9A47-8B28DF0B520B}"/>
              </a:ext>
            </a:extLst>
          </p:cNvPr>
          <p:cNvSpPr>
            <a:spLocks noGrp="1"/>
          </p:cNvSpPr>
          <p:nvPr>
            <p:ph idx="1"/>
          </p:nvPr>
        </p:nvSpPr>
        <p:spPr>
          <a:xfrm>
            <a:off x="838200" y="2020934"/>
            <a:ext cx="10515600" cy="4351338"/>
          </a:xfrm>
        </p:spPr>
        <p:txBody>
          <a:bodyPr>
            <a:normAutofit fontScale="92500" lnSpcReduction="20000"/>
          </a:bodyPr>
          <a:lstStyle/>
          <a:p>
            <a:r>
              <a:rPr lang="en-GB" dirty="0"/>
              <a:t>Total R/Q = 14.3 </a:t>
            </a:r>
            <a:r>
              <a:rPr lang="el-GR" dirty="0"/>
              <a:t>Ω</a:t>
            </a:r>
            <a:r>
              <a:rPr lang="en-GB" dirty="0"/>
              <a:t> results in 1</a:t>
            </a:r>
            <a:r>
              <a:rPr lang="en-US" baseline="30000" dirty="0"/>
              <a:t>o</a:t>
            </a:r>
            <a:r>
              <a:rPr lang="en-GB" dirty="0"/>
              <a:t> peak-to-peak linear variation</a:t>
            </a:r>
          </a:p>
          <a:p>
            <a:r>
              <a:rPr lang="en-GB" dirty="0"/>
              <a:t>The specification for the bunch phase (bunch spacing) variation is given as </a:t>
            </a:r>
            <a:r>
              <a:rPr lang="el-GR" dirty="0"/>
              <a:t>δφ</a:t>
            </a:r>
            <a:r>
              <a:rPr lang="en-US" baseline="-25000" dirty="0"/>
              <a:t>b</a:t>
            </a:r>
            <a:r>
              <a:rPr lang="en-US" dirty="0"/>
              <a:t> &lt; ±1</a:t>
            </a:r>
            <a:r>
              <a:rPr lang="en-US" baseline="30000" dirty="0"/>
              <a:t>o</a:t>
            </a:r>
            <a:r>
              <a:rPr lang="en-GB" dirty="0"/>
              <a:t>. </a:t>
            </a:r>
          </a:p>
          <a:p>
            <a:r>
              <a:rPr lang="en-GB" dirty="0"/>
              <a:t>The total variation is 2</a:t>
            </a:r>
            <a:r>
              <a:rPr lang="en-US" baseline="30000" dirty="0"/>
              <a:t>o</a:t>
            </a:r>
            <a:r>
              <a:rPr lang="en-GB" dirty="0"/>
              <a:t> peak-to-peak</a:t>
            </a:r>
          </a:p>
          <a:p>
            <a:r>
              <a:rPr lang="en-GB" dirty="0"/>
              <a:t>Assuming linear scaling of the phase variation with the R/Q we can estimate R/Q for 2</a:t>
            </a:r>
            <a:r>
              <a:rPr lang="en-US" baseline="30000" dirty="0"/>
              <a:t>o</a:t>
            </a:r>
            <a:r>
              <a:rPr lang="en-GB" dirty="0"/>
              <a:t> peak-to-peak phase variation: 14.3 * 2 = </a:t>
            </a:r>
            <a:r>
              <a:rPr lang="en-GB" b="1" dirty="0"/>
              <a:t>28.6 </a:t>
            </a:r>
            <a:r>
              <a:rPr lang="el-GR" b="1" dirty="0"/>
              <a:t>Ω</a:t>
            </a:r>
            <a:endParaRPr lang="en-GB" b="1" dirty="0"/>
          </a:p>
          <a:p>
            <a:r>
              <a:rPr lang="en-GB" dirty="0"/>
              <a:t>It is basically factor 2 larger due to taking off the factor 2 margin we had before</a:t>
            </a:r>
          </a:p>
          <a:p>
            <a:r>
              <a:rPr lang="en-GB" dirty="0"/>
              <a:t>This is less conservative but on the other hand it will be better for most of the bunches, so integrated effect over the full bunch train is expected to be less than </a:t>
            </a:r>
            <a:r>
              <a:rPr lang="en-US" dirty="0"/>
              <a:t>±1</a:t>
            </a:r>
            <a:r>
              <a:rPr lang="en-US" baseline="30000" dirty="0"/>
              <a:t>o</a:t>
            </a:r>
            <a:r>
              <a:rPr lang="en-GB" dirty="0"/>
              <a:t>. </a:t>
            </a:r>
          </a:p>
          <a:p>
            <a:r>
              <a:rPr lang="en-GB" dirty="0"/>
              <a:t>To be confirmed by the beam dynamics</a:t>
            </a:r>
          </a:p>
        </p:txBody>
      </p:sp>
      <p:sp>
        <p:nvSpPr>
          <p:cNvPr id="4" name="Slide Number Placeholder 3">
            <a:extLst>
              <a:ext uri="{FF2B5EF4-FFF2-40B4-BE49-F238E27FC236}">
                <a16:creationId xmlns:a16="http://schemas.microsoft.com/office/drawing/2014/main" id="{CDEC7781-CAD5-4F60-9D3A-A800098CA748}"/>
              </a:ext>
            </a:extLst>
          </p:cNvPr>
          <p:cNvSpPr>
            <a:spLocks noGrp="1"/>
          </p:cNvSpPr>
          <p:nvPr>
            <p:ph type="sldNum" sz="quarter" idx="12"/>
          </p:nvPr>
        </p:nvSpPr>
        <p:spPr/>
        <p:txBody>
          <a:bodyPr/>
          <a:lstStyle/>
          <a:p>
            <a:fld id="{ADCC14B8-73DF-4BAF-ADBE-131B886E007C}" type="slidenum">
              <a:rPr lang="en-GB" smtClean="0"/>
              <a:t>18</a:t>
            </a:fld>
            <a:endParaRPr lang="en-GB"/>
          </a:p>
        </p:txBody>
      </p:sp>
    </p:spTree>
    <p:extLst>
      <p:ext uri="{BB962C8B-B14F-4D97-AF65-F5344CB8AC3E}">
        <p14:creationId xmlns:p14="http://schemas.microsoft.com/office/powerpoint/2010/main" val="2847913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descr="Chart&#10;&#10;Description automatically generated">
            <a:extLst>
              <a:ext uri="{FF2B5EF4-FFF2-40B4-BE49-F238E27FC236}">
                <a16:creationId xmlns:a16="http://schemas.microsoft.com/office/drawing/2014/main" id="{7EC58878-15FE-4402-AA61-B1A9E9EC9D06}"/>
              </a:ext>
            </a:extLst>
          </p:cNvPr>
          <p:cNvPicPr>
            <a:picLocks noGrp="1" noChangeAspect="1"/>
          </p:cNvPicPr>
          <p:nvPr>
            <p:ph idx="1"/>
          </p:nvPr>
        </p:nvPicPr>
        <p:blipFill>
          <a:blip r:embed="rId2"/>
          <a:stretch>
            <a:fillRect/>
          </a:stretch>
        </p:blipFill>
        <p:spPr>
          <a:xfrm>
            <a:off x="832128" y="1226470"/>
            <a:ext cx="4848236" cy="1810453"/>
          </a:xfrm>
        </p:spPr>
      </p:pic>
      <p:sp>
        <p:nvSpPr>
          <p:cNvPr id="2" name="Title 1">
            <a:extLst>
              <a:ext uri="{FF2B5EF4-FFF2-40B4-BE49-F238E27FC236}">
                <a16:creationId xmlns:a16="http://schemas.microsoft.com/office/drawing/2014/main" id="{8EDCC11F-A119-4BF6-B67F-050FACAFE75E}"/>
              </a:ext>
            </a:extLst>
          </p:cNvPr>
          <p:cNvSpPr>
            <a:spLocks noGrp="1"/>
          </p:cNvSpPr>
          <p:nvPr>
            <p:ph type="title"/>
          </p:nvPr>
        </p:nvSpPr>
        <p:spPr>
          <a:xfrm>
            <a:off x="844272" y="290781"/>
            <a:ext cx="10515600" cy="1325563"/>
          </a:xfrm>
        </p:spPr>
        <p:txBody>
          <a:bodyPr/>
          <a:lstStyle/>
          <a:p>
            <a:r>
              <a:rPr lang="en-US" dirty="0"/>
              <a:t>Cavity design for total R/Q=28.6</a:t>
            </a:r>
            <a:r>
              <a:rPr lang="el-GR" dirty="0"/>
              <a:t>Ω</a:t>
            </a:r>
            <a:endParaRPr lang="en-GB" dirty="0"/>
          </a:p>
        </p:txBody>
      </p:sp>
      <p:sp>
        <p:nvSpPr>
          <p:cNvPr id="8" name="TextBox 7">
            <a:extLst>
              <a:ext uri="{FF2B5EF4-FFF2-40B4-BE49-F238E27FC236}">
                <a16:creationId xmlns:a16="http://schemas.microsoft.com/office/drawing/2014/main" id="{0FA5E652-494B-4260-B163-CAA0BF2D8879}"/>
              </a:ext>
            </a:extLst>
          </p:cNvPr>
          <p:cNvSpPr txBox="1"/>
          <p:nvPr/>
        </p:nvSpPr>
        <p:spPr>
          <a:xfrm>
            <a:off x="2516329" y="1515590"/>
            <a:ext cx="2343847" cy="369332"/>
          </a:xfrm>
          <a:prstGeom prst="rect">
            <a:avLst/>
          </a:prstGeom>
          <a:noFill/>
        </p:spPr>
        <p:txBody>
          <a:bodyPr wrap="none" rtlCol="0">
            <a:spAutoFit/>
          </a:bodyPr>
          <a:lstStyle/>
          <a:p>
            <a:r>
              <a:rPr lang="en-US" dirty="0"/>
              <a:t>E- and H-fields for 144J</a:t>
            </a:r>
            <a:endParaRPr lang="en-GB" dirty="0"/>
          </a:p>
        </p:txBody>
      </p:sp>
      <p:sp>
        <p:nvSpPr>
          <p:cNvPr id="19" name="TextBox 18">
            <a:extLst>
              <a:ext uri="{FF2B5EF4-FFF2-40B4-BE49-F238E27FC236}">
                <a16:creationId xmlns:a16="http://schemas.microsoft.com/office/drawing/2014/main" id="{01AFA4EC-EEC9-4A2A-8020-E7CD4C23F805}"/>
              </a:ext>
            </a:extLst>
          </p:cNvPr>
          <p:cNvSpPr txBox="1"/>
          <p:nvPr/>
        </p:nvSpPr>
        <p:spPr>
          <a:xfrm>
            <a:off x="8035077" y="5075112"/>
            <a:ext cx="2286559" cy="1200329"/>
          </a:xfrm>
          <a:prstGeom prst="rect">
            <a:avLst/>
          </a:prstGeom>
          <a:noFill/>
          <a:ln>
            <a:solidFill>
              <a:srgbClr val="FF0000"/>
            </a:solidFill>
          </a:ln>
        </p:spPr>
        <p:txBody>
          <a:bodyPr wrap="square" rtlCol="0">
            <a:spAutoFit/>
          </a:bodyPr>
          <a:lstStyle/>
          <a:p>
            <a:r>
              <a:rPr lang="en-US" dirty="0" err="1">
                <a:solidFill>
                  <a:srgbClr val="FF0000"/>
                </a:solidFill>
              </a:rPr>
              <a:t>Hmax</a:t>
            </a:r>
            <a:r>
              <a:rPr lang="en-US" dirty="0">
                <a:solidFill>
                  <a:srgbClr val="FF0000"/>
                </a:solidFill>
              </a:rPr>
              <a:t> limit: 80kA/m</a:t>
            </a:r>
          </a:p>
          <a:p>
            <a:pPr marL="285750" indent="-285750">
              <a:buFont typeface="Symbol" panose="05050102010706020507" pitchFamily="18" charset="2"/>
              <a:buChar char="Þ"/>
            </a:pPr>
            <a:r>
              <a:rPr lang="en-US" dirty="0">
                <a:solidFill>
                  <a:srgbClr val="FF0000"/>
                </a:solidFill>
              </a:rPr>
              <a:t>Vmax = 0.47 MV</a:t>
            </a:r>
          </a:p>
          <a:p>
            <a:pPr marL="285750" indent="-285750">
              <a:buFont typeface="Symbol" panose="05050102010706020507" pitchFamily="18" charset="2"/>
              <a:buChar char="Þ"/>
            </a:pPr>
            <a:r>
              <a:rPr lang="en-US" dirty="0" err="1">
                <a:solidFill>
                  <a:srgbClr val="FF0000"/>
                </a:solidFill>
              </a:rPr>
              <a:t>Umax</a:t>
            </a:r>
            <a:r>
              <a:rPr lang="en-US" dirty="0">
                <a:solidFill>
                  <a:srgbClr val="FF0000"/>
                </a:solidFill>
              </a:rPr>
              <a:t> = 4.3 J</a:t>
            </a:r>
          </a:p>
          <a:p>
            <a:pPr marL="285750" indent="-285750">
              <a:buFont typeface="Symbol" panose="05050102010706020507" pitchFamily="18" charset="2"/>
              <a:buChar char="Þ"/>
            </a:pPr>
            <a:r>
              <a:rPr lang="en-US" dirty="0">
                <a:solidFill>
                  <a:srgbClr val="FF0000"/>
                </a:solidFill>
              </a:rPr>
              <a:t>Emax = 11.7 MV/m</a:t>
            </a:r>
          </a:p>
        </p:txBody>
      </p:sp>
      <p:graphicFrame>
        <p:nvGraphicFramePr>
          <p:cNvPr id="18" name="Table 17">
            <a:extLst>
              <a:ext uri="{FF2B5EF4-FFF2-40B4-BE49-F238E27FC236}">
                <a16:creationId xmlns:a16="http://schemas.microsoft.com/office/drawing/2014/main" id="{D0458150-1F99-42ED-9E04-019896298557}"/>
              </a:ext>
            </a:extLst>
          </p:cNvPr>
          <p:cNvGraphicFramePr>
            <a:graphicFrameLocks noGrp="1"/>
          </p:cNvGraphicFramePr>
          <p:nvPr>
            <p:extLst>
              <p:ext uri="{D42A27DB-BD31-4B8C-83A1-F6EECF244321}">
                <p14:modId xmlns:p14="http://schemas.microsoft.com/office/powerpoint/2010/main" val="3585681772"/>
              </p:ext>
            </p:extLst>
          </p:nvPr>
        </p:nvGraphicFramePr>
        <p:xfrm>
          <a:off x="7821779" y="1182723"/>
          <a:ext cx="3038120" cy="3708400"/>
        </p:xfrm>
        <a:graphic>
          <a:graphicData uri="http://schemas.openxmlformats.org/drawingml/2006/table">
            <a:tbl>
              <a:tblPr firstRow="1" bandRow="1">
                <a:tableStyleId>{5C22544A-7EE6-4342-B048-85BDC9FD1C3A}</a:tableStyleId>
              </a:tblPr>
              <a:tblGrid>
                <a:gridCol w="2239544">
                  <a:extLst>
                    <a:ext uri="{9D8B030D-6E8A-4147-A177-3AD203B41FA5}">
                      <a16:colId xmlns:a16="http://schemas.microsoft.com/office/drawing/2014/main" val="4092569744"/>
                    </a:ext>
                  </a:extLst>
                </a:gridCol>
                <a:gridCol w="798576">
                  <a:extLst>
                    <a:ext uri="{9D8B030D-6E8A-4147-A177-3AD203B41FA5}">
                      <a16:colId xmlns:a16="http://schemas.microsoft.com/office/drawing/2014/main" val="3841324578"/>
                    </a:ext>
                  </a:extLst>
                </a:gridCol>
              </a:tblGrid>
              <a:tr h="370840">
                <a:tc>
                  <a:txBody>
                    <a:bodyPr/>
                    <a:lstStyle/>
                    <a:p>
                      <a:r>
                        <a:rPr lang="en-US" dirty="0"/>
                        <a:t>TM011</a:t>
                      </a:r>
                      <a:endParaRPr lang="en-GB" dirty="0"/>
                    </a:p>
                  </a:txBody>
                  <a:tcPr/>
                </a:tc>
                <a:tc>
                  <a:txBody>
                    <a:bodyPr/>
                    <a:lstStyle/>
                    <a:p>
                      <a:endParaRPr lang="en-GB"/>
                    </a:p>
                  </a:txBody>
                  <a:tcPr/>
                </a:tc>
                <a:extLst>
                  <a:ext uri="{0D108BD9-81ED-4DB2-BD59-A6C34878D82A}">
                    <a16:rowId xmlns:a16="http://schemas.microsoft.com/office/drawing/2014/main" val="3323016429"/>
                  </a:ext>
                </a:extLst>
              </a:tr>
              <a:tr h="370840">
                <a:tc>
                  <a:txBody>
                    <a:bodyPr/>
                    <a:lstStyle/>
                    <a:p>
                      <a:r>
                        <a:rPr lang="en-US" dirty="0"/>
                        <a:t>a [mm]</a:t>
                      </a:r>
                      <a:endParaRPr lang="en-GB" dirty="0"/>
                    </a:p>
                  </a:txBody>
                  <a:tcPr/>
                </a:tc>
                <a:tc>
                  <a:txBody>
                    <a:bodyPr/>
                    <a:lstStyle/>
                    <a:p>
                      <a:r>
                        <a:rPr lang="en-US" dirty="0"/>
                        <a:t>50</a:t>
                      </a:r>
                      <a:endParaRPr lang="en-GB" dirty="0"/>
                    </a:p>
                  </a:txBody>
                  <a:tcPr/>
                </a:tc>
                <a:extLst>
                  <a:ext uri="{0D108BD9-81ED-4DB2-BD59-A6C34878D82A}">
                    <a16:rowId xmlns:a16="http://schemas.microsoft.com/office/drawing/2014/main" val="1025396259"/>
                  </a:ext>
                </a:extLst>
              </a:tr>
              <a:tr h="370840">
                <a:tc>
                  <a:txBody>
                    <a:bodyPr/>
                    <a:lstStyle/>
                    <a:p>
                      <a:r>
                        <a:rPr lang="en-US" dirty="0"/>
                        <a:t>f [GHz]</a:t>
                      </a:r>
                      <a:endParaRPr lang="en-GB" dirty="0"/>
                    </a:p>
                  </a:txBody>
                  <a:tcPr/>
                </a:tc>
                <a:tc>
                  <a:txBody>
                    <a:bodyPr/>
                    <a:lstStyle/>
                    <a:p>
                      <a:r>
                        <a:rPr lang="en-US" dirty="0"/>
                        <a:t>2</a:t>
                      </a:r>
                      <a:endParaRPr lang="en-GB" dirty="0"/>
                    </a:p>
                  </a:txBody>
                  <a:tcPr/>
                </a:tc>
                <a:extLst>
                  <a:ext uri="{0D108BD9-81ED-4DB2-BD59-A6C34878D82A}">
                    <a16:rowId xmlns:a16="http://schemas.microsoft.com/office/drawing/2014/main" val="1588463272"/>
                  </a:ext>
                </a:extLst>
              </a:tr>
              <a:tr h="370840">
                <a:tc>
                  <a:txBody>
                    <a:bodyPr/>
                    <a:lstStyle/>
                    <a:p>
                      <a:r>
                        <a:rPr lang="en-US" dirty="0"/>
                        <a:t>a/λ</a:t>
                      </a:r>
                      <a:endParaRPr lang="en-GB" dirty="0"/>
                    </a:p>
                  </a:txBody>
                  <a:tcPr/>
                </a:tc>
                <a:tc>
                  <a:txBody>
                    <a:bodyPr/>
                    <a:lstStyle/>
                    <a:p>
                      <a:r>
                        <a:rPr lang="en-US" dirty="0"/>
                        <a:t>1/3</a:t>
                      </a:r>
                      <a:endParaRPr lang="en-GB" dirty="0"/>
                    </a:p>
                  </a:txBody>
                  <a:tcPr/>
                </a:tc>
                <a:extLst>
                  <a:ext uri="{0D108BD9-81ED-4DB2-BD59-A6C34878D82A}">
                    <a16:rowId xmlns:a16="http://schemas.microsoft.com/office/drawing/2014/main" val="3818584493"/>
                  </a:ext>
                </a:extLst>
              </a:tr>
              <a:tr h="370840">
                <a:tc>
                  <a:txBody>
                    <a:bodyPr/>
                    <a:lstStyle/>
                    <a:p>
                      <a:r>
                        <a:rPr lang="en-US" dirty="0"/>
                        <a:t>Lc [mm] (0.01Hmax)</a:t>
                      </a:r>
                      <a:endParaRPr lang="en-GB" dirty="0"/>
                    </a:p>
                  </a:txBody>
                  <a:tcPr/>
                </a:tc>
                <a:tc>
                  <a:txBody>
                    <a:bodyPr/>
                    <a:lstStyle/>
                    <a:p>
                      <a:r>
                        <a:rPr lang="en-US" dirty="0"/>
                        <a:t>500</a:t>
                      </a:r>
                      <a:endParaRPr lang="en-GB" dirty="0"/>
                    </a:p>
                  </a:txBody>
                  <a:tcPr/>
                </a:tc>
                <a:extLst>
                  <a:ext uri="{0D108BD9-81ED-4DB2-BD59-A6C34878D82A}">
                    <a16:rowId xmlns:a16="http://schemas.microsoft.com/office/drawing/2014/main" val="1392544174"/>
                  </a:ext>
                </a:extLst>
              </a:tr>
              <a:tr h="370840">
                <a:tc>
                  <a:txBody>
                    <a:bodyPr/>
                    <a:lstStyle/>
                    <a:p>
                      <a:r>
                        <a:rPr lang="en-US" dirty="0" err="1"/>
                        <a:t>Rarc</a:t>
                      </a:r>
                      <a:r>
                        <a:rPr lang="en-US" dirty="0"/>
                        <a:t> [mm]</a:t>
                      </a:r>
                      <a:endParaRPr lang="en-GB" dirty="0"/>
                    </a:p>
                  </a:txBody>
                  <a:tcPr/>
                </a:tc>
                <a:tc>
                  <a:txBody>
                    <a:bodyPr/>
                    <a:lstStyle/>
                    <a:p>
                      <a:r>
                        <a:rPr lang="en-US" dirty="0"/>
                        <a:t>160</a:t>
                      </a:r>
                      <a:endParaRPr lang="en-GB" dirty="0"/>
                    </a:p>
                  </a:txBody>
                  <a:tcPr/>
                </a:tc>
                <a:extLst>
                  <a:ext uri="{0D108BD9-81ED-4DB2-BD59-A6C34878D82A}">
                    <a16:rowId xmlns:a16="http://schemas.microsoft.com/office/drawing/2014/main" val="704881781"/>
                  </a:ext>
                </a:extLst>
              </a:tr>
              <a:tr h="370840">
                <a:tc>
                  <a:txBody>
                    <a:bodyPr/>
                    <a:lstStyle/>
                    <a:p>
                      <a:r>
                        <a:rPr lang="en-US" dirty="0" err="1"/>
                        <a:t>Rcav</a:t>
                      </a:r>
                      <a:r>
                        <a:rPr lang="en-US" dirty="0"/>
                        <a:t> [mm]</a:t>
                      </a:r>
                      <a:endParaRPr lang="en-GB" dirty="0"/>
                    </a:p>
                  </a:txBody>
                  <a:tcPr/>
                </a:tc>
                <a:tc>
                  <a:txBody>
                    <a:bodyPr/>
                    <a:lstStyle/>
                    <a:p>
                      <a:r>
                        <a:rPr lang="en-US" dirty="0"/>
                        <a:t>63.55</a:t>
                      </a:r>
                      <a:endParaRPr lang="en-GB" dirty="0"/>
                    </a:p>
                  </a:txBody>
                  <a:tcPr/>
                </a:tc>
                <a:extLst>
                  <a:ext uri="{0D108BD9-81ED-4DB2-BD59-A6C34878D82A}">
                    <a16:rowId xmlns:a16="http://schemas.microsoft.com/office/drawing/2014/main" val="3641866467"/>
                  </a:ext>
                </a:extLst>
              </a:tr>
              <a:tr h="370840">
                <a:tc>
                  <a:txBody>
                    <a:bodyPr/>
                    <a:lstStyle/>
                    <a:p>
                      <a:r>
                        <a:rPr lang="en-US" dirty="0"/>
                        <a:t>R/Q [circuit</a:t>
                      </a:r>
                      <a:r>
                        <a:rPr lang="el-GR" dirty="0"/>
                        <a:t>Ω</a:t>
                      </a:r>
                      <a:r>
                        <a:rPr lang="en-US" dirty="0"/>
                        <a:t>]</a:t>
                      </a:r>
                      <a:endParaRPr lang="en-GB" dirty="0"/>
                    </a:p>
                  </a:txBody>
                  <a:tcPr/>
                </a:tc>
                <a:tc>
                  <a:txBody>
                    <a:bodyPr/>
                    <a:lstStyle/>
                    <a:p>
                      <a:r>
                        <a:rPr lang="en-US" dirty="0"/>
                        <a:t>2.04</a:t>
                      </a:r>
                      <a:endParaRPr lang="en-GB" dirty="0"/>
                    </a:p>
                  </a:txBody>
                  <a:tcPr/>
                </a:tc>
                <a:extLst>
                  <a:ext uri="{0D108BD9-81ED-4DB2-BD59-A6C34878D82A}">
                    <a16:rowId xmlns:a16="http://schemas.microsoft.com/office/drawing/2014/main" val="2121258975"/>
                  </a:ext>
                </a:extLst>
              </a:tr>
              <a:tr h="370840">
                <a:tc>
                  <a:txBody>
                    <a:bodyPr/>
                    <a:lstStyle/>
                    <a:p>
                      <a:r>
                        <a:rPr lang="en-US" dirty="0"/>
                        <a:t>Emax/</a:t>
                      </a:r>
                      <a:r>
                        <a:rPr lang="en-US" dirty="0" err="1"/>
                        <a:t>Vacc</a:t>
                      </a:r>
                      <a:r>
                        <a:rPr lang="en-US" dirty="0"/>
                        <a:t> [1/m]</a:t>
                      </a:r>
                      <a:endParaRPr lang="en-GB" dirty="0"/>
                    </a:p>
                  </a:txBody>
                  <a:tcPr/>
                </a:tc>
                <a:tc>
                  <a:txBody>
                    <a:bodyPr/>
                    <a:lstStyle/>
                    <a:p>
                      <a:r>
                        <a:rPr lang="en-US" dirty="0"/>
                        <a:t>24.86</a:t>
                      </a:r>
                      <a:endParaRPr lang="en-GB" dirty="0"/>
                    </a:p>
                  </a:txBody>
                  <a:tcPr/>
                </a:tc>
                <a:extLst>
                  <a:ext uri="{0D108BD9-81ED-4DB2-BD59-A6C34878D82A}">
                    <a16:rowId xmlns:a16="http://schemas.microsoft.com/office/drawing/2014/main" val="3958422606"/>
                  </a:ext>
                </a:extLst>
              </a:tr>
              <a:tr h="370840">
                <a:tc>
                  <a:txBody>
                    <a:bodyPr/>
                    <a:lstStyle/>
                    <a:p>
                      <a:r>
                        <a:rPr lang="en-US" dirty="0" err="1"/>
                        <a:t>Hmax</a:t>
                      </a:r>
                      <a:r>
                        <a:rPr lang="en-US" dirty="0"/>
                        <a:t>/</a:t>
                      </a:r>
                      <a:r>
                        <a:rPr lang="en-US" dirty="0" err="1"/>
                        <a:t>Vacc</a:t>
                      </a:r>
                      <a:r>
                        <a:rPr lang="en-US" dirty="0"/>
                        <a:t> [mA/</a:t>
                      </a:r>
                      <a:r>
                        <a:rPr lang="en-US" dirty="0" err="1"/>
                        <a:t>Vm</a:t>
                      </a:r>
                      <a:r>
                        <a:rPr lang="en-US" dirty="0"/>
                        <a:t>]</a:t>
                      </a:r>
                      <a:endParaRPr lang="en-GB" dirty="0"/>
                    </a:p>
                  </a:txBody>
                  <a:tcPr/>
                </a:tc>
                <a:tc>
                  <a:txBody>
                    <a:bodyPr/>
                    <a:lstStyle/>
                    <a:p>
                      <a:r>
                        <a:rPr lang="en-US" dirty="0"/>
                        <a:t>170</a:t>
                      </a:r>
                    </a:p>
                  </a:txBody>
                  <a:tcPr/>
                </a:tc>
                <a:extLst>
                  <a:ext uri="{0D108BD9-81ED-4DB2-BD59-A6C34878D82A}">
                    <a16:rowId xmlns:a16="http://schemas.microsoft.com/office/drawing/2014/main" val="2998333619"/>
                  </a:ext>
                </a:extLst>
              </a:tr>
            </a:tbl>
          </a:graphicData>
        </a:graphic>
      </p:graphicFrame>
      <p:pic>
        <p:nvPicPr>
          <p:cNvPr id="24" name="Picture 23" descr="A screenshot of a computer&#10;&#10;Description automatically generated">
            <a:extLst>
              <a:ext uri="{FF2B5EF4-FFF2-40B4-BE49-F238E27FC236}">
                <a16:creationId xmlns:a16="http://schemas.microsoft.com/office/drawing/2014/main" id="{35F156F9-4D33-4E48-9D5B-40C514D003AB}"/>
              </a:ext>
            </a:extLst>
          </p:cNvPr>
          <p:cNvPicPr>
            <a:picLocks noChangeAspect="1"/>
          </p:cNvPicPr>
          <p:nvPr/>
        </p:nvPicPr>
        <p:blipFill>
          <a:blip r:embed="rId3"/>
          <a:stretch>
            <a:fillRect/>
          </a:stretch>
        </p:blipFill>
        <p:spPr>
          <a:xfrm>
            <a:off x="832128" y="2828206"/>
            <a:ext cx="4848236" cy="1816006"/>
          </a:xfrm>
          <a:prstGeom prst="rect">
            <a:avLst/>
          </a:prstGeom>
        </p:spPr>
      </p:pic>
      <p:pic>
        <p:nvPicPr>
          <p:cNvPr id="26" name="Picture 25" descr="Table&#10;&#10;Description automatically generated with low confidence">
            <a:extLst>
              <a:ext uri="{FF2B5EF4-FFF2-40B4-BE49-F238E27FC236}">
                <a16:creationId xmlns:a16="http://schemas.microsoft.com/office/drawing/2014/main" id="{4CA1DCB6-4028-41AC-84B7-A9C6B5B16653}"/>
              </a:ext>
            </a:extLst>
          </p:cNvPr>
          <p:cNvPicPr>
            <a:picLocks noChangeAspect="1"/>
          </p:cNvPicPr>
          <p:nvPr/>
        </p:nvPicPr>
        <p:blipFill>
          <a:blip r:embed="rId4"/>
          <a:stretch>
            <a:fillRect/>
          </a:stretch>
        </p:blipFill>
        <p:spPr>
          <a:xfrm>
            <a:off x="998382" y="4554160"/>
            <a:ext cx="5942745" cy="2013059"/>
          </a:xfrm>
          <a:prstGeom prst="rect">
            <a:avLst/>
          </a:prstGeom>
        </p:spPr>
      </p:pic>
      <p:sp>
        <p:nvSpPr>
          <p:cNvPr id="3" name="Slide Number Placeholder 2">
            <a:extLst>
              <a:ext uri="{FF2B5EF4-FFF2-40B4-BE49-F238E27FC236}">
                <a16:creationId xmlns:a16="http://schemas.microsoft.com/office/drawing/2014/main" id="{722537FE-5677-4F10-AFF5-A7C196B17F69}"/>
              </a:ext>
            </a:extLst>
          </p:cNvPr>
          <p:cNvSpPr>
            <a:spLocks noGrp="1"/>
          </p:cNvSpPr>
          <p:nvPr>
            <p:ph type="sldNum" sz="quarter" idx="12"/>
          </p:nvPr>
        </p:nvSpPr>
        <p:spPr/>
        <p:txBody>
          <a:bodyPr/>
          <a:lstStyle/>
          <a:p>
            <a:fld id="{ADCC14B8-73DF-4BAF-ADBE-131B886E007C}" type="slidenum">
              <a:rPr lang="en-GB" smtClean="0"/>
              <a:t>19</a:t>
            </a:fld>
            <a:endParaRPr lang="en-GB"/>
          </a:p>
        </p:txBody>
      </p:sp>
    </p:spTree>
    <p:extLst>
      <p:ext uri="{BB962C8B-B14F-4D97-AF65-F5344CB8AC3E}">
        <p14:creationId xmlns:p14="http://schemas.microsoft.com/office/powerpoint/2010/main" val="2812415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87066-1EC6-4B8E-9179-29AC28F14846}"/>
              </a:ext>
            </a:extLst>
          </p:cNvPr>
          <p:cNvSpPr>
            <a:spLocks noGrp="1"/>
          </p:cNvSpPr>
          <p:nvPr>
            <p:ph type="title"/>
          </p:nvPr>
        </p:nvSpPr>
        <p:spPr>
          <a:xfrm>
            <a:off x="838199" y="365125"/>
            <a:ext cx="10835937" cy="1325563"/>
          </a:xfrm>
        </p:spPr>
        <p:txBody>
          <a:bodyPr/>
          <a:lstStyle/>
          <a:p>
            <a:r>
              <a:rPr lang="en-US" dirty="0"/>
              <a:t>380 GeV CLIC DR parameters (PRAB22, 091601)</a:t>
            </a:r>
            <a:endParaRPr lang="en-GB" dirty="0"/>
          </a:p>
        </p:txBody>
      </p:sp>
      <p:graphicFrame>
        <p:nvGraphicFramePr>
          <p:cNvPr id="4" name="Table 4">
            <a:extLst>
              <a:ext uri="{FF2B5EF4-FFF2-40B4-BE49-F238E27FC236}">
                <a16:creationId xmlns:a16="http://schemas.microsoft.com/office/drawing/2014/main" id="{6F226549-2748-49C4-9B31-1F35022D4E07}"/>
              </a:ext>
            </a:extLst>
          </p:cNvPr>
          <p:cNvGraphicFramePr>
            <a:graphicFrameLocks noGrp="1"/>
          </p:cNvGraphicFramePr>
          <p:nvPr>
            <p:ph idx="1"/>
            <p:extLst>
              <p:ext uri="{D42A27DB-BD31-4B8C-83A1-F6EECF244321}">
                <p14:modId xmlns:p14="http://schemas.microsoft.com/office/powerpoint/2010/main" val="50465971"/>
              </p:ext>
            </p:extLst>
          </p:nvPr>
        </p:nvGraphicFramePr>
        <p:xfrm>
          <a:off x="914400" y="1523785"/>
          <a:ext cx="5841507" cy="4820920"/>
        </p:xfrm>
        <a:graphic>
          <a:graphicData uri="http://schemas.openxmlformats.org/drawingml/2006/table">
            <a:tbl>
              <a:tblPr firstRow="1" bandRow="1">
                <a:tableStyleId>{5C22544A-7EE6-4342-B048-85BDC9FD1C3A}</a:tableStyleId>
              </a:tblPr>
              <a:tblGrid>
                <a:gridCol w="3266982">
                  <a:extLst>
                    <a:ext uri="{9D8B030D-6E8A-4147-A177-3AD203B41FA5}">
                      <a16:colId xmlns:a16="http://schemas.microsoft.com/office/drawing/2014/main" val="4146560552"/>
                    </a:ext>
                  </a:extLst>
                </a:gridCol>
                <a:gridCol w="621437">
                  <a:extLst>
                    <a:ext uri="{9D8B030D-6E8A-4147-A177-3AD203B41FA5}">
                      <a16:colId xmlns:a16="http://schemas.microsoft.com/office/drawing/2014/main" val="1890283034"/>
                    </a:ext>
                  </a:extLst>
                </a:gridCol>
                <a:gridCol w="1029810">
                  <a:extLst>
                    <a:ext uri="{9D8B030D-6E8A-4147-A177-3AD203B41FA5}">
                      <a16:colId xmlns:a16="http://schemas.microsoft.com/office/drawing/2014/main" val="113597559"/>
                    </a:ext>
                  </a:extLst>
                </a:gridCol>
                <a:gridCol w="923278">
                  <a:extLst>
                    <a:ext uri="{9D8B030D-6E8A-4147-A177-3AD203B41FA5}">
                      <a16:colId xmlns:a16="http://schemas.microsoft.com/office/drawing/2014/main" val="469076482"/>
                    </a:ext>
                  </a:extLst>
                </a:gridCol>
              </a:tblGrid>
              <a:tr h="370840">
                <a:tc>
                  <a:txBody>
                    <a:bodyPr/>
                    <a:lstStyle/>
                    <a:p>
                      <a:r>
                        <a:rPr lang="en-US" dirty="0"/>
                        <a:t>Parameter of DR</a:t>
                      </a:r>
                      <a:endParaRPr lang="en-GB" dirty="0"/>
                    </a:p>
                  </a:txBody>
                  <a:tcPr/>
                </a:tc>
                <a:tc>
                  <a:txBody>
                    <a:bodyPr/>
                    <a:lstStyle/>
                    <a:p>
                      <a:endParaRPr lang="en-GB" dirty="0"/>
                    </a:p>
                  </a:txBody>
                  <a:tcPr/>
                </a:tc>
                <a:tc>
                  <a:txBody>
                    <a:bodyPr/>
                    <a:lstStyle/>
                    <a:p>
                      <a:r>
                        <a:rPr lang="en-US" dirty="0"/>
                        <a:t>value</a:t>
                      </a:r>
                      <a:endParaRPr lang="en-GB" dirty="0"/>
                    </a:p>
                  </a:txBody>
                  <a:tcPr/>
                </a:tc>
                <a:tc>
                  <a:txBody>
                    <a:bodyPr/>
                    <a:lstStyle/>
                    <a:p>
                      <a:r>
                        <a:rPr lang="en-US" dirty="0"/>
                        <a:t>unit</a:t>
                      </a:r>
                      <a:endParaRPr lang="en-GB" dirty="0"/>
                    </a:p>
                  </a:txBody>
                  <a:tcPr/>
                </a:tc>
                <a:extLst>
                  <a:ext uri="{0D108BD9-81ED-4DB2-BD59-A6C34878D82A}">
                    <a16:rowId xmlns:a16="http://schemas.microsoft.com/office/drawing/2014/main" val="1407394928"/>
                  </a:ext>
                </a:extLst>
              </a:tr>
              <a:tr h="370840">
                <a:tc>
                  <a:txBody>
                    <a:bodyPr/>
                    <a:lstStyle/>
                    <a:p>
                      <a:r>
                        <a:rPr lang="en-US" dirty="0"/>
                        <a:t>Energy </a:t>
                      </a:r>
                      <a:endParaRPr lang="en-GB" dirty="0"/>
                    </a:p>
                  </a:txBody>
                  <a:tcPr/>
                </a:tc>
                <a:tc>
                  <a:txBody>
                    <a:bodyPr/>
                    <a:lstStyle/>
                    <a:p>
                      <a:r>
                        <a:rPr lang="en-US" dirty="0"/>
                        <a:t>E</a:t>
                      </a:r>
                      <a:endParaRPr lang="en-GB" dirty="0"/>
                    </a:p>
                  </a:txBody>
                  <a:tcPr/>
                </a:tc>
                <a:tc>
                  <a:txBody>
                    <a:bodyPr/>
                    <a:lstStyle/>
                    <a:p>
                      <a:r>
                        <a:rPr lang="en-US" dirty="0"/>
                        <a:t>2.86</a:t>
                      </a:r>
                      <a:endParaRPr lang="en-GB" dirty="0"/>
                    </a:p>
                  </a:txBody>
                  <a:tcPr/>
                </a:tc>
                <a:tc>
                  <a:txBody>
                    <a:bodyPr/>
                    <a:lstStyle/>
                    <a:p>
                      <a:r>
                        <a:rPr lang="en-US" dirty="0"/>
                        <a:t>GeV</a:t>
                      </a:r>
                      <a:endParaRPr lang="en-GB" dirty="0"/>
                    </a:p>
                  </a:txBody>
                  <a:tcPr/>
                </a:tc>
                <a:extLst>
                  <a:ext uri="{0D108BD9-81ED-4DB2-BD59-A6C34878D82A}">
                    <a16:rowId xmlns:a16="http://schemas.microsoft.com/office/drawing/2014/main" val="3919749492"/>
                  </a:ext>
                </a:extLst>
              </a:tr>
              <a:tr h="370840">
                <a:tc>
                  <a:txBody>
                    <a:bodyPr/>
                    <a:lstStyle/>
                    <a:p>
                      <a:r>
                        <a:rPr lang="en-US" dirty="0"/>
                        <a:t>Circumference</a:t>
                      </a:r>
                      <a:endParaRPr lang="en-GB" dirty="0"/>
                    </a:p>
                  </a:txBody>
                  <a:tcPr/>
                </a:tc>
                <a:tc>
                  <a:txBody>
                    <a:bodyPr/>
                    <a:lstStyle/>
                    <a:p>
                      <a:r>
                        <a:rPr lang="en-US" dirty="0"/>
                        <a:t>C</a:t>
                      </a:r>
                      <a:endParaRPr lang="en-GB" dirty="0"/>
                    </a:p>
                  </a:txBody>
                  <a:tcPr/>
                </a:tc>
                <a:tc>
                  <a:txBody>
                    <a:bodyPr/>
                    <a:lstStyle/>
                    <a:p>
                      <a:r>
                        <a:rPr lang="en-US" dirty="0"/>
                        <a:t>373.7</a:t>
                      </a:r>
                      <a:endParaRPr lang="en-GB" dirty="0"/>
                    </a:p>
                  </a:txBody>
                  <a:tcPr/>
                </a:tc>
                <a:tc>
                  <a:txBody>
                    <a:bodyPr/>
                    <a:lstStyle/>
                    <a:p>
                      <a:r>
                        <a:rPr lang="en-US" dirty="0"/>
                        <a:t>m</a:t>
                      </a:r>
                      <a:endParaRPr lang="en-GB" dirty="0"/>
                    </a:p>
                  </a:txBody>
                  <a:tcPr/>
                </a:tc>
                <a:extLst>
                  <a:ext uri="{0D108BD9-81ED-4DB2-BD59-A6C34878D82A}">
                    <a16:rowId xmlns:a16="http://schemas.microsoft.com/office/drawing/2014/main" val="1426899152"/>
                  </a:ext>
                </a:extLst>
              </a:tr>
              <a:tr h="370840">
                <a:tc>
                  <a:txBody>
                    <a:bodyPr/>
                    <a:lstStyle/>
                    <a:p>
                      <a:r>
                        <a:rPr lang="en-US" dirty="0"/>
                        <a:t>Revolution frequency </a:t>
                      </a:r>
                      <a:endParaRPr lang="en-GB" dirty="0"/>
                    </a:p>
                  </a:txBody>
                  <a:tcPr/>
                </a:tc>
                <a:tc>
                  <a:txBody>
                    <a:bodyPr/>
                    <a:lstStyle/>
                    <a:p>
                      <a:r>
                        <a:rPr lang="en-US" dirty="0"/>
                        <a:t>f</a:t>
                      </a:r>
                      <a:r>
                        <a:rPr lang="en-US" baseline="-25000" dirty="0"/>
                        <a:t>0</a:t>
                      </a:r>
                      <a:endParaRPr lang="en-GB" baseline="-25000" dirty="0"/>
                    </a:p>
                  </a:txBody>
                  <a:tcPr/>
                </a:tc>
                <a:tc>
                  <a:txBody>
                    <a:bodyPr/>
                    <a:lstStyle/>
                    <a:p>
                      <a:r>
                        <a:rPr lang="en-US" dirty="0"/>
                        <a:t>802</a:t>
                      </a:r>
                      <a:endParaRPr lang="en-GB" dirty="0"/>
                    </a:p>
                  </a:txBody>
                  <a:tcPr/>
                </a:tc>
                <a:tc>
                  <a:txBody>
                    <a:bodyPr/>
                    <a:lstStyle/>
                    <a:p>
                      <a:r>
                        <a:rPr lang="en-US" dirty="0"/>
                        <a:t>kHz</a:t>
                      </a:r>
                      <a:endParaRPr lang="en-GB" dirty="0"/>
                    </a:p>
                  </a:txBody>
                  <a:tcPr/>
                </a:tc>
                <a:extLst>
                  <a:ext uri="{0D108BD9-81ED-4DB2-BD59-A6C34878D82A}">
                    <a16:rowId xmlns:a16="http://schemas.microsoft.com/office/drawing/2014/main" val="1298988786"/>
                  </a:ext>
                </a:extLst>
              </a:tr>
              <a:tr h="370840">
                <a:tc>
                  <a:txBody>
                    <a:bodyPr/>
                    <a:lstStyle/>
                    <a:p>
                      <a:r>
                        <a:rPr lang="en-US" dirty="0"/>
                        <a:t>RF frequency</a:t>
                      </a:r>
                      <a:endParaRPr lang="en-GB" dirty="0"/>
                    </a:p>
                  </a:txBody>
                  <a:tcPr/>
                </a:tc>
                <a:tc>
                  <a:txBody>
                    <a:bodyPr/>
                    <a:lstStyle/>
                    <a:p>
                      <a:r>
                        <a:rPr lang="en-US" dirty="0" err="1"/>
                        <a:t>f</a:t>
                      </a:r>
                      <a:r>
                        <a:rPr lang="en-US" baseline="-25000" dirty="0" err="1"/>
                        <a:t>RF</a:t>
                      </a:r>
                      <a:endParaRPr lang="en-GB" dirty="0"/>
                    </a:p>
                  </a:txBody>
                  <a:tcPr/>
                </a:tc>
                <a:tc>
                  <a:txBody>
                    <a:bodyPr/>
                    <a:lstStyle/>
                    <a:p>
                      <a:r>
                        <a:rPr lang="en-US" dirty="0"/>
                        <a:t>2</a:t>
                      </a:r>
                      <a:endParaRPr lang="en-GB" dirty="0"/>
                    </a:p>
                  </a:txBody>
                  <a:tcPr/>
                </a:tc>
                <a:tc>
                  <a:txBody>
                    <a:bodyPr/>
                    <a:lstStyle/>
                    <a:p>
                      <a:r>
                        <a:rPr lang="en-US" dirty="0"/>
                        <a:t>GHz</a:t>
                      </a:r>
                      <a:endParaRPr lang="en-GB" dirty="0"/>
                    </a:p>
                  </a:txBody>
                  <a:tcPr/>
                </a:tc>
                <a:extLst>
                  <a:ext uri="{0D108BD9-81ED-4DB2-BD59-A6C34878D82A}">
                    <a16:rowId xmlns:a16="http://schemas.microsoft.com/office/drawing/2014/main" val="3197277323"/>
                  </a:ext>
                </a:extLst>
              </a:tr>
              <a:tr h="370840">
                <a:tc>
                  <a:txBody>
                    <a:bodyPr/>
                    <a:lstStyle/>
                    <a:p>
                      <a:r>
                        <a:rPr lang="en-US" dirty="0"/>
                        <a:t>Harmonic number </a:t>
                      </a:r>
                      <a:endParaRPr lang="en-GB" dirty="0"/>
                    </a:p>
                  </a:txBody>
                  <a:tcPr/>
                </a:tc>
                <a:tc>
                  <a:txBody>
                    <a:bodyPr/>
                    <a:lstStyle/>
                    <a:p>
                      <a:r>
                        <a:rPr lang="en-US" dirty="0"/>
                        <a:t>h</a:t>
                      </a:r>
                      <a:endParaRPr lang="en-GB" dirty="0"/>
                    </a:p>
                  </a:txBody>
                  <a:tcPr/>
                </a:tc>
                <a:tc>
                  <a:txBody>
                    <a:bodyPr/>
                    <a:lstStyle/>
                    <a:p>
                      <a:r>
                        <a:rPr lang="en-US" dirty="0"/>
                        <a:t>2493</a:t>
                      </a:r>
                      <a:endParaRPr lang="en-GB" dirty="0"/>
                    </a:p>
                  </a:txBody>
                  <a:tcPr/>
                </a:tc>
                <a:tc>
                  <a:txBody>
                    <a:bodyPr/>
                    <a:lstStyle/>
                    <a:p>
                      <a:endParaRPr lang="en-GB" dirty="0"/>
                    </a:p>
                  </a:txBody>
                  <a:tcPr/>
                </a:tc>
                <a:extLst>
                  <a:ext uri="{0D108BD9-81ED-4DB2-BD59-A6C34878D82A}">
                    <a16:rowId xmlns:a16="http://schemas.microsoft.com/office/drawing/2014/main" val="3485436731"/>
                  </a:ext>
                </a:extLst>
              </a:tr>
              <a:tr h="370840">
                <a:tc>
                  <a:txBody>
                    <a:bodyPr/>
                    <a:lstStyle/>
                    <a:p>
                      <a:r>
                        <a:rPr lang="en-US" dirty="0"/>
                        <a:t>Energy loss per turn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eV</a:t>
                      </a:r>
                      <a:r>
                        <a:rPr lang="en-GB" baseline="-25000" dirty="0"/>
                        <a:t>A</a:t>
                      </a:r>
                      <a:endParaRPr lang="en-GB" dirty="0"/>
                    </a:p>
                  </a:txBody>
                  <a:tcPr/>
                </a:tc>
                <a:tc>
                  <a:txBody>
                    <a:bodyPr/>
                    <a:lstStyle/>
                    <a:p>
                      <a:r>
                        <a:rPr lang="en-US" dirty="0"/>
                        <a:t>5.8</a:t>
                      </a:r>
                      <a:endParaRPr lang="en-GB" dirty="0"/>
                    </a:p>
                  </a:txBody>
                  <a:tcPr/>
                </a:tc>
                <a:tc>
                  <a:txBody>
                    <a:bodyPr/>
                    <a:lstStyle/>
                    <a:p>
                      <a:r>
                        <a:rPr lang="en-US" dirty="0"/>
                        <a:t>MeV</a:t>
                      </a:r>
                      <a:endParaRPr lang="en-GB" dirty="0"/>
                    </a:p>
                  </a:txBody>
                  <a:tcPr/>
                </a:tc>
                <a:extLst>
                  <a:ext uri="{0D108BD9-81ED-4DB2-BD59-A6C34878D82A}">
                    <a16:rowId xmlns:a16="http://schemas.microsoft.com/office/drawing/2014/main" val="1967418710"/>
                  </a:ext>
                </a:extLst>
              </a:tr>
              <a:tr h="370840">
                <a:tc>
                  <a:txBody>
                    <a:bodyPr/>
                    <a:lstStyle/>
                    <a:p>
                      <a:r>
                        <a:rPr lang="en-US" dirty="0"/>
                        <a:t>RF voltage</a:t>
                      </a:r>
                      <a:endParaRPr lang="en-GB" dirty="0"/>
                    </a:p>
                  </a:txBody>
                  <a:tcPr/>
                </a:tc>
                <a:tc>
                  <a:txBody>
                    <a:bodyPr/>
                    <a:lstStyle/>
                    <a:p>
                      <a:r>
                        <a:rPr lang="en-US" dirty="0"/>
                        <a:t>V</a:t>
                      </a:r>
                      <a:r>
                        <a:rPr lang="en-US" baseline="-25000" dirty="0"/>
                        <a:t>C</a:t>
                      </a:r>
                      <a:endParaRPr lang="en-GB" dirty="0"/>
                    </a:p>
                  </a:txBody>
                  <a:tcPr/>
                </a:tc>
                <a:tc>
                  <a:txBody>
                    <a:bodyPr/>
                    <a:lstStyle/>
                    <a:p>
                      <a:r>
                        <a:rPr lang="en-US" dirty="0"/>
                        <a:t>6.5</a:t>
                      </a:r>
                      <a:endParaRPr lang="en-GB" dirty="0"/>
                    </a:p>
                  </a:txBody>
                  <a:tcPr/>
                </a:tc>
                <a:tc>
                  <a:txBody>
                    <a:bodyPr/>
                    <a:lstStyle/>
                    <a:p>
                      <a:r>
                        <a:rPr lang="en-US" dirty="0"/>
                        <a:t>MV</a:t>
                      </a:r>
                      <a:endParaRPr lang="en-GB" dirty="0"/>
                    </a:p>
                  </a:txBody>
                  <a:tcPr/>
                </a:tc>
                <a:extLst>
                  <a:ext uri="{0D108BD9-81ED-4DB2-BD59-A6C34878D82A}">
                    <a16:rowId xmlns:a16="http://schemas.microsoft.com/office/drawing/2014/main" val="3817325190"/>
                  </a:ext>
                </a:extLst>
              </a:tr>
              <a:tr h="370840">
                <a:tc>
                  <a:txBody>
                    <a:bodyPr/>
                    <a:lstStyle/>
                    <a:p>
                      <a:r>
                        <a:rPr lang="en-US" dirty="0"/>
                        <a:t>RF stable phase </a:t>
                      </a:r>
                      <a:endParaRPr lang="en-GB" dirty="0"/>
                    </a:p>
                  </a:txBody>
                  <a:tcPr/>
                </a:tc>
                <a:tc>
                  <a:txBody>
                    <a:bodyPr/>
                    <a:lstStyle/>
                    <a:p>
                      <a:r>
                        <a:rPr lang="el-GR" dirty="0"/>
                        <a:t>φ</a:t>
                      </a:r>
                      <a:endParaRPr lang="en-GB" baseline="-25000" dirty="0"/>
                    </a:p>
                  </a:txBody>
                  <a:tcPr/>
                </a:tc>
                <a:tc>
                  <a:txBody>
                    <a:bodyPr/>
                    <a:lstStyle/>
                    <a:p>
                      <a:r>
                        <a:rPr lang="en-US" dirty="0"/>
                        <a:t>-26.8</a:t>
                      </a:r>
                      <a:endParaRPr lang="en-GB" dirty="0"/>
                    </a:p>
                  </a:txBody>
                  <a:tcPr/>
                </a:tc>
                <a:tc>
                  <a:txBody>
                    <a:bodyPr/>
                    <a:lstStyle/>
                    <a:p>
                      <a:r>
                        <a:rPr lang="en-US" baseline="30000" dirty="0"/>
                        <a:t>o</a:t>
                      </a:r>
                      <a:endParaRPr lang="en-GB" dirty="0"/>
                    </a:p>
                  </a:txBody>
                  <a:tcPr/>
                </a:tc>
                <a:extLst>
                  <a:ext uri="{0D108BD9-81ED-4DB2-BD59-A6C34878D82A}">
                    <a16:rowId xmlns:a16="http://schemas.microsoft.com/office/drawing/2014/main" val="2666824246"/>
                  </a:ext>
                </a:extLst>
              </a:tr>
              <a:tr h="370840">
                <a:tc>
                  <a:txBody>
                    <a:bodyPr/>
                    <a:lstStyle/>
                    <a:p>
                      <a:r>
                        <a:rPr lang="en-US" dirty="0"/>
                        <a:t>Bunch population</a:t>
                      </a:r>
                      <a:endParaRPr lang="en-GB" dirty="0"/>
                    </a:p>
                  </a:txBody>
                  <a:tcPr/>
                </a:tc>
                <a:tc>
                  <a:txBody>
                    <a:bodyPr/>
                    <a:lstStyle/>
                    <a:p>
                      <a:r>
                        <a:rPr lang="en-US" dirty="0"/>
                        <a:t>N</a:t>
                      </a:r>
                      <a:r>
                        <a:rPr lang="en-US" baseline="-25000" dirty="0"/>
                        <a:t>e</a:t>
                      </a:r>
                      <a:endParaRPr lang="en-GB" baseline="-25000" dirty="0"/>
                    </a:p>
                  </a:txBody>
                  <a:tcPr/>
                </a:tc>
                <a:tc>
                  <a:txBody>
                    <a:bodyPr/>
                    <a:lstStyle/>
                    <a:p>
                      <a:r>
                        <a:rPr lang="en-US" dirty="0"/>
                        <a:t>5.7</a:t>
                      </a:r>
                      <a:endParaRPr lang="en-GB" dirty="0"/>
                    </a:p>
                  </a:txBody>
                  <a:tcPr/>
                </a:tc>
                <a:tc>
                  <a:txBody>
                    <a:bodyPr/>
                    <a:lstStyle/>
                    <a:p>
                      <a:r>
                        <a:rPr lang="en-US" dirty="0"/>
                        <a:t>1e9</a:t>
                      </a:r>
                      <a:endParaRPr lang="en-GB" dirty="0"/>
                    </a:p>
                  </a:txBody>
                  <a:tcPr/>
                </a:tc>
                <a:extLst>
                  <a:ext uri="{0D108BD9-81ED-4DB2-BD59-A6C34878D82A}">
                    <a16:rowId xmlns:a16="http://schemas.microsoft.com/office/drawing/2014/main" val="800059737"/>
                  </a:ext>
                </a:extLst>
              </a:tr>
              <a:tr h="370840">
                <a:tc>
                  <a:txBody>
                    <a:bodyPr/>
                    <a:lstStyle/>
                    <a:p>
                      <a:r>
                        <a:rPr lang="en-US" dirty="0"/>
                        <a:t>Number of bunches per train</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a:t>
                      </a:r>
                      <a:r>
                        <a:rPr lang="en-US" baseline="-25000" dirty="0"/>
                        <a:t>b</a:t>
                      </a:r>
                      <a:endParaRPr lang="en-GB" baseline="-25000" dirty="0"/>
                    </a:p>
                  </a:txBody>
                  <a:tcPr/>
                </a:tc>
                <a:tc>
                  <a:txBody>
                    <a:bodyPr/>
                    <a:lstStyle/>
                    <a:p>
                      <a:r>
                        <a:rPr lang="en-US" dirty="0"/>
                        <a:t>352</a:t>
                      </a:r>
                      <a:endParaRPr lang="en-GB" dirty="0"/>
                    </a:p>
                  </a:txBody>
                  <a:tcPr/>
                </a:tc>
                <a:tc>
                  <a:txBody>
                    <a:bodyPr/>
                    <a:lstStyle/>
                    <a:p>
                      <a:endParaRPr lang="en-GB" dirty="0"/>
                    </a:p>
                  </a:txBody>
                  <a:tcPr/>
                </a:tc>
                <a:extLst>
                  <a:ext uri="{0D108BD9-81ED-4DB2-BD59-A6C34878D82A}">
                    <a16:rowId xmlns:a16="http://schemas.microsoft.com/office/drawing/2014/main" val="2021304753"/>
                  </a:ext>
                </a:extLst>
              </a:tr>
              <a:tr h="370840">
                <a:tc>
                  <a:txBody>
                    <a:bodyPr/>
                    <a:lstStyle/>
                    <a:p>
                      <a:r>
                        <a:rPr lang="en-US" dirty="0"/>
                        <a:t>Number of trains</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a:t>
                      </a:r>
                      <a:r>
                        <a:rPr lang="en-GB" baseline="-25000" dirty="0"/>
                        <a:t>t</a:t>
                      </a:r>
                    </a:p>
                  </a:txBody>
                  <a:tcPr/>
                </a:tc>
                <a:tc>
                  <a:txBody>
                    <a:bodyPr/>
                    <a:lstStyle/>
                    <a:p>
                      <a:r>
                        <a:rPr lang="en-US" dirty="0"/>
                        <a:t>1</a:t>
                      </a:r>
                      <a:endParaRPr lang="en-GB" dirty="0"/>
                    </a:p>
                  </a:txBody>
                  <a:tcPr/>
                </a:tc>
                <a:tc>
                  <a:txBody>
                    <a:bodyPr/>
                    <a:lstStyle/>
                    <a:p>
                      <a:endParaRPr lang="en-GB" dirty="0"/>
                    </a:p>
                  </a:txBody>
                  <a:tcPr/>
                </a:tc>
                <a:extLst>
                  <a:ext uri="{0D108BD9-81ED-4DB2-BD59-A6C34878D82A}">
                    <a16:rowId xmlns:a16="http://schemas.microsoft.com/office/drawing/2014/main" val="725931064"/>
                  </a:ext>
                </a:extLst>
              </a:tr>
              <a:tr h="370840">
                <a:tc>
                  <a:txBody>
                    <a:bodyPr/>
                    <a:lstStyle/>
                    <a:p>
                      <a:r>
                        <a:rPr lang="en-US" dirty="0"/>
                        <a:t>Peak beam current </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a:t>
                      </a:r>
                      <a:r>
                        <a:rPr lang="en-US" baseline="-25000" dirty="0" err="1"/>
                        <a:t>b</a:t>
                      </a:r>
                      <a:endParaRPr lang="en-GB" baseline="-25000" dirty="0"/>
                    </a:p>
                  </a:txBody>
                  <a:tcPr/>
                </a:tc>
                <a:tc>
                  <a:txBody>
                    <a:bodyPr/>
                    <a:lstStyle/>
                    <a:p>
                      <a:r>
                        <a:rPr lang="en-US" dirty="0"/>
                        <a:t>1.8</a:t>
                      </a:r>
                      <a:endParaRPr lang="en-GB" dirty="0"/>
                    </a:p>
                  </a:txBody>
                  <a:tcPr/>
                </a:tc>
                <a:tc>
                  <a:txBody>
                    <a:bodyPr/>
                    <a:lstStyle/>
                    <a:p>
                      <a:r>
                        <a:rPr lang="en-US" dirty="0"/>
                        <a:t>A</a:t>
                      </a:r>
                      <a:endParaRPr lang="en-GB" dirty="0"/>
                    </a:p>
                  </a:txBody>
                  <a:tcPr/>
                </a:tc>
                <a:extLst>
                  <a:ext uri="{0D108BD9-81ED-4DB2-BD59-A6C34878D82A}">
                    <a16:rowId xmlns:a16="http://schemas.microsoft.com/office/drawing/2014/main" val="4089363240"/>
                  </a:ext>
                </a:extLst>
              </a:tr>
            </a:tbl>
          </a:graphicData>
        </a:graphic>
      </p:graphicFrame>
      <p:sp>
        <p:nvSpPr>
          <p:cNvPr id="6" name="TextBox 5">
            <a:extLst>
              <a:ext uri="{FF2B5EF4-FFF2-40B4-BE49-F238E27FC236}">
                <a16:creationId xmlns:a16="http://schemas.microsoft.com/office/drawing/2014/main" id="{259DD839-C89C-411A-8C7E-CDA775A430D6}"/>
              </a:ext>
            </a:extLst>
          </p:cNvPr>
          <p:cNvSpPr txBox="1"/>
          <p:nvPr/>
        </p:nvSpPr>
        <p:spPr>
          <a:xfrm>
            <a:off x="7310390" y="3907552"/>
            <a:ext cx="4148831" cy="2585323"/>
          </a:xfrm>
          <a:prstGeom prst="rect">
            <a:avLst/>
          </a:prstGeom>
          <a:noFill/>
        </p:spPr>
        <p:txBody>
          <a:bodyPr wrap="square" rtlCol="0">
            <a:spAutoFit/>
          </a:bodyPr>
          <a:lstStyle/>
          <a:p>
            <a:r>
              <a:rPr lang="en-US" dirty="0"/>
              <a:t>Strict specifications on the bunch spacing variation: </a:t>
            </a:r>
            <a:r>
              <a:rPr lang="el-GR" dirty="0"/>
              <a:t>δφ</a:t>
            </a:r>
            <a:r>
              <a:rPr lang="en-US" baseline="-25000" dirty="0"/>
              <a:t>b</a:t>
            </a:r>
            <a:r>
              <a:rPr lang="en-US" dirty="0"/>
              <a:t> &lt; ±1</a:t>
            </a:r>
            <a:r>
              <a:rPr lang="en-US" baseline="30000" dirty="0"/>
              <a:t>o</a:t>
            </a:r>
            <a:r>
              <a:rPr lang="en-US" dirty="0"/>
              <a:t> at 2 GHz (±400</a:t>
            </a:r>
            <a:r>
              <a:rPr lang="el-GR" dirty="0"/>
              <a:t>μ</a:t>
            </a:r>
            <a:r>
              <a:rPr lang="en-US" dirty="0"/>
              <a:t>m)  for Luminosity loss &lt; 1% (CLIC-Note-1138)</a:t>
            </a:r>
          </a:p>
          <a:p>
            <a:endParaRPr lang="en-US" dirty="0"/>
          </a:p>
          <a:p>
            <a:r>
              <a:rPr lang="en-US" dirty="0"/>
              <a:t>This is difficult to maintain due to strong transient beam loading effects caused by large difference between </a:t>
            </a:r>
            <a:r>
              <a:rPr lang="en-US" b="1" dirty="0"/>
              <a:t>peak</a:t>
            </a:r>
            <a:r>
              <a:rPr lang="en-US" dirty="0"/>
              <a:t> and </a:t>
            </a:r>
            <a:r>
              <a:rPr lang="en-US" b="1" dirty="0"/>
              <a:t>average beam power </a:t>
            </a:r>
            <a:r>
              <a:rPr lang="en-US" dirty="0"/>
              <a:t>values of 10.4 MW and 1.5 MW, respectively</a:t>
            </a:r>
            <a:endParaRPr lang="en-GB" dirty="0"/>
          </a:p>
        </p:txBody>
      </p:sp>
      <p:pic>
        <p:nvPicPr>
          <p:cNvPr id="5" name="Picture 4">
            <a:extLst>
              <a:ext uri="{FF2B5EF4-FFF2-40B4-BE49-F238E27FC236}">
                <a16:creationId xmlns:a16="http://schemas.microsoft.com/office/drawing/2014/main" id="{275263E3-30FA-4343-876D-22FAD62865B9}"/>
              </a:ext>
            </a:extLst>
          </p:cNvPr>
          <p:cNvPicPr>
            <a:picLocks noChangeAspect="1"/>
          </p:cNvPicPr>
          <p:nvPr/>
        </p:nvPicPr>
        <p:blipFill>
          <a:blip r:embed="rId2"/>
          <a:stretch>
            <a:fillRect/>
          </a:stretch>
        </p:blipFill>
        <p:spPr>
          <a:xfrm>
            <a:off x="7853302" y="1298721"/>
            <a:ext cx="3063009" cy="2718975"/>
          </a:xfrm>
          <a:prstGeom prst="rect">
            <a:avLst/>
          </a:prstGeom>
        </p:spPr>
      </p:pic>
      <p:cxnSp>
        <p:nvCxnSpPr>
          <p:cNvPr id="8" name="Straight Connector 7">
            <a:extLst>
              <a:ext uri="{FF2B5EF4-FFF2-40B4-BE49-F238E27FC236}">
                <a16:creationId xmlns:a16="http://schemas.microsoft.com/office/drawing/2014/main" id="{4B2284D0-3F58-47DD-B18D-E3D8FB73CF0C}"/>
              </a:ext>
            </a:extLst>
          </p:cNvPr>
          <p:cNvCxnSpPr>
            <a:cxnSpLocks/>
          </p:cNvCxnSpPr>
          <p:nvPr/>
        </p:nvCxnSpPr>
        <p:spPr>
          <a:xfrm>
            <a:off x="8428977" y="1520611"/>
            <a:ext cx="276576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5C84751-4D55-4F32-9308-DFEFB149DD71}"/>
              </a:ext>
            </a:extLst>
          </p:cNvPr>
          <p:cNvCxnSpPr>
            <a:cxnSpLocks/>
          </p:cNvCxnSpPr>
          <p:nvPr/>
        </p:nvCxnSpPr>
        <p:spPr>
          <a:xfrm>
            <a:off x="8428976" y="1823931"/>
            <a:ext cx="276576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67F8E81-05AF-49F2-9171-B24C74078602}"/>
              </a:ext>
            </a:extLst>
          </p:cNvPr>
          <p:cNvSpPr txBox="1"/>
          <p:nvPr/>
        </p:nvSpPr>
        <p:spPr>
          <a:xfrm>
            <a:off x="10860373" y="1485164"/>
            <a:ext cx="466794" cy="369332"/>
          </a:xfrm>
          <a:prstGeom prst="rect">
            <a:avLst/>
          </a:prstGeom>
          <a:noFill/>
        </p:spPr>
        <p:txBody>
          <a:bodyPr wrap="none" rtlCol="0">
            <a:spAutoFit/>
          </a:bodyPr>
          <a:lstStyle/>
          <a:p>
            <a:r>
              <a:rPr lang="en-US" dirty="0"/>
              <a:t>1%</a:t>
            </a:r>
            <a:endParaRPr lang="en-GB" dirty="0"/>
          </a:p>
        </p:txBody>
      </p:sp>
      <p:cxnSp>
        <p:nvCxnSpPr>
          <p:cNvPr id="12" name="Straight Connector 11">
            <a:extLst>
              <a:ext uri="{FF2B5EF4-FFF2-40B4-BE49-F238E27FC236}">
                <a16:creationId xmlns:a16="http://schemas.microsoft.com/office/drawing/2014/main" id="{8604110C-D6EA-41F8-9952-BFFD6C0B3199}"/>
              </a:ext>
            </a:extLst>
          </p:cNvPr>
          <p:cNvCxnSpPr>
            <a:cxnSpLocks/>
          </p:cNvCxnSpPr>
          <p:nvPr/>
        </p:nvCxnSpPr>
        <p:spPr>
          <a:xfrm>
            <a:off x="9206142" y="1432373"/>
            <a:ext cx="0" cy="199662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085175D-5C16-410E-A4B0-82A9A1FC9E50}"/>
              </a:ext>
            </a:extLst>
          </p:cNvPr>
          <p:cNvCxnSpPr>
            <a:cxnSpLocks/>
          </p:cNvCxnSpPr>
          <p:nvPr/>
        </p:nvCxnSpPr>
        <p:spPr>
          <a:xfrm>
            <a:off x="9971101" y="1432372"/>
            <a:ext cx="0" cy="199662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99A5B2A-E886-4F3A-AF45-68192A069E7F}"/>
              </a:ext>
            </a:extLst>
          </p:cNvPr>
          <p:cNvSpPr txBox="1"/>
          <p:nvPr/>
        </p:nvSpPr>
        <p:spPr>
          <a:xfrm>
            <a:off x="9065209" y="2714524"/>
            <a:ext cx="1015021" cy="369332"/>
          </a:xfrm>
          <a:prstGeom prst="rect">
            <a:avLst/>
          </a:prstGeom>
          <a:noFill/>
        </p:spPr>
        <p:txBody>
          <a:bodyPr wrap="none" rtlCol="0">
            <a:spAutoFit/>
          </a:bodyPr>
          <a:lstStyle/>
          <a:p>
            <a:r>
              <a:rPr lang="en-US" dirty="0"/>
              <a:t> ±400</a:t>
            </a:r>
            <a:r>
              <a:rPr lang="el-GR" dirty="0"/>
              <a:t>μ</a:t>
            </a:r>
            <a:r>
              <a:rPr lang="en-US" dirty="0"/>
              <a:t>m</a:t>
            </a:r>
            <a:endParaRPr lang="en-GB" dirty="0"/>
          </a:p>
        </p:txBody>
      </p:sp>
      <p:sp>
        <p:nvSpPr>
          <p:cNvPr id="3" name="Slide Number Placeholder 2">
            <a:extLst>
              <a:ext uri="{FF2B5EF4-FFF2-40B4-BE49-F238E27FC236}">
                <a16:creationId xmlns:a16="http://schemas.microsoft.com/office/drawing/2014/main" id="{6A146F80-22B7-46AD-AA02-0AA44A09340D}"/>
              </a:ext>
            </a:extLst>
          </p:cNvPr>
          <p:cNvSpPr>
            <a:spLocks noGrp="1"/>
          </p:cNvSpPr>
          <p:nvPr>
            <p:ph type="sldNum" sz="quarter" idx="12"/>
          </p:nvPr>
        </p:nvSpPr>
        <p:spPr/>
        <p:txBody>
          <a:bodyPr/>
          <a:lstStyle/>
          <a:p>
            <a:fld id="{ADCC14B8-73DF-4BAF-ADBE-131B886E007C}" type="slidenum">
              <a:rPr lang="en-GB" smtClean="0"/>
              <a:t>2</a:t>
            </a:fld>
            <a:endParaRPr lang="en-GB"/>
          </a:p>
        </p:txBody>
      </p:sp>
    </p:spTree>
    <p:extLst>
      <p:ext uri="{BB962C8B-B14F-4D97-AF65-F5344CB8AC3E}">
        <p14:creationId xmlns:p14="http://schemas.microsoft.com/office/powerpoint/2010/main" val="203996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Chart, line chart&#10;&#10;Description automatically generated">
            <a:extLst>
              <a:ext uri="{FF2B5EF4-FFF2-40B4-BE49-F238E27FC236}">
                <a16:creationId xmlns:a16="http://schemas.microsoft.com/office/drawing/2014/main" id="{42FB5EA7-D3CC-4F5C-A8DD-5905B33B96CA}"/>
              </a:ext>
            </a:extLst>
          </p:cNvPr>
          <p:cNvPicPr>
            <a:picLocks noChangeAspect="1"/>
          </p:cNvPicPr>
          <p:nvPr/>
        </p:nvPicPr>
        <p:blipFill>
          <a:blip r:embed="rId2"/>
          <a:stretch>
            <a:fillRect/>
          </a:stretch>
        </p:blipFill>
        <p:spPr>
          <a:xfrm>
            <a:off x="6261624" y="1309290"/>
            <a:ext cx="5091319" cy="3075045"/>
          </a:xfrm>
          <a:prstGeom prst="rect">
            <a:avLst/>
          </a:prstGeom>
        </p:spPr>
      </p:pic>
      <p:sp>
        <p:nvSpPr>
          <p:cNvPr id="2" name="Title 1">
            <a:extLst>
              <a:ext uri="{FF2B5EF4-FFF2-40B4-BE49-F238E27FC236}">
                <a16:creationId xmlns:a16="http://schemas.microsoft.com/office/drawing/2014/main" id="{8EDCC11F-A119-4BF6-B67F-050FACAFE75E}"/>
              </a:ext>
            </a:extLst>
          </p:cNvPr>
          <p:cNvSpPr>
            <a:spLocks noGrp="1"/>
          </p:cNvSpPr>
          <p:nvPr>
            <p:ph type="title"/>
          </p:nvPr>
        </p:nvSpPr>
        <p:spPr>
          <a:xfrm>
            <a:off x="618148" y="301476"/>
            <a:ext cx="11044733" cy="1325563"/>
          </a:xfrm>
        </p:spPr>
        <p:txBody>
          <a:bodyPr/>
          <a:lstStyle/>
          <a:p>
            <a:r>
              <a:rPr lang="en-US" dirty="0"/>
              <a:t>Optimization of the design for total R/Q=28.6</a:t>
            </a:r>
            <a:r>
              <a:rPr lang="el-GR" dirty="0"/>
              <a:t>Ω</a:t>
            </a:r>
            <a:endParaRPr lang="en-GB" dirty="0"/>
          </a:p>
        </p:txBody>
      </p:sp>
      <p:sp>
        <p:nvSpPr>
          <p:cNvPr id="14" name="TextBox 13">
            <a:extLst>
              <a:ext uri="{FF2B5EF4-FFF2-40B4-BE49-F238E27FC236}">
                <a16:creationId xmlns:a16="http://schemas.microsoft.com/office/drawing/2014/main" id="{57C01F98-E78C-4D39-AFF4-A4D889A03622}"/>
              </a:ext>
            </a:extLst>
          </p:cNvPr>
          <p:cNvSpPr txBox="1"/>
          <p:nvPr/>
        </p:nvSpPr>
        <p:spPr>
          <a:xfrm>
            <a:off x="7447357" y="2248119"/>
            <a:ext cx="1233030" cy="369332"/>
          </a:xfrm>
          <a:prstGeom prst="rect">
            <a:avLst/>
          </a:prstGeom>
          <a:noFill/>
        </p:spPr>
        <p:txBody>
          <a:bodyPr wrap="none" rtlCol="0">
            <a:spAutoFit/>
          </a:bodyPr>
          <a:lstStyle/>
          <a:p>
            <a:r>
              <a:rPr lang="en-US" dirty="0"/>
              <a:t>R/Q=2.04</a:t>
            </a:r>
            <a:r>
              <a:rPr lang="el-GR" dirty="0"/>
              <a:t>Ω</a:t>
            </a:r>
            <a:endParaRPr lang="en-GB" dirty="0"/>
          </a:p>
        </p:txBody>
      </p:sp>
      <p:sp>
        <p:nvSpPr>
          <p:cNvPr id="17" name="TextBox 16">
            <a:extLst>
              <a:ext uri="{FF2B5EF4-FFF2-40B4-BE49-F238E27FC236}">
                <a16:creationId xmlns:a16="http://schemas.microsoft.com/office/drawing/2014/main" id="{4C58737F-E128-424C-A867-AE5E033FCFF5}"/>
              </a:ext>
            </a:extLst>
          </p:cNvPr>
          <p:cNvSpPr txBox="1"/>
          <p:nvPr/>
        </p:nvSpPr>
        <p:spPr>
          <a:xfrm>
            <a:off x="7381955" y="1970994"/>
            <a:ext cx="1298432" cy="400110"/>
          </a:xfrm>
          <a:prstGeom prst="rect">
            <a:avLst/>
          </a:prstGeom>
          <a:noFill/>
        </p:spPr>
        <p:txBody>
          <a:bodyPr wrap="none" rtlCol="0">
            <a:spAutoFit/>
          </a:bodyPr>
          <a:lstStyle/>
          <a:p>
            <a:r>
              <a:rPr lang="en-US" sz="2000" b="1" dirty="0">
                <a:solidFill>
                  <a:srgbClr val="FF0000"/>
                </a:solidFill>
              </a:rPr>
              <a:t>14 cavities</a:t>
            </a:r>
            <a:endParaRPr lang="en-GB" sz="2000" b="1" dirty="0">
              <a:solidFill>
                <a:srgbClr val="FF0000"/>
              </a:solidFill>
            </a:endParaRPr>
          </a:p>
        </p:txBody>
      </p:sp>
      <p:pic>
        <p:nvPicPr>
          <p:cNvPr id="9" name="Picture 8" descr="Chart, line chart&#10;&#10;Description automatically generated">
            <a:extLst>
              <a:ext uri="{FF2B5EF4-FFF2-40B4-BE49-F238E27FC236}">
                <a16:creationId xmlns:a16="http://schemas.microsoft.com/office/drawing/2014/main" id="{B4F394D1-3062-41F7-8E0E-FABFAD7F8B2A}"/>
              </a:ext>
            </a:extLst>
          </p:cNvPr>
          <p:cNvPicPr>
            <a:picLocks noChangeAspect="1"/>
          </p:cNvPicPr>
          <p:nvPr/>
        </p:nvPicPr>
        <p:blipFill>
          <a:blip r:embed="rId3"/>
          <a:stretch>
            <a:fillRect/>
          </a:stretch>
        </p:blipFill>
        <p:spPr>
          <a:xfrm>
            <a:off x="1345914" y="1288284"/>
            <a:ext cx="4705573" cy="2838688"/>
          </a:xfrm>
          <a:prstGeom prst="rect">
            <a:avLst/>
          </a:prstGeom>
        </p:spPr>
      </p:pic>
      <p:pic>
        <p:nvPicPr>
          <p:cNvPr id="13" name="Picture 12" descr="Chart, line chart&#10;&#10;Description automatically generated">
            <a:extLst>
              <a:ext uri="{FF2B5EF4-FFF2-40B4-BE49-F238E27FC236}">
                <a16:creationId xmlns:a16="http://schemas.microsoft.com/office/drawing/2014/main" id="{0DA63FD3-E535-4A5B-9870-17B33B241DFC}"/>
              </a:ext>
            </a:extLst>
          </p:cNvPr>
          <p:cNvPicPr>
            <a:picLocks noChangeAspect="1"/>
          </p:cNvPicPr>
          <p:nvPr/>
        </p:nvPicPr>
        <p:blipFill>
          <a:blip r:embed="rId4"/>
          <a:stretch>
            <a:fillRect/>
          </a:stretch>
        </p:blipFill>
        <p:spPr>
          <a:xfrm>
            <a:off x="1344455" y="3760342"/>
            <a:ext cx="4726214" cy="3061925"/>
          </a:xfrm>
          <a:prstGeom prst="rect">
            <a:avLst/>
          </a:prstGeom>
        </p:spPr>
      </p:pic>
      <p:pic>
        <p:nvPicPr>
          <p:cNvPr id="25" name="Picture 24" descr="Chart, line chart&#10;&#10;Description automatically generated">
            <a:extLst>
              <a:ext uri="{FF2B5EF4-FFF2-40B4-BE49-F238E27FC236}">
                <a16:creationId xmlns:a16="http://schemas.microsoft.com/office/drawing/2014/main" id="{271677F6-B2FB-4E78-A96A-C3943EE03638}"/>
              </a:ext>
            </a:extLst>
          </p:cNvPr>
          <p:cNvPicPr>
            <a:picLocks noChangeAspect="1"/>
          </p:cNvPicPr>
          <p:nvPr/>
        </p:nvPicPr>
        <p:blipFill>
          <a:blip r:embed="rId5"/>
          <a:stretch>
            <a:fillRect/>
          </a:stretch>
        </p:blipFill>
        <p:spPr>
          <a:xfrm>
            <a:off x="6261624" y="4250334"/>
            <a:ext cx="5189971" cy="2564001"/>
          </a:xfrm>
          <a:prstGeom prst="rect">
            <a:avLst/>
          </a:prstGeom>
        </p:spPr>
      </p:pic>
      <p:sp>
        <p:nvSpPr>
          <p:cNvPr id="3" name="Slide Number Placeholder 2">
            <a:extLst>
              <a:ext uri="{FF2B5EF4-FFF2-40B4-BE49-F238E27FC236}">
                <a16:creationId xmlns:a16="http://schemas.microsoft.com/office/drawing/2014/main" id="{D4BE5E64-57C9-455D-A8CD-ACEFE2A738F8}"/>
              </a:ext>
            </a:extLst>
          </p:cNvPr>
          <p:cNvSpPr>
            <a:spLocks noGrp="1"/>
          </p:cNvSpPr>
          <p:nvPr>
            <p:ph type="sldNum" sz="quarter" idx="12"/>
          </p:nvPr>
        </p:nvSpPr>
        <p:spPr/>
        <p:txBody>
          <a:bodyPr/>
          <a:lstStyle/>
          <a:p>
            <a:fld id="{ADCC14B8-73DF-4BAF-ADBE-131B886E007C}" type="slidenum">
              <a:rPr lang="en-GB" smtClean="0"/>
              <a:t>20</a:t>
            </a:fld>
            <a:endParaRPr lang="en-GB"/>
          </a:p>
        </p:txBody>
      </p:sp>
    </p:spTree>
    <p:extLst>
      <p:ext uri="{BB962C8B-B14F-4D97-AF65-F5344CB8AC3E}">
        <p14:creationId xmlns:p14="http://schemas.microsoft.com/office/powerpoint/2010/main" val="20454951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BA54352-6EB3-4575-AAF4-470317A37B79}"/>
              </a:ext>
            </a:extLst>
          </p:cNvPr>
          <p:cNvPicPr>
            <a:picLocks noChangeAspect="1"/>
          </p:cNvPicPr>
          <p:nvPr/>
        </p:nvPicPr>
        <p:blipFill>
          <a:blip r:embed="rId2"/>
          <a:stretch>
            <a:fillRect/>
          </a:stretch>
        </p:blipFill>
        <p:spPr>
          <a:xfrm>
            <a:off x="0" y="2409896"/>
            <a:ext cx="12192000" cy="4457376"/>
          </a:xfrm>
          <a:prstGeom prst="rect">
            <a:avLst/>
          </a:prstGeom>
        </p:spPr>
      </p:pic>
      <p:sp>
        <p:nvSpPr>
          <p:cNvPr id="2" name="Title 1">
            <a:extLst>
              <a:ext uri="{FF2B5EF4-FFF2-40B4-BE49-F238E27FC236}">
                <a16:creationId xmlns:a16="http://schemas.microsoft.com/office/drawing/2014/main" id="{D59CBCF5-D53C-4734-B49F-7D0B3D903FEC}"/>
              </a:ext>
            </a:extLst>
          </p:cNvPr>
          <p:cNvSpPr>
            <a:spLocks noGrp="1"/>
          </p:cNvSpPr>
          <p:nvPr>
            <p:ph type="title"/>
          </p:nvPr>
        </p:nvSpPr>
        <p:spPr/>
        <p:txBody>
          <a:bodyPr/>
          <a:lstStyle/>
          <a:p>
            <a:r>
              <a:rPr lang="en-US" dirty="0"/>
              <a:t>Damping TM01n HOMs, =&gt; a=50mm </a:t>
            </a:r>
            <a:endParaRPr lang="en-GB" dirty="0"/>
          </a:p>
        </p:txBody>
      </p:sp>
      <p:pic>
        <p:nvPicPr>
          <p:cNvPr id="5" name="Content Placeholder 4">
            <a:extLst>
              <a:ext uri="{FF2B5EF4-FFF2-40B4-BE49-F238E27FC236}">
                <a16:creationId xmlns:a16="http://schemas.microsoft.com/office/drawing/2014/main" id="{0B5034EA-72CA-4364-B9E9-597AD28BED6A}"/>
              </a:ext>
            </a:extLst>
          </p:cNvPr>
          <p:cNvPicPr>
            <a:picLocks noGrp="1" noChangeAspect="1"/>
          </p:cNvPicPr>
          <p:nvPr>
            <p:ph idx="1"/>
          </p:nvPr>
        </p:nvPicPr>
        <p:blipFill>
          <a:blip r:embed="rId3"/>
          <a:stretch>
            <a:fillRect/>
          </a:stretch>
        </p:blipFill>
        <p:spPr>
          <a:xfrm>
            <a:off x="7063443" y="1196699"/>
            <a:ext cx="4978348" cy="1152994"/>
          </a:xfrm>
        </p:spPr>
      </p:pic>
      <p:pic>
        <p:nvPicPr>
          <p:cNvPr id="7" name="Picture 6">
            <a:extLst>
              <a:ext uri="{FF2B5EF4-FFF2-40B4-BE49-F238E27FC236}">
                <a16:creationId xmlns:a16="http://schemas.microsoft.com/office/drawing/2014/main" id="{A33E87A7-01C2-471E-BE9C-6A288E6A58E5}"/>
              </a:ext>
            </a:extLst>
          </p:cNvPr>
          <p:cNvPicPr>
            <a:picLocks noChangeAspect="1"/>
          </p:cNvPicPr>
          <p:nvPr/>
        </p:nvPicPr>
        <p:blipFill>
          <a:blip r:embed="rId4"/>
          <a:stretch>
            <a:fillRect/>
          </a:stretch>
        </p:blipFill>
        <p:spPr>
          <a:xfrm>
            <a:off x="481800" y="1597445"/>
            <a:ext cx="5762625" cy="781050"/>
          </a:xfrm>
          <a:prstGeom prst="rect">
            <a:avLst/>
          </a:prstGeom>
        </p:spPr>
      </p:pic>
      <p:sp>
        <p:nvSpPr>
          <p:cNvPr id="8" name="Arrow: Right 7">
            <a:extLst>
              <a:ext uri="{FF2B5EF4-FFF2-40B4-BE49-F238E27FC236}">
                <a16:creationId xmlns:a16="http://schemas.microsoft.com/office/drawing/2014/main" id="{907FFEDD-7F46-47C9-BCE7-A4A22538F799}"/>
              </a:ext>
            </a:extLst>
          </p:cNvPr>
          <p:cNvSpPr/>
          <p:nvPr/>
        </p:nvSpPr>
        <p:spPr>
          <a:xfrm>
            <a:off x="6354618" y="1763189"/>
            <a:ext cx="598632" cy="231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823BFE7-C759-4554-A9D7-9769A847B0BD}"/>
              </a:ext>
            </a:extLst>
          </p:cNvPr>
          <p:cNvSpPr txBox="1"/>
          <p:nvPr/>
        </p:nvSpPr>
        <p:spPr>
          <a:xfrm>
            <a:off x="1631894" y="2828835"/>
            <a:ext cx="1572418" cy="1200329"/>
          </a:xfrm>
          <a:prstGeom prst="rect">
            <a:avLst/>
          </a:prstGeom>
          <a:noFill/>
        </p:spPr>
        <p:txBody>
          <a:bodyPr wrap="none" rtlCol="0">
            <a:spAutoFit/>
          </a:bodyPr>
          <a:lstStyle/>
          <a:p>
            <a:r>
              <a:rPr lang="en-US" dirty="0">
                <a:solidFill>
                  <a:srgbClr val="0070C0"/>
                </a:solidFill>
              </a:rPr>
              <a:t>Only operating</a:t>
            </a:r>
          </a:p>
          <a:p>
            <a:r>
              <a:rPr lang="en-US" dirty="0">
                <a:solidFill>
                  <a:srgbClr val="0070C0"/>
                </a:solidFill>
              </a:rPr>
              <a:t>Fundamental</a:t>
            </a:r>
          </a:p>
          <a:p>
            <a:r>
              <a:rPr lang="en-US" dirty="0">
                <a:solidFill>
                  <a:srgbClr val="0070C0"/>
                </a:solidFill>
              </a:rPr>
              <a:t>TM011 mode </a:t>
            </a:r>
          </a:p>
          <a:p>
            <a:r>
              <a:rPr lang="en-US" dirty="0">
                <a:solidFill>
                  <a:srgbClr val="0070C0"/>
                </a:solidFill>
              </a:rPr>
              <a:t>is trapped</a:t>
            </a:r>
            <a:endParaRPr lang="en-GB" dirty="0">
              <a:solidFill>
                <a:srgbClr val="0070C0"/>
              </a:solidFill>
            </a:endParaRPr>
          </a:p>
        </p:txBody>
      </p:sp>
      <p:sp>
        <p:nvSpPr>
          <p:cNvPr id="6" name="TextBox 5">
            <a:extLst>
              <a:ext uri="{FF2B5EF4-FFF2-40B4-BE49-F238E27FC236}">
                <a16:creationId xmlns:a16="http://schemas.microsoft.com/office/drawing/2014/main" id="{C68A5654-94C3-4F6E-A82E-FEFF0EB807F8}"/>
              </a:ext>
            </a:extLst>
          </p:cNvPr>
          <p:cNvSpPr txBox="1"/>
          <p:nvPr/>
        </p:nvSpPr>
        <p:spPr>
          <a:xfrm>
            <a:off x="7309650" y="1352757"/>
            <a:ext cx="3183179" cy="369332"/>
          </a:xfrm>
          <a:prstGeom prst="rect">
            <a:avLst/>
          </a:prstGeom>
          <a:noFill/>
        </p:spPr>
        <p:txBody>
          <a:bodyPr wrap="none" rtlCol="0">
            <a:spAutoFit/>
          </a:bodyPr>
          <a:lstStyle/>
          <a:p>
            <a:r>
              <a:rPr lang="en-US" dirty="0"/>
              <a:t>Lowest monopole HOM: TM012</a:t>
            </a:r>
            <a:endParaRPr lang="en-GB" dirty="0"/>
          </a:p>
        </p:txBody>
      </p:sp>
      <p:cxnSp>
        <p:nvCxnSpPr>
          <p:cNvPr id="13" name="Straight Arrow Connector 12">
            <a:extLst>
              <a:ext uri="{FF2B5EF4-FFF2-40B4-BE49-F238E27FC236}">
                <a16:creationId xmlns:a16="http://schemas.microsoft.com/office/drawing/2014/main" id="{75B4F365-EC60-47AA-91F2-61C04DE3BE56}"/>
              </a:ext>
            </a:extLst>
          </p:cNvPr>
          <p:cNvCxnSpPr>
            <a:cxnSpLocks/>
          </p:cNvCxnSpPr>
          <p:nvPr/>
        </p:nvCxnSpPr>
        <p:spPr>
          <a:xfrm flipH="1">
            <a:off x="1802167" y="2505751"/>
            <a:ext cx="701073" cy="3708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7D37BE3-E6D7-4CD7-96B4-0574ED7418C5}"/>
              </a:ext>
            </a:extLst>
          </p:cNvPr>
          <p:cNvPicPr>
            <a:picLocks noChangeAspect="1"/>
          </p:cNvPicPr>
          <p:nvPr/>
        </p:nvPicPr>
        <p:blipFill>
          <a:blip r:embed="rId5"/>
          <a:stretch>
            <a:fillRect/>
          </a:stretch>
        </p:blipFill>
        <p:spPr>
          <a:xfrm>
            <a:off x="3639845" y="2995215"/>
            <a:ext cx="7522346" cy="2775332"/>
          </a:xfrm>
          <a:prstGeom prst="rect">
            <a:avLst/>
          </a:prstGeom>
        </p:spPr>
      </p:pic>
      <p:cxnSp>
        <p:nvCxnSpPr>
          <p:cNvPr id="11" name="Straight Arrow Connector 10">
            <a:extLst>
              <a:ext uri="{FF2B5EF4-FFF2-40B4-BE49-F238E27FC236}">
                <a16:creationId xmlns:a16="http://schemas.microsoft.com/office/drawing/2014/main" id="{89191A87-F7F6-41F3-9FA5-4A75A7E6F381}"/>
              </a:ext>
            </a:extLst>
          </p:cNvPr>
          <p:cNvCxnSpPr>
            <a:cxnSpLocks/>
          </p:cNvCxnSpPr>
          <p:nvPr/>
        </p:nvCxnSpPr>
        <p:spPr>
          <a:xfrm flipH="1">
            <a:off x="1802167" y="2209530"/>
            <a:ext cx="6631619" cy="4075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C0FA191-7B32-4974-9E26-05A00B4C11A0}"/>
              </a:ext>
            </a:extLst>
          </p:cNvPr>
          <p:cNvSpPr>
            <a:spLocks noGrp="1"/>
          </p:cNvSpPr>
          <p:nvPr>
            <p:ph type="sldNum" sz="quarter" idx="12"/>
          </p:nvPr>
        </p:nvSpPr>
        <p:spPr/>
        <p:txBody>
          <a:bodyPr/>
          <a:lstStyle/>
          <a:p>
            <a:fld id="{ADCC14B8-73DF-4BAF-ADBE-131B886E007C}" type="slidenum">
              <a:rPr lang="en-GB" smtClean="0"/>
              <a:t>21</a:t>
            </a:fld>
            <a:endParaRPr lang="en-GB"/>
          </a:p>
        </p:txBody>
      </p:sp>
    </p:spTree>
    <p:extLst>
      <p:ext uri="{BB962C8B-B14F-4D97-AF65-F5344CB8AC3E}">
        <p14:creationId xmlns:p14="http://schemas.microsoft.com/office/powerpoint/2010/main" val="838702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4DC530-BC59-46C8-80FA-DD1A90636505}"/>
              </a:ext>
            </a:extLst>
          </p:cNvPr>
          <p:cNvPicPr>
            <a:picLocks noChangeAspect="1"/>
          </p:cNvPicPr>
          <p:nvPr/>
        </p:nvPicPr>
        <p:blipFill>
          <a:blip r:embed="rId2"/>
          <a:stretch>
            <a:fillRect/>
          </a:stretch>
        </p:blipFill>
        <p:spPr>
          <a:xfrm>
            <a:off x="96474" y="2112712"/>
            <a:ext cx="12192000" cy="4532402"/>
          </a:xfrm>
          <a:prstGeom prst="rect">
            <a:avLst/>
          </a:prstGeom>
        </p:spPr>
      </p:pic>
      <p:sp>
        <p:nvSpPr>
          <p:cNvPr id="2" name="Title 1">
            <a:extLst>
              <a:ext uri="{FF2B5EF4-FFF2-40B4-BE49-F238E27FC236}">
                <a16:creationId xmlns:a16="http://schemas.microsoft.com/office/drawing/2014/main" id="{9610C633-4310-48C0-B72A-D400D3B48D2E}"/>
              </a:ext>
            </a:extLst>
          </p:cNvPr>
          <p:cNvSpPr>
            <a:spLocks noGrp="1"/>
          </p:cNvSpPr>
          <p:nvPr>
            <p:ph type="title"/>
          </p:nvPr>
        </p:nvSpPr>
        <p:spPr/>
        <p:txBody>
          <a:bodyPr/>
          <a:lstStyle/>
          <a:p>
            <a:r>
              <a:rPr lang="en-US" dirty="0"/>
              <a:t>Damping TE111 mode</a:t>
            </a:r>
            <a:endParaRPr lang="en-GB" dirty="0"/>
          </a:p>
        </p:txBody>
      </p:sp>
      <p:sp>
        <p:nvSpPr>
          <p:cNvPr id="26" name="Arrow: Right 25">
            <a:extLst>
              <a:ext uri="{FF2B5EF4-FFF2-40B4-BE49-F238E27FC236}">
                <a16:creationId xmlns:a16="http://schemas.microsoft.com/office/drawing/2014/main" id="{DA7424CE-4BF9-467F-A510-2F67CF495D35}"/>
              </a:ext>
            </a:extLst>
          </p:cNvPr>
          <p:cNvSpPr/>
          <p:nvPr/>
        </p:nvSpPr>
        <p:spPr>
          <a:xfrm rot="10800000">
            <a:off x="8803758" y="1643267"/>
            <a:ext cx="558984" cy="31029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BE802CF7-EDEE-4043-BF9A-5E1F6763307F}"/>
              </a:ext>
            </a:extLst>
          </p:cNvPr>
          <p:cNvCxnSpPr>
            <a:cxnSpLocks/>
          </p:cNvCxnSpPr>
          <p:nvPr/>
        </p:nvCxnSpPr>
        <p:spPr>
          <a:xfrm flipV="1">
            <a:off x="2816353" y="4789435"/>
            <a:ext cx="3948431" cy="14015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7BB337E3-4636-4334-92A6-6824ED90C128}"/>
              </a:ext>
            </a:extLst>
          </p:cNvPr>
          <p:cNvSpPr/>
          <p:nvPr/>
        </p:nvSpPr>
        <p:spPr>
          <a:xfrm>
            <a:off x="838201" y="5916168"/>
            <a:ext cx="1978152" cy="29260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8" name="Straight Arrow Connector 27">
            <a:extLst>
              <a:ext uri="{FF2B5EF4-FFF2-40B4-BE49-F238E27FC236}">
                <a16:creationId xmlns:a16="http://schemas.microsoft.com/office/drawing/2014/main" id="{A8444EF0-B453-400C-A5A8-C7EF3694FDC6}"/>
              </a:ext>
            </a:extLst>
          </p:cNvPr>
          <p:cNvCxnSpPr>
            <a:cxnSpLocks/>
          </p:cNvCxnSpPr>
          <p:nvPr/>
        </p:nvCxnSpPr>
        <p:spPr>
          <a:xfrm flipV="1">
            <a:off x="830088" y="4745291"/>
            <a:ext cx="138716" cy="11599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963944B-8B34-4988-8CD2-893E4C173148}"/>
              </a:ext>
            </a:extLst>
          </p:cNvPr>
          <p:cNvPicPr>
            <a:picLocks noChangeAspect="1"/>
          </p:cNvPicPr>
          <p:nvPr/>
        </p:nvPicPr>
        <p:blipFill>
          <a:blip r:embed="rId3"/>
          <a:stretch>
            <a:fillRect/>
          </a:stretch>
        </p:blipFill>
        <p:spPr>
          <a:xfrm>
            <a:off x="6891807" y="2540060"/>
            <a:ext cx="5229225" cy="1209675"/>
          </a:xfrm>
          <a:prstGeom prst="rect">
            <a:avLst/>
          </a:prstGeom>
        </p:spPr>
      </p:pic>
      <p:pic>
        <p:nvPicPr>
          <p:cNvPr id="9" name="Picture 8">
            <a:extLst>
              <a:ext uri="{FF2B5EF4-FFF2-40B4-BE49-F238E27FC236}">
                <a16:creationId xmlns:a16="http://schemas.microsoft.com/office/drawing/2014/main" id="{7F74691A-7CEE-4257-91A8-8F58E0DFB3DB}"/>
              </a:ext>
            </a:extLst>
          </p:cNvPr>
          <p:cNvPicPr>
            <a:picLocks noChangeAspect="1"/>
          </p:cNvPicPr>
          <p:nvPr/>
        </p:nvPicPr>
        <p:blipFill>
          <a:blip r:embed="rId4"/>
          <a:stretch>
            <a:fillRect/>
          </a:stretch>
        </p:blipFill>
        <p:spPr>
          <a:xfrm>
            <a:off x="7337171" y="152619"/>
            <a:ext cx="3924045" cy="2362208"/>
          </a:xfrm>
          <a:prstGeom prst="rect">
            <a:avLst/>
          </a:prstGeom>
        </p:spPr>
      </p:pic>
      <p:sp>
        <p:nvSpPr>
          <p:cNvPr id="14" name="Rectangle 13">
            <a:extLst>
              <a:ext uri="{FF2B5EF4-FFF2-40B4-BE49-F238E27FC236}">
                <a16:creationId xmlns:a16="http://schemas.microsoft.com/office/drawing/2014/main" id="{2A6FCE09-AE8F-4060-AF90-734D9550ACE2}"/>
              </a:ext>
            </a:extLst>
          </p:cNvPr>
          <p:cNvSpPr/>
          <p:nvPr/>
        </p:nvSpPr>
        <p:spPr>
          <a:xfrm>
            <a:off x="6891807" y="2707301"/>
            <a:ext cx="5177085" cy="19810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4BE6BB39-240A-429C-A82C-8E0ABB54DAD3}"/>
              </a:ext>
            </a:extLst>
          </p:cNvPr>
          <p:cNvSpPr/>
          <p:nvPr/>
        </p:nvSpPr>
        <p:spPr>
          <a:xfrm rot="9328365" flipV="1">
            <a:off x="7294456" y="1203449"/>
            <a:ext cx="1398369" cy="32899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damping</a:t>
            </a:r>
            <a:endParaRPr lang="en-GB" dirty="0"/>
          </a:p>
        </p:txBody>
      </p:sp>
      <p:pic>
        <p:nvPicPr>
          <p:cNvPr id="7" name="Picture 6">
            <a:extLst>
              <a:ext uri="{FF2B5EF4-FFF2-40B4-BE49-F238E27FC236}">
                <a16:creationId xmlns:a16="http://schemas.microsoft.com/office/drawing/2014/main" id="{4E59F860-C8D9-4C59-94AE-0D2CE162FCCF}"/>
              </a:ext>
            </a:extLst>
          </p:cNvPr>
          <p:cNvPicPr>
            <a:picLocks noChangeAspect="1"/>
          </p:cNvPicPr>
          <p:nvPr/>
        </p:nvPicPr>
        <p:blipFill>
          <a:blip r:embed="rId5"/>
          <a:stretch>
            <a:fillRect/>
          </a:stretch>
        </p:blipFill>
        <p:spPr>
          <a:xfrm>
            <a:off x="900187" y="2636441"/>
            <a:ext cx="5870865" cy="2130648"/>
          </a:xfrm>
          <a:prstGeom prst="rect">
            <a:avLst/>
          </a:prstGeom>
          <a:ln>
            <a:solidFill>
              <a:srgbClr val="FF0000"/>
            </a:solidFill>
          </a:ln>
        </p:spPr>
      </p:pic>
      <p:sp>
        <p:nvSpPr>
          <p:cNvPr id="10" name="TextBox 9">
            <a:extLst>
              <a:ext uri="{FF2B5EF4-FFF2-40B4-BE49-F238E27FC236}">
                <a16:creationId xmlns:a16="http://schemas.microsoft.com/office/drawing/2014/main" id="{658FEF5A-31D9-486E-9F59-D5895E0C5152}"/>
              </a:ext>
            </a:extLst>
          </p:cNvPr>
          <p:cNvSpPr txBox="1"/>
          <p:nvPr/>
        </p:nvSpPr>
        <p:spPr>
          <a:xfrm>
            <a:off x="3450051" y="3059966"/>
            <a:ext cx="1970732" cy="923330"/>
          </a:xfrm>
          <a:prstGeom prst="rect">
            <a:avLst/>
          </a:prstGeom>
          <a:noFill/>
        </p:spPr>
        <p:txBody>
          <a:bodyPr wrap="none" rtlCol="0">
            <a:spAutoFit/>
          </a:bodyPr>
          <a:lstStyle/>
          <a:p>
            <a:r>
              <a:rPr lang="en-US" dirty="0"/>
              <a:t>Lower Order Mode</a:t>
            </a:r>
          </a:p>
          <a:p>
            <a:r>
              <a:rPr lang="en-US" dirty="0"/>
              <a:t>LOM TE111 mode </a:t>
            </a:r>
          </a:p>
          <a:p>
            <a:r>
              <a:rPr lang="en-US" dirty="0"/>
              <a:t>is well damped</a:t>
            </a:r>
            <a:endParaRPr lang="en-GB" dirty="0"/>
          </a:p>
        </p:txBody>
      </p:sp>
      <p:cxnSp>
        <p:nvCxnSpPr>
          <p:cNvPr id="20" name="Straight Arrow Connector 19">
            <a:extLst>
              <a:ext uri="{FF2B5EF4-FFF2-40B4-BE49-F238E27FC236}">
                <a16:creationId xmlns:a16="http://schemas.microsoft.com/office/drawing/2014/main" id="{AEBF679D-515B-4E12-8E44-675810C3FD57}"/>
              </a:ext>
            </a:extLst>
          </p:cNvPr>
          <p:cNvCxnSpPr>
            <a:cxnSpLocks/>
          </p:cNvCxnSpPr>
          <p:nvPr/>
        </p:nvCxnSpPr>
        <p:spPr>
          <a:xfrm flipV="1">
            <a:off x="3293616" y="2819097"/>
            <a:ext cx="3547535" cy="2185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5C6FADC-DCCE-4E75-BAAC-3D262207E9A5}"/>
              </a:ext>
            </a:extLst>
          </p:cNvPr>
          <p:cNvCxnSpPr>
            <a:cxnSpLocks/>
          </p:cNvCxnSpPr>
          <p:nvPr/>
        </p:nvCxnSpPr>
        <p:spPr>
          <a:xfrm flipV="1">
            <a:off x="3377337" y="3011979"/>
            <a:ext cx="3462330" cy="812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93D407D1-7FC5-481B-A128-EF44C8E24693}"/>
              </a:ext>
            </a:extLst>
          </p:cNvPr>
          <p:cNvPicPr>
            <a:picLocks noChangeAspect="1"/>
          </p:cNvPicPr>
          <p:nvPr/>
        </p:nvPicPr>
        <p:blipFill>
          <a:blip r:embed="rId6"/>
          <a:stretch>
            <a:fillRect/>
          </a:stretch>
        </p:blipFill>
        <p:spPr>
          <a:xfrm>
            <a:off x="6838491" y="3847118"/>
            <a:ext cx="4773501" cy="2270669"/>
          </a:xfrm>
          <a:prstGeom prst="rect">
            <a:avLst/>
          </a:prstGeom>
        </p:spPr>
      </p:pic>
      <p:sp>
        <p:nvSpPr>
          <p:cNvPr id="16" name="TextBox 15">
            <a:extLst>
              <a:ext uri="{FF2B5EF4-FFF2-40B4-BE49-F238E27FC236}">
                <a16:creationId xmlns:a16="http://schemas.microsoft.com/office/drawing/2014/main" id="{D9DFFE11-0DD0-461D-A5ED-F6E42D24CE44}"/>
              </a:ext>
            </a:extLst>
          </p:cNvPr>
          <p:cNvSpPr txBox="1"/>
          <p:nvPr/>
        </p:nvSpPr>
        <p:spPr>
          <a:xfrm>
            <a:off x="8067465" y="3792969"/>
            <a:ext cx="4370152" cy="1200329"/>
          </a:xfrm>
          <a:prstGeom prst="rect">
            <a:avLst/>
          </a:prstGeom>
          <a:noFill/>
        </p:spPr>
        <p:txBody>
          <a:bodyPr wrap="square" rtlCol="0">
            <a:spAutoFit/>
          </a:bodyPr>
          <a:lstStyle/>
          <a:p>
            <a:r>
              <a:rPr lang="en-US" b="1" dirty="0"/>
              <a:t>The dipole wake is well damped</a:t>
            </a:r>
          </a:p>
          <a:p>
            <a:r>
              <a:rPr lang="en-US" dirty="0"/>
              <a:t>The slop is numerical artefact, it requires special treatment but does not change the conclusion about damping  </a:t>
            </a:r>
            <a:endParaRPr lang="en-GB" dirty="0"/>
          </a:p>
        </p:txBody>
      </p:sp>
      <p:sp>
        <p:nvSpPr>
          <p:cNvPr id="3" name="Slide Number Placeholder 2">
            <a:extLst>
              <a:ext uri="{FF2B5EF4-FFF2-40B4-BE49-F238E27FC236}">
                <a16:creationId xmlns:a16="http://schemas.microsoft.com/office/drawing/2014/main" id="{60019368-BD85-4F5A-82F0-4B310249BB73}"/>
              </a:ext>
            </a:extLst>
          </p:cNvPr>
          <p:cNvSpPr>
            <a:spLocks noGrp="1"/>
          </p:cNvSpPr>
          <p:nvPr>
            <p:ph type="sldNum" sz="quarter" idx="12"/>
          </p:nvPr>
        </p:nvSpPr>
        <p:spPr/>
        <p:txBody>
          <a:bodyPr/>
          <a:lstStyle/>
          <a:p>
            <a:fld id="{ADCC14B8-73DF-4BAF-ADBE-131B886E007C}" type="slidenum">
              <a:rPr lang="en-GB" smtClean="0"/>
              <a:t>22</a:t>
            </a:fld>
            <a:endParaRPr lang="en-GB"/>
          </a:p>
        </p:txBody>
      </p:sp>
    </p:spTree>
    <p:extLst>
      <p:ext uri="{BB962C8B-B14F-4D97-AF65-F5344CB8AC3E}">
        <p14:creationId xmlns:p14="http://schemas.microsoft.com/office/powerpoint/2010/main" val="2893535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CF04-3C0D-4491-8FD0-10ECE44680C5}"/>
              </a:ext>
            </a:extLst>
          </p:cNvPr>
          <p:cNvSpPr>
            <a:spLocks noGrp="1"/>
          </p:cNvSpPr>
          <p:nvPr>
            <p:ph type="title"/>
          </p:nvPr>
        </p:nvSpPr>
        <p:spPr>
          <a:xfrm>
            <a:off x="740545" y="0"/>
            <a:ext cx="10515600" cy="1325563"/>
          </a:xfrm>
        </p:spPr>
        <p:txBody>
          <a:bodyPr/>
          <a:lstStyle/>
          <a:p>
            <a:r>
              <a:rPr lang="en-US" dirty="0"/>
              <a:t>Summary table</a:t>
            </a:r>
            <a:endParaRPr lang="en-GB" dirty="0"/>
          </a:p>
        </p:txBody>
      </p:sp>
      <p:graphicFrame>
        <p:nvGraphicFramePr>
          <p:cNvPr id="4" name="Table 4">
            <a:extLst>
              <a:ext uri="{FF2B5EF4-FFF2-40B4-BE49-F238E27FC236}">
                <a16:creationId xmlns:a16="http://schemas.microsoft.com/office/drawing/2014/main" id="{BA3F77FB-4516-4767-9BD8-245D78774315}"/>
              </a:ext>
            </a:extLst>
          </p:cNvPr>
          <p:cNvGraphicFramePr>
            <a:graphicFrameLocks noGrp="1"/>
          </p:cNvGraphicFramePr>
          <p:nvPr>
            <p:ph idx="1"/>
            <p:extLst>
              <p:ext uri="{D42A27DB-BD31-4B8C-83A1-F6EECF244321}">
                <p14:modId xmlns:p14="http://schemas.microsoft.com/office/powerpoint/2010/main" val="1476542940"/>
              </p:ext>
            </p:extLst>
          </p:nvPr>
        </p:nvGraphicFramePr>
        <p:xfrm>
          <a:off x="878889" y="924560"/>
          <a:ext cx="10377256" cy="5562600"/>
        </p:xfrm>
        <a:graphic>
          <a:graphicData uri="http://schemas.openxmlformats.org/drawingml/2006/table">
            <a:tbl>
              <a:tblPr firstRow="1" bandRow="1">
                <a:tableStyleId>{5C22544A-7EE6-4342-B048-85BDC9FD1C3A}</a:tableStyleId>
              </a:tblPr>
              <a:tblGrid>
                <a:gridCol w="3311371">
                  <a:extLst>
                    <a:ext uri="{9D8B030D-6E8A-4147-A177-3AD203B41FA5}">
                      <a16:colId xmlns:a16="http://schemas.microsoft.com/office/drawing/2014/main" val="351107498"/>
                    </a:ext>
                  </a:extLst>
                </a:gridCol>
                <a:gridCol w="1748901">
                  <a:extLst>
                    <a:ext uri="{9D8B030D-6E8A-4147-A177-3AD203B41FA5}">
                      <a16:colId xmlns:a16="http://schemas.microsoft.com/office/drawing/2014/main" val="2178142282"/>
                    </a:ext>
                  </a:extLst>
                </a:gridCol>
                <a:gridCol w="1802167">
                  <a:extLst>
                    <a:ext uri="{9D8B030D-6E8A-4147-A177-3AD203B41FA5}">
                      <a16:colId xmlns:a16="http://schemas.microsoft.com/office/drawing/2014/main" val="1204666680"/>
                    </a:ext>
                  </a:extLst>
                </a:gridCol>
                <a:gridCol w="1811044">
                  <a:extLst>
                    <a:ext uri="{9D8B030D-6E8A-4147-A177-3AD203B41FA5}">
                      <a16:colId xmlns:a16="http://schemas.microsoft.com/office/drawing/2014/main" val="1484852867"/>
                    </a:ext>
                  </a:extLst>
                </a:gridCol>
                <a:gridCol w="1703773">
                  <a:extLst>
                    <a:ext uri="{9D8B030D-6E8A-4147-A177-3AD203B41FA5}">
                      <a16:colId xmlns:a16="http://schemas.microsoft.com/office/drawing/2014/main" val="184469905"/>
                    </a:ext>
                  </a:extLst>
                </a:gridCol>
              </a:tblGrid>
              <a:tr h="370840">
                <a:tc>
                  <a:txBody>
                    <a:bodyPr/>
                    <a:lstStyle/>
                    <a:p>
                      <a:r>
                        <a:rPr lang="en-US" dirty="0"/>
                        <a:t>Case</a:t>
                      </a:r>
                      <a:endParaRPr lang="en-GB" dirty="0"/>
                    </a:p>
                  </a:txBody>
                  <a:tcPr/>
                </a:tc>
                <a:tc>
                  <a:txBody>
                    <a:bodyPr/>
                    <a:lstStyle/>
                    <a:p>
                      <a:r>
                        <a:rPr lang="en-US" dirty="0"/>
                        <a:t>1</a:t>
                      </a:r>
                      <a:endParaRPr lang="en-GB" dirty="0"/>
                    </a:p>
                  </a:txBody>
                  <a:tcPr/>
                </a:tc>
                <a:tc>
                  <a:txBody>
                    <a:bodyPr/>
                    <a:lstStyle/>
                    <a:p>
                      <a:r>
                        <a:rPr lang="en-US" dirty="0"/>
                        <a:t>2</a:t>
                      </a:r>
                      <a:endParaRPr lang="en-GB" dirty="0"/>
                    </a:p>
                  </a:txBody>
                  <a:tcPr/>
                </a:tc>
                <a:tc>
                  <a:txBody>
                    <a:bodyPr/>
                    <a:lstStyle/>
                    <a:p>
                      <a:r>
                        <a:rPr lang="en-US" dirty="0"/>
                        <a:t>3</a:t>
                      </a:r>
                      <a:endParaRPr lang="en-GB" dirty="0"/>
                    </a:p>
                  </a:txBody>
                  <a:tcPr/>
                </a:tc>
                <a:tc>
                  <a:txBody>
                    <a:bodyPr/>
                    <a:lstStyle/>
                    <a:p>
                      <a:r>
                        <a:rPr lang="en-US" dirty="0"/>
                        <a:t>4</a:t>
                      </a:r>
                      <a:endParaRPr lang="en-GB" dirty="0"/>
                    </a:p>
                  </a:txBody>
                  <a:tcPr/>
                </a:tc>
                <a:extLst>
                  <a:ext uri="{0D108BD9-81ED-4DB2-BD59-A6C34878D82A}">
                    <a16:rowId xmlns:a16="http://schemas.microsoft.com/office/drawing/2014/main" val="3632671764"/>
                  </a:ext>
                </a:extLst>
              </a:tr>
              <a:tr h="370840">
                <a:tc>
                  <a:txBody>
                    <a:bodyPr/>
                    <a:lstStyle/>
                    <a:p>
                      <a:r>
                        <a:rPr lang="en-US" dirty="0"/>
                        <a:t>Cavity R/Q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a:t>
                      </a:r>
                      <a:endParaRPr lang="en-GB" dirty="0"/>
                    </a:p>
                  </a:txBody>
                  <a:tcPr/>
                </a:tc>
                <a:tc gridSpan="2">
                  <a:txBody>
                    <a:bodyPr/>
                    <a:lstStyle/>
                    <a:p>
                      <a:r>
                        <a:rPr lang="en-US" dirty="0"/>
                        <a:t>0.6</a:t>
                      </a:r>
                    </a:p>
                  </a:txBody>
                  <a:tcPr/>
                </a:tc>
                <a:tc hMerge="1">
                  <a:txBody>
                    <a:bodyPr/>
                    <a:lstStyle/>
                    <a:p>
                      <a:endParaRPr lang="en-GB" dirty="0"/>
                    </a:p>
                  </a:txBody>
                  <a:tcPr/>
                </a:tc>
                <a:tc gridSpan="2">
                  <a:txBody>
                    <a:bodyPr/>
                    <a:lstStyle/>
                    <a:p>
                      <a:r>
                        <a:rPr lang="en-US" dirty="0"/>
                        <a:t>2.04</a:t>
                      </a:r>
                      <a:endParaRPr lang="en-GB" dirty="0"/>
                    </a:p>
                  </a:txBody>
                  <a:tcPr/>
                </a:tc>
                <a:tc hMerge="1">
                  <a:txBody>
                    <a:bodyPr/>
                    <a:lstStyle/>
                    <a:p>
                      <a:endParaRPr lang="en-GB" dirty="0"/>
                    </a:p>
                  </a:txBody>
                  <a:tcPr/>
                </a:tc>
                <a:extLst>
                  <a:ext uri="{0D108BD9-81ED-4DB2-BD59-A6C34878D82A}">
                    <a16:rowId xmlns:a16="http://schemas.microsoft.com/office/drawing/2014/main" val="3925976790"/>
                  </a:ext>
                </a:extLst>
              </a:tr>
              <a:tr h="370840">
                <a:tc>
                  <a:txBody>
                    <a:bodyPr/>
                    <a:lstStyle/>
                    <a:p>
                      <a:r>
                        <a:rPr lang="en-US" dirty="0"/>
                        <a:t>a [mm]</a:t>
                      </a:r>
                      <a:endParaRPr lang="en-GB" dirty="0"/>
                    </a:p>
                  </a:txBody>
                  <a:tcPr/>
                </a:tc>
                <a:tc gridSpan="2">
                  <a:txBody>
                    <a:bodyPr/>
                    <a:lstStyle/>
                    <a:p>
                      <a:r>
                        <a:rPr lang="en-US" dirty="0"/>
                        <a:t>52</a:t>
                      </a:r>
                      <a:endParaRPr lang="en-GB" dirty="0"/>
                    </a:p>
                  </a:txBody>
                  <a:tcPr/>
                </a:tc>
                <a:tc hMerge="1">
                  <a:txBody>
                    <a:bodyPr/>
                    <a:lstStyle/>
                    <a:p>
                      <a:endParaRPr lang="en-GB" dirty="0"/>
                    </a:p>
                  </a:txBody>
                  <a:tcPr/>
                </a:tc>
                <a:tc gridSpan="2">
                  <a:txBody>
                    <a:bodyPr/>
                    <a:lstStyle/>
                    <a:p>
                      <a:r>
                        <a:rPr lang="en-US" dirty="0"/>
                        <a:t>50</a:t>
                      </a:r>
                      <a:endParaRPr lang="en-GB" dirty="0"/>
                    </a:p>
                  </a:txBody>
                  <a:tcPr/>
                </a:tc>
                <a:tc hMerge="1">
                  <a:txBody>
                    <a:bodyPr/>
                    <a:lstStyle/>
                    <a:p>
                      <a:endParaRPr lang="en-GB" dirty="0"/>
                    </a:p>
                  </a:txBody>
                  <a:tcPr/>
                </a:tc>
                <a:extLst>
                  <a:ext uri="{0D108BD9-81ED-4DB2-BD59-A6C34878D82A}">
                    <a16:rowId xmlns:a16="http://schemas.microsoft.com/office/drawing/2014/main" val="3136588015"/>
                  </a:ext>
                </a:extLst>
              </a:tr>
              <a:tr h="370840">
                <a:tc>
                  <a:txBody>
                    <a:bodyPr/>
                    <a:lstStyle/>
                    <a:p>
                      <a:r>
                        <a:rPr lang="en-US" dirty="0"/>
                        <a:t>Lc [mm] (0.01Hmax)</a:t>
                      </a:r>
                      <a:endParaRPr lang="en-GB" dirty="0"/>
                    </a:p>
                  </a:txBody>
                  <a:tcPr/>
                </a:tc>
                <a:tc gridSpan="2">
                  <a:txBody>
                    <a:bodyPr/>
                    <a:lstStyle/>
                    <a:p>
                      <a:r>
                        <a:rPr lang="en-US" dirty="0"/>
                        <a:t>520</a:t>
                      </a:r>
                      <a:endParaRPr lang="en-GB" dirty="0"/>
                    </a:p>
                  </a:txBody>
                  <a:tcPr/>
                </a:tc>
                <a:tc hMerge="1">
                  <a:txBody>
                    <a:bodyPr/>
                    <a:lstStyle/>
                    <a:p>
                      <a:endParaRPr lang="en-GB" dirty="0"/>
                    </a:p>
                  </a:txBody>
                  <a:tcPr/>
                </a:tc>
                <a:tc gridSpan="2">
                  <a:txBody>
                    <a:bodyPr/>
                    <a:lstStyle/>
                    <a:p>
                      <a:r>
                        <a:rPr lang="en-US" dirty="0"/>
                        <a:t>500</a:t>
                      </a:r>
                      <a:endParaRPr lang="en-GB" dirty="0"/>
                    </a:p>
                  </a:txBody>
                  <a:tcPr/>
                </a:tc>
                <a:tc hMerge="1">
                  <a:txBody>
                    <a:bodyPr/>
                    <a:lstStyle/>
                    <a:p>
                      <a:endParaRPr lang="en-GB" dirty="0"/>
                    </a:p>
                  </a:txBody>
                  <a:tcPr/>
                </a:tc>
                <a:extLst>
                  <a:ext uri="{0D108BD9-81ED-4DB2-BD59-A6C34878D82A}">
                    <a16:rowId xmlns:a16="http://schemas.microsoft.com/office/drawing/2014/main" val="2523524536"/>
                  </a:ext>
                </a:extLst>
              </a:tr>
              <a:tr h="370840">
                <a:tc>
                  <a:txBody>
                    <a:bodyPr/>
                    <a:lstStyle/>
                    <a:p>
                      <a:r>
                        <a:rPr lang="en-US" dirty="0" err="1"/>
                        <a:t>Rarc</a:t>
                      </a:r>
                      <a:r>
                        <a:rPr lang="en-US" dirty="0"/>
                        <a:t> [mm]</a:t>
                      </a:r>
                      <a:endParaRPr lang="en-GB" dirty="0"/>
                    </a:p>
                  </a:txBody>
                  <a:tcPr/>
                </a:tc>
                <a:tc gridSpan="2">
                  <a:txBody>
                    <a:bodyPr/>
                    <a:lstStyle/>
                    <a:p>
                      <a:r>
                        <a:rPr lang="en-US" dirty="0"/>
                        <a:t>307</a:t>
                      </a:r>
                      <a:endParaRPr lang="en-GB" dirty="0"/>
                    </a:p>
                  </a:txBody>
                  <a:tcPr/>
                </a:tc>
                <a:tc hMerge="1">
                  <a:txBody>
                    <a:bodyPr/>
                    <a:lstStyle/>
                    <a:p>
                      <a:endParaRPr lang="en-GB" dirty="0"/>
                    </a:p>
                  </a:txBody>
                  <a:tcPr/>
                </a:tc>
                <a:tc gridSpan="2">
                  <a:txBody>
                    <a:bodyPr/>
                    <a:lstStyle/>
                    <a:p>
                      <a:r>
                        <a:rPr lang="en-US" dirty="0"/>
                        <a:t>160</a:t>
                      </a:r>
                      <a:endParaRPr lang="en-GB" dirty="0"/>
                    </a:p>
                  </a:txBody>
                  <a:tcPr/>
                </a:tc>
                <a:tc hMerge="1">
                  <a:txBody>
                    <a:bodyPr/>
                    <a:lstStyle/>
                    <a:p>
                      <a:endParaRPr lang="en-GB" dirty="0"/>
                    </a:p>
                  </a:txBody>
                  <a:tcPr/>
                </a:tc>
                <a:extLst>
                  <a:ext uri="{0D108BD9-81ED-4DB2-BD59-A6C34878D82A}">
                    <a16:rowId xmlns:a16="http://schemas.microsoft.com/office/drawing/2014/main" val="3536991829"/>
                  </a:ext>
                </a:extLst>
              </a:tr>
              <a:tr h="370840">
                <a:tc>
                  <a:txBody>
                    <a:bodyPr/>
                    <a:lstStyle/>
                    <a:p>
                      <a:r>
                        <a:rPr lang="en-US" dirty="0" err="1"/>
                        <a:t>Rcav</a:t>
                      </a:r>
                      <a:r>
                        <a:rPr lang="en-US" dirty="0"/>
                        <a:t> [mm]</a:t>
                      </a:r>
                      <a:endParaRPr lang="en-GB" dirty="0"/>
                    </a:p>
                  </a:txBody>
                  <a:tcPr/>
                </a:tc>
                <a:tc gridSpan="2">
                  <a:txBody>
                    <a:bodyPr/>
                    <a:lstStyle/>
                    <a:p>
                      <a:r>
                        <a:rPr lang="en-US" dirty="0"/>
                        <a:t>61.95</a:t>
                      </a:r>
                      <a:endParaRPr lang="en-GB" dirty="0"/>
                    </a:p>
                  </a:txBody>
                  <a:tcPr/>
                </a:tc>
                <a:tc hMerge="1">
                  <a:txBody>
                    <a:bodyPr/>
                    <a:lstStyle/>
                    <a:p>
                      <a:endParaRPr lang="en-GB" dirty="0"/>
                    </a:p>
                  </a:txBody>
                  <a:tcPr/>
                </a:tc>
                <a:tc gridSpan="2">
                  <a:txBody>
                    <a:bodyPr/>
                    <a:lstStyle/>
                    <a:p>
                      <a:r>
                        <a:rPr lang="en-US" dirty="0"/>
                        <a:t>63.55</a:t>
                      </a:r>
                      <a:endParaRPr lang="en-GB" dirty="0"/>
                    </a:p>
                  </a:txBody>
                  <a:tcPr/>
                </a:tc>
                <a:tc hMerge="1">
                  <a:txBody>
                    <a:bodyPr/>
                    <a:lstStyle/>
                    <a:p>
                      <a:endParaRPr lang="en-GB" dirty="0"/>
                    </a:p>
                  </a:txBody>
                  <a:tcPr/>
                </a:tc>
                <a:extLst>
                  <a:ext uri="{0D108BD9-81ED-4DB2-BD59-A6C34878D82A}">
                    <a16:rowId xmlns:a16="http://schemas.microsoft.com/office/drawing/2014/main" val="2758392670"/>
                  </a:ext>
                </a:extLst>
              </a:tr>
              <a:tr h="370840">
                <a:tc>
                  <a:txBody>
                    <a:bodyPr/>
                    <a:lstStyle/>
                    <a:p>
                      <a:r>
                        <a:rPr lang="en-US" dirty="0"/>
                        <a:t>Total R/Q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a:t>
                      </a:r>
                      <a:endParaRPr lang="en-GB" dirty="0"/>
                    </a:p>
                  </a:txBody>
                  <a:tcPr/>
                </a:tc>
                <a:tc>
                  <a:txBody>
                    <a:bodyPr/>
                    <a:lstStyle/>
                    <a:p>
                      <a:r>
                        <a:rPr lang="en-US" dirty="0"/>
                        <a:t>14.3</a:t>
                      </a:r>
                      <a:endParaRPr lang="en-GB" dirty="0"/>
                    </a:p>
                  </a:txBody>
                  <a:tcPr/>
                </a:tc>
                <a:tc>
                  <a:txBody>
                    <a:bodyPr/>
                    <a:lstStyle/>
                    <a:p>
                      <a:r>
                        <a:rPr lang="en-US" dirty="0"/>
                        <a:t>7.15</a:t>
                      </a:r>
                      <a:endParaRPr lang="en-GB" dirty="0"/>
                    </a:p>
                  </a:txBody>
                  <a:tcPr/>
                </a:tc>
                <a:tc>
                  <a:txBody>
                    <a:bodyPr/>
                    <a:lstStyle/>
                    <a:p>
                      <a:r>
                        <a:rPr lang="en-US" dirty="0"/>
                        <a:t>28.6</a:t>
                      </a:r>
                      <a:endParaRPr lang="en-GB" dirty="0"/>
                    </a:p>
                  </a:txBody>
                  <a:tcPr/>
                </a:tc>
                <a:tc>
                  <a:txBody>
                    <a:bodyPr/>
                    <a:lstStyle/>
                    <a:p>
                      <a:r>
                        <a:rPr lang="en-US" dirty="0"/>
                        <a:t>14.3</a:t>
                      </a:r>
                      <a:endParaRPr lang="en-GB" dirty="0"/>
                    </a:p>
                  </a:txBody>
                  <a:tcPr/>
                </a:tc>
                <a:extLst>
                  <a:ext uri="{0D108BD9-81ED-4DB2-BD59-A6C34878D82A}">
                    <a16:rowId xmlns:a16="http://schemas.microsoft.com/office/drawing/2014/main" val="3061010632"/>
                  </a:ext>
                </a:extLst>
              </a:tr>
              <a:tr h="370840">
                <a:tc>
                  <a:txBody>
                    <a:bodyPr/>
                    <a:lstStyle/>
                    <a:p>
                      <a:r>
                        <a:rPr lang="en-US" dirty="0"/>
                        <a:t>Bunch phase variation [</a:t>
                      </a:r>
                      <a:r>
                        <a:rPr lang="en-US" baseline="30000" dirty="0"/>
                        <a:t>o</a:t>
                      </a:r>
                      <a:r>
                        <a:rPr lang="en-US" dirty="0"/>
                        <a:t>] @2GHz</a:t>
                      </a:r>
                      <a:endParaRPr lang="en-GB" dirty="0"/>
                    </a:p>
                  </a:txBody>
                  <a:tcPr/>
                </a:tc>
                <a:tc>
                  <a:txBody>
                    <a:bodyPr/>
                    <a:lstStyle/>
                    <a:p>
                      <a:r>
                        <a:rPr lang="en-US" dirty="0"/>
                        <a:t>1</a:t>
                      </a:r>
                      <a:endParaRPr lang="en-GB" dirty="0"/>
                    </a:p>
                  </a:txBody>
                  <a:tcPr/>
                </a:tc>
                <a:tc>
                  <a:txBody>
                    <a:bodyPr/>
                    <a:lstStyle/>
                    <a:p>
                      <a:r>
                        <a:rPr lang="en-US" dirty="0"/>
                        <a:t>0.5</a:t>
                      </a:r>
                      <a:endParaRPr lang="en-GB" dirty="0"/>
                    </a:p>
                  </a:txBody>
                  <a:tcPr/>
                </a:tc>
                <a:tc>
                  <a:txBody>
                    <a:bodyPr/>
                    <a:lstStyle/>
                    <a:p>
                      <a:r>
                        <a:rPr lang="en-US" b="1" dirty="0">
                          <a:solidFill>
                            <a:srgbClr val="FF0000"/>
                          </a:solidFill>
                        </a:rPr>
                        <a:t>2</a:t>
                      </a:r>
                      <a:endParaRPr lang="en-GB" b="1" dirty="0">
                        <a:solidFill>
                          <a:srgbClr val="FF0000"/>
                        </a:solidFill>
                      </a:endParaRPr>
                    </a:p>
                  </a:txBody>
                  <a:tcPr/>
                </a:tc>
                <a:tc>
                  <a:txBody>
                    <a:bodyPr/>
                    <a:lstStyle/>
                    <a:p>
                      <a:r>
                        <a:rPr lang="en-US" dirty="0"/>
                        <a:t>1</a:t>
                      </a:r>
                      <a:endParaRPr lang="en-GB" dirty="0"/>
                    </a:p>
                  </a:txBody>
                  <a:tcPr/>
                </a:tc>
                <a:extLst>
                  <a:ext uri="{0D108BD9-81ED-4DB2-BD59-A6C34878D82A}">
                    <a16:rowId xmlns:a16="http://schemas.microsoft.com/office/drawing/2014/main" val="2031537075"/>
                  </a:ext>
                </a:extLst>
              </a:tr>
              <a:tr h="370840">
                <a:tc>
                  <a:txBody>
                    <a:bodyPr/>
                    <a:lstStyle/>
                    <a:p>
                      <a:r>
                        <a:rPr lang="en-US" dirty="0" err="1"/>
                        <a:t>Ncav</a:t>
                      </a:r>
                      <a:r>
                        <a:rPr lang="en-US" dirty="0"/>
                        <a:t> </a:t>
                      </a:r>
                      <a:endParaRPr lang="en-GB" dirty="0"/>
                    </a:p>
                  </a:txBody>
                  <a:tcPr/>
                </a:tc>
                <a:tc>
                  <a:txBody>
                    <a:bodyPr/>
                    <a:lstStyle/>
                    <a:p>
                      <a:r>
                        <a:rPr lang="en-US" b="1" dirty="0">
                          <a:solidFill>
                            <a:srgbClr val="FF0000"/>
                          </a:solidFill>
                        </a:rPr>
                        <a:t>24</a:t>
                      </a:r>
                      <a:endParaRPr lang="en-GB" b="1" dirty="0">
                        <a:solidFill>
                          <a:srgbClr val="FF0000"/>
                        </a:solidFill>
                      </a:endParaRPr>
                    </a:p>
                  </a:txBody>
                  <a:tcPr/>
                </a:tc>
                <a:tc>
                  <a:txBody>
                    <a:bodyPr/>
                    <a:lstStyle/>
                    <a:p>
                      <a:r>
                        <a:rPr lang="en-US" dirty="0"/>
                        <a:t>12</a:t>
                      </a:r>
                      <a:endParaRPr lang="en-GB" dirty="0"/>
                    </a:p>
                  </a:txBody>
                  <a:tcPr/>
                </a:tc>
                <a:tc>
                  <a:txBody>
                    <a:bodyPr/>
                    <a:lstStyle/>
                    <a:p>
                      <a:r>
                        <a:rPr lang="en-US" dirty="0"/>
                        <a:t>14</a:t>
                      </a:r>
                      <a:endParaRPr lang="en-GB" dirty="0"/>
                    </a:p>
                  </a:txBody>
                  <a:tcPr/>
                </a:tc>
                <a:tc>
                  <a:txBody>
                    <a:bodyPr/>
                    <a:lstStyle/>
                    <a:p>
                      <a:r>
                        <a:rPr lang="en-US" dirty="0"/>
                        <a:t>7</a:t>
                      </a:r>
                      <a:endParaRPr lang="en-GB" dirty="0"/>
                    </a:p>
                  </a:txBody>
                  <a:tcPr/>
                </a:tc>
                <a:extLst>
                  <a:ext uri="{0D108BD9-81ED-4DB2-BD59-A6C34878D82A}">
                    <a16:rowId xmlns:a16="http://schemas.microsoft.com/office/drawing/2014/main" val="2665703175"/>
                  </a:ext>
                </a:extLst>
              </a:tr>
              <a:tr h="370840">
                <a:tc>
                  <a:txBody>
                    <a:bodyPr/>
                    <a:lstStyle/>
                    <a:p>
                      <a:r>
                        <a:rPr lang="en-US" dirty="0"/>
                        <a:t>Cavity input power Pin [kW] </a:t>
                      </a:r>
                      <a:endParaRPr lang="en-GB" dirty="0"/>
                    </a:p>
                  </a:txBody>
                  <a:tcPr/>
                </a:tc>
                <a:tc>
                  <a:txBody>
                    <a:bodyPr/>
                    <a:lstStyle/>
                    <a:p>
                      <a:r>
                        <a:rPr lang="en-US" dirty="0"/>
                        <a:t>60</a:t>
                      </a:r>
                      <a:endParaRPr lang="en-GB" dirty="0"/>
                    </a:p>
                  </a:txBody>
                  <a:tcPr/>
                </a:tc>
                <a:tc>
                  <a:txBody>
                    <a:bodyPr/>
                    <a:lstStyle/>
                    <a:p>
                      <a:r>
                        <a:rPr lang="en-US" dirty="0"/>
                        <a:t>120</a:t>
                      </a:r>
                      <a:endParaRPr lang="en-GB" dirty="0"/>
                    </a:p>
                  </a:txBody>
                  <a:tcPr/>
                </a:tc>
                <a:tc>
                  <a:txBody>
                    <a:bodyPr/>
                    <a:lstStyle/>
                    <a:p>
                      <a:r>
                        <a:rPr lang="en-US" dirty="0"/>
                        <a:t>103</a:t>
                      </a:r>
                      <a:endParaRPr lang="en-GB" dirty="0"/>
                    </a:p>
                  </a:txBody>
                  <a:tcPr/>
                </a:tc>
                <a:tc>
                  <a:txBody>
                    <a:bodyPr/>
                    <a:lstStyle/>
                    <a:p>
                      <a:r>
                        <a:rPr lang="en-US" b="1" dirty="0">
                          <a:solidFill>
                            <a:srgbClr val="FF0000"/>
                          </a:solidFill>
                        </a:rPr>
                        <a:t>206</a:t>
                      </a:r>
                      <a:endParaRPr lang="en-GB" b="1" dirty="0">
                        <a:solidFill>
                          <a:srgbClr val="FF0000"/>
                        </a:solidFill>
                      </a:endParaRPr>
                    </a:p>
                  </a:txBody>
                  <a:tcPr/>
                </a:tc>
                <a:extLst>
                  <a:ext uri="{0D108BD9-81ED-4DB2-BD59-A6C34878D82A}">
                    <a16:rowId xmlns:a16="http://schemas.microsoft.com/office/drawing/2014/main" val="480476033"/>
                  </a:ext>
                </a:extLst>
              </a:tr>
              <a:tr h="370840">
                <a:tc>
                  <a:txBody>
                    <a:bodyPr/>
                    <a:lstStyle/>
                    <a:p>
                      <a:r>
                        <a:rPr lang="en-US" dirty="0" err="1"/>
                        <a:t>Bmax</a:t>
                      </a:r>
                      <a:r>
                        <a:rPr lang="en-US" dirty="0"/>
                        <a:t> [</a:t>
                      </a:r>
                      <a:r>
                        <a:rPr lang="en-US" dirty="0" err="1"/>
                        <a:t>mT</a:t>
                      </a:r>
                      <a:r>
                        <a:rPr lang="en-US" dirty="0"/>
                        <a:t>]</a:t>
                      </a:r>
                      <a:endParaRPr lang="en-GB" dirty="0"/>
                    </a:p>
                  </a:txBody>
                  <a:tcPr/>
                </a:tc>
                <a:tc>
                  <a:txBody>
                    <a:bodyPr/>
                    <a:lstStyle/>
                    <a:p>
                      <a:r>
                        <a:rPr lang="en-US" dirty="0"/>
                        <a:t>100</a:t>
                      </a:r>
                      <a:endParaRPr lang="en-GB" dirty="0"/>
                    </a:p>
                  </a:txBody>
                  <a:tcPr/>
                </a:tc>
                <a:tc>
                  <a:txBody>
                    <a:bodyPr/>
                    <a:lstStyle/>
                    <a:p>
                      <a:r>
                        <a:rPr lang="en-US" b="1" dirty="0">
                          <a:solidFill>
                            <a:srgbClr val="FF0000"/>
                          </a:solidFill>
                        </a:rPr>
                        <a:t>200</a:t>
                      </a:r>
                      <a:endParaRPr lang="en-GB" b="1" dirty="0">
                        <a:solidFill>
                          <a:srgbClr val="FF0000"/>
                        </a:solidFill>
                      </a:endParaRPr>
                    </a:p>
                  </a:txBody>
                  <a:tcPr/>
                </a:tc>
                <a:tc>
                  <a:txBody>
                    <a:bodyPr/>
                    <a:lstStyle/>
                    <a:p>
                      <a:r>
                        <a:rPr lang="en-US" dirty="0"/>
                        <a:t>100</a:t>
                      </a:r>
                      <a:endParaRPr lang="en-GB" dirty="0"/>
                    </a:p>
                  </a:txBody>
                  <a:tcPr/>
                </a:tc>
                <a:tc>
                  <a:txBody>
                    <a:bodyPr/>
                    <a:lstStyle/>
                    <a:p>
                      <a:r>
                        <a:rPr lang="en-US" b="1" dirty="0">
                          <a:solidFill>
                            <a:srgbClr val="FF0000"/>
                          </a:solidFill>
                        </a:rPr>
                        <a:t>200</a:t>
                      </a:r>
                      <a:endParaRPr lang="en-GB" b="1" dirty="0">
                        <a:solidFill>
                          <a:srgbClr val="FF0000"/>
                        </a:solidFill>
                      </a:endParaRPr>
                    </a:p>
                  </a:txBody>
                  <a:tcPr/>
                </a:tc>
                <a:extLst>
                  <a:ext uri="{0D108BD9-81ED-4DB2-BD59-A6C34878D82A}">
                    <a16:rowId xmlns:a16="http://schemas.microsoft.com/office/drawing/2014/main" val="995509985"/>
                  </a:ext>
                </a:extLst>
              </a:tr>
              <a:tr h="370840">
                <a:tc>
                  <a:txBody>
                    <a:bodyPr/>
                    <a:lstStyle/>
                    <a:p>
                      <a:r>
                        <a:rPr lang="en-US" dirty="0" err="1"/>
                        <a:t>Hmax</a:t>
                      </a:r>
                      <a:r>
                        <a:rPr lang="en-US" dirty="0"/>
                        <a:t> [kA/m]</a:t>
                      </a:r>
                      <a:endParaRPr lang="en-GB" dirty="0"/>
                    </a:p>
                  </a:txBody>
                  <a:tcPr/>
                </a:tc>
                <a:tc>
                  <a:txBody>
                    <a:bodyPr/>
                    <a:lstStyle/>
                    <a:p>
                      <a:r>
                        <a:rPr lang="en-US" dirty="0"/>
                        <a:t>80</a:t>
                      </a:r>
                      <a:endParaRPr lang="en-GB" dirty="0"/>
                    </a:p>
                  </a:txBody>
                  <a:tcPr/>
                </a:tc>
                <a:tc>
                  <a:txBody>
                    <a:bodyPr/>
                    <a:lstStyle/>
                    <a:p>
                      <a:r>
                        <a:rPr lang="en-US" dirty="0"/>
                        <a:t>160</a:t>
                      </a:r>
                      <a:endParaRPr lang="en-GB" dirty="0"/>
                    </a:p>
                  </a:txBody>
                  <a:tcPr/>
                </a:tc>
                <a:tc>
                  <a:txBody>
                    <a:bodyPr/>
                    <a:lstStyle/>
                    <a:p>
                      <a:r>
                        <a:rPr lang="en-US" dirty="0"/>
                        <a:t>80</a:t>
                      </a:r>
                      <a:endParaRPr lang="en-GB" dirty="0"/>
                    </a:p>
                  </a:txBody>
                  <a:tcPr/>
                </a:tc>
                <a:tc>
                  <a:txBody>
                    <a:bodyPr/>
                    <a:lstStyle/>
                    <a:p>
                      <a:r>
                        <a:rPr lang="en-US" dirty="0"/>
                        <a:t>160</a:t>
                      </a:r>
                      <a:endParaRPr lang="en-GB" dirty="0"/>
                    </a:p>
                  </a:txBody>
                  <a:tcPr/>
                </a:tc>
                <a:extLst>
                  <a:ext uri="{0D108BD9-81ED-4DB2-BD59-A6C34878D82A}">
                    <a16:rowId xmlns:a16="http://schemas.microsoft.com/office/drawing/2014/main" val="3665420454"/>
                  </a:ext>
                </a:extLst>
              </a:tr>
              <a:tr h="370840">
                <a:tc>
                  <a:txBody>
                    <a:bodyPr/>
                    <a:lstStyle/>
                    <a:p>
                      <a:r>
                        <a:rPr lang="en-US" dirty="0"/>
                        <a:t>Emax [MV/m]</a:t>
                      </a:r>
                      <a:endParaRPr lang="en-GB" dirty="0"/>
                    </a:p>
                  </a:txBody>
                  <a:tcPr/>
                </a:tc>
                <a:tc>
                  <a:txBody>
                    <a:bodyPr/>
                    <a:lstStyle/>
                    <a:p>
                      <a:r>
                        <a:rPr lang="en-US" dirty="0"/>
                        <a:t>8.7</a:t>
                      </a:r>
                      <a:endParaRPr lang="en-GB" dirty="0"/>
                    </a:p>
                  </a:txBody>
                  <a:tcPr/>
                </a:tc>
                <a:tc>
                  <a:txBody>
                    <a:bodyPr/>
                    <a:lstStyle/>
                    <a:p>
                      <a:r>
                        <a:rPr lang="en-US" dirty="0"/>
                        <a:t>17.4</a:t>
                      </a:r>
                      <a:endParaRPr lang="en-GB" dirty="0"/>
                    </a:p>
                  </a:txBody>
                  <a:tcPr/>
                </a:tc>
                <a:tc>
                  <a:txBody>
                    <a:bodyPr/>
                    <a:lstStyle/>
                    <a:p>
                      <a:r>
                        <a:rPr lang="en-US" dirty="0"/>
                        <a:t>11.7</a:t>
                      </a:r>
                      <a:endParaRPr lang="en-GB" dirty="0"/>
                    </a:p>
                  </a:txBody>
                  <a:tcPr/>
                </a:tc>
                <a:tc>
                  <a:txBody>
                    <a:bodyPr/>
                    <a:lstStyle/>
                    <a:p>
                      <a:r>
                        <a:rPr lang="en-US" dirty="0"/>
                        <a:t>23.4</a:t>
                      </a:r>
                      <a:endParaRPr lang="en-GB" dirty="0"/>
                    </a:p>
                  </a:txBody>
                  <a:tcPr/>
                </a:tc>
                <a:extLst>
                  <a:ext uri="{0D108BD9-81ED-4DB2-BD59-A6C34878D82A}">
                    <a16:rowId xmlns:a16="http://schemas.microsoft.com/office/drawing/2014/main" val="125027745"/>
                  </a:ext>
                </a:extLst>
              </a:tr>
              <a:tr h="370840">
                <a:tc>
                  <a:txBody>
                    <a:bodyPr/>
                    <a:lstStyle/>
                    <a:p>
                      <a:r>
                        <a:rPr lang="en-US" dirty="0"/>
                        <a:t>Cavity voltage </a:t>
                      </a:r>
                      <a:r>
                        <a:rPr lang="en-US" dirty="0" err="1"/>
                        <a:t>Vc</a:t>
                      </a:r>
                      <a:r>
                        <a:rPr lang="en-US" dirty="0"/>
                        <a:t> [MV]</a:t>
                      </a:r>
                      <a:endParaRPr lang="en-GB" dirty="0"/>
                    </a:p>
                  </a:txBody>
                  <a:tcPr/>
                </a:tc>
                <a:tc>
                  <a:txBody>
                    <a:bodyPr/>
                    <a:lstStyle/>
                    <a:p>
                      <a:r>
                        <a:rPr lang="en-US" dirty="0"/>
                        <a:t>0.275</a:t>
                      </a:r>
                      <a:endParaRPr lang="en-GB" dirty="0"/>
                    </a:p>
                  </a:txBody>
                  <a:tcPr/>
                </a:tc>
                <a:tc>
                  <a:txBody>
                    <a:bodyPr/>
                    <a:lstStyle/>
                    <a:p>
                      <a:r>
                        <a:rPr lang="en-US" dirty="0"/>
                        <a:t>0.55</a:t>
                      </a:r>
                      <a:endParaRPr lang="en-GB" dirty="0"/>
                    </a:p>
                  </a:txBody>
                  <a:tcPr/>
                </a:tc>
                <a:tc>
                  <a:txBody>
                    <a:bodyPr/>
                    <a:lstStyle/>
                    <a:p>
                      <a:r>
                        <a:rPr lang="en-US" dirty="0"/>
                        <a:t>0.47</a:t>
                      </a:r>
                      <a:endParaRPr lang="en-GB" dirty="0"/>
                    </a:p>
                  </a:txBody>
                  <a:tcPr/>
                </a:tc>
                <a:tc>
                  <a:txBody>
                    <a:bodyPr/>
                    <a:lstStyle/>
                    <a:p>
                      <a:r>
                        <a:rPr lang="en-US" dirty="0"/>
                        <a:t>0.94</a:t>
                      </a:r>
                      <a:endParaRPr lang="en-GB" dirty="0"/>
                    </a:p>
                  </a:txBody>
                  <a:tcPr/>
                </a:tc>
                <a:extLst>
                  <a:ext uri="{0D108BD9-81ED-4DB2-BD59-A6C34878D82A}">
                    <a16:rowId xmlns:a16="http://schemas.microsoft.com/office/drawing/2014/main" val="574455134"/>
                  </a:ext>
                </a:extLst>
              </a:tr>
              <a:tr h="370840">
                <a:tc>
                  <a:txBody>
                    <a:bodyPr/>
                    <a:lstStyle/>
                    <a:p>
                      <a:r>
                        <a:rPr lang="en-US" dirty="0"/>
                        <a:t>Cavity stored energy </a:t>
                      </a:r>
                      <a:r>
                        <a:rPr lang="en-US" dirty="0" err="1"/>
                        <a:t>Uc</a:t>
                      </a:r>
                      <a:r>
                        <a:rPr lang="en-US" dirty="0"/>
                        <a:t> [J]</a:t>
                      </a:r>
                      <a:endParaRPr lang="en-GB" dirty="0"/>
                    </a:p>
                  </a:txBody>
                  <a:tcPr/>
                </a:tc>
                <a:tc>
                  <a:txBody>
                    <a:bodyPr/>
                    <a:lstStyle/>
                    <a:p>
                      <a:r>
                        <a:rPr lang="en-US" dirty="0"/>
                        <a:t>5.0</a:t>
                      </a:r>
                      <a:endParaRPr lang="en-GB" dirty="0"/>
                    </a:p>
                  </a:txBody>
                  <a:tcPr/>
                </a:tc>
                <a:tc>
                  <a:txBody>
                    <a:bodyPr/>
                    <a:lstStyle/>
                    <a:p>
                      <a:r>
                        <a:rPr lang="en-US" dirty="0"/>
                        <a:t>20.0</a:t>
                      </a:r>
                      <a:endParaRPr lang="en-GB" dirty="0"/>
                    </a:p>
                  </a:txBody>
                  <a:tcPr/>
                </a:tc>
                <a:tc>
                  <a:txBody>
                    <a:bodyPr/>
                    <a:lstStyle/>
                    <a:p>
                      <a:r>
                        <a:rPr lang="en-US" dirty="0"/>
                        <a:t>4.3</a:t>
                      </a:r>
                      <a:endParaRPr lang="en-GB" dirty="0"/>
                    </a:p>
                  </a:txBody>
                  <a:tcPr/>
                </a:tc>
                <a:tc>
                  <a:txBody>
                    <a:bodyPr/>
                    <a:lstStyle/>
                    <a:p>
                      <a:r>
                        <a:rPr lang="en-US" dirty="0"/>
                        <a:t>17.1</a:t>
                      </a:r>
                      <a:endParaRPr lang="en-GB" dirty="0"/>
                    </a:p>
                  </a:txBody>
                  <a:tcPr/>
                </a:tc>
                <a:extLst>
                  <a:ext uri="{0D108BD9-81ED-4DB2-BD59-A6C34878D82A}">
                    <a16:rowId xmlns:a16="http://schemas.microsoft.com/office/drawing/2014/main" val="3300158688"/>
                  </a:ext>
                </a:extLst>
              </a:tr>
            </a:tbl>
          </a:graphicData>
        </a:graphic>
      </p:graphicFrame>
      <p:sp>
        <p:nvSpPr>
          <p:cNvPr id="3" name="Slide Number Placeholder 2">
            <a:extLst>
              <a:ext uri="{FF2B5EF4-FFF2-40B4-BE49-F238E27FC236}">
                <a16:creationId xmlns:a16="http://schemas.microsoft.com/office/drawing/2014/main" id="{AB45088A-EF1A-4107-A4C1-D8CF86DC17B3}"/>
              </a:ext>
            </a:extLst>
          </p:cNvPr>
          <p:cNvSpPr>
            <a:spLocks noGrp="1"/>
          </p:cNvSpPr>
          <p:nvPr>
            <p:ph type="sldNum" sz="quarter" idx="12"/>
          </p:nvPr>
        </p:nvSpPr>
        <p:spPr/>
        <p:txBody>
          <a:bodyPr/>
          <a:lstStyle/>
          <a:p>
            <a:fld id="{ADCC14B8-73DF-4BAF-ADBE-131B886E007C}" type="slidenum">
              <a:rPr lang="en-GB" smtClean="0"/>
              <a:t>23</a:t>
            </a:fld>
            <a:endParaRPr lang="en-GB"/>
          </a:p>
        </p:txBody>
      </p:sp>
    </p:spTree>
    <p:extLst>
      <p:ext uri="{BB962C8B-B14F-4D97-AF65-F5344CB8AC3E}">
        <p14:creationId xmlns:p14="http://schemas.microsoft.com/office/powerpoint/2010/main" val="29594672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DC59C-7408-413A-AC20-C3901072E122}"/>
              </a:ext>
            </a:extLst>
          </p:cNvPr>
          <p:cNvSpPr>
            <a:spLocks noGrp="1"/>
          </p:cNvSpPr>
          <p:nvPr>
            <p:ph type="title"/>
          </p:nvPr>
        </p:nvSpPr>
        <p:spPr>
          <a:xfrm>
            <a:off x="838199" y="365125"/>
            <a:ext cx="11182297" cy="1325563"/>
          </a:xfrm>
        </p:spPr>
        <p:txBody>
          <a:bodyPr/>
          <a:lstStyle/>
          <a:p>
            <a:r>
              <a:rPr lang="en-US" dirty="0"/>
              <a:t>Fundamental power coupler limit (Eric, FCC2021)</a:t>
            </a:r>
            <a:endParaRPr lang="en-GB" dirty="0"/>
          </a:p>
        </p:txBody>
      </p:sp>
      <p:pic>
        <p:nvPicPr>
          <p:cNvPr id="5" name="Content Placeholder 4">
            <a:extLst>
              <a:ext uri="{FF2B5EF4-FFF2-40B4-BE49-F238E27FC236}">
                <a16:creationId xmlns:a16="http://schemas.microsoft.com/office/drawing/2014/main" id="{8F5CDFE0-9663-467E-BDC6-056756697651}"/>
              </a:ext>
            </a:extLst>
          </p:cNvPr>
          <p:cNvPicPr>
            <a:picLocks noGrp="1" noChangeAspect="1"/>
          </p:cNvPicPr>
          <p:nvPr>
            <p:ph idx="1"/>
          </p:nvPr>
        </p:nvPicPr>
        <p:blipFill>
          <a:blip r:embed="rId2"/>
          <a:stretch>
            <a:fillRect/>
          </a:stretch>
        </p:blipFill>
        <p:spPr>
          <a:xfrm>
            <a:off x="171503" y="1357746"/>
            <a:ext cx="9337426" cy="5255491"/>
          </a:xfrm>
        </p:spPr>
      </p:pic>
      <p:sp>
        <p:nvSpPr>
          <p:cNvPr id="6" name="TextBox 5">
            <a:extLst>
              <a:ext uri="{FF2B5EF4-FFF2-40B4-BE49-F238E27FC236}">
                <a16:creationId xmlns:a16="http://schemas.microsoft.com/office/drawing/2014/main" id="{D2DB5549-6291-4BFD-BAD4-AB16BF42AB3C}"/>
              </a:ext>
            </a:extLst>
          </p:cNvPr>
          <p:cNvSpPr txBox="1"/>
          <p:nvPr/>
        </p:nvSpPr>
        <p:spPr>
          <a:xfrm>
            <a:off x="9088582" y="3662325"/>
            <a:ext cx="1258871" cy="461665"/>
          </a:xfrm>
          <a:prstGeom prst="rect">
            <a:avLst/>
          </a:prstGeom>
          <a:noFill/>
        </p:spPr>
        <p:txBody>
          <a:bodyPr wrap="none" rtlCol="0">
            <a:spAutoFit/>
          </a:bodyPr>
          <a:lstStyle/>
          <a:p>
            <a:r>
              <a:rPr lang="en-US" sz="2400" dirty="0"/>
              <a:t>At 2 GHz</a:t>
            </a:r>
          </a:p>
        </p:txBody>
      </p:sp>
      <p:sp>
        <p:nvSpPr>
          <p:cNvPr id="7" name="TextBox 6">
            <a:extLst>
              <a:ext uri="{FF2B5EF4-FFF2-40B4-BE49-F238E27FC236}">
                <a16:creationId xmlns:a16="http://schemas.microsoft.com/office/drawing/2014/main" id="{A98AFD8B-274E-4AAA-B3E5-8CFB1F73EBD0}"/>
              </a:ext>
            </a:extLst>
          </p:cNvPr>
          <p:cNvSpPr txBox="1"/>
          <p:nvPr/>
        </p:nvSpPr>
        <p:spPr>
          <a:xfrm>
            <a:off x="9088581" y="4839612"/>
            <a:ext cx="2723374" cy="461665"/>
          </a:xfrm>
          <a:prstGeom prst="rect">
            <a:avLst/>
          </a:prstGeom>
          <a:noFill/>
        </p:spPr>
        <p:txBody>
          <a:bodyPr wrap="none" rtlCol="0">
            <a:spAutoFit/>
          </a:bodyPr>
          <a:lstStyle/>
          <a:p>
            <a:r>
              <a:rPr lang="en-US" sz="2400" b="1" dirty="0">
                <a:solidFill>
                  <a:srgbClr val="0070C0"/>
                </a:solidFill>
              </a:rPr>
              <a:t>P [kW] = 100 (SOTA)</a:t>
            </a:r>
          </a:p>
        </p:txBody>
      </p:sp>
      <p:sp>
        <p:nvSpPr>
          <p:cNvPr id="8" name="TextBox 7">
            <a:extLst>
              <a:ext uri="{FF2B5EF4-FFF2-40B4-BE49-F238E27FC236}">
                <a16:creationId xmlns:a16="http://schemas.microsoft.com/office/drawing/2014/main" id="{E23A5D19-A6FB-4AF9-84CD-71F1EB6C1A87}"/>
              </a:ext>
            </a:extLst>
          </p:cNvPr>
          <p:cNvSpPr txBox="1"/>
          <p:nvPr/>
        </p:nvSpPr>
        <p:spPr>
          <a:xfrm>
            <a:off x="9088839" y="4364471"/>
            <a:ext cx="3084499" cy="461665"/>
          </a:xfrm>
          <a:prstGeom prst="rect">
            <a:avLst/>
          </a:prstGeom>
          <a:noFill/>
        </p:spPr>
        <p:txBody>
          <a:bodyPr wrap="none" rtlCol="0">
            <a:spAutoFit/>
          </a:bodyPr>
          <a:lstStyle/>
          <a:p>
            <a:r>
              <a:rPr lang="en-US" sz="2400" dirty="0">
                <a:solidFill>
                  <a:srgbClr val="FF0000"/>
                </a:solidFill>
              </a:rPr>
              <a:t>P [kW] = 200 (FCC goal)</a:t>
            </a:r>
          </a:p>
        </p:txBody>
      </p:sp>
      <p:sp>
        <p:nvSpPr>
          <p:cNvPr id="3" name="Slide Number Placeholder 2">
            <a:extLst>
              <a:ext uri="{FF2B5EF4-FFF2-40B4-BE49-F238E27FC236}">
                <a16:creationId xmlns:a16="http://schemas.microsoft.com/office/drawing/2014/main" id="{62E03C01-FA21-4BDF-A64E-EECCFEFBB833}"/>
              </a:ext>
            </a:extLst>
          </p:cNvPr>
          <p:cNvSpPr>
            <a:spLocks noGrp="1"/>
          </p:cNvSpPr>
          <p:nvPr>
            <p:ph type="sldNum" sz="quarter" idx="12"/>
          </p:nvPr>
        </p:nvSpPr>
        <p:spPr/>
        <p:txBody>
          <a:bodyPr/>
          <a:lstStyle/>
          <a:p>
            <a:fld id="{ADCC14B8-73DF-4BAF-ADBE-131B886E007C}" type="slidenum">
              <a:rPr lang="en-GB" smtClean="0"/>
              <a:t>24</a:t>
            </a:fld>
            <a:endParaRPr lang="en-GB"/>
          </a:p>
        </p:txBody>
      </p:sp>
    </p:spTree>
    <p:extLst>
      <p:ext uri="{BB962C8B-B14F-4D97-AF65-F5344CB8AC3E}">
        <p14:creationId xmlns:p14="http://schemas.microsoft.com/office/powerpoint/2010/main" val="1056003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76DFEF-7EE4-4A7E-ABAC-3D9CD34218E7}"/>
              </a:ext>
            </a:extLst>
          </p:cNvPr>
          <p:cNvPicPr>
            <a:picLocks noChangeAspect="1"/>
          </p:cNvPicPr>
          <p:nvPr/>
        </p:nvPicPr>
        <p:blipFill>
          <a:blip r:embed="rId2"/>
          <a:stretch>
            <a:fillRect/>
          </a:stretch>
        </p:blipFill>
        <p:spPr>
          <a:xfrm>
            <a:off x="1234390" y="2503741"/>
            <a:ext cx="6714991" cy="2768461"/>
          </a:xfrm>
          <a:prstGeom prst="rect">
            <a:avLst/>
          </a:prstGeom>
        </p:spPr>
      </p:pic>
      <p:sp>
        <p:nvSpPr>
          <p:cNvPr id="2" name="Title 1">
            <a:extLst>
              <a:ext uri="{FF2B5EF4-FFF2-40B4-BE49-F238E27FC236}">
                <a16:creationId xmlns:a16="http://schemas.microsoft.com/office/drawing/2014/main" id="{B01184CA-52F3-4D37-A79B-A0C735EC33C8}"/>
              </a:ext>
            </a:extLst>
          </p:cNvPr>
          <p:cNvSpPr>
            <a:spLocks noGrp="1"/>
          </p:cNvSpPr>
          <p:nvPr>
            <p:ph type="title"/>
          </p:nvPr>
        </p:nvSpPr>
        <p:spPr/>
        <p:txBody>
          <a:bodyPr/>
          <a:lstStyle/>
          <a:p>
            <a:r>
              <a:rPr lang="en-US" dirty="0"/>
              <a:t>Dual coupler cavity geometry for case 4</a:t>
            </a:r>
            <a:endParaRPr lang="en-GB" dirty="0"/>
          </a:p>
        </p:txBody>
      </p:sp>
      <p:grpSp>
        <p:nvGrpSpPr>
          <p:cNvPr id="12" name="Group 11">
            <a:extLst>
              <a:ext uri="{FF2B5EF4-FFF2-40B4-BE49-F238E27FC236}">
                <a16:creationId xmlns:a16="http://schemas.microsoft.com/office/drawing/2014/main" id="{B5A9B6DD-6958-40FE-9225-71B3937A9108}"/>
              </a:ext>
            </a:extLst>
          </p:cNvPr>
          <p:cNvGrpSpPr/>
          <p:nvPr/>
        </p:nvGrpSpPr>
        <p:grpSpPr>
          <a:xfrm>
            <a:off x="2502976" y="1895958"/>
            <a:ext cx="617898" cy="1278611"/>
            <a:chOff x="2502976" y="1895958"/>
            <a:chExt cx="617898" cy="1278611"/>
          </a:xfrm>
        </p:grpSpPr>
        <p:sp>
          <p:nvSpPr>
            <p:cNvPr id="9" name="Rectangle 8">
              <a:extLst>
                <a:ext uri="{FF2B5EF4-FFF2-40B4-BE49-F238E27FC236}">
                  <a16:creationId xmlns:a16="http://schemas.microsoft.com/office/drawing/2014/main" id="{587110E7-9387-4CEE-B64F-C92A5C9BCFD1}"/>
                </a:ext>
              </a:extLst>
            </p:cNvPr>
            <p:cNvSpPr/>
            <p:nvPr/>
          </p:nvSpPr>
          <p:spPr>
            <a:xfrm>
              <a:off x="2502976" y="1895958"/>
              <a:ext cx="617898" cy="12786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A5BF0C55-4B3B-417F-A013-7E1673918DA3}"/>
                </a:ext>
              </a:extLst>
            </p:cNvPr>
            <p:cNvSpPr/>
            <p:nvPr/>
          </p:nvSpPr>
          <p:spPr>
            <a:xfrm>
              <a:off x="2690521" y="1895959"/>
              <a:ext cx="242807" cy="1118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96A34D6D-4EFE-42C1-A3F1-F0283329AE71}"/>
                </a:ext>
              </a:extLst>
            </p:cNvPr>
            <p:cNvSpPr/>
            <p:nvPr/>
          </p:nvSpPr>
          <p:spPr>
            <a:xfrm>
              <a:off x="2690521" y="2863311"/>
              <a:ext cx="242807" cy="3022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a:extLst>
              <a:ext uri="{FF2B5EF4-FFF2-40B4-BE49-F238E27FC236}">
                <a16:creationId xmlns:a16="http://schemas.microsoft.com/office/drawing/2014/main" id="{02881ACF-1368-437C-88ED-7A74E29C7D8F}"/>
              </a:ext>
            </a:extLst>
          </p:cNvPr>
          <p:cNvGrpSpPr/>
          <p:nvPr/>
        </p:nvGrpSpPr>
        <p:grpSpPr>
          <a:xfrm rot="10800000">
            <a:off x="2502975" y="4601373"/>
            <a:ext cx="617898" cy="1278611"/>
            <a:chOff x="2502976" y="1895958"/>
            <a:chExt cx="617898" cy="1278611"/>
          </a:xfrm>
        </p:grpSpPr>
        <p:sp>
          <p:nvSpPr>
            <p:cNvPr id="14" name="Rectangle 13">
              <a:extLst>
                <a:ext uri="{FF2B5EF4-FFF2-40B4-BE49-F238E27FC236}">
                  <a16:creationId xmlns:a16="http://schemas.microsoft.com/office/drawing/2014/main" id="{A3C310D7-DAFB-4C1A-B270-4AD796A6F619}"/>
                </a:ext>
              </a:extLst>
            </p:cNvPr>
            <p:cNvSpPr/>
            <p:nvPr/>
          </p:nvSpPr>
          <p:spPr>
            <a:xfrm>
              <a:off x="2502976" y="1895958"/>
              <a:ext cx="617898" cy="12786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215D122D-1619-49C3-ACF5-17102AA93FA3}"/>
                </a:ext>
              </a:extLst>
            </p:cNvPr>
            <p:cNvSpPr/>
            <p:nvPr/>
          </p:nvSpPr>
          <p:spPr>
            <a:xfrm>
              <a:off x="2690521" y="1895959"/>
              <a:ext cx="242807" cy="1118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a:extLst>
                <a:ext uri="{FF2B5EF4-FFF2-40B4-BE49-F238E27FC236}">
                  <a16:creationId xmlns:a16="http://schemas.microsoft.com/office/drawing/2014/main" id="{C76EFB60-2A07-435A-BCD8-E62325B9E19B}"/>
                </a:ext>
              </a:extLst>
            </p:cNvPr>
            <p:cNvSpPr/>
            <p:nvPr/>
          </p:nvSpPr>
          <p:spPr>
            <a:xfrm>
              <a:off x="2690521" y="2863311"/>
              <a:ext cx="242807" cy="3022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TextBox 3">
            <a:extLst>
              <a:ext uri="{FF2B5EF4-FFF2-40B4-BE49-F238E27FC236}">
                <a16:creationId xmlns:a16="http://schemas.microsoft.com/office/drawing/2014/main" id="{4B900E48-6AC3-48BB-8FB6-4B48BDAC3ACB}"/>
              </a:ext>
            </a:extLst>
          </p:cNvPr>
          <p:cNvSpPr txBox="1"/>
          <p:nvPr/>
        </p:nvSpPr>
        <p:spPr>
          <a:xfrm>
            <a:off x="8371643" y="1690688"/>
            <a:ext cx="3247684" cy="1200329"/>
          </a:xfrm>
          <a:prstGeom prst="rect">
            <a:avLst/>
          </a:prstGeom>
          <a:noFill/>
        </p:spPr>
        <p:txBody>
          <a:bodyPr wrap="none" rtlCol="0">
            <a:spAutoFit/>
          </a:bodyPr>
          <a:lstStyle/>
          <a:p>
            <a:r>
              <a:rPr lang="en-US" dirty="0"/>
              <a:t>In case 4:</a:t>
            </a:r>
          </a:p>
          <a:p>
            <a:r>
              <a:rPr lang="en-US" dirty="0"/>
              <a:t>Pin = 206 kW per cavity</a:t>
            </a:r>
          </a:p>
          <a:p>
            <a:r>
              <a:rPr lang="en-US" dirty="0"/>
              <a:t>If the limit is 100 kW per coupler</a:t>
            </a:r>
          </a:p>
          <a:p>
            <a:r>
              <a:rPr lang="en-US" dirty="0"/>
              <a:t>Two couplers may be used</a:t>
            </a:r>
          </a:p>
        </p:txBody>
      </p:sp>
      <p:sp>
        <p:nvSpPr>
          <p:cNvPr id="5" name="Slide Number Placeholder 4">
            <a:extLst>
              <a:ext uri="{FF2B5EF4-FFF2-40B4-BE49-F238E27FC236}">
                <a16:creationId xmlns:a16="http://schemas.microsoft.com/office/drawing/2014/main" id="{10FAD96D-B0DD-4FA0-BBA2-29BD2551E331}"/>
              </a:ext>
            </a:extLst>
          </p:cNvPr>
          <p:cNvSpPr>
            <a:spLocks noGrp="1"/>
          </p:cNvSpPr>
          <p:nvPr>
            <p:ph type="sldNum" sz="quarter" idx="12"/>
          </p:nvPr>
        </p:nvSpPr>
        <p:spPr/>
        <p:txBody>
          <a:bodyPr/>
          <a:lstStyle/>
          <a:p>
            <a:fld id="{ADCC14B8-73DF-4BAF-ADBE-131B886E007C}" type="slidenum">
              <a:rPr lang="en-GB" smtClean="0"/>
              <a:t>25</a:t>
            </a:fld>
            <a:endParaRPr lang="en-GB"/>
          </a:p>
        </p:txBody>
      </p:sp>
    </p:spTree>
    <p:extLst>
      <p:ext uri="{BB962C8B-B14F-4D97-AF65-F5344CB8AC3E}">
        <p14:creationId xmlns:p14="http://schemas.microsoft.com/office/powerpoint/2010/main" val="463154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4F4E7-BF2B-4D58-AC55-FB1D626EF205}"/>
              </a:ext>
            </a:extLst>
          </p:cNvPr>
          <p:cNvSpPr>
            <a:spLocks noGrp="1"/>
          </p:cNvSpPr>
          <p:nvPr>
            <p:ph type="title"/>
          </p:nvPr>
        </p:nvSpPr>
        <p:spPr/>
        <p:txBody>
          <a:bodyPr/>
          <a:lstStyle/>
          <a:p>
            <a:r>
              <a:rPr lang="en-US" dirty="0"/>
              <a:t>2-cell BCC operating at 2</a:t>
            </a:r>
            <a:r>
              <a:rPr lang="el-GR" dirty="0"/>
              <a:t>π</a:t>
            </a:r>
            <a:r>
              <a:rPr lang="en-US" dirty="0"/>
              <a:t>-mode for case 1</a:t>
            </a:r>
            <a:endParaRPr lang="en-GB" dirty="0"/>
          </a:p>
        </p:txBody>
      </p:sp>
      <p:sp>
        <p:nvSpPr>
          <p:cNvPr id="5" name="TextBox 4">
            <a:extLst>
              <a:ext uri="{FF2B5EF4-FFF2-40B4-BE49-F238E27FC236}">
                <a16:creationId xmlns:a16="http://schemas.microsoft.com/office/drawing/2014/main" id="{A26BB6BB-CA1C-4024-A790-30BB17F3DF05}"/>
              </a:ext>
            </a:extLst>
          </p:cNvPr>
          <p:cNvSpPr txBox="1"/>
          <p:nvPr/>
        </p:nvSpPr>
        <p:spPr>
          <a:xfrm>
            <a:off x="570548" y="1702798"/>
            <a:ext cx="4378301" cy="2862322"/>
          </a:xfrm>
          <a:prstGeom prst="rect">
            <a:avLst/>
          </a:prstGeom>
          <a:noFill/>
        </p:spPr>
        <p:txBody>
          <a:bodyPr wrap="square" rtlCol="0">
            <a:spAutoFit/>
          </a:bodyPr>
          <a:lstStyle/>
          <a:p>
            <a:endParaRPr lang="en-US" dirty="0"/>
          </a:p>
          <a:p>
            <a:r>
              <a:rPr lang="en-US" dirty="0"/>
              <a:t>2 GHz: </a:t>
            </a:r>
            <a:r>
              <a:rPr lang="el-GR" dirty="0"/>
              <a:t>λ</a:t>
            </a:r>
            <a:r>
              <a:rPr lang="en-US" dirty="0"/>
              <a:t>=150mm; </a:t>
            </a:r>
          </a:p>
          <a:p>
            <a:endParaRPr lang="en-US" dirty="0"/>
          </a:p>
          <a:p>
            <a:r>
              <a:rPr lang="en-US" dirty="0"/>
              <a:t>Conventional multi-cell periodic structure is based on π-mode, cell length: </a:t>
            </a:r>
            <a:r>
              <a:rPr lang="el-GR" dirty="0"/>
              <a:t>λ</a:t>
            </a:r>
            <a:r>
              <a:rPr lang="en-US" dirty="0"/>
              <a:t>/2=75mm. </a:t>
            </a:r>
          </a:p>
          <a:p>
            <a:r>
              <a:rPr lang="en-US" dirty="0"/>
              <a:t>This does not work here since cell is significantly longer: ~200mm</a:t>
            </a:r>
          </a:p>
          <a:p>
            <a:endParaRPr lang="en-US" dirty="0"/>
          </a:p>
          <a:p>
            <a:r>
              <a:rPr lang="en-US" dirty="0"/>
              <a:t>Novel multi-cell periodic structure based on 2π-mode, cell length: </a:t>
            </a:r>
            <a:r>
              <a:rPr lang="el-GR" dirty="0"/>
              <a:t>λ</a:t>
            </a:r>
            <a:r>
              <a:rPr lang="en-US" dirty="0"/>
              <a:t>=150mm is proposed</a:t>
            </a:r>
            <a:endParaRPr lang="en-GB" dirty="0"/>
          </a:p>
        </p:txBody>
      </p:sp>
      <p:cxnSp>
        <p:nvCxnSpPr>
          <p:cNvPr id="7" name="Straight Arrow Connector 6">
            <a:extLst>
              <a:ext uri="{FF2B5EF4-FFF2-40B4-BE49-F238E27FC236}">
                <a16:creationId xmlns:a16="http://schemas.microsoft.com/office/drawing/2014/main" id="{75550D6C-9FF3-4DC6-9538-BAA15AACB345}"/>
              </a:ext>
            </a:extLst>
          </p:cNvPr>
          <p:cNvCxnSpPr>
            <a:cxnSpLocks/>
          </p:cNvCxnSpPr>
          <p:nvPr/>
        </p:nvCxnSpPr>
        <p:spPr>
          <a:xfrm flipV="1">
            <a:off x="7264729" y="2425316"/>
            <a:ext cx="2245029" cy="14440"/>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217C813-57AA-4F8D-9CE4-AE8B7C5F391B}"/>
              </a:ext>
            </a:extLst>
          </p:cNvPr>
          <p:cNvSpPr txBox="1"/>
          <p:nvPr/>
        </p:nvSpPr>
        <p:spPr>
          <a:xfrm>
            <a:off x="7932838" y="2130464"/>
            <a:ext cx="904415" cy="369332"/>
          </a:xfrm>
          <a:prstGeom prst="rect">
            <a:avLst/>
          </a:prstGeom>
          <a:noFill/>
        </p:spPr>
        <p:txBody>
          <a:bodyPr wrap="none" rtlCol="0">
            <a:spAutoFit/>
          </a:bodyPr>
          <a:lstStyle/>
          <a:p>
            <a:r>
              <a:rPr lang="en-US" dirty="0"/>
              <a:t>200mm</a:t>
            </a:r>
            <a:endParaRPr lang="en-GB" dirty="0"/>
          </a:p>
        </p:txBody>
      </p:sp>
      <p:sp>
        <p:nvSpPr>
          <p:cNvPr id="14" name="TextBox 13">
            <a:extLst>
              <a:ext uri="{FF2B5EF4-FFF2-40B4-BE49-F238E27FC236}">
                <a16:creationId xmlns:a16="http://schemas.microsoft.com/office/drawing/2014/main" id="{FD2F93E0-0697-4FAF-8159-8004525612F7}"/>
              </a:ext>
            </a:extLst>
          </p:cNvPr>
          <p:cNvSpPr txBox="1"/>
          <p:nvPr/>
        </p:nvSpPr>
        <p:spPr>
          <a:xfrm>
            <a:off x="6376496" y="4064608"/>
            <a:ext cx="2879314" cy="461665"/>
          </a:xfrm>
          <a:prstGeom prst="rect">
            <a:avLst/>
          </a:prstGeom>
          <a:noFill/>
        </p:spPr>
        <p:txBody>
          <a:bodyPr wrap="none" rtlCol="0">
            <a:spAutoFit/>
          </a:bodyPr>
          <a:lstStyle/>
          <a:p>
            <a:r>
              <a:rPr lang="en-US" sz="2400" b="1" dirty="0"/>
              <a:t>2</a:t>
            </a:r>
            <a:r>
              <a:rPr lang="el-GR" sz="2400" b="1" dirty="0"/>
              <a:t>π</a:t>
            </a:r>
            <a:r>
              <a:rPr lang="en-US" sz="2400" b="1" dirty="0"/>
              <a:t>-mode 2-cells BCC</a:t>
            </a:r>
            <a:endParaRPr lang="en-GB" sz="2400" b="1" dirty="0"/>
          </a:p>
        </p:txBody>
      </p:sp>
      <p:cxnSp>
        <p:nvCxnSpPr>
          <p:cNvPr id="19" name="Straight Arrow Connector 18">
            <a:extLst>
              <a:ext uri="{FF2B5EF4-FFF2-40B4-BE49-F238E27FC236}">
                <a16:creationId xmlns:a16="http://schemas.microsoft.com/office/drawing/2014/main" id="{AB8C65EE-2C61-4E4D-B270-3834909B5573}"/>
              </a:ext>
            </a:extLst>
          </p:cNvPr>
          <p:cNvCxnSpPr>
            <a:cxnSpLocks/>
          </p:cNvCxnSpPr>
          <p:nvPr/>
        </p:nvCxnSpPr>
        <p:spPr>
          <a:xfrm flipV="1">
            <a:off x="6817324" y="4713103"/>
            <a:ext cx="1776984" cy="854"/>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8C49169-90B1-418E-A24A-A8A19DE5A71E}"/>
              </a:ext>
            </a:extLst>
          </p:cNvPr>
          <p:cNvSpPr txBox="1"/>
          <p:nvPr/>
        </p:nvSpPr>
        <p:spPr>
          <a:xfrm>
            <a:off x="7195900" y="4411829"/>
            <a:ext cx="1019831" cy="369332"/>
          </a:xfrm>
          <a:prstGeom prst="rect">
            <a:avLst/>
          </a:prstGeom>
          <a:noFill/>
        </p:spPr>
        <p:txBody>
          <a:bodyPr wrap="none" rtlCol="0">
            <a:spAutoFit/>
          </a:bodyPr>
          <a:lstStyle/>
          <a:p>
            <a:r>
              <a:rPr lang="en-US" dirty="0"/>
              <a:t>~150mm</a:t>
            </a:r>
            <a:endParaRPr lang="en-GB" dirty="0"/>
          </a:p>
        </p:txBody>
      </p:sp>
      <p:pic>
        <p:nvPicPr>
          <p:cNvPr id="23" name="Picture 22">
            <a:extLst>
              <a:ext uri="{FF2B5EF4-FFF2-40B4-BE49-F238E27FC236}">
                <a16:creationId xmlns:a16="http://schemas.microsoft.com/office/drawing/2014/main" id="{2B031398-1913-4873-9D74-C6788931F88C}"/>
              </a:ext>
            </a:extLst>
          </p:cNvPr>
          <p:cNvPicPr>
            <a:picLocks noChangeAspect="1"/>
          </p:cNvPicPr>
          <p:nvPr/>
        </p:nvPicPr>
        <p:blipFill rotWithShape="1">
          <a:blip r:embed="rId2"/>
          <a:srcRect t="19642" b="17818"/>
          <a:stretch/>
        </p:blipFill>
        <p:spPr>
          <a:xfrm>
            <a:off x="4943141" y="2499796"/>
            <a:ext cx="6883810" cy="1490474"/>
          </a:xfrm>
          <a:prstGeom prst="rect">
            <a:avLst/>
          </a:prstGeom>
        </p:spPr>
      </p:pic>
      <p:pic>
        <p:nvPicPr>
          <p:cNvPr id="25" name="Picture 24">
            <a:extLst>
              <a:ext uri="{FF2B5EF4-FFF2-40B4-BE49-F238E27FC236}">
                <a16:creationId xmlns:a16="http://schemas.microsoft.com/office/drawing/2014/main" id="{3330F9C4-CA71-4110-A9D3-9B5A3D1CE27A}"/>
              </a:ext>
            </a:extLst>
          </p:cNvPr>
          <p:cNvPicPr>
            <a:picLocks noChangeAspect="1"/>
          </p:cNvPicPr>
          <p:nvPr/>
        </p:nvPicPr>
        <p:blipFill rotWithShape="1">
          <a:blip r:embed="rId2"/>
          <a:srcRect l="40133" t="19642" b="17818"/>
          <a:stretch/>
        </p:blipFill>
        <p:spPr>
          <a:xfrm>
            <a:off x="7705816" y="4820691"/>
            <a:ext cx="4121135" cy="1490474"/>
          </a:xfrm>
          <a:prstGeom prst="rect">
            <a:avLst/>
          </a:prstGeom>
        </p:spPr>
      </p:pic>
      <p:pic>
        <p:nvPicPr>
          <p:cNvPr id="26" name="Picture 25">
            <a:extLst>
              <a:ext uri="{FF2B5EF4-FFF2-40B4-BE49-F238E27FC236}">
                <a16:creationId xmlns:a16="http://schemas.microsoft.com/office/drawing/2014/main" id="{6CDAE549-73E8-4904-B14A-8433DE348882}"/>
              </a:ext>
            </a:extLst>
          </p:cNvPr>
          <p:cNvPicPr>
            <a:picLocks noChangeAspect="1"/>
          </p:cNvPicPr>
          <p:nvPr/>
        </p:nvPicPr>
        <p:blipFill rotWithShape="1">
          <a:blip r:embed="rId2"/>
          <a:srcRect l="40133" t="19642" b="17818"/>
          <a:stretch/>
        </p:blipFill>
        <p:spPr>
          <a:xfrm flipH="1">
            <a:off x="3584681" y="4820844"/>
            <a:ext cx="4121135" cy="1490474"/>
          </a:xfrm>
          <a:prstGeom prst="rect">
            <a:avLst/>
          </a:prstGeom>
        </p:spPr>
      </p:pic>
      <p:sp>
        <p:nvSpPr>
          <p:cNvPr id="3" name="TextBox 2">
            <a:extLst>
              <a:ext uri="{FF2B5EF4-FFF2-40B4-BE49-F238E27FC236}">
                <a16:creationId xmlns:a16="http://schemas.microsoft.com/office/drawing/2014/main" id="{56506751-EE27-461C-865B-EE67EE6BE3D3}"/>
              </a:ext>
            </a:extLst>
          </p:cNvPr>
          <p:cNvSpPr txBox="1"/>
          <p:nvPr/>
        </p:nvSpPr>
        <p:spPr>
          <a:xfrm>
            <a:off x="570548" y="1429181"/>
            <a:ext cx="7229351" cy="923330"/>
          </a:xfrm>
          <a:prstGeom prst="rect">
            <a:avLst/>
          </a:prstGeom>
          <a:noFill/>
        </p:spPr>
        <p:txBody>
          <a:bodyPr wrap="none" rtlCol="0">
            <a:spAutoFit/>
          </a:bodyPr>
          <a:lstStyle/>
          <a:p>
            <a:r>
              <a:rPr lang="en-US" dirty="0"/>
              <a:t>Case 1 need 24 cavities</a:t>
            </a:r>
          </a:p>
          <a:p>
            <a:r>
              <a:rPr lang="en-US" dirty="0"/>
              <a:t>Potentially it can be reduced by x2 by going to 2-cell cavities of </a:t>
            </a:r>
            <a:r>
              <a:rPr lang="en-US" b="1" dirty="0"/>
              <a:t>novel shape</a:t>
            </a:r>
          </a:p>
          <a:p>
            <a:endParaRPr lang="en-US" dirty="0"/>
          </a:p>
        </p:txBody>
      </p:sp>
      <p:sp>
        <p:nvSpPr>
          <p:cNvPr id="4" name="Slide Number Placeholder 3">
            <a:extLst>
              <a:ext uri="{FF2B5EF4-FFF2-40B4-BE49-F238E27FC236}">
                <a16:creationId xmlns:a16="http://schemas.microsoft.com/office/drawing/2014/main" id="{12604F76-1753-4256-9947-DB74F4BBE1D6}"/>
              </a:ext>
            </a:extLst>
          </p:cNvPr>
          <p:cNvSpPr>
            <a:spLocks noGrp="1"/>
          </p:cNvSpPr>
          <p:nvPr>
            <p:ph type="sldNum" sz="quarter" idx="12"/>
          </p:nvPr>
        </p:nvSpPr>
        <p:spPr/>
        <p:txBody>
          <a:bodyPr/>
          <a:lstStyle/>
          <a:p>
            <a:fld id="{ADCC14B8-73DF-4BAF-ADBE-131B886E007C}" type="slidenum">
              <a:rPr lang="en-GB" smtClean="0"/>
              <a:t>26</a:t>
            </a:fld>
            <a:endParaRPr lang="en-GB"/>
          </a:p>
        </p:txBody>
      </p:sp>
    </p:spTree>
    <p:extLst>
      <p:ext uri="{BB962C8B-B14F-4D97-AF65-F5344CB8AC3E}">
        <p14:creationId xmlns:p14="http://schemas.microsoft.com/office/powerpoint/2010/main" val="1954966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agram, histogram&#10;&#10;Description automatically generated">
            <a:extLst>
              <a:ext uri="{FF2B5EF4-FFF2-40B4-BE49-F238E27FC236}">
                <a16:creationId xmlns:a16="http://schemas.microsoft.com/office/drawing/2014/main" id="{7D22B49E-687D-4A95-95FA-B7064614180E}"/>
              </a:ext>
            </a:extLst>
          </p:cNvPr>
          <p:cNvPicPr/>
          <p:nvPr/>
        </p:nvPicPr>
        <p:blipFill>
          <a:blip r:embed="rId2">
            <a:extLst>
              <a:ext uri="{28A0092B-C50C-407E-A947-70E740481C1C}">
                <a14:useLocalDpi xmlns:a14="http://schemas.microsoft.com/office/drawing/2010/main" val="0"/>
              </a:ext>
            </a:extLst>
          </a:blip>
          <a:stretch>
            <a:fillRect/>
          </a:stretch>
        </p:blipFill>
        <p:spPr>
          <a:xfrm>
            <a:off x="0" y="2877847"/>
            <a:ext cx="4101483" cy="3169627"/>
          </a:xfrm>
          <a:prstGeom prst="rect">
            <a:avLst/>
          </a:prstGeom>
        </p:spPr>
      </p:pic>
      <p:sp>
        <p:nvSpPr>
          <p:cNvPr id="2" name="Title 1">
            <a:extLst>
              <a:ext uri="{FF2B5EF4-FFF2-40B4-BE49-F238E27FC236}">
                <a16:creationId xmlns:a16="http://schemas.microsoft.com/office/drawing/2014/main" id="{69879C2E-4199-45E7-9A42-10EF9B0FB52E}"/>
              </a:ext>
            </a:extLst>
          </p:cNvPr>
          <p:cNvSpPr>
            <a:spLocks noGrp="1"/>
          </p:cNvSpPr>
          <p:nvPr>
            <p:ph type="title"/>
          </p:nvPr>
        </p:nvSpPr>
        <p:spPr/>
        <p:txBody>
          <a:bodyPr/>
          <a:lstStyle/>
          <a:p>
            <a:r>
              <a:rPr lang="en-US" dirty="0"/>
              <a:t>LLRF simulation results for cases 1 - 4</a:t>
            </a:r>
            <a:endParaRPr lang="en-GB" dirty="0"/>
          </a:p>
        </p:txBody>
      </p:sp>
      <p:graphicFrame>
        <p:nvGraphicFramePr>
          <p:cNvPr id="9" name="Content Placeholder 3">
            <a:extLst>
              <a:ext uri="{FF2B5EF4-FFF2-40B4-BE49-F238E27FC236}">
                <a16:creationId xmlns:a16="http://schemas.microsoft.com/office/drawing/2014/main" id="{71400700-D902-4135-94DF-9F81F5B79883}"/>
              </a:ext>
            </a:extLst>
          </p:cNvPr>
          <p:cNvGraphicFramePr>
            <a:graphicFrameLocks noGrp="1"/>
          </p:cNvGraphicFramePr>
          <p:nvPr>
            <p:ph idx="1"/>
            <p:extLst>
              <p:ext uri="{D42A27DB-BD31-4B8C-83A1-F6EECF244321}">
                <p14:modId xmlns:p14="http://schemas.microsoft.com/office/powerpoint/2010/main" val="3528799789"/>
              </p:ext>
            </p:extLst>
          </p:nvPr>
        </p:nvGraphicFramePr>
        <p:xfrm>
          <a:off x="987928" y="1375492"/>
          <a:ext cx="9202445" cy="1463040"/>
        </p:xfrm>
        <a:graphic>
          <a:graphicData uri="http://schemas.openxmlformats.org/drawingml/2006/table">
            <a:tbl>
              <a:tblPr firstRow="1" firstCol="1" bandRow="1">
                <a:tableStyleId>{5C22544A-7EE6-4342-B048-85BDC9FD1C3A}</a:tableStyleId>
              </a:tblPr>
              <a:tblGrid>
                <a:gridCol w="1223513">
                  <a:extLst>
                    <a:ext uri="{9D8B030D-6E8A-4147-A177-3AD203B41FA5}">
                      <a16:colId xmlns:a16="http://schemas.microsoft.com/office/drawing/2014/main" val="565040305"/>
                    </a:ext>
                  </a:extLst>
                </a:gridCol>
                <a:gridCol w="995931">
                  <a:extLst>
                    <a:ext uri="{9D8B030D-6E8A-4147-A177-3AD203B41FA5}">
                      <a16:colId xmlns:a16="http://schemas.microsoft.com/office/drawing/2014/main" val="790249015"/>
                    </a:ext>
                  </a:extLst>
                </a:gridCol>
                <a:gridCol w="1127469">
                  <a:extLst>
                    <a:ext uri="{9D8B030D-6E8A-4147-A177-3AD203B41FA5}">
                      <a16:colId xmlns:a16="http://schemas.microsoft.com/office/drawing/2014/main" val="1560729029"/>
                    </a:ext>
                  </a:extLst>
                </a:gridCol>
                <a:gridCol w="1979335">
                  <a:extLst>
                    <a:ext uri="{9D8B030D-6E8A-4147-A177-3AD203B41FA5}">
                      <a16:colId xmlns:a16="http://schemas.microsoft.com/office/drawing/2014/main" val="81649103"/>
                    </a:ext>
                  </a:extLst>
                </a:gridCol>
                <a:gridCol w="2184993">
                  <a:extLst>
                    <a:ext uri="{9D8B030D-6E8A-4147-A177-3AD203B41FA5}">
                      <a16:colId xmlns:a16="http://schemas.microsoft.com/office/drawing/2014/main" val="3120138556"/>
                    </a:ext>
                  </a:extLst>
                </a:gridCol>
                <a:gridCol w="845602">
                  <a:extLst>
                    <a:ext uri="{9D8B030D-6E8A-4147-A177-3AD203B41FA5}">
                      <a16:colId xmlns:a16="http://schemas.microsoft.com/office/drawing/2014/main" val="4075659360"/>
                    </a:ext>
                  </a:extLst>
                </a:gridCol>
                <a:gridCol w="845602">
                  <a:extLst>
                    <a:ext uri="{9D8B030D-6E8A-4147-A177-3AD203B41FA5}">
                      <a16:colId xmlns:a16="http://schemas.microsoft.com/office/drawing/2014/main" val="2288260159"/>
                    </a:ext>
                  </a:extLst>
                </a:gridCol>
              </a:tblGrid>
              <a:tr h="0">
                <a:tc>
                  <a:txBody>
                    <a:bodyPr/>
                    <a:lstStyle/>
                    <a:p>
                      <a:pPr marL="0" marR="0" algn="ctr">
                        <a:spcBef>
                          <a:spcPts val="0"/>
                        </a:spcBef>
                        <a:spcAft>
                          <a:spcPts val="0"/>
                        </a:spcAft>
                      </a:pPr>
                      <a:r>
                        <a:rPr lang="en-US" sz="1600" dirty="0">
                          <a:effectLst/>
                        </a:rPr>
                        <a:t>Design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l-GR" sz="1600">
                          <a:effectLst/>
                        </a:rPr>
                        <a:t>Δ</a:t>
                      </a:r>
                      <a:r>
                        <a:rPr lang="en-US" sz="1600">
                          <a:effectLst/>
                        </a:rPr>
                        <a:t>f (Hz)</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Q</a:t>
                      </a:r>
                      <a:r>
                        <a:rPr lang="en-US" sz="1600" baseline="-25000">
                          <a:effectLst/>
                        </a:rPr>
                        <a:t>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Peak power per klystron (kW)</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Total peak power (MW)</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l-GR" sz="1600">
                          <a:effectLst/>
                        </a:rPr>
                        <a:t>φ</a:t>
                      </a:r>
                      <a:r>
                        <a:rPr lang="en-US" sz="1600" baseline="-25000">
                          <a:effectLst/>
                        </a:rPr>
                        <a:t>b</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l-GR" sz="1600">
                          <a:effectLst/>
                        </a:rPr>
                        <a:t>Δφ</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5426108"/>
                  </a:ext>
                </a:extLst>
              </a:tr>
              <a:tr h="0">
                <a:tc>
                  <a:txBody>
                    <a:bodyPr/>
                    <a:lstStyle/>
                    <a:p>
                      <a:pPr marL="0" marR="0" algn="ctr">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-514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983e3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62.2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-26.8</a:t>
                      </a:r>
                      <a:r>
                        <a:rPr lang="en-US" sz="1600" baseline="300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1">
                          <a:effectLst/>
                        </a:rPr>
                        <a:t>0.99</a:t>
                      </a:r>
                      <a:r>
                        <a:rPr lang="en-US" sz="1600" b="1" baseline="30000">
                          <a:effectLst/>
                        </a:rPr>
                        <a:t>°</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58731034"/>
                  </a:ext>
                </a:extLst>
              </a:tr>
              <a:tr h="0">
                <a:tc>
                  <a:txBody>
                    <a:bodyPr/>
                    <a:lstStyle/>
                    <a:p>
                      <a:pPr marL="0" marR="0" algn="ctr">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-257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1962e3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125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-26.8</a:t>
                      </a:r>
                      <a:r>
                        <a:rPr lang="en-US" sz="1600" baseline="300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1">
                          <a:effectLst/>
                        </a:rPr>
                        <a:t>0.49</a:t>
                      </a:r>
                      <a:r>
                        <a:rPr lang="en-US" sz="1600" b="1" baseline="30000">
                          <a:effectLst/>
                        </a:rPr>
                        <a:t>°</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3292154"/>
                  </a:ext>
                </a:extLst>
              </a:tr>
              <a:tr h="0">
                <a:tc>
                  <a:txBody>
                    <a:bodyPr/>
                    <a:lstStyle/>
                    <a:p>
                      <a:pPr marL="0" marR="0" algn="ctr">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-1020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496e3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107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-26.8</a:t>
                      </a:r>
                      <a:r>
                        <a:rPr lang="en-US" sz="1600" baseline="300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1">
                          <a:effectLst/>
                        </a:rPr>
                        <a:t>1.99</a:t>
                      </a:r>
                      <a:r>
                        <a:rPr lang="en-US" sz="1600" b="1" baseline="30000">
                          <a:effectLst/>
                        </a:rPr>
                        <a:t>°</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9534956"/>
                  </a:ext>
                </a:extLst>
              </a:tr>
              <a:tr h="0">
                <a:tc>
                  <a:txBody>
                    <a:bodyPr/>
                    <a:lstStyle/>
                    <a:p>
                      <a:pPr marL="0" marR="0" algn="ctr">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-510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990e3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213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1.49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-26.8</a:t>
                      </a:r>
                      <a:r>
                        <a:rPr lang="en-US" sz="1600" baseline="300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1" dirty="0">
                          <a:effectLst/>
                        </a:rPr>
                        <a:t>0.98</a:t>
                      </a:r>
                      <a:r>
                        <a:rPr lang="en-US" sz="1600" b="1" baseline="30000" dirty="0">
                          <a:effectLst/>
                        </a:rPr>
                        <a: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57128804"/>
                  </a:ext>
                </a:extLst>
              </a:tr>
            </a:tbl>
          </a:graphicData>
        </a:graphic>
      </p:graphicFrame>
      <p:pic>
        <p:nvPicPr>
          <p:cNvPr id="11" name="Picture 10">
            <a:extLst>
              <a:ext uri="{FF2B5EF4-FFF2-40B4-BE49-F238E27FC236}">
                <a16:creationId xmlns:a16="http://schemas.microsoft.com/office/drawing/2014/main" id="{05D8492F-C6F6-4E2C-AFDF-F0DBD510F662}"/>
              </a:ext>
            </a:extLst>
          </p:cNvPr>
          <p:cNvPicPr/>
          <p:nvPr/>
        </p:nvPicPr>
        <p:blipFill>
          <a:blip r:embed="rId3">
            <a:extLst>
              <a:ext uri="{28A0092B-C50C-407E-A947-70E740481C1C}">
                <a14:useLocalDpi xmlns:a14="http://schemas.microsoft.com/office/drawing/2010/main" val="0"/>
              </a:ext>
            </a:extLst>
          </a:blip>
          <a:stretch>
            <a:fillRect/>
          </a:stretch>
        </p:blipFill>
        <p:spPr>
          <a:xfrm>
            <a:off x="3828951" y="2877847"/>
            <a:ext cx="4356262" cy="3238868"/>
          </a:xfrm>
          <a:prstGeom prst="rect">
            <a:avLst/>
          </a:prstGeom>
        </p:spPr>
      </p:pic>
      <p:pic>
        <p:nvPicPr>
          <p:cNvPr id="10" name="Picture 9">
            <a:extLst>
              <a:ext uri="{FF2B5EF4-FFF2-40B4-BE49-F238E27FC236}">
                <a16:creationId xmlns:a16="http://schemas.microsoft.com/office/drawing/2014/main" id="{C6CB3BC3-DCF5-49F4-B226-0DF38D31EEE0}"/>
              </a:ext>
            </a:extLst>
          </p:cNvPr>
          <p:cNvPicPr/>
          <p:nvPr/>
        </p:nvPicPr>
        <p:blipFill>
          <a:blip r:embed="rId4">
            <a:extLst>
              <a:ext uri="{28A0092B-C50C-407E-A947-70E740481C1C}">
                <a14:useLocalDpi xmlns:a14="http://schemas.microsoft.com/office/drawing/2010/main" val="0"/>
              </a:ext>
            </a:extLst>
          </a:blip>
          <a:stretch>
            <a:fillRect/>
          </a:stretch>
        </p:blipFill>
        <p:spPr>
          <a:xfrm>
            <a:off x="7894754" y="2854697"/>
            <a:ext cx="4463415" cy="3238869"/>
          </a:xfrm>
          <a:prstGeom prst="rect">
            <a:avLst/>
          </a:prstGeom>
        </p:spPr>
      </p:pic>
      <p:sp>
        <p:nvSpPr>
          <p:cNvPr id="13" name="TextBox 12">
            <a:extLst>
              <a:ext uri="{FF2B5EF4-FFF2-40B4-BE49-F238E27FC236}">
                <a16:creationId xmlns:a16="http://schemas.microsoft.com/office/drawing/2014/main" id="{A221EBE7-B0DB-437F-B71C-CA8A149E159A}"/>
              </a:ext>
            </a:extLst>
          </p:cNvPr>
          <p:cNvSpPr txBox="1"/>
          <p:nvPr/>
        </p:nvSpPr>
        <p:spPr>
          <a:xfrm>
            <a:off x="727969" y="6047474"/>
            <a:ext cx="9036513" cy="646331"/>
          </a:xfrm>
          <a:prstGeom prst="rect">
            <a:avLst/>
          </a:prstGeom>
          <a:noFill/>
        </p:spPr>
        <p:txBody>
          <a:bodyPr wrap="none" rtlCol="0">
            <a:sp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Due to the very high cavity filling time, the closed-loop response of the RF/LLRF system is slow.</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there is a 350 ns delay in the RF loop. Very small klystron power modulation</a:t>
            </a:r>
            <a:endParaRPr lang="en-US" dirty="0"/>
          </a:p>
        </p:txBody>
      </p:sp>
      <p:sp>
        <p:nvSpPr>
          <p:cNvPr id="3" name="Slide Number Placeholder 2">
            <a:extLst>
              <a:ext uri="{FF2B5EF4-FFF2-40B4-BE49-F238E27FC236}">
                <a16:creationId xmlns:a16="http://schemas.microsoft.com/office/drawing/2014/main" id="{ECD2D754-8346-41F7-9734-211514AF4BCC}"/>
              </a:ext>
            </a:extLst>
          </p:cNvPr>
          <p:cNvSpPr>
            <a:spLocks noGrp="1"/>
          </p:cNvSpPr>
          <p:nvPr>
            <p:ph type="sldNum" sz="quarter" idx="12"/>
          </p:nvPr>
        </p:nvSpPr>
        <p:spPr/>
        <p:txBody>
          <a:bodyPr/>
          <a:lstStyle/>
          <a:p>
            <a:fld id="{ADCC14B8-73DF-4BAF-ADBE-131B886E007C}" type="slidenum">
              <a:rPr lang="en-GB" smtClean="0"/>
              <a:t>27</a:t>
            </a:fld>
            <a:endParaRPr lang="en-GB"/>
          </a:p>
        </p:txBody>
      </p:sp>
    </p:spTree>
    <p:extLst>
      <p:ext uri="{BB962C8B-B14F-4D97-AF65-F5344CB8AC3E}">
        <p14:creationId xmlns:p14="http://schemas.microsoft.com/office/powerpoint/2010/main" val="23693150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9F287-7BEA-4452-B3B6-6BE986B9F491}"/>
              </a:ext>
            </a:extLst>
          </p:cNvPr>
          <p:cNvSpPr>
            <a:spLocks noGrp="1"/>
          </p:cNvSpPr>
          <p:nvPr>
            <p:ph type="title"/>
          </p:nvPr>
        </p:nvSpPr>
        <p:spPr/>
        <p:txBody>
          <a:bodyPr/>
          <a:lstStyle/>
          <a:p>
            <a:r>
              <a:rPr lang="en-US" dirty="0"/>
              <a:t>Comparison: baseline vs new proposal</a:t>
            </a:r>
          </a:p>
        </p:txBody>
      </p:sp>
      <p:pic>
        <p:nvPicPr>
          <p:cNvPr id="4" name="Content Placeholder 3" descr="Chart&#10;&#10;Description automatically generated">
            <a:extLst>
              <a:ext uri="{FF2B5EF4-FFF2-40B4-BE49-F238E27FC236}">
                <a16:creationId xmlns:a16="http://schemas.microsoft.com/office/drawing/2014/main" id="{46747A45-8547-43E7-B948-C07E3E937080}"/>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972708" y="1585874"/>
            <a:ext cx="4131076" cy="3190246"/>
          </a:xfrm>
          <a:prstGeom prst="rect">
            <a:avLst/>
          </a:prstGeom>
        </p:spPr>
      </p:pic>
      <p:pic>
        <p:nvPicPr>
          <p:cNvPr id="5" name="Content Placeholder 7" descr="Chart, histogram&#10;&#10;Description automatically generated">
            <a:extLst>
              <a:ext uri="{FF2B5EF4-FFF2-40B4-BE49-F238E27FC236}">
                <a16:creationId xmlns:a16="http://schemas.microsoft.com/office/drawing/2014/main" id="{409AA2B6-F112-4E1B-B896-71CB653017D5}"/>
              </a:ext>
            </a:extLst>
          </p:cNvPr>
          <p:cNvPicPr>
            <a:picLocks noChangeAspect="1"/>
          </p:cNvPicPr>
          <p:nvPr/>
        </p:nvPicPr>
        <p:blipFill>
          <a:blip r:embed="rId3"/>
          <a:stretch>
            <a:fillRect/>
          </a:stretch>
        </p:blipFill>
        <p:spPr>
          <a:xfrm>
            <a:off x="948557" y="1737249"/>
            <a:ext cx="3707052" cy="2934057"/>
          </a:xfrm>
          <a:prstGeom prst="rect">
            <a:avLst/>
          </a:prstGeom>
        </p:spPr>
      </p:pic>
      <p:sp>
        <p:nvSpPr>
          <p:cNvPr id="6" name="TextBox 5">
            <a:extLst>
              <a:ext uri="{FF2B5EF4-FFF2-40B4-BE49-F238E27FC236}">
                <a16:creationId xmlns:a16="http://schemas.microsoft.com/office/drawing/2014/main" id="{32B228B5-E8EA-4BD9-AB6D-793904B349DE}"/>
              </a:ext>
            </a:extLst>
          </p:cNvPr>
          <p:cNvSpPr txBox="1"/>
          <p:nvPr/>
        </p:nvSpPr>
        <p:spPr>
          <a:xfrm>
            <a:off x="1616364" y="1481060"/>
            <a:ext cx="1732847" cy="369332"/>
          </a:xfrm>
          <a:prstGeom prst="rect">
            <a:avLst/>
          </a:prstGeom>
          <a:noFill/>
        </p:spPr>
        <p:txBody>
          <a:bodyPr wrap="none" rtlCol="0">
            <a:spAutoFit/>
          </a:bodyPr>
          <a:lstStyle/>
          <a:p>
            <a:r>
              <a:rPr lang="en-US" dirty="0"/>
              <a:t>Current baseline</a:t>
            </a:r>
          </a:p>
        </p:txBody>
      </p:sp>
      <p:sp>
        <p:nvSpPr>
          <p:cNvPr id="7" name="TextBox 6">
            <a:extLst>
              <a:ext uri="{FF2B5EF4-FFF2-40B4-BE49-F238E27FC236}">
                <a16:creationId xmlns:a16="http://schemas.microsoft.com/office/drawing/2014/main" id="{F12538B8-2617-4BD9-B063-D427F61917CE}"/>
              </a:ext>
            </a:extLst>
          </p:cNvPr>
          <p:cNvSpPr txBox="1"/>
          <p:nvPr/>
        </p:nvSpPr>
        <p:spPr>
          <a:xfrm>
            <a:off x="5631492" y="1428550"/>
            <a:ext cx="2505751" cy="369332"/>
          </a:xfrm>
          <a:prstGeom prst="rect">
            <a:avLst/>
          </a:prstGeom>
          <a:noFill/>
        </p:spPr>
        <p:txBody>
          <a:bodyPr wrap="none" rtlCol="0">
            <a:spAutoFit/>
          </a:bodyPr>
          <a:lstStyle/>
          <a:p>
            <a:r>
              <a:rPr lang="en-US" dirty="0"/>
              <a:t>New proposed design #1</a:t>
            </a:r>
          </a:p>
        </p:txBody>
      </p:sp>
      <p:graphicFrame>
        <p:nvGraphicFramePr>
          <p:cNvPr id="8" name="Table 4">
            <a:extLst>
              <a:ext uri="{FF2B5EF4-FFF2-40B4-BE49-F238E27FC236}">
                <a16:creationId xmlns:a16="http://schemas.microsoft.com/office/drawing/2014/main" id="{35461C4B-F025-44A0-8D06-C0894F39C785}"/>
              </a:ext>
            </a:extLst>
          </p:cNvPr>
          <p:cNvGraphicFramePr>
            <a:graphicFrameLocks noGrp="1"/>
          </p:cNvGraphicFramePr>
          <p:nvPr>
            <p:extLst>
              <p:ext uri="{D42A27DB-BD31-4B8C-83A1-F6EECF244321}">
                <p14:modId xmlns:p14="http://schemas.microsoft.com/office/powerpoint/2010/main" val="3947938151"/>
              </p:ext>
            </p:extLst>
          </p:nvPr>
        </p:nvGraphicFramePr>
        <p:xfrm>
          <a:off x="8957570" y="1801719"/>
          <a:ext cx="3079793" cy="2941320"/>
        </p:xfrm>
        <a:graphic>
          <a:graphicData uri="http://schemas.openxmlformats.org/drawingml/2006/table">
            <a:tbl>
              <a:tblPr firstRow="1" bandRow="1">
                <a:tableStyleId>{5C22544A-7EE6-4342-B048-85BDC9FD1C3A}</a:tableStyleId>
              </a:tblPr>
              <a:tblGrid>
                <a:gridCol w="1571347">
                  <a:extLst>
                    <a:ext uri="{9D8B030D-6E8A-4147-A177-3AD203B41FA5}">
                      <a16:colId xmlns:a16="http://schemas.microsoft.com/office/drawing/2014/main" val="2680120747"/>
                    </a:ext>
                  </a:extLst>
                </a:gridCol>
                <a:gridCol w="763480">
                  <a:extLst>
                    <a:ext uri="{9D8B030D-6E8A-4147-A177-3AD203B41FA5}">
                      <a16:colId xmlns:a16="http://schemas.microsoft.com/office/drawing/2014/main" val="3956492925"/>
                    </a:ext>
                  </a:extLst>
                </a:gridCol>
                <a:gridCol w="744966">
                  <a:extLst>
                    <a:ext uri="{9D8B030D-6E8A-4147-A177-3AD203B41FA5}">
                      <a16:colId xmlns:a16="http://schemas.microsoft.com/office/drawing/2014/main" val="1818533744"/>
                    </a:ext>
                  </a:extLst>
                </a:gridCol>
              </a:tblGrid>
              <a:tr h="370840">
                <a:tc>
                  <a:txBody>
                    <a:bodyPr/>
                    <a:lstStyle/>
                    <a:p>
                      <a:r>
                        <a:rPr lang="en-US" dirty="0"/>
                        <a:t>Cavity type</a:t>
                      </a:r>
                      <a:endParaRPr lang="en-GB" dirty="0"/>
                    </a:p>
                  </a:txBody>
                  <a:tcPr/>
                </a:tc>
                <a:tc>
                  <a:txBody>
                    <a:bodyPr/>
                    <a:lstStyle/>
                    <a:p>
                      <a:r>
                        <a:rPr lang="en-US" dirty="0"/>
                        <a:t>ARES</a:t>
                      </a:r>
                      <a:endParaRPr lang="en-GB" dirty="0"/>
                    </a:p>
                  </a:txBody>
                  <a:tcPr/>
                </a:tc>
                <a:tc>
                  <a:txBody>
                    <a:bodyPr/>
                    <a:lstStyle/>
                    <a:p>
                      <a:r>
                        <a:rPr lang="en-GB" dirty="0"/>
                        <a:t>BCC</a:t>
                      </a:r>
                    </a:p>
                  </a:txBody>
                  <a:tcPr/>
                </a:tc>
                <a:extLst>
                  <a:ext uri="{0D108BD9-81ED-4DB2-BD59-A6C34878D82A}">
                    <a16:rowId xmlns:a16="http://schemas.microsoft.com/office/drawing/2014/main" val="334653240"/>
                  </a:ext>
                </a:extLst>
              </a:tr>
              <a:tr h="370840">
                <a:tc>
                  <a:txBody>
                    <a:bodyPr/>
                    <a:lstStyle/>
                    <a:p>
                      <a:r>
                        <a:rPr lang="en-US" dirty="0"/>
                        <a:t>Cavity R/Q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a:t>
                      </a:r>
                      <a:endParaRPr lang="en-GB" dirty="0"/>
                    </a:p>
                  </a:txBody>
                  <a:tcPr/>
                </a:tc>
                <a:tc>
                  <a:txBody>
                    <a:bodyPr/>
                    <a:lstStyle/>
                    <a:p>
                      <a:r>
                        <a:rPr lang="en-US" dirty="0"/>
                        <a:t>7.5</a:t>
                      </a:r>
                      <a:endParaRPr lang="en-GB" dirty="0"/>
                    </a:p>
                  </a:txBody>
                  <a:tcPr/>
                </a:tc>
                <a:tc>
                  <a:txBody>
                    <a:bodyPr/>
                    <a:lstStyle/>
                    <a:p>
                      <a:r>
                        <a:rPr lang="en-GB" dirty="0"/>
                        <a:t>0.6</a:t>
                      </a:r>
                    </a:p>
                  </a:txBody>
                  <a:tcPr/>
                </a:tc>
                <a:extLst>
                  <a:ext uri="{0D108BD9-81ED-4DB2-BD59-A6C34878D82A}">
                    <a16:rowId xmlns:a16="http://schemas.microsoft.com/office/drawing/2014/main" val="1335869960"/>
                  </a:ext>
                </a:extLst>
              </a:tr>
              <a:tr h="370840">
                <a:tc>
                  <a:txBody>
                    <a:bodyPr/>
                    <a:lstStyle/>
                    <a:p>
                      <a:r>
                        <a:rPr lang="en-US" dirty="0"/>
                        <a:t>N of cavities</a:t>
                      </a:r>
                      <a:endParaRPr lang="en-GB" dirty="0"/>
                    </a:p>
                  </a:txBody>
                  <a:tcPr/>
                </a:tc>
                <a:tc>
                  <a:txBody>
                    <a:bodyPr/>
                    <a:lstStyle/>
                    <a:p>
                      <a:r>
                        <a:rPr lang="en-US" dirty="0"/>
                        <a:t>32</a:t>
                      </a:r>
                      <a:endParaRPr lang="en-GB" dirty="0"/>
                    </a:p>
                  </a:txBody>
                  <a:tcPr/>
                </a:tc>
                <a:tc>
                  <a:txBody>
                    <a:bodyPr/>
                    <a:lstStyle/>
                    <a:p>
                      <a:r>
                        <a:rPr lang="en-GB" dirty="0"/>
                        <a:t>24</a:t>
                      </a:r>
                    </a:p>
                  </a:txBody>
                  <a:tcPr/>
                </a:tc>
                <a:extLst>
                  <a:ext uri="{0D108BD9-81ED-4DB2-BD59-A6C34878D82A}">
                    <a16:rowId xmlns:a16="http://schemas.microsoft.com/office/drawing/2014/main" val="951329368"/>
                  </a:ext>
                </a:extLst>
              </a:tr>
              <a:tr h="370840">
                <a:tc>
                  <a:txBody>
                    <a:bodyPr/>
                    <a:lstStyle/>
                    <a:p>
                      <a:r>
                        <a:rPr lang="en-US" dirty="0"/>
                        <a:t>Peak input power [kW/cavity]</a:t>
                      </a:r>
                      <a:endParaRPr lang="en-GB" dirty="0"/>
                    </a:p>
                  </a:txBody>
                  <a:tcPr/>
                </a:tc>
                <a:tc>
                  <a:txBody>
                    <a:bodyPr/>
                    <a:lstStyle/>
                    <a:p>
                      <a:r>
                        <a:rPr lang="en-US" dirty="0"/>
                        <a:t>405</a:t>
                      </a:r>
                      <a:endParaRPr lang="en-GB" dirty="0"/>
                    </a:p>
                  </a:txBody>
                  <a:tcPr/>
                </a:tc>
                <a:tc>
                  <a:txBody>
                    <a:bodyPr/>
                    <a:lstStyle/>
                    <a:p>
                      <a:r>
                        <a:rPr lang="en-GB" dirty="0"/>
                        <a:t>60</a:t>
                      </a:r>
                    </a:p>
                  </a:txBody>
                  <a:tcPr/>
                </a:tc>
                <a:extLst>
                  <a:ext uri="{0D108BD9-81ED-4DB2-BD59-A6C34878D82A}">
                    <a16:rowId xmlns:a16="http://schemas.microsoft.com/office/drawing/2014/main" val="2185333141"/>
                  </a:ext>
                </a:extLst>
              </a:tr>
              <a:tr h="370840">
                <a:tc>
                  <a:txBody>
                    <a:bodyPr/>
                    <a:lstStyle/>
                    <a:p>
                      <a:r>
                        <a:rPr lang="en-US" dirty="0"/>
                        <a:t>Total peak input power [MW]</a:t>
                      </a:r>
                      <a:endParaRPr lang="en-GB" dirty="0"/>
                    </a:p>
                  </a:txBody>
                  <a:tcPr/>
                </a:tc>
                <a:tc>
                  <a:txBody>
                    <a:bodyPr/>
                    <a:lstStyle/>
                    <a:p>
                      <a:r>
                        <a:rPr lang="en-US" sz="2400" b="1" dirty="0"/>
                        <a:t>13</a:t>
                      </a:r>
                      <a:endParaRPr lang="en-GB" sz="2400" b="1" dirty="0"/>
                    </a:p>
                  </a:txBody>
                  <a:tcPr/>
                </a:tc>
                <a:tc>
                  <a:txBody>
                    <a:bodyPr/>
                    <a:lstStyle/>
                    <a:p>
                      <a:r>
                        <a:rPr lang="en-GB" sz="2400" b="1" dirty="0"/>
                        <a:t>1.5</a:t>
                      </a:r>
                    </a:p>
                  </a:txBody>
                  <a:tcPr/>
                </a:tc>
                <a:extLst>
                  <a:ext uri="{0D108BD9-81ED-4DB2-BD59-A6C34878D82A}">
                    <a16:rowId xmlns:a16="http://schemas.microsoft.com/office/drawing/2014/main" val="4114784713"/>
                  </a:ext>
                </a:extLst>
              </a:tr>
            </a:tbl>
          </a:graphicData>
        </a:graphic>
      </p:graphicFrame>
      <p:sp>
        <p:nvSpPr>
          <p:cNvPr id="9" name="TextBox 8">
            <a:extLst>
              <a:ext uri="{FF2B5EF4-FFF2-40B4-BE49-F238E27FC236}">
                <a16:creationId xmlns:a16="http://schemas.microsoft.com/office/drawing/2014/main" id="{CF26B40D-FC39-410F-95A0-6E3B4F8B5819}"/>
              </a:ext>
            </a:extLst>
          </p:cNvPr>
          <p:cNvSpPr txBox="1"/>
          <p:nvPr/>
        </p:nvSpPr>
        <p:spPr>
          <a:xfrm>
            <a:off x="948557" y="4829285"/>
            <a:ext cx="8913146" cy="1200329"/>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FF0000"/>
                </a:solidFill>
              </a:rPr>
              <a:t>RF power match the average beam power =&gt; efficient </a:t>
            </a:r>
          </a:p>
          <a:p>
            <a:pPr marL="285750" indent="-285750">
              <a:buFont typeface="Arial" panose="020B0604020202020204" pitchFamily="34" charset="0"/>
              <a:buChar char="•"/>
            </a:pPr>
            <a:r>
              <a:rPr lang="en-US" sz="2400" b="1" dirty="0">
                <a:solidFill>
                  <a:srgbClr val="FF0000"/>
                </a:solidFill>
              </a:rPr>
              <a:t>No klystron power modulation =&gt; no large bandwidth</a:t>
            </a:r>
          </a:p>
          <a:p>
            <a:pPr marL="285750" indent="-285750">
              <a:buFont typeface="Arial" panose="020B0604020202020204" pitchFamily="34" charset="0"/>
              <a:buChar char="•"/>
            </a:pPr>
            <a:r>
              <a:rPr lang="en-US" sz="2400" b="1" dirty="0">
                <a:solidFill>
                  <a:srgbClr val="FF0000"/>
                </a:solidFill>
              </a:rPr>
              <a:t>Peak power requirements are SIGNIFICANTLY reduced =&gt; cost, size</a:t>
            </a:r>
            <a:endParaRPr lang="en-GB" sz="2400" b="1" dirty="0">
              <a:solidFill>
                <a:srgbClr val="FF0000"/>
              </a:solidFill>
            </a:endParaRPr>
          </a:p>
        </p:txBody>
      </p:sp>
      <p:sp>
        <p:nvSpPr>
          <p:cNvPr id="3" name="Slide Number Placeholder 2">
            <a:extLst>
              <a:ext uri="{FF2B5EF4-FFF2-40B4-BE49-F238E27FC236}">
                <a16:creationId xmlns:a16="http://schemas.microsoft.com/office/drawing/2014/main" id="{D7612B40-DA45-47FF-861B-E58593497847}"/>
              </a:ext>
            </a:extLst>
          </p:cNvPr>
          <p:cNvSpPr>
            <a:spLocks noGrp="1"/>
          </p:cNvSpPr>
          <p:nvPr>
            <p:ph type="sldNum" sz="quarter" idx="12"/>
          </p:nvPr>
        </p:nvSpPr>
        <p:spPr/>
        <p:txBody>
          <a:bodyPr/>
          <a:lstStyle/>
          <a:p>
            <a:fld id="{ADCC14B8-73DF-4BAF-ADBE-131B886E007C}" type="slidenum">
              <a:rPr lang="en-GB" smtClean="0"/>
              <a:t>28</a:t>
            </a:fld>
            <a:endParaRPr lang="en-GB"/>
          </a:p>
        </p:txBody>
      </p:sp>
    </p:spTree>
    <p:extLst>
      <p:ext uri="{BB962C8B-B14F-4D97-AF65-F5344CB8AC3E}">
        <p14:creationId xmlns:p14="http://schemas.microsoft.com/office/powerpoint/2010/main" val="8555356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346FF-C7BC-41BC-8E6F-A64F4E2E8944}"/>
              </a:ext>
            </a:extLst>
          </p:cNvPr>
          <p:cNvSpPr>
            <a:spLocks noGrp="1"/>
          </p:cNvSpPr>
          <p:nvPr>
            <p:ph type="title"/>
          </p:nvPr>
        </p:nvSpPr>
        <p:spPr/>
        <p:txBody>
          <a:bodyPr/>
          <a:lstStyle/>
          <a:p>
            <a:r>
              <a:rPr lang="en-US" dirty="0"/>
              <a:t>Summary and outlook</a:t>
            </a:r>
          </a:p>
        </p:txBody>
      </p:sp>
      <p:sp>
        <p:nvSpPr>
          <p:cNvPr id="3" name="Content Placeholder 2">
            <a:extLst>
              <a:ext uri="{FF2B5EF4-FFF2-40B4-BE49-F238E27FC236}">
                <a16:creationId xmlns:a16="http://schemas.microsoft.com/office/drawing/2014/main" id="{870F47B1-E495-408C-A626-1AA7E7E2FEF1}"/>
              </a:ext>
            </a:extLst>
          </p:cNvPr>
          <p:cNvSpPr>
            <a:spLocks noGrp="1"/>
          </p:cNvSpPr>
          <p:nvPr>
            <p:ph idx="1"/>
          </p:nvPr>
        </p:nvSpPr>
        <p:spPr/>
        <p:txBody>
          <a:bodyPr>
            <a:normAutofit fontScale="85000" lnSpcReduction="20000"/>
          </a:bodyPr>
          <a:lstStyle/>
          <a:p>
            <a:r>
              <a:rPr lang="en-US" dirty="0"/>
              <a:t>Novel shape cavity for ultra low R/Q is proposed </a:t>
            </a:r>
          </a:p>
          <a:p>
            <a:r>
              <a:rPr lang="en-US" dirty="0"/>
              <a:t>It allows to implement RF system with small variation of stored energy enough to maintain beam phase variation below the specified value of 1 degree with ‘classical’ slow feedback LLRF</a:t>
            </a:r>
          </a:p>
          <a:p>
            <a:r>
              <a:rPr lang="en-US" dirty="0"/>
              <a:t>The RF system based on this cavities requires significantly less (x9) RF power and has higher RF-to-beam efficiency compared to current baseline</a:t>
            </a:r>
          </a:p>
          <a:p>
            <a:r>
              <a:rPr lang="en-US" dirty="0"/>
              <a:t>The number of cavities can also be reduced or even significantly reduced depending on the final design choice</a:t>
            </a:r>
          </a:p>
          <a:p>
            <a:r>
              <a:rPr lang="en-US" dirty="0"/>
              <a:t>Several designs are proposed. The final design choice depends on:</a:t>
            </a:r>
          </a:p>
          <a:p>
            <a:pPr lvl="1"/>
            <a:r>
              <a:rPr lang="en-US" dirty="0"/>
              <a:t>Cavity performance in terms of achievable surface B-field.</a:t>
            </a:r>
          </a:p>
          <a:p>
            <a:pPr lvl="1"/>
            <a:r>
              <a:rPr lang="en-US" dirty="0"/>
              <a:t>Beam dynamics requirement for the beam phase variation of all bunches in the train considering that it has linear distribution at the exit of DR.</a:t>
            </a:r>
          </a:p>
          <a:p>
            <a:r>
              <a:rPr lang="en-US" dirty="0"/>
              <a:t>BCC has much lower max surface E-field to B-field ratio. This type of cavity can be useful for testing B-field limit with less of a concern about field emission</a:t>
            </a:r>
          </a:p>
          <a:p>
            <a:endParaRPr lang="en-US" dirty="0"/>
          </a:p>
          <a:p>
            <a:endParaRPr lang="en-US" dirty="0"/>
          </a:p>
        </p:txBody>
      </p:sp>
      <p:sp>
        <p:nvSpPr>
          <p:cNvPr id="4" name="Slide Number Placeholder 3">
            <a:extLst>
              <a:ext uri="{FF2B5EF4-FFF2-40B4-BE49-F238E27FC236}">
                <a16:creationId xmlns:a16="http://schemas.microsoft.com/office/drawing/2014/main" id="{EDC47159-6EF4-4180-960A-9D0866505ACD}"/>
              </a:ext>
            </a:extLst>
          </p:cNvPr>
          <p:cNvSpPr>
            <a:spLocks noGrp="1"/>
          </p:cNvSpPr>
          <p:nvPr>
            <p:ph type="sldNum" sz="quarter" idx="12"/>
          </p:nvPr>
        </p:nvSpPr>
        <p:spPr/>
        <p:txBody>
          <a:bodyPr/>
          <a:lstStyle/>
          <a:p>
            <a:fld id="{ADCC14B8-73DF-4BAF-ADBE-131B886E007C}" type="slidenum">
              <a:rPr lang="en-GB" smtClean="0"/>
              <a:t>29</a:t>
            </a:fld>
            <a:endParaRPr lang="en-GB"/>
          </a:p>
        </p:txBody>
      </p:sp>
    </p:spTree>
    <p:extLst>
      <p:ext uri="{BB962C8B-B14F-4D97-AF65-F5344CB8AC3E}">
        <p14:creationId xmlns:p14="http://schemas.microsoft.com/office/powerpoint/2010/main" val="108298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F489E-086B-4C8D-8262-63FF188E4066}"/>
              </a:ext>
            </a:extLst>
          </p:cNvPr>
          <p:cNvSpPr>
            <a:spLocks noGrp="1"/>
          </p:cNvSpPr>
          <p:nvPr>
            <p:ph type="title"/>
          </p:nvPr>
        </p:nvSpPr>
        <p:spPr/>
        <p:txBody>
          <a:bodyPr/>
          <a:lstStyle/>
          <a:p>
            <a:r>
              <a:rPr lang="en-US" dirty="0"/>
              <a:t>Current baseline summary </a:t>
            </a:r>
            <a:r>
              <a:rPr lang="en-US" sz="3600" dirty="0"/>
              <a:t>(NIMA V985, </a:t>
            </a:r>
            <a:r>
              <a:rPr lang="en-GB" sz="3600" b="0" i="0" dirty="0">
                <a:solidFill>
                  <a:srgbClr val="2E2E2E"/>
                </a:solidFill>
                <a:effectLst/>
                <a:latin typeface="NexusSans"/>
              </a:rPr>
              <a:t>164659</a:t>
            </a:r>
            <a:r>
              <a:rPr lang="en-US" sz="3600" dirty="0"/>
              <a:t>)</a:t>
            </a:r>
            <a:endParaRPr lang="en-GB" dirty="0"/>
          </a:p>
        </p:txBody>
      </p:sp>
      <p:graphicFrame>
        <p:nvGraphicFramePr>
          <p:cNvPr id="4" name="Table 4">
            <a:extLst>
              <a:ext uri="{FF2B5EF4-FFF2-40B4-BE49-F238E27FC236}">
                <a16:creationId xmlns:a16="http://schemas.microsoft.com/office/drawing/2014/main" id="{386BEA24-B070-4C52-8632-6085723BBD3F}"/>
              </a:ext>
            </a:extLst>
          </p:cNvPr>
          <p:cNvGraphicFramePr>
            <a:graphicFrameLocks noGrp="1"/>
          </p:cNvGraphicFramePr>
          <p:nvPr>
            <p:extLst>
              <p:ext uri="{D42A27DB-BD31-4B8C-83A1-F6EECF244321}">
                <p14:modId xmlns:p14="http://schemas.microsoft.com/office/powerpoint/2010/main" val="994897737"/>
              </p:ext>
            </p:extLst>
          </p:nvPr>
        </p:nvGraphicFramePr>
        <p:xfrm>
          <a:off x="487285" y="1500901"/>
          <a:ext cx="5034626" cy="3337560"/>
        </p:xfrm>
        <a:graphic>
          <a:graphicData uri="http://schemas.openxmlformats.org/drawingml/2006/table">
            <a:tbl>
              <a:tblPr firstRow="1" bandRow="1">
                <a:tableStyleId>{5C22544A-7EE6-4342-B048-85BDC9FD1C3A}</a:tableStyleId>
              </a:tblPr>
              <a:tblGrid>
                <a:gridCol w="3682549">
                  <a:extLst>
                    <a:ext uri="{9D8B030D-6E8A-4147-A177-3AD203B41FA5}">
                      <a16:colId xmlns:a16="http://schemas.microsoft.com/office/drawing/2014/main" val="2680120747"/>
                    </a:ext>
                  </a:extLst>
                </a:gridCol>
                <a:gridCol w="1352077">
                  <a:extLst>
                    <a:ext uri="{9D8B030D-6E8A-4147-A177-3AD203B41FA5}">
                      <a16:colId xmlns:a16="http://schemas.microsoft.com/office/drawing/2014/main" val="3956492925"/>
                    </a:ext>
                  </a:extLst>
                </a:gridCol>
              </a:tblGrid>
              <a:tr h="370840">
                <a:tc>
                  <a:txBody>
                    <a:bodyPr/>
                    <a:lstStyle/>
                    <a:p>
                      <a:r>
                        <a:rPr lang="en-US" dirty="0"/>
                        <a:t>Cavity type</a:t>
                      </a:r>
                      <a:endParaRPr lang="en-GB" dirty="0"/>
                    </a:p>
                  </a:txBody>
                  <a:tcPr/>
                </a:tc>
                <a:tc>
                  <a:txBody>
                    <a:bodyPr/>
                    <a:lstStyle/>
                    <a:p>
                      <a:r>
                        <a:rPr lang="en-US" dirty="0"/>
                        <a:t>ARES</a:t>
                      </a:r>
                      <a:endParaRPr lang="en-GB" dirty="0"/>
                    </a:p>
                  </a:txBody>
                  <a:tcPr/>
                </a:tc>
                <a:extLst>
                  <a:ext uri="{0D108BD9-81ED-4DB2-BD59-A6C34878D82A}">
                    <a16:rowId xmlns:a16="http://schemas.microsoft.com/office/drawing/2014/main" val="334653240"/>
                  </a:ext>
                </a:extLst>
              </a:tr>
              <a:tr h="370840">
                <a:tc>
                  <a:txBody>
                    <a:bodyPr/>
                    <a:lstStyle/>
                    <a:p>
                      <a:r>
                        <a:rPr lang="en-US" dirty="0"/>
                        <a:t>Cavity R/Q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a:t>
                      </a:r>
                      <a:endParaRPr lang="en-GB" dirty="0"/>
                    </a:p>
                  </a:txBody>
                  <a:tcPr/>
                </a:tc>
                <a:tc>
                  <a:txBody>
                    <a:bodyPr/>
                    <a:lstStyle/>
                    <a:p>
                      <a:r>
                        <a:rPr lang="en-US" dirty="0"/>
                        <a:t>7.5</a:t>
                      </a:r>
                      <a:endParaRPr lang="en-GB" dirty="0"/>
                    </a:p>
                  </a:txBody>
                  <a:tcPr/>
                </a:tc>
                <a:extLst>
                  <a:ext uri="{0D108BD9-81ED-4DB2-BD59-A6C34878D82A}">
                    <a16:rowId xmlns:a16="http://schemas.microsoft.com/office/drawing/2014/main" val="1335869960"/>
                  </a:ext>
                </a:extLst>
              </a:tr>
              <a:tr h="370840">
                <a:tc>
                  <a:txBody>
                    <a:bodyPr/>
                    <a:lstStyle/>
                    <a:p>
                      <a:r>
                        <a:rPr lang="en-US" dirty="0"/>
                        <a:t>Number of cavities</a:t>
                      </a:r>
                      <a:endParaRPr lang="en-GB" dirty="0"/>
                    </a:p>
                  </a:txBody>
                  <a:tcPr/>
                </a:tc>
                <a:tc>
                  <a:txBody>
                    <a:bodyPr/>
                    <a:lstStyle/>
                    <a:p>
                      <a:r>
                        <a:rPr lang="en-US" dirty="0"/>
                        <a:t>32</a:t>
                      </a:r>
                      <a:endParaRPr lang="en-GB" dirty="0"/>
                    </a:p>
                  </a:txBody>
                  <a:tcPr/>
                </a:tc>
                <a:extLst>
                  <a:ext uri="{0D108BD9-81ED-4DB2-BD59-A6C34878D82A}">
                    <a16:rowId xmlns:a16="http://schemas.microsoft.com/office/drawing/2014/main" val="951329368"/>
                  </a:ext>
                </a:extLst>
              </a:tr>
              <a:tr h="370840">
                <a:tc>
                  <a:txBody>
                    <a:bodyPr/>
                    <a:lstStyle/>
                    <a:p>
                      <a:r>
                        <a:rPr lang="en-US" dirty="0"/>
                        <a:t>Cavity Q0</a:t>
                      </a:r>
                      <a:endParaRPr lang="en-GB" dirty="0"/>
                    </a:p>
                  </a:txBody>
                  <a:tcPr/>
                </a:tc>
                <a:tc>
                  <a:txBody>
                    <a:bodyPr/>
                    <a:lstStyle/>
                    <a:p>
                      <a:r>
                        <a:rPr lang="en-US" dirty="0"/>
                        <a:t>55000</a:t>
                      </a:r>
                      <a:endParaRPr lang="en-GB" dirty="0"/>
                    </a:p>
                  </a:txBody>
                  <a:tcPr/>
                </a:tc>
                <a:extLst>
                  <a:ext uri="{0D108BD9-81ED-4DB2-BD59-A6C34878D82A}">
                    <a16:rowId xmlns:a16="http://schemas.microsoft.com/office/drawing/2014/main" val="3403682136"/>
                  </a:ext>
                </a:extLst>
              </a:tr>
              <a:tr h="370840">
                <a:tc>
                  <a:txBody>
                    <a:bodyPr/>
                    <a:lstStyle/>
                    <a:p>
                      <a:r>
                        <a:rPr lang="en-US" dirty="0"/>
                        <a:t>BL compensation method</a:t>
                      </a:r>
                      <a:endParaRPr lang="en-GB" dirty="0"/>
                    </a:p>
                  </a:txBody>
                  <a:tcPr/>
                </a:tc>
                <a:tc>
                  <a:txBody>
                    <a:bodyPr/>
                    <a:lstStyle/>
                    <a:p>
                      <a:r>
                        <a:rPr lang="en-US" dirty="0"/>
                        <a:t>feedforward</a:t>
                      </a:r>
                      <a:endParaRPr lang="en-GB" dirty="0"/>
                    </a:p>
                  </a:txBody>
                  <a:tcPr/>
                </a:tc>
                <a:extLst>
                  <a:ext uri="{0D108BD9-81ED-4DB2-BD59-A6C34878D82A}">
                    <a16:rowId xmlns:a16="http://schemas.microsoft.com/office/drawing/2014/main" val="3143420356"/>
                  </a:ext>
                </a:extLst>
              </a:tr>
              <a:tr h="370840">
                <a:tc>
                  <a:txBody>
                    <a:bodyPr/>
                    <a:lstStyle/>
                    <a:p>
                      <a:r>
                        <a:rPr lang="en-US" dirty="0"/>
                        <a:t>Beam phase variation [</a:t>
                      </a:r>
                      <a:r>
                        <a:rPr lang="en-US" baseline="30000" dirty="0"/>
                        <a:t>o</a:t>
                      </a:r>
                      <a:r>
                        <a:rPr lang="en-US" dirty="0"/>
                        <a:t>]</a:t>
                      </a:r>
                      <a:endParaRPr lang="en-GB" dirty="0"/>
                    </a:p>
                  </a:txBody>
                  <a:tcPr/>
                </a:tc>
                <a:tc>
                  <a:txBody>
                    <a:bodyPr/>
                    <a:lstStyle/>
                    <a:p>
                      <a:r>
                        <a:rPr lang="en-US" dirty="0"/>
                        <a:t>~1</a:t>
                      </a:r>
                      <a:endParaRPr lang="en-GB" dirty="0"/>
                    </a:p>
                  </a:txBody>
                  <a:tcPr/>
                </a:tc>
                <a:extLst>
                  <a:ext uri="{0D108BD9-81ED-4DB2-BD59-A6C34878D82A}">
                    <a16:rowId xmlns:a16="http://schemas.microsoft.com/office/drawing/2014/main" val="848081992"/>
                  </a:ext>
                </a:extLst>
              </a:tr>
              <a:tr h="370840">
                <a:tc>
                  <a:txBody>
                    <a:bodyPr/>
                    <a:lstStyle/>
                    <a:p>
                      <a:r>
                        <a:rPr lang="en-US" dirty="0"/>
                        <a:t>Peak input power [kW/cavity]</a:t>
                      </a:r>
                      <a:endParaRPr lang="en-GB" dirty="0"/>
                    </a:p>
                  </a:txBody>
                  <a:tcPr/>
                </a:tc>
                <a:tc>
                  <a:txBody>
                    <a:bodyPr/>
                    <a:lstStyle/>
                    <a:p>
                      <a:r>
                        <a:rPr lang="en-US" dirty="0"/>
                        <a:t>405</a:t>
                      </a:r>
                      <a:endParaRPr lang="en-GB" dirty="0"/>
                    </a:p>
                  </a:txBody>
                  <a:tcPr/>
                </a:tc>
                <a:extLst>
                  <a:ext uri="{0D108BD9-81ED-4DB2-BD59-A6C34878D82A}">
                    <a16:rowId xmlns:a16="http://schemas.microsoft.com/office/drawing/2014/main" val="2185333141"/>
                  </a:ext>
                </a:extLst>
              </a:tr>
              <a:tr h="370840">
                <a:tc>
                  <a:txBody>
                    <a:bodyPr/>
                    <a:lstStyle/>
                    <a:p>
                      <a:r>
                        <a:rPr lang="en-US" dirty="0"/>
                        <a:t>Cavity power loss [kW]</a:t>
                      </a:r>
                      <a:endParaRPr lang="en-GB" dirty="0"/>
                    </a:p>
                  </a:txBody>
                  <a:tcPr/>
                </a:tc>
                <a:tc>
                  <a:txBody>
                    <a:bodyPr/>
                    <a:lstStyle/>
                    <a:p>
                      <a:r>
                        <a:rPr lang="en-US" dirty="0"/>
                        <a:t>~50</a:t>
                      </a:r>
                      <a:endParaRPr lang="en-GB" dirty="0"/>
                    </a:p>
                  </a:txBody>
                  <a:tcPr/>
                </a:tc>
                <a:extLst>
                  <a:ext uri="{0D108BD9-81ED-4DB2-BD59-A6C34878D82A}">
                    <a16:rowId xmlns:a16="http://schemas.microsoft.com/office/drawing/2014/main" val="1993694969"/>
                  </a:ext>
                </a:extLst>
              </a:tr>
              <a:tr h="370840">
                <a:tc>
                  <a:txBody>
                    <a:bodyPr/>
                    <a:lstStyle/>
                    <a:p>
                      <a:r>
                        <a:rPr lang="en-US" dirty="0"/>
                        <a:t>Total peak input power [kW]</a:t>
                      </a:r>
                      <a:endParaRPr lang="en-GB" dirty="0"/>
                    </a:p>
                  </a:txBody>
                  <a:tcPr/>
                </a:tc>
                <a:tc>
                  <a:txBody>
                    <a:bodyPr/>
                    <a:lstStyle/>
                    <a:p>
                      <a:r>
                        <a:rPr lang="en-US" dirty="0"/>
                        <a:t>12960</a:t>
                      </a:r>
                      <a:endParaRPr lang="en-GB" dirty="0"/>
                    </a:p>
                  </a:txBody>
                  <a:tcPr/>
                </a:tc>
                <a:extLst>
                  <a:ext uri="{0D108BD9-81ED-4DB2-BD59-A6C34878D82A}">
                    <a16:rowId xmlns:a16="http://schemas.microsoft.com/office/drawing/2014/main" val="4114784713"/>
                  </a:ext>
                </a:extLst>
              </a:tr>
            </a:tbl>
          </a:graphicData>
        </a:graphic>
      </p:graphicFrame>
      <p:pic>
        <p:nvPicPr>
          <p:cNvPr id="8" name="Content Placeholder 7" descr="Chart, histogram&#10;&#10;Description automatically generated">
            <a:extLst>
              <a:ext uri="{FF2B5EF4-FFF2-40B4-BE49-F238E27FC236}">
                <a16:creationId xmlns:a16="http://schemas.microsoft.com/office/drawing/2014/main" id="{A584F7B4-CB84-4668-A025-C5550746BF05}"/>
              </a:ext>
            </a:extLst>
          </p:cNvPr>
          <p:cNvPicPr>
            <a:picLocks noGrp="1" noChangeAspect="1"/>
          </p:cNvPicPr>
          <p:nvPr>
            <p:ph idx="1"/>
          </p:nvPr>
        </p:nvPicPr>
        <p:blipFill>
          <a:blip r:embed="rId2"/>
          <a:stretch>
            <a:fillRect/>
          </a:stretch>
        </p:blipFill>
        <p:spPr>
          <a:xfrm>
            <a:off x="5856076" y="1395374"/>
            <a:ext cx="5497724" cy="4351338"/>
          </a:xfrm>
        </p:spPr>
      </p:pic>
      <p:sp>
        <p:nvSpPr>
          <p:cNvPr id="9" name="TextBox 8">
            <a:extLst>
              <a:ext uri="{FF2B5EF4-FFF2-40B4-BE49-F238E27FC236}">
                <a16:creationId xmlns:a16="http://schemas.microsoft.com/office/drawing/2014/main" id="{2B038236-7025-4966-9A00-BF11A1C9C10D}"/>
              </a:ext>
            </a:extLst>
          </p:cNvPr>
          <p:cNvSpPr txBox="1"/>
          <p:nvPr/>
        </p:nvSpPr>
        <p:spPr>
          <a:xfrm>
            <a:off x="487285" y="4838461"/>
            <a:ext cx="6247159" cy="1569660"/>
          </a:xfrm>
          <a:prstGeom prst="rect">
            <a:avLst/>
          </a:prstGeom>
          <a:noFill/>
        </p:spPr>
        <p:txBody>
          <a:bodyPr wrap="none" rtlCol="0">
            <a:spAutoFit/>
          </a:bodyPr>
          <a:lstStyle/>
          <a:p>
            <a:pPr marL="285750" indent="-285750">
              <a:buFont typeface="Arial" panose="020B0604020202020204" pitchFamily="34" charset="0"/>
              <a:buChar char="•"/>
            </a:pPr>
            <a:r>
              <a:rPr lang="en-US" sz="2400" b="1" dirty="0">
                <a:solidFill>
                  <a:srgbClr val="FF0000"/>
                </a:solidFill>
              </a:rPr>
              <a:t>Very high peak power </a:t>
            </a:r>
          </a:p>
          <a:p>
            <a:pPr marL="285750" indent="-285750">
              <a:buFont typeface="Arial" panose="020B0604020202020204" pitchFamily="34" charset="0"/>
              <a:buChar char="•"/>
            </a:pPr>
            <a:r>
              <a:rPr lang="en-US" sz="2400" b="1" dirty="0">
                <a:solidFill>
                  <a:srgbClr val="FF0000"/>
                </a:solidFill>
              </a:rPr>
              <a:t>Larger klystron bandwidth</a:t>
            </a:r>
          </a:p>
          <a:p>
            <a:pPr marL="285750" indent="-285750">
              <a:buFont typeface="Arial" panose="020B0604020202020204" pitchFamily="34" charset="0"/>
              <a:buChar char="•"/>
            </a:pPr>
            <a:r>
              <a:rPr lang="en-US" sz="2400" b="1" dirty="0">
                <a:solidFill>
                  <a:srgbClr val="FF0000"/>
                </a:solidFill>
              </a:rPr>
              <a:t>Strong peak power modulations on each turn</a:t>
            </a:r>
          </a:p>
          <a:p>
            <a:pPr marL="285750" indent="-285750">
              <a:buFont typeface="Arial" panose="020B0604020202020204" pitchFamily="34" charset="0"/>
              <a:buChar char="•"/>
            </a:pPr>
            <a:r>
              <a:rPr lang="en-US" sz="2400" b="1" dirty="0">
                <a:solidFill>
                  <a:srgbClr val="FF0000"/>
                </a:solidFill>
              </a:rPr>
              <a:t>Inefficient due to most of average power lost</a:t>
            </a:r>
            <a:endParaRPr lang="en-GB" sz="2400" b="1" dirty="0">
              <a:solidFill>
                <a:srgbClr val="FF0000"/>
              </a:solidFill>
            </a:endParaRPr>
          </a:p>
        </p:txBody>
      </p:sp>
      <p:sp>
        <p:nvSpPr>
          <p:cNvPr id="3" name="Slide Number Placeholder 2">
            <a:extLst>
              <a:ext uri="{FF2B5EF4-FFF2-40B4-BE49-F238E27FC236}">
                <a16:creationId xmlns:a16="http://schemas.microsoft.com/office/drawing/2014/main" id="{A38A1B94-E418-46CE-9941-C20CFBFECCCE}"/>
              </a:ext>
            </a:extLst>
          </p:cNvPr>
          <p:cNvSpPr>
            <a:spLocks noGrp="1"/>
          </p:cNvSpPr>
          <p:nvPr>
            <p:ph type="sldNum" sz="quarter" idx="12"/>
          </p:nvPr>
        </p:nvSpPr>
        <p:spPr/>
        <p:txBody>
          <a:bodyPr/>
          <a:lstStyle/>
          <a:p>
            <a:fld id="{ADCC14B8-73DF-4BAF-ADBE-131B886E007C}" type="slidenum">
              <a:rPr lang="en-GB" smtClean="0"/>
              <a:t>3</a:t>
            </a:fld>
            <a:endParaRPr lang="en-GB"/>
          </a:p>
        </p:txBody>
      </p:sp>
    </p:spTree>
    <p:extLst>
      <p:ext uri="{BB962C8B-B14F-4D97-AF65-F5344CB8AC3E}">
        <p14:creationId xmlns:p14="http://schemas.microsoft.com/office/powerpoint/2010/main" val="1437639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8058-3D1E-481A-8A38-29C3934F4E1C}"/>
              </a:ext>
            </a:extLst>
          </p:cNvPr>
          <p:cNvSpPr>
            <a:spLocks noGrp="1"/>
          </p:cNvSpPr>
          <p:nvPr>
            <p:ph type="title"/>
          </p:nvPr>
        </p:nvSpPr>
        <p:spPr/>
        <p:txBody>
          <a:bodyPr/>
          <a:lstStyle/>
          <a:p>
            <a:r>
              <a:rPr lang="en-US" dirty="0"/>
              <a:t>Transient beam loading effects </a:t>
            </a:r>
            <a:r>
              <a:rPr lang="en-US" sz="3600" dirty="0"/>
              <a:t>(CLIC-Note-879)</a:t>
            </a:r>
            <a:endParaRPr lang="en-GB" dirty="0"/>
          </a:p>
        </p:txBody>
      </p:sp>
      <p:grpSp>
        <p:nvGrpSpPr>
          <p:cNvPr id="4" name="Group 3">
            <a:extLst>
              <a:ext uri="{FF2B5EF4-FFF2-40B4-BE49-F238E27FC236}">
                <a16:creationId xmlns:a16="http://schemas.microsoft.com/office/drawing/2014/main" id="{208C842D-6D24-40DE-A081-BFE07D289644}"/>
              </a:ext>
            </a:extLst>
          </p:cNvPr>
          <p:cNvGrpSpPr/>
          <p:nvPr/>
        </p:nvGrpSpPr>
        <p:grpSpPr>
          <a:xfrm>
            <a:off x="6482898" y="1468756"/>
            <a:ext cx="4648200" cy="4114006"/>
            <a:chOff x="76200" y="1067594"/>
            <a:chExt cx="4648200" cy="4114006"/>
          </a:xfrm>
        </p:grpSpPr>
        <p:cxnSp>
          <p:nvCxnSpPr>
            <p:cNvPr id="5" name="Straight Arrow Connector 4">
              <a:extLst>
                <a:ext uri="{FF2B5EF4-FFF2-40B4-BE49-F238E27FC236}">
                  <a16:creationId xmlns:a16="http://schemas.microsoft.com/office/drawing/2014/main" id="{0D82E753-BB13-4870-BB20-1E45BA7C2B8A}"/>
                </a:ext>
              </a:extLst>
            </p:cNvPr>
            <p:cNvCxnSpPr/>
            <p:nvPr/>
          </p:nvCxnSpPr>
          <p:spPr>
            <a:xfrm rot="5400000" flipH="1" flipV="1">
              <a:off x="-1371600" y="2971800"/>
              <a:ext cx="3810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B6FF02C-49B3-4E48-BD45-8EA2EC378721}"/>
                </a:ext>
              </a:extLst>
            </p:cNvPr>
            <p:cNvCxnSpPr/>
            <p:nvPr/>
          </p:nvCxnSpPr>
          <p:spPr>
            <a:xfrm>
              <a:off x="457200" y="4724400"/>
              <a:ext cx="426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41">
              <a:extLst>
                <a:ext uri="{FF2B5EF4-FFF2-40B4-BE49-F238E27FC236}">
                  <a16:creationId xmlns:a16="http://schemas.microsoft.com/office/drawing/2014/main" id="{DD75F247-A2A5-407B-B151-82F9D423E1E1}"/>
                </a:ext>
              </a:extLst>
            </p:cNvPr>
            <p:cNvSpPr txBox="1"/>
            <p:nvPr/>
          </p:nvSpPr>
          <p:spPr>
            <a:xfrm>
              <a:off x="3200400" y="1600200"/>
              <a:ext cx="39581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V</a:t>
              </a:r>
              <a:r>
                <a:rPr lang="en-US" sz="1800" i="0" baseline="-25000" dirty="0">
                  <a:solidFill>
                    <a:prstClr val="black"/>
                  </a:solidFill>
                  <a:latin typeface="Calibri"/>
                </a:rPr>
                <a:t>C</a:t>
              </a:r>
            </a:p>
          </p:txBody>
        </p:sp>
        <p:sp>
          <p:nvSpPr>
            <p:cNvPr id="8" name="TextBox 42">
              <a:extLst>
                <a:ext uri="{FF2B5EF4-FFF2-40B4-BE49-F238E27FC236}">
                  <a16:creationId xmlns:a16="http://schemas.microsoft.com/office/drawing/2014/main" id="{8F25881B-3F04-4357-B9F5-2202EFFF3655}"/>
                </a:ext>
              </a:extLst>
            </p:cNvPr>
            <p:cNvSpPr txBox="1"/>
            <p:nvPr/>
          </p:nvSpPr>
          <p:spPr>
            <a:xfrm>
              <a:off x="2989161" y="1916668"/>
              <a:ext cx="516039"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prstClr val="black"/>
                  </a:solidFill>
                  <a:latin typeface="Calibri"/>
                </a:rPr>
                <a:t>δ</a:t>
              </a:r>
              <a:r>
                <a:rPr lang="en-US" sz="1800" i="0" dirty="0">
                  <a:solidFill>
                    <a:prstClr val="black"/>
                  </a:solidFill>
                  <a:latin typeface="Calibri"/>
                </a:rPr>
                <a:t>V</a:t>
              </a:r>
              <a:r>
                <a:rPr lang="en-US" baseline="-25000" dirty="0">
                  <a:solidFill>
                    <a:prstClr val="black"/>
                  </a:solidFill>
                </a:rPr>
                <a:t>C</a:t>
              </a:r>
              <a:endParaRPr lang="en-US" sz="1800" i="0" baseline="-25000" dirty="0">
                <a:solidFill>
                  <a:prstClr val="black"/>
                </a:solidFill>
                <a:latin typeface="Calibri"/>
              </a:endParaRPr>
            </a:p>
          </p:txBody>
        </p:sp>
        <p:sp>
          <p:nvSpPr>
            <p:cNvPr id="9" name="TextBox 53">
              <a:extLst>
                <a:ext uri="{FF2B5EF4-FFF2-40B4-BE49-F238E27FC236}">
                  <a16:creationId xmlns:a16="http://schemas.microsoft.com/office/drawing/2014/main" id="{349C1852-E227-4307-BA20-C3E262524ADC}"/>
                </a:ext>
              </a:extLst>
            </p:cNvPr>
            <p:cNvSpPr txBox="1"/>
            <p:nvPr/>
          </p:nvSpPr>
          <p:spPr>
            <a:xfrm>
              <a:off x="3962400" y="4419600"/>
              <a:ext cx="762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Re{V}</a:t>
              </a:r>
              <a:endParaRPr lang="en-US" sz="1800" i="0" baseline="-25000" dirty="0">
                <a:solidFill>
                  <a:prstClr val="black"/>
                </a:solidFill>
                <a:latin typeface="Calibri"/>
              </a:endParaRPr>
            </a:p>
          </p:txBody>
        </p:sp>
        <p:sp>
          <p:nvSpPr>
            <p:cNvPr id="10" name="TextBox 54">
              <a:extLst>
                <a:ext uri="{FF2B5EF4-FFF2-40B4-BE49-F238E27FC236}">
                  <a16:creationId xmlns:a16="http://schemas.microsoft.com/office/drawing/2014/main" id="{EF18B0D4-339B-4B14-B840-E80EB4AF56FB}"/>
                </a:ext>
              </a:extLst>
            </p:cNvPr>
            <p:cNvSpPr txBox="1"/>
            <p:nvPr/>
          </p:nvSpPr>
          <p:spPr>
            <a:xfrm>
              <a:off x="457200" y="1143000"/>
              <a:ext cx="762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dirty="0" err="1">
                  <a:solidFill>
                    <a:prstClr val="black"/>
                  </a:solidFill>
                  <a:latin typeface="Calibri"/>
                </a:rPr>
                <a:t>Im</a:t>
              </a:r>
              <a:r>
                <a:rPr lang="en-US" sz="1800" i="0" dirty="0">
                  <a:solidFill>
                    <a:prstClr val="black"/>
                  </a:solidFill>
                  <a:latin typeface="Calibri"/>
                </a:rPr>
                <a:t>{V}</a:t>
              </a:r>
              <a:endParaRPr lang="en-US" sz="1800" i="0" baseline="-25000" dirty="0">
                <a:solidFill>
                  <a:prstClr val="black"/>
                </a:solidFill>
                <a:latin typeface="Calibri"/>
              </a:endParaRPr>
            </a:p>
          </p:txBody>
        </p:sp>
        <p:cxnSp>
          <p:nvCxnSpPr>
            <p:cNvPr id="11" name="Straight Arrow Connector 10">
              <a:extLst>
                <a:ext uri="{FF2B5EF4-FFF2-40B4-BE49-F238E27FC236}">
                  <a16:creationId xmlns:a16="http://schemas.microsoft.com/office/drawing/2014/main" id="{8623D5A3-773A-47D9-B912-6230C36DD7FD}"/>
                </a:ext>
              </a:extLst>
            </p:cNvPr>
            <p:cNvCxnSpPr/>
            <p:nvPr/>
          </p:nvCxnSpPr>
          <p:spPr>
            <a:xfrm rot="5400000" flipH="1" flipV="1">
              <a:off x="381000" y="1905000"/>
              <a:ext cx="2971800" cy="2667000"/>
            </a:xfrm>
            <a:prstGeom prst="straightConnector1">
              <a:avLst/>
            </a:prstGeom>
            <a:ln w="1905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63018A4-DC1F-4F79-BC58-75A55C9D53EF}"/>
                </a:ext>
              </a:extLst>
            </p:cNvPr>
            <p:cNvCxnSpPr/>
            <p:nvPr/>
          </p:nvCxnSpPr>
          <p:spPr>
            <a:xfrm rot="5400000">
              <a:off x="1371602" y="3048000"/>
              <a:ext cx="3657598" cy="2"/>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62">
              <a:extLst>
                <a:ext uri="{FF2B5EF4-FFF2-40B4-BE49-F238E27FC236}">
                  <a16:creationId xmlns:a16="http://schemas.microsoft.com/office/drawing/2014/main" id="{F588D8A2-0749-4AB3-A184-610CEF1F7D22}"/>
                </a:ext>
              </a:extLst>
            </p:cNvPr>
            <p:cNvSpPr txBox="1"/>
            <p:nvPr/>
          </p:nvSpPr>
          <p:spPr>
            <a:xfrm>
              <a:off x="2971800" y="4724400"/>
              <a:ext cx="39581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V</a:t>
              </a:r>
              <a:r>
                <a:rPr lang="en-US" sz="1800" i="0" baseline="-25000" dirty="0">
                  <a:solidFill>
                    <a:prstClr val="black"/>
                  </a:solidFill>
                  <a:latin typeface="Calibri"/>
                </a:rPr>
                <a:t>A</a:t>
              </a:r>
            </a:p>
          </p:txBody>
        </p:sp>
        <p:sp>
          <p:nvSpPr>
            <p:cNvPr id="14" name="Arc 13">
              <a:extLst>
                <a:ext uri="{FF2B5EF4-FFF2-40B4-BE49-F238E27FC236}">
                  <a16:creationId xmlns:a16="http://schemas.microsoft.com/office/drawing/2014/main" id="{0B6BCA63-5B1E-4373-9F81-83536D0F5558}"/>
                </a:ext>
              </a:extLst>
            </p:cNvPr>
            <p:cNvSpPr/>
            <p:nvPr/>
          </p:nvSpPr>
          <p:spPr>
            <a:xfrm>
              <a:off x="76200" y="4267200"/>
              <a:ext cx="914400" cy="914400"/>
            </a:xfrm>
            <a:prstGeom prst="arc">
              <a:avLst>
                <a:gd name="adj1" fmla="val 18766822"/>
                <a:gd name="adj2" fmla="val 0"/>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15" name="TextBox 65">
              <a:extLst>
                <a:ext uri="{FF2B5EF4-FFF2-40B4-BE49-F238E27FC236}">
                  <a16:creationId xmlns:a16="http://schemas.microsoft.com/office/drawing/2014/main" id="{BD688A38-C974-46AB-832E-ECDEE281857A}"/>
                </a:ext>
              </a:extLst>
            </p:cNvPr>
            <p:cNvSpPr txBox="1"/>
            <p:nvPr/>
          </p:nvSpPr>
          <p:spPr>
            <a:xfrm>
              <a:off x="914400" y="4343400"/>
              <a:ext cx="39581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dirty="0">
                  <a:solidFill>
                    <a:prstClr val="black"/>
                  </a:solidFill>
                  <a:latin typeface="Calibri"/>
                </a:rPr>
                <a:t>φ</a:t>
              </a:r>
              <a:endParaRPr lang="en-US" sz="1800" i="0" baseline="-25000" dirty="0">
                <a:solidFill>
                  <a:prstClr val="black"/>
                </a:solidFill>
                <a:latin typeface="Calibri"/>
              </a:endParaRPr>
            </a:p>
          </p:txBody>
        </p:sp>
        <p:cxnSp>
          <p:nvCxnSpPr>
            <p:cNvPr id="16" name="Straight Arrow Connector 15">
              <a:extLst>
                <a:ext uri="{FF2B5EF4-FFF2-40B4-BE49-F238E27FC236}">
                  <a16:creationId xmlns:a16="http://schemas.microsoft.com/office/drawing/2014/main" id="{BD23C068-9842-40D0-8974-FA04046A8716}"/>
                </a:ext>
              </a:extLst>
            </p:cNvPr>
            <p:cNvCxnSpPr/>
            <p:nvPr/>
          </p:nvCxnSpPr>
          <p:spPr>
            <a:xfrm rot="10800000">
              <a:off x="2133600" y="1752600"/>
              <a:ext cx="1066800"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68">
              <a:extLst>
                <a:ext uri="{FF2B5EF4-FFF2-40B4-BE49-F238E27FC236}">
                  <a16:creationId xmlns:a16="http://schemas.microsoft.com/office/drawing/2014/main" id="{016D7DD8-0EFC-4577-81A8-79CFA4E35A1F}"/>
                </a:ext>
              </a:extLst>
            </p:cNvPr>
            <p:cNvSpPr txBox="1"/>
            <p:nvPr/>
          </p:nvSpPr>
          <p:spPr>
            <a:xfrm>
              <a:off x="2667000" y="1371600"/>
              <a:ext cx="516039"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srgbClr val="FF0000"/>
                  </a:solidFill>
                  <a:latin typeface="Calibri"/>
                </a:rPr>
                <a:t>δ</a:t>
              </a:r>
              <a:r>
                <a:rPr lang="en-US" sz="1800" i="0" dirty="0">
                  <a:solidFill>
                    <a:srgbClr val="FF0000"/>
                  </a:solidFill>
                  <a:latin typeface="Calibri"/>
                </a:rPr>
                <a:t>V</a:t>
              </a:r>
              <a:r>
                <a:rPr lang="en-US" baseline="-25000" dirty="0">
                  <a:solidFill>
                    <a:srgbClr val="FF0000"/>
                  </a:solidFill>
                </a:rPr>
                <a:t>B</a:t>
              </a:r>
              <a:endParaRPr lang="en-US" sz="1800" i="0" baseline="-25000" dirty="0">
                <a:solidFill>
                  <a:srgbClr val="FF0000"/>
                </a:solidFill>
                <a:latin typeface="Calibri"/>
              </a:endParaRPr>
            </a:p>
          </p:txBody>
        </p:sp>
        <p:cxnSp>
          <p:nvCxnSpPr>
            <p:cNvPr id="18" name="Straight Arrow Connector 17">
              <a:extLst>
                <a:ext uri="{FF2B5EF4-FFF2-40B4-BE49-F238E27FC236}">
                  <a16:creationId xmlns:a16="http://schemas.microsoft.com/office/drawing/2014/main" id="{25074F00-CAB2-4A44-BC34-B4E7780B15CC}"/>
                </a:ext>
              </a:extLst>
            </p:cNvPr>
            <p:cNvCxnSpPr/>
            <p:nvPr/>
          </p:nvCxnSpPr>
          <p:spPr>
            <a:xfrm rot="5400000" flipH="1" flipV="1">
              <a:off x="-152400" y="2438400"/>
              <a:ext cx="2971800" cy="1600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F0193CC-B9FE-4ABF-A42C-F304E4B65FF3}"/>
                </a:ext>
              </a:extLst>
            </p:cNvPr>
            <p:cNvCxnSpPr/>
            <p:nvPr/>
          </p:nvCxnSpPr>
          <p:spPr>
            <a:xfrm flipV="1">
              <a:off x="533400" y="2743200"/>
              <a:ext cx="2667000" cy="198120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 name="Arc 19">
              <a:extLst>
                <a:ext uri="{FF2B5EF4-FFF2-40B4-BE49-F238E27FC236}">
                  <a16:creationId xmlns:a16="http://schemas.microsoft.com/office/drawing/2014/main" id="{27113259-8725-4D63-80B2-70F013263C91}"/>
                </a:ext>
              </a:extLst>
            </p:cNvPr>
            <p:cNvSpPr/>
            <p:nvPr/>
          </p:nvSpPr>
          <p:spPr>
            <a:xfrm>
              <a:off x="762000" y="2590800"/>
              <a:ext cx="1905000" cy="1524000"/>
            </a:xfrm>
            <a:prstGeom prst="arc">
              <a:avLst>
                <a:gd name="adj1" fmla="val 18766822"/>
                <a:gd name="adj2" fmla="val 20835091"/>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1" name="Arc 20">
              <a:extLst>
                <a:ext uri="{FF2B5EF4-FFF2-40B4-BE49-F238E27FC236}">
                  <a16:creationId xmlns:a16="http://schemas.microsoft.com/office/drawing/2014/main" id="{15B4C886-A208-466B-A771-C97132116293}"/>
                </a:ext>
              </a:extLst>
            </p:cNvPr>
            <p:cNvSpPr/>
            <p:nvPr/>
          </p:nvSpPr>
          <p:spPr>
            <a:xfrm>
              <a:off x="381000" y="2209800"/>
              <a:ext cx="1981200" cy="1828800"/>
            </a:xfrm>
            <a:prstGeom prst="arc">
              <a:avLst>
                <a:gd name="adj1" fmla="val 17990730"/>
                <a:gd name="adj2" fmla="val 20204609"/>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sp>
          <p:nvSpPr>
            <p:cNvPr id="22" name="TextBox 79">
              <a:extLst>
                <a:ext uri="{FF2B5EF4-FFF2-40B4-BE49-F238E27FC236}">
                  <a16:creationId xmlns:a16="http://schemas.microsoft.com/office/drawing/2014/main" id="{943836E5-2139-494B-9309-22691A971D58}"/>
                </a:ext>
              </a:extLst>
            </p:cNvPr>
            <p:cNvSpPr txBox="1"/>
            <p:nvPr/>
          </p:nvSpPr>
          <p:spPr>
            <a:xfrm>
              <a:off x="1676400" y="2514600"/>
              <a:ext cx="6096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prstClr val="black"/>
                  </a:solidFill>
                  <a:latin typeface="Calibri"/>
                </a:rPr>
                <a:t>δφ</a:t>
              </a:r>
              <a:r>
                <a:rPr lang="en-US" baseline="-25000" dirty="0">
                  <a:solidFill>
                    <a:prstClr val="black"/>
                  </a:solidFill>
                </a:rPr>
                <a:t>1</a:t>
              </a:r>
              <a:endParaRPr lang="en-US" sz="1800" i="0" baseline="-25000" dirty="0">
                <a:solidFill>
                  <a:prstClr val="black"/>
                </a:solidFill>
                <a:latin typeface="Calibri"/>
              </a:endParaRPr>
            </a:p>
          </p:txBody>
        </p:sp>
        <p:sp>
          <p:nvSpPr>
            <p:cNvPr id="23" name="TextBox 80">
              <a:extLst>
                <a:ext uri="{FF2B5EF4-FFF2-40B4-BE49-F238E27FC236}">
                  <a16:creationId xmlns:a16="http://schemas.microsoft.com/office/drawing/2014/main" id="{D5CDDD46-E2FB-468D-84A5-BFF8D7CF0574}"/>
                </a:ext>
              </a:extLst>
            </p:cNvPr>
            <p:cNvSpPr txBox="1"/>
            <p:nvPr/>
          </p:nvSpPr>
          <p:spPr>
            <a:xfrm>
              <a:off x="2057400" y="2819400"/>
              <a:ext cx="6096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prstClr val="black"/>
                  </a:solidFill>
                  <a:latin typeface="Calibri"/>
                </a:rPr>
                <a:t>δφ</a:t>
              </a:r>
              <a:r>
                <a:rPr lang="en-US" baseline="-25000" dirty="0">
                  <a:solidFill>
                    <a:prstClr val="black"/>
                  </a:solidFill>
                </a:rPr>
                <a:t>2</a:t>
              </a:r>
              <a:endParaRPr lang="en-US" sz="1800" i="0" baseline="-25000" dirty="0">
                <a:solidFill>
                  <a:prstClr val="black"/>
                </a:solidFill>
                <a:latin typeface="Calibri"/>
              </a:endParaRPr>
            </a:p>
          </p:txBody>
        </p:sp>
        <p:cxnSp>
          <p:nvCxnSpPr>
            <p:cNvPr id="24" name="Straight Arrow Connector 23">
              <a:extLst>
                <a:ext uri="{FF2B5EF4-FFF2-40B4-BE49-F238E27FC236}">
                  <a16:creationId xmlns:a16="http://schemas.microsoft.com/office/drawing/2014/main" id="{C726599F-AE82-406E-AD16-575251FA2772}"/>
                </a:ext>
              </a:extLst>
            </p:cNvPr>
            <p:cNvCxnSpPr/>
            <p:nvPr/>
          </p:nvCxnSpPr>
          <p:spPr>
            <a:xfrm rot="5400000">
              <a:off x="2727067" y="1844933"/>
              <a:ext cx="489466" cy="457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8F0903A-FEDF-4D95-9595-BFCBE11FDECF}"/>
                </a:ext>
              </a:extLst>
            </p:cNvPr>
            <p:cNvCxnSpPr/>
            <p:nvPr/>
          </p:nvCxnSpPr>
          <p:spPr>
            <a:xfrm>
              <a:off x="2133600" y="1752600"/>
              <a:ext cx="609600"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86">
              <a:extLst>
                <a:ext uri="{FF2B5EF4-FFF2-40B4-BE49-F238E27FC236}">
                  <a16:creationId xmlns:a16="http://schemas.microsoft.com/office/drawing/2014/main" id="{18CB8619-EF8F-4FFE-B339-109E53994806}"/>
                </a:ext>
              </a:extLst>
            </p:cNvPr>
            <p:cNvSpPr txBox="1"/>
            <p:nvPr/>
          </p:nvSpPr>
          <p:spPr>
            <a:xfrm>
              <a:off x="2362200" y="1752600"/>
              <a:ext cx="6858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prstClr val="black"/>
                  </a:solidFill>
                  <a:latin typeface="Calibri"/>
                </a:rPr>
                <a:t>δ</a:t>
              </a:r>
              <a:r>
                <a:rPr lang="en-US" sz="1800" i="0" dirty="0">
                  <a:solidFill>
                    <a:prstClr val="black"/>
                  </a:solidFill>
                  <a:latin typeface="Calibri"/>
                </a:rPr>
                <a:t>V</a:t>
              </a:r>
              <a:r>
                <a:rPr lang="en-US" baseline="-25000" dirty="0">
                  <a:solidFill>
                    <a:prstClr val="black"/>
                  </a:solidFill>
                </a:rPr>
                <a:t>1</a:t>
              </a:r>
              <a:endParaRPr lang="en-US" sz="1800" i="0" baseline="-25000" dirty="0">
                <a:solidFill>
                  <a:prstClr val="black"/>
                </a:solidFill>
                <a:latin typeface="Calibri"/>
              </a:endParaRPr>
            </a:p>
          </p:txBody>
        </p:sp>
        <p:cxnSp>
          <p:nvCxnSpPr>
            <p:cNvPr id="27" name="Straight Arrow Connector 26">
              <a:extLst>
                <a:ext uri="{FF2B5EF4-FFF2-40B4-BE49-F238E27FC236}">
                  <a16:creationId xmlns:a16="http://schemas.microsoft.com/office/drawing/2014/main" id="{0E327A78-102D-4801-B35D-1D9441DC28DC}"/>
                </a:ext>
              </a:extLst>
            </p:cNvPr>
            <p:cNvCxnSpPr/>
            <p:nvPr/>
          </p:nvCxnSpPr>
          <p:spPr>
            <a:xfrm rot="16200000" flipH="1">
              <a:off x="2743200" y="2286000"/>
              <a:ext cx="457200" cy="457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97">
              <a:extLst>
                <a:ext uri="{FF2B5EF4-FFF2-40B4-BE49-F238E27FC236}">
                  <a16:creationId xmlns:a16="http://schemas.microsoft.com/office/drawing/2014/main" id="{9E49E404-7301-4423-A41E-3B73DD90F108}"/>
                </a:ext>
              </a:extLst>
            </p:cNvPr>
            <p:cNvSpPr txBox="1"/>
            <p:nvPr/>
          </p:nvSpPr>
          <p:spPr>
            <a:xfrm>
              <a:off x="2514600" y="2362200"/>
              <a:ext cx="6858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prstClr val="black"/>
                  </a:solidFill>
                  <a:latin typeface="Calibri"/>
                </a:rPr>
                <a:t>δ</a:t>
              </a:r>
              <a:r>
                <a:rPr lang="en-US" sz="1800" i="0" dirty="0">
                  <a:solidFill>
                    <a:prstClr val="black"/>
                  </a:solidFill>
                  <a:latin typeface="Calibri"/>
                </a:rPr>
                <a:t>V</a:t>
              </a:r>
              <a:r>
                <a:rPr lang="en-US" baseline="-25000" dirty="0">
                  <a:solidFill>
                    <a:prstClr val="black"/>
                  </a:solidFill>
                </a:rPr>
                <a:t>2</a:t>
              </a:r>
              <a:endParaRPr lang="en-US" sz="1800" i="0" baseline="-25000" dirty="0">
                <a:solidFill>
                  <a:prstClr val="black"/>
                </a:solidFill>
                <a:latin typeface="Calibri"/>
              </a:endParaRPr>
            </a:p>
          </p:txBody>
        </p:sp>
      </p:grpSp>
      <p:grpSp>
        <p:nvGrpSpPr>
          <p:cNvPr id="29" name="Group 28">
            <a:extLst>
              <a:ext uri="{FF2B5EF4-FFF2-40B4-BE49-F238E27FC236}">
                <a16:creationId xmlns:a16="http://schemas.microsoft.com/office/drawing/2014/main" id="{33D93083-00BD-435F-978B-62D394CD8E96}"/>
              </a:ext>
            </a:extLst>
          </p:cNvPr>
          <p:cNvGrpSpPr/>
          <p:nvPr/>
        </p:nvGrpSpPr>
        <p:grpSpPr>
          <a:xfrm>
            <a:off x="1225867" y="1588493"/>
            <a:ext cx="4191000" cy="3657600"/>
            <a:chOff x="76200" y="1219200"/>
            <a:chExt cx="4191000" cy="3657600"/>
          </a:xfrm>
        </p:grpSpPr>
        <p:cxnSp>
          <p:nvCxnSpPr>
            <p:cNvPr id="30" name="Straight Arrow Connector 29">
              <a:extLst>
                <a:ext uri="{FF2B5EF4-FFF2-40B4-BE49-F238E27FC236}">
                  <a16:creationId xmlns:a16="http://schemas.microsoft.com/office/drawing/2014/main" id="{91B5C8E0-3708-4621-B210-72A9F341764E}"/>
                </a:ext>
              </a:extLst>
            </p:cNvPr>
            <p:cNvCxnSpPr/>
            <p:nvPr/>
          </p:nvCxnSpPr>
          <p:spPr>
            <a:xfrm rot="5400000" flipH="1" flipV="1">
              <a:off x="115094" y="1637506"/>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58A8388-6095-43F5-B89D-A30E61D0EAA9}"/>
                </a:ext>
              </a:extLst>
            </p:cNvPr>
            <p:cNvCxnSpPr/>
            <p:nvPr/>
          </p:nvCxnSpPr>
          <p:spPr>
            <a:xfrm>
              <a:off x="533400" y="1905000"/>
              <a:ext cx="3733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1649B85-2F20-4188-8545-9EB7A8A5AEA5}"/>
                </a:ext>
              </a:extLst>
            </p:cNvPr>
            <p:cNvCxnSpPr/>
            <p:nvPr/>
          </p:nvCxnSpPr>
          <p:spPr>
            <a:xfrm rot="5400000">
              <a:off x="3200400" y="1905000"/>
              <a:ext cx="15240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7">
              <a:extLst>
                <a:ext uri="{FF2B5EF4-FFF2-40B4-BE49-F238E27FC236}">
                  <a16:creationId xmlns:a16="http://schemas.microsoft.com/office/drawing/2014/main" id="{96025A47-A7AD-42D2-8CA5-81AB32883309}"/>
                </a:ext>
              </a:extLst>
            </p:cNvPr>
            <p:cNvSpPr txBox="1"/>
            <p:nvPr/>
          </p:nvSpPr>
          <p:spPr>
            <a:xfrm>
              <a:off x="3048000" y="1905000"/>
              <a:ext cx="380232"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T</a:t>
              </a:r>
              <a:r>
                <a:rPr lang="en-US" baseline="-25000" dirty="0">
                  <a:solidFill>
                    <a:prstClr val="black"/>
                  </a:solidFill>
                  <a:latin typeface="Calibri"/>
                </a:rPr>
                <a:t>R</a:t>
              </a:r>
              <a:endParaRPr lang="en-US" sz="1800" i="0" baseline="-25000" dirty="0">
                <a:solidFill>
                  <a:prstClr val="black"/>
                </a:solidFill>
                <a:latin typeface="Calibri"/>
              </a:endParaRPr>
            </a:p>
          </p:txBody>
        </p:sp>
        <p:sp>
          <p:nvSpPr>
            <p:cNvPr id="34" name="TextBox 8">
              <a:extLst>
                <a:ext uri="{FF2B5EF4-FFF2-40B4-BE49-F238E27FC236}">
                  <a16:creationId xmlns:a16="http://schemas.microsoft.com/office/drawing/2014/main" id="{F070E402-74F0-4976-98DD-2360A9E957C0}"/>
                </a:ext>
              </a:extLst>
            </p:cNvPr>
            <p:cNvSpPr txBox="1"/>
            <p:nvPr/>
          </p:nvSpPr>
          <p:spPr>
            <a:xfrm>
              <a:off x="3657600" y="1916668"/>
              <a:ext cx="4572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t</a:t>
              </a:r>
              <a:endParaRPr lang="en-US" sz="1800" i="0" baseline="-25000" dirty="0">
                <a:solidFill>
                  <a:prstClr val="black"/>
                </a:solidFill>
                <a:latin typeface="Calibri"/>
              </a:endParaRPr>
            </a:p>
          </p:txBody>
        </p:sp>
        <p:sp>
          <p:nvSpPr>
            <p:cNvPr id="35" name="Rectangle 34">
              <a:extLst>
                <a:ext uri="{FF2B5EF4-FFF2-40B4-BE49-F238E27FC236}">
                  <a16:creationId xmlns:a16="http://schemas.microsoft.com/office/drawing/2014/main" id="{8F4F95F5-48F7-4AD5-B399-ED81A231FBE9}"/>
                </a:ext>
              </a:extLst>
            </p:cNvPr>
            <p:cNvSpPr/>
            <p:nvPr/>
          </p:nvSpPr>
          <p:spPr>
            <a:xfrm>
              <a:off x="533400" y="1600200"/>
              <a:ext cx="609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eaLnBrk="1" fontAlgn="auto" hangingPunct="1">
                <a:spcBef>
                  <a:spcPts val="0"/>
                </a:spcBef>
                <a:spcAft>
                  <a:spcPts val="0"/>
                </a:spcAft>
                <a:buClrTx/>
                <a:buSzTx/>
              </a:pPr>
              <a:endParaRPr lang="en-US" sz="1800" i="0">
                <a:solidFill>
                  <a:prstClr val="white"/>
                </a:solidFill>
              </a:endParaRPr>
            </a:p>
          </p:txBody>
        </p:sp>
        <p:cxnSp>
          <p:nvCxnSpPr>
            <p:cNvPr id="36" name="Straight Connector 35">
              <a:extLst>
                <a:ext uri="{FF2B5EF4-FFF2-40B4-BE49-F238E27FC236}">
                  <a16:creationId xmlns:a16="http://schemas.microsoft.com/office/drawing/2014/main" id="{895F9571-7B6F-451A-A07E-72FE18F7CD52}"/>
                </a:ext>
              </a:extLst>
            </p:cNvPr>
            <p:cNvCxnSpPr/>
            <p:nvPr/>
          </p:nvCxnSpPr>
          <p:spPr>
            <a:xfrm rot="5400000">
              <a:off x="952500" y="17907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11">
              <a:extLst>
                <a:ext uri="{FF2B5EF4-FFF2-40B4-BE49-F238E27FC236}">
                  <a16:creationId xmlns:a16="http://schemas.microsoft.com/office/drawing/2014/main" id="{AD3EC8A2-E14B-4AAD-8475-A51B49E4ABC4}"/>
                </a:ext>
              </a:extLst>
            </p:cNvPr>
            <p:cNvSpPr txBox="1"/>
            <p:nvPr/>
          </p:nvSpPr>
          <p:spPr>
            <a:xfrm>
              <a:off x="914400" y="1916668"/>
              <a:ext cx="377026"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prstClr val="black"/>
                  </a:solidFill>
                  <a:latin typeface="Calibri"/>
                </a:rPr>
                <a:t>T</a:t>
              </a:r>
              <a:r>
                <a:rPr lang="en-US" baseline="-25000" dirty="0">
                  <a:solidFill>
                    <a:prstClr val="black"/>
                  </a:solidFill>
                </a:rPr>
                <a:t>b</a:t>
              </a:r>
              <a:endParaRPr lang="en-US" sz="1800" i="0" baseline="-25000" dirty="0">
                <a:solidFill>
                  <a:prstClr val="black"/>
                </a:solidFill>
                <a:latin typeface="Calibri"/>
              </a:endParaRPr>
            </a:p>
          </p:txBody>
        </p:sp>
        <p:sp>
          <p:nvSpPr>
            <p:cNvPr id="38" name="TextBox 12">
              <a:extLst>
                <a:ext uri="{FF2B5EF4-FFF2-40B4-BE49-F238E27FC236}">
                  <a16:creationId xmlns:a16="http://schemas.microsoft.com/office/drawing/2014/main" id="{03471475-F1E3-471F-8BCF-96B25C5C0371}"/>
                </a:ext>
              </a:extLst>
            </p:cNvPr>
            <p:cNvSpPr txBox="1"/>
            <p:nvPr/>
          </p:nvSpPr>
          <p:spPr>
            <a:xfrm>
              <a:off x="228600" y="1447800"/>
              <a:ext cx="32252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err="1">
                  <a:solidFill>
                    <a:prstClr val="black"/>
                  </a:solidFill>
                  <a:latin typeface="Calibri"/>
                </a:rPr>
                <a:t>I</a:t>
              </a:r>
              <a:r>
                <a:rPr lang="en-US" baseline="-25000" dirty="0" err="1">
                  <a:solidFill>
                    <a:prstClr val="black"/>
                  </a:solidFill>
                  <a:latin typeface="Calibri"/>
                </a:rPr>
                <a:t>b</a:t>
              </a:r>
              <a:endParaRPr lang="en-US" sz="1800" i="0" baseline="-25000" dirty="0">
                <a:solidFill>
                  <a:prstClr val="black"/>
                </a:solidFill>
                <a:latin typeface="Calibri"/>
              </a:endParaRPr>
            </a:p>
          </p:txBody>
        </p:sp>
        <p:sp>
          <p:nvSpPr>
            <p:cNvPr id="39" name="Rectangle 38">
              <a:extLst>
                <a:ext uri="{FF2B5EF4-FFF2-40B4-BE49-F238E27FC236}">
                  <a16:creationId xmlns:a16="http://schemas.microsoft.com/office/drawing/2014/main" id="{8081E67A-C819-4D2F-ADFE-16B930EF63B5}"/>
                </a:ext>
              </a:extLst>
            </p:cNvPr>
            <p:cNvSpPr/>
            <p:nvPr/>
          </p:nvSpPr>
          <p:spPr>
            <a:xfrm>
              <a:off x="3276600" y="1600200"/>
              <a:ext cx="609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eaLnBrk="1" fontAlgn="auto" hangingPunct="1">
                <a:spcBef>
                  <a:spcPts val="0"/>
                </a:spcBef>
                <a:spcAft>
                  <a:spcPts val="0"/>
                </a:spcAft>
                <a:buClrTx/>
                <a:buSzTx/>
              </a:pPr>
              <a:endParaRPr lang="en-US" sz="1800" i="0">
                <a:solidFill>
                  <a:prstClr val="white"/>
                </a:solidFill>
              </a:endParaRPr>
            </a:p>
          </p:txBody>
        </p:sp>
        <p:cxnSp>
          <p:nvCxnSpPr>
            <p:cNvPr id="44" name="Straight Arrow Connector 43">
              <a:extLst>
                <a:ext uri="{FF2B5EF4-FFF2-40B4-BE49-F238E27FC236}">
                  <a16:creationId xmlns:a16="http://schemas.microsoft.com/office/drawing/2014/main" id="{F32E1CC4-5859-44FC-AFC9-5B0C701CF58C}"/>
                </a:ext>
              </a:extLst>
            </p:cNvPr>
            <p:cNvCxnSpPr>
              <a:cxnSpLocks/>
              <a:endCxn id="35" idx="0"/>
            </p:cNvCxnSpPr>
            <p:nvPr/>
          </p:nvCxnSpPr>
          <p:spPr>
            <a:xfrm rot="5400000">
              <a:off x="723900" y="14859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DEF51DDA-D370-47CC-B3B3-E0D61C2A1941}"/>
                </a:ext>
              </a:extLst>
            </p:cNvPr>
            <p:cNvCxnSpPr/>
            <p:nvPr/>
          </p:nvCxnSpPr>
          <p:spPr>
            <a:xfrm rot="5400000" flipH="1" flipV="1">
              <a:off x="-685006" y="3657600"/>
              <a:ext cx="243760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9C52104F-96E3-4CB1-974A-EE16788D057A}"/>
                </a:ext>
              </a:extLst>
            </p:cNvPr>
            <p:cNvCxnSpPr/>
            <p:nvPr/>
          </p:nvCxnSpPr>
          <p:spPr>
            <a:xfrm>
              <a:off x="457200" y="4724400"/>
              <a:ext cx="3733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DBD18C-FDA7-4398-A6C5-B925C05E62E6}"/>
                </a:ext>
              </a:extLst>
            </p:cNvPr>
            <p:cNvCxnSpPr/>
            <p:nvPr/>
          </p:nvCxnSpPr>
          <p:spPr>
            <a:xfrm rot="5400000">
              <a:off x="2019300" y="3619500"/>
              <a:ext cx="251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C95CCF4-44E8-444B-8E60-B95E4CFBB3FE}"/>
                </a:ext>
              </a:extLst>
            </p:cNvPr>
            <p:cNvCxnSpPr/>
            <p:nvPr/>
          </p:nvCxnSpPr>
          <p:spPr>
            <a:xfrm rot="5400000">
              <a:off x="-114300" y="3619500"/>
              <a:ext cx="2514600"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26">
              <a:extLst>
                <a:ext uri="{FF2B5EF4-FFF2-40B4-BE49-F238E27FC236}">
                  <a16:creationId xmlns:a16="http://schemas.microsoft.com/office/drawing/2014/main" id="{C80B34F5-C722-454D-943A-D285ECC18036}"/>
                </a:ext>
              </a:extLst>
            </p:cNvPr>
            <p:cNvSpPr txBox="1"/>
            <p:nvPr/>
          </p:nvSpPr>
          <p:spPr>
            <a:xfrm>
              <a:off x="217288" y="2514600"/>
              <a:ext cx="395814"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V</a:t>
              </a:r>
              <a:r>
                <a:rPr lang="en-US" sz="1800" i="0" baseline="-25000" dirty="0">
                  <a:solidFill>
                    <a:prstClr val="black"/>
                  </a:solidFill>
                  <a:latin typeface="Calibri"/>
                </a:rPr>
                <a:t>C</a:t>
              </a:r>
            </a:p>
          </p:txBody>
        </p:sp>
        <p:cxnSp>
          <p:nvCxnSpPr>
            <p:cNvPr id="54" name="Straight Connector 53">
              <a:extLst>
                <a:ext uri="{FF2B5EF4-FFF2-40B4-BE49-F238E27FC236}">
                  <a16:creationId xmlns:a16="http://schemas.microsoft.com/office/drawing/2014/main" id="{0B03F017-6C11-45E4-96FD-0FE771AAFD95}"/>
                </a:ext>
              </a:extLst>
            </p:cNvPr>
            <p:cNvCxnSpPr/>
            <p:nvPr/>
          </p:nvCxnSpPr>
          <p:spPr>
            <a:xfrm>
              <a:off x="533400" y="30480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18C2859-8D6D-48B5-A185-E607DC8CEE54}"/>
                </a:ext>
              </a:extLst>
            </p:cNvPr>
            <p:cNvCxnSpPr/>
            <p:nvPr/>
          </p:nvCxnSpPr>
          <p:spPr>
            <a:xfrm>
              <a:off x="3276600" y="30480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0644F66-16CE-475C-ACA6-5B93A63DE47F}"/>
                </a:ext>
              </a:extLst>
            </p:cNvPr>
            <p:cNvCxnSpPr/>
            <p:nvPr/>
          </p:nvCxnSpPr>
          <p:spPr>
            <a:xfrm rot="10800000">
              <a:off x="457201" y="3048000"/>
              <a:ext cx="32765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A5D789B-D6C0-4890-9048-CE6E278D93F6}"/>
                </a:ext>
              </a:extLst>
            </p:cNvPr>
            <p:cNvCxnSpPr/>
            <p:nvPr/>
          </p:nvCxnSpPr>
          <p:spPr>
            <a:xfrm rot="10800000">
              <a:off x="457201" y="3276600"/>
              <a:ext cx="3276599"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TextBox 32">
              <a:extLst>
                <a:ext uri="{FF2B5EF4-FFF2-40B4-BE49-F238E27FC236}">
                  <a16:creationId xmlns:a16="http://schemas.microsoft.com/office/drawing/2014/main" id="{DCBF0C02-7FDE-46A5-BE57-C1FCB7E8A0B3}"/>
                </a:ext>
              </a:extLst>
            </p:cNvPr>
            <p:cNvSpPr txBox="1"/>
            <p:nvPr/>
          </p:nvSpPr>
          <p:spPr>
            <a:xfrm>
              <a:off x="76200" y="2971800"/>
              <a:ext cx="516039"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800" i="0" dirty="0">
                  <a:solidFill>
                    <a:prstClr val="black"/>
                  </a:solidFill>
                  <a:latin typeface="Calibri"/>
                </a:rPr>
                <a:t>δ</a:t>
              </a:r>
              <a:r>
                <a:rPr lang="en-US" sz="1800" i="0" dirty="0">
                  <a:solidFill>
                    <a:prstClr val="black"/>
                  </a:solidFill>
                  <a:latin typeface="Calibri"/>
                </a:rPr>
                <a:t>V</a:t>
              </a:r>
              <a:r>
                <a:rPr lang="en-US" baseline="-25000" dirty="0">
                  <a:solidFill>
                    <a:prstClr val="black"/>
                  </a:solidFill>
                </a:rPr>
                <a:t>C</a:t>
              </a:r>
              <a:endParaRPr lang="en-US" sz="1800" i="0" baseline="-25000" dirty="0">
                <a:solidFill>
                  <a:prstClr val="black"/>
                </a:solidFill>
                <a:latin typeface="Calibri"/>
              </a:endParaRPr>
            </a:p>
          </p:txBody>
        </p:sp>
        <p:cxnSp>
          <p:nvCxnSpPr>
            <p:cNvPr id="59" name="Straight Connector 58">
              <a:extLst>
                <a:ext uri="{FF2B5EF4-FFF2-40B4-BE49-F238E27FC236}">
                  <a16:creationId xmlns:a16="http://schemas.microsoft.com/office/drawing/2014/main" id="{24508D44-E17F-4FB6-BF71-BC95E1B22607}"/>
                </a:ext>
              </a:extLst>
            </p:cNvPr>
            <p:cNvCxnSpPr>
              <a:cxnSpLocks/>
            </p:cNvCxnSpPr>
            <p:nvPr/>
          </p:nvCxnSpPr>
          <p:spPr>
            <a:xfrm flipV="1">
              <a:off x="1143000" y="3059668"/>
              <a:ext cx="2133598" cy="21693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TextBox 45">
              <a:extLst>
                <a:ext uri="{FF2B5EF4-FFF2-40B4-BE49-F238E27FC236}">
                  <a16:creationId xmlns:a16="http://schemas.microsoft.com/office/drawing/2014/main" id="{BC33C457-9E8B-4101-A9E0-535157BDF414}"/>
                </a:ext>
              </a:extLst>
            </p:cNvPr>
            <p:cNvSpPr txBox="1"/>
            <p:nvPr/>
          </p:nvSpPr>
          <p:spPr>
            <a:xfrm>
              <a:off x="214555" y="3581400"/>
              <a:ext cx="39504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buClrTx/>
                <a:buSzTx/>
              </a:pPr>
              <a:r>
                <a:rPr lang="en-US" sz="1800" i="0" dirty="0">
                  <a:solidFill>
                    <a:prstClr val="black"/>
                  </a:solidFill>
                  <a:latin typeface="Calibri"/>
                </a:rPr>
                <a:t>V</a:t>
              </a:r>
              <a:r>
                <a:rPr lang="en-US" baseline="-25000" dirty="0">
                  <a:solidFill>
                    <a:prstClr val="black"/>
                  </a:solidFill>
                  <a:latin typeface="Calibri"/>
                </a:rPr>
                <a:t>A</a:t>
              </a:r>
              <a:endParaRPr lang="en-US" sz="1800" i="0" baseline="-25000" dirty="0">
                <a:solidFill>
                  <a:prstClr val="black"/>
                </a:solidFill>
                <a:latin typeface="Calibri"/>
              </a:endParaRPr>
            </a:p>
          </p:txBody>
        </p:sp>
        <p:cxnSp>
          <p:nvCxnSpPr>
            <p:cNvPr id="63" name="Straight Connector 62">
              <a:extLst>
                <a:ext uri="{FF2B5EF4-FFF2-40B4-BE49-F238E27FC236}">
                  <a16:creationId xmlns:a16="http://schemas.microsoft.com/office/drawing/2014/main" id="{39A4D134-D501-4311-8874-31DE55DD0479}"/>
                </a:ext>
              </a:extLst>
            </p:cNvPr>
            <p:cNvCxnSpPr/>
            <p:nvPr/>
          </p:nvCxnSpPr>
          <p:spPr>
            <a:xfrm rot="10800000">
              <a:off x="533402" y="3733800"/>
              <a:ext cx="335279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Rectangle 2">
            <a:extLst>
              <a:ext uri="{FF2B5EF4-FFF2-40B4-BE49-F238E27FC236}">
                <a16:creationId xmlns:a16="http://schemas.microsoft.com/office/drawing/2014/main" id="{1FE82DC0-CBFC-4EFA-9129-8539A13FF3A7}"/>
              </a:ext>
            </a:extLst>
          </p:cNvPr>
          <p:cNvSpPr>
            <a:spLocks noChangeArrowheads="1"/>
          </p:cNvSpPr>
          <p:nvPr/>
        </p:nvSpPr>
        <p:spPr bwMode="auto">
          <a:xfrm>
            <a:off x="6962323" y="56032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mc:AlternateContent xmlns:mc="http://schemas.openxmlformats.org/markup-compatibility/2006" xmlns:a14="http://schemas.microsoft.com/office/drawing/2010/main">
        <mc:Choice Requires="a14">
          <p:sp>
            <p:nvSpPr>
              <p:cNvPr id="66" name="Object 65">
                <a:extLst>
                  <a:ext uri="{FF2B5EF4-FFF2-40B4-BE49-F238E27FC236}">
                    <a16:creationId xmlns:a16="http://schemas.microsoft.com/office/drawing/2014/main" id="{C8EC7AFE-B0BF-4B50-832A-B9F5E87C0278}"/>
                  </a:ext>
                </a:extLst>
              </p:cNvPr>
              <p:cNvSpPr txBox="1"/>
              <p:nvPr/>
            </p:nvSpPr>
            <p:spPr bwMode="auto">
              <a:xfrm>
                <a:off x="6668972" y="5667295"/>
                <a:ext cx="5190452" cy="588962"/>
              </a:xfrm>
              <a:prstGeom prst="rect">
                <a:avLst/>
              </a:prstGeom>
              <a:noFill/>
            </p:spPr>
            <p:txBody>
              <a:bodyPr>
                <a:normAutofit fontScale="85000" lnSpcReduction="10000"/>
              </a:bodyPr>
              <a:lstStyle/>
              <a:p>
                <a14:m>
                  <m:oMath xmlns:m="http://schemas.openxmlformats.org/officeDocument/2006/math">
                    <m:r>
                      <a:rPr lang="en-GB" i="1">
                        <a:solidFill>
                          <a:srgbClr val="000000"/>
                        </a:solidFill>
                        <a:latin typeface="Cambria Math" panose="02040503050406030204" pitchFamily="18" charset="0"/>
                      </a:rPr>
                      <m:t>𝛿</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𝜑</m:t>
                        </m:r>
                      </m:e>
                      <m:sub>
                        <m:r>
                          <a:rPr lang="en-GB" i="1">
                            <a:solidFill>
                              <a:srgbClr val="000000"/>
                            </a:solidFill>
                            <a:latin typeface="Cambria Math" panose="02040503050406030204" pitchFamily="18" charset="0"/>
                          </a:rPr>
                          <m:t>𝐵</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𝛿</m:t>
                    </m:r>
                    <m:sSub>
                      <m:sSubPr>
                        <m:ctrlPr>
                          <a:rPr lang="en-GB" i="1" smtClean="0">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𝜑</m:t>
                        </m:r>
                      </m:e>
                      <m:sub>
                        <m:r>
                          <a:rPr lang="en-GB" i="1">
                            <a:solidFill>
                              <a:srgbClr val="000000"/>
                            </a:solidFill>
                            <a:latin typeface="Cambria Math" panose="02040503050406030204" pitchFamily="18" charset="0"/>
                          </a:rPr>
                          <m:t>1</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𝛿</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𝜑</m:t>
                        </m:r>
                      </m:e>
                      <m:sub>
                        <m:r>
                          <a:rPr lang="en-GB" i="1">
                            <a:solidFill>
                              <a:srgbClr val="000000"/>
                            </a:solidFill>
                            <a:latin typeface="Cambria Math" panose="02040503050406030204" pitchFamily="18" charset="0"/>
                          </a:rPr>
                          <m:t>2</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𝛿</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Sub>
                      </m:den>
                    </m:f>
                    <m:d>
                      <m:dPr>
                        <m:ctrlPr>
                          <a:rPr lang="en-GB" i="1">
                            <a:solidFill>
                              <a:srgbClr val="000000"/>
                            </a:solidFill>
                            <a:latin typeface="Cambria Math" panose="02040503050406030204" pitchFamily="18" charset="0"/>
                          </a:rPr>
                        </m:ctrlPr>
                      </m:dPr>
                      <m:e>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tan</m:t>
                            </m:r>
                          </m:fName>
                          <m:e>
                            <m:r>
                              <a:rPr lang="en-GB" i="1">
                                <a:solidFill>
                                  <a:srgbClr val="000000"/>
                                </a:solidFill>
                                <a:latin typeface="Cambria Math" panose="02040503050406030204" pitchFamily="18" charset="0"/>
                              </a:rPr>
                              <m:t>𝜑</m:t>
                            </m:r>
                          </m:e>
                        </m:func>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tan</m:t>
                                </m:r>
                              </m:fName>
                              <m:e>
                                <m:r>
                                  <a:rPr lang="en-GB" i="1">
                                    <a:solidFill>
                                      <a:srgbClr val="000000"/>
                                    </a:solidFill>
                                    <a:latin typeface="Cambria Math" panose="02040503050406030204" pitchFamily="18" charset="0"/>
                                  </a:rPr>
                                  <m:t>𝜑</m:t>
                                </m:r>
                              </m:e>
                            </m:func>
                          </m:den>
                        </m:f>
                      </m:e>
                    </m:d>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𝛿</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Sub>
                      </m:den>
                    </m:f>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cos</m:t>
                            </m:r>
                          </m:fName>
                          <m:e>
                            <m:r>
                              <a:rPr lang="en-GB" i="1">
                                <a:solidFill>
                                  <a:srgbClr val="000000"/>
                                </a:solidFill>
                                <a:latin typeface="Cambria Math" panose="02040503050406030204" pitchFamily="18" charset="0"/>
                              </a:rPr>
                              <m:t>𝜑</m:t>
                            </m:r>
                          </m:e>
                        </m:func>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sin</m:t>
                            </m:r>
                          </m:fName>
                          <m:e>
                            <m:r>
                              <a:rPr lang="en-GB" i="1">
                                <a:solidFill>
                                  <a:srgbClr val="000000"/>
                                </a:solidFill>
                                <a:latin typeface="Cambria Math" panose="02040503050406030204" pitchFamily="18" charset="0"/>
                              </a:rPr>
                              <m:t>𝜑</m:t>
                            </m:r>
                          </m:e>
                        </m:func>
                      </m:den>
                    </m:f>
                  </m:oMath>
                </a14:m>
                <a:r>
                  <a:rPr lang="en-GB" dirty="0"/>
                  <a:t> &lt;&lt; 1</a:t>
                </a:r>
              </a:p>
            </p:txBody>
          </p:sp>
        </mc:Choice>
        <mc:Fallback xmlns="">
          <p:sp>
            <p:nvSpPr>
              <p:cNvPr id="66" name="Object 65">
                <a:extLst>
                  <a:ext uri="{FF2B5EF4-FFF2-40B4-BE49-F238E27FC236}">
                    <a16:creationId xmlns:a16="http://schemas.microsoft.com/office/drawing/2014/main" id="{C8EC7AFE-B0BF-4B50-832A-B9F5E87C0278}"/>
                  </a:ext>
                </a:extLst>
              </p:cNvPr>
              <p:cNvSpPr txBox="1">
                <a:spLocks noRot="1" noChangeAspect="1" noMove="1" noResize="1" noEditPoints="1" noAdjustHandles="1" noChangeArrowheads="1" noChangeShapeType="1" noTextEdit="1"/>
              </p:cNvSpPr>
              <p:nvPr/>
            </p:nvSpPr>
            <p:spPr bwMode="auto">
              <a:xfrm>
                <a:off x="6668972" y="5667295"/>
                <a:ext cx="5190452" cy="588962"/>
              </a:xfrm>
              <a:prstGeom prst="rect">
                <a:avLst/>
              </a:prstGeom>
              <a:blipFill>
                <a:blip r:embed="rId2"/>
                <a:stretch>
                  <a:fillRect/>
                </a:stretch>
              </a:blipFill>
            </p:spPr>
            <p:txBody>
              <a:bodyPr/>
              <a:lstStyle/>
              <a:p>
                <a:r>
                  <a:rPr lang="en-GB">
                    <a:noFill/>
                  </a:rPr>
                  <a:t> </a:t>
                </a:r>
              </a:p>
            </p:txBody>
          </p:sp>
        </mc:Fallback>
      </mc:AlternateContent>
      <p:sp>
        <p:nvSpPr>
          <p:cNvPr id="67" name="Rectangle 4">
            <a:extLst>
              <a:ext uri="{FF2B5EF4-FFF2-40B4-BE49-F238E27FC236}">
                <a16:creationId xmlns:a16="http://schemas.microsoft.com/office/drawing/2014/main" id="{7C9FE075-E3F6-4191-A1AA-A2BF015FD4E8}"/>
              </a:ext>
            </a:extLst>
          </p:cNvPr>
          <p:cNvSpPr>
            <a:spLocks noChangeArrowheads="1"/>
          </p:cNvSpPr>
          <p:nvPr/>
        </p:nvSpPr>
        <p:spPr bwMode="auto">
          <a:xfrm>
            <a:off x="948297" y="5539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mc:AlternateContent xmlns:mc="http://schemas.openxmlformats.org/markup-compatibility/2006" xmlns:a14="http://schemas.microsoft.com/office/drawing/2010/main">
        <mc:Choice Requires="a14">
          <p:sp>
            <p:nvSpPr>
              <p:cNvPr id="68" name="Object 67">
                <a:extLst>
                  <a:ext uri="{FF2B5EF4-FFF2-40B4-BE49-F238E27FC236}">
                    <a16:creationId xmlns:a16="http://schemas.microsoft.com/office/drawing/2014/main" id="{87277E22-F242-440A-A439-83064396450D}"/>
                  </a:ext>
                </a:extLst>
              </p:cNvPr>
              <p:cNvSpPr txBox="1"/>
              <p:nvPr/>
            </p:nvSpPr>
            <p:spPr bwMode="auto">
              <a:xfrm>
                <a:off x="602197" y="5568029"/>
                <a:ext cx="1267142" cy="727727"/>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𝑈</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sSubSup>
                            <m:sSubSupPr>
                              <m:ctrlPr>
                                <a:rPr lang="en-GB" i="1">
                                  <a:solidFill>
                                    <a:srgbClr val="000000"/>
                                  </a:solidFill>
                                  <a:latin typeface="Cambria Math" panose="02040503050406030204" pitchFamily="18" charset="0"/>
                                </a:rPr>
                              </m:ctrlPr>
                            </m:sSubSup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up>
                              <m:r>
                                <a:rPr lang="en-GB" i="1">
                                  <a:solidFill>
                                    <a:srgbClr val="000000"/>
                                  </a:solidFill>
                                  <a:latin typeface="Cambria Math" panose="02040503050406030204" pitchFamily="18" charset="0"/>
                                </a:rPr>
                                <m:t>2</m:t>
                              </m:r>
                            </m:sup>
                          </m:sSubSup>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𝜔</m:t>
                          </m:r>
                          <m:f>
                            <m:fPr>
                              <m:type m:val="lin"/>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𝑅</m:t>
                              </m:r>
                            </m:num>
                            <m:den>
                              <m:r>
                                <a:rPr lang="en-GB" i="1">
                                  <a:solidFill>
                                    <a:srgbClr val="000000"/>
                                  </a:solidFill>
                                  <a:latin typeface="Cambria Math" panose="02040503050406030204" pitchFamily="18" charset="0"/>
                                </a:rPr>
                                <m:t>𝑄</m:t>
                              </m:r>
                            </m:den>
                          </m:f>
                        </m:den>
                      </m:f>
                    </m:oMath>
                  </m:oMathPara>
                </a14:m>
                <a:endParaRPr lang="en-GB" dirty="0"/>
              </a:p>
            </p:txBody>
          </p:sp>
        </mc:Choice>
        <mc:Fallback xmlns="">
          <p:sp>
            <p:nvSpPr>
              <p:cNvPr id="68" name="Object 67">
                <a:extLst>
                  <a:ext uri="{FF2B5EF4-FFF2-40B4-BE49-F238E27FC236}">
                    <a16:creationId xmlns:a16="http://schemas.microsoft.com/office/drawing/2014/main" id="{87277E22-F242-440A-A439-83064396450D}"/>
                  </a:ext>
                </a:extLst>
              </p:cNvPr>
              <p:cNvSpPr txBox="1">
                <a:spLocks noRot="1" noChangeAspect="1" noMove="1" noResize="1" noEditPoints="1" noAdjustHandles="1" noChangeArrowheads="1" noChangeShapeType="1" noTextEdit="1"/>
              </p:cNvSpPr>
              <p:nvPr/>
            </p:nvSpPr>
            <p:spPr bwMode="auto">
              <a:xfrm>
                <a:off x="602197" y="5568029"/>
                <a:ext cx="1267142" cy="727727"/>
              </a:xfrm>
              <a:prstGeom prst="rect">
                <a:avLst/>
              </a:prstGeom>
              <a:blipFill>
                <a:blip r:embed="rId3"/>
                <a:stretch>
                  <a:fillRect/>
                </a:stretch>
              </a:blipFill>
            </p:spPr>
            <p:txBody>
              <a:bodyPr/>
              <a:lstStyle/>
              <a:p>
                <a:r>
                  <a:rPr lang="en-GB">
                    <a:noFill/>
                  </a:rPr>
                  <a:t> </a:t>
                </a:r>
              </a:p>
            </p:txBody>
          </p:sp>
        </mc:Fallback>
      </mc:AlternateContent>
      <p:sp>
        <p:nvSpPr>
          <p:cNvPr id="69" name="Rectangle 6">
            <a:extLst>
              <a:ext uri="{FF2B5EF4-FFF2-40B4-BE49-F238E27FC236}">
                <a16:creationId xmlns:a16="http://schemas.microsoft.com/office/drawing/2014/main" id="{FD7A4BBC-A1A1-4351-8A1A-02AF936DD5D6}"/>
              </a:ext>
            </a:extLst>
          </p:cNvPr>
          <p:cNvSpPr>
            <a:spLocks noChangeArrowheads="1"/>
          </p:cNvSpPr>
          <p:nvPr/>
        </p:nvSpPr>
        <p:spPr bwMode="auto">
          <a:xfrm>
            <a:off x="2778711" y="563979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mc:AlternateContent xmlns:mc="http://schemas.openxmlformats.org/markup-compatibility/2006" xmlns:a14="http://schemas.microsoft.com/office/drawing/2010/main">
        <mc:Choice Requires="a14">
          <p:sp>
            <p:nvSpPr>
              <p:cNvPr id="70" name="Object 69">
                <a:extLst>
                  <a:ext uri="{FF2B5EF4-FFF2-40B4-BE49-F238E27FC236}">
                    <a16:creationId xmlns:a16="http://schemas.microsoft.com/office/drawing/2014/main" id="{033AC07A-B73C-4D3D-BC9E-CA299295263B}"/>
                  </a:ext>
                </a:extLst>
              </p:cNvPr>
              <p:cNvSpPr txBox="1"/>
              <p:nvPr/>
            </p:nvSpPr>
            <p:spPr bwMode="auto">
              <a:xfrm>
                <a:off x="2159626" y="5622451"/>
                <a:ext cx="1651862" cy="531812"/>
              </a:xfrm>
              <a:prstGeom prst="rect">
                <a:avLst/>
              </a:prstGeom>
              <a:noFill/>
            </p:spPr>
            <p:txBody>
              <a:bodyPr>
                <a:normAutofit/>
              </a:bodyPr>
              <a:lstStyle/>
              <a:p>
                <a14:m>
                  <m:oMath xmlns:m="http://schemas.openxmlformats.org/officeDocument/2006/math">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𝛿</m:t>
                        </m:r>
                        <m:r>
                          <a:rPr lang="en-GB" i="1">
                            <a:solidFill>
                              <a:srgbClr val="000000"/>
                            </a:solidFill>
                            <a:latin typeface="Cambria Math" panose="02040503050406030204" pitchFamily="18" charset="0"/>
                          </a:rPr>
                          <m:t>𝑈</m:t>
                        </m:r>
                      </m:num>
                      <m:den>
                        <m:r>
                          <a:rPr lang="en-GB" i="1">
                            <a:solidFill>
                              <a:srgbClr val="000000"/>
                            </a:solidFill>
                            <a:latin typeface="Cambria Math" panose="02040503050406030204" pitchFamily="18" charset="0"/>
                          </a:rPr>
                          <m:t>𝑈</m:t>
                        </m:r>
                      </m:den>
                    </m:f>
                    <m:r>
                      <a:rPr lang="en-GB" i="1">
                        <a:solidFill>
                          <a:srgbClr val="000000"/>
                        </a:solidFill>
                        <a:latin typeface="Cambria Math" panose="02040503050406030204" pitchFamily="18" charset="0"/>
                      </a:rPr>
                      <m:t>=2</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𝛿</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Sub>
                      </m:num>
                      <m:den>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𝑉</m:t>
                            </m:r>
                          </m:e>
                          <m:sub>
                            <m:r>
                              <a:rPr lang="en-GB" i="1">
                                <a:solidFill>
                                  <a:srgbClr val="000000"/>
                                </a:solidFill>
                                <a:latin typeface="Cambria Math" panose="02040503050406030204" pitchFamily="18" charset="0"/>
                              </a:rPr>
                              <m:t>𝐶</m:t>
                            </m:r>
                          </m:sub>
                        </m:sSub>
                      </m:den>
                    </m:f>
                  </m:oMath>
                </a14:m>
                <a:r>
                  <a:rPr lang="en-GB" dirty="0"/>
                  <a:t> &lt;&lt; 1</a:t>
                </a:r>
              </a:p>
            </p:txBody>
          </p:sp>
        </mc:Choice>
        <mc:Fallback xmlns="">
          <p:sp>
            <p:nvSpPr>
              <p:cNvPr id="70" name="Object 69">
                <a:extLst>
                  <a:ext uri="{FF2B5EF4-FFF2-40B4-BE49-F238E27FC236}">
                    <a16:creationId xmlns:a16="http://schemas.microsoft.com/office/drawing/2014/main" id="{033AC07A-B73C-4D3D-BC9E-CA299295263B}"/>
                  </a:ext>
                </a:extLst>
              </p:cNvPr>
              <p:cNvSpPr txBox="1">
                <a:spLocks noRot="1" noChangeAspect="1" noMove="1" noResize="1" noEditPoints="1" noAdjustHandles="1" noChangeArrowheads="1" noChangeShapeType="1" noTextEdit="1"/>
              </p:cNvSpPr>
              <p:nvPr/>
            </p:nvSpPr>
            <p:spPr bwMode="auto">
              <a:xfrm>
                <a:off x="2159626" y="5622451"/>
                <a:ext cx="1651862" cy="531812"/>
              </a:xfrm>
              <a:prstGeom prst="rect">
                <a:avLst/>
              </a:prstGeom>
              <a:blipFill>
                <a:blip r:embed="rId4"/>
                <a:stretch>
                  <a:fillRect r="-2214"/>
                </a:stretch>
              </a:blipFill>
            </p:spPr>
            <p:txBody>
              <a:bodyPr/>
              <a:lstStyle/>
              <a:p>
                <a:r>
                  <a:rPr lang="en-GB">
                    <a:noFill/>
                  </a:rPr>
                  <a:t> </a:t>
                </a:r>
              </a:p>
            </p:txBody>
          </p:sp>
        </mc:Fallback>
      </mc:AlternateContent>
      <p:sp>
        <p:nvSpPr>
          <p:cNvPr id="71" name="Rectangle 8">
            <a:extLst>
              <a:ext uri="{FF2B5EF4-FFF2-40B4-BE49-F238E27FC236}">
                <a16:creationId xmlns:a16="http://schemas.microsoft.com/office/drawing/2014/main" id="{144812C9-E6C1-4A58-A7C8-EAB6134BC2E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A3E53B41-939D-4B63-A7BE-1104F41A496D}"/>
                  </a:ext>
                </a:extLst>
              </p:cNvPr>
              <p:cNvSpPr txBox="1"/>
              <p:nvPr/>
            </p:nvSpPr>
            <p:spPr>
              <a:xfrm>
                <a:off x="3811488" y="5698673"/>
                <a:ext cx="2685637"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rPr>
                        <m:t>𝛿</m:t>
                      </m:r>
                      <m:r>
                        <a:rPr lang="en-GB" sz="1600" i="1" smtClean="0">
                          <a:latin typeface="Cambria Math" panose="02040503050406030204" pitchFamily="18" charset="0"/>
                        </a:rPr>
                        <m:t>𝑈</m:t>
                      </m:r>
                      <m:r>
                        <a:rPr lang="en-US" sz="1600" b="0" i="0" smtClean="0">
                          <a:latin typeface="Cambria Math" panose="02040503050406030204" pitchFamily="18" charset="0"/>
                        </a:rPr>
                        <m:t>=</m:t>
                      </m:r>
                      <m:sSub>
                        <m:sSubPr>
                          <m:ctrlPr>
                            <a:rPr lang="en-GB" sz="1600" i="1">
                              <a:solidFill>
                                <a:srgbClr val="836967"/>
                              </a:solidFill>
                              <a:latin typeface="Cambria Math" panose="02040503050406030204" pitchFamily="18" charset="0"/>
                            </a:rPr>
                          </m:ctrlPr>
                        </m:sSubPr>
                        <m:e>
                          <m:r>
                            <a:rPr lang="en-US" sz="1600" b="0" i="1" smtClean="0">
                              <a:latin typeface="Cambria Math" panose="02040503050406030204" pitchFamily="18" charset="0"/>
                            </a:rPr>
                            <m:t>𝑃</m:t>
                          </m:r>
                        </m:e>
                        <m:sub>
                          <m:r>
                            <a:rPr lang="en-US" sz="1600" i="1">
                              <a:latin typeface="Cambria Math" panose="02040503050406030204" pitchFamily="18" charset="0"/>
                            </a:rPr>
                            <m:t>𝑏</m:t>
                          </m:r>
                        </m:sub>
                      </m:sSub>
                      <m:sSub>
                        <m:sSubPr>
                          <m:ctrlPr>
                            <a:rPr lang="en-GB" sz="1600" i="1">
                              <a:solidFill>
                                <a:srgbClr val="836967"/>
                              </a:solidFill>
                              <a:latin typeface="Cambria Math" panose="02040503050406030204" pitchFamily="18" charset="0"/>
                            </a:rPr>
                          </m:ctrlPr>
                        </m:sSubPr>
                        <m:e>
                          <m:r>
                            <a:rPr lang="en-US" sz="1600" b="0" i="1" smtClean="0">
                              <a:latin typeface="Cambria Math" panose="02040503050406030204" pitchFamily="18" charset="0"/>
                            </a:rPr>
                            <m:t>𝑇</m:t>
                          </m:r>
                        </m:e>
                        <m:sub>
                          <m:r>
                            <a:rPr lang="en-US" sz="1600" b="0" i="1" smtClean="0">
                              <a:latin typeface="Cambria Math" panose="02040503050406030204" pitchFamily="18" charset="0"/>
                            </a:rPr>
                            <m:t>𝑏</m:t>
                          </m:r>
                        </m:sub>
                      </m:sSub>
                      <m:r>
                        <a:rPr lang="en-GB" sz="1600" i="0">
                          <a:latin typeface="Cambria Math" panose="02040503050406030204" pitchFamily="18" charset="0"/>
                        </a:rPr>
                        <m:t>=</m:t>
                      </m:r>
                      <m:sSub>
                        <m:sSubPr>
                          <m:ctrlPr>
                            <a:rPr lang="en-GB" sz="1600" i="1">
                              <a:solidFill>
                                <a:srgbClr val="836967"/>
                              </a:solidFill>
                              <a:latin typeface="Cambria Math" panose="02040503050406030204" pitchFamily="18" charset="0"/>
                            </a:rPr>
                          </m:ctrlPr>
                        </m:sSubPr>
                        <m:e>
                          <m:r>
                            <a:rPr lang="en-GB" sz="1600" i="1">
                              <a:latin typeface="Cambria Math" panose="02040503050406030204" pitchFamily="18" charset="0"/>
                            </a:rPr>
                            <m:t>𝑒</m:t>
                          </m:r>
                          <m:sSub>
                            <m:sSubPr>
                              <m:ctrlPr>
                                <a:rPr lang="en-GB" sz="1600" i="1">
                                  <a:solidFill>
                                    <a:srgbClr val="836967"/>
                                  </a:solidFill>
                                  <a:latin typeface="Cambria Math" panose="02040503050406030204" pitchFamily="18" charset="0"/>
                                </a:rPr>
                              </m:ctrlPr>
                            </m:sSubPr>
                            <m:e>
                              <m:r>
                                <a:rPr lang="en-GB" sz="1600" i="1">
                                  <a:latin typeface="Cambria Math" panose="02040503050406030204" pitchFamily="18" charset="0"/>
                                </a:rPr>
                                <m:t>𝑉</m:t>
                              </m:r>
                            </m:e>
                            <m:sub>
                              <m:r>
                                <a:rPr lang="en-GB" sz="1600" i="1">
                                  <a:latin typeface="Cambria Math" panose="02040503050406030204" pitchFamily="18" charset="0"/>
                                </a:rPr>
                                <m:t>𝐴</m:t>
                              </m:r>
                            </m:sub>
                          </m:sSub>
                          <m:sSub>
                            <m:sSubPr>
                              <m:ctrlPr>
                                <a:rPr lang="en-GB" sz="1600" i="1">
                                  <a:solidFill>
                                    <a:srgbClr val="836967"/>
                                  </a:solidFill>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𝑒</m:t>
                              </m:r>
                            </m:sub>
                          </m:sSub>
                          <m:sSub>
                            <m:sSubPr>
                              <m:ctrlPr>
                                <a:rPr lang="en-GB" sz="1600" i="1">
                                  <a:solidFill>
                                    <a:srgbClr val="836967"/>
                                  </a:solidFill>
                                  <a:latin typeface="Cambria Math" panose="02040503050406030204" pitchFamily="18" charset="0"/>
                                </a:rPr>
                              </m:ctrlPr>
                            </m:sSubPr>
                            <m:e>
                              <m:r>
                                <a:rPr lang="en-GB" sz="1600" i="1">
                                  <a:latin typeface="Cambria Math" panose="02040503050406030204" pitchFamily="18" charset="0"/>
                                </a:rPr>
                                <m:t>𝑁</m:t>
                              </m:r>
                            </m:e>
                            <m:sub>
                              <m:r>
                                <a:rPr lang="en-US" sz="1600" i="1">
                                  <a:latin typeface="Cambria Math" panose="02040503050406030204" pitchFamily="18" charset="0"/>
                                </a:rPr>
                                <m:t>𝑏</m:t>
                              </m:r>
                            </m:sub>
                          </m:sSub>
                          <m:r>
                            <a:rPr lang="en-GB" sz="1600" i="1">
                              <a:latin typeface="Cambria Math" panose="02040503050406030204" pitchFamily="18" charset="0"/>
                            </a:rPr>
                            <m:t>𝑁</m:t>
                          </m:r>
                        </m:e>
                        <m:sub>
                          <m:r>
                            <a:rPr lang="en-US" sz="1600" b="0" i="1" smtClean="0">
                              <a:latin typeface="Cambria Math" panose="02040503050406030204" pitchFamily="18" charset="0"/>
                            </a:rPr>
                            <m:t>𝑡</m:t>
                          </m:r>
                        </m:sub>
                      </m:sSub>
                    </m:oMath>
                  </m:oMathPara>
                </a14:m>
                <a:endParaRPr lang="en-GB" dirty="0"/>
              </a:p>
            </p:txBody>
          </p:sp>
        </mc:Choice>
        <mc:Fallback xmlns="">
          <p:sp>
            <p:nvSpPr>
              <p:cNvPr id="74" name="TextBox 73">
                <a:extLst>
                  <a:ext uri="{FF2B5EF4-FFF2-40B4-BE49-F238E27FC236}">
                    <a16:creationId xmlns:a16="http://schemas.microsoft.com/office/drawing/2014/main" id="{A3E53B41-939D-4B63-A7BE-1104F41A496D}"/>
                  </a:ext>
                </a:extLst>
              </p:cNvPr>
              <p:cNvSpPr txBox="1">
                <a:spLocks noRot="1" noChangeAspect="1" noMove="1" noResize="1" noEditPoints="1" noAdjustHandles="1" noChangeArrowheads="1" noChangeShapeType="1" noTextEdit="1"/>
              </p:cNvSpPr>
              <p:nvPr/>
            </p:nvSpPr>
            <p:spPr>
              <a:xfrm>
                <a:off x="3811488" y="5698673"/>
                <a:ext cx="2685637" cy="338554"/>
              </a:xfrm>
              <a:prstGeom prst="rect">
                <a:avLst/>
              </a:prstGeom>
              <a:blipFill>
                <a:blip r:embed="rId5"/>
                <a:stretch>
                  <a:fillRect/>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286111D2-1825-4790-AED2-969BC319F15A}"/>
              </a:ext>
            </a:extLst>
          </p:cNvPr>
          <p:cNvSpPr>
            <a:spLocks noGrp="1"/>
          </p:cNvSpPr>
          <p:nvPr>
            <p:ph type="sldNum" sz="quarter" idx="12"/>
          </p:nvPr>
        </p:nvSpPr>
        <p:spPr/>
        <p:txBody>
          <a:bodyPr/>
          <a:lstStyle/>
          <a:p>
            <a:fld id="{ADCC14B8-73DF-4BAF-ADBE-131B886E007C}" type="slidenum">
              <a:rPr lang="en-GB" smtClean="0"/>
              <a:t>4</a:t>
            </a:fld>
            <a:endParaRPr lang="en-GB"/>
          </a:p>
        </p:txBody>
      </p:sp>
    </p:spTree>
    <p:extLst>
      <p:ext uri="{BB962C8B-B14F-4D97-AF65-F5344CB8AC3E}">
        <p14:creationId xmlns:p14="http://schemas.microsoft.com/office/powerpoint/2010/main" val="1471579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B02A73-8AAB-41A5-8F5E-7A13A579F6DF}"/>
              </a:ext>
            </a:extLst>
          </p:cNvPr>
          <p:cNvSpPr>
            <a:spLocks noGrp="1"/>
          </p:cNvSpPr>
          <p:nvPr>
            <p:ph idx="1"/>
          </p:nvPr>
        </p:nvSpPr>
        <p:spPr>
          <a:xfrm>
            <a:off x="838200" y="2084491"/>
            <a:ext cx="10515600" cy="4408384"/>
          </a:xfrm>
        </p:spPr>
        <p:txBody>
          <a:bodyPr>
            <a:normAutofit/>
          </a:bodyPr>
          <a:lstStyle/>
          <a:p>
            <a:r>
              <a:rPr lang="en-US" dirty="0"/>
              <a:t>Bunch phase variation versus cavity voltage variation due to transient beam loading: </a:t>
            </a:r>
            <a:r>
              <a:rPr lang="el-GR" dirty="0"/>
              <a:t>δφ</a:t>
            </a:r>
            <a:r>
              <a:rPr lang="en-US" baseline="-25000" dirty="0"/>
              <a:t>b</a:t>
            </a:r>
            <a:r>
              <a:rPr lang="en-US" dirty="0"/>
              <a:t> = 1</a:t>
            </a:r>
            <a:r>
              <a:rPr lang="en-US" baseline="30000" dirty="0"/>
              <a:t>o</a:t>
            </a:r>
            <a:r>
              <a:rPr lang="en-US" dirty="0"/>
              <a:t> =&gt; </a:t>
            </a:r>
            <a:r>
              <a:rPr lang="el-GR" dirty="0"/>
              <a:t>δ</a:t>
            </a:r>
            <a:r>
              <a:rPr lang="en-US" dirty="0"/>
              <a:t>V</a:t>
            </a:r>
            <a:r>
              <a:rPr lang="en-US" baseline="-25000" dirty="0"/>
              <a:t>C</a:t>
            </a:r>
            <a:r>
              <a:rPr lang="en-US" dirty="0"/>
              <a:t>/V</a:t>
            </a:r>
            <a:r>
              <a:rPr lang="en-US" baseline="-25000" dirty="0"/>
              <a:t>C</a:t>
            </a:r>
            <a:r>
              <a:rPr lang="en-US" dirty="0"/>
              <a:t> = 7.1e-3</a:t>
            </a:r>
          </a:p>
          <a:p>
            <a:r>
              <a:rPr lang="en-US" dirty="0"/>
              <a:t>Relationship between voltage and stored energy: </a:t>
            </a:r>
            <a:r>
              <a:rPr lang="el-GR" dirty="0"/>
              <a:t>δ</a:t>
            </a:r>
            <a:r>
              <a:rPr lang="en-US" dirty="0"/>
              <a:t>U/U = 1.4e-2</a:t>
            </a:r>
          </a:p>
          <a:p>
            <a:r>
              <a:rPr lang="en-US" dirty="0"/>
              <a:t>Variation of stored energy due to transient beam loading:</a:t>
            </a:r>
            <a:r>
              <a:rPr lang="el-GR" dirty="0"/>
              <a:t> δ</a:t>
            </a:r>
            <a:r>
              <a:rPr lang="en-US" dirty="0"/>
              <a:t>U = 1.86 J</a:t>
            </a:r>
          </a:p>
          <a:p>
            <a:r>
              <a:rPr lang="en-US" dirty="0"/>
              <a:t>Required stored energy: </a:t>
            </a:r>
            <a:r>
              <a:rPr lang="en-US" sz="2800" dirty="0"/>
              <a:t>U = 133 J</a:t>
            </a:r>
            <a:endParaRPr lang="en-US" dirty="0"/>
          </a:p>
          <a:p>
            <a:r>
              <a:rPr lang="en-US" dirty="0"/>
              <a:t>Required R/Q of the DR RF system (all cavities): </a:t>
            </a:r>
            <a:r>
              <a:rPr lang="en-US" b="1" dirty="0"/>
              <a:t>R/Q =  12.6 </a:t>
            </a:r>
            <a:r>
              <a:rPr lang="el-GR" b="1" dirty="0"/>
              <a:t>Ω</a:t>
            </a:r>
            <a:endParaRPr lang="en-US" b="1" dirty="0"/>
          </a:p>
          <a:p>
            <a:r>
              <a:rPr lang="en-GB" dirty="0"/>
              <a:t>This estimate neglects input and reflected power</a:t>
            </a:r>
          </a:p>
          <a:p>
            <a:r>
              <a:rPr lang="en-GB" dirty="0"/>
              <a:t>There is factor 2 margin in the case of linear variation of </a:t>
            </a:r>
            <a:r>
              <a:rPr lang="en-US" dirty="0"/>
              <a:t>±1</a:t>
            </a:r>
            <a:r>
              <a:rPr lang="en-US" baseline="30000" dirty="0"/>
              <a:t>o</a:t>
            </a:r>
            <a:r>
              <a:rPr lang="en-US" dirty="0"/>
              <a:t> peak-to-peak =&gt; 2</a:t>
            </a:r>
            <a:r>
              <a:rPr lang="en-US" baseline="30000" dirty="0"/>
              <a:t>o</a:t>
            </a:r>
            <a:r>
              <a:rPr lang="en-US" dirty="0"/>
              <a:t> linear variation</a:t>
            </a:r>
            <a:endParaRPr lang="en-GB" dirty="0"/>
          </a:p>
          <a:p>
            <a:endParaRPr lang="en-GB" dirty="0"/>
          </a:p>
        </p:txBody>
      </p:sp>
      <p:sp>
        <p:nvSpPr>
          <p:cNvPr id="2" name="Title 1">
            <a:extLst>
              <a:ext uri="{FF2B5EF4-FFF2-40B4-BE49-F238E27FC236}">
                <a16:creationId xmlns:a16="http://schemas.microsoft.com/office/drawing/2014/main" id="{00D0F897-B9D5-4B7A-91CA-3AFDEF7E1669}"/>
              </a:ext>
            </a:extLst>
          </p:cNvPr>
          <p:cNvSpPr>
            <a:spLocks noGrp="1"/>
          </p:cNvSpPr>
          <p:nvPr>
            <p:ph type="title"/>
          </p:nvPr>
        </p:nvSpPr>
        <p:spPr>
          <a:xfrm>
            <a:off x="838200" y="365125"/>
            <a:ext cx="10122929" cy="1641228"/>
          </a:xfrm>
        </p:spPr>
        <p:txBody>
          <a:bodyPr>
            <a:normAutofit fontScale="90000"/>
          </a:bodyPr>
          <a:lstStyle/>
          <a:p>
            <a:r>
              <a:rPr lang="en-US" dirty="0"/>
              <a:t>Estimate of required R/Q for RF system with large enough stored energy to maintain small beam phase variation</a:t>
            </a:r>
            <a:endParaRPr lang="en-GB" dirty="0"/>
          </a:p>
        </p:txBody>
      </p:sp>
      <p:sp>
        <p:nvSpPr>
          <p:cNvPr id="4" name="Slide Number Placeholder 3">
            <a:extLst>
              <a:ext uri="{FF2B5EF4-FFF2-40B4-BE49-F238E27FC236}">
                <a16:creationId xmlns:a16="http://schemas.microsoft.com/office/drawing/2014/main" id="{68B265E8-BD3A-4BFE-A00E-9408BB233351}"/>
              </a:ext>
            </a:extLst>
          </p:cNvPr>
          <p:cNvSpPr>
            <a:spLocks noGrp="1"/>
          </p:cNvSpPr>
          <p:nvPr>
            <p:ph type="sldNum" sz="quarter" idx="12"/>
          </p:nvPr>
        </p:nvSpPr>
        <p:spPr/>
        <p:txBody>
          <a:bodyPr/>
          <a:lstStyle/>
          <a:p>
            <a:fld id="{ADCC14B8-73DF-4BAF-ADBE-131B886E007C}" type="slidenum">
              <a:rPr lang="en-GB" smtClean="0"/>
              <a:t>5</a:t>
            </a:fld>
            <a:endParaRPr lang="en-GB"/>
          </a:p>
        </p:txBody>
      </p:sp>
    </p:spTree>
    <p:extLst>
      <p:ext uri="{BB962C8B-B14F-4D97-AF65-F5344CB8AC3E}">
        <p14:creationId xmlns:p14="http://schemas.microsoft.com/office/powerpoint/2010/main" val="3182862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line chart&#10;&#10;Description automatically generated">
            <a:extLst>
              <a:ext uri="{FF2B5EF4-FFF2-40B4-BE49-F238E27FC236}">
                <a16:creationId xmlns:a16="http://schemas.microsoft.com/office/drawing/2014/main" id="{DE9BBDAD-16BC-44EE-913E-EB3C713386C2}"/>
              </a:ext>
            </a:extLst>
          </p:cNvPr>
          <p:cNvPicPr/>
          <p:nvPr/>
        </p:nvPicPr>
        <p:blipFill>
          <a:blip r:embed="rId2">
            <a:extLst>
              <a:ext uri="{28A0092B-C50C-407E-A947-70E740481C1C}">
                <a14:useLocalDpi xmlns:a14="http://schemas.microsoft.com/office/drawing/2010/main" val="0"/>
              </a:ext>
            </a:extLst>
          </a:blip>
          <a:stretch>
            <a:fillRect/>
          </a:stretch>
        </p:blipFill>
        <p:spPr>
          <a:xfrm>
            <a:off x="8021755" y="1671844"/>
            <a:ext cx="3712959" cy="2785793"/>
          </a:xfrm>
          <a:prstGeom prst="rect">
            <a:avLst/>
          </a:prstGeom>
        </p:spPr>
      </p:pic>
      <p:sp>
        <p:nvSpPr>
          <p:cNvPr id="2" name="Title 1">
            <a:extLst>
              <a:ext uri="{FF2B5EF4-FFF2-40B4-BE49-F238E27FC236}">
                <a16:creationId xmlns:a16="http://schemas.microsoft.com/office/drawing/2014/main" id="{EF4E4EE7-0697-43EE-B76A-025FD56B47E4}"/>
              </a:ext>
            </a:extLst>
          </p:cNvPr>
          <p:cNvSpPr>
            <a:spLocks noGrp="1"/>
          </p:cNvSpPr>
          <p:nvPr>
            <p:ph type="title"/>
          </p:nvPr>
        </p:nvSpPr>
        <p:spPr/>
        <p:txBody>
          <a:bodyPr>
            <a:normAutofit fontScale="90000"/>
          </a:bodyPr>
          <a:lstStyle/>
          <a:p>
            <a:r>
              <a:rPr lang="en-US" dirty="0"/>
              <a:t>Verification of the estimate by LLRF model: </a:t>
            </a:r>
            <a:br>
              <a:rPr lang="en-US" dirty="0"/>
            </a:br>
            <a:r>
              <a:rPr lang="en-US" dirty="0"/>
              <a:t>Results for R/Q = 12.6 </a:t>
            </a:r>
            <a:r>
              <a:rPr lang="el-GR" dirty="0"/>
              <a:t>Ω</a:t>
            </a:r>
            <a:r>
              <a:rPr lang="en-US" dirty="0"/>
              <a:t>= 0.48 </a:t>
            </a:r>
            <a:r>
              <a:rPr lang="el-GR" dirty="0"/>
              <a:t>Ω</a:t>
            </a:r>
            <a:r>
              <a:rPr lang="en-US" dirty="0"/>
              <a:t>/</a:t>
            </a:r>
            <a:r>
              <a:rPr lang="en-US" dirty="0" err="1"/>
              <a:t>cav</a:t>
            </a:r>
            <a:r>
              <a:rPr lang="en-US" dirty="0"/>
              <a:t> * 26 cavities</a:t>
            </a:r>
            <a:endParaRPr lang="en-GB" dirty="0"/>
          </a:p>
        </p:txBody>
      </p:sp>
      <p:sp>
        <p:nvSpPr>
          <p:cNvPr id="3" name="Content Placeholder 2">
            <a:extLst>
              <a:ext uri="{FF2B5EF4-FFF2-40B4-BE49-F238E27FC236}">
                <a16:creationId xmlns:a16="http://schemas.microsoft.com/office/drawing/2014/main" id="{D8F4E4D1-0BD3-4E91-BB29-79BD2005A49E}"/>
              </a:ext>
            </a:extLst>
          </p:cNvPr>
          <p:cNvSpPr>
            <a:spLocks noGrp="1"/>
          </p:cNvSpPr>
          <p:nvPr>
            <p:ph idx="1"/>
          </p:nvPr>
        </p:nvSpPr>
        <p:spPr>
          <a:xfrm>
            <a:off x="859050" y="1954286"/>
            <a:ext cx="3615860" cy="4351338"/>
          </a:xfrm>
        </p:spPr>
        <p:txBody>
          <a:bodyPr>
            <a:normAutofit lnSpcReduction="10000"/>
          </a:bodyPr>
          <a:lstStyle/>
          <a:p>
            <a:r>
              <a:rPr lang="en-GB" sz="2400" dirty="0">
                <a:effectLst/>
                <a:latin typeface="Calibri" panose="020F0502020204030204" pitchFamily="34" charset="0"/>
                <a:ea typeface="Times New Roman" panose="02020603050405020304" pitchFamily="18" charset="0"/>
              </a:rPr>
              <a:t>For an R/Q = 0.48 </a:t>
            </a:r>
            <a:r>
              <a:rPr lang="el-GR" sz="2400" dirty="0">
                <a:effectLst/>
                <a:latin typeface="Calibri" panose="020F0502020204030204" pitchFamily="34" charset="0"/>
                <a:ea typeface="Times New Roman" panose="02020603050405020304" pitchFamily="18" charset="0"/>
              </a:rPr>
              <a:t>Ω</a:t>
            </a:r>
            <a:r>
              <a:rPr lang="en-US" sz="2400" dirty="0">
                <a:latin typeface="Calibri" panose="020F0502020204030204" pitchFamily="34" charset="0"/>
                <a:ea typeface="Times New Roman" panose="02020603050405020304" pitchFamily="18" charset="0"/>
              </a:rPr>
              <a:t> per </a:t>
            </a:r>
            <a:r>
              <a:rPr lang="en-US" sz="2400" dirty="0">
                <a:effectLst/>
                <a:latin typeface="Calibri" panose="020F0502020204030204" pitchFamily="34" charset="0"/>
                <a:ea typeface="Times New Roman" panose="02020603050405020304" pitchFamily="18" charset="0"/>
              </a:rPr>
              <a:t>cavity</a:t>
            </a:r>
            <a:r>
              <a:rPr lang="en-GB" sz="2400" dirty="0">
                <a:effectLst/>
                <a:latin typeface="Calibri" panose="020F0502020204030204" pitchFamily="34" charset="0"/>
                <a:ea typeface="Times New Roman" panose="02020603050405020304" pitchFamily="18" charset="0"/>
              </a:rPr>
              <a:t> the beam phase variation is 0.87 degree.</a:t>
            </a:r>
          </a:p>
          <a:p>
            <a:endParaRPr lang="en-GB" sz="1800" dirty="0">
              <a:effectLst/>
              <a:latin typeface="Calibri" panose="020F0502020204030204" pitchFamily="34" charset="0"/>
              <a:ea typeface="Times New Roman" panose="02020603050405020304" pitchFamily="18" charset="0"/>
            </a:endParaRPr>
          </a:p>
          <a:p>
            <a:endParaRPr lang="en-GB" sz="1800" dirty="0">
              <a:latin typeface="Calibri" panose="020F0502020204030204" pitchFamily="34" charset="0"/>
              <a:ea typeface="Times New Roman" panose="02020603050405020304" pitchFamily="18" charset="0"/>
            </a:endParaRPr>
          </a:p>
          <a:p>
            <a:endParaRPr lang="en-GB" sz="1800" dirty="0">
              <a:effectLst/>
              <a:latin typeface="Calibri" panose="020F0502020204030204" pitchFamily="34" charset="0"/>
              <a:ea typeface="Times New Roman" panose="02020603050405020304" pitchFamily="18" charset="0"/>
            </a:endParaRPr>
          </a:p>
          <a:p>
            <a:endParaRPr lang="en-GB" sz="1800" dirty="0">
              <a:latin typeface="Calibri" panose="020F0502020204030204" pitchFamily="34" charset="0"/>
              <a:ea typeface="Times New Roman" panose="02020603050405020304" pitchFamily="18" charset="0"/>
            </a:endParaRPr>
          </a:p>
          <a:p>
            <a:pPr marL="0" indent="0">
              <a:buNone/>
            </a:pPr>
            <a:endParaRPr lang="en-GB" sz="1800" dirty="0">
              <a:effectLst/>
              <a:latin typeface="Calibri" panose="020F0502020204030204" pitchFamily="34"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rPr>
              <a:t>For an R/Q = 0.55 </a:t>
            </a:r>
            <a:r>
              <a:rPr lang="el-GR" sz="2400" dirty="0">
                <a:effectLst/>
                <a:latin typeface="Calibri" panose="020F0502020204030204" pitchFamily="34" charset="0"/>
                <a:ea typeface="Times New Roman" panose="02020603050405020304" pitchFamily="18" charset="0"/>
              </a:rPr>
              <a:t>Ω</a:t>
            </a:r>
            <a:r>
              <a:rPr lang="en-US" sz="2400" dirty="0">
                <a:latin typeface="Calibri" panose="020F0502020204030204" pitchFamily="34" charset="0"/>
                <a:ea typeface="Times New Roman" panose="02020603050405020304" pitchFamily="18" charset="0"/>
              </a:rPr>
              <a:t> per </a:t>
            </a:r>
            <a:r>
              <a:rPr lang="en-US" sz="2400" dirty="0">
                <a:effectLst/>
                <a:latin typeface="Calibri" panose="020F0502020204030204" pitchFamily="34" charset="0"/>
                <a:ea typeface="Times New Roman" panose="02020603050405020304" pitchFamily="18" charset="0"/>
              </a:rPr>
              <a:t>cavity</a:t>
            </a:r>
            <a:r>
              <a:rPr lang="en-GB" sz="2400" dirty="0">
                <a:effectLst/>
                <a:latin typeface="Calibri" panose="020F0502020204030204" pitchFamily="34" charset="0"/>
                <a:ea typeface="Times New Roman" panose="02020603050405020304" pitchFamily="18" charset="0"/>
              </a:rPr>
              <a:t> the phase variation is exactly 1 degree.</a:t>
            </a:r>
          </a:p>
          <a:p>
            <a:pPr marL="0" indent="0">
              <a:buNone/>
            </a:pPr>
            <a:r>
              <a:rPr lang="en-GB" sz="1800" dirty="0">
                <a:effectLst/>
                <a:latin typeface="Calibri" panose="020F0502020204030204" pitchFamily="34" charset="0"/>
                <a:ea typeface="Times New Roman" panose="02020603050405020304" pitchFamily="18" charset="0"/>
              </a:rPr>
              <a:t> </a:t>
            </a:r>
            <a:endParaRPr lang="en-GB" dirty="0"/>
          </a:p>
        </p:txBody>
      </p:sp>
      <p:sp>
        <p:nvSpPr>
          <p:cNvPr id="8" name="TextBox 7">
            <a:extLst>
              <a:ext uri="{FF2B5EF4-FFF2-40B4-BE49-F238E27FC236}">
                <a16:creationId xmlns:a16="http://schemas.microsoft.com/office/drawing/2014/main" id="{8E8BCB64-30DB-4F3C-961B-32956F1C52DF}"/>
              </a:ext>
            </a:extLst>
          </p:cNvPr>
          <p:cNvSpPr txBox="1"/>
          <p:nvPr/>
        </p:nvSpPr>
        <p:spPr>
          <a:xfrm>
            <a:off x="8725772" y="2070602"/>
            <a:ext cx="1542923" cy="369332"/>
          </a:xfrm>
          <a:prstGeom prst="rect">
            <a:avLst/>
          </a:prstGeom>
          <a:noFill/>
        </p:spPr>
        <p:txBody>
          <a:bodyPr wrap="none" rtlCol="0">
            <a:spAutoFit/>
          </a:bodyPr>
          <a:lstStyle/>
          <a:p>
            <a:r>
              <a:rPr lang="en-US" dirty="0"/>
              <a:t>Cavity voltage</a:t>
            </a:r>
            <a:endParaRPr lang="en-GB" dirty="0"/>
          </a:p>
        </p:txBody>
      </p:sp>
      <p:sp>
        <p:nvSpPr>
          <p:cNvPr id="4" name="TextBox 3">
            <a:extLst>
              <a:ext uri="{FF2B5EF4-FFF2-40B4-BE49-F238E27FC236}">
                <a16:creationId xmlns:a16="http://schemas.microsoft.com/office/drawing/2014/main" id="{82CD2C26-446A-43EE-B5AB-5264D564CEDF}"/>
              </a:ext>
            </a:extLst>
          </p:cNvPr>
          <p:cNvSpPr txBox="1"/>
          <p:nvPr/>
        </p:nvSpPr>
        <p:spPr>
          <a:xfrm>
            <a:off x="1066800" y="5703453"/>
            <a:ext cx="6099038" cy="461665"/>
          </a:xfrm>
          <a:prstGeom prst="rect">
            <a:avLst/>
          </a:prstGeom>
          <a:noFill/>
        </p:spPr>
        <p:txBody>
          <a:bodyPr wrap="square" rtlCol="0">
            <a:spAutoFit/>
          </a:bodyPr>
          <a:lstStyle/>
          <a:p>
            <a:r>
              <a:rPr lang="en-US" sz="2400" dirty="0"/>
              <a:t>In this case </a:t>
            </a:r>
            <a:r>
              <a:rPr lang="en-US" sz="2400" b="1" dirty="0"/>
              <a:t>total R/Q = 0.55*26 = 14.3 </a:t>
            </a:r>
            <a:r>
              <a:rPr lang="el-GR" sz="2400" b="1" dirty="0"/>
              <a:t>Ω</a:t>
            </a:r>
            <a:endParaRPr lang="en-US" sz="2400" b="1" dirty="0"/>
          </a:p>
        </p:txBody>
      </p:sp>
      <p:grpSp>
        <p:nvGrpSpPr>
          <p:cNvPr id="10" name="Group 9">
            <a:extLst>
              <a:ext uri="{FF2B5EF4-FFF2-40B4-BE49-F238E27FC236}">
                <a16:creationId xmlns:a16="http://schemas.microsoft.com/office/drawing/2014/main" id="{56A08A6B-F251-4549-B29F-DFF9CB62992B}"/>
              </a:ext>
            </a:extLst>
          </p:cNvPr>
          <p:cNvGrpSpPr/>
          <p:nvPr/>
        </p:nvGrpSpPr>
        <p:grpSpPr>
          <a:xfrm>
            <a:off x="4402326" y="1723813"/>
            <a:ext cx="3615861" cy="2711895"/>
            <a:chOff x="4392068" y="1396129"/>
            <a:chExt cx="3615861" cy="2711895"/>
          </a:xfrm>
        </p:grpSpPr>
        <p:pic>
          <p:nvPicPr>
            <p:cNvPr id="6" name="Picture 5">
              <a:extLst>
                <a:ext uri="{FF2B5EF4-FFF2-40B4-BE49-F238E27FC236}">
                  <a16:creationId xmlns:a16="http://schemas.microsoft.com/office/drawing/2014/main" id="{EAD1E8E1-DC9A-4096-920A-39F9E8F10BAF}"/>
                </a:ext>
              </a:extLst>
            </p:cNvPr>
            <p:cNvPicPr>
              <a:picLocks noChangeAspect="1"/>
            </p:cNvPicPr>
            <p:nvPr/>
          </p:nvPicPr>
          <p:blipFill>
            <a:blip r:embed="rId3"/>
            <a:stretch>
              <a:fillRect/>
            </a:stretch>
          </p:blipFill>
          <p:spPr>
            <a:xfrm>
              <a:off x="4392068" y="1396129"/>
              <a:ext cx="3615861" cy="2711895"/>
            </a:xfrm>
            <a:prstGeom prst="rect">
              <a:avLst/>
            </a:prstGeom>
          </p:spPr>
        </p:pic>
        <p:cxnSp>
          <p:nvCxnSpPr>
            <p:cNvPr id="7" name="Straight Arrow Connector 6">
              <a:extLst>
                <a:ext uri="{FF2B5EF4-FFF2-40B4-BE49-F238E27FC236}">
                  <a16:creationId xmlns:a16="http://schemas.microsoft.com/office/drawing/2014/main" id="{C6D0563A-6CDB-423D-8B90-2465C1FEAF79}"/>
                </a:ext>
              </a:extLst>
            </p:cNvPr>
            <p:cNvCxnSpPr>
              <a:cxnSpLocks/>
            </p:cNvCxnSpPr>
            <p:nvPr/>
          </p:nvCxnSpPr>
          <p:spPr>
            <a:xfrm>
              <a:off x="5998362" y="1813780"/>
              <a:ext cx="0" cy="1846555"/>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85A1F50-C728-446A-A68F-B08F44CD4209}"/>
                </a:ext>
              </a:extLst>
            </p:cNvPr>
            <p:cNvSpPr txBox="1"/>
            <p:nvPr/>
          </p:nvSpPr>
          <p:spPr>
            <a:xfrm>
              <a:off x="5998362" y="2895568"/>
              <a:ext cx="1247457" cy="369332"/>
            </a:xfrm>
            <a:prstGeom prst="rect">
              <a:avLst/>
            </a:prstGeom>
            <a:noFill/>
          </p:spPr>
          <p:txBody>
            <a:bodyPr wrap="none" rtlCol="0">
              <a:spAutoFit/>
            </a:bodyPr>
            <a:lstStyle/>
            <a:p>
              <a:r>
                <a:rPr lang="el-GR" dirty="0"/>
                <a:t>δφ</a:t>
              </a:r>
              <a:r>
                <a:rPr lang="en-US" baseline="-25000" dirty="0"/>
                <a:t>b</a:t>
              </a:r>
              <a:r>
                <a:rPr lang="en-US" dirty="0"/>
                <a:t> = 0.87</a:t>
              </a:r>
              <a:r>
                <a:rPr lang="en-US" baseline="30000" dirty="0"/>
                <a:t>o</a:t>
              </a:r>
              <a:endParaRPr lang="en-GB" b="1" dirty="0">
                <a:solidFill>
                  <a:srgbClr val="FF0000"/>
                </a:solidFill>
              </a:endParaRPr>
            </a:p>
          </p:txBody>
        </p:sp>
        <p:sp>
          <p:nvSpPr>
            <p:cNvPr id="14" name="TextBox 13">
              <a:extLst>
                <a:ext uri="{FF2B5EF4-FFF2-40B4-BE49-F238E27FC236}">
                  <a16:creationId xmlns:a16="http://schemas.microsoft.com/office/drawing/2014/main" id="{64EB72BF-58B3-4A2C-B3BA-07776635DCDD}"/>
                </a:ext>
              </a:extLst>
            </p:cNvPr>
            <p:cNvSpPr txBox="1"/>
            <p:nvPr/>
          </p:nvSpPr>
          <p:spPr>
            <a:xfrm>
              <a:off x="5045197" y="1927584"/>
              <a:ext cx="772969" cy="646331"/>
            </a:xfrm>
            <a:prstGeom prst="rect">
              <a:avLst/>
            </a:prstGeom>
            <a:noFill/>
          </p:spPr>
          <p:txBody>
            <a:bodyPr wrap="none" rtlCol="0">
              <a:spAutoFit/>
            </a:bodyPr>
            <a:lstStyle/>
            <a:p>
              <a:r>
                <a:rPr lang="en-US" dirty="0"/>
                <a:t>Beam </a:t>
              </a:r>
            </a:p>
            <a:p>
              <a:r>
                <a:rPr lang="en-US" dirty="0"/>
                <a:t>phase</a:t>
              </a:r>
              <a:endParaRPr lang="en-GB" dirty="0"/>
            </a:p>
          </p:txBody>
        </p:sp>
      </p:grpSp>
      <p:sp>
        <p:nvSpPr>
          <p:cNvPr id="5" name="Rectangle 4">
            <a:extLst>
              <a:ext uri="{FF2B5EF4-FFF2-40B4-BE49-F238E27FC236}">
                <a16:creationId xmlns:a16="http://schemas.microsoft.com/office/drawing/2014/main" id="{2A1E966C-9BD9-4BB0-A028-37A856068A7D}"/>
              </a:ext>
            </a:extLst>
          </p:cNvPr>
          <p:cNvSpPr/>
          <p:nvPr/>
        </p:nvSpPr>
        <p:spPr>
          <a:xfrm>
            <a:off x="748414" y="4480766"/>
            <a:ext cx="6345936" cy="173715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lide Number Placeholder 10">
            <a:extLst>
              <a:ext uri="{FF2B5EF4-FFF2-40B4-BE49-F238E27FC236}">
                <a16:creationId xmlns:a16="http://schemas.microsoft.com/office/drawing/2014/main" id="{CD522713-5B82-4EC6-951D-0C3B4A278E1E}"/>
              </a:ext>
            </a:extLst>
          </p:cNvPr>
          <p:cNvSpPr>
            <a:spLocks noGrp="1"/>
          </p:cNvSpPr>
          <p:nvPr>
            <p:ph type="sldNum" sz="quarter" idx="12"/>
          </p:nvPr>
        </p:nvSpPr>
        <p:spPr/>
        <p:txBody>
          <a:bodyPr/>
          <a:lstStyle/>
          <a:p>
            <a:fld id="{ADCC14B8-73DF-4BAF-ADBE-131B886E007C}" type="slidenum">
              <a:rPr lang="en-GB" smtClean="0"/>
              <a:t>6</a:t>
            </a:fld>
            <a:endParaRPr lang="en-GB"/>
          </a:p>
        </p:txBody>
      </p:sp>
    </p:spTree>
    <p:extLst>
      <p:ext uri="{BB962C8B-B14F-4D97-AF65-F5344CB8AC3E}">
        <p14:creationId xmlns:p14="http://schemas.microsoft.com/office/powerpoint/2010/main" val="1716323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Chart&#10;&#10;Description automatically generated with medium confidence">
            <a:extLst>
              <a:ext uri="{FF2B5EF4-FFF2-40B4-BE49-F238E27FC236}">
                <a16:creationId xmlns:a16="http://schemas.microsoft.com/office/drawing/2014/main" id="{21BA29EA-222F-4E17-A019-A14B69E44BC3}"/>
              </a:ext>
            </a:extLst>
          </p:cNvPr>
          <p:cNvPicPr>
            <a:picLocks noChangeAspect="1"/>
          </p:cNvPicPr>
          <p:nvPr/>
        </p:nvPicPr>
        <p:blipFill>
          <a:blip r:embed="rId2"/>
          <a:stretch>
            <a:fillRect/>
          </a:stretch>
        </p:blipFill>
        <p:spPr>
          <a:xfrm>
            <a:off x="511940" y="1559047"/>
            <a:ext cx="4911015" cy="1733627"/>
          </a:xfrm>
          <a:prstGeom prst="rect">
            <a:avLst/>
          </a:prstGeom>
        </p:spPr>
      </p:pic>
      <p:sp>
        <p:nvSpPr>
          <p:cNvPr id="2" name="Title 1">
            <a:extLst>
              <a:ext uri="{FF2B5EF4-FFF2-40B4-BE49-F238E27FC236}">
                <a16:creationId xmlns:a16="http://schemas.microsoft.com/office/drawing/2014/main" id="{26020887-BA95-4FD9-8653-8C844E9DC11C}"/>
              </a:ext>
            </a:extLst>
          </p:cNvPr>
          <p:cNvSpPr>
            <a:spLocks noGrp="1"/>
          </p:cNvSpPr>
          <p:nvPr>
            <p:ph type="title"/>
          </p:nvPr>
        </p:nvSpPr>
        <p:spPr>
          <a:xfrm>
            <a:off x="575356" y="365125"/>
            <a:ext cx="11311843" cy="1325563"/>
          </a:xfrm>
        </p:spPr>
        <p:txBody>
          <a:bodyPr/>
          <a:lstStyle/>
          <a:p>
            <a:r>
              <a:rPr lang="en-US" dirty="0"/>
              <a:t>Example of conventional elliptical pillbox: a/λ</a:t>
            </a:r>
            <a:r>
              <a:rPr lang="en-GB" dirty="0"/>
              <a:t>=0.2</a:t>
            </a:r>
          </a:p>
        </p:txBody>
      </p:sp>
      <p:graphicFrame>
        <p:nvGraphicFramePr>
          <p:cNvPr id="10" name="Table 10">
            <a:extLst>
              <a:ext uri="{FF2B5EF4-FFF2-40B4-BE49-F238E27FC236}">
                <a16:creationId xmlns:a16="http://schemas.microsoft.com/office/drawing/2014/main" id="{4BFA237E-D8F1-4801-B938-33B7833EE98E}"/>
              </a:ext>
            </a:extLst>
          </p:cNvPr>
          <p:cNvGraphicFramePr>
            <a:graphicFrameLocks noGrp="1"/>
          </p:cNvGraphicFramePr>
          <p:nvPr>
            <p:extLst>
              <p:ext uri="{D42A27DB-BD31-4B8C-83A1-F6EECF244321}">
                <p14:modId xmlns:p14="http://schemas.microsoft.com/office/powerpoint/2010/main" val="3280245015"/>
              </p:ext>
            </p:extLst>
          </p:nvPr>
        </p:nvGraphicFramePr>
        <p:xfrm>
          <a:off x="5695301" y="1720009"/>
          <a:ext cx="3481477" cy="2966720"/>
        </p:xfrm>
        <a:graphic>
          <a:graphicData uri="http://schemas.openxmlformats.org/drawingml/2006/table">
            <a:tbl>
              <a:tblPr firstRow="1" bandRow="1">
                <a:tableStyleId>{5C22544A-7EE6-4342-B048-85BDC9FD1C3A}</a:tableStyleId>
              </a:tblPr>
              <a:tblGrid>
                <a:gridCol w="2313465">
                  <a:extLst>
                    <a:ext uri="{9D8B030D-6E8A-4147-A177-3AD203B41FA5}">
                      <a16:colId xmlns:a16="http://schemas.microsoft.com/office/drawing/2014/main" val="4092569744"/>
                    </a:ext>
                  </a:extLst>
                </a:gridCol>
                <a:gridCol w="1168012">
                  <a:extLst>
                    <a:ext uri="{9D8B030D-6E8A-4147-A177-3AD203B41FA5}">
                      <a16:colId xmlns:a16="http://schemas.microsoft.com/office/drawing/2014/main" val="3841324578"/>
                    </a:ext>
                  </a:extLst>
                </a:gridCol>
              </a:tblGrid>
              <a:tr h="370840">
                <a:tc>
                  <a:txBody>
                    <a:bodyPr/>
                    <a:lstStyle/>
                    <a:p>
                      <a:r>
                        <a:rPr lang="en-US" dirty="0"/>
                        <a:t>TM011</a:t>
                      </a:r>
                      <a:endParaRPr lang="en-GB" dirty="0"/>
                    </a:p>
                  </a:txBody>
                  <a:tcPr/>
                </a:tc>
                <a:tc>
                  <a:txBody>
                    <a:bodyPr/>
                    <a:lstStyle/>
                    <a:p>
                      <a:endParaRPr lang="en-GB"/>
                    </a:p>
                  </a:txBody>
                  <a:tcPr/>
                </a:tc>
                <a:extLst>
                  <a:ext uri="{0D108BD9-81ED-4DB2-BD59-A6C34878D82A}">
                    <a16:rowId xmlns:a16="http://schemas.microsoft.com/office/drawing/2014/main" val="3323016429"/>
                  </a:ext>
                </a:extLst>
              </a:tr>
              <a:tr h="370840">
                <a:tc>
                  <a:txBody>
                    <a:bodyPr/>
                    <a:lstStyle/>
                    <a:p>
                      <a:r>
                        <a:rPr lang="en-US" dirty="0"/>
                        <a:t>a [mm]</a:t>
                      </a:r>
                      <a:endParaRPr lang="en-GB" dirty="0"/>
                    </a:p>
                  </a:txBody>
                  <a:tcPr/>
                </a:tc>
                <a:tc>
                  <a:txBody>
                    <a:bodyPr/>
                    <a:lstStyle/>
                    <a:p>
                      <a:r>
                        <a:rPr lang="en-US" dirty="0"/>
                        <a:t>30</a:t>
                      </a:r>
                      <a:endParaRPr lang="en-GB" dirty="0"/>
                    </a:p>
                  </a:txBody>
                  <a:tcPr/>
                </a:tc>
                <a:extLst>
                  <a:ext uri="{0D108BD9-81ED-4DB2-BD59-A6C34878D82A}">
                    <a16:rowId xmlns:a16="http://schemas.microsoft.com/office/drawing/2014/main" val="1025396259"/>
                  </a:ext>
                </a:extLst>
              </a:tr>
              <a:tr h="370840">
                <a:tc>
                  <a:txBody>
                    <a:bodyPr/>
                    <a:lstStyle/>
                    <a:p>
                      <a:r>
                        <a:rPr lang="en-US" dirty="0"/>
                        <a:t>f [GHz]</a:t>
                      </a:r>
                      <a:endParaRPr lang="en-GB" dirty="0"/>
                    </a:p>
                  </a:txBody>
                  <a:tcPr/>
                </a:tc>
                <a:tc>
                  <a:txBody>
                    <a:bodyPr/>
                    <a:lstStyle/>
                    <a:p>
                      <a:r>
                        <a:rPr lang="en-US" dirty="0"/>
                        <a:t>2</a:t>
                      </a:r>
                      <a:endParaRPr lang="en-GB" dirty="0"/>
                    </a:p>
                  </a:txBody>
                  <a:tcPr/>
                </a:tc>
                <a:extLst>
                  <a:ext uri="{0D108BD9-81ED-4DB2-BD59-A6C34878D82A}">
                    <a16:rowId xmlns:a16="http://schemas.microsoft.com/office/drawing/2014/main" val="1588463272"/>
                  </a:ext>
                </a:extLst>
              </a:tr>
              <a:tr h="370840">
                <a:tc>
                  <a:txBody>
                    <a:bodyPr/>
                    <a:lstStyle/>
                    <a:p>
                      <a:r>
                        <a:rPr lang="en-US" dirty="0"/>
                        <a:t>a/λ</a:t>
                      </a:r>
                      <a:endParaRPr lang="en-GB" dirty="0"/>
                    </a:p>
                  </a:txBody>
                  <a:tcPr/>
                </a:tc>
                <a:tc>
                  <a:txBody>
                    <a:bodyPr/>
                    <a:lstStyle/>
                    <a:p>
                      <a:r>
                        <a:rPr lang="en-US" dirty="0"/>
                        <a:t>0.2</a:t>
                      </a:r>
                      <a:endParaRPr lang="en-GB" dirty="0"/>
                    </a:p>
                  </a:txBody>
                  <a:tcPr/>
                </a:tc>
                <a:extLst>
                  <a:ext uri="{0D108BD9-81ED-4DB2-BD59-A6C34878D82A}">
                    <a16:rowId xmlns:a16="http://schemas.microsoft.com/office/drawing/2014/main" val="3818584493"/>
                  </a:ext>
                </a:extLst>
              </a:tr>
              <a:tr h="370840">
                <a:tc>
                  <a:txBody>
                    <a:bodyPr/>
                    <a:lstStyle/>
                    <a:p>
                      <a:r>
                        <a:rPr lang="en-US" dirty="0"/>
                        <a:t>Lc [mm] (0.01Hmax)</a:t>
                      </a:r>
                      <a:endParaRPr lang="en-GB" dirty="0"/>
                    </a:p>
                  </a:txBody>
                  <a:tcPr/>
                </a:tc>
                <a:tc>
                  <a:txBody>
                    <a:bodyPr/>
                    <a:lstStyle/>
                    <a:p>
                      <a:r>
                        <a:rPr lang="en-US" dirty="0"/>
                        <a:t>~200</a:t>
                      </a:r>
                      <a:endParaRPr lang="en-GB" dirty="0"/>
                    </a:p>
                  </a:txBody>
                  <a:tcPr/>
                </a:tc>
                <a:extLst>
                  <a:ext uri="{0D108BD9-81ED-4DB2-BD59-A6C34878D82A}">
                    <a16:rowId xmlns:a16="http://schemas.microsoft.com/office/drawing/2014/main" val="1329826842"/>
                  </a:ext>
                </a:extLst>
              </a:tr>
              <a:tr h="370840">
                <a:tc>
                  <a:txBody>
                    <a:bodyPr/>
                    <a:lstStyle/>
                    <a:p>
                      <a:r>
                        <a:rPr lang="en-US" dirty="0"/>
                        <a:t>R/Q [</a:t>
                      </a:r>
                      <a:r>
                        <a:rPr lang="el-GR" dirty="0"/>
                        <a:t>Ω</a:t>
                      </a:r>
                      <a:r>
                        <a:rPr lang="en-US" dirty="0"/>
                        <a:t>]</a:t>
                      </a:r>
                      <a:endParaRPr lang="en-GB" dirty="0"/>
                    </a:p>
                  </a:txBody>
                  <a:tcPr/>
                </a:tc>
                <a:tc>
                  <a:txBody>
                    <a:bodyPr/>
                    <a:lstStyle/>
                    <a:p>
                      <a:r>
                        <a:rPr lang="en-US" b="1" dirty="0"/>
                        <a:t>42.5</a:t>
                      </a:r>
                      <a:endParaRPr lang="en-GB" b="1" dirty="0"/>
                    </a:p>
                  </a:txBody>
                  <a:tcPr/>
                </a:tc>
                <a:extLst>
                  <a:ext uri="{0D108BD9-81ED-4DB2-BD59-A6C34878D82A}">
                    <a16:rowId xmlns:a16="http://schemas.microsoft.com/office/drawing/2014/main" val="2121258975"/>
                  </a:ext>
                </a:extLst>
              </a:tr>
              <a:tr h="370840">
                <a:tc>
                  <a:txBody>
                    <a:bodyPr/>
                    <a:lstStyle/>
                    <a:p>
                      <a:r>
                        <a:rPr lang="en-US" dirty="0"/>
                        <a:t>Emax/</a:t>
                      </a:r>
                      <a:r>
                        <a:rPr lang="en-US" dirty="0" err="1"/>
                        <a:t>Vacc</a:t>
                      </a:r>
                      <a:r>
                        <a:rPr lang="en-US" dirty="0"/>
                        <a:t> [1/m]</a:t>
                      </a:r>
                      <a:endParaRPr lang="en-GB" dirty="0"/>
                    </a:p>
                  </a:txBody>
                  <a:tcPr/>
                </a:tc>
                <a:tc>
                  <a:txBody>
                    <a:bodyPr/>
                    <a:lstStyle/>
                    <a:p>
                      <a:r>
                        <a:rPr lang="en-US" dirty="0"/>
                        <a:t>26.1</a:t>
                      </a:r>
                      <a:endParaRPr lang="en-GB" dirty="0"/>
                    </a:p>
                  </a:txBody>
                  <a:tcPr/>
                </a:tc>
                <a:extLst>
                  <a:ext uri="{0D108BD9-81ED-4DB2-BD59-A6C34878D82A}">
                    <a16:rowId xmlns:a16="http://schemas.microsoft.com/office/drawing/2014/main" val="3958422606"/>
                  </a:ext>
                </a:extLst>
              </a:tr>
              <a:tr h="370840">
                <a:tc>
                  <a:txBody>
                    <a:bodyPr/>
                    <a:lstStyle/>
                    <a:p>
                      <a:r>
                        <a:rPr lang="en-US" dirty="0" err="1"/>
                        <a:t>Hmax</a:t>
                      </a:r>
                      <a:r>
                        <a:rPr lang="en-US" dirty="0"/>
                        <a:t>/</a:t>
                      </a:r>
                      <a:r>
                        <a:rPr lang="en-US" dirty="0" err="1"/>
                        <a:t>Vacc</a:t>
                      </a:r>
                      <a:r>
                        <a:rPr lang="en-US" dirty="0"/>
                        <a:t> [mA/</a:t>
                      </a:r>
                      <a:r>
                        <a:rPr lang="en-US" dirty="0" err="1"/>
                        <a:t>Vm</a:t>
                      </a:r>
                      <a:r>
                        <a:rPr lang="en-US" dirty="0"/>
                        <a:t>]</a:t>
                      </a:r>
                      <a:endParaRPr lang="en-GB" dirty="0"/>
                    </a:p>
                  </a:txBody>
                  <a:tcPr/>
                </a:tc>
                <a:tc>
                  <a:txBody>
                    <a:bodyPr/>
                    <a:lstStyle/>
                    <a:p>
                      <a:r>
                        <a:rPr lang="en-US" dirty="0"/>
                        <a:t>49.0</a:t>
                      </a:r>
                      <a:endParaRPr lang="en-GB" dirty="0"/>
                    </a:p>
                  </a:txBody>
                  <a:tcPr/>
                </a:tc>
                <a:extLst>
                  <a:ext uri="{0D108BD9-81ED-4DB2-BD59-A6C34878D82A}">
                    <a16:rowId xmlns:a16="http://schemas.microsoft.com/office/drawing/2014/main" val="2998333619"/>
                  </a:ext>
                </a:extLst>
              </a:tr>
            </a:tbl>
          </a:graphicData>
        </a:graphic>
      </p:graphicFrame>
      <p:cxnSp>
        <p:nvCxnSpPr>
          <p:cNvPr id="12" name="Straight Arrow Connector 11">
            <a:extLst>
              <a:ext uri="{FF2B5EF4-FFF2-40B4-BE49-F238E27FC236}">
                <a16:creationId xmlns:a16="http://schemas.microsoft.com/office/drawing/2014/main" id="{B658D0CF-BC1C-4412-8223-31468652C04D}"/>
              </a:ext>
            </a:extLst>
          </p:cNvPr>
          <p:cNvCxnSpPr>
            <a:cxnSpLocks/>
          </p:cNvCxnSpPr>
          <p:nvPr/>
        </p:nvCxnSpPr>
        <p:spPr>
          <a:xfrm>
            <a:off x="2438320" y="2017100"/>
            <a:ext cx="0" cy="5911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ADEDAD1-EFB6-4834-B194-ECE030EEAE42}"/>
              </a:ext>
            </a:extLst>
          </p:cNvPr>
          <p:cNvSpPr txBox="1"/>
          <p:nvPr/>
        </p:nvSpPr>
        <p:spPr>
          <a:xfrm flipH="1">
            <a:off x="2367477" y="2056529"/>
            <a:ext cx="301752" cy="369332"/>
          </a:xfrm>
          <a:prstGeom prst="rect">
            <a:avLst/>
          </a:prstGeom>
          <a:noFill/>
        </p:spPr>
        <p:txBody>
          <a:bodyPr wrap="square" rtlCol="0">
            <a:spAutoFit/>
          </a:bodyPr>
          <a:lstStyle/>
          <a:p>
            <a:r>
              <a:rPr lang="en-US" dirty="0"/>
              <a:t>a</a:t>
            </a:r>
            <a:endParaRPr lang="en-GB" dirty="0"/>
          </a:p>
        </p:txBody>
      </p:sp>
      <p:sp>
        <p:nvSpPr>
          <p:cNvPr id="16" name="TextBox 15">
            <a:extLst>
              <a:ext uri="{FF2B5EF4-FFF2-40B4-BE49-F238E27FC236}">
                <a16:creationId xmlns:a16="http://schemas.microsoft.com/office/drawing/2014/main" id="{B6128384-6AA2-4313-925A-E1613141A899}"/>
              </a:ext>
            </a:extLst>
          </p:cNvPr>
          <p:cNvSpPr txBox="1"/>
          <p:nvPr/>
        </p:nvSpPr>
        <p:spPr>
          <a:xfrm>
            <a:off x="9617716" y="1720009"/>
            <a:ext cx="2156988" cy="1477328"/>
          </a:xfrm>
          <a:prstGeom prst="rect">
            <a:avLst/>
          </a:prstGeom>
          <a:noFill/>
          <a:ln>
            <a:solidFill>
              <a:srgbClr val="FF0000"/>
            </a:solidFill>
          </a:ln>
        </p:spPr>
        <p:txBody>
          <a:bodyPr wrap="square" rtlCol="0">
            <a:spAutoFit/>
          </a:bodyPr>
          <a:lstStyle/>
          <a:p>
            <a:r>
              <a:rPr lang="en-US" dirty="0" err="1">
                <a:solidFill>
                  <a:srgbClr val="FF0000"/>
                </a:solidFill>
              </a:rPr>
              <a:t>Bmax</a:t>
            </a:r>
            <a:r>
              <a:rPr lang="en-US" dirty="0">
                <a:solidFill>
                  <a:srgbClr val="FF0000"/>
                </a:solidFill>
              </a:rPr>
              <a:t> limit: 100 </a:t>
            </a:r>
            <a:r>
              <a:rPr lang="en-US" dirty="0" err="1">
                <a:solidFill>
                  <a:srgbClr val="FF0000"/>
                </a:solidFill>
              </a:rPr>
              <a:t>mT</a:t>
            </a:r>
            <a:endParaRPr lang="en-US" dirty="0">
              <a:solidFill>
                <a:srgbClr val="FF0000"/>
              </a:solidFill>
            </a:endParaRPr>
          </a:p>
          <a:p>
            <a:pPr marL="285750" indent="-285750">
              <a:buFont typeface="Symbol" panose="05050102010706020507" pitchFamily="18" charset="2"/>
              <a:buChar char="Þ"/>
            </a:pPr>
            <a:r>
              <a:rPr lang="en-US" dirty="0" err="1">
                <a:solidFill>
                  <a:srgbClr val="FF0000"/>
                </a:solidFill>
              </a:rPr>
              <a:t>Hmax</a:t>
            </a:r>
            <a:r>
              <a:rPr lang="en-US" dirty="0">
                <a:solidFill>
                  <a:srgbClr val="FF0000"/>
                </a:solidFill>
              </a:rPr>
              <a:t> = 80kA/m</a:t>
            </a:r>
          </a:p>
          <a:p>
            <a:pPr marL="285750" indent="-285750">
              <a:buFont typeface="Symbol" panose="05050102010706020507" pitchFamily="18" charset="2"/>
              <a:buChar char="Þ"/>
            </a:pPr>
            <a:r>
              <a:rPr lang="en-US" dirty="0">
                <a:solidFill>
                  <a:srgbClr val="FF0000"/>
                </a:solidFill>
              </a:rPr>
              <a:t>Emax = 42 MV/m</a:t>
            </a:r>
          </a:p>
          <a:p>
            <a:pPr marL="285750" indent="-285750">
              <a:buFont typeface="Symbol" panose="05050102010706020507" pitchFamily="18" charset="2"/>
              <a:buChar char="Þ"/>
            </a:pPr>
            <a:r>
              <a:rPr lang="en-US" dirty="0">
                <a:solidFill>
                  <a:srgbClr val="FF0000"/>
                </a:solidFill>
              </a:rPr>
              <a:t>Vmax = 1.6 MV</a:t>
            </a:r>
          </a:p>
          <a:p>
            <a:pPr marL="285750" indent="-285750">
              <a:buFont typeface="Symbol" panose="05050102010706020507" pitchFamily="18" charset="2"/>
              <a:buChar char="Þ"/>
            </a:pPr>
            <a:r>
              <a:rPr lang="en-US" dirty="0" err="1">
                <a:solidFill>
                  <a:srgbClr val="FF0000"/>
                </a:solidFill>
              </a:rPr>
              <a:t>Umax</a:t>
            </a:r>
            <a:r>
              <a:rPr lang="en-US" dirty="0">
                <a:solidFill>
                  <a:srgbClr val="FF0000"/>
                </a:solidFill>
              </a:rPr>
              <a:t> = 2.4 J</a:t>
            </a:r>
          </a:p>
        </p:txBody>
      </p:sp>
      <p:pic>
        <p:nvPicPr>
          <p:cNvPr id="19" name="Picture 18">
            <a:extLst>
              <a:ext uri="{FF2B5EF4-FFF2-40B4-BE49-F238E27FC236}">
                <a16:creationId xmlns:a16="http://schemas.microsoft.com/office/drawing/2014/main" id="{EB2902B3-BB8E-4C92-9AD9-0E66FD343C7A}"/>
              </a:ext>
            </a:extLst>
          </p:cNvPr>
          <p:cNvPicPr>
            <a:picLocks noChangeAspect="1"/>
          </p:cNvPicPr>
          <p:nvPr/>
        </p:nvPicPr>
        <p:blipFill>
          <a:blip r:embed="rId3"/>
          <a:stretch>
            <a:fillRect/>
          </a:stretch>
        </p:blipFill>
        <p:spPr>
          <a:xfrm>
            <a:off x="374085" y="5041803"/>
            <a:ext cx="6490628" cy="1601986"/>
          </a:xfrm>
          <a:prstGeom prst="rect">
            <a:avLst/>
          </a:prstGeom>
        </p:spPr>
      </p:pic>
      <p:sp>
        <p:nvSpPr>
          <p:cNvPr id="31" name="TextBox 30">
            <a:extLst>
              <a:ext uri="{FF2B5EF4-FFF2-40B4-BE49-F238E27FC236}">
                <a16:creationId xmlns:a16="http://schemas.microsoft.com/office/drawing/2014/main" id="{4037437B-F866-4D40-BC6D-F619D9B97938}"/>
              </a:ext>
            </a:extLst>
          </p:cNvPr>
          <p:cNvSpPr txBox="1"/>
          <p:nvPr/>
        </p:nvSpPr>
        <p:spPr>
          <a:xfrm>
            <a:off x="1963405" y="1647638"/>
            <a:ext cx="2343847" cy="369332"/>
          </a:xfrm>
          <a:prstGeom prst="rect">
            <a:avLst/>
          </a:prstGeom>
          <a:noFill/>
        </p:spPr>
        <p:txBody>
          <a:bodyPr wrap="none" rtlCol="0">
            <a:spAutoFit/>
          </a:bodyPr>
          <a:lstStyle/>
          <a:p>
            <a:r>
              <a:rPr lang="en-US" dirty="0"/>
              <a:t>E- and H-fields for 144J</a:t>
            </a:r>
            <a:endParaRPr lang="en-GB" dirty="0"/>
          </a:p>
        </p:txBody>
      </p:sp>
      <p:sp>
        <p:nvSpPr>
          <p:cNvPr id="3" name="TextBox 2">
            <a:extLst>
              <a:ext uri="{FF2B5EF4-FFF2-40B4-BE49-F238E27FC236}">
                <a16:creationId xmlns:a16="http://schemas.microsoft.com/office/drawing/2014/main" id="{3CB91104-8428-45AF-80B0-CAE12007DC3C}"/>
              </a:ext>
            </a:extLst>
          </p:cNvPr>
          <p:cNvSpPr txBox="1"/>
          <p:nvPr/>
        </p:nvSpPr>
        <p:spPr>
          <a:xfrm>
            <a:off x="6873265" y="4946307"/>
            <a:ext cx="4911015"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FF0000"/>
                </a:solidFill>
              </a:rPr>
              <a:t>Looking at R/Q , even one cavity is ‘too many’: R/Q is ~x4 higher than specs</a:t>
            </a:r>
          </a:p>
          <a:p>
            <a:pPr marL="285750" indent="-285750">
              <a:buFont typeface="Arial" panose="020B0604020202020204" pitchFamily="34" charset="0"/>
              <a:buChar char="•"/>
            </a:pPr>
            <a:r>
              <a:rPr lang="en-US" b="1" dirty="0">
                <a:solidFill>
                  <a:srgbClr val="FF0000"/>
                </a:solidFill>
              </a:rPr>
              <a:t>Looking at Vmax 4 cavities are necessary to get nominal total RF voltage of 6.5 MV</a:t>
            </a:r>
            <a:endParaRPr lang="en-GB" b="1" dirty="0">
              <a:solidFill>
                <a:srgbClr val="FF0000"/>
              </a:solidFill>
            </a:endParaRPr>
          </a:p>
        </p:txBody>
      </p:sp>
      <p:pic>
        <p:nvPicPr>
          <p:cNvPr id="9" name="Picture 8" descr="A screenshot of a computer&#10;&#10;Description automatically generated with medium confidence">
            <a:extLst>
              <a:ext uri="{FF2B5EF4-FFF2-40B4-BE49-F238E27FC236}">
                <a16:creationId xmlns:a16="http://schemas.microsoft.com/office/drawing/2014/main" id="{1F66CA32-5F0A-4122-BC93-B3E5FFC3FD66}"/>
              </a:ext>
            </a:extLst>
          </p:cNvPr>
          <p:cNvPicPr>
            <a:picLocks noChangeAspect="1"/>
          </p:cNvPicPr>
          <p:nvPr/>
        </p:nvPicPr>
        <p:blipFill>
          <a:blip r:embed="rId4"/>
          <a:stretch>
            <a:fillRect/>
          </a:stretch>
        </p:blipFill>
        <p:spPr>
          <a:xfrm>
            <a:off x="511939" y="3292674"/>
            <a:ext cx="4911015" cy="1749129"/>
          </a:xfrm>
          <a:prstGeom prst="rect">
            <a:avLst/>
          </a:prstGeom>
        </p:spPr>
      </p:pic>
      <p:cxnSp>
        <p:nvCxnSpPr>
          <p:cNvPr id="23" name="Straight Arrow Connector 22">
            <a:extLst>
              <a:ext uri="{FF2B5EF4-FFF2-40B4-BE49-F238E27FC236}">
                <a16:creationId xmlns:a16="http://schemas.microsoft.com/office/drawing/2014/main" id="{85D77D6A-25D8-401E-9DAE-85E7E0539BC7}"/>
              </a:ext>
            </a:extLst>
          </p:cNvPr>
          <p:cNvCxnSpPr>
            <a:cxnSpLocks/>
          </p:cNvCxnSpPr>
          <p:nvPr/>
        </p:nvCxnSpPr>
        <p:spPr>
          <a:xfrm flipV="1">
            <a:off x="1507941" y="2608270"/>
            <a:ext cx="109728" cy="26906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7567B10-BB99-4DA4-B163-63D25417F548}"/>
              </a:ext>
            </a:extLst>
          </p:cNvPr>
          <p:cNvCxnSpPr>
            <a:cxnSpLocks/>
          </p:cNvCxnSpPr>
          <p:nvPr/>
        </p:nvCxnSpPr>
        <p:spPr>
          <a:xfrm flipV="1">
            <a:off x="894577" y="3867912"/>
            <a:ext cx="382456" cy="13623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FCB31EFB-D9CB-43F4-A629-8B2CDBEDA5FE}"/>
              </a:ext>
            </a:extLst>
          </p:cNvPr>
          <p:cNvSpPr>
            <a:spLocks noGrp="1"/>
          </p:cNvSpPr>
          <p:nvPr>
            <p:ph type="sldNum" sz="quarter" idx="12"/>
          </p:nvPr>
        </p:nvSpPr>
        <p:spPr/>
        <p:txBody>
          <a:bodyPr/>
          <a:lstStyle/>
          <a:p>
            <a:fld id="{ADCC14B8-73DF-4BAF-ADBE-131B886E007C}" type="slidenum">
              <a:rPr lang="en-GB" smtClean="0"/>
              <a:t>7</a:t>
            </a:fld>
            <a:endParaRPr lang="en-GB"/>
          </a:p>
        </p:txBody>
      </p:sp>
    </p:spTree>
    <p:extLst>
      <p:ext uri="{BB962C8B-B14F-4D97-AF65-F5344CB8AC3E}">
        <p14:creationId xmlns:p14="http://schemas.microsoft.com/office/powerpoint/2010/main" val="3345487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95E5C-0F5A-4E48-BC04-E437B832B8B1}"/>
              </a:ext>
            </a:extLst>
          </p:cNvPr>
          <p:cNvSpPr>
            <a:spLocks noGrp="1"/>
          </p:cNvSpPr>
          <p:nvPr>
            <p:ph type="title"/>
          </p:nvPr>
        </p:nvSpPr>
        <p:spPr/>
        <p:txBody>
          <a:bodyPr/>
          <a:lstStyle/>
          <a:p>
            <a:r>
              <a:rPr lang="en-US" dirty="0"/>
              <a:t>Design philosophy for Ultra low R/Q RF cavity</a:t>
            </a:r>
            <a:endParaRPr lang="en-GB" dirty="0"/>
          </a:p>
        </p:txBody>
      </p:sp>
      <p:sp>
        <p:nvSpPr>
          <p:cNvPr id="3" name="Content Placeholder 2">
            <a:extLst>
              <a:ext uri="{FF2B5EF4-FFF2-40B4-BE49-F238E27FC236}">
                <a16:creationId xmlns:a16="http://schemas.microsoft.com/office/drawing/2014/main" id="{19F77C54-1C92-4B08-A1AE-FF439F957325}"/>
              </a:ext>
            </a:extLst>
          </p:cNvPr>
          <p:cNvSpPr>
            <a:spLocks noGrp="1"/>
          </p:cNvSpPr>
          <p:nvPr>
            <p:ph idx="1"/>
          </p:nvPr>
        </p:nvSpPr>
        <p:spPr>
          <a:xfrm>
            <a:off x="838200" y="1690688"/>
            <a:ext cx="10125722" cy="4351338"/>
          </a:xfrm>
        </p:spPr>
        <p:txBody>
          <a:bodyPr>
            <a:normAutofit/>
          </a:bodyPr>
          <a:lstStyle/>
          <a:p>
            <a:r>
              <a:rPr lang="en-US" dirty="0"/>
              <a:t>Increase cavity aperture to reduce loss factor =&gt; reduce R/Q per cavity </a:t>
            </a:r>
          </a:p>
          <a:p>
            <a:r>
              <a:rPr lang="en-US" dirty="0"/>
              <a:t>Increase cavity length to reduce transit time factor =&gt; reduce R/Q per cavity</a:t>
            </a:r>
          </a:p>
          <a:p>
            <a:r>
              <a:rPr lang="en-US" dirty="0"/>
              <a:t>Optimize cavity wall shape to minimize H-field to reach largest stored energy per cavity under the H-field limit of </a:t>
            </a:r>
            <a:r>
              <a:rPr lang="en-US" b="1" dirty="0"/>
              <a:t>80 kA/m </a:t>
            </a:r>
            <a:r>
              <a:rPr lang="en-US" dirty="0"/>
              <a:t>(100 </a:t>
            </a:r>
            <a:r>
              <a:rPr lang="en-US" dirty="0" err="1"/>
              <a:t>mT</a:t>
            </a:r>
            <a:r>
              <a:rPr lang="en-US" dirty="0"/>
              <a:t>, private communication, W. Venturini, 2021) =&gt; reduce number of cavities</a:t>
            </a:r>
          </a:p>
          <a:p>
            <a:r>
              <a:rPr lang="en-US" dirty="0"/>
              <a:t>R/Q per cavity X N of cavities must be below Total R/Q: </a:t>
            </a:r>
            <a:r>
              <a:rPr lang="en-US" b="1" dirty="0"/>
              <a:t>14.3 </a:t>
            </a:r>
            <a:r>
              <a:rPr lang="el-GR" b="1" dirty="0">
                <a:latin typeface="Calibri" panose="020F0502020204030204" pitchFamily="34" charset="0"/>
                <a:cs typeface="Calibri" panose="020F0502020204030204" pitchFamily="34" charset="0"/>
              </a:rPr>
              <a:t>Ω</a:t>
            </a:r>
            <a:endParaRPr lang="en-US" b="1" dirty="0"/>
          </a:p>
          <a:p>
            <a:pPr marL="0" indent="0">
              <a:buNone/>
            </a:pPr>
            <a:endParaRPr lang="en-US" dirty="0"/>
          </a:p>
          <a:p>
            <a:pPr marL="0" indent="0">
              <a:buNone/>
            </a:pPr>
            <a:endParaRPr lang="en-GB" dirty="0"/>
          </a:p>
        </p:txBody>
      </p:sp>
      <p:sp>
        <p:nvSpPr>
          <p:cNvPr id="4" name="Slide Number Placeholder 3">
            <a:extLst>
              <a:ext uri="{FF2B5EF4-FFF2-40B4-BE49-F238E27FC236}">
                <a16:creationId xmlns:a16="http://schemas.microsoft.com/office/drawing/2014/main" id="{1EE91BC2-1C22-4544-B71E-251E31D0E2C7}"/>
              </a:ext>
            </a:extLst>
          </p:cNvPr>
          <p:cNvSpPr>
            <a:spLocks noGrp="1"/>
          </p:cNvSpPr>
          <p:nvPr>
            <p:ph type="sldNum" sz="quarter" idx="12"/>
          </p:nvPr>
        </p:nvSpPr>
        <p:spPr/>
        <p:txBody>
          <a:bodyPr/>
          <a:lstStyle/>
          <a:p>
            <a:fld id="{ADCC14B8-73DF-4BAF-ADBE-131B886E007C}" type="slidenum">
              <a:rPr lang="en-GB" smtClean="0"/>
              <a:t>8</a:t>
            </a:fld>
            <a:endParaRPr lang="en-GB"/>
          </a:p>
        </p:txBody>
      </p:sp>
    </p:spTree>
    <p:extLst>
      <p:ext uri="{BB962C8B-B14F-4D97-AF65-F5344CB8AC3E}">
        <p14:creationId xmlns:p14="http://schemas.microsoft.com/office/powerpoint/2010/main" val="452135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614D2-176D-4567-9CDA-EF04C9146BB6}"/>
              </a:ext>
            </a:extLst>
          </p:cNvPr>
          <p:cNvSpPr>
            <a:spLocks noGrp="1"/>
          </p:cNvSpPr>
          <p:nvPr>
            <p:ph type="title"/>
          </p:nvPr>
        </p:nvSpPr>
        <p:spPr>
          <a:xfrm>
            <a:off x="838199" y="365125"/>
            <a:ext cx="10597705" cy="1325563"/>
          </a:xfrm>
        </p:spPr>
        <p:txBody>
          <a:bodyPr/>
          <a:lstStyle/>
          <a:p>
            <a:r>
              <a:rPr lang="en-US" dirty="0"/>
              <a:t>Novel cavity: Barrel Cell Cavity (BCC) geometry</a:t>
            </a:r>
            <a:endParaRPr lang="en-GB" dirty="0"/>
          </a:p>
        </p:txBody>
      </p:sp>
      <p:pic>
        <p:nvPicPr>
          <p:cNvPr id="4" name="Content Placeholder 3">
            <a:extLst>
              <a:ext uri="{FF2B5EF4-FFF2-40B4-BE49-F238E27FC236}">
                <a16:creationId xmlns:a16="http://schemas.microsoft.com/office/drawing/2014/main" id="{416FFFFD-426F-4C6C-BB48-195C0E6C5946}"/>
              </a:ext>
            </a:extLst>
          </p:cNvPr>
          <p:cNvPicPr>
            <a:picLocks noGrp="1" noChangeAspect="1"/>
          </p:cNvPicPr>
          <p:nvPr>
            <p:ph idx="1"/>
          </p:nvPr>
        </p:nvPicPr>
        <p:blipFill rotWithShape="1">
          <a:blip r:embed="rId2"/>
          <a:srcRect l="16158" t="19642" r="16572" b="17818"/>
          <a:stretch/>
        </p:blipFill>
        <p:spPr>
          <a:xfrm>
            <a:off x="1316738" y="2358595"/>
            <a:ext cx="6053326" cy="1948325"/>
          </a:xfrm>
          <a:prstGeom prst="rect">
            <a:avLst/>
          </a:prstGeom>
        </p:spPr>
      </p:pic>
      <p:pic>
        <p:nvPicPr>
          <p:cNvPr id="5" name="Picture 4">
            <a:extLst>
              <a:ext uri="{FF2B5EF4-FFF2-40B4-BE49-F238E27FC236}">
                <a16:creationId xmlns:a16="http://schemas.microsoft.com/office/drawing/2014/main" id="{8720D30D-5AB4-4716-8AE6-66D55C9F1CB7}"/>
              </a:ext>
            </a:extLst>
          </p:cNvPr>
          <p:cNvPicPr>
            <a:picLocks noChangeAspect="1"/>
          </p:cNvPicPr>
          <p:nvPr/>
        </p:nvPicPr>
        <p:blipFill rotWithShape="1">
          <a:blip r:embed="rId3"/>
          <a:srcRect l="13367" t="16202" r="16142" b="17535"/>
          <a:stretch/>
        </p:blipFill>
        <p:spPr>
          <a:xfrm rot="5400000">
            <a:off x="9053798" y="1833869"/>
            <a:ext cx="2272679" cy="2848473"/>
          </a:xfrm>
          <a:prstGeom prst="rect">
            <a:avLst/>
          </a:prstGeom>
        </p:spPr>
      </p:pic>
      <p:cxnSp>
        <p:nvCxnSpPr>
          <p:cNvPr id="7" name="Straight Arrow Connector 6">
            <a:extLst>
              <a:ext uri="{FF2B5EF4-FFF2-40B4-BE49-F238E27FC236}">
                <a16:creationId xmlns:a16="http://schemas.microsoft.com/office/drawing/2014/main" id="{B2B5A3F2-2666-4129-8F9B-82310F552D07}"/>
              </a:ext>
            </a:extLst>
          </p:cNvPr>
          <p:cNvCxnSpPr>
            <a:cxnSpLocks/>
          </p:cNvCxnSpPr>
          <p:nvPr/>
        </p:nvCxnSpPr>
        <p:spPr>
          <a:xfrm>
            <a:off x="4362027" y="1783081"/>
            <a:ext cx="0" cy="5846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584E5A0-D9C0-4AA1-93B8-E659F6B299D8}"/>
              </a:ext>
            </a:extLst>
          </p:cNvPr>
          <p:cNvCxnSpPr>
            <a:cxnSpLocks/>
          </p:cNvCxnSpPr>
          <p:nvPr/>
        </p:nvCxnSpPr>
        <p:spPr>
          <a:xfrm>
            <a:off x="4362027" y="1778435"/>
            <a:ext cx="560493" cy="0"/>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23490CE-748E-431E-A814-6D8D5292AD4A}"/>
              </a:ext>
            </a:extLst>
          </p:cNvPr>
          <p:cNvSpPr txBox="1"/>
          <p:nvPr/>
        </p:nvSpPr>
        <p:spPr>
          <a:xfrm>
            <a:off x="4334015" y="1496477"/>
            <a:ext cx="628890" cy="369332"/>
          </a:xfrm>
          <a:prstGeom prst="rect">
            <a:avLst/>
          </a:prstGeom>
          <a:noFill/>
        </p:spPr>
        <p:txBody>
          <a:bodyPr wrap="none" rtlCol="0">
            <a:spAutoFit/>
          </a:bodyPr>
          <a:lstStyle/>
          <a:p>
            <a:r>
              <a:rPr lang="en-US" b="1" dirty="0" err="1"/>
              <a:t>Rcav</a:t>
            </a:r>
            <a:endParaRPr lang="en-GB" b="1" dirty="0"/>
          </a:p>
        </p:txBody>
      </p:sp>
      <p:cxnSp>
        <p:nvCxnSpPr>
          <p:cNvPr id="15" name="Straight Arrow Connector 14">
            <a:extLst>
              <a:ext uri="{FF2B5EF4-FFF2-40B4-BE49-F238E27FC236}">
                <a16:creationId xmlns:a16="http://schemas.microsoft.com/office/drawing/2014/main" id="{D4606D90-3F19-45E8-8C39-E4BDD5113A76}"/>
              </a:ext>
            </a:extLst>
          </p:cNvPr>
          <p:cNvCxnSpPr>
            <a:cxnSpLocks/>
          </p:cNvCxnSpPr>
          <p:nvPr/>
        </p:nvCxnSpPr>
        <p:spPr>
          <a:xfrm>
            <a:off x="829056" y="3305325"/>
            <a:ext cx="795832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E627FDC-2816-4148-932C-68BDB1B420E1}"/>
              </a:ext>
            </a:extLst>
          </p:cNvPr>
          <p:cNvSpPr txBox="1"/>
          <p:nvPr/>
        </p:nvSpPr>
        <p:spPr>
          <a:xfrm>
            <a:off x="7487673" y="2963425"/>
            <a:ext cx="1123513" cy="369332"/>
          </a:xfrm>
          <a:prstGeom prst="rect">
            <a:avLst/>
          </a:prstGeom>
          <a:noFill/>
        </p:spPr>
        <p:txBody>
          <a:bodyPr wrap="none" rtlCol="0">
            <a:spAutoFit/>
          </a:bodyPr>
          <a:lstStyle/>
          <a:p>
            <a:r>
              <a:rPr lang="en-US" dirty="0"/>
              <a:t>Beam axis</a:t>
            </a:r>
            <a:endParaRPr lang="en-GB" dirty="0"/>
          </a:p>
        </p:txBody>
      </p:sp>
      <p:cxnSp>
        <p:nvCxnSpPr>
          <p:cNvPr id="19" name="Straight Arrow Connector 18">
            <a:extLst>
              <a:ext uri="{FF2B5EF4-FFF2-40B4-BE49-F238E27FC236}">
                <a16:creationId xmlns:a16="http://schemas.microsoft.com/office/drawing/2014/main" id="{596C197B-82F9-43B5-A6EF-70FC8D760CA1}"/>
              </a:ext>
            </a:extLst>
          </p:cNvPr>
          <p:cNvCxnSpPr>
            <a:cxnSpLocks/>
          </p:cNvCxnSpPr>
          <p:nvPr/>
        </p:nvCxnSpPr>
        <p:spPr>
          <a:xfrm>
            <a:off x="2719494" y="1926337"/>
            <a:ext cx="0" cy="5846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3F73D60-8287-413E-ABCF-FE89D1C39EBC}"/>
              </a:ext>
            </a:extLst>
          </p:cNvPr>
          <p:cNvCxnSpPr>
            <a:cxnSpLocks/>
          </p:cNvCxnSpPr>
          <p:nvPr/>
        </p:nvCxnSpPr>
        <p:spPr>
          <a:xfrm>
            <a:off x="2714189" y="1924014"/>
            <a:ext cx="267264" cy="4646"/>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22B25E1-DF60-4D08-A398-9B16BE350DA5}"/>
              </a:ext>
            </a:extLst>
          </p:cNvPr>
          <p:cNvSpPr txBox="1"/>
          <p:nvPr/>
        </p:nvSpPr>
        <p:spPr>
          <a:xfrm>
            <a:off x="2714189" y="1633647"/>
            <a:ext cx="298480" cy="369332"/>
          </a:xfrm>
          <a:prstGeom prst="rect">
            <a:avLst/>
          </a:prstGeom>
          <a:noFill/>
        </p:spPr>
        <p:txBody>
          <a:bodyPr wrap="none" rtlCol="0">
            <a:spAutoFit/>
          </a:bodyPr>
          <a:lstStyle/>
          <a:p>
            <a:r>
              <a:rPr lang="en-US" b="1" dirty="0"/>
              <a:t>a</a:t>
            </a:r>
            <a:endParaRPr lang="en-GB" b="1" dirty="0"/>
          </a:p>
        </p:txBody>
      </p:sp>
      <p:cxnSp>
        <p:nvCxnSpPr>
          <p:cNvPr id="25" name="Straight Arrow Connector 24">
            <a:extLst>
              <a:ext uri="{FF2B5EF4-FFF2-40B4-BE49-F238E27FC236}">
                <a16:creationId xmlns:a16="http://schemas.microsoft.com/office/drawing/2014/main" id="{71848AB8-C4CA-4DC0-88C2-1C9EFED40510}"/>
              </a:ext>
            </a:extLst>
          </p:cNvPr>
          <p:cNvCxnSpPr>
            <a:cxnSpLocks/>
          </p:cNvCxnSpPr>
          <p:nvPr/>
        </p:nvCxnSpPr>
        <p:spPr>
          <a:xfrm flipV="1">
            <a:off x="2719494" y="2510995"/>
            <a:ext cx="0" cy="7943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DDBB6CA-7DD3-4907-8634-4B56F35100A4}"/>
              </a:ext>
            </a:extLst>
          </p:cNvPr>
          <p:cNvCxnSpPr>
            <a:cxnSpLocks/>
          </p:cNvCxnSpPr>
          <p:nvPr/>
        </p:nvCxnSpPr>
        <p:spPr>
          <a:xfrm flipH="1" flipV="1">
            <a:off x="4352545" y="2367739"/>
            <a:ext cx="18626" cy="9467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23110C0-CA84-464B-B080-57C45FE90E9A}"/>
              </a:ext>
            </a:extLst>
          </p:cNvPr>
          <p:cNvCxnSpPr>
            <a:cxnSpLocks/>
          </p:cNvCxnSpPr>
          <p:nvPr/>
        </p:nvCxnSpPr>
        <p:spPr>
          <a:xfrm>
            <a:off x="3529584" y="1865809"/>
            <a:ext cx="134451" cy="5371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43EB1FC1-E1FF-4320-9365-A02991423047}"/>
              </a:ext>
            </a:extLst>
          </p:cNvPr>
          <p:cNvSpPr txBox="1"/>
          <p:nvPr/>
        </p:nvSpPr>
        <p:spPr>
          <a:xfrm>
            <a:off x="3495234" y="1572555"/>
            <a:ext cx="602986" cy="369332"/>
          </a:xfrm>
          <a:prstGeom prst="rect">
            <a:avLst/>
          </a:prstGeom>
          <a:noFill/>
        </p:spPr>
        <p:txBody>
          <a:bodyPr wrap="none" rtlCol="0">
            <a:spAutoFit/>
          </a:bodyPr>
          <a:lstStyle/>
          <a:p>
            <a:r>
              <a:rPr lang="en-US" b="1" dirty="0" err="1"/>
              <a:t>Rarc</a:t>
            </a:r>
            <a:endParaRPr lang="en-GB" b="1" dirty="0"/>
          </a:p>
        </p:txBody>
      </p:sp>
      <p:cxnSp>
        <p:nvCxnSpPr>
          <p:cNvPr id="34" name="Straight Arrow Connector 33">
            <a:extLst>
              <a:ext uri="{FF2B5EF4-FFF2-40B4-BE49-F238E27FC236}">
                <a16:creationId xmlns:a16="http://schemas.microsoft.com/office/drawing/2014/main" id="{F4168237-182F-474A-995C-2212D2DB5E81}"/>
              </a:ext>
            </a:extLst>
          </p:cNvPr>
          <p:cNvCxnSpPr>
            <a:cxnSpLocks/>
          </p:cNvCxnSpPr>
          <p:nvPr/>
        </p:nvCxnSpPr>
        <p:spPr>
          <a:xfrm>
            <a:off x="3529584" y="1865809"/>
            <a:ext cx="560493" cy="0"/>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44D667F8-594A-4AB5-BBE2-659E7C19E37E}"/>
              </a:ext>
            </a:extLst>
          </p:cNvPr>
          <p:cNvSpPr txBox="1"/>
          <p:nvPr/>
        </p:nvSpPr>
        <p:spPr>
          <a:xfrm>
            <a:off x="1389888" y="4800600"/>
            <a:ext cx="5678927" cy="1200329"/>
          </a:xfrm>
          <a:prstGeom prst="rect">
            <a:avLst/>
          </a:prstGeom>
          <a:noFill/>
        </p:spPr>
        <p:txBody>
          <a:bodyPr wrap="none" rtlCol="0">
            <a:spAutoFit/>
          </a:bodyPr>
          <a:lstStyle/>
          <a:p>
            <a:pPr marL="285750" indent="-285750">
              <a:buFont typeface="Arial" panose="020B0604020202020204" pitchFamily="34" charset="0"/>
              <a:buChar char="•"/>
            </a:pPr>
            <a:r>
              <a:rPr lang="en-US" sz="2400" b="1" dirty="0"/>
              <a:t>Large aperture =&gt; low R/Q</a:t>
            </a:r>
          </a:p>
          <a:p>
            <a:pPr marL="285750" indent="-285750">
              <a:buFont typeface="Arial" panose="020B0604020202020204" pitchFamily="34" charset="0"/>
              <a:buChar char="•"/>
            </a:pPr>
            <a:r>
              <a:rPr lang="en-US" sz="2400" b="1" dirty="0"/>
              <a:t>Long cell: ~</a:t>
            </a:r>
            <a:r>
              <a:rPr lang="el-GR" sz="2400" b="1" dirty="0">
                <a:latin typeface="Calibri" panose="020F0502020204030204" pitchFamily="34" charset="0"/>
                <a:cs typeface="Calibri" panose="020F0502020204030204" pitchFamily="34" charset="0"/>
              </a:rPr>
              <a:t>λ</a:t>
            </a:r>
            <a:r>
              <a:rPr lang="en-US" sz="2400" b="1" dirty="0">
                <a:latin typeface="Calibri" panose="020F0502020204030204" pitchFamily="34" charset="0"/>
                <a:cs typeface="Calibri" panose="020F0502020204030204" pitchFamily="34" charset="0"/>
              </a:rPr>
              <a:t>     =&gt; low transit time factor</a:t>
            </a:r>
          </a:p>
          <a:p>
            <a:pPr marL="285750" indent="-285750">
              <a:buFont typeface="Arial" panose="020B0604020202020204" pitchFamily="34" charset="0"/>
              <a:buChar char="•"/>
            </a:pPr>
            <a:r>
              <a:rPr lang="en-US" sz="2400" b="1" dirty="0">
                <a:latin typeface="Calibri" panose="020F0502020204030204" pitchFamily="34" charset="0"/>
                <a:cs typeface="Calibri" panose="020F0502020204030204" pitchFamily="34" charset="0"/>
              </a:rPr>
              <a:t>Low field on the cavity wall</a:t>
            </a:r>
            <a:endParaRPr lang="en-GB" sz="2400" b="1" dirty="0"/>
          </a:p>
        </p:txBody>
      </p:sp>
      <p:sp>
        <p:nvSpPr>
          <p:cNvPr id="38" name="TextBox 37">
            <a:extLst>
              <a:ext uri="{FF2B5EF4-FFF2-40B4-BE49-F238E27FC236}">
                <a16:creationId xmlns:a16="http://schemas.microsoft.com/office/drawing/2014/main" id="{A2F085EA-9654-4C73-874C-70EEE34DAF0B}"/>
              </a:ext>
            </a:extLst>
          </p:cNvPr>
          <p:cNvSpPr txBox="1"/>
          <p:nvPr/>
        </p:nvSpPr>
        <p:spPr>
          <a:xfrm>
            <a:off x="1316738" y="3735261"/>
            <a:ext cx="793807" cy="369332"/>
          </a:xfrm>
          <a:prstGeom prst="rect">
            <a:avLst/>
          </a:prstGeom>
          <a:noFill/>
        </p:spPr>
        <p:txBody>
          <a:bodyPr wrap="none" rtlCol="0">
            <a:spAutoFit/>
          </a:bodyPr>
          <a:lstStyle/>
          <a:p>
            <a:r>
              <a:rPr lang="en-US" dirty="0">
                <a:solidFill>
                  <a:schemeClr val="bg1"/>
                </a:solidFill>
              </a:rPr>
              <a:t>E-field</a:t>
            </a:r>
            <a:endParaRPr lang="en-GB" dirty="0">
              <a:solidFill>
                <a:schemeClr val="bg1"/>
              </a:solidFill>
            </a:endParaRPr>
          </a:p>
        </p:txBody>
      </p:sp>
      <p:sp>
        <p:nvSpPr>
          <p:cNvPr id="3" name="Slide Number Placeholder 2">
            <a:extLst>
              <a:ext uri="{FF2B5EF4-FFF2-40B4-BE49-F238E27FC236}">
                <a16:creationId xmlns:a16="http://schemas.microsoft.com/office/drawing/2014/main" id="{CAA23EC9-B9DA-45DF-B9F3-8A8E569CC2E7}"/>
              </a:ext>
            </a:extLst>
          </p:cNvPr>
          <p:cNvSpPr>
            <a:spLocks noGrp="1"/>
          </p:cNvSpPr>
          <p:nvPr>
            <p:ph type="sldNum" sz="quarter" idx="12"/>
          </p:nvPr>
        </p:nvSpPr>
        <p:spPr/>
        <p:txBody>
          <a:bodyPr/>
          <a:lstStyle/>
          <a:p>
            <a:fld id="{ADCC14B8-73DF-4BAF-ADBE-131B886E007C}" type="slidenum">
              <a:rPr lang="en-GB" smtClean="0"/>
              <a:t>9</a:t>
            </a:fld>
            <a:endParaRPr lang="en-GB"/>
          </a:p>
        </p:txBody>
      </p:sp>
    </p:spTree>
    <p:extLst>
      <p:ext uri="{BB962C8B-B14F-4D97-AF65-F5344CB8AC3E}">
        <p14:creationId xmlns:p14="http://schemas.microsoft.com/office/powerpoint/2010/main" val="1655703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13529</TotalTime>
  <Words>2365</Words>
  <Application>Microsoft Office PowerPoint</Application>
  <PresentationFormat>Widescreen</PresentationFormat>
  <Paragraphs>504</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Cambria Math</vt:lpstr>
      <vt:lpstr>NexusSans</vt:lpstr>
      <vt:lpstr>Symbol</vt:lpstr>
      <vt:lpstr>Office Theme</vt:lpstr>
      <vt:lpstr> Novel cavity with ultra low R/Q for CLIC DR RF system</vt:lpstr>
      <vt:lpstr>380 GeV CLIC DR parameters (PRAB22, 091601)</vt:lpstr>
      <vt:lpstr>Current baseline summary (NIMA V985, 164659)</vt:lpstr>
      <vt:lpstr>Transient beam loading effects (CLIC-Note-879)</vt:lpstr>
      <vt:lpstr>Estimate of required R/Q for RF system with large enough stored energy to maintain small beam phase variation</vt:lpstr>
      <vt:lpstr>Verification of the estimate by LLRF model:  Results for R/Q = 12.6 Ω= 0.48 Ω/cav * 26 cavities</vt:lpstr>
      <vt:lpstr>Example of conventional elliptical pillbox: a/λ=0.2</vt:lpstr>
      <vt:lpstr>Design philosophy for Ultra low R/Q RF cavity</vt:lpstr>
      <vt:lpstr>Novel cavity: Barrel Cell Cavity (BCC) geometry</vt:lpstr>
      <vt:lpstr>Design of the cavity for total R/Q=14.3Ω </vt:lpstr>
      <vt:lpstr>Optimization of the cavity for total R/Q=14.3Ω </vt:lpstr>
      <vt:lpstr>Potential way to reduce number of cavities Higher Bmax: 100 =&gt; 200 mT</vt:lpstr>
      <vt:lpstr>Monopole wake: a=52mm, R/Q=0.6Ω </vt:lpstr>
      <vt:lpstr>Dipole wake: a=52mm: R/Q=0.6Ω </vt:lpstr>
      <vt:lpstr>Damping TE111 LOM,  Cornell cavity approach  The magic flute helps to damp dipole LOM</vt:lpstr>
      <vt:lpstr>Damping TE111 mode</vt:lpstr>
      <vt:lpstr>An idea for RF frequency tuning</vt:lpstr>
      <vt:lpstr>Another way to reduce number of cavities:  Less conservative specification for bunch phase variation: R/Q = 28.6Ω</vt:lpstr>
      <vt:lpstr>Cavity design for total R/Q=28.6Ω</vt:lpstr>
      <vt:lpstr>Optimization of the design for total R/Q=28.6Ω</vt:lpstr>
      <vt:lpstr>Damping TM01n HOMs, =&gt; a=50mm </vt:lpstr>
      <vt:lpstr>Damping TE111 mode</vt:lpstr>
      <vt:lpstr>Summary table</vt:lpstr>
      <vt:lpstr>Fundamental power coupler limit (Eric, FCC2021)</vt:lpstr>
      <vt:lpstr>Dual coupler cavity geometry for case 4</vt:lpstr>
      <vt:lpstr>2-cell BCC operating at 2π-mode for case 1</vt:lpstr>
      <vt:lpstr>LLRF simulation results for cases 1 - 4</vt:lpstr>
      <vt:lpstr>Comparison: baseline vs new proposal</vt:lpstr>
      <vt:lpstr>Summary and 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Novel cavity for CLIC DR RF</dc:title>
  <dc:creator>Alexej Grudiev</dc:creator>
  <cp:lastModifiedBy>Alexej Grudiev</cp:lastModifiedBy>
  <cp:revision>614</cp:revision>
  <dcterms:created xsi:type="dcterms:W3CDTF">2021-03-31T13:28:30Z</dcterms:created>
  <dcterms:modified xsi:type="dcterms:W3CDTF">2021-09-22T11:53:04Z</dcterms:modified>
</cp:coreProperties>
</file>