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5" r:id="rId3"/>
    <p:sldId id="260" r:id="rId4"/>
    <p:sldId id="261" r:id="rId5"/>
    <p:sldId id="262" r:id="rId6"/>
    <p:sldId id="264" r:id="rId7"/>
    <p:sldId id="266" r:id="rId8"/>
    <p:sldId id="263" r:id="rId9"/>
    <p:sldId id="268" r:id="rId10"/>
    <p:sldId id="269" r:id="rId11"/>
    <p:sldId id="267" r:id="rId12"/>
    <p:sldId id="257" r:id="rId13"/>
    <p:sldId id="258" r:id="rId14"/>
    <p:sldId id="25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2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616CE-7D04-435E-9560-6C76BA66F057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701DD1-9D7B-448D-A0E3-5BD0D09E5B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45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1471B-2B0D-4FA8-A22C-EFBB7C9554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84FB7C-165F-4284-8704-2C922BC49F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37E533-74E8-4C29-AF8C-5B954C256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22DB7B-5FE1-413D-84D9-E373F82CA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Technology for future HEP facilities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8F55D-078D-4DC2-B2C6-EEFB1BFC6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6321-3552-4587-A746-9F2E8FAE1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350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D5622-4B9C-4953-AA6C-57209FAE7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812BDD-59E0-4B2B-AFE8-5A44A99F40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9903A-B4C6-4F7B-B3F2-C3519F46D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C2CEAD-A720-4EBA-8AB5-58C1830B1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Technology for future HEP facilities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183410-5129-42C6-BE91-44C3A586B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6321-3552-4587-A746-9F2E8FAE1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191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07BC9F-55CB-4362-B326-F78D6FE285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F3F5B2-1423-4E9C-978C-DEDC522980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A8C70-3DE3-48AE-A19A-70572692A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0DBDD2-5628-4693-A0DA-EBE15A442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Technology for future HEP facilities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65A31B-AE4D-4B61-92E1-6895C2A93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6321-3552-4587-A746-9F2E8FAE1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042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0C96F-0947-48F5-A43D-C36044FFD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9D3E8B-545B-4591-A4FD-DE4B1307F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F1B330-2A8D-43C7-964A-F863E7B66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704E7B-8D26-4F7F-BFA5-DD5F5A6A2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Technology for future HEP facilities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C8582-A185-4DDA-AA86-C85A60C8A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6321-3552-4587-A746-9F2E8FAE1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810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F0AD3-8EDA-437A-AB77-B3380260A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A5085C-868E-432D-B3CF-7828A0F6B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4C0E7-88FA-4998-84FF-F0FD3E281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1AE209-D193-42BD-B1AE-380E0B550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Technology for future HEP facilities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3D4E5-385F-41F5-A78E-F942EC0F6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6321-3552-4587-A746-9F2E8FAE1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758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3C66F-1E7B-4CB6-82CE-1125D27B4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C33463-212D-4160-AFE2-45EDA87669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ED3173-6A19-4BBB-8FF9-36C4A323B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14809F-B23F-49ED-A1EA-B2D1389EA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7C914E-7141-41C5-89D8-B017E1C64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Technology for future HEP facilities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410F0E-2AFB-42AB-967F-D0FD35742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6321-3552-4587-A746-9F2E8FAE1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314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6A5E4-2A06-4C79-9615-74E676D84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C7EDE2-011E-4E9E-93D2-2414929A94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B3729A-CA69-4BC8-A9EE-92ACCFFA70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1D7BAE-88FC-4244-8F1D-914D70EC40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C2CCC5-6F06-41BF-81A2-D2C4043C79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78F5EF-504E-4F87-A140-AC824C0E5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1A3AC0-28D7-4E6E-9922-4BFC20440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Technology for future HEP facilities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FD452C-31A1-4193-A000-816D35B09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6321-3552-4587-A746-9F2E8FAE1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263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98612-5AB5-4114-87EC-BD6D9654D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B95C48-C7C4-4520-B86F-130F39C0A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EE630C-26FF-4F22-A204-C5D0D1A6C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Technology for future HEP facilities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17D911-5EAD-4287-BA96-FCE9DB3C7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6321-3552-4587-A746-9F2E8FAE1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702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1D1142-FA7E-4C7C-9E9F-1C4266132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E5CC40-58E6-4F3A-AA46-DA0CA9F19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Technology for future HEP facilities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FB2E4A-3CA7-4FCB-B575-DF040AE2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6321-3552-4587-A746-9F2E8FAE1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322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0A21E-F8F3-4538-B195-07714DB57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BAB279-757F-4FCE-8B3D-56146623B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E0E4B0-4DF2-4E77-A5D0-794E90D16E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C40670-6DA6-4669-95D4-FCF2C1566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21B93C-4808-4509-985B-DF159A738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Technology for future HEP facilities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9E0788-1FA2-4B46-82A0-47A3A730F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6321-3552-4587-A746-9F2E8FAE1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686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866BC-B478-452F-B71E-435E229C6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0485D5-8270-4F0D-A11C-5EA17326F1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2AAF00-1B04-496D-A01C-96C43F3CCB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A682DB-568F-44BB-8D7A-5F30F96EE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214B5B-B4DD-465A-BD85-37A3FE2B4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Technology for future HEP facilities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3DC245-9733-4DA8-BD56-3F0C793FC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6321-3552-4587-A746-9F2E8FAE1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65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F01789-E903-4D9D-AD1F-65ECB9368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CC4FCD-5D67-430E-95ED-DCC5CF0322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F14089-D5BC-45C2-A2DE-D644B5DCA6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07/07/2021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6FC15B-D546-4DCF-A4E2-1C324AB840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A. Grudiev, Technology for future HEP facilities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6783D4-4129-4D27-AFBF-334C192CF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66321-3552-4587-A746-9F2E8FAE1C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703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F4F1A-8D25-4C14-B8F5-0B26876D12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Considerations on the RF frequency choice for Muon Collider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2FAE1A-C252-4B1C-AF09-ABAC634E0B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Alexej Grudiev</a:t>
            </a:r>
          </a:p>
          <a:p>
            <a:r>
              <a:rPr lang="en-US" dirty="0"/>
              <a:t>31.08.2021</a:t>
            </a:r>
          </a:p>
          <a:p>
            <a:r>
              <a:rPr lang="en-US" dirty="0"/>
              <a:t>MC RF WG meeting #4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EAABA1-35DF-4534-9702-8673FFB9D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BB3E09-8ACB-4879-B842-D991B4E30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6321-3552-4587-A746-9F2E8FAE1C8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2725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0E956-DBDB-41EA-AC5F-6777AEA4A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Anything else 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9F87B-A6A7-425A-BB24-2A70057F98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2A3BA-AC81-4C4C-A6E3-BB61884FC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6AD5AA-BE3B-443F-86A4-0976507E6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6321-3552-4587-A746-9F2E8FAE1C8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167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96308-F4B6-4185-9F17-6DF80A0C1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Spare slides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802A68-25CA-41A8-8ADD-F5B3490520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14D741-8063-430D-A0B5-816FFDA33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99E145-66F3-4C61-91B6-027A46B9C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6321-3552-4587-A746-9F2E8FAE1C8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162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4094F-1BC3-4F39-82CD-2D14AD50A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CPI</a:t>
            </a:r>
            <a:endParaRPr lang="en-GB" dirty="0"/>
          </a:p>
        </p:txBody>
      </p:sp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270E69A5-EA45-4191-8EC5-7ACC241922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465463"/>
            <a:ext cx="10515600" cy="3071662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F277B3F-E2D7-4606-94F8-7ED28197F6ED}"/>
              </a:ext>
            </a:extLst>
          </p:cNvPr>
          <p:cNvSpPr/>
          <p:nvPr/>
        </p:nvSpPr>
        <p:spPr>
          <a:xfrm>
            <a:off x="713022" y="4651899"/>
            <a:ext cx="10907848" cy="11807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96A7BA-1D45-4C8C-9A60-2AF4BFE2A668}"/>
              </a:ext>
            </a:extLst>
          </p:cNvPr>
          <p:cNvSpPr txBox="1"/>
          <p:nvPr/>
        </p:nvSpPr>
        <p:spPr>
          <a:xfrm>
            <a:off x="3293616" y="5537125"/>
            <a:ext cx="506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EF7C52-44C6-48FC-8125-785342378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6349D3-BB6E-48BA-B0DA-64282A610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6321-3552-4587-A746-9F2E8FAE1C8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9410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EED18-D5FD-4DDD-AD4D-CE131D145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Canon</a:t>
            </a:r>
            <a:endParaRPr lang="en-GB" dirty="0"/>
          </a:p>
        </p:txBody>
      </p:sp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F2FC1123-6620-4CB8-9932-CEE57DB934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7468" y="942143"/>
            <a:ext cx="9313748" cy="544942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B9E206E-3ED8-4C8D-830E-83CB42E4D66C}"/>
              </a:ext>
            </a:extLst>
          </p:cNvPr>
          <p:cNvSpPr/>
          <p:nvPr/>
        </p:nvSpPr>
        <p:spPr>
          <a:xfrm>
            <a:off x="1038687" y="3355759"/>
            <a:ext cx="10792529" cy="311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A9D3D8-5604-480F-BDD0-42A26FA40532}"/>
              </a:ext>
            </a:extLst>
          </p:cNvPr>
          <p:cNvSpPr txBox="1"/>
          <p:nvPr/>
        </p:nvSpPr>
        <p:spPr>
          <a:xfrm>
            <a:off x="1171605" y="3355759"/>
            <a:ext cx="506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0E6B8D-8930-4E13-AC99-65C832753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8FF175-674C-4A4F-B861-302FC31D5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6321-3552-4587-A746-9F2E8FAE1C8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0454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A1FB0-C022-4B2A-8013-1C47DB3F5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Thales</a:t>
            </a:r>
            <a:endParaRPr lang="en-GB" dirty="0"/>
          </a:p>
        </p:txBody>
      </p:sp>
      <p:pic>
        <p:nvPicPr>
          <p:cNvPr id="5" name="Content Placeholder 4" descr="A picture containing table&#10;&#10;Description automatically generated">
            <a:extLst>
              <a:ext uri="{FF2B5EF4-FFF2-40B4-BE49-F238E27FC236}">
                <a16:creationId xmlns:a16="http://schemas.microsoft.com/office/drawing/2014/main" id="{CF636FBA-BA20-4FA5-9533-36248F31A2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7631" y="365124"/>
            <a:ext cx="6145205" cy="5942369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EA88826-3DD9-4256-870A-C4908A6C44C9}"/>
              </a:ext>
            </a:extLst>
          </p:cNvPr>
          <p:cNvSpPr/>
          <p:nvPr/>
        </p:nvSpPr>
        <p:spPr>
          <a:xfrm>
            <a:off x="3349690" y="886407"/>
            <a:ext cx="7418924" cy="26912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229E81-3EB3-4BFC-BE41-261D0558C49E}"/>
              </a:ext>
            </a:extLst>
          </p:cNvPr>
          <p:cNvSpPr txBox="1"/>
          <p:nvPr/>
        </p:nvSpPr>
        <p:spPr>
          <a:xfrm>
            <a:off x="9692836" y="1597981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78E85C-47EC-491A-B905-DD46F30AC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5E0D57-DE69-4C3B-8DAA-A60C5D710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6321-3552-4587-A746-9F2E8FAE1C8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99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46A01-5245-4BB2-83EB-04B313600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E2D4B-480B-48E5-A65C-D3F99E2771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Collect information which might be relevant for the RF frequency choice for the muon collider RF systems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B5607D-781C-4D92-8CEB-103362352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1A26A3-CBFD-4F8B-A4EB-9B93DBC96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6321-3552-4587-A746-9F2E8FAE1C8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02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B9B0F-763C-4180-ABEB-BA00995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54" y="43095"/>
            <a:ext cx="10515600" cy="1325563"/>
          </a:xfrm>
        </p:spPr>
        <p:txBody>
          <a:bodyPr/>
          <a:lstStyle/>
          <a:p>
            <a:r>
              <a:rPr lang="en-US" dirty="0"/>
              <a:t>Muon collider and RF systems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093002-93C5-4289-B47B-DF99AD86D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634CB-FAA7-4D2A-90B8-3A308C3B3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3</a:t>
            </a:fld>
            <a:endParaRPr lang="en-GB"/>
          </a:p>
        </p:txBody>
      </p:sp>
      <p:pic>
        <p:nvPicPr>
          <p:cNvPr id="7" name="Content Placeholder 6" descr="p4.tiff">
            <a:extLst>
              <a:ext uri="{FF2B5EF4-FFF2-40B4-BE49-F238E27FC236}">
                <a16:creationId xmlns:a16="http://schemas.microsoft.com/office/drawing/2014/main" id="{4081E4D1-8864-46FE-B86B-5148718236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951345" y="1577385"/>
            <a:ext cx="10515600" cy="25986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D84DCAC-359D-4D68-AD3F-1B0419FB3CC2}"/>
              </a:ext>
            </a:extLst>
          </p:cNvPr>
          <p:cNvSpPr txBox="1"/>
          <p:nvPr/>
        </p:nvSpPr>
        <p:spPr>
          <a:xfrm>
            <a:off x="918672" y="1292525"/>
            <a:ext cx="5618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 driven Muon Collider Concept (MAP collaboration)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326A64-2172-470B-98FE-07A0E107C1AF}"/>
              </a:ext>
            </a:extLst>
          </p:cNvPr>
          <p:cNvSpPr txBox="1"/>
          <p:nvPr/>
        </p:nvSpPr>
        <p:spPr>
          <a:xfrm>
            <a:off x="4038600" y="2248756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CDCB42-2525-4B61-90B5-0FCEAFD60E82}"/>
              </a:ext>
            </a:extLst>
          </p:cNvPr>
          <p:cNvSpPr txBox="1"/>
          <p:nvPr/>
        </p:nvSpPr>
        <p:spPr>
          <a:xfrm>
            <a:off x="4377431" y="2243806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5BCAED-7C58-49BC-9FD2-E01B076960CD}"/>
              </a:ext>
            </a:extLst>
          </p:cNvPr>
          <p:cNvSpPr txBox="1"/>
          <p:nvPr/>
        </p:nvSpPr>
        <p:spPr>
          <a:xfrm>
            <a:off x="4702304" y="2244282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80536B-E40E-491B-AB4E-FE87ADC65881}"/>
              </a:ext>
            </a:extLst>
          </p:cNvPr>
          <p:cNvSpPr txBox="1"/>
          <p:nvPr/>
        </p:nvSpPr>
        <p:spPr>
          <a:xfrm>
            <a:off x="5278858" y="2106332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0012B3-7D03-4789-BB1F-E73FFAF936C4}"/>
              </a:ext>
            </a:extLst>
          </p:cNvPr>
          <p:cNvSpPr txBox="1"/>
          <p:nvPr/>
        </p:nvSpPr>
        <p:spPr>
          <a:xfrm>
            <a:off x="5788837" y="3713200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1DCC82-9E9A-4D7A-A6EA-FDE82FA050F2}"/>
              </a:ext>
            </a:extLst>
          </p:cNvPr>
          <p:cNvSpPr txBox="1"/>
          <p:nvPr/>
        </p:nvSpPr>
        <p:spPr>
          <a:xfrm>
            <a:off x="6239155" y="2106332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171386-B1B8-4B17-8934-D4DD4C129DDB}"/>
              </a:ext>
            </a:extLst>
          </p:cNvPr>
          <p:cNvSpPr txBox="1"/>
          <p:nvPr/>
        </p:nvSpPr>
        <p:spPr>
          <a:xfrm>
            <a:off x="6719798" y="2106332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FF30D6-504E-4A0F-B246-57B0505BB78A}"/>
              </a:ext>
            </a:extLst>
          </p:cNvPr>
          <p:cNvSpPr txBox="1"/>
          <p:nvPr/>
        </p:nvSpPr>
        <p:spPr>
          <a:xfrm>
            <a:off x="7392974" y="2243806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D05E953-57EA-499C-B193-27B0E73728A8}"/>
              </a:ext>
            </a:extLst>
          </p:cNvPr>
          <p:cNvSpPr txBox="1"/>
          <p:nvPr/>
        </p:nvSpPr>
        <p:spPr>
          <a:xfrm>
            <a:off x="7631741" y="2648023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243E12B-9ADD-4D3C-8380-83C56F7A5AD2}"/>
              </a:ext>
            </a:extLst>
          </p:cNvPr>
          <p:cNvSpPr txBox="1"/>
          <p:nvPr/>
        </p:nvSpPr>
        <p:spPr>
          <a:xfrm>
            <a:off x="9257834" y="2648023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1D9FC0-B7DE-40A5-9E26-0F11F02C9226}"/>
              </a:ext>
            </a:extLst>
          </p:cNvPr>
          <p:cNvSpPr txBox="1"/>
          <p:nvPr/>
        </p:nvSpPr>
        <p:spPr>
          <a:xfrm>
            <a:off x="11022419" y="2093299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56016D-D1C0-4F43-98D7-F3F704C4930A}"/>
              </a:ext>
            </a:extLst>
          </p:cNvPr>
          <p:cNvSpPr txBox="1"/>
          <p:nvPr/>
        </p:nvSpPr>
        <p:spPr>
          <a:xfrm>
            <a:off x="958140" y="2277965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0A02910-F877-412E-8098-08955710FC2B}"/>
              </a:ext>
            </a:extLst>
          </p:cNvPr>
          <p:cNvSpPr txBox="1"/>
          <p:nvPr/>
        </p:nvSpPr>
        <p:spPr>
          <a:xfrm>
            <a:off x="1429471" y="2280626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081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B9B0F-763C-4180-ABEB-BA00995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54" y="43095"/>
            <a:ext cx="10515600" cy="1325563"/>
          </a:xfrm>
        </p:spPr>
        <p:txBody>
          <a:bodyPr/>
          <a:lstStyle/>
          <a:p>
            <a:r>
              <a:rPr lang="en-US" dirty="0"/>
              <a:t>RF pulse length and frequency landscape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093002-93C5-4289-B47B-DF99AD86D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07/07/2021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634CB-FAA7-4D2A-90B8-3A308C3B3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4</a:t>
            </a:fld>
            <a:endParaRPr lang="en-GB"/>
          </a:p>
        </p:txBody>
      </p:sp>
      <p:pic>
        <p:nvPicPr>
          <p:cNvPr id="7" name="Content Placeholder 6" descr="p4.tiff">
            <a:extLst>
              <a:ext uri="{FF2B5EF4-FFF2-40B4-BE49-F238E27FC236}">
                <a16:creationId xmlns:a16="http://schemas.microsoft.com/office/drawing/2014/main" id="{4081E4D1-8864-46FE-B86B-5148718236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951345" y="1343540"/>
            <a:ext cx="10515600" cy="25986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3326A64-2172-470B-98FE-07A0E107C1AF}"/>
              </a:ext>
            </a:extLst>
          </p:cNvPr>
          <p:cNvSpPr txBox="1"/>
          <p:nvPr/>
        </p:nvSpPr>
        <p:spPr>
          <a:xfrm>
            <a:off x="4038600" y="2027083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CDCB42-2525-4B61-90B5-0FCEAFD60E82}"/>
              </a:ext>
            </a:extLst>
          </p:cNvPr>
          <p:cNvSpPr txBox="1"/>
          <p:nvPr/>
        </p:nvSpPr>
        <p:spPr>
          <a:xfrm>
            <a:off x="4377431" y="2022133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5BCAED-7C58-49BC-9FD2-E01B076960CD}"/>
              </a:ext>
            </a:extLst>
          </p:cNvPr>
          <p:cNvSpPr txBox="1"/>
          <p:nvPr/>
        </p:nvSpPr>
        <p:spPr>
          <a:xfrm>
            <a:off x="4702304" y="2022609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80536B-E40E-491B-AB4E-FE87ADC65881}"/>
              </a:ext>
            </a:extLst>
          </p:cNvPr>
          <p:cNvSpPr txBox="1"/>
          <p:nvPr/>
        </p:nvSpPr>
        <p:spPr>
          <a:xfrm>
            <a:off x="5278858" y="1884659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0012B3-7D03-4789-BB1F-E73FFAF936C4}"/>
              </a:ext>
            </a:extLst>
          </p:cNvPr>
          <p:cNvSpPr txBox="1"/>
          <p:nvPr/>
        </p:nvSpPr>
        <p:spPr>
          <a:xfrm>
            <a:off x="5788837" y="3491527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1DCC82-9E9A-4D7A-A6EA-FDE82FA050F2}"/>
              </a:ext>
            </a:extLst>
          </p:cNvPr>
          <p:cNvSpPr txBox="1"/>
          <p:nvPr/>
        </p:nvSpPr>
        <p:spPr>
          <a:xfrm>
            <a:off x="6239155" y="1884659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171386-B1B8-4B17-8934-D4DD4C129DDB}"/>
              </a:ext>
            </a:extLst>
          </p:cNvPr>
          <p:cNvSpPr txBox="1"/>
          <p:nvPr/>
        </p:nvSpPr>
        <p:spPr>
          <a:xfrm>
            <a:off x="6719798" y="1884659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FF30D6-504E-4A0F-B246-57B0505BB78A}"/>
              </a:ext>
            </a:extLst>
          </p:cNvPr>
          <p:cNvSpPr txBox="1"/>
          <p:nvPr/>
        </p:nvSpPr>
        <p:spPr>
          <a:xfrm>
            <a:off x="7392974" y="2022133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D05E953-57EA-499C-B193-27B0E73728A8}"/>
              </a:ext>
            </a:extLst>
          </p:cNvPr>
          <p:cNvSpPr txBox="1"/>
          <p:nvPr/>
        </p:nvSpPr>
        <p:spPr>
          <a:xfrm>
            <a:off x="7631741" y="2426350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243E12B-9ADD-4D3C-8380-83C56F7A5AD2}"/>
              </a:ext>
            </a:extLst>
          </p:cNvPr>
          <p:cNvSpPr txBox="1"/>
          <p:nvPr/>
        </p:nvSpPr>
        <p:spPr>
          <a:xfrm>
            <a:off x="9257834" y="2426350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1D9FC0-B7DE-40A5-9E26-0F11F02C9226}"/>
              </a:ext>
            </a:extLst>
          </p:cNvPr>
          <p:cNvSpPr txBox="1"/>
          <p:nvPr/>
        </p:nvSpPr>
        <p:spPr>
          <a:xfrm>
            <a:off x="11022419" y="1871626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405AD2-D7AB-48BC-BE22-411FB88D25DB}"/>
              </a:ext>
            </a:extLst>
          </p:cNvPr>
          <p:cNvSpPr txBox="1"/>
          <p:nvPr/>
        </p:nvSpPr>
        <p:spPr>
          <a:xfrm>
            <a:off x="918672" y="4083729"/>
            <a:ext cx="25799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Linac</a:t>
            </a:r>
            <a:r>
              <a:rPr lang="en-GB" dirty="0"/>
              <a:t>: ~1-5 </a:t>
            </a:r>
            <a:r>
              <a:rPr lang="en-GB" dirty="0" err="1"/>
              <a:t>ms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SNS: </a:t>
            </a:r>
            <a:r>
              <a:rPr lang="en-GB" b="1" dirty="0"/>
              <a:t>402.5, 805 </a:t>
            </a:r>
            <a:r>
              <a:rPr lang="en-GB" dirty="0"/>
              <a:t>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ESS,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SPL</a:t>
            </a:r>
            <a:r>
              <a:rPr lang="en-GB" dirty="0"/>
              <a:t>, CERN-L4: </a:t>
            </a:r>
            <a:r>
              <a:rPr lang="en-GB" b="1" dirty="0"/>
              <a:t>352, 704 </a:t>
            </a:r>
            <a:r>
              <a:rPr lang="en-GB" dirty="0"/>
              <a:t>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PIP-II: </a:t>
            </a:r>
            <a:r>
              <a:rPr lang="en-GB" b="1" dirty="0"/>
              <a:t>325, 650 </a:t>
            </a:r>
            <a:r>
              <a:rPr lang="en-GB" dirty="0"/>
              <a:t>MHz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EE4E46-B585-4ABD-9193-5CDC1C6AEB22}"/>
              </a:ext>
            </a:extLst>
          </p:cNvPr>
          <p:cNvSpPr txBox="1"/>
          <p:nvPr/>
        </p:nvSpPr>
        <p:spPr>
          <a:xfrm>
            <a:off x="3622488" y="4083729"/>
            <a:ext cx="36557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Muon cooling RF</a:t>
            </a:r>
            <a:r>
              <a:rPr lang="en-GB" dirty="0"/>
              <a:t>: ~0.1-0.5 </a:t>
            </a:r>
            <a:r>
              <a:rPr lang="en-GB" dirty="0" err="1"/>
              <a:t>ms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Many frequencies in Buncher, Rotator, Merge, Final 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Cooling cells have two harmonic frequencies: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MAP: </a:t>
            </a:r>
            <a:r>
              <a:rPr lang="en-GB" b="1" dirty="0"/>
              <a:t>325, 650 </a:t>
            </a:r>
            <a:r>
              <a:rPr lang="en-GB" dirty="0"/>
              <a:t>MHz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Alternative: </a:t>
            </a:r>
            <a:r>
              <a:rPr lang="en-GB" b="1" dirty="0"/>
              <a:t>352, 704 </a:t>
            </a:r>
            <a:r>
              <a:rPr lang="en-GB" dirty="0"/>
              <a:t>MHz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53388B6-84F3-45F6-B6B3-6BBC46FB0562}"/>
              </a:ext>
            </a:extLst>
          </p:cNvPr>
          <p:cNvSpPr txBox="1"/>
          <p:nvPr/>
        </p:nvSpPr>
        <p:spPr>
          <a:xfrm>
            <a:off x="7366652" y="4085209"/>
            <a:ext cx="44140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Accelerator SRF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LA, RLA: ~1-10 </a:t>
            </a:r>
            <a:r>
              <a:rPr lang="en-GB" dirty="0" err="1"/>
              <a:t>ms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MAP: </a:t>
            </a:r>
            <a:r>
              <a:rPr lang="en-GB" b="1" dirty="0"/>
              <a:t>325, 650 </a:t>
            </a:r>
            <a:r>
              <a:rPr lang="en-GB" dirty="0"/>
              <a:t>MHz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CERN-L4, SPL, ESS: </a:t>
            </a:r>
            <a:r>
              <a:rPr lang="en-GB" b="1" dirty="0"/>
              <a:t>352, 704 </a:t>
            </a:r>
            <a:r>
              <a:rPr lang="en-GB" dirty="0"/>
              <a:t>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Rings: CW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MAP: 1300 MHz (very high)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LEP: 352 MHz; LHC: 400 MHz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FCC: 400, 800, 650(?) MHz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CEPC: 650 MHz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7916AD9-B8D8-465E-8AAB-37A0FFBBA7F8}"/>
              </a:ext>
            </a:extLst>
          </p:cNvPr>
          <p:cNvSpPr txBox="1"/>
          <p:nvPr/>
        </p:nvSpPr>
        <p:spPr>
          <a:xfrm>
            <a:off x="958140" y="2020060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4B54B4E-4818-4DA3-BAEC-01D4335C8F77}"/>
              </a:ext>
            </a:extLst>
          </p:cNvPr>
          <p:cNvSpPr txBox="1"/>
          <p:nvPr/>
        </p:nvSpPr>
        <p:spPr>
          <a:xfrm>
            <a:off x="1429471" y="2031957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541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8B145D7F-70D4-4242-B9BB-54C98FEC448B}"/>
              </a:ext>
            </a:extLst>
          </p:cNvPr>
          <p:cNvSpPr txBox="1"/>
          <p:nvPr/>
        </p:nvSpPr>
        <p:spPr>
          <a:xfrm>
            <a:off x="653418" y="4110181"/>
            <a:ext cx="2373744" cy="9233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Two RF harmonics are used for low and high energy part of the </a:t>
            </a:r>
            <a:r>
              <a:rPr lang="en-US" dirty="0" err="1"/>
              <a:t>linac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A3EEAFB-1356-44B2-8599-82C1B4909984}"/>
              </a:ext>
            </a:extLst>
          </p:cNvPr>
          <p:cNvSpPr txBox="1"/>
          <p:nvPr/>
        </p:nvSpPr>
        <p:spPr>
          <a:xfrm>
            <a:off x="3999344" y="4110181"/>
            <a:ext cx="2748161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Many frequencies are used for bunch manipulations,</a:t>
            </a:r>
          </a:p>
          <a:p>
            <a:r>
              <a:rPr lang="en-US" dirty="0"/>
              <a:t>Majority of cavities at two RF harmonics in 6D cooling 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2B9B0F-763C-4180-ABEB-BA00995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54" y="43095"/>
            <a:ext cx="10515600" cy="1325563"/>
          </a:xfrm>
        </p:spPr>
        <p:txBody>
          <a:bodyPr/>
          <a:lstStyle/>
          <a:p>
            <a:r>
              <a:rPr lang="en-US" dirty="0"/>
              <a:t>Beam time structure and RF frequency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093002-93C5-4289-B47B-DF99AD86D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634CB-FAA7-4D2A-90B8-3A308C3B3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5</a:t>
            </a:fld>
            <a:endParaRPr lang="en-GB"/>
          </a:p>
        </p:txBody>
      </p:sp>
      <p:pic>
        <p:nvPicPr>
          <p:cNvPr id="7" name="Content Placeholder 6" descr="p4.tiff">
            <a:extLst>
              <a:ext uri="{FF2B5EF4-FFF2-40B4-BE49-F238E27FC236}">
                <a16:creationId xmlns:a16="http://schemas.microsoft.com/office/drawing/2014/main" id="{4081E4D1-8864-46FE-B86B-5148718236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951345" y="1355712"/>
            <a:ext cx="10515600" cy="25986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3326A64-2172-470B-98FE-07A0E107C1AF}"/>
              </a:ext>
            </a:extLst>
          </p:cNvPr>
          <p:cNvSpPr txBox="1"/>
          <p:nvPr/>
        </p:nvSpPr>
        <p:spPr>
          <a:xfrm>
            <a:off x="4038600" y="2027083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CDCB42-2525-4B61-90B5-0FCEAFD60E82}"/>
              </a:ext>
            </a:extLst>
          </p:cNvPr>
          <p:cNvSpPr txBox="1"/>
          <p:nvPr/>
        </p:nvSpPr>
        <p:spPr>
          <a:xfrm>
            <a:off x="4377431" y="2022133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5BCAED-7C58-49BC-9FD2-E01B076960CD}"/>
              </a:ext>
            </a:extLst>
          </p:cNvPr>
          <p:cNvSpPr txBox="1"/>
          <p:nvPr/>
        </p:nvSpPr>
        <p:spPr>
          <a:xfrm>
            <a:off x="4702304" y="2022609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80536B-E40E-491B-AB4E-FE87ADC65881}"/>
              </a:ext>
            </a:extLst>
          </p:cNvPr>
          <p:cNvSpPr txBox="1"/>
          <p:nvPr/>
        </p:nvSpPr>
        <p:spPr>
          <a:xfrm>
            <a:off x="5278858" y="1884659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0012B3-7D03-4789-BB1F-E73FFAF936C4}"/>
              </a:ext>
            </a:extLst>
          </p:cNvPr>
          <p:cNvSpPr txBox="1"/>
          <p:nvPr/>
        </p:nvSpPr>
        <p:spPr>
          <a:xfrm>
            <a:off x="5788837" y="3491527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1DCC82-9E9A-4D7A-A6EA-FDE82FA050F2}"/>
              </a:ext>
            </a:extLst>
          </p:cNvPr>
          <p:cNvSpPr txBox="1"/>
          <p:nvPr/>
        </p:nvSpPr>
        <p:spPr>
          <a:xfrm>
            <a:off x="6239155" y="1884659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171386-B1B8-4B17-8934-D4DD4C129DDB}"/>
              </a:ext>
            </a:extLst>
          </p:cNvPr>
          <p:cNvSpPr txBox="1"/>
          <p:nvPr/>
        </p:nvSpPr>
        <p:spPr>
          <a:xfrm>
            <a:off x="6719798" y="1884659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FF30D6-504E-4A0F-B246-57B0505BB78A}"/>
              </a:ext>
            </a:extLst>
          </p:cNvPr>
          <p:cNvSpPr txBox="1"/>
          <p:nvPr/>
        </p:nvSpPr>
        <p:spPr>
          <a:xfrm>
            <a:off x="7392974" y="2022133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D05E953-57EA-499C-B193-27B0E73728A8}"/>
              </a:ext>
            </a:extLst>
          </p:cNvPr>
          <p:cNvSpPr txBox="1"/>
          <p:nvPr/>
        </p:nvSpPr>
        <p:spPr>
          <a:xfrm>
            <a:off x="7631741" y="2426350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243E12B-9ADD-4D3C-8380-83C56F7A5AD2}"/>
              </a:ext>
            </a:extLst>
          </p:cNvPr>
          <p:cNvSpPr txBox="1"/>
          <p:nvPr/>
        </p:nvSpPr>
        <p:spPr>
          <a:xfrm>
            <a:off x="9257834" y="2426350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1D9FC0-B7DE-40A5-9E26-0F11F02C9226}"/>
              </a:ext>
            </a:extLst>
          </p:cNvPr>
          <p:cNvSpPr txBox="1"/>
          <p:nvPr/>
        </p:nvSpPr>
        <p:spPr>
          <a:xfrm>
            <a:off x="11022419" y="1871626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11" name="Arrow: Up 10">
            <a:extLst>
              <a:ext uri="{FF2B5EF4-FFF2-40B4-BE49-F238E27FC236}">
                <a16:creationId xmlns:a16="http://schemas.microsoft.com/office/drawing/2014/main" id="{FDB23F3C-E294-4850-83AA-452297A5395F}"/>
              </a:ext>
            </a:extLst>
          </p:cNvPr>
          <p:cNvSpPr/>
          <p:nvPr/>
        </p:nvSpPr>
        <p:spPr>
          <a:xfrm>
            <a:off x="2953274" y="3989261"/>
            <a:ext cx="1115344" cy="1427402"/>
          </a:xfrm>
          <a:prstGeom prst="upArrow">
            <a:avLst>
              <a:gd name="adj1" fmla="val 8603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Single p-bunch</a:t>
            </a:r>
            <a:endParaRPr lang="en-GB" dirty="0"/>
          </a:p>
        </p:txBody>
      </p:sp>
      <p:sp>
        <p:nvSpPr>
          <p:cNvPr id="24" name="Arrow: Up 23">
            <a:extLst>
              <a:ext uri="{FF2B5EF4-FFF2-40B4-BE49-F238E27FC236}">
                <a16:creationId xmlns:a16="http://schemas.microsoft.com/office/drawing/2014/main" id="{D200780C-BE0E-4B96-BB2A-26F3C9787CBE}"/>
              </a:ext>
            </a:extLst>
          </p:cNvPr>
          <p:cNvSpPr/>
          <p:nvPr/>
        </p:nvSpPr>
        <p:spPr>
          <a:xfrm>
            <a:off x="6594963" y="3943363"/>
            <a:ext cx="1431928" cy="1474150"/>
          </a:xfrm>
          <a:prstGeom prst="upArrow">
            <a:avLst>
              <a:gd name="adj1" fmla="val 8421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Two single </a:t>
            </a:r>
            <a:r>
              <a:rPr lang="el-GR" dirty="0"/>
              <a:t>μ</a:t>
            </a:r>
            <a:r>
              <a:rPr lang="en-US" dirty="0"/>
              <a:t>+ &amp; </a:t>
            </a:r>
            <a:r>
              <a:rPr lang="el-GR" dirty="0"/>
              <a:t>μ</a:t>
            </a:r>
            <a:r>
              <a:rPr lang="en-US" dirty="0"/>
              <a:t>- bunches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8D31F5-312D-4419-B501-E86394816471}"/>
              </a:ext>
            </a:extLst>
          </p:cNvPr>
          <p:cNvSpPr txBox="1"/>
          <p:nvPr/>
        </p:nvSpPr>
        <p:spPr>
          <a:xfrm>
            <a:off x="918672" y="5420656"/>
            <a:ext cx="10491382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Single bunch operation does NOT require the RF frequency in proton driver </a:t>
            </a:r>
            <a:r>
              <a:rPr lang="en-US" dirty="0" err="1">
                <a:solidFill>
                  <a:schemeClr val="bg1"/>
                </a:solidFill>
              </a:rPr>
              <a:t>linac</a:t>
            </a:r>
            <a:r>
              <a:rPr lang="en-US" dirty="0">
                <a:solidFill>
                  <a:schemeClr val="bg1"/>
                </a:solidFill>
              </a:rPr>
              <a:t>, muon cooling and accelerator complexes be related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398C20E-57E7-4758-97CD-1D9DC665901E}"/>
              </a:ext>
            </a:extLst>
          </p:cNvPr>
          <p:cNvSpPr txBox="1"/>
          <p:nvPr/>
        </p:nvSpPr>
        <p:spPr>
          <a:xfrm>
            <a:off x="8153400" y="4110181"/>
            <a:ext cx="3874477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Several RF frequencies are used for low and high energy part of the accelerator complex. Not necessarily harmonics.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CCDB808-A902-4072-BE36-1699B9B6A4FB}"/>
              </a:ext>
            </a:extLst>
          </p:cNvPr>
          <p:cNvSpPr txBox="1"/>
          <p:nvPr/>
        </p:nvSpPr>
        <p:spPr>
          <a:xfrm>
            <a:off x="958140" y="2037822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39BA01E-987C-4394-9640-63CA99BC45F1}"/>
              </a:ext>
            </a:extLst>
          </p:cNvPr>
          <p:cNvSpPr txBox="1"/>
          <p:nvPr/>
        </p:nvSpPr>
        <p:spPr>
          <a:xfrm>
            <a:off x="1429471" y="2049719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053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Content Placeholder 28">
            <a:extLst>
              <a:ext uri="{FF2B5EF4-FFF2-40B4-BE49-F238E27FC236}">
                <a16:creationId xmlns:a16="http://schemas.microsoft.com/office/drawing/2014/main" id="{B5224651-64B2-4398-B15E-F581E25B82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8126" y="1232644"/>
            <a:ext cx="10661181" cy="29237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55B6F6-6610-4328-BA72-ACC18C388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frequency for pulsed </a:t>
            </a:r>
            <a:r>
              <a:rPr lang="en-US" dirty="0" err="1"/>
              <a:t>linacs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4D8B1E-39C2-4D76-8248-8774A0DBA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07/07/2021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6C098F-77CF-431F-A3F4-1093736CC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6321-3552-4587-A746-9F2E8FAE1C82}" type="slidenum">
              <a:rPr lang="en-GB" smtClean="0"/>
              <a:t>6</a:t>
            </a:fld>
            <a:endParaRPr lang="en-GB"/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42F05C48-77CC-4B52-916E-D0C3CEA99EA3}"/>
              </a:ext>
            </a:extLst>
          </p:cNvPr>
          <p:cNvSpPr/>
          <p:nvPr/>
        </p:nvSpPr>
        <p:spPr>
          <a:xfrm rot="16200000">
            <a:off x="1112837" y="3748880"/>
            <a:ext cx="365125" cy="91440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4B4962C8-C7FC-42F0-9F06-E4D7F4F0F6D5}"/>
              </a:ext>
            </a:extLst>
          </p:cNvPr>
          <p:cNvSpPr/>
          <p:nvPr/>
        </p:nvSpPr>
        <p:spPr>
          <a:xfrm rot="16200000">
            <a:off x="5420448" y="2716931"/>
            <a:ext cx="365125" cy="3017983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D09BF356-5C3C-4D0D-B39C-66E6D96EB78F}"/>
              </a:ext>
            </a:extLst>
          </p:cNvPr>
          <p:cNvSpPr/>
          <p:nvPr/>
        </p:nvSpPr>
        <p:spPr>
          <a:xfrm rot="16200000">
            <a:off x="7495166" y="3768720"/>
            <a:ext cx="365125" cy="914401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2DB5C7-0BFA-478A-A639-BEE3486DEA8B}"/>
              </a:ext>
            </a:extLst>
          </p:cNvPr>
          <p:cNvSpPr txBox="1"/>
          <p:nvPr/>
        </p:nvSpPr>
        <p:spPr>
          <a:xfrm>
            <a:off x="838199" y="4441935"/>
            <a:ext cx="1031263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might be some</a:t>
            </a:r>
            <a:r>
              <a:rPr lang="en-US" b="1" dirty="0"/>
              <a:t> reasons </a:t>
            </a:r>
            <a:r>
              <a:rPr lang="en-US" dirty="0"/>
              <a:t>to keep the close frequencies the same in the pulsed </a:t>
            </a:r>
            <a:r>
              <a:rPr lang="en-US" dirty="0" err="1"/>
              <a:t>linac</a:t>
            </a:r>
            <a:r>
              <a:rPr lang="en-US" dirty="0"/>
              <a:t> type complexes: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Proton driver </a:t>
            </a:r>
            <a:r>
              <a:rPr lang="en-US" dirty="0" err="1"/>
              <a:t>linac</a:t>
            </a:r>
            <a:r>
              <a:rPr lang="en-US" dirty="0"/>
              <a:t>;          Muon cooling complex                  </a:t>
            </a:r>
            <a:r>
              <a:rPr lang="en-US" dirty="0" err="1"/>
              <a:t>Linac</a:t>
            </a:r>
            <a:r>
              <a:rPr lang="en-US" dirty="0"/>
              <a:t> and RLA for muon acceleration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example, in MAP: 325, 650 MHz are used in all 3. CERN, ESS: 352, 704 MHz could be used instead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Possible reasons for common frequency (to be discussed):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LLRF, controls, waveguide components, RF power sources, SRF cavities </a:t>
            </a:r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127306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78A26-C954-4BBD-8F01-02FFD4CC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Sinergy with RF technology R&amp;D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961AF-CB83-476F-90BB-4D6BC8B3CC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NRF for muon cooling has no other applications, very little (if no) synergy</a:t>
            </a:r>
          </a:p>
          <a:p>
            <a:r>
              <a:rPr lang="en-US" dirty="0"/>
              <a:t>SRF has a lot of different applications, more synergy </a:t>
            </a:r>
          </a:p>
          <a:p>
            <a:pPr lvl="1"/>
            <a:r>
              <a:rPr lang="en-US" dirty="0"/>
              <a:t>Proton driver can be very similar to existing ones, so does the RF</a:t>
            </a:r>
          </a:p>
          <a:p>
            <a:pPr lvl="1"/>
            <a:r>
              <a:rPr lang="en-US" dirty="0"/>
              <a:t>High gradient R&amp;D elsewhere is relevant for muon accelerator complex. Does not require exact frequency match.</a:t>
            </a:r>
          </a:p>
          <a:p>
            <a:r>
              <a:rPr lang="en-US" dirty="0"/>
              <a:t>R&amp;D on High efficiency RF power sources</a:t>
            </a:r>
          </a:p>
          <a:p>
            <a:pPr lvl="1"/>
            <a:r>
              <a:rPr lang="en-US" dirty="0"/>
              <a:t>Highly important for muon collider RF system efficiency and cost</a:t>
            </a:r>
          </a:p>
          <a:p>
            <a:r>
              <a:rPr lang="en-US" dirty="0"/>
              <a:t>…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3F38D4-736A-43E7-954B-759AEAF2A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325840-997F-4794-88FC-5B8BACC96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6321-3552-4587-A746-9F2E8FAE1C82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7399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252D6-F538-48DE-8492-5CD7A532D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Commercial RF power sources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F1854-EA0E-4092-8F38-F44686CA5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1163"/>
            <a:ext cx="10830169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Commercially available RF power sources are at the frequencies of currently running proton </a:t>
            </a:r>
            <a:r>
              <a:rPr lang="en-US" dirty="0" err="1"/>
              <a:t>linacs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SNS:  </a:t>
            </a:r>
          </a:p>
          <a:p>
            <a:pPr lvl="2"/>
            <a:r>
              <a:rPr lang="en-US" dirty="0"/>
              <a:t>Thales: TH2168: </a:t>
            </a:r>
            <a:r>
              <a:rPr lang="en-US" b="1" dirty="0"/>
              <a:t>805</a:t>
            </a:r>
            <a:r>
              <a:rPr lang="en-US" dirty="0"/>
              <a:t>MHz,     5MW,    1.5ms; </a:t>
            </a:r>
          </a:p>
          <a:p>
            <a:pPr lvl="2"/>
            <a:r>
              <a:rPr lang="en-US" dirty="0"/>
              <a:t>Thales: TH2177: </a:t>
            </a:r>
            <a:r>
              <a:rPr lang="en-US" b="1" dirty="0"/>
              <a:t>402.5</a:t>
            </a:r>
            <a:r>
              <a:rPr lang="en-US" dirty="0"/>
              <a:t>MHz, 2.5MW, 1.33ms</a:t>
            </a:r>
          </a:p>
          <a:p>
            <a:pPr lvl="1"/>
            <a:r>
              <a:rPr lang="en-US" dirty="0"/>
              <a:t>ESS, L4: </a:t>
            </a:r>
          </a:p>
          <a:p>
            <a:pPr lvl="2"/>
            <a:r>
              <a:rPr lang="en-US" dirty="0"/>
              <a:t>CPI: VKP-8352A/B:</a:t>
            </a:r>
            <a:r>
              <a:rPr lang="en-US" b="1" dirty="0"/>
              <a:t>352</a:t>
            </a:r>
            <a:r>
              <a:rPr lang="en-US" dirty="0"/>
              <a:t>MHz, 2.8MW, 100kW</a:t>
            </a:r>
          </a:p>
          <a:p>
            <a:pPr lvl="2"/>
            <a:r>
              <a:rPr lang="en-US" dirty="0"/>
              <a:t>CPI: VKP-8292A:    </a:t>
            </a:r>
            <a:r>
              <a:rPr lang="en-US" b="1" dirty="0"/>
              <a:t>704</a:t>
            </a:r>
            <a:r>
              <a:rPr lang="en-US" dirty="0"/>
              <a:t>MHz, 1.5MW, 74kW</a:t>
            </a:r>
          </a:p>
          <a:p>
            <a:pPr lvl="2"/>
            <a:r>
              <a:rPr lang="en-US" dirty="0"/>
              <a:t>CANON: E37504    </a:t>
            </a:r>
            <a:r>
              <a:rPr lang="en-US" b="1" dirty="0"/>
              <a:t>704</a:t>
            </a:r>
            <a:r>
              <a:rPr lang="en-US" dirty="0"/>
              <a:t>MHz, 1.5MW, 74kW, 3.5ms, 14 Hz</a:t>
            </a:r>
          </a:p>
          <a:p>
            <a:r>
              <a:rPr lang="en-US" dirty="0"/>
              <a:t>650MHz: No high &gt;1MW RF power sources (?, TBC)</a:t>
            </a:r>
          </a:p>
          <a:p>
            <a:r>
              <a:rPr lang="en-US" dirty="0"/>
              <a:t>325 MHz: CANON E3740A: 3MW, 95kW, 0.6ms, 50Hz</a:t>
            </a:r>
          </a:p>
          <a:p>
            <a:r>
              <a:rPr lang="en-US" dirty="0"/>
              <a:t>… more info is needed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4F1089-5D0B-4253-8319-6A66E8B03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100298-1AB1-47F6-9995-A766B9C1E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6321-3552-4587-A746-9F2E8FAE1C8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759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1C9CC-1839-4C7A-A2B7-847D912F9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 versus muon cooling demonstrator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5061BE-6CAE-40E8-8CEA-A27CFE2ED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Demonstrator must be designed and build on much shorter time scale and with limited budget. </a:t>
            </a:r>
          </a:p>
          <a:p>
            <a:r>
              <a:rPr lang="en-US" dirty="0"/>
              <a:t>Little room for getting a new RF power sources at a specified frequencies for the </a:t>
            </a:r>
            <a:r>
              <a:rPr lang="en-US" dirty="0" err="1"/>
              <a:t>demostrator</a:t>
            </a:r>
            <a:endParaRPr lang="en-US" dirty="0"/>
          </a:p>
          <a:p>
            <a:r>
              <a:rPr lang="en-US" dirty="0"/>
              <a:t>Probably has to rely on available commercial RF power sources at 704 MHz</a:t>
            </a:r>
          </a:p>
          <a:p>
            <a:r>
              <a:rPr lang="en-US" dirty="0"/>
              <a:t>This may or may not limit the choice of the RF frequency for the collider muon cooling complex to 352, 704 </a:t>
            </a:r>
            <a:r>
              <a:rPr lang="en-US" dirty="0" err="1"/>
              <a:t>MHz.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A55032-A23A-4245-AE45-33028AA01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07/07/2021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E91B0C-A527-472D-A58A-272DF2217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6321-3552-4587-A746-9F2E8FAE1C8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739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702</Words>
  <Application>Microsoft Office PowerPoint</Application>
  <PresentationFormat>Widescreen</PresentationFormat>
  <Paragraphs>141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Considerations on the RF frequency choice for Muon Collider</vt:lpstr>
      <vt:lpstr>Motivation</vt:lpstr>
      <vt:lpstr>Muon collider and RF systems</vt:lpstr>
      <vt:lpstr>RF pulse length and frequency landscape</vt:lpstr>
      <vt:lpstr>Beam time structure and RF frequency</vt:lpstr>
      <vt:lpstr>Common frequency for pulsed linacs</vt:lpstr>
      <vt:lpstr>Sinergy with RF technology R&amp;D</vt:lpstr>
      <vt:lpstr>Commercial RF power sources</vt:lpstr>
      <vt:lpstr>Collider versus muon cooling demonstrator</vt:lpstr>
      <vt:lpstr>Anything else ?</vt:lpstr>
      <vt:lpstr>Spare slides</vt:lpstr>
      <vt:lpstr>CPI</vt:lpstr>
      <vt:lpstr>Canon</vt:lpstr>
      <vt:lpstr>Thales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Commercial RF power source summary</dc:title>
  <dc:creator>Alexej Grudiev</dc:creator>
  <cp:lastModifiedBy>Alexej Grudiev</cp:lastModifiedBy>
  <cp:revision>26</cp:revision>
  <dcterms:created xsi:type="dcterms:W3CDTF">2021-08-11T14:05:28Z</dcterms:created>
  <dcterms:modified xsi:type="dcterms:W3CDTF">2021-08-31T13:33:35Z</dcterms:modified>
</cp:coreProperties>
</file>