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8" r:id="rId3"/>
    <p:sldId id="269" r:id="rId4"/>
    <p:sldId id="261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37"/>
    <p:restoredTop sz="94689"/>
  </p:normalViewPr>
  <p:slideViewPr>
    <p:cSldViewPr snapToGrid="0">
      <p:cViewPr varScale="1">
        <p:scale>
          <a:sx n="72" d="100"/>
          <a:sy n="72" d="100"/>
        </p:scale>
        <p:origin x="90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C53186-93E0-42FD-83A4-9C95A7D9C27F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563FFC-6207-400D-B2E1-B407186543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967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5F5E0-52C9-40F2-B1A7-14E377621A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CFE688-36C8-4472-841A-64B10434F3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948A65-8A92-431E-ADF1-145BB2BE6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3D36D-AAA4-4E97-9632-84AD279DFED7}" type="datetime1">
              <a:rPr lang="en-GB" smtClean="0"/>
              <a:t>31/08/2021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ECDE1-0787-4FFE-8E5E-5F8955B52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A64947-61D7-4497-A0FA-5D092C187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610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4624B-A2A6-47BF-938A-362EDC2E9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91A1F4-151A-47D6-8B0D-0E93D91357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C8FA86-9BCE-4DFF-A32A-492CCC2C1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008D-F304-4BCF-B9C5-2763952EDFCF}" type="datetime1">
              <a:rPr lang="en-GB" smtClean="0"/>
              <a:t>31/08/2021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C4895F-4891-42D1-98C0-4C2D6D8C0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8806F7-F57D-4EF0-9390-4B6DF5426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4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448EAC-775E-47E2-B84A-475D658701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BA0E02-BAB6-47C2-A25C-14350EF00B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65C03A-994C-41A3-80E0-0B162BDD7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6F218-E8F3-4368-BA1C-730A137112A8}" type="datetime1">
              <a:rPr lang="en-GB" smtClean="0"/>
              <a:t>31/08/2021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6AD1C-91D9-4F1C-9AF0-35B10DCAA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16D18E-BF9A-4A19-92FB-AD27403CA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4711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F73B1-A3B2-4122-A3A0-A8B4E7D28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A7E7EE-5F59-4943-9FAF-F57AE5756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B1CCE0-9AC8-4107-B22F-58B39DF1A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16105-DA11-4B67-817A-23349795B3D6}" type="datetime1">
              <a:rPr lang="en-GB" smtClean="0"/>
              <a:t>31/08/2021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BA35B4-AF1A-4879-8DA7-8D4DCCAF6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664CB0-F5F3-44B6-BF56-4294146F8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193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EFC9D-9CF8-41D8-B028-600ED907D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A6439-33E2-4004-A210-ED9EAA7826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98D2B6-497A-4312-87FC-7755359B1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19854-CDCE-46C1-A376-09EF7FC2C3FB}" type="datetime1">
              <a:rPr lang="en-GB" smtClean="0"/>
              <a:t>31/08/2021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536662-A925-442B-82BD-99A01497B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80E06-2AEA-4A9D-B2A3-73F73494F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8201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F3DDE-CD88-4530-9D0B-CD7350ABC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88B38F-571F-45D3-8FCC-1DF9DD14E4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7DDAAF-15DA-4F50-BBCD-F3D39F145A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22F211-8D29-4E63-B0CA-0ED5DE46E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11F2-B359-414A-AEC6-85BED42E9A67}" type="datetime1">
              <a:rPr lang="en-GB" smtClean="0"/>
              <a:t>31/08/2021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0C88DC-A4AE-4B53-9A43-D3FCCE081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DC14DC-982A-443E-9A66-BB0DE690B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538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54E77-8B4D-4FC4-8493-E474EE52A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32F850-DB53-4C92-B4C4-180CDDA741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35C6D4-A0B2-49C3-B78F-69DBDCF06E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155404-9E53-42E7-B76D-EB0D8271CD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5C78DC-1966-45D1-81CC-3B53B5D456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28CCC2-71B2-4BD6-B7D2-6B7EF1082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903FA-BD23-48D8-835D-82EC17E165CB}" type="datetime1">
              <a:rPr lang="en-GB" smtClean="0"/>
              <a:t>31/08/2021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E7385F-656C-4CB9-B382-5B32BC47E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D401F4-A4B4-4183-9EFA-35A155931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033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06545-9F67-4605-8231-7A62EE301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4FC5BA-8862-4C50-B801-972DF9AD7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A72E-6726-4271-B705-FAB84AE4B4E1}" type="datetime1">
              <a:rPr lang="en-GB" smtClean="0"/>
              <a:t>31/08/2021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3961CA-72BB-4043-A4FC-1C58013B8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C7DA6B-125C-4CFE-875E-180F5FD03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084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B762E9-9BFB-4EA6-9E4B-B1818B218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7CECC-FC15-45C1-94CB-E7B7FD560833}" type="datetime1">
              <a:rPr lang="en-GB" smtClean="0"/>
              <a:t>31/08/2021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2E236F-71CF-4DB6-9696-08572D58D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FE1440-84E8-4EAB-9A3D-814196898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0416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9BC7A-7BEB-4B72-9DDD-61B64E27F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E4838-D2F3-4D9E-94B9-1E5855EE1A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9675CE-2AA9-4624-8F05-A9AB677612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187ED9-0B5E-4B8A-9BD2-E33FCE2EA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42CD-B5E6-4AB1-A048-CF9E6F9B3453}" type="datetime1">
              <a:rPr lang="en-GB" smtClean="0"/>
              <a:t>31/08/2021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639FEE-E86B-4F26-8FE5-6C4507356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8D1B98-3E7D-4498-A8C9-55BA7EAAF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3445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ED8BC-85B4-4C8A-861C-61747B4AB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58A5B8-62EE-434B-AE4D-DA8DC0D3EE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87ECB2-62D3-4738-92F9-6102C57B31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E3D3D1-9672-46A8-B902-E9ADB939E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841FF-78E5-47FD-9698-4154AFAE3DA4}" type="datetime1">
              <a:rPr lang="en-GB" smtClean="0"/>
              <a:t>31/08/2021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33048A-4D2C-49E2-B271-C1045F79A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F375B4-0FC8-46E5-A641-D8FB8610D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303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5E47EB-5925-4FD6-AD4B-AA7991CB2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5C99D3-53FD-4E56-BC7F-CBB60CA7D0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A1853A-2A88-49EE-8D9B-70325060AA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55193-A938-4C42-B689-393E57F43792}" type="datetime1">
              <a:rPr lang="en-GB" smtClean="0"/>
              <a:t>31/08/2021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6F8F4A-544D-4B44-B653-79A48F1159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863F4-2837-4CEB-A4F0-26012D7C18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D7A4B-4E41-48C3-971A-023820D90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135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550CA-E8F2-42D9-8A9B-8BC9A1E732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MC RF WG WP structure proposal for next 5 year. v2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54D1D4-18BF-44CC-8D28-D961F1B78E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8645" y="3602038"/>
            <a:ext cx="9692639" cy="1655762"/>
          </a:xfrm>
        </p:spPr>
        <p:txBody>
          <a:bodyPr>
            <a:normAutofit fontScale="85000" lnSpcReduction="10000"/>
          </a:bodyPr>
          <a:lstStyle/>
          <a:p>
            <a:endParaRPr lang="en-US" dirty="0"/>
          </a:p>
          <a:p>
            <a:r>
              <a:rPr lang="en-US" dirty="0"/>
              <a:t>Jean-Pierre Delahaye, Alexej Grudiev, Derun Li, Akira Yamamoto on behalf of MC RF WG </a:t>
            </a:r>
          </a:p>
          <a:p>
            <a:r>
              <a:rPr lang="en-US" dirty="0"/>
              <a:t>2021/08/31</a:t>
            </a:r>
          </a:p>
          <a:p>
            <a:r>
              <a:rPr lang="en-US" dirty="0"/>
              <a:t>MC RF WG meeting #4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7296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4D907-84A4-452A-8AFC-7830E0EBB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84511" cy="1325563"/>
          </a:xfrm>
        </p:spPr>
        <p:txBody>
          <a:bodyPr>
            <a:normAutofit/>
          </a:bodyPr>
          <a:lstStyle/>
          <a:p>
            <a:r>
              <a:rPr lang="en-US" b="1" u="sng" dirty="0"/>
              <a:t>WP1</a:t>
            </a:r>
            <a:r>
              <a:rPr lang="en-US" b="1" dirty="0"/>
              <a:t>: Baseline design of the RF system for acceleration to high energy: Design study</a:t>
            </a:r>
            <a:endParaRPr lang="en-GB" b="1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ADEF7B0-443E-4AB9-922E-6C2425FF19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2569168"/>
              </p:ext>
            </p:extLst>
          </p:nvPr>
        </p:nvGraphicFramePr>
        <p:xfrm>
          <a:off x="385762" y="1825625"/>
          <a:ext cx="11536949" cy="37779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15742">
                  <a:extLst>
                    <a:ext uri="{9D8B030D-6E8A-4147-A177-3AD203B41FA5}">
                      <a16:colId xmlns:a16="http://schemas.microsoft.com/office/drawing/2014/main" val="29603261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207946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3114158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7580882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739914746"/>
                    </a:ext>
                  </a:extLst>
                </a:gridCol>
                <a:gridCol w="210129">
                  <a:extLst>
                    <a:ext uri="{9D8B030D-6E8A-4147-A177-3AD203B41FA5}">
                      <a16:colId xmlns:a16="http://schemas.microsoft.com/office/drawing/2014/main" val="169131461"/>
                    </a:ext>
                  </a:extLst>
                </a:gridCol>
                <a:gridCol w="806823">
                  <a:extLst>
                    <a:ext uri="{9D8B030D-6E8A-4147-A177-3AD203B41FA5}">
                      <a16:colId xmlns:a16="http://schemas.microsoft.com/office/drawing/2014/main" val="3792441678"/>
                    </a:ext>
                  </a:extLst>
                </a:gridCol>
                <a:gridCol w="978946">
                  <a:extLst>
                    <a:ext uri="{9D8B030D-6E8A-4147-A177-3AD203B41FA5}">
                      <a16:colId xmlns:a16="http://schemas.microsoft.com/office/drawing/2014/main" val="2674155641"/>
                    </a:ext>
                  </a:extLst>
                </a:gridCol>
                <a:gridCol w="1692189">
                  <a:extLst>
                    <a:ext uri="{9D8B030D-6E8A-4147-A177-3AD203B41FA5}">
                      <a16:colId xmlns:a16="http://schemas.microsoft.com/office/drawing/2014/main" val="2861634204"/>
                    </a:ext>
                  </a:extLst>
                </a:gridCol>
              </a:tblGrid>
              <a:tr h="304389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Year: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output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Resources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794472"/>
                  </a:ext>
                </a:extLst>
              </a:tr>
              <a:tr h="1515578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b="1" dirty="0"/>
                        <a:t>Baseline design of the RF systems </a:t>
                      </a:r>
                      <a:r>
                        <a:rPr lang="en-US" dirty="0"/>
                        <a:t>for </a:t>
                      </a:r>
                      <a:r>
                        <a:rPr lang="en-US" b="1" dirty="0"/>
                        <a:t>RCSs</a:t>
                      </a:r>
                      <a:r>
                        <a:rPr lang="en-US" dirty="0"/>
                        <a:t> including acceleration, longitudinal beam dynamics and stability, bunch length and energy spread control. </a:t>
                      </a:r>
                    </a:p>
                    <a:p>
                      <a:pPr marL="342900" indent="-342900">
                        <a:buAutoNum type="alphaLcPeriod"/>
                      </a:pPr>
                      <a:r>
                        <a:rPr lang="en-US" dirty="0"/>
                        <a:t>Provide specifications for </a:t>
                      </a:r>
                      <a:r>
                        <a:rPr lang="en-US" b="1" dirty="0"/>
                        <a:t>cavity design</a:t>
                      </a:r>
                      <a:r>
                        <a:rPr lang="en-US" dirty="0"/>
                        <a:t>: </a:t>
                      </a:r>
                      <a:r>
                        <a:rPr lang="en-US" b="1" dirty="0"/>
                        <a:t>frequency</a:t>
                      </a:r>
                      <a:r>
                        <a:rPr lang="en-US" dirty="0"/>
                        <a:t>, R/Q, HOM suppression.</a:t>
                      </a:r>
                    </a:p>
                    <a:p>
                      <a:pPr marL="342900" indent="-342900">
                        <a:buAutoNum type="alphaLcPeriod"/>
                      </a:pPr>
                      <a:r>
                        <a:rPr lang="en-US" dirty="0"/>
                        <a:t>Provide specification for </a:t>
                      </a:r>
                      <a:r>
                        <a:rPr lang="en-US" b="1" dirty="0"/>
                        <a:t>RF power sources</a:t>
                      </a:r>
                      <a:r>
                        <a:rPr lang="en-US" dirty="0"/>
                        <a:t>: frequency, power, …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HEC, MG, BD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PPC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CERN SY-RF</a:t>
                      </a:r>
                    </a:p>
                    <a:p>
                      <a:pPr algn="ctr"/>
                      <a:r>
                        <a:rPr lang="en-US" sz="1800" dirty="0"/>
                        <a:t>Staff</a:t>
                      </a:r>
                    </a:p>
                    <a:p>
                      <a:pPr algn="ctr"/>
                      <a:r>
                        <a:rPr lang="en-US" sz="1800" dirty="0"/>
                        <a:t>0.2FTEx3y</a:t>
                      </a:r>
                    </a:p>
                    <a:p>
                      <a:pPr algn="ctr"/>
                      <a:r>
                        <a:rPr lang="en-US" sz="1800" dirty="0"/>
                        <a:t>Fell</a:t>
                      </a:r>
                    </a:p>
                    <a:p>
                      <a:pPr algn="ctr"/>
                      <a:r>
                        <a:rPr lang="en-US" sz="1800" dirty="0"/>
                        <a:t>1FTEx3y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0536599"/>
                  </a:ext>
                </a:extLst>
              </a:tr>
              <a:tr h="558371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2"/>
                      </a:pPr>
                      <a:r>
                        <a:rPr lang="en-US" dirty="0"/>
                        <a:t>Calculation of </a:t>
                      </a:r>
                      <a:r>
                        <a:rPr lang="en-US" b="1" dirty="0"/>
                        <a:t>cavity parameters </a:t>
                      </a:r>
                      <a:r>
                        <a:rPr lang="en-US" dirty="0"/>
                        <a:t>for fundamental mode parameters: R/Q, Vmax; as well as for HOMs and wakes for the design work in 1.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0001162"/>
                  </a:ext>
                </a:extLst>
              </a:tr>
              <a:tr h="319069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3"/>
                      </a:pPr>
                      <a:r>
                        <a:rPr lang="en-US" b="1" dirty="0"/>
                        <a:t>RF design </a:t>
                      </a:r>
                      <a:r>
                        <a:rPr lang="en-US" dirty="0"/>
                        <a:t>of the cavities for the RCSs as input to BDR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328417"/>
                  </a:ext>
                </a:extLst>
              </a:tr>
              <a:tr h="668961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4"/>
                      </a:pPr>
                      <a:r>
                        <a:rPr lang="en-US" dirty="0"/>
                        <a:t>Design of the </a:t>
                      </a:r>
                      <a:r>
                        <a:rPr lang="en-US" b="1" dirty="0"/>
                        <a:t>RF cavities for LA and RLAs </a:t>
                      </a:r>
                      <a:r>
                        <a:rPr lang="en-US" dirty="0"/>
                        <a:t>based on the specifications from HEC and BD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HEC, BD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8800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C3265D7-BDDE-4CF7-9754-0CF9AA38C433}"/>
              </a:ext>
            </a:extLst>
          </p:cNvPr>
          <p:cNvSpPr txBox="1"/>
          <p:nvPr/>
        </p:nvSpPr>
        <p:spPr>
          <a:xfrm>
            <a:off x="5997040" y="5696529"/>
            <a:ext cx="59256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Uni. of Rostock is  interested: WP 1.2, 1.3, 1.4</a:t>
            </a:r>
            <a:endParaRPr lang="en-GB" sz="2400" b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01BA9-B427-4811-BBE4-663C92C63237}"/>
              </a:ext>
            </a:extLst>
          </p:cNvPr>
          <p:cNvSpPr/>
          <p:nvPr/>
        </p:nvSpPr>
        <p:spPr>
          <a:xfrm>
            <a:off x="10217077" y="3896139"/>
            <a:ext cx="1705633" cy="17074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Staff 0.2FTE x 3y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+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pd/PhD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1 FTE x 3y</a:t>
            </a:r>
          </a:p>
        </p:txBody>
      </p:sp>
    </p:spTree>
    <p:extLst>
      <p:ext uri="{BB962C8B-B14F-4D97-AF65-F5344CB8AC3E}">
        <p14:creationId xmlns:p14="http://schemas.microsoft.com/office/powerpoint/2010/main" val="331111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4D907-84A4-452A-8AFC-7830E0EBB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0217"/>
          </a:xfrm>
        </p:spPr>
        <p:txBody>
          <a:bodyPr>
            <a:normAutofit fontScale="90000"/>
          </a:bodyPr>
          <a:lstStyle/>
          <a:p>
            <a:r>
              <a:rPr lang="en-US" b="1" u="sng" dirty="0"/>
              <a:t>WP2</a:t>
            </a:r>
            <a:r>
              <a:rPr lang="en-US" b="1" dirty="0"/>
              <a:t>: High gradient SRF technology for muon accelerators. Synergy + potential prototypes</a:t>
            </a:r>
            <a:endParaRPr lang="en-GB" b="1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ADEF7B0-443E-4AB9-922E-6C2425FF19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104257"/>
              </p:ext>
            </p:extLst>
          </p:nvPr>
        </p:nvGraphicFramePr>
        <p:xfrm>
          <a:off x="575459" y="1431099"/>
          <a:ext cx="11134190" cy="43208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47618">
                  <a:extLst>
                    <a:ext uri="{9D8B030D-6E8A-4147-A177-3AD203B41FA5}">
                      <a16:colId xmlns:a16="http://schemas.microsoft.com/office/drawing/2014/main" val="29603261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207946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3114158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7580882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739914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69131461"/>
                    </a:ext>
                  </a:extLst>
                </a:gridCol>
                <a:gridCol w="774375">
                  <a:extLst>
                    <a:ext uri="{9D8B030D-6E8A-4147-A177-3AD203B41FA5}">
                      <a16:colId xmlns:a16="http://schemas.microsoft.com/office/drawing/2014/main" val="3792441678"/>
                    </a:ext>
                  </a:extLst>
                </a:gridCol>
                <a:gridCol w="839096">
                  <a:extLst>
                    <a:ext uri="{9D8B030D-6E8A-4147-A177-3AD203B41FA5}">
                      <a16:colId xmlns:a16="http://schemas.microsoft.com/office/drawing/2014/main" val="2674155641"/>
                    </a:ext>
                  </a:extLst>
                </a:gridCol>
                <a:gridCol w="1231701">
                  <a:extLst>
                    <a:ext uri="{9D8B030D-6E8A-4147-A177-3AD203B41FA5}">
                      <a16:colId xmlns:a16="http://schemas.microsoft.com/office/drawing/2014/main" val="3756595152"/>
                    </a:ext>
                  </a:extLst>
                </a:gridCol>
              </a:tblGrid>
              <a:tr h="316614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Year: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output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Resources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794472"/>
                  </a:ext>
                </a:extLst>
              </a:tr>
              <a:tr h="370988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/>
                        <a:t>1. Provide </a:t>
                      </a:r>
                      <a:r>
                        <a:rPr lang="en-US" b="1" dirty="0"/>
                        <a:t>limiting values for</a:t>
                      </a:r>
                      <a:r>
                        <a:rPr lang="en-US" dirty="0"/>
                        <a:t> RF cavity and RF system </a:t>
                      </a:r>
                      <a:r>
                        <a:rPr lang="en-US" b="1" dirty="0"/>
                        <a:t>design</a:t>
                      </a:r>
                      <a:r>
                        <a:rPr lang="en-US" dirty="0"/>
                        <a:t> from SRF State of the Art: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Gradient and Q0 at different frequencies: 300 - 1300 MHz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Tolerances to external (stray) magnetic fields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Tolerances to radiation and beam loss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Expert</a:t>
                      </a:r>
                    </a:p>
                    <a:p>
                      <a:r>
                        <a:rPr lang="en-US" dirty="0"/>
                        <a:t>Staff</a:t>
                      </a:r>
                    </a:p>
                    <a:p>
                      <a:r>
                        <a:rPr lang="en-US" dirty="0"/>
                        <a:t> ? FTE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6597523"/>
                  </a:ext>
                </a:extLst>
              </a:tr>
              <a:tr h="1028995"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US" b="1" dirty="0"/>
                        <a:t>2. Synergy</a:t>
                      </a:r>
                      <a:r>
                        <a:rPr lang="en-US" dirty="0"/>
                        <a:t>: Look for synergy in SRF technology with already ongoing projects and R&amp;D activities. Direct them to the parameter space relevant for muon collider</a:t>
                      </a:r>
                    </a:p>
                    <a:p>
                      <a:pPr marL="285750" lvl="0" indent="-285750">
                        <a:buFontTx/>
                        <a:buChar char="-"/>
                      </a:pPr>
                      <a:r>
                        <a:rPr lang="en-GB" dirty="0"/>
                        <a:t>High gradient at low frequencies</a:t>
                      </a:r>
                    </a:p>
                    <a:p>
                      <a:pPr marL="285750" lvl="0" indent="-285750">
                        <a:buFontTx/>
                        <a:buChar char="-"/>
                      </a:pPr>
                      <a:r>
                        <a:rPr lang="en-GB" dirty="0"/>
                        <a:t>Tolerances to magnetic field, radiation and beam loss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Expert</a:t>
                      </a:r>
                    </a:p>
                    <a:p>
                      <a:r>
                        <a:rPr lang="en-US" dirty="0"/>
                        <a:t>Staff</a:t>
                      </a:r>
                    </a:p>
                    <a:p>
                      <a:r>
                        <a:rPr lang="en-US" dirty="0"/>
                        <a:t> ? FTE</a:t>
                      </a:r>
                      <a:endParaRPr lang="en-GB" dirty="0"/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9920760"/>
                  </a:ext>
                </a:extLst>
              </a:tr>
              <a:tr h="1028995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b="1" dirty="0"/>
                        <a:t>3. High gradient prototype</a:t>
                      </a:r>
                      <a:r>
                        <a:rPr lang="en-US" dirty="0"/>
                        <a:t> at low frequency </a:t>
                      </a:r>
                      <a:r>
                        <a:rPr lang="en-US" b="1" dirty="0"/>
                        <a:t>(~300 - 400 MHz</a:t>
                      </a:r>
                      <a:r>
                        <a:rPr lang="en-US" b="0" dirty="0"/>
                        <a:t>) </a:t>
                      </a:r>
                      <a:r>
                        <a:rPr lang="en-US" dirty="0"/>
                        <a:t>accelerating structure to target high gradient: </a:t>
                      </a:r>
                      <a:r>
                        <a:rPr lang="en-US" b="1" dirty="0"/>
                        <a:t>&gt;20 MV/m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???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355392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8D009341-FA7C-4149-90A4-C37AE9475DC2}"/>
              </a:ext>
            </a:extLst>
          </p:cNvPr>
          <p:cNvSpPr/>
          <p:nvPr/>
        </p:nvSpPr>
        <p:spPr>
          <a:xfrm>
            <a:off x="10451628" y="1790216"/>
            <a:ext cx="1258021" cy="29216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SRF Expert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 ? FTE x 3-5y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D21571-934C-45A7-9443-8AF8CF059EA8}"/>
              </a:ext>
            </a:extLst>
          </p:cNvPr>
          <p:cNvSpPr txBox="1"/>
          <p:nvPr/>
        </p:nvSpPr>
        <p:spPr>
          <a:xfrm>
            <a:off x="4410760" y="5871072"/>
            <a:ext cx="2899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Anybody interested ?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116181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4D907-84A4-452A-8AFC-7830E0EB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/>
              <a:t>WP3</a:t>
            </a:r>
            <a:r>
              <a:rPr lang="en-US" b="1" dirty="0"/>
              <a:t>: Baseline design of the RF system for Muon cooling complex. Design study</a:t>
            </a:r>
            <a:endParaRPr lang="en-GB" b="1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ADEF7B0-443E-4AB9-922E-6C2425FF19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2754579"/>
              </p:ext>
            </p:extLst>
          </p:nvPr>
        </p:nvGraphicFramePr>
        <p:xfrm>
          <a:off x="838199" y="1825625"/>
          <a:ext cx="10782673" cy="385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34789">
                  <a:extLst>
                    <a:ext uri="{9D8B030D-6E8A-4147-A177-3AD203B41FA5}">
                      <a16:colId xmlns:a16="http://schemas.microsoft.com/office/drawing/2014/main" val="29603261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207946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3114158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75808829"/>
                    </a:ext>
                  </a:extLst>
                </a:gridCol>
                <a:gridCol w="217833">
                  <a:extLst>
                    <a:ext uri="{9D8B030D-6E8A-4147-A177-3AD203B41FA5}">
                      <a16:colId xmlns:a16="http://schemas.microsoft.com/office/drawing/2014/main" val="2739914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69131461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3792441678"/>
                    </a:ext>
                  </a:extLst>
                </a:gridCol>
                <a:gridCol w="946673">
                  <a:extLst>
                    <a:ext uri="{9D8B030D-6E8A-4147-A177-3AD203B41FA5}">
                      <a16:colId xmlns:a16="http://schemas.microsoft.com/office/drawing/2014/main" val="2674155641"/>
                    </a:ext>
                  </a:extLst>
                </a:gridCol>
                <a:gridCol w="1261258">
                  <a:extLst>
                    <a:ext uri="{9D8B030D-6E8A-4147-A177-3AD203B41FA5}">
                      <a16:colId xmlns:a16="http://schemas.microsoft.com/office/drawing/2014/main" val="9076652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Year: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Resources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794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1. Collect specifications for the design of </a:t>
                      </a:r>
                      <a:r>
                        <a:rPr lang="en-US" b="1" dirty="0"/>
                        <a:t>all</a:t>
                      </a:r>
                      <a:r>
                        <a:rPr lang="en-US" dirty="0"/>
                        <a:t> RF cavities : frequency, gradient, length, B-field, aperture (window size and thickness), …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0536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2. Based on available knowledge both experimental and theoretical, identify best concept for achievable accelerating gradient in magnetic field: material, pulse shape, temperature, gas, …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00011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3. Calculate parameters of all cavities specified in 1. Provide a consistent set of parameters of </a:t>
                      </a:r>
                      <a:r>
                        <a:rPr lang="en-US" b="1" dirty="0"/>
                        <a:t>all</a:t>
                      </a:r>
                      <a:r>
                        <a:rPr lang="en-US" dirty="0"/>
                        <a:t> RF cavities and associated RF systems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PPC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3284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4. Mitigation of collective effects including beam loading by design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MC, BD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MC, BD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60363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5. Integration of RF cavities into cooling cell, adapting design if necessary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MC,MG,CR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Eng</a:t>
                      </a:r>
                      <a:r>
                        <a:rPr lang="en-US" dirty="0"/>
                        <a:t> FTE ?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322516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AFD0632-49A9-4E1D-9CD6-750DCC6E3EBA}"/>
              </a:ext>
            </a:extLst>
          </p:cNvPr>
          <p:cNvSpPr txBox="1"/>
          <p:nvPr/>
        </p:nvSpPr>
        <p:spPr>
          <a:xfrm>
            <a:off x="4278239" y="5950585"/>
            <a:ext cx="33217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CEA, LBNL are interested</a:t>
            </a:r>
            <a:endParaRPr lang="en-GB" sz="24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A824A22-CF97-4A5D-8083-B4CA4306FEF3}"/>
              </a:ext>
            </a:extLst>
          </p:cNvPr>
          <p:cNvSpPr/>
          <p:nvPr/>
        </p:nvSpPr>
        <p:spPr>
          <a:xfrm>
            <a:off x="10362851" y="2220522"/>
            <a:ext cx="1258021" cy="28032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Staff 0.2FTE x 3y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+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pd/PhD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1 FTE x 3y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3F120A-2F6F-4313-B254-864E94AB0A78}"/>
              </a:ext>
            </a:extLst>
          </p:cNvPr>
          <p:cNvSpPr/>
          <p:nvPr/>
        </p:nvSpPr>
        <p:spPr>
          <a:xfrm>
            <a:off x="10362851" y="5023822"/>
            <a:ext cx="1258021" cy="6524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Eng. Staff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?FTE x ?y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116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4D907-84A4-452A-8AFC-7830E0EBB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942472" cy="1325563"/>
          </a:xfrm>
        </p:spPr>
        <p:txBody>
          <a:bodyPr>
            <a:normAutofit fontScale="90000"/>
          </a:bodyPr>
          <a:lstStyle/>
          <a:p>
            <a:r>
              <a:rPr lang="en-US" b="1" u="sng" dirty="0"/>
              <a:t>WP4</a:t>
            </a:r>
            <a:r>
              <a:rPr lang="en-US" b="1" dirty="0"/>
              <a:t>: Conceptual design of the RF system for Muon Cooling Demonstrator (MCD). Design study</a:t>
            </a:r>
            <a:endParaRPr lang="en-GB" b="1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ADEF7B0-443E-4AB9-922E-6C2425FF19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5184845"/>
              </p:ext>
            </p:extLst>
          </p:nvPr>
        </p:nvGraphicFramePr>
        <p:xfrm>
          <a:off x="838200" y="1612561"/>
          <a:ext cx="10942473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98813">
                  <a:extLst>
                    <a:ext uri="{9D8B030D-6E8A-4147-A177-3AD203B41FA5}">
                      <a16:colId xmlns:a16="http://schemas.microsoft.com/office/drawing/2014/main" val="29603261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207946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31141587"/>
                    </a:ext>
                  </a:extLst>
                </a:gridCol>
                <a:gridCol w="214662">
                  <a:extLst>
                    <a:ext uri="{9D8B030D-6E8A-4147-A177-3AD203B41FA5}">
                      <a16:colId xmlns:a16="http://schemas.microsoft.com/office/drawing/2014/main" val="2375808829"/>
                    </a:ext>
                  </a:extLst>
                </a:gridCol>
                <a:gridCol w="215153">
                  <a:extLst>
                    <a:ext uri="{9D8B030D-6E8A-4147-A177-3AD203B41FA5}">
                      <a16:colId xmlns:a16="http://schemas.microsoft.com/office/drawing/2014/main" val="2739914746"/>
                    </a:ext>
                  </a:extLst>
                </a:gridCol>
                <a:gridCol w="215153">
                  <a:extLst>
                    <a:ext uri="{9D8B030D-6E8A-4147-A177-3AD203B41FA5}">
                      <a16:colId xmlns:a16="http://schemas.microsoft.com/office/drawing/2014/main" val="169131461"/>
                    </a:ext>
                  </a:extLst>
                </a:gridCol>
                <a:gridCol w="849854">
                  <a:extLst>
                    <a:ext uri="{9D8B030D-6E8A-4147-A177-3AD203B41FA5}">
                      <a16:colId xmlns:a16="http://schemas.microsoft.com/office/drawing/2014/main" val="3792441678"/>
                    </a:ext>
                  </a:extLst>
                </a:gridCol>
                <a:gridCol w="839097">
                  <a:extLst>
                    <a:ext uri="{9D8B030D-6E8A-4147-A177-3AD203B41FA5}">
                      <a16:colId xmlns:a16="http://schemas.microsoft.com/office/drawing/2014/main" val="2674155641"/>
                    </a:ext>
                  </a:extLst>
                </a:gridCol>
                <a:gridCol w="1593181">
                  <a:extLst>
                    <a:ext uri="{9D8B030D-6E8A-4147-A177-3AD203B41FA5}">
                      <a16:colId xmlns:a16="http://schemas.microsoft.com/office/drawing/2014/main" val="3301666297"/>
                    </a:ext>
                  </a:extLst>
                </a:gridCol>
              </a:tblGrid>
              <a:tr h="284715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Year: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Resources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794472"/>
                  </a:ext>
                </a:extLst>
              </a:tr>
              <a:tr h="491426">
                <a:tc>
                  <a:txBody>
                    <a:bodyPr/>
                    <a:lstStyle/>
                    <a:p>
                      <a:r>
                        <a:rPr lang="en-US" dirty="0"/>
                        <a:t>1. Collect specifications for the design of RF cavity for the MCD: frequency, gradient, length, B-field, aperture, …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0536599"/>
                  </a:ext>
                </a:extLst>
              </a:tr>
              <a:tr h="284715">
                <a:tc>
                  <a:txBody>
                    <a:bodyPr/>
                    <a:lstStyle/>
                    <a:p>
                      <a:r>
                        <a:rPr lang="en-US" dirty="0"/>
                        <a:t>2. Design the RF cavity using the concept identified in WP3.2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0001162"/>
                  </a:ext>
                </a:extLst>
              </a:tr>
              <a:tr h="284715">
                <a:tc>
                  <a:txBody>
                    <a:bodyPr/>
                    <a:lstStyle/>
                    <a:p>
                      <a:r>
                        <a:rPr lang="en-US" dirty="0"/>
                        <a:t>3. Design of the associated RF systems for the MCD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328417"/>
                  </a:ext>
                </a:extLst>
              </a:tr>
              <a:tr h="491426">
                <a:tc>
                  <a:txBody>
                    <a:bodyPr/>
                    <a:lstStyle/>
                    <a:p>
                      <a:r>
                        <a:rPr lang="en-US" dirty="0"/>
                        <a:t>4. Engineering design of the cavity in its environment including cooling, thermal and mechanical stability, alignment, RF diagnostic and tuning, …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2893469"/>
                  </a:ext>
                </a:extLst>
              </a:tr>
              <a:tr h="491426">
                <a:tc>
                  <a:txBody>
                    <a:bodyPr/>
                    <a:lstStyle/>
                    <a:p>
                      <a:r>
                        <a:rPr lang="en-US" dirty="0"/>
                        <a:t>5. Integration of the RF cavity into the MCD cooling cell including SC solenoid, </a:t>
                      </a:r>
                      <a:r>
                        <a:rPr lang="en-US" dirty="0" err="1"/>
                        <a:t>cryo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etc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MC,MG,CR,…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Eng. Staff </a:t>
                      </a:r>
                    </a:p>
                    <a:p>
                      <a:r>
                        <a:rPr lang="en-US" dirty="0"/>
                        <a:t>? FTE x ?y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9162914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83F6FCF-9164-4EF7-8101-17B43470CE76}"/>
              </a:ext>
            </a:extLst>
          </p:cNvPr>
          <p:cNvSpPr txBox="1"/>
          <p:nvPr/>
        </p:nvSpPr>
        <p:spPr>
          <a:xfrm>
            <a:off x="4264204" y="6031210"/>
            <a:ext cx="3107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CEA, LBNL is interested</a:t>
            </a:r>
            <a:endParaRPr lang="en-GB" sz="2400" b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EE1CBDB-52B6-4F5B-AFFF-C777F0445732}"/>
              </a:ext>
            </a:extLst>
          </p:cNvPr>
          <p:cNvSpPr/>
          <p:nvPr/>
        </p:nvSpPr>
        <p:spPr>
          <a:xfrm>
            <a:off x="10177669" y="3617844"/>
            <a:ext cx="1603002" cy="128655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Eng. Staff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???FTE x ?y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9E7ED96-F83B-4184-B19A-6956DC7A066D}"/>
              </a:ext>
            </a:extLst>
          </p:cNvPr>
          <p:cNvSpPr/>
          <p:nvPr/>
        </p:nvSpPr>
        <p:spPr>
          <a:xfrm>
            <a:off x="10177669" y="1993992"/>
            <a:ext cx="1603002" cy="162385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Sinergy with WP3</a:t>
            </a:r>
          </a:p>
        </p:txBody>
      </p:sp>
    </p:spTree>
    <p:extLst>
      <p:ext uri="{BB962C8B-B14F-4D97-AF65-F5344CB8AC3E}">
        <p14:creationId xmlns:p14="http://schemas.microsoft.com/office/powerpoint/2010/main" val="3032169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4D907-84A4-452A-8AFC-7830E0EB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/>
              <a:t>WP5</a:t>
            </a:r>
            <a:r>
              <a:rPr lang="en-US" b="1" dirty="0"/>
              <a:t>: R&amp;D on high gradient NRF in strong magnetic field. Potential test stand + test cavities</a:t>
            </a:r>
            <a:endParaRPr lang="en-GB" b="1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ADEF7B0-443E-4AB9-922E-6C2425FF19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210503"/>
              </p:ext>
            </p:extLst>
          </p:nvPr>
        </p:nvGraphicFramePr>
        <p:xfrm>
          <a:off x="624764" y="1587885"/>
          <a:ext cx="10950468" cy="48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08920">
                  <a:extLst>
                    <a:ext uri="{9D8B030D-6E8A-4147-A177-3AD203B41FA5}">
                      <a16:colId xmlns:a16="http://schemas.microsoft.com/office/drawing/2014/main" val="29603261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207946631"/>
                    </a:ext>
                  </a:extLst>
                </a:gridCol>
                <a:gridCol w="217481">
                  <a:extLst>
                    <a:ext uri="{9D8B030D-6E8A-4147-A177-3AD203B41FA5}">
                      <a16:colId xmlns:a16="http://schemas.microsoft.com/office/drawing/2014/main" val="313114158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7580882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739914746"/>
                    </a:ext>
                  </a:extLst>
                </a:gridCol>
                <a:gridCol w="218141">
                  <a:extLst>
                    <a:ext uri="{9D8B030D-6E8A-4147-A177-3AD203B41FA5}">
                      <a16:colId xmlns:a16="http://schemas.microsoft.com/office/drawing/2014/main" val="169131461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3792441678"/>
                    </a:ext>
                  </a:extLst>
                </a:gridCol>
                <a:gridCol w="892885">
                  <a:extLst>
                    <a:ext uri="{9D8B030D-6E8A-4147-A177-3AD203B41FA5}">
                      <a16:colId xmlns:a16="http://schemas.microsoft.com/office/drawing/2014/main" val="2674155641"/>
                    </a:ext>
                  </a:extLst>
                </a:gridCol>
                <a:gridCol w="1656681">
                  <a:extLst>
                    <a:ext uri="{9D8B030D-6E8A-4147-A177-3AD203B41FA5}">
                      <a16:colId xmlns:a16="http://schemas.microsoft.com/office/drawing/2014/main" val="30695493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Year: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Resources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794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dirty="0"/>
                        <a:t>1. Identify infrastructure available for potential use as (or setting up) an RF test stand for testing RF cavities in strong magnetic field: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RF power source,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SC solenoid, …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?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0536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2. Design and build RF test stand based on the available infrastructure and specified requirements.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???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8404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3. Propose test program adapted to potential test setup, considering possible limitations in terms of available frequency, power, magnetic field strength and size of a SC solenoid(s)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Materials,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Temperature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Pulse length/shape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Surface preparation for FE reduction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Gas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?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00011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4. Design and build test cavities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???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3284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5. Test the test cavities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???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8800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195A33A1-6B56-469C-8644-61865DE46D74}"/>
              </a:ext>
            </a:extLst>
          </p:cNvPr>
          <p:cNvSpPr txBox="1"/>
          <p:nvPr/>
        </p:nvSpPr>
        <p:spPr>
          <a:xfrm>
            <a:off x="4543173" y="6262042"/>
            <a:ext cx="23195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CEA is interested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4291194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4D907-84A4-452A-8AFC-7830E0EB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/>
              <a:t>WP6</a:t>
            </a:r>
            <a:r>
              <a:rPr lang="en-US" b="1" dirty="0"/>
              <a:t>: Development of RF power sources for muon collider RF systems. Design study + synergy</a:t>
            </a:r>
            <a:endParaRPr lang="en-GB" b="1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ADEF7B0-443E-4AB9-922E-6C2425FF19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2025711"/>
              </p:ext>
            </p:extLst>
          </p:nvPr>
        </p:nvGraphicFramePr>
        <p:xfrm>
          <a:off x="838199" y="1825625"/>
          <a:ext cx="10650966" cy="3845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8165">
                  <a:extLst>
                    <a:ext uri="{9D8B030D-6E8A-4147-A177-3AD203B41FA5}">
                      <a16:colId xmlns:a16="http://schemas.microsoft.com/office/drawing/2014/main" val="296032610"/>
                    </a:ext>
                  </a:extLst>
                </a:gridCol>
                <a:gridCol w="210201">
                  <a:extLst>
                    <a:ext uri="{9D8B030D-6E8A-4147-A177-3AD203B41FA5}">
                      <a16:colId xmlns:a16="http://schemas.microsoft.com/office/drawing/2014/main" val="2207946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31141587"/>
                    </a:ext>
                  </a:extLst>
                </a:gridCol>
                <a:gridCol w="232783">
                  <a:extLst>
                    <a:ext uri="{9D8B030D-6E8A-4147-A177-3AD203B41FA5}">
                      <a16:colId xmlns:a16="http://schemas.microsoft.com/office/drawing/2014/main" val="2375808829"/>
                    </a:ext>
                  </a:extLst>
                </a:gridCol>
                <a:gridCol w="215153">
                  <a:extLst>
                    <a:ext uri="{9D8B030D-6E8A-4147-A177-3AD203B41FA5}">
                      <a16:colId xmlns:a16="http://schemas.microsoft.com/office/drawing/2014/main" val="2739914746"/>
                    </a:ext>
                  </a:extLst>
                </a:gridCol>
                <a:gridCol w="247426">
                  <a:extLst>
                    <a:ext uri="{9D8B030D-6E8A-4147-A177-3AD203B41FA5}">
                      <a16:colId xmlns:a16="http://schemas.microsoft.com/office/drawing/2014/main" val="169131461"/>
                    </a:ext>
                  </a:extLst>
                </a:gridCol>
                <a:gridCol w="774551">
                  <a:extLst>
                    <a:ext uri="{9D8B030D-6E8A-4147-A177-3AD203B41FA5}">
                      <a16:colId xmlns:a16="http://schemas.microsoft.com/office/drawing/2014/main" val="3792441678"/>
                    </a:ext>
                  </a:extLst>
                </a:gridCol>
                <a:gridCol w="892884">
                  <a:extLst>
                    <a:ext uri="{9D8B030D-6E8A-4147-A177-3AD203B41FA5}">
                      <a16:colId xmlns:a16="http://schemas.microsoft.com/office/drawing/2014/main" val="2674155641"/>
                    </a:ext>
                  </a:extLst>
                </a:gridCol>
                <a:gridCol w="1441523">
                  <a:extLst>
                    <a:ext uri="{9D8B030D-6E8A-4147-A177-3AD203B41FA5}">
                      <a16:colId xmlns:a16="http://schemas.microsoft.com/office/drawing/2014/main" val="21021943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Year: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Resources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794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1. Muon cooling complex RF system. Set target specifications and address potential issues including: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Large number of different frequencies,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High peak power requirements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High efficiency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00011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2. (Initial) Baseline Design of high efficiency RF power source(s) to provide information on the peak power capability, efficiency and cost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Proton driver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Muon cooling complex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Linear accelerators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Ring accelerators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PPC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328417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1A5EE451-4845-466D-B683-5E1F1034D600}"/>
              </a:ext>
            </a:extLst>
          </p:cNvPr>
          <p:cNvSpPr/>
          <p:nvPr/>
        </p:nvSpPr>
        <p:spPr>
          <a:xfrm>
            <a:off x="10069275" y="2194018"/>
            <a:ext cx="1393386" cy="34639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Staff 0.2FTE x 3y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+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pd/PhD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1 FTE x 3y</a:t>
            </a:r>
          </a:p>
        </p:txBody>
      </p:sp>
    </p:spTree>
    <p:extLst>
      <p:ext uri="{BB962C8B-B14F-4D97-AF65-F5344CB8AC3E}">
        <p14:creationId xmlns:p14="http://schemas.microsoft.com/office/powerpoint/2010/main" val="2387709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3453</TotalTime>
  <Words>962</Words>
  <Application>Microsoft Office PowerPoint</Application>
  <PresentationFormat>Widescreen</PresentationFormat>
  <Paragraphs>174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MC RF WG WP structure proposal for next 5 year. v2</vt:lpstr>
      <vt:lpstr>WP1: Baseline design of the RF system for acceleration to high energy: Design study</vt:lpstr>
      <vt:lpstr>WP2: High gradient SRF technology for muon accelerators. Synergy + potential prototypes</vt:lpstr>
      <vt:lpstr>WP3: Baseline design of the RF system for Muon cooling complex. Design study</vt:lpstr>
      <vt:lpstr>WP4: Conceptual design of the RF system for Muon Cooling Demonstrator (MCD). Design study</vt:lpstr>
      <vt:lpstr>WP5: R&amp;D on high gradient NRF in strong magnetic field. Potential test stand + test cavities</vt:lpstr>
      <vt:lpstr>WP6: Development of RF power sources for muon collider RF systems. Design study + synergy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 RF WG WP structure proposal, v.0</dc:title>
  <dc:creator>Alexej Grudiev</dc:creator>
  <cp:lastModifiedBy>Alexej Grudiev</cp:lastModifiedBy>
  <cp:revision>299</cp:revision>
  <dcterms:created xsi:type="dcterms:W3CDTF">2021-07-02T11:59:53Z</dcterms:created>
  <dcterms:modified xsi:type="dcterms:W3CDTF">2021-08-31T13:33:29Z</dcterms:modified>
</cp:coreProperties>
</file>