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3"/>
  </p:notesMasterIdLst>
  <p:handoutMasterIdLst>
    <p:handoutMasterId r:id="rId14"/>
  </p:handoutMasterIdLst>
  <p:sldIdLst>
    <p:sldId id="257" r:id="rId3"/>
    <p:sldId id="260" r:id="rId4"/>
    <p:sldId id="281" r:id="rId5"/>
    <p:sldId id="278" r:id="rId6"/>
    <p:sldId id="279" r:id="rId7"/>
    <p:sldId id="284" r:id="rId8"/>
    <p:sldId id="280" r:id="rId9"/>
    <p:sldId id="282" r:id="rId10"/>
    <p:sldId id="283" r:id="rId11"/>
    <p:sldId id="266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3" autoAdjust="0"/>
    <p:restoredTop sz="94579" autoAdjust="0"/>
  </p:normalViewPr>
  <p:slideViewPr>
    <p:cSldViewPr snapToObjects="1" showGuides="1">
      <p:cViewPr varScale="1">
        <p:scale>
          <a:sx n="140" d="100"/>
          <a:sy n="140" d="100"/>
        </p:scale>
        <p:origin x="456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31/08/2021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31/08/2021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7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dirty="0" smtClean="0"/>
              <a:t>Sergey Arsenyev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dirty="0" smtClean="0"/>
              <a:t>Sergey Arsenyev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dirty="0" smtClean="0"/>
              <a:t>Sergey Arsenyev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dirty="0" smtClean="0"/>
              <a:t>Sergey Arsenyev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547664" y="206375"/>
            <a:ext cx="6529536" cy="857250"/>
          </a:xfrm>
        </p:spPr>
        <p:txBody>
          <a:bodyPr/>
          <a:lstStyle/>
          <a:p>
            <a:r>
              <a:rPr lang="en-US" dirty="0" smtClean="0"/>
              <a:t>Ideas for RF tests at Saclay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Sergey </a:t>
            </a:r>
            <a:r>
              <a:rPr lang="en-GB" sz="16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Arsenyev</a:t>
            </a:r>
            <a:endParaRPr lang="en-GB" sz="1600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MC RF WG meeting </a:t>
            </a:r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#4</a:t>
            </a:r>
          </a:p>
          <a:p>
            <a:pPr algn="r"/>
            <a:r>
              <a:rPr lang="fr-FR" sz="16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Aug</a:t>
            </a:r>
            <a:r>
              <a:rPr lang="fr-FR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 31 2021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21599"/>
            <a:ext cx="981095" cy="800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latin typeface="Arial Narrow"/>
                <a:cs typeface="Arial Narrow"/>
              </a:rPr>
              <a:t>you</a:t>
            </a:r>
            <a:endParaRPr lang="fr-FR" sz="32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3200" b="1" i="1" dirty="0" smtClean="0">
                <a:latin typeface="Arial Narrow"/>
                <a:cs typeface="Arial Narrow"/>
              </a:rPr>
              <a:t>for attention</a:t>
            </a:r>
            <a:endParaRPr lang="en-GB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52910" y="1347804"/>
            <a:ext cx="3758199" cy="3596357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2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914524" y="1588114"/>
            <a:ext cx="3226271" cy="3119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(option with existing klystrons)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34229" y="3896073"/>
            <a:ext cx="3600400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CPI VKP7952A 1.2 MW peak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334229" y="2578759"/>
            <a:ext cx="3600400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Thales 2182A 1.6 MW peak</a:t>
            </a:r>
            <a:endParaRPr lang="fr-FR" dirty="0"/>
          </a:p>
        </p:txBody>
      </p:sp>
      <p:sp>
        <p:nvSpPr>
          <p:cNvPr id="7" name="Left Brace 6"/>
          <p:cNvSpPr/>
          <p:nvPr/>
        </p:nvSpPr>
        <p:spPr>
          <a:xfrm>
            <a:off x="4200010" y="3057436"/>
            <a:ext cx="1159570" cy="1389322"/>
          </a:xfrm>
          <a:prstGeom prst="leftBrace">
            <a:avLst>
              <a:gd name="adj1" fmla="val 8333"/>
              <a:gd name="adj2" fmla="val 49509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92942" y="487231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7m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39570" y="1131590"/>
            <a:ext cx="325795" cy="38192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 rot="5400000">
            <a:off x="1253585" y="2146820"/>
            <a:ext cx="1584176" cy="13055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211335" y="3691217"/>
            <a:ext cx="137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avity</a:t>
            </a:r>
            <a:endParaRPr lang="fr-FR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577967" y="3762488"/>
            <a:ext cx="0" cy="385969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5400000">
            <a:off x="1629210" y="3769728"/>
            <a:ext cx="816775" cy="1376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 rot="5400000">
            <a:off x="1985386" y="3772393"/>
            <a:ext cx="106253" cy="2160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3534505" y="3745275"/>
            <a:ext cx="732588" cy="367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746606" y="3286104"/>
            <a:ext cx="0" cy="117329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4" idx="6"/>
          </p:cNvCxnSpPr>
          <p:nvPr/>
        </p:nvCxnSpPr>
        <p:spPr>
          <a:xfrm>
            <a:off x="3333255" y="3838542"/>
            <a:ext cx="0" cy="48767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46734" y="217209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Klystrons (f=704 MHz)</a:t>
            </a:r>
            <a:endParaRPr lang="fr-FR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>
            <a:off x="1677557" y="347850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38063" y="4950814"/>
            <a:ext cx="377304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61533" y="201991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</a:t>
            </a:r>
            <a:endParaRPr lang="fr-FR" dirty="0"/>
          </a:p>
        </p:txBody>
      </p:sp>
      <p:sp>
        <p:nvSpPr>
          <p:cNvPr id="60" name="Left Brace 59"/>
          <p:cNvSpPr/>
          <p:nvPr/>
        </p:nvSpPr>
        <p:spPr>
          <a:xfrm rot="5400000">
            <a:off x="6899862" y="-173846"/>
            <a:ext cx="285273" cy="341654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Left Brace 60"/>
          <p:cNvSpPr/>
          <p:nvPr/>
        </p:nvSpPr>
        <p:spPr>
          <a:xfrm rot="5400000">
            <a:off x="2840490" y="-1176235"/>
            <a:ext cx="306156" cy="468131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TextBox 61"/>
          <p:cNvSpPr txBox="1"/>
          <p:nvPr/>
        </p:nvSpPr>
        <p:spPr>
          <a:xfrm>
            <a:off x="6072218" y="1058459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Already exists</a:t>
            </a:r>
            <a:endParaRPr lang="fr-FR" dirty="0"/>
          </a:p>
        </p:txBody>
      </p:sp>
      <p:sp>
        <p:nvSpPr>
          <p:cNvPr id="63" name="TextBox 62"/>
          <p:cNvSpPr txBox="1"/>
          <p:nvPr/>
        </p:nvSpPr>
        <p:spPr>
          <a:xfrm>
            <a:off x="2286557" y="690428"/>
            <a:ext cx="1029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build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3536235" y="339940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2.8 MW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3094827" y="4060231"/>
            <a:ext cx="576064" cy="54045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val 23"/>
          <p:cNvSpPr/>
          <p:nvPr/>
        </p:nvSpPr>
        <p:spPr>
          <a:xfrm>
            <a:off x="3432731" y="40021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Oval 33"/>
          <p:cNvSpPr/>
          <p:nvPr/>
        </p:nvSpPr>
        <p:spPr>
          <a:xfrm>
            <a:off x="2685183" y="40021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2663150" y="4031383"/>
            <a:ext cx="1484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pulse compressor</a:t>
            </a:r>
            <a:endParaRPr lang="fr-FR" dirty="0"/>
          </a:p>
        </p:txBody>
      </p:sp>
      <p:sp>
        <p:nvSpPr>
          <p:cNvPr id="49" name="TextBox 48"/>
          <p:cNvSpPr txBox="1"/>
          <p:nvPr/>
        </p:nvSpPr>
        <p:spPr>
          <a:xfrm>
            <a:off x="819855" y="147529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bunker</a:t>
            </a:r>
            <a:endParaRPr lang="fr-FR" dirty="0"/>
          </a:p>
        </p:txBody>
      </p:sp>
      <p:sp>
        <p:nvSpPr>
          <p:cNvPr id="29" name="Oval 28"/>
          <p:cNvSpPr/>
          <p:nvPr/>
        </p:nvSpPr>
        <p:spPr>
          <a:xfrm>
            <a:off x="4616231" y="2966068"/>
            <a:ext cx="360040" cy="356749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Oval 50"/>
          <p:cNvSpPr/>
          <p:nvPr/>
        </p:nvSpPr>
        <p:spPr>
          <a:xfrm>
            <a:off x="4612267" y="4260213"/>
            <a:ext cx="360040" cy="356749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rc 30"/>
          <p:cNvSpPr/>
          <p:nvPr/>
        </p:nvSpPr>
        <p:spPr>
          <a:xfrm>
            <a:off x="4681491" y="3015789"/>
            <a:ext cx="229519" cy="25458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Arc 52"/>
          <p:cNvSpPr/>
          <p:nvPr/>
        </p:nvSpPr>
        <p:spPr>
          <a:xfrm>
            <a:off x="4689203" y="4315019"/>
            <a:ext cx="229519" cy="25458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515990" y="3495678"/>
            <a:ext cx="699574" cy="4698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467303" y="3399791"/>
            <a:ext cx="796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magic tee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Chosen test cavity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669492" y="4932518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3071" y="1223697"/>
                <a:ext cx="2929136" cy="3700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Cavity candidate for RF tests: B8 rectilinear cavity adapted into a 704 MHz pillbox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=704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𝑔𝑟𝑎𝑑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=28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𝑙𝑖𝑛𝑎𝑐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=194 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77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=25600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=5.8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𝑔𝑟𝑎𝑑</m:t>
                              </m:r>
                            </m:sub>
                          </m:sSub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=1.7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𝑀𝑊</m:t>
                      </m:r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=1,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𝑔𝑟𝑎𝑑</m:t>
                              </m:r>
                            </m:sub>
                          </m:sSub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6.9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𝑀𝑊</m:t>
                      </m:r>
                    </m:oMath>
                  </m:oMathPara>
                </a14:m>
                <a:endParaRPr lang="en-US" sz="1400" dirty="0"/>
              </a:p>
              <a:p>
                <a:endParaRPr lang="en-US" sz="1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71" y="1223697"/>
                <a:ext cx="2929136" cy="3700821"/>
              </a:xfrm>
              <a:prstGeom prst="rect">
                <a:avLst/>
              </a:prstGeom>
              <a:blipFill>
                <a:blip r:embed="rId2"/>
                <a:stretch>
                  <a:fillRect l="-1875" t="-9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94" y="972039"/>
            <a:ext cx="4818776" cy="16386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00948" y="643537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Rectilinear cooling channel RF cavities</a:t>
            </a:r>
            <a:endParaRPr lang="fr-FR" dirty="0"/>
          </a:p>
        </p:txBody>
      </p:sp>
      <p:sp>
        <p:nvSpPr>
          <p:cNvPr id="9" name="Rounded Rectangle 8"/>
          <p:cNvSpPr/>
          <p:nvPr/>
        </p:nvSpPr>
        <p:spPr>
          <a:xfrm>
            <a:off x="3971494" y="2425588"/>
            <a:ext cx="4646058" cy="1626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8114600" y="1615006"/>
            <a:ext cx="135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B=13 T needed!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172400" y="2261337"/>
            <a:ext cx="72008" cy="1642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10525744" y="1665428"/>
            <a:ext cx="197708" cy="604007"/>
          </a:xfrm>
          <a:prstGeom prst="righ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an 3"/>
          <p:cNvSpPr/>
          <p:nvPr/>
        </p:nvSpPr>
        <p:spPr>
          <a:xfrm rot="5400000">
            <a:off x="3802839" y="3459508"/>
            <a:ext cx="1013433" cy="792088"/>
          </a:xfrm>
          <a:prstGeom prst="ca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13541" y="4479490"/>
            <a:ext cx="60677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725509" y="4477600"/>
                <a:ext cx="119090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=10.5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5509" y="4477600"/>
                <a:ext cx="1190902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 flipV="1">
            <a:off x="4620313" y="3348835"/>
            <a:ext cx="0" cy="5154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620314" y="3445517"/>
                <a:ext cx="11344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=16.3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314" y="3445517"/>
                <a:ext cx="113446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ube 27"/>
          <p:cNvSpPr/>
          <p:nvPr/>
        </p:nvSpPr>
        <p:spPr>
          <a:xfrm>
            <a:off x="4139723" y="3085478"/>
            <a:ext cx="288032" cy="360040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/>
          <p:cNvSpPr/>
          <p:nvPr/>
        </p:nvSpPr>
        <p:spPr>
          <a:xfrm>
            <a:off x="3176997" y="2866119"/>
            <a:ext cx="1443316" cy="300352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3109823" y="285014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waveguide</a:t>
            </a:r>
            <a:endParaRPr lang="fr-FR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492" y="2686591"/>
            <a:ext cx="3120777" cy="2330831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565396" y="4710122"/>
            <a:ext cx="27590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224213" y="4362269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4213" y="4362269"/>
                <a:ext cx="617092" cy="391582"/>
              </a:xfrm>
              <a:prstGeom prst="rect">
                <a:avLst/>
              </a:prstGeom>
              <a:blipFill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/>
          <p:cNvCxnSpPr/>
          <p:nvPr/>
        </p:nvCxnSpPr>
        <p:spPr>
          <a:xfrm>
            <a:off x="7373966" y="4710122"/>
            <a:ext cx="27590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7162362" y="4375556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362" y="4375556"/>
                <a:ext cx="617092" cy="391582"/>
              </a:xfrm>
              <a:prstGeom prst="rect">
                <a:avLst/>
              </a:prstGeom>
              <a:blipFill>
                <a:blip r:embed="rId8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52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magnet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4432" y="1165589"/>
            <a:ext cx="3985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B-field: 7T (3T magnets are cheaper and more common but are far below design field of 13 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Cost: ~7 M€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Bore size: 60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Weight: 25 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helium consumption (“zero boil-off”)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magnetically shielded bunker to avoid stray fields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Minimum total space requirement for magnet, electronics, and console room: </a:t>
            </a:r>
            <a:r>
              <a:rPr lang="en-US" dirty="0">
                <a:solidFill>
                  <a:srgbClr val="FF0000"/>
                </a:solidFill>
              </a:rPr>
              <a:t>65 </a:t>
            </a:r>
            <a:r>
              <a:rPr lang="en-US" dirty="0" smtClean="0">
                <a:solidFill>
                  <a:srgbClr val="FF0000"/>
                </a:solidFill>
              </a:rPr>
              <a:t>m2 </a:t>
            </a:r>
            <a:r>
              <a:rPr lang="en-US" dirty="0" smtClean="0"/>
              <a:t>(but we only need the magnet)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99742"/>
            <a:ext cx="3175217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7964" y="2625624"/>
            <a:ext cx="280831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a magnet installation at a hospital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01" y="575239"/>
            <a:ext cx="3563888" cy="20046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47964" y="70392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</a:t>
            </a:r>
            <a:r>
              <a:rPr lang="en-US" dirty="0"/>
              <a:t>MRI machine</a:t>
            </a:r>
            <a:r>
              <a:rPr lang="en-US" dirty="0" smtClean="0"/>
              <a:t>: Siemens MAGNETOM </a:t>
            </a:r>
            <a:r>
              <a:rPr lang="en-US" dirty="0"/>
              <a:t>Terra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42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position in the magnet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7614"/>
            <a:ext cx="4294978" cy="26591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180" y="1419622"/>
            <a:ext cx="42156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MUCOOL setup, 805 MHz (D. Bowring)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364088" y="1203598"/>
            <a:ext cx="3240360" cy="5853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382344" y="3283744"/>
            <a:ext cx="3240360" cy="5853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305800" y="1788954"/>
            <a:ext cx="0" cy="149479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96336" y="263937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60cm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04248" y="2213822"/>
            <a:ext cx="0" cy="85110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57718" y="245470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32.6cm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857979" y="1922161"/>
            <a:ext cx="1874261" cy="183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477904" y="2105208"/>
            <a:ext cx="173575" cy="1081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397145" y="2213822"/>
            <a:ext cx="335095" cy="85110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5458633" y="1321358"/>
            <a:ext cx="23263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CEA setup, 704 MHz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5220072" y="3995663"/>
            <a:ext cx="37444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Proposed magnet bore is sufficiently large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563888" y="2199193"/>
            <a:ext cx="0" cy="108455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46310" y="221382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44cm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003121" y="2319253"/>
            <a:ext cx="360040" cy="38574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11584" y="215534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28.4cm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364088" y="2639373"/>
            <a:ext cx="7738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15899" y="2673528"/>
            <a:ext cx="92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B-field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21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a pulse compressor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2095"/>
            <a:ext cx="4968552" cy="3710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8064" y="390479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compressor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 smtClean="0"/>
              <a:t>sufficient for tests at the nominal gradient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83270" y="2788974"/>
                <a:ext cx="3672408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Big compressor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/>
                  <a:t>) </a:t>
                </a:r>
                <a:r>
                  <a:rPr lang="en-US" dirty="0" smtClean="0"/>
                  <a:t>allows testing at twice the nominal gradient</a:t>
                </a:r>
                <a:endParaRPr lang="fr-FR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270" y="2788974"/>
                <a:ext cx="3672408" cy="926407"/>
              </a:xfrm>
              <a:prstGeom prst="rect">
                <a:avLst/>
              </a:prstGeom>
              <a:blipFill>
                <a:blip r:embed="rId3"/>
                <a:stretch>
                  <a:fillRect l="-1327" t="-3311" r="-2156" b="-105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 rot="1898842">
                <a:off x="933045" y="3697556"/>
                <a:ext cx="16045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higher coupling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 smtClean="0"/>
                  <a:t> </a:t>
                </a:r>
                <a:endParaRPr lang="fr-FR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8842">
                <a:off x="933045" y="3697556"/>
                <a:ext cx="1604505" cy="307777"/>
              </a:xfrm>
              <a:prstGeom prst="rect">
                <a:avLst/>
              </a:prstGeom>
              <a:blipFill>
                <a:blip r:embed="rId4"/>
                <a:stretch>
                  <a:fillRect l="-2789" t="-16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1295400" y="3749611"/>
            <a:ext cx="468288" cy="308506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929918" y="1188227"/>
                <a:ext cx="3890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Small compressor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 smtClean="0"/>
                  <a:t>) can only produce short pulses 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max), so an </a:t>
                </a:r>
                <a:r>
                  <a:rPr lang="en-US" dirty="0" err="1" smtClean="0"/>
                  <a:t>overcoupled</a:t>
                </a:r>
                <a:r>
                  <a:rPr lang="en-US" dirty="0" smtClean="0"/>
                  <a:t> cavity may be needed</a:t>
                </a:r>
                <a:endParaRPr lang="fr-FR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918" y="1188227"/>
                <a:ext cx="3890554" cy="1200329"/>
              </a:xfrm>
              <a:prstGeom prst="rect">
                <a:avLst/>
              </a:prstGeom>
              <a:blipFill>
                <a:blip r:embed="rId5"/>
                <a:stretch>
                  <a:fillRect l="-1411" t="-2538" r="-1254" b="-7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>
            <a:off x="2663788" y="1788392"/>
            <a:ext cx="2266130" cy="18896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1"/>
          </p:cNvCxnSpPr>
          <p:nvPr/>
        </p:nvCxnSpPr>
        <p:spPr>
          <a:xfrm flipH="1">
            <a:off x="3861515" y="3252178"/>
            <a:ext cx="1121755" cy="2959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503944" y="4178585"/>
            <a:ext cx="572112" cy="1004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29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compressor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57574"/>
            <a:ext cx="2808312" cy="18958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427984" y="1384639"/>
                <a:ext cx="4248472" cy="2865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Bulky at the desired frequency: cylindrical cavities of 1.3m long and 1.3m in </a:t>
                </a:r>
                <a:r>
                  <a:rPr lang="en-US" dirty="0" smtClean="0"/>
                  <a:t>diameter (high Q option)</a:t>
                </a: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=230000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Can be made with only one cavity (more compact) with a polarizer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€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fr-F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Can be added progressively to the test facility to go beyond the nominal gradient</a:t>
                </a:r>
                <a:endParaRPr lang="fr-FR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384639"/>
                <a:ext cx="4248472" cy="2865400"/>
              </a:xfrm>
              <a:prstGeom prst="rect">
                <a:avLst/>
              </a:prstGeom>
              <a:blipFill>
                <a:blip r:embed="rId3"/>
                <a:stretch>
                  <a:fillRect l="-861" t="-1064" r="-861" b="-25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29" y="3274079"/>
            <a:ext cx="1878419" cy="1630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49163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SLED type compressor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85908" y="365187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TE015 mode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20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cavity to test the effect of pulse length on breakdown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1628" y="1114875"/>
                <a:ext cx="7982272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We expect that a short RF pulse time will make cavity more breakdown-resistant, and we want to test it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Testing this with the nominal-size cavity requires very high input </a:t>
                </a:r>
                <a:r>
                  <a:rPr lang="en-US" sz="1600" dirty="0"/>
                  <a:t>power </a:t>
                </a:r>
                <a:r>
                  <a:rPr lang="en-US" sz="1600" dirty="0" smtClean="0"/>
                  <a:t>perhaps only reachable with a complex two-stage pulse compressor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But testing it with a short cavity requires no additional input power. The hope is that a conclusion (e.g. “sub-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 smtClean="0"/>
                  <a:t>s pulse gives 3x boost in usable gradient”) would translate to the nominal cavity.</a:t>
                </a:r>
                <a:endParaRPr lang="fr-FR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628" y="1114875"/>
                <a:ext cx="7982272" cy="2308324"/>
              </a:xfrm>
              <a:prstGeom prst="rect">
                <a:avLst/>
              </a:prstGeom>
              <a:blipFill>
                <a:blip r:embed="rId2"/>
                <a:stretch>
                  <a:fillRect l="-306" t="-792" r="-382" b="-2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n 5"/>
          <p:cNvSpPr/>
          <p:nvPr/>
        </p:nvSpPr>
        <p:spPr>
          <a:xfrm rot="5400000">
            <a:off x="4245303" y="3788650"/>
            <a:ext cx="1013433" cy="792088"/>
          </a:xfrm>
          <a:prstGeom prst="ca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55975" y="4227934"/>
            <a:ext cx="60677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92142" y="4073468"/>
                <a:ext cx="1513107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=10.5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5.8 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142" y="4073468"/>
                <a:ext cx="1513107" cy="668581"/>
              </a:xfrm>
              <a:prstGeom prst="rect">
                <a:avLst/>
              </a:prstGeom>
              <a:blipFill>
                <a:blip r:embed="rId3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be 10"/>
          <p:cNvSpPr/>
          <p:nvPr/>
        </p:nvSpPr>
        <p:spPr>
          <a:xfrm>
            <a:off x="4582187" y="3414620"/>
            <a:ext cx="288032" cy="360040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ube 11"/>
          <p:cNvSpPr/>
          <p:nvPr/>
        </p:nvSpPr>
        <p:spPr>
          <a:xfrm>
            <a:off x="3619461" y="3195261"/>
            <a:ext cx="1443316" cy="300352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an 13"/>
          <p:cNvSpPr/>
          <p:nvPr/>
        </p:nvSpPr>
        <p:spPr>
          <a:xfrm rot="5400000">
            <a:off x="6417623" y="4005522"/>
            <a:ext cx="1013433" cy="342984"/>
          </a:xfrm>
          <a:prstGeom prst="ca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52847" y="4228964"/>
            <a:ext cx="31550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068356" y="4062692"/>
                <a:ext cx="1513107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0.6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356" y="4062692"/>
                <a:ext cx="1513107" cy="668581"/>
              </a:xfrm>
              <a:prstGeom prst="rect">
                <a:avLst/>
              </a:prstGeom>
              <a:blipFill>
                <a:blip r:embed="rId4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be 16"/>
          <p:cNvSpPr/>
          <p:nvPr/>
        </p:nvSpPr>
        <p:spPr>
          <a:xfrm>
            <a:off x="6780324" y="3415650"/>
            <a:ext cx="288032" cy="360040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/>
          <p:cNvSpPr/>
          <p:nvPr/>
        </p:nvSpPr>
        <p:spPr>
          <a:xfrm>
            <a:off x="5817598" y="3196291"/>
            <a:ext cx="1443316" cy="300352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ight Arrow 19"/>
          <p:cNvSpPr/>
          <p:nvPr/>
        </p:nvSpPr>
        <p:spPr>
          <a:xfrm>
            <a:off x="5477806" y="3774660"/>
            <a:ext cx="576064" cy="57606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40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phases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6928" y="1238278"/>
                <a:ext cx="7848872" cy="3877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Tests with existing klystrons, commercial solenoid, nominal gradient of </a:t>
                </a:r>
                <a:r>
                  <a:rPr lang="en-US" sz="1600" dirty="0"/>
                  <a:t>28 MV/m </a:t>
                </a:r>
                <a:r>
                  <a:rPr lang="en-US" sz="1600" dirty="0" smtClean="0"/>
                  <a:t>(no pulse compressor)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Procure and install the solenoid (by far the most expensive part)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Build the magnetically shielded bunker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Build the waveguide line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Design and fabricate the cavity (similar to modular cavity of MUCOOL)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Adding a pulse compressor for testing at &gt;28 MV/m (requires some compressor R&amp;D as no compressors exist at &lt;1 GHz)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Tests with a short cavity to probe into </a:t>
                </a:r>
                <a:r>
                  <a:rPr lang="en-US" sz="1600" dirty="0"/>
                  <a:t>sub-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/>
                  <a:t>s </a:t>
                </a:r>
                <a:r>
                  <a:rPr lang="en-US" sz="1600" dirty="0" smtClean="0"/>
                  <a:t>pulses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Test different materials such as Al, </a:t>
                </a:r>
                <a:r>
                  <a:rPr lang="en-US" sz="1600" dirty="0" err="1" smtClean="0"/>
                  <a:t>CuBe</a:t>
                </a:r>
                <a:r>
                  <a:rPr lang="en-US" sz="1600" dirty="0" smtClean="0"/>
                  <a:t>, </a:t>
                </a:r>
                <a:r>
                  <a:rPr lang="en-US" sz="1600" dirty="0" err="1" smtClean="0"/>
                  <a:t>etc</a:t>
                </a:r>
                <a:endParaRPr lang="en-US" sz="1600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Possibly 70K copper cavity. Requires cryostat design.</a:t>
                </a:r>
                <a:endParaRPr lang="fr-FR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928" y="1238278"/>
                <a:ext cx="7848872" cy="3877985"/>
              </a:xfrm>
              <a:prstGeom prst="rect">
                <a:avLst/>
              </a:prstGeom>
              <a:blipFill>
                <a:blip r:embed="rId2"/>
                <a:stretch>
                  <a:fillRect l="-311" t="-4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8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29343</TotalTime>
  <Words>699</Words>
  <Application>Microsoft Office PowerPoint</Application>
  <PresentationFormat>On-screen Show (16:9)</PresentationFormat>
  <Paragraphs>101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Cambria Math</vt:lpstr>
      <vt:lpstr>Wingdings</vt:lpstr>
      <vt:lpstr>IMCC - 1</vt:lpstr>
      <vt:lpstr>1_IMCC - 1</vt:lpstr>
      <vt:lpstr>Ideas for RF tests at Saclay</vt:lpstr>
      <vt:lpstr>Layout (option with existing klystrons)</vt:lpstr>
      <vt:lpstr>Chosen test cavity</vt:lpstr>
      <vt:lpstr>MRI magnet</vt:lpstr>
      <vt:lpstr>Cavity position in the magnet</vt:lpstr>
      <vt:lpstr>Need for a pulse compressor</vt:lpstr>
      <vt:lpstr>Pulse compressor</vt:lpstr>
      <vt:lpstr>Short cavity to test the effect of pulse length on breakdown</vt:lpstr>
      <vt:lpstr>Possible phases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ARSENYEV Sergey</cp:lastModifiedBy>
  <cp:revision>97</cp:revision>
  <dcterms:created xsi:type="dcterms:W3CDTF">2021-05-17T12:13:58Z</dcterms:created>
  <dcterms:modified xsi:type="dcterms:W3CDTF">2021-08-31T13:44:14Z</dcterms:modified>
</cp:coreProperties>
</file>