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8">
  <p:sldMasterIdLst>
    <p:sldMasterId id="2147483648" r:id="rId4"/>
  </p:sldMasterIdLst>
  <p:notesMasterIdLst>
    <p:notesMasterId r:id="rId45"/>
  </p:notesMasterIdLst>
  <p:handoutMasterIdLst>
    <p:handoutMasterId r:id="rId46"/>
  </p:handoutMasterIdLst>
  <p:sldIdLst>
    <p:sldId id="263" r:id="rId5"/>
    <p:sldId id="367" r:id="rId6"/>
    <p:sldId id="374" r:id="rId7"/>
    <p:sldId id="429" r:id="rId8"/>
    <p:sldId id="371" r:id="rId9"/>
    <p:sldId id="381" r:id="rId10"/>
    <p:sldId id="372" r:id="rId11"/>
    <p:sldId id="380" r:id="rId12"/>
    <p:sldId id="373" r:id="rId13"/>
    <p:sldId id="293" r:id="rId14"/>
    <p:sldId id="294" r:id="rId15"/>
    <p:sldId id="378" r:id="rId16"/>
    <p:sldId id="375" r:id="rId17"/>
    <p:sldId id="376" r:id="rId18"/>
    <p:sldId id="426" r:id="rId19"/>
    <p:sldId id="377" r:id="rId20"/>
    <p:sldId id="419" r:id="rId21"/>
    <p:sldId id="413" r:id="rId22"/>
    <p:sldId id="418" r:id="rId23"/>
    <p:sldId id="379" r:id="rId24"/>
    <p:sldId id="382" r:id="rId25"/>
    <p:sldId id="431" r:id="rId26"/>
    <p:sldId id="340" r:id="rId27"/>
    <p:sldId id="347" r:id="rId28"/>
    <p:sldId id="384" r:id="rId29"/>
    <p:sldId id="356" r:id="rId30"/>
    <p:sldId id="346" r:id="rId31"/>
    <p:sldId id="386" r:id="rId32"/>
    <p:sldId id="385" r:id="rId33"/>
    <p:sldId id="359" r:id="rId34"/>
    <p:sldId id="432" r:id="rId35"/>
    <p:sldId id="420" r:id="rId36"/>
    <p:sldId id="361" r:id="rId37"/>
    <p:sldId id="421" r:id="rId38"/>
    <p:sldId id="422" r:id="rId39"/>
    <p:sldId id="349" r:id="rId40"/>
    <p:sldId id="351" r:id="rId41"/>
    <p:sldId id="423" r:id="rId42"/>
    <p:sldId id="425" r:id="rId43"/>
    <p:sldId id="427" r:id="rId44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4" userDrawn="1">
          <p15:clr>
            <a:srgbClr val="A4A3A4"/>
          </p15:clr>
        </p15:guide>
        <p15:guide id="2" pos="265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Pascal Foussat" initials="APF" lastIdx="7" clrIdx="0">
    <p:extLst>
      <p:ext uri="{19B8F6BF-5375-455C-9EA6-DF929625EA0E}">
        <p15:presenceInfo xmlns:p15="http://schemas.microsoft.com/office/powerpoint/2012/main" userId="S-1-5-21-1526224874-1540688658-1361462980-44260" providerId="AD"/>
      </p:ext>
    </p:extLst>
  </p:cmAuthor>
  <p:cmAuthor id="2" name="Jan Petřík" initials="JP" lastIdx="4" clrIdx="1">
    <p:extLst>
      <p:ext uri="{19B8F6BF-5375-455C-9EA6-DF929625EA0E}">
        <p15:presenceInfo xmlns:p15="http://schemas.microsoft.com/office/powerpoint/2012/main" userId="c933dd27e62ace8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4E"/>
    <a:srgbClr val="00B050"/>
    <a:srgbClr val="FFC7C1"/>
    <a:srgbClr val="0000FF"/>
    <a:srgbClr val="940900"/>
    <a:srgbClr val="5FB9D7"/>
    <a:srgbClr val="FFFFFF"/>
    <a:srgbClr val="FEEAD8"/>
    <a:srgbClr val="E0F0EB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706" autoAdjust="0"/>
    <p:restoredTop sz="97628" autoAdjust="0"/>
  </p:normalViewPr>
  <p:slideViewPr>
    <p:cSldViewPr snapToObjects="1" showGuides="1">
      <p:cViewPr varScale="1">
        <p:scale>
          <a:sx n="204" d="100"/>
          <a:sy n="204" d="100"/>
        </p:scale>
        <p:origin x="384" y="168"/>
      </p:cViewPr>
      <p:guideLst>
        <p:guide orient="horz" pos="2074"/>
        <p:guide pos="26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10E5B1-8EE2-4166-9C08-ADE90D808AB3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D35CF6-C0EE-4660-BB5A-D0F1D1956974}">
      <dgm:prSet phldrT="[Text]" custT="1"/>
      <dgm:spPr/>
      <dgm:t>
        <a:bodyPr/>
        <a:lstStyle/>
        <a:p>
          <a:r>
            <a:rPr lang="de-DE" sz="1400" noProof="0" dirty="0"/>
            <a:t>Scan of </a:t>
          </a:r>
          <a:r>
            <a:rPr lang="de-DE" sz="1400" noProof="0" dirty="0" err="1"/>
            <a:t>the</a:t>
          </a:r>
          <a:r>
            <a:rPr lang="de-DE" sz="1400" noProof="0" dirty="0"/>
            <a:t> </a:t>
          </a:r>
        </a:p>
        <a:p>
          <a:r>
            <a:rPr lang="de-DE" sz="1400" noProof="0" dirty="0" err="1"/>
            <a:t>presclae</a:t>
          </a:r>
          <a:r>
            <a:rPr lang="de-DE" sz="1400" noProof="0" dirty="0"/>
            <a:t> film </a:t>
          </a:r>
        </a:p>
      </dgm:t>
    </dgm:pt>
    <dgm:pt modelId="{F0B61C79-A5C5-4A86-B5C4-2C4980D9F12E}" type="parTrans" cxnId="{99D510FF-7361-41E3-A149-2D45F2D58DEF}">
      <dgm:prSet/>
      <dgm:spPr/>
      <dgm:t>
        <a:bodyPr/>
        <a:lstStyle/>
        <a:p>
          <a:endParaRPr lang="de-DE" sz="1400" noProof="0" dirty="0"/>
        </a:p>
      </dgm:t>
    </dgm:pt>
    <dgm:pt modelId="{1F80D362-E945-40DF-A351-084951127F22}" type="sibTrans" cxnId="{99D510FF-7361-41E3-A149-2D45F2D58DEF}">
      <dgm:prSet custT="1"/>
      <dgm:spPr/>
      <dgm:t>
        <a:bodyPr/>
        <a:lstStyle/>
        <a:p>
          <a:endParaRPr lang="de-DE" sz="1400" noProof="0" dirty="0"/>
        </a:p>
      </dgm:t>
    </dgm:pt>
    <dgm:pt modelId="{A5F74BDB-4E12-483A-90DA-E9685CE84622}">
      <dgm:prSet phldrT="[Text]" custT="1"/>
      <dgm:spPr/>
      <dgm:t>
        <a:bodyPr/>
        <a:lstStyle/>
        <a:p>
          <a:r>
            <a:rPr lang="de-DE" sz="1400" noProof="0" dirty="0"/>
            <a:t>Gray </a:t>
          </a:r>
          <a:r>
            <a:rPr lang="de-DE" sz="1400" noProof="0" dirty="0" err="1"/>
            <a:t>scale</a:t>
          </a:r>
          <a:r>
            <a:rPr lang="de-DE" sz="1400" noProof="0" dirty="0"/>
            <a:t> </a:t>
          </a:r>
        </a:p>
        <a:p>
          <a:r>
            <a:rPr lang="de-DE" sz="1400" noProof="0" dirty="0" err="1"/>
            <a:t>values</a:t>
          </a:r>
          <a:r>
            <a:rPr lang="de-DE" sz="1400" noProof="0" dirty="0"/>
            <a:t> </a:t>
          </a:r>
        </a:p>
      </dgm:t>
    </dgm:pt>
    <dgm:pt modelId="{03702939-A0EB-4247-BC80-854046BEE48F}" type="parTrans" cxnId="{B0645E18-0E04-4CC9-91EC-6727D1E80B97}">
      <dgm:prSet/>
      <dgm:spPr/>
      <dgm:t>
        <a:bodyPr/>
        <a:lstStyle/>
        <a:p>
          <a:endParaRPr lang="de-DE" sz="1400" noProof="0" dirty="0"/>
        </a:p>
      </dgm:t>
    </dgm:pt>
    <dgm:pt modelId="{75C0AF26-DA3E-4279-9B68-F5EE6C68797B}" type="sibTrans" cxnId="{B0645E18-0E04-4CC9-91EC-6727D1E80B97}">
      <dgm:prSet custT="1"/>
      <dgm:spPr/>
      <dgm:t>
        <a:bodyPr/>
        <a:lstStyle/>
        <a:p>
          <a:endParaRPr lang="de-DE" sz="1400" noProof="0" dirty="0"/>
        </a:p>
      </dgm:t>
    </dgm:pt>
    <dgm:pt modelId="{B4EBD070-E17E-4504-98F1-196BFBF8EAD9}">
      <dgm:prSet phldrT="[Text]" custT="1"/>
      <dgm:spPr/>
      <dgm:t>
        <a:bodyPr/>
        <a:lstStyle/>
        <a:p>
          <a:r>
            <a:rPr lang="de-DE" sz="1400" noProof="0" dirty="0"/>
            <a:t>Interpretation </a:t>
          </a:r>
        </a:p>
      </dgm:t>
    </dgm:pt>
    <dgm:pt modelId="{9DCE7925-605E-4367-850C-29613B2876FD}" type="parTrans" cxnId="{610BA4AA-AD64-47EE-8757-DCB9526A967D}">
      <dgm:prSet/>
      <dgm:spPr/>
      <dgm:t>
        <a:bodyPr/>
        <a:lstStyle/>
        <a:p>
          <a:endParaRPr lang="de-DE" sz="1400" noProof="0" dirty="0"/>
        </a:p>
      </dgm:t>
    </dgm:pt>
    <dgm:pt modelId="{921D6FAF-091C-4A93-88CA-D56C37B7BE69}" type="sibTrans" cxnId="{610BA4AA-AD64-47EE-8757-DCB9526A967D}">
      <dgm:prSet/>
      <dgm:spPr/>
      <dgm:t>
        <a:bodyPr/>
        <a:lstStyle/>
        <a:p>
          <a:endParaRPr lang="de-DE" sz="1400" noProof="0" dirty="0"/>
        </a:p>
      </dgm:t>
    </dgm:pt>
    <dgm:pt modelId="{FB04B5FB-CF37-4E50-A7ED-2B6401DD9AD2}" type="pres">
      <dgm:prSet presAssocID="{8E10E5B1-8EE2-4166-9C08-ADE90D808AB3}" presName="outerComposite" presStyleCnt="0">
        <dgm:presLayoutVars>
          <dgm:chMax val="5"/>
          <dgm:dir/>
          <dgm:resizeHandles val="exact"/>
        </dgm:presLayoutVars>
      </dgm:prSet>
      <dgm:spPr/>
    </dgm:pt>
    <dgm:pt modelId="{C87CB277-FCE9-4281-90DF-F3F1508826BA}" type="pres">
      <dgm:prSet presAssocID="{8E10E5B1-8EE2-4166-9C08-ADE90D808AB3}" presName="dummyMaxCanvas" presStyleCnt="0">
        <dgm:presLayoutVars/>
      </dgm:prSet>
      <dgm:spPr/>
    </dgm:pt>
    <dgm:pt modelId="{BE54B17F-6FFE-455E-A02C-3761254FB127}" type="pres">
      <dgm:prSet presAssocID="{8E10E5B1-8EE2-4166-9C08-ADE90D808AB3}" presName="ThreeNodes_1" presStyleLbl="node1" presStyleIdx="0" presStyleCnt="3">
        <dgm:presLayoutVars>
          <dgm:bulletEnabled val="1"/>
        </dgm:presLayoutVars>
      </dgm:prSet>
      <dgm:spPr/>
    </dgm:pt>
    <dgm:pt modelId="{6468BB8D-CADD-4F1F-A373-FF0E20EA33C9}" type="pres">
      <dgm:prSet presAssocID="{8E10E5B1-8EE2-4166-9C08-ADE90D808AB3}" presName="ThreeNodes_2" presStyleLbl="node1" presStyleIdx="1" presStyleCnt="3">
        <dgm:presLayoutVars>
          <dgm:bulletEnabled val="1"/>
        </dgm:presLayoutVars>
      </dgm:prSet>
      <dgm:spPr/>
    </dgm:pt>
    <dgm:pt modelId="{8AE1A204-54E4-4D61-851F-2DD970447613}" type="pres">
      <dgm:prSet presAssocID="{8E10E5B1-8EE2-4166-9C08-ADE90D808AB3}" presName="ThreeNodes_3" presStyleLbl="node1" presStyleIdx="2" presStyleCnt="3">
        <dgm:presLayoutVars>
          <dgm:bulletEnabled val="1"/>
        </dgm:presLayoutVars>
      </dgm:prSet>
      <dgm:spPr/>
    </dgm:pt>
    <dgm:pt modelId="{2DAA23C2-1C9C-4CE2-AB7E-D68479E6D994}" type="pres">
      <dgm:prSet presAssocID="{8E10E5B1-8EE2-4166-9C08-ADE90D808AB3}" presName="ThreeConn_1-2" presStyleLbl="fgAccFollowNode1" presStyleIdx="0" presStyleCnt="2" custLinFactNeighborX="3013" custLinFactNeighborY="-5377">
        <dgm:presLayoutVars>
          <dgm:bulletEnabled val="1"/>
        </dgm:presLayoutVars>
      </dgm:prSet>
      <dgm:spPr/>
    </dgm:pt>
    <dgm:pt modelId="{01554AA0-5679-4EFA-BA3B-CB80A63A6412}" type="pres">
      <dgm:prSet presAssocID="{8E10E5B1-8EE2-4166-9C08-ADE90D808AB3}" presName="ThreeConn_2-3" presStyleLbl="fgAccFollowNode1" presStyleIdx="1" presStyleCnt="2">
        <dgm:presLayoutVars>
          <dgm:bulletEnabled val="1"/>
        </dgm:presLayoutVars>
      </dgm:prSet>
      <dgm:spPr/>
    </dgm:pt>
    <dgm:pt modelId="{2F775CA9-57A8-4347-ADC1-D5440FF60502}" type="pres">
      <dgm:prSet presAssocID="{8E10E5B1-8EE2-4166-9C08-ADE90D808AB3}" presName="ThreeNodes_1_text" presStyleLbl="node1" presStyleIdx="2" presStyleCnt="3">
        <dgm:presLayoutVars>
          <dgm:bulletEnabled val="1"/>
        </dgm:presLayoutVars>
      </dgm:prSet>
      <dgm:spPr/>
    </dgm:pt>
    <dgm:pt modelId="{84D208FB-55C5-4F34-9C63-A97896640B98}" type="pres">
      <dgm:prSet presAssocID="{8E10E5B1-8EE2-4166-9C08-ADE90D808AB3}" presName="ThreeNodes_2_text" presStyleLbl="node1" presStyleIdx="2" presStyleCnt="3">
        <dgm:presLayoutVars>
          <dgm:bulletEnabled val="1"/>
        </dgm:presLayoutVars>
      </dgm:prSet>
      <dgm:spPr/>
    </dgm:pt>
    <dgm:pt modelId="{A88EFFCE-D37A-4BB9-A33B-80BF11D68F0C}" type="pres">
      <dgm:prSet presAssocID="{8E10E5B1-8EE2-4166-9C08-ADE90D808AB3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E6C53806-57FA-4D7C-8607-FB92659455F5}" type="presOf" srcId="{1F80D362-E945-40DF-A351-084951127F22}" destId="{2DAA23C2-1C9C-4CE2-AB7E-D68479E6D994}" srcOrd="0" destOrd="0" presId="urn:microsoft.com/office/officeart/2005/8/layout/vProcess5"/>
    <dgm:cxn modelId="{B0645E18-0E04-4CC9-91EC-6727D1E80B97}" srcId="{8E10E5B1-8EE2-4166-9C08-ADE90D808AB3}" destId="{A5F74BDB-4E12-483A-90DA-E9685CE84622}" srcOrd="1" destOrd="0" parTransId="{03702939-A0EB-4247-BC80-854046BEE48F}" sibTransId="{75C0AF26-DA3E-4279-9B68-F5EE6C68797B}"/>
    <dgm:cxn modelId="{EBF24260-912E-40D6-80F7-A90DF5C1B849}" type="presOf" srcId="{B4EBD070-E17E-4504-98F1-196BFBF8EAD9}" destId="{8AE1A204-54E4-4D61-851F-2DD970447613}" srcOrd="0" destOrd="0" presId="urn:microsoft.com/office/officeart/2005/8/layout/vProcess5"/>
    <dgm:cxn modelId="{9B086D80-EEC4-42B7-B8D8-6899879C83FE}" type="presOf" srcId="{8E10E5B1-8EE2-4166-9C08-ADE90D808AB3}" destId="{FB04B5FB-CF37-4E50-A7ED-2B6401DD9AD2}" srcOrd="0" destOrd="0" presId="urn:microsoft.com/office/officeart/2005/8/layout/vProcess5"/>
    <dgm:cxn modelId="{DD70FD86-0BBA-4228-8C8D-328243AF2EC9}" type="presOf" srcId="{F0D35CF6-C0EE-4660-BB5A-D0F1D1956974}" destId="{2F775CA9-57A8-4347-ADC1-D5440FF60502}" srcOrd="1" destOrd="0" presId="urn:microsoft.com/office/officeart/2005/8/layout/vProcess5"/>
    <dgm:cxn modelId="{8B78C1A6-3D1D-4DBC-A715-57344E702992}" type="presOf" srcId="{B4EBD070-E17E-4504-98F1-196BFBF8EAD9}" destId="{A88EFFCE-D37A-4BB9-A33B-80BF11D68F0C}" srcOrd="1" destOrd="0" presId="urn:microsoft.com/office/officeart/2005/8/layout/vProcess5"/>
    <dgm:cxn modelId="{610BA4AA-AD64-47EE-8757-DCB9526A967D}" srcId="{8E10E5B1-8EE2-4166-9C08-ADE90D808AB3}" destId="{B4EBD070-E17E-4504-98F1-196BFBF8EAD9}" srcOrd="2" destOrd="0" parTransId="{9DCE7925-605E-4367-850C-29613B2876FD}" sibTransId="{921D6FAF-091C-4A93-88CA-D56C37B7BE69}"/>
    <dgm:cxn modelId="{375113C8-C08A-4ABA-ADB3-9E9977A03CFA}" type="presOf" srcId="{A5F74BDB-4E12-483A-90DA-E9685CE84622}" destId="{84D208FB-55C5-4F34-9C63-A97896640B98}" srcOrd="1" destOrd="0" presId="urn:microsoft.com/office/officeart/2005/8/layout/vProcess5"/>
    <dgm:cxn modelId="{E12683D2-7B84-481B-8D9C-B1F53EDCE107}" type="presOf" srcId="{75C0AF26-DA3E-4279-9B68-F5EE6C68797B}" destId="{01554AA0-5679-4EFA-BA3B-CB80A63A6412}" srcOrd="0" destOrd="0" presId="urn:microsoft.com/office/officeart/2005/8/layout/vProcess5"/>
    <dgm:cxn modelId="{2C39ACD8-3E65-4449-B99F-55B4EF4D56CD}" type="presOf" srcId="{F0D35CF6-C0EE-4660-BB5A-D0F1D1956974}" destId="{BE54B17F-6FFE-455E-A02C-3761254FB127}" srcOrd="0" destOrd="0" presId="urn:microsoft.com/office/officeart/2005/8/layout/vProcess5"/>
    <dgm:cxn modelId="{2B27CEDC-CB10-47B3-8329-7E834F3089F2}" type="presOf" srcId="{A5F74BDB-4E12-483A-90DA-E9685CE84622}" destId="{6468BB8D-CADD-4F1F-A373-FF0E20EA33C9}" srcOrd="0" destOrd="0" presId="urn:microsoft.com/office/officeart/2005/8/layout/vProcess5"/>
    <dgm:cxn modelId="{99D510FF-7361-41E3-A149-2D45F2D58DEF}" srcId="{8E10E5B1-8EE2-4166-9C08-ADE90D808AB3}" destId="{F0D35CF6-C0EE-4660-BB5A-D0F1D1956974}" srcOrd="0" destOrd="0" parTransId="{F0B61C79-A5C5-4A86-B5C4-2C4980D9F12E}" sibTransId="{1F80D362-E945-40DF-A351-084951127F22}"/>
    <dgm:cxn modelId="{17304EBC-552A-4E72-BD59-6636E709037C}" type="presParOf" srcId="{FB04B5FB-CF37-4E50-A7ED-2B6401DD9AD2}" destId="{C87CB277-FCE9-4281-90DF-F3F1508826BA}" srcOrd="0" destOrd="0" presId="urn:microsoft.com/office/officeart/2005/8/layout/vProcess5"/>
    <dgm:cxn modelId="{2F6AE75A-9239-4533-A749-4BBCD1C75E62}" type="presParOf" srcId="{FB04B5FB-CF37-4E50-A7ED-2B6401DD9AD2}" destId="{BE54B17F-6FFE-455E-A02C-3761254FB127}" srcOrd="1" destOrd="0" presId="urn:microsoft.com/office/officeart/2005/8/layout/vProcess5"/>
    <dgm:cxn modelId="{36CF077B-88A1-4C86-AD47-9554316B3F3A}" type="presParOf" srcId="{FB04B5FB-CF37-4E50-A7ED-2B6401DD9AD2}" destId="{6468BB8D-CADD-4F1F-A373-FF0E20EA33C9}" srcOrd="2" destOrd="0" presId="urn:microsoft.com/office/officeart/2005/8/layout/vProcess5"/>
    <dgm:cxn modelId="{C4C06AD1-615E-4335-B565-A0CDE6477175}" type="presParOf" srcId="{FB04B5FB-CF37-4E50-A7ED-2B6401DD9AD2}" destId="{8AE1A204-54E4-4D61-851F-2DD970447613}" srcOrd="3" destOrd="0" presId="urn:microsoft.com/office/officeart/2005/8/layout/vProcess5"/>
    <dgm:cxn modelId="{B9476B75-F7BA-4B1C-AE78-6AC2B5B8B3A0}" type="presParOf" srcId="{FB04B5FB-CF37-4E50-A7ED-2B6401DD9AD2}" destId="{2DAA23C2-1C9C-4CE2-AB7E-D68479E6D994}" srcOrd="4" destOrd="0" presId="urn:microsoft.com/office/officeart/2005/8/layout/vProcess5"/>
    <dgm:cxn modelId="{433264AA-ABC6-4209-9251-1F5B40CBD218}" type="presParOf" srcId="{FB04B5FB-CF37-4E50-A7ED-2B6401DD9AD2}" destId="{01554AA0-5679-4EFA-BA3B-CB80A63A6412}" srcOrd="5" destOrd="0" presId="urn:microsoft.com/office/officeart/2005/8/layout/vProcess5"/>
    <dgm:cxn modelId="{10C0FB33-65F0-4C4E-B7D0-0988F1BAF157}" type="presParOf" srcId="{FB04B5FB-CF37-4E50-A7ED-2B6401DD9AD2}" destId="{2F775CA9-57A8-4347-ADC1-D5440FF60502}" srcOrd="6" destOrd="0" presId="urn:microsoft.com/office/officeart/2005/8/layout/vProcess5"/>
    <dgm:cxn modelId="{7DE8151D-35C7-443D-9004-1E4013555A1E}" type="presParOf" srcId="{FB04B5FB-CF37-4E50-A7ED-2B6401DD9AD2}" destId="{84D208FB-55C5-4F34-9C63-A97896640B98}" srcOrd="7" destOrd="0" presId="urn:microsoft.com/office/officeart/2005/8/layout/vProcess5"/>
    <dgm:cxn modelId="{42380849-3703-4753-9151-80DF3C142F59}" type="presParOf" srcId="{FB04B5FB-CF37-4E50-A7ED-2B6401DD9AD2}" destId="{A88EFFCE-D37A-4BB9-A33B-80BF11D68F0C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54B17F-6FFE-455E-A02C-3761254FB127}">
      <dsp:nvSpPr>
        <dsp:cNvPr id="0" name=""/>
        <dsp:cNvSpPr/>
      </dsp:nvSpPr>
      <dsp:spPr>
        <a:xfrm>
          <a:off x="0" y="0"/>
          <a:ext cx="3060000" cy="8884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noProof="0" dirty="0"/>
            <a:t>Scan of </a:t>
          </a:r>
          <a:r>
            <a:rPr lang="de-DE" sz="1400" kern="1200" noProof="0" dirty="0" err="1"/>
            <a:t>the</a:t>
          </a:r>
          <a:r>
            <a:rPr lang="de-DE" sz="1400" kern="1200" noProof="0" dirty="0"/>
            <a:t> 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noProof="0" dirty="0" err="1"/>
            <a:t>presclae</a:t>
          </a:r>
          <a:r>
            <a:rPr lang="de-DE" sz="1400" kern="1200" noProof="0" dirty="0"/>
            <a:t> film </a:t>
          </a:r>
        </a:p>
      </dsp:txBody>
      <dsp:txXfrm>
        <a:off x="26023" y="26023"/>
        <a:ext cx="2101260" cy="836434"/>
      </dsp:txXfrm>
    </dsp:sp>
    <dsp:sp modelId="{6468BB8D-CADD-4F1F-A373-FF0E20EA33C9}">
      <dsp:nvSpPr>
        <dsp:cNvPr id="0" name=""/>
        <dsp:cNvSpPr/>
      </dsp:nvSpPr>
      <dsp:spPr>
        <a:xfrm>
          <a:off x="269999" y="1036559"/>
          <a:ext cx="3060000" cy="8884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noProof="0" dirty="0"/>
            <a:t>Gray </a:t>
          </a:r>
          <a:r>
            <a:rPr lang="de-DE" sz="1400" kern="1200" noProof="0" dirty="0" err="1"/>
            <a:t>scale</a:t>
          </a:r>
          <a:r>
            <a:rPr lang="de-DE" sz="1400" kern="1200" noProof="0" dirty="0"/>
            <a:t> 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noProof="0" dirty="0" err="1"/>
            <a:t>values</a:t>
          </a:r>
          <a:r>
            <a:rPr lang="de-DE" sz="1400" kern="1200" noProof="0" dirty="0"/>
            <a:t> </a:t>
          </a:r>
        </a:p>
      </dsp:txBody>
      <dsp:txXfrm>
        <a:off x="296022" y="1062582"/>
        <a:ext cx="2160442" cy="836434"/>
      </dsp:txXfrm>
    </dsp:sp>
    <dsp:sp modelId="{8AE1A204-54E4-4D61-851F-2DD970447613}">
      <dsp:nvSpPr>
        <dsp:cNvPr id="0" name=""/>
        <dsp:cNvSpPr/>
      </dsp:nvSpPr>
      <dsp:spPr>
        <a:xfrm>
          <a:off x="539999" y="2073119"/>
          <a:ext cx="3060000" cy="8884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noProof="0" dirty="0"/>
            <a:t>Interpretation </a:t>
          </a:r>
        </a:p>
      </dsp:txBody>
      <dsp:txXfrm>
        <a:off x="566022" y="2099142"/>
        <a:ext cx="2160442" cy="836434"/>
      </dsp:txXfrm>
    </dsp:sp>
    <dsp:sp modelId="{2DAA23C2-1C9C-4CE2-AB7E-D68479E6D994}">
      <dsp:nvSpPr>
        <dsp:cNvPr id="0" name=""/>
        <dsp:cNvSpPr/>
      </dsp:nvSpPr>
      <dsp:spPr>
        <a:xfrm>
          <a:off x="2499888" y="642711"/>
          <a:ext cx="577512" cy="5775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 noProof="0" dirty="0"/>
        </a:p>
      </dsp:txBody>
      <dsp:txXfrm>
        <a:off x="2629828" y="642711"/>
        <a:ext cx="317632" cy="434578"/>
      </dsp:txXfrm>
    </dsp:sp>
    <dsp:sp modelId="{01554AA0-5679-4EFA-BA3B-CB80A63A6412}">
      <dsp:nvSpPr>
        <dsp:cNvPr id="0" name=""/>
        <dsp:cNvSpPr/>
      </dsp:nvSpPr>
      <dsp:spPr>
        <a:xfrm>
          <a:off x="2752488" y="1704400"/>
          <a:ext cx="577512" cy="5775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 noProof="0" dirty="0"/>
        </a:p>
      </dsp:txBody>
      <dsp:txXfrm>
        <a:off x="2882428" y="1704400"/>
        <a:ext cx="317632" cy="4345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633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3633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02/09/2021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377316"/>
            <a:ext cx="2945659" cy="493633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633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3633"/>
          </a:xfrm>
          <a:prstGeom prst="rect">
            <a:avLst/>
          </a:prstGeom>
        </p:spPr>
        <p:txBody>
          <a:bodyPr vert="horz" lIns="91436" tIns="45718" rIns="91436" bIns="45718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02/09/2021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6363" y="739775"/>
            <a:ext cx="65849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6" tIns="45718" rIns="91436" bIns="45718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377316"/>
            <a:ext cx="2945659" cy="493633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36" tIns="45718" rIns="91436" bIns="45718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4650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76218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001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318, 319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1087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9274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4A9C7-F58A-4D34-A628-FCB7CF02D24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1907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61387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01203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68064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30178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3926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Felix Wolf 18/01/2019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Felix Wolf 18/01/2019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Felix Wolf 18/01/2019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Felix Wolf 18/01/2019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Felix Wolf 18/01/2019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E6AA666-D11D-4A0C-9A45-BE001EF98F7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71775" y="1995488"/>
            <a:ext cx="2447925" cy="1944687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Felix Wolf 18/01/2019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Felix Wolf 18/01/2019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Felix Wolf 18/01/2019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865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Felix Wolf 18/01/2019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jpeg"/><Relationship Id="rId7" Type="http://schemas.openxmlformats.org/officeDocument/2006/relationships/image" Target="../media/image37.emf"/><Relationship Id="rId12" Type="http://schemas.openxmlformats.org/officeDocument/2006/relationships/image" Target="../media/image4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jpg"/><Relationship Id="rId11" Type="http://schemas.openxmlformats.org/officeDocument/2006/relationships/image" Target="../media/image41.png"/><Relationship Id="rId5" Type="http://schemas.openxmlformats.org/officeDocument/2006/relationships/image" Target="../media/image19.png"/><Relationship Id="rId10" Type="http://schemas.openxmlformats.org/officeDocument/2006/relationships/image" Target="../media/image40.png"/><Relationship Id="rId4" Type="http://schemas.openxmlformats.org/officeDocument/2006/relationships/image" Target="../media/image35.jpeg"/><Relationship Id="rId9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43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hyperlink" Target="https://www.tekscan.com/" TargetMode="External"/><Relationship Id="rId9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511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7" Type="http://schemas.openxmlformats.org/officeDocument/2006/relationships/image" Target="../media/image490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0.png"/><Relationship Id="rId5" Type="http://schemas.openxmlformats.org/officeDocument/2006/relationships/image" Target="../media/image470.png"/><Relationship Id="rId4" Type="http://schemas.openxmlformats.org/officeDocument/2006/relationships/image" Target="../media/image46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0.png"/><Relationship Id="rId7" Type="http://schemas.openxmlformats.org/officeDocument/2006/relationships/image" Target="../media/image590.png"/><Relationship Id="rId2" Type="http://schemas.openxmlformats.org/officeDocument/2006/relationships/image" Target="../media/image56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80.png"/><Relationship Id="rId5" Type="http://schemas.openxmlformats.org/officeDocument/2006/relationships/image" Target="../media/image581.png"/><Relationship Id="rId10" Type="http://schemas.openxmlformats.org/officeDocument/2006/relationships/image" Target="../media/image64.png"/><Relationship Id="rId4" Type="http://schemas.openxmlformats.org/officeDocument/2006/relationships/image" Target="../media/image560.png"/><Relationship Id="rId9" Type="http://schemas.openxmlformats.org/officeDocument/2006/relationships/image" Target="../media/image6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0.png"/><Relationship Id="rId7" Type="http://schemas.openxmlformats.org/officeDocument/2006/relationships/image" Target="../media/image67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6.png"/><Relationship Id="rId5" Type="http://schemas.openxmlformats.org/officeDocument/2006/relationships/image" Target="../media/image640.png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5.png"/><Relationship Id="rId7" Type="http://schemas.microsoft.com/office/2007/relationships/hdphoto" Target="../media/hdphoto2.wdp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microsoft.com/office/2007/relationships/hdphoto" Target="../media/hdphoto3.wdp"/><Relationship Id="rId4" Type="http://schemas.microsoft.com/office/2007/relationships/hdphoto" Target="../media/hdphoto1.wdp"/><Relationship Id="rId9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0.png"/><Relationship Id="rId13" Type="http://schemas.openxmlformats.org/officeDocument/2006/relationships/image" Target="../media/image210.png"/><Relationship Id="rId1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150.png"/><Relationship Id="rId12" Type="http://schemas.openxmlformats.org/officeDocument/2006/relationships/image" Target="../media/image200.png"/><Relationship Id="rId17" Type="http://schemas.openxmlformats.org/officeDocument/2006/relationships/image" Target="../media/image72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11" Type="http://schemas.openxmlformats.org/officeDocument/2006/relationships/image" Target="../media/image190.png"/><Relationship Id="rId5" Type="http://schemas.openxmlformats.org/officeDocument/2006/relationships/image" Target="../media/image130.png"/><Relationship Id="rId15" Type="http://schemas.openxmlformats.org/officeDocument/2006/relationships/image" Target="../media/image70.png"/><Relationship Id="rId10" Type="http://schemas.openxmlformats.org/officeDocument/2006/relationships/image" Target="../media/image180.png"/><Relationship Id="rId4" Type="http://schemas.openxmlformats.org/officeDocument/2006/relationships/image" Target="../media/image69.png"/><Relationship Id="rId9" Type="http://schemas.openxmlformats.org/officeDocument/2006/relationships/image" Target="../media/image170.png"/><Relationship Id="rId14" Type="http://schemas.openxmlformats.org/officeDocument/2006/relationships/image" Target="../media/image22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84.png"/><Relationship Id="rId18" Type="http://schemas.openxmlformats.org/officeDocument/2006/relationships/image" Target="../media/image88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12" Type="http://schemas.openxmlformats.org/officeDocument/2006/relationships/image" Target="../media/image83.png"/><Relationship Id="rId17" Type="http://schemas.openxmlformats.org/officeDocument/2006/relationships/image" Target="../media/image87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11" Type="http://schemas.openxmlformats.org/officeDocument/2006/relationships/image" Target="../media/image82.png"/><Relationship Id="rId5" Type="http://schemas.openxmlformats.org/officeDocument/2006/relationships/image" Target="../media/image76.png"/><Relationship Id="rId15" Type="http://schemas.openxmlformats.org/officeDocument/2006/relationships/image" Target="../media/image85.png"/><Relationship Id="rId10" Type="http://schemas.openxmlformats.org/officeDocument/2006/relationships/image" Target="../media/image81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Relationship Id="rId14" Type="http://schemas.openxmlformats.org/officeDocument/2006/relationships/image" Target="../media/image7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0.png"/><Relationship Id="rId3" Type="http://schemas.openxmlformats.org/officeDocument/2006/relationships/image" Target="../media/image760.png"/><Relationship Id="rId7" Type="http://schemas.openxmlformats.org/officeDocument/2006/relationships/image" Target="../media/image9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0.png"/><Relationship Id="rId11" Type="http://schemas.openxmlformats.org/officeDocument/2006/relationships/image" Target="../media/image93.png"/><Relationship Id="rId5" Type="http://schemas.openxmlformats.org/officeDocument/2006/relationships/image" Target="../media/image780.png"/><Relationship Id="rId10" Type="http://schemas.openxmlformats.org/officeDocument/2006/relationships/image" Target="../media/image92.png"/><Relationship Id="rId4" Type="http://schemas.openxmlformats.org/officeDocument/2006/relationships/image" Target="../media/image89.png"/><Relationship Id="rId9" Type="http://schemas.openxmlformats.org/officeDocument/2006/relationships/image" Target="../media/image9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emf"/><Relationship Id="rId3" Type="http://schemas.openxmlformats.org/officeDocument/2006/relationships/image" Target="../media/image89.png"/><Relationship Id="rId7" Type="http://schemas.openxmlformats.org/officeDocument/2006/relationships/image" Target="../media/image9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emf"/><Relationship Id="rId4" Type="http://schemas.openxmlformats.org/officeDocument/2006/relationships/image" Target="../media/image86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1.emf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emf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0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edms.cern.ch/document/1885552/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23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499742"/>
            <a:ext cx="7200000" cy="605408"/>
          </a:xfrm>
        </p:spPr>
        <p:txBody>
          <a:bodyPr/>
          <a:lstStyle/>
          <a:p>
            <a:r>
              <a:rPr lang="en-GB" sz="2400" dirty="0"/>
              <a:t>Passive and active contact pressure measurement systems in SC magnets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TE-MSC-SMT- Felix Wolf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371600" y="4443958"/>
            <a:ext cx="6480000" cy="242342"/>
          </a:xfrm>
        </p:spPr>
        <p:txBody>
          <a:bodyPr/>
          <a:lstStyle/>
          <a:p>
            <a:r>
              <a:rPr lang="en-GB" dirty="0"/>
              <a:t>02/09/2021, TE-MSC seminar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1242" y="1063229"/>
            <a:ext cx="3554015" cy="29109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ADFCA75-68EF-4467-B25B-D9BC53420B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846" y="1635646"/>
            <a:ext cx="3855914" cy="2160242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9AAC69B6-9165-4563-AFF3-0AC31F23A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/>
              <a:t>FUJI </a:t>
            </a:r>
            <a:r>
              <a:rPr lang="en-US" dirty="0" err="1"/>
              <a:t>prescale</a:t>
            </a:r>
            <a:r>
              <a:rPr lang="en-US" dirty="0"/>
              <a:t> film – analysis EDMS 1885552 /3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270865-C614-4D3C-9E5D-F16A90BB1226}"/>
              </a:ext>
            </a:extLst>
          </p:cNvPr>
          <p:cNvSpPr/>
          <p:nvPr/>
        </p:nvSpPr>
        <p:spPr>
          <a:xfrm>
            <a:off x="179512" y="3846407"/>
            <a:ext cx="4134197" cy="2556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tx1"/>
                </a:solidFill>
              </a:rPr>
              <a:t>Code for data input as documented in the technical node.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80DE71F-6A98-44F4-B144-E137FF986C70}"/>
              </a:ext>
            </a:extLst>
          </p:cNvPr>
          <p:cNvSpPr/>
          <p:nvPr/>
        </p:nvSpPr>
        <p:spPr>
          <a:xfrm>
            <a:off x="4830292" y="4011419"/>
            <a:ext cx="3855913" cy="2556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tx1"/>
                </a:solidFill>
              </a:rPr>
              <a:t>Code for data input in the MATLAB environment.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C9E775-28C3-4A94-8C7F-8CCA98DE2AA3}"/>
              </a:ext>
            </a:extLst>
          </p:cNvPr>
          <p:cNvSpPr/>
          <p:nvPr/>
        </p:nvSpPr>
        <p:spPr>
          <a:xfrm>
            <a:off x="2669580" y="2112495"/>
            <a:ext cx="197442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Scanned file  </a:t>
            </a:r>
            <a:endParaRPr lang="en-GB" sz="11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AAD640-A31F-4C97-BE92-5B98B6298A17}"/>
              </a:ext>
            </a:extLst>
          </p:cNvPr>
          <p:cNvSpPr/>
          <p:nvPr/>
        </p:nvSpPr>
        <p:spPr>
          <a:xfrm>
            <a:off x="2669580" y="2571751"/>
            <a:ext cx="197455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Set resolution of the scanner</a:t>
            </a:r>
            <a:endParaRPr lang="en-GB" sz="11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9DA596-3C56-452E-BC7F-F5A6E1A0C8D9}"/>
              </a:ext>
            </a:extLst>
          </p:cNvPr>
          <p:cNvSpPr/>
          <p:nvPr/>
        </p:nvSpPr>
        <p:spPr>
          <a:xfrm>
            <a:off x="2669450" y="3074809"/>
            <a:ext cx="1974558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/>
              <a:t>Transfer function A or B</a:t>
            </a:r>
            <a:endParaRPr lang="en-GB" sz="1100" dirty="0"/>
          </a:p>
        </p:txBody>
      </p:sp>
      <p:cxnSp>
        <p:nvCxnSpPr>
          <p:cNvPr id="5" name="Connector: Elbow 4">
            <a:extLst>
              <a:ext uri="{FF2B5EF4-FFF2-40B4-BE49-F238E27FC236}">
                <a16:creationId xmlns:a16="http://schemas.microsoft.com/office/drawing/2014/main" id="{6F84E908-65F5-4EC2-B57C-47747375FBC4}"/>
              </a:ext>
            </a:extLst>
          </p:cNvPr>
          <p:cNvCxnSpPr>
            <a:stCxn id="13" idx="1"/>
          </p:cNvCxnSpPr>
          <p:nvPr/>
        </p:nvCxnSpPr>
        <p:spPr>
          <a:xfrm rot="10800000" flipV="1">
            <a:off x="2555776" y="3218824"/>
            <a:ext cx="113674" cy="217021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DA180C49-9D4A-4F4D-BECB-555CF06141C4}"/>
              </a:ext>
            </a:extLst>
          </p:cNvPr>
          <p:cNvCxnSpPr>
            <a:cxnSpLocks/>
          </p:cNvCxnSpPr>
          <p:nvPr/>
        </p:nvCxnSpPr>
        <p:spPr>
          <a:xfrm rot="10800000" flipV="1">
            <a:off x="1043608" y="2715767"/>
            <a:ext cx="1625842" cy="359042"/>
          </a:xfrm>
          <a:prstGeom prst="bentConnector3">
            <a:avLst>
              <a:gd name="adj1" fmla="val 17192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845DF98D-BB0A-4AD3-900B-1B24DB6A8403}"/>
              </a:ext>
            </a:extLst>
          </p:cNvPr>
          <p:cNvCxnSpPr>
            <a:stCxn id="2" idx="1"/>
          </p:cNvCxnSpPr>
          <p:nvPr/>
        </p:nvCxnSpPr>
        <p:spPr>
          <a:xfrm rot="10800000" flipV="1">
            <a:off x="1763688" y="2256510"/>
            <a:ext cx="905892" cy="531263"/>
          </a:xfrm>
          <a:prstGeom prst="bent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81096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1176" y="1118464"/>
            <a:ext cx="3116717" cy="3178969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FF2DFEDC-5EA6-46FB-9F85-1282A9326E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044" y="1262147"/>
            <a:ext cx="4202136" cy="2868524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4B67F3F-733B-4BC9-A14A-F5AC13161240}"/>
              </a:ext>
            </a:extLst>
          </p:cNvPr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FUJI </a:t>
            </a:r>
            <a:r>
              <a:rPr lang="en-US" dirty="0" err="1"/>
              <a:t>prescale</a:t>
            </a:r>
            <a:r>
              <a:rPr lang="en-US" dirty="0"/>
              <a:t> film – analysis EDMS 1885552 /4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4005062-7E34-4817-BD3E-346DDEEA4A95}"/>
              </a:ext>
            </a:extLst>
          </p:cNvPr>
          <p:cNvSpPr/>
          <p:nvPr/>
        </p:nvSpPr>
        <p:spPr>
          <a:xfrm>
            <a:off x="461235" y="4130671"/>
            <a:ext cx="4134197" cy="2556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tx1"/>
                </a:solidFill>
              </a:rPr>
              <a:t>Code for analysis as documented in the technical node.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5127EA-F12A-405D-9D07-8CBCA243F88A}"/>
              </a:ext>
            </a:extLst>
          </p:cNvPr>
          <p:cNvSpPr/>
          <p:nvPr/>
        </p:nvSpPr>
        <p:spPr>
          <a:xfrm>
            <a:off x="4655646" y="4359587"/>
            <a:ext cx="3855913" cy="2556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tx1"/>
                </a:solidFill>
              </a:rPr>
              <a:t>Code for analysis in the MATLAB environment. 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31318B17-AF29-4DAE-B83F-1C1F9155558B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7175927" y="2571750"/>
            <a:ext cx="1159312" cy="9094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EA75965D-5C72-4C42-80D3-8CCAE0F97ED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grayscl/>
          </a:blip>
          <a:srcRect t="5913" r="77517" b="7020"/>
          <a:stretch/>
        </p:blipFill>
        <p:spPr>
          <a:xfrm>
            <a:off x="8335239" y="1455626"/>
            <a:ext cx="629249" cy="2232248"/>
          </a:xfrm>
          <a:prstGeom prst="rect">
            <a:avLst/>
          </a:prstGeom>
          <a:ln w="12700"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C5123D6-48C7-4D83-B91D-300E7A30FF02}"/>
              </a:ext>
            </a:extLst>
          </p:cNvPr>
          <p:cNvSpPr txBox="1"/>
          <p:nvPr/>
        </p:nvSpPr>
        <p:spPr>
          <a:xfrm rot="19326478">
            <a:off x="7047109" y="2742974"/>
            <a:ext cx="1416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Calibration</a:t>
            </a:r>
            <a:endParaRPr lang="en-GB" sz="1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2998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8B2CE-0BA5-4DC1-8E72-5091D8E5D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FUJI </a:t>
            </a:r>
            <a:r>
              <a:rPr lang="en-US" dirty="0" err="1"/>
              <a:t>prescale</a:t>
            </a:r>
            <a:r>
              <a:rPr lang="en-US" dirty="0"/>
              <a:t> film – analysis EDMS 1885552 /5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7E1337-E8B0-47B8-8698-5AE24316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AF5E71-F43A-4525-953D-50726DB082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45" t="8382" r="7071" b="8793"/>
          <a:stretch/>
        </p:blipFill>
        <p:spPr>
          <a:xfrm>
            <a:off x="1331640" y="708162"/>
            <a:ext cx="6225542" cy="43291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37799F-C3B2-41B1-9415-6A48FA5BDEEB}"/>
              </a:ext>
            </a:extLst>
          </p:cNvPr>
          <p:cNvSpPr txBox="1"/>
          <p:nvPr/>
        </p:nvSpPr>
        <p:spPr>
          <a:xfrm>
            <a:off x="6907541" y="3888090"/>
            <a:ext cx="2428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000000"/>
                </a:solidFill>
              </a:rPr>
              <a:t>… Total scanned area</a:t>
            </a:r>
          </a:p>
          <a:p>
            <a:r>
              <a:rPr lang="en-GB" sz="1000" dirty="0">
                <a:solidFill>
                  <a:srgbClr val="000000"/>
                </a:solidFill>
              </a:rPr>
              <a:t>… Resolution of the scanner</a:t>
            </a:r>
          </a:p>
          <a:p>
            <a:r>
              <a:rPr lang="en-GB" sz="1000" dirty="0">
                <a:solidFill>
                  <a:srgbClr val="000000"/>
                </a:solidFill>
              </a:rPr>
              <a:t>.. . Area in the pressure domain</a:t>
            </a:r>
          </a:p>
          <a:p>
            <a:r>
              <a:rPr lang="en-GB" sz="1000" dirty="0">
                <a:solidFill>
                  <a:srgbClr val="000000"/>
                </a:solidFill>
              </a:rPr>
              <a:t>… Area above the pressure domain</a:t>
            </a:r>
          </a:p>
          <a:p>
            <a:r>
              <a:rPr lang="en-GB" sz="1000" dirty="0">
                <a:solidFill>
                  <a:srgbClr val="000000"/>
                </a:solidFill>
              </a:rPr>
              <a:t>… Area below the pressure domain </a:t>
            </a:r>
          </a:p>
          <a:p>
            <a:r>
              <a:rPr lang="en-GB" sz="1000" dirty="0">
                <a:solidFill>
                  <a:srgbClr val="000000"/>
                </a:solidFill>
              </a:rPr>
              <a:t>… Total integrated force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78F0C3E-8E73-4D97-AED4-35B4D6117C1F}"/>
              </a:ext>
            </a:extLst>
          </p:cNvPr>
          <p:cNvSpPr/>
          <p:nvPr/>
        </p:nvSpPr>
        <p:spPr>
          <a:xfrm>
            <a:off x="86399" y="4011910"/>
            <a:ext cx="3456384" cy="105851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b="1" dirty="0"/>
              <a:t>Note: </a:t>
            </a:r>
          </a:p>
          <a:p>
            <a:r>
              <a:rPr lang="en-US" sz="1400" dirty="0"/>
              <a:t>Stress values below or above the stress domain are interpretated equal 0MPa.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765513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BB990-22C2-4218-B782-48D5FDEB0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FUJI </a:t>
            </a:r>
            <a:r>
              <a:rPr lang="en-US" dirty="0" err="1"/>
              <a:t>prescale</a:t>
            </a:r>
            <a:r>
              <a:rPr lang="en-US" dirty="0"/>
              <a:t> film – limitation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8EEDE3-2762-46D5-8E87-6BFCC5BAB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77432B8-C35F-4532-9DC3-A1C9536B42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/>
              <a:t>Stress resolution depends on the gray scale step size (8-bit)</a:t>
            </a:r>
          </a:p>
          <a:p>
            <a:r>
              <a:rPr lang="en-US" sz="1400" dirty="0" err="1"/>
              <a:t>Analysed</a:t>
            </a:r>
            <a:r>
              <a:rPr lang="en-US" sz="1400" dirty="0"/>
              <a:t> gray scale values between 110-230 (120 Steps)</a:t>
            </a:r>
          </a:p>
          <a:p>
            <a:r>
              <a:rPr lang="en-US" sz="1400" dirty="0"/>
              <a:t>Stress range can be extended by stacking different types of </a:t>
            </a:r>
            <a:r>
              <a:rPr lang="en-US" sz="1400" dirty="0" err="1"/>
              <a:t>prescale</a:t>
            </a:r>
            <a:r>
              <a:rPr lang="en-US" sz="1400" dirty="0"/>
              <a:t> film</a:t>
            </a:r>
          </a:p>
          <a:p>
            <a:endParaRPr lang="en-GB" sz="1400" dirty="0"/>
          </a:p>
        </p:txBody>
      </p:sp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C41917C0-42E9-419B-9733-2BBF2792B2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067694"/>
            <a:ext cx="7918450" cy="197961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0C758E6-EB2C-496E-A38C-EC86AEB6C19F}"/>
              </a:ext>
            </a:extLst>
          </p:cNvPr>
          <p:cNvSpPr/>
          <p:nvPr/>
        </p:nvSpPr>
        <p:spPr>
          <a:xfrm>
            <a:off x="2714836" y="3989681"/>
            <a:ext cx="4521460" cy="4542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tx1"/>
                </a:solidFill>
              </a:rPr>
              <a:t>Discrete transfer between </a:t>
            </a:r>
            <a:r>
              <a:rPr lang="en-GB" sz="1200" i="1" dirty="0" err="1">
                <a:solidFill>
                  <a:schemeClr val="tx1"/>
                </a:solidFill>
              </a:rPr>
              <a:t>gray</a:t>
            </a:r>
            <a:r>
              <a:rPr lang="en-GB" sz="1200" i="1" dirty="0">
                <a:solidFill>
                  <a:schemeClr val="tx1"/>
                </a:solidFill>
              </a:rPr>
              <a:t> scale values and stress values.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22A66A-BCEF-4DB1-98D1-503D7659A8DC}"/>
              </a:ext>
            </a:extLst>
          </p:cNvPr>
          <p:cNvSpPr/>
          <p:nvPr/>
        </p:nvSpPr>
        <p:spPr>
          <a:xfrm>
            <a:off x="1187624" y="2334109"/>
            <a:ext cx="969610" cy="1224136"/>
          </a:xfrm>
          <a:prstGeom prst="rect">
            <a:avLst/>
          </a:prstGeom>
          <a:solidFill>
            <a:srgbClr val="E5004E">
              <a:alpha val="27843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0D8618-EE08-46E5-8932-4A91CC715442}"/>
              </a:ext>
            </a:extLst>
          </p:cNvPr>
          <p:cNvSpPr/>
          <p:nvPr/>
        </p:nvSpPr>
        <p:spPr>
          <a:xfrm>
            <a:off x="2164361" y="2317302"/>
            <a:ext cx="1910710" cy="1224136"/>
          </a:xfrm>
          <a:prstGeom prst="rect">
            <a:avLst/>
          </a:prstGeom>
          <a:solidFill>
            <a:srgbClr val="00B050">
              <a:alpha val="27843"/>
            </a:srgb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1B52195-D23B-481A-ABC0-842AA707BC01}"/>
              </a:ext>
            </a:extLst>
          </p:cNvPr>
          <p:cNvSpPr/>
          <p:nvPr/>
        </p:nvSpPr>
        <p:spPr>
          <a:xfrm>
            <a:off x="4082199" y="2334109"/>
            <a:ext cx="4378233" cy="1224136"/>
          </a:xfrm>
          <a:prstGeom prst="rect">
            <a:avLst/>
          </a:prstGeom>
          <a:solidFill>
            <a:schemeClr val="bg2">
              <a:alpha val="27843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64B66C-3DDF-43E4-8CCA-E34D3FCFB19C}"/>
              </a:ext>
            </a:extLst>
          </p:cNvPr>
          <p:cNvSpPr txBox="1"/>
          <p:nvPr/>
        </p:nvSpPr>
        <p:spPr>
          <a:xfrm>
            <a:off x="1475655" y="2355726"/>
            <a:ext cx="6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MS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929491-565B-4403-9470-C924E7AA6058}"/>
              </a:ext>
            </a:extLst>
          </p:cNvPr>
          <p:cNvSpPr txBox="1"/>
          <p:nvPr/>
        </p:nvSpPr>
        <p:spPr>
          <a:xfrm>
            <a:off x="3325895" y="2351880"/>
            <a:ext cx="610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282992-8FC6-4777-845F-8EBD84D548DD}"/>
              </a:ext>
            </a:extLst>
          </p:cNvPr>
          <p:cNvSpPr txBox="1"/>
          <p:nvPr/>
        </p:nvSpPr>
        <p:spPr>
          <a:xfrm>
            <a:off x="6626287" y="2355726"/>
            <a:ext cx="682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HHS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1704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BB990-22C2-4218-B782-48D5FDEB0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FUJI </a:t>
            </a:r>
            <a:r>
              <a:rPr lang="en-US" dirty="0" err="1"/>
              <a:t>prescale</a:t>
            </a:r>
            <a:r>
              <a:rPr lang="en-US" dirty="0"/>
              <a:t> film – limitation stress range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8EEDE3-2762-46D5-8E87-6BFCC5BAB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8" name="Content Placeholder 11" descr="Chart, scatter chart&#10;&#10;Description automatically generated">
            <a:extLst>
              <a:ext uri="{FF2B5EF4-FFF2-40B4-BE49-F238E27FC236}">
                <a16:creationId xmlns:a16="http://schemas.microsoft.com/office/drawing/2014/main" id="{07B5D6D7-9A03-4286-B11F-8AEF3DC376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4048" y="762237"/>
            <a:ext cx="4031232" cy="1449432"/>
          </a:xfr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CBB70C57-1C86-4970-999E-4227ED5569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3028493"/>
            <a:ext cx="4139952" cy="7645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F46F89A-8844-4BF2-9E5E-A6B753EB20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3968" y="4217344"/>
            <a:ext cx="4283968" cy="80900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12986368-0C0D-4905-8D1D-861F88C3517E}"/>
              </a:ext>
            </a:extLst>
          </p:cNvPr>
          <p:cNvCxnSpPr>
            <a:cxnSpLocks/>
            <a:stCxn id="12" idx="3"/>
          </p:cNvCxnSpPr>
          <p:nvPr/>
        </p:nvCxnSpPr>
        <p:spPr>
          <a:xfrm flipH="1" flipV="1">
            <a:off x="8480578" y="1943720"/>
            <a:ext cx="87358" cy="2678128"/>
          </a:xfrm>
          <a:prstGeom prst="bentConnector4">
            <a:avLst>
              <a:gd name="adj1" fmla="val -428867"/>
              <a:gd name="adj2" fmla="val 86242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BB3BA99E-D071-432D-AC45-D8002C168627}"/>
              </a:ext>
            </a:extLst>
          </p:cNvPr>
          <p:cNvCxnSpPr>
            <a:cxnSpLocks/>
            <a:stCxn id="10" idx="3"/>
          </p:cNvCxnSpPr>
          <p:nvPr/>
        </p:nvCxnSpPr>
        <p:spPr>
          <a:xfrm flipH="1" flipV="1">
            <a:off x="7465698" y="2020566"/>
            <a:ext cx="886214" cy="1390216"/>
          </a:xfrm>
          <a:prstGeom prst="bentConnector4">
            <a:avLst>
              <a:gd name="adj1" fmla="val -25795"/>
              <a:gd name="adj2" fmla="val 63749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Content Placeholder 7">
                <a:extLst>
                  <a:ext uri="{FF2B5EF4-FFF2-40B4-BE49-F238E27FC236}">
                    <a16:creationId xmlns:a16="http://schemas.microsoft.com/office/drawing/2014/main" id="{6940FF55-449A-4642-9AFA-5A395B6BA91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2000" y="914401"/>
                <a:ext cx="3578492" cy="3680222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/>
                  <a:t>Good agreement between integrated force and load cell</a:t>
                </a:r>
              </a:p>
              <a:p>
                <a:endParaRPr lang="en-US" sz="1600" dirty="0"/>
              </a:p>
              <a:p>
                <a:r>
                  <a:rPr lang="en-US" sz="1600" dirty="0"/>
                  <a:t>Pressed area should be known</a:t>
                </a:r>
              </a:p>
              <a:p>
                <a:endParaRPr lang="en-US" sz="16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relative</m:t>
                        </m:r>
                      </m:sub>
                    </m:sSub>
                  </m:oMath>
                </a14:m>
                <a:r>
                  <a:rPr lang="en-US" sz="1600" dirty="0"/>
                  <a:t> should be close to 1</a:t>
                </a:r>
              </a:p>
              <a:p>
                <a:pPr marL="0" indent="0">
                  <a:buNone/>
                </a:pPr>
                <a:endParaRPr lang="en-US" sz="16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relative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Stress</m:t>
                              </m:r>
                              <m:r>
                                <a:rPr lang="en-US" sz="160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</a:rPr>
                                <m:t>domain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pressed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/>
              </a:p>
              <a:p>
                <a:pPr marL="0" indent="0">
                  <a:buNone/>
                </a:pPr>
                <a:endParaRPr lang="en-GB" sz="1600" dirty="0"/>
              </a:p>
              <a:p>
                <a:r>
                  <a:rPr lang="en-GB" sz="1600" dirty="0"/>
                  <a:t>Saturated values can be also interpreted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28" name="Content Placeholder 7">
                <a:extLst>
                  <a:ext uri="{FF2B5EF4-FFF2-40B4-BE49-F238E27FC236}">
                    <a16:creationId xmlns:a16="http://schemas.microsoft.com/office/drawing/2014/main" id="{6940FF55-449A-4642-9AFA-5A395B6BA9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00" y="914401"/>
                <a:ext cx="3578492" cy="3680222"/>
              </a:xfrm>
              <a:prstGeom prst="rect">
                <a:avLst/>
              </a:prstGeom>
              <a:blipFill>
                <a:blip r:embed="rId5"/>
                <a:stretch>
                  <a:fillRect l="-3237" t="-16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6167F954-5DB0-4713-BA44-94B5C37B77F9}"/>
              </a:ext>
            </a:extLst>
          </p:cNvPr>
          <p:cNvSpPr/>
          <p:nvPr/>
        </p:nvSpPr>
        <p:spPr>
          <a:xfrm>
            <a:off x="4427984" y="2047633"/>
            <a:ext cx="4953508" cy="4542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i="1" dirty="0">
                <a:solidFill>
                  <a:schemeClr val="tx1"/>
                </a:solidFill>
              </a:rPr>
              <a:t>Integrated force to applied average pressure (determined by load cell). </a:t>
            </a:r>
          </a:p>
        </p:txBody>
      </p:sp>
    </p:spTree>
    <p:extLst>
      <p:ext uri="{BB962C8B-B14F-4D97-AF65-F5344CB8AC3E}">
        <p14:creationId xmlns:p14="http://schemas.microsoft.com/office/powerpoint/2010/main" val="3406547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8898A-9D2E-4F24-88E8-80AEB6F5D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application 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39D945-97C8-495D-A8FE-98F26BAAA1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7834" y="917731"/>
            <a:ext cx="2098576" cy="47982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Cable test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DA75676-2318-4851-B76F-820F63A96A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131840" y="883903"/>
            <a:ext cx="2160240" cy="47982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Magnet assembly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15E0FE-D444-443D-BEC1-D37AD8AEE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1601453-7425-4CB6-A8B0-869F2C62D4FB}"/>
              </a:ext>
            </a:extLst>
          </p:cNvPr>
          <p:cNvSpPr txBox="1">
            <a:spLocks/>
          </p:cNvSpPr>
          <p:nvPr/>
        </p:nvSpPr>
        <p:spPr>
          <a:xfrm>
            <a:off x="6035632" y="911424"/>
            <a:ext cx="2808312" cy="47982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Mockup studies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86BBAE4-D04E-424B-AB4B-8193343A98E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3" r="13991"/>
          <a:stretch/>
        </p:blipFill>
        <p:spPr>
          <a:xfrm>
            <a:off x="657122" y="1429958"/>
            <a:ext cx="1440000" cy="75591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F5B084A-A4CE-4310-94CB-6749FEE8771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9" r="22475"/>
          <a:stretch/>
        </p:blipFill>
        <p:spPr>
          <a:xfrm>
            <a:off x="657122" y="2275183"/>
            <a:ext cx="1440000" cy="61633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26F095C-5377-4E92-9D8B-9A5BBD34C6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789" y="3093073"/>
            <a:ext cx="1832667" cy="616338"/>
          </a:xfrm>
          <a:prstGeom prst="rect">
            <a:avLst/>
          </a:prstGeom>
        </p:spPr>
      </p:pic>
      <p:pic>
        <p:nvPicPr>
          <p:cNvPr id="19" name="Immagine 4" descr="Immagine che contiene interni, soffitto, dispositivo, blu&#10;&#10;Descrizione generata automaticamente">
            <a:extLst>
              <a:ext uri="{FF2B5EF4-FFF2-40B4-BE49-F238E27FC236}">
                <a16:creationId xmlns:a16="http://schemas.microsoft.com/office/drawing/2014/main" id="{150B53D4-8142-4DE8-9FA6-A152A09F9C90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6"/>
          <a:srcRect l="-922" t="11723" r="21150"/>
          <a:stretch/>
        </p:blipFill>
        <p:spPr>
          <a:xfrm rot="5400000">
            <a:off x="3159610" y="1401624"/>
            <a:ext cx="2105058" cy="1747118"/>
          </a:xfrm>
          <a:prstGeom prst="rect">
            <a:avLst/>
          </a:prstGeom>
        </p:spPr>
      </p:pic>
      <p:pic>
        <p:nvPicPr>
          <p:cNvPr id="20" name="Content Placeholder 16">
            <a:extLst>
              <a:ext uri="{FF2B5EF4-FFF2-40B4-BE49-F238E27FC236}">
                <a16:creationId xmlns:a16="http://schemas.microsoft.com/office/drawing/2014/main" id="{4858A9AB-9D14-46B0-9431-7A480427B3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54412" y="3923996"/>
            <a:ext cx="2520000" cy="917645"/>
          </a:xfrm>
          <a:prstGeom prst="rect">
            <a:avLst/>
          </a:prstGeom>
        </p:spPr>
      </p:pic>
      <p:sp>
        <p:nvSpPr>
          <p:cNvPr id="21" name="Slide Number Placeholder 3">
            <a:extLst>
              <a:ext uri="{FF2B5EF4-FFF2-40B4-BE49-F238E27FC236}">
                <a16:creationId xmlns:a16="http://schemas.microsoft.com/office/drawing/2014/main" id="{D85EB4E5-EE36-4835-998C-17E5A209F8E3}"/>
              </a:ext>
            </a:extLst>
          </p:cNvPr>
          <p:cNvSpPr txBox="1">
            <a:spLocks/>
          </p:cNvSpPr>
          <p:nvPr/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A35187F-8FA2-40A4-ACE7-F847CE7DA04E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36D1794-3153-4F49-9FAE-9EC99CEF8E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52952" y="3327712"/>
            <a:ext cx="2520000" cy="585750"/>
          </a:xfrm>
          <a:prstGeom prst="rect">
            <a:avLst/>
          </a:prstGeom>
        </p:spPr>
      </p:pic>
      <p:pic>
        <p:nvPicPr>
          <p:cNvPr id="1026" name="09DCA38A-E1A6-40AB-A989-B227B499CBD8">
            <a:extLst>
              <a:ext uri="{FF2B5EF4-FFF2-40B4-BE49-F238E27FC236}">
                <a16:creationId xmlns:a16="http://schemas.microsoft.com/office/drawing/2014/main" id="{EE094F0F-FED6-4899-96DF-6B6A4C4CDF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3" t="14927" r="27160" b="27582"/>
          <a:stretch/>
        </p:blipFill>
        <p:spPr bwMode="auto">
          <a:xfrm>
            <a:off x="6375816" y="1304199"/>
            <a:ext cx="2127945" cy="1941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71D3CB72-8031-427A-85BF-C8B75DA95BBD}"/>
              </a:ext>
            </a:extLst>
          </p:cNvPr>
          <p:cNvGrpSpPr/>
          <p:nvPr/>
        </p:nvGrpSpPr>
        <p:grpSpPr>
          <a:xfrm>
            <a:off x="5934046" y="3324669"/>
            <a:ext cx="3011485" cy="1266657"/>
            <a:chOff x="5934046" y="3324669"/>
            <a:chExt cx="3011485" cy="1266657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7EBB7F78-8C40-4390-81FC-D0B2B00176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661744" y="3324669"/>
              <a:ext cx="474932" cy="1260000"/>
            </a:xfrm>
            <a:prstGeom prst="rect">
              <a:avLst/>
            </a:prstGeom>
          </p:spPr>
        </p:pic>
        <p:pic>
          <p:nvPicPr>
            <p:cNvPr id="38" name="Picture 37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A8626F83-B359-4A15-8038-4E3375D561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934046" y="3331326"/>
              <a:ext cx="446223" cy="1260000"/>
            </a:xfrm>
            <a:prstGeom prst="rect">
              <a:avLst/>
            </a:prstGeom>
          </p:spPr>
        </p:pic>
        <p:pic>
          <p:nvPicPr>
            <p:cNvPr id="42" name="Picture 41" descr="A picture containing calendar&#10;&#10;Description automatically generated">
              <a:extLst>
                <a:ext uri="{FF2B5EF4-FFF2-40B4-BE49-F238E27FC236}">
                  <a16:creationId xmlns:a16="http://schemas.microsoft.com/office/drawing/2014/main" id="{2CD8859C-10F6-4E8C-A1DB-DDC0FBD8DDC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301875" y="3331326"/>
              <a:ext cx="1643656" cy="1260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/>
          </p:spPr>
        </p:pic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28A72BEC-5CFD-4B7A-96DE-DEC1D434A5D7}"/>
              </a:ext>
            </a:extLst>
          </p:cNvPr>
          <p:cNvSpPr txBox="1"/>
          <p:nvPr/>
        </p:nvSpPr>
        <p:spPr>
          <a:xfrm>
            <a:off x="294623" y="3866512"/>
            <a:ext cx="21649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F. Wolf </a:t>
            </a:r>
            <a:r>
              <a:rPr lang="en-GB" sz="800" b="0" i="1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et al</a:t>
            </a:r>
            <a:r>
              <a:rPr lang="en-GB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., "Characterization of the Stress Distribution on Nb3Sn Rutherford Cables Under Transverse Compression," in </a:t>
            </a:r>
            <a:r>
              <a:rPr lang="en-GB" sz="800" b="0" i="1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IEEE Transactions on Applied Superconductivity</a:t>
            </a:r>
            <a:r>
              <a:rPr lang="en-GB" sz="800" b="0" i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, 2018.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2322F0F-AE6F-4FF4-8611-CA0B9726236C}"/>
              </a:ext>
            </a:extLst>
          </p:cNvPr>
          <p:cNvSpPr txBox="1"/>
          <p:nvPr/>
        </p:nvSpPr>
        <p:spPr>
          <a:xfrm>
            <a:off x="2743948" y="4852175"/>
            <a:ext cx="29370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F. Wolf, FUJI Analysis D2 Prototype, CERN, EDMS 2471988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67BB0AD-05B2-449E-A052-DEF0EEFE9052}"/>
              </a:ext>
            </a:extLst>
          </p:cNvPr>
          <p:cNvSpPr txBox="1"/>
          <p:nvPr/>
        </p:nvSpPr>
        <p:spPr>
          <a:xfrm>
            <a:off x="6380269" y="4900778"/>
            <a:ext cx="20992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https://espace.cern.ch/mockuptest2020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134B371C-63CE-427F-A7CB-6734F71D4DD8}"/>
              </a:ext>
            </a:extLst>
          </p:cNvPr>
          <p:cNvCxnSpPr>
            <a:cxnSpLocks/>
            <a:endCxn id="38" idx="0"/>
          </p:cNvCxnSpPr>
          <p:nvPr/>
        </p:nvCxnSpPr>
        <p:spPr>
          <a:xfrm rot="5400000">
            <a:off x="6121485" y="2106999"/>
            <a:ext cx="1260000" cy="1188654"/>
          </a:xfrm>
          <a:prstGeom prst="bentConnector3">
            <a:avLst>
              <a:gd name="adj1" fmla="val 11824"/>
            </a:avLst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E2416B06-5303-49F6-9D27-DF4ADEAAB0D4}"/>
              </a:ext>
            </a:extLst>
          </p:cNvPr>
          <p:cNvCxnSpPr>
            <a:cxnSpLocks/>
            <a:endCxn id="36" idx="0"/>
          </p:cNvCxnSpPr>
          <p:nvPr/>
        </p:nvCxnSpPr>
        <p:spPr>
          <a:xfrm rot="5400000">
            <a:off x="6569478" y="2757468"/>
            <a:ext cx="896933" cy="23746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CAE29513-0D66-424E-8405-574A1F941512}"/>
              </a:ext>
            </a:extLst>
          </p:cNvPr>
          <p:cNvCxnSpPr>
            <a:cxnSpLocks/>
          </p:cNvCxnSpPr>
          <p:nvPr/>
        </p:nvCxnSpPr>
        <p:spPr>
          <a:xfrm rot="16200000" flipH="1">
            <a:off x="7411695" y="2638932"/>
            <a:ext cx="1145452" cy="239335"/>
          </a:xfrm>
          <a:prstGeom prst="bentConnector3">
            <a:avLst>
              <a:gd name="adj1" fmla="val 1354"/>
            </a:avLst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96959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2A776-790A-4B0C-8020-C7F9CBAF2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FUJI </a:t>
            </a:r>
            <a:r>
              <a:rPr lang="en-US" dirty="0" err="1"/>
              <a:t>prescale</a:t>
            </a:r>
            <a:r>
              <a:rPr lang="en-US" dirty="0"/>
              <a:t> film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B949B-2089-4356-A062-D584A1356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1600" dirty="0"/>
          </a:p>
          <a:p>
            <a:r>
              <a:rPr lang="en-US" sz="1600" dirty="0"/>
              <a:t>Requires disassembly to access the pressure sensitive film</a:t>
            </a:r>
          </a:p>
          <a:p>
            <a:endParaRPr lang="en-US" sz="1600" dirty="0"/>
          </a:p>
          <a:p>
            <a:r>
              <a:rPr lang="en-US" sz="1600" dirty="0"/>
              <a:t>Only peak stresses can be determined</a:t>
            </a:r>
          </a:p>
          <a:p>
            <a:endParaRPr lang="en-US" sz="1600" dirty="0"/>
          </a:p>
          <a:p>
            <a:r>
              <a:rPr lang="en-US" sz="1600" dirty="0"/>
              <a:t>Measurement range can be extended by combination of different types</a:t>
            </a:r>
          </a:p>
          <a:p>
            <a:endParaRPr lang="en-US" sz="1600" dirty="0"/>
          </a:p>
          <a:p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4298C1-524A-4279-B9E6-C1C7B9A06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4041AD-69CB-4376-98A2-DE3032158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4324" y="3292475"/>
            <a:ext cx="3288449" cy="1105927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EB20DAF8-4EB0-4FEF-B635-8662C3233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931790"/>
            <a:ext cx="3121529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0251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5077BD7A-2EE3-4374-9EB1-152B40438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301750"/>
            <a:ext cx="7920000" cy="540000"/>
          </a:xfrm>
        </p:spPr>
        <p:txBody>
          <a:bodyPr/>
          <a:lstStyle/>
          <a:p>
            <a:r>
              <a:rPr lang="en-US" dirty="0"/>
              <a:t>Active system</a:t>
            </a:r>
            <a:br>
              <a:rPr lang="en-GB" dirty="0"/>
            </a:br>
            <a:br>
              <a:rPr lang="en-GB" dirty="0"/>
            </a:br>
            <a:r>
              <a:rPr lang="en-GB" dirty="0" err="1"/>
              <a:t>Tekscan</a:t>
            </a:r>
            <a:r>
              <a:rPr lang="en-GB" baseline="30000" dirty="0" err="1"/>
              <a:t>TM</a:t>
            </a:r>
            <a:r>
              <a:rPr lang="en-GB" baseline="30000" dirty="0"/>
              <a:t> </a:t>
            </a:r>
            <a:r>
              <a:rPr lang="en-GB" dirty="0"/>
              <a:t>I-Scan system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49FBC5-47F9-4F88-BE6B-A24AF25C6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24650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6834" y="66438"/>
            <a:ext cx="6170141" cy="705332"/>
          </a:xfrm>
        </p:spPr>
        <p:txBody>
          <a:bodyPr anchor="t">
            <a:normAutofit/>
          </a:bodyPr>
          <a:lstStyle/>
          <a:p>
            <a:r>
              <a:rPr lang="en-GB" dirty="0" err="1"/>
              <a:t>Tekscan</a:t>
            </a:r>
            <a:r>
              <a:rPr lang="en-GB" baseline="30000" dirty="0" err="1"/>
              <a:t>TM</a:t>
            </a:r>
            <a:r>
              <a:rPr lang="en-GB" baseline="30000" dirty="0"/>
              <a:t> </a:t>
            </a:r>
            <a:r>
              <a:rPr lang="en-GB" dirty="0"/>
              <a:t>I-Scan system</a:t>
            </a:r>
            <a:endParaRPr lang="en-GB" baseline="30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548" y="4685422"/>
            <a:ext cx="415883" cy="409856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557468" y="895497"/>
            <a:ext cx="4829407" cy="4983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200" b="1" dirty="0">
                <a:solidFill>
                  <a:schemeClr val="accent5"/>
                </a:solidFill>
              </a:rPr>
              <a:t>Experience at CERN</a:t>
            </a: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Used by Paolo Fessia in 2000 for the manufacturing control of LHC dipole magnets in the coil ends.</a:t>
            </a: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A special sensor foil was produced for CERN in 2000</a:t>
            </a: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Used in the 11T collaring </a:t>
            </a:r>
            <a:r>
              <a:rPr lang="en-GB" sz="1200" dirty="0" err="1">
                <a:solidFill>
                  <a:schemeClr val="accent5"/>
                </a:solidFill>
              </a:rPr>
              <a:t>mockup</a:t>
            </a:r>
            <a:r>
              <a:rPr lang="en-GB" sz="1200" dirty="0">
                <a:solidFill>
                  <a:schemeClr val="accent5"/>
                </a:solidFill>
              </a:rPr>
              <a:t> study in 2018 by Paolo Ferracin</a:t>
            </a:r>
          </a:p>
          <a:p>
            <a:pPr>
              <a:spcBef>
                <a:spcPct val="20000"/>
              </a:spcBef>
              <a:buClr>
                <a:schemeClr val="accent6"/>
              </a:buClr>
            </a:pPr>
            <a:endParaRPr lang="en-GB" sz="1200" dirty="0">
              <a:solidFill>
                <a:schemeClr val="accent5"/>
              </a:solidFill>
            </a:endParaRPr>
          </a:p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200" b="1" dirty="0">
                <a:solidFill>
                  <a:schemeClr val="accent5"/>
                </a:solidFill>
              </a:rPr>
              <a:t>Development:</a:t>
            </a: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High pressure sensor foils with an upper limit about 200 MPa due elastic limits of the foil.</a:t>
            </a: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Low pressure sensor foils to measure the air flow on a surface.</a:t>
            </a: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Only system at the commercial market which allow an online readout of a contact pressure in a range up to 200 MPa.</a:t>
            </a:r>
          </a:p>
          <a:p>
            <a:pPr>
              <a:spcBef>
                <a:spcPct val="20000"/>
              </a:spcBef>
              <a:buClr>
                <a:schemeClr val="accent6"/>
              </a:buClr>
            </a:pPr>
            <a:endParaRPr lang="en-GB" sz="1200" b="1" dirty="0">
              <a:solidFill>
                <a:schemeClr val="accent5"/>
              </a:solidFill>
            </a:endParaRPr>
          </a:p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200" b="1" dirty="0">
                <a:solidFill>
                  <a:schemeClr val="accent5"/>
                </a:solidFill>
              </a:rPr>
              <a:t>Company:</a:t>
            </a: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Small company in Boston with 100 employee</a:t>
            </a: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  <a:hlinkClick r:id="rId4"/>
              </a:rPr>
              <a:t>https://www.tekscan.com/</a:t>
            </a:r>
            <a:r>
              <a:rPr lang="en-GB" sz="1200" dirty="0">
                <a:solidFill>
                  <a:schemeClr val="accent5"/>
                </a:solidFill>
              </a:rPr>
              <a:t> </a:t>
            </a: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200" dirty="0">
              <a:solidFill>
                <a:schemeClr val="accent5"/>
              </a:solidFill>
            </a:endParaRP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200" dirty="0">
              <a:solidFill>
                <a:schemeClr val="accent5"/>
              </a:solidFill>
            </a:endParaRPr>
          </a:p>
          <a:p>
            <a:pPr marL="128588" indent="-128588">
              <a:buFont typeface="Arial" panose="020B0604020202020204" pitchFamily="34" charset="0"/>
              <a:buChar char="•"/>
            </a:pPr>
            <a:endParaRPr lang="en-GB" sz="975" dirty="0">
              <a:solidFill>
                <a:srgbClr val="000000"/>
              </a:solidFill>
            </a:endParaRPr>
          </a:p>
          <a:p>
            <a:pPr marL="128588" indent="-128588">
              <a:buFont typeface="Arial" panose="020B0604020202020204" pitchFamily="34" charset="0"/>
              <a:buChar char="•"/>
            </a:pPr>
            <a:endParaRPr lang="en-GB" sz="975" dirty="0">
              <a:solidFill>
                <a:srgbClr val="000000"/>
              </a:solidFill>
            </a:endParaRPr>
          </a:p>
          <a:p>
            <a:pPr marL="128588" indent="-128588">
              <a:buFont typeface="Arial" panose="020B0604020202020204" pitchFamily="34" charset="0"/>
              <a:buChar char="•"/>
            </a:pPr>
            <a:endParaRPr lang="en-GB" sz="975" dirty="0">
              <a:solidFill>
                <a:srgbClr val="000000"/>
              </a:solidFill>
            </a:endParaRPr>
          </a:p>
          <a:p>
            <a:endParaRPr lang="en-GB" sz="975" dirty="0">
              <a:solidFill>
                <a:srgbClr val="000000"/>
              </a:solidFill>
            </a:endParaRPr>
          </a:p>
          <a:p>
            <a:pPr marL="128588" indent="-128588">
              <a:buFont typeface="Arial" panose="020B0604020202020204" pitchFamily="34" charset="0"/>
              <a:buChar char="•"/>
            </a:pPr>
            <a:endParaRPr lang="en-GB" sz="975" dirty="0">
              <a:solidFill>
                <a:srgbClr val="000000"/>
              </a:solidFill>
            </a:endParaRPr>
          </a:p>
          <a:p>
            <a:endParaRPr lang="en-GB" sz="975" dirty="0">
              <a:solidFill>
                <a:srgbClr val="000000"/>
              </a:solidFill>
            </a:endParaRPr>
          </a:p>
          <a:p>
            <a:endParaRPr lang="en-GB" sz="975" dirty="0">
              <a:solidFill>
                <a:srgbClr val="000000"/>
              </a:solidFill>
            </a:endParaRPr>
          </a:p>
        </p:txBody>
      </p:sp>
      <p:pic>
        <p:nvPicPr>
          <p:cNvPr id="6" name="Picture 2" descr="unit_irti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232" y="487934"/>
            <a:ext cx="1479452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792143" y="2648148"/>
            <a:ext cx="3172345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900" i="1" dirty="0">
                <a:solidFill>
                  <a:schemeClr val="tx1"/>
                </a:solidFill>
              </a:rPr>
              <a:t>Coil end press and sensor foil with readout system. [9]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826" y="164868"/>
            <a:ext cx="650706" cy="3446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A3FEDD5-A3A3-4E35-B269-96108883481B}"/>
              </a:ext>
            </a:extLst>
          </p:cNvPr>
          <p:cNvSpPr txBox="1"/>
          <p:nvPr/>
        </p:nvSpPr>
        <p:spPr>
          <a:xfrm>
            <a:off x="3545972" y="4731990"/>
            <a:ext cx="49685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[9] Coil ends measuring procedure, CERN, 2002, provided by Paolo Fessia  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40B3F60-8773-4298-A181-13AC4360733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498" t="17720" r="30374" b="6514"/>
          <a:stretch/>
        </p:blipFill>
        <p:spPr>
          <a:xfrm>
            <a:off x="7823762" y="483518"/>
            <a:ext cx="646931" cy="2160000"/>
          </a:xfrm>
          <a:prstGeom prst="rect">
            <a:avLst/>
          </a:prstGeom>
          <a:ln>
            <a:noFill/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1A08DA-2C7B-4630-B004-A337BC914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15" name="Content Placeholder 5" descr="C:\Users\labianch\AppData\Local\Microsoft\Windows\Temporary Internet Files\Content.Outlook\4VLWI5O4\IMG_20171214_113513.jpg">
            <a:extLst>
              <a:ext uri="{FF2B5EF4-FFF2-40B4-BE49-F238E27FC236}">
                <a16:creationId xmlns:a16="http://schemas.microsoft.com/office/drawing/2014/main" id="{5C3362BB-F6C6-4CEA-9354-53844747D840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1" b="26094"/>
          <a:stretch/>
        </p:blipFill>
        <p:spPr bwMode="auto">
          <a:xfrm>
            <a:off x="6405045" y="3008336"/>
            <a:ext cx="1634224" cy="14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4B60E02-8B96-4EA9-8171-A84479799778}"/>
              </a:ext>
            </a:extLst>
          </p:cNvPr>
          <p:cNvSpPr txBox="1"/>
          <p:nvPr/>
        </p:nvSpPr>
        <p:spPr>
          <a:xfrm>
            <a:off x="5635984" y="4457822"/>
            <a:ext cx="3172345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900" i="1" dirty="0">
                <a:solidFill>
                  <a:schemeClr val="tx1"/>
                </a:solidFill>
              </a:rPr>
              <a:t>Collaring </a:t>
            </a:r>
            <a:r>
              <a:rPr lang="en-GB" sz="900" i="1" dirty="0" err="1">
                <a:solidFill>
                  <a:schemeClr val="tx1"/>
                </a:solidFill>
              </a:rPr>
              <a:t>mockup</a:t>
            </a:r>
            <a:r>
              <a:rPr lang="en-GB" sz="900" i="1" dirty="0">
                <a:solidFill>
                  <a:schemeClr val="tx1"/>
                </a:solidFill>
              </a:rPr>
              <a:t> 2018. [10]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1D2836-BA4C-48D6-97AF-8691A0C6F0E0}"/>
              </a:ext>
            </a:extLst>
          </p:cNvPr>
          <p:cNvSpPr txBox="1"/>
          <p:nvPr/>
        </p:nvSpPr>
        <p:spPr>
          <a:xfrm>
            <a:off x="2987824" y="4909126"/>
            <a:ext cx="55267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[10] Collaring kinematics, mechanics, instrumentation, and mock-ups, EDMS 2130333</a:t>
            </a:r>
          </a:p>
        </p:txBody>
      </p:sp>
    </p:spTree>
    <p:extLst>
      <p:ext uri="{BB962C8B-B14F-4D97-AF65-F5344CB8AC3E}">
        <p14:creationId xmlns:p14="http://schemas.microsoft.com/office/powerpoint/2010/main" val="36581231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6834" y="66438"/>
            <a:ext cx="6170141" cy="705332"/>
          </a:xfrm>
        </p:spPr>
        <p:txBody>
          <a:bodyPr anchor="t">
            <a:normAutofit/>
          </a:bodyPr>
          <a:lstStyle/>
          <a:p>
            <a:r>
              <a:rPr lang="en-GB" dirty="0" err="1"/>
              <a:t>Tekscan</a:t>
            </a:r>
            <a:r>
              <a:rPr lang="en-GB" baseline="30000" dirty="0" err="1"/>
              <a:t>TM</a:t>
            </a:r>
            <a:r>
              <a:rPr lang="en-GB" dirty="0"/>
              <a:t> I-Scan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8609" y="771770"/>
            <a:ext cx="5409287" cy="3500566"/>
          </a:xfrm>
        </p:spPr>
        <p:txBody>
          <a:bodyPr>
            <a:noAutofit/>
          </a:bodyPr>
          <a:lstStyle/>
          <a:p>
            <a:pPr>
              <a:buClrTx/>
            </a:pPr>
            <a:endParaRPr lang="en-GB" sz="1350" dirty="0">
              <a:solidFill>
                <a:srgbClr val="000000"/>
              </a:solidFill>
            </a:endParaRPr>
          </a:p>
          <a:p>
            <a:pPr>
              <a:buClrTx/>
              <a:buFont typeface="+mj-lt"/>
              <a:buAutoNum type="arabicPeriod"/>
            </a:pPr>
            <a:endParaRPr lang="en-GB" sz="1350" dirty="0">
              <a:solidFill>
                <a:srgbClr val="000000"/>
              </a:solidFill>
            </a:endParaRPr>
          </a:p>
          <a:p>
            <a:pPr marL="27432" indent="0">
              <a:buClrTx/>
              <a:buNone/>
            </a:pPr>
            <a:endParaRPr lang="en-GB" sz="1350" dirty="0">
              <a:solidFill>
                <a:srgbClr val="000000"/>
              </a:solidFill>
            </a:endParaRPr>
          </a:p>
          <a:p>
            <a:endParaRPr lang="en-GB" sz="1350" dirty="0"/>
          </a:p>
        </p:txBody>
      </p:sp>
      <p:sp>
        <p:nvSpPr>
          <p:cNvPr id="23" name="Rectangle 22"/>
          <p:cNvSpPr/>
          <p:nvPr/>
        </p:nvSpPr>
        <p:spPr>
          <a:xfrm>
            <a:off x="762200" y="673478"/>
            <a:ext cx="4275057" cy="3965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200" b="1" dirty="0">
                <a:solidFill>
                  <a:schemeClr val="accent5"/>
                </a:solidFill>
              </a:rPr>
              <a:t>The measurement system:</a:t>
            </a: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Matrix based sensor using the piezo-resistive effect</a:t>
            </a: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Minimal spacing between rows od columns: 0.6 mm</a:t>
            </a: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200" dirty="0">
              <a:solidFill>
                <a:schemeClr val="accent5"/>
              </a:solidFill>
            </a:endParaRP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Repeatability: &lt; ± 3.5%</a:t>
            </a: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Hysteresis of the sensor: &lt; ± 4.5%</a:t>
            </a: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Pressure range: up to 207 MPa (limited by the deformation of the foil)</a:t>
            </a: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200" dirty="0">
              <a:solidFill>
                <a:schemeClr val="accent5"/>
              </a:solidFill>
            </a:endParaRP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Maximum number of sensing elements 50*44 = 2200 Thickness: 0.1 mm </a:t>
            </a: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200" dirty="0">
              <a:solidFill>
                <a:schemeClr val="accent5"/>
              </a:solidFill>
            </a:endParaRP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Scanning speed up to 100 Hz </a:t>
            </a: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Digital pressure resolution in 8 bit (0-255)</a:t>
            </a: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200" dirty="0">
              <a:solidFill>
                <a:schemeClr val="accent5"/>
              </a:solidFill>
            </a:endParaRPr>
          </a:p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All sensor foils must be calibrated with respect to the contact material by the customer</a:t>
            </a:r>
          </a:p>
          <a:p>
            <a:endParaRPr lang="en-GB" sz="825" dirty="0">
              <a:solidFill>
                <a:srgbClr val="000000"/>
              </a:solidFill>
            </a:endParaRPr>
          </a:p>
          <a:p>
            <a:endParaRPr lang="en-GB" sz="825" dirty="0">
              <a:solidFill>
                <a:srgbClr val="000000"/>
              </a:solidFill>
            </a:endParaRPr>
          </a:p>
        </p:txBody>
      </p:sp>
      <p:pic>
        <p:nvPicPr>
          <p:cNvPr id="1026" name="Picture 1" descr="https://www.tekscan.com/sites/default/files/I-Scan%20System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79"/>
          <a:stretch/>
        </p:blipFill>
        <p:spPr bwMode="auto">
          <a:xfrm>
            <a:off x="5597135" y="2717086"/>
            <a:ext cx="2478881" cy="1986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0206" y="528666"/>
            <a:ext cx="2414522" cy="1881188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904240" y="2394590"/>
            <a:ext cx="1999538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900" i="1" dirty="0" err="1">
                <a:solidFill>
                  <a:schemeClr val="tx1"/>
                </a:solidFill>
              </a:rPr>
              <a:t>Tekscan</a:t>
            </a:r>
            <a:r>
              <a:rPr lang="en-GB" sz="900" i="1" dirty="0">
                <a:solidFill>
                  <a:schemeClr val="tx1"/>
                </a:solidFill>
              </a:rPr>
              <a:t> sensor design. [8]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287680" y="2472950"/>
            <a:ext cx="2396359" cy="20110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2" name="TextBox 31"/>
          <p:cNvSpPr txBox="1"/>
          <p:nvPr/>
        </p:nvSpPr>
        <p:spPr>
          <a:xfrm>
            <a:off x="5836806" y="4573166"/>
            <a:ext cx="1999538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900" i="1" dirty="0" err="1">
                <a:solidFill>
                  <a:schemeClr val="tx1"/>
                </a:solidFill>
              </a:rPr>
              <a:t>Tekscan</a:t>
            </a:r>
            <a:r>
              <a:rPr lang="en-GB" sz="900" i="1" dirty="0">
                <a:solidFill>
                  <a:schemeClr val="tx1"/>
                </a:solidFill>
              </a:rPr>
              <a:t> readout system. [8]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1C4EFE-7BCB-4B38-AA6F-677124AA1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364FD2-6F9C-42E5-87BB-734439A914D8}"/>
              </a:ext>
            </a:extLst>
          </p:cNvPr>
          <p:cNvSpPr txBox="1"/>
          <p:nvPr/>
        </p:nvSpPr>
        <p:spPr>
          <a:xfrm>
            <a:off x="3203848" y="4933004"/>
            <a:ext cx="5400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[8] </a:t>
            </a:r>
            <a:r>
              <a:rPr lang="en-GB" sz="800" dirty="0" err="1">
                <a:solidFill>
                  <a:schemeClr val="bg1">
                    <a:lumMod val="50000"/>
                  </a:schemeClr>
                </a:solidFill>
              </a:rPr>
              <a:t>Tekscan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, Inc., I-Scan® Product Selection Guide, 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[Online]. Available: 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https://www.tekscan.com 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[Accessed 2021]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20416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CCD0E-3263-4699-8FAE-0258D20DD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 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E24E2A-D752-4209-BC19-6506319299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Motivation / Introduction</a:t>
            </a:r>
          </a:p>
          <a:p>
            <a:endParaRPr lang="en-US" sz="1800" dirty="0"/>
          </a:p>
          <a:p>
            <a:r>
              <a:rPr lang="en-US" sz="1800" dirty="0"/>
              <a:t>Review of existing contact pressure measure systems</a:t>
            </a:r>
          </a:p>
          <a:p>
            <a:endParaRPr lang="en-US" sz="1800" dirty="0"/>
          </a:p>
          <a:p>
            <a:r>
              <a:rPr lang="en-US" sz="1800" dirty="0"/>
              <a:t>Passive measurement systems</a:t>
            </a:r>
          </a:p>
          <a:p>
            <a:endParaRPr lang="en-US" sz="1800" dirty="0"/>
          </a:p>
          <a:p>
            <a:r>
              <a:rPr lang="en-US" sz="1800" dirty="0"/>
              <a:t>Active measurement systems   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GB" sz="1800" dirty="0"/>
              <a:t>Conclusion / summary and outlook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52A3FF-11DF-477C-ADD9-19272D8B0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03204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16AE255-19A2-4CD4-8AF5-10714F227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301750"/>
            <a:ext cx="7920000" cy="540000"/>
          </a:xfrm>
        </p:spPr>
        <p:txBody>
          <a:bodyPr/>
          <a:lstStyle/>
          <a:p>
            <a:r>
              <a:rPr lang="en-US" dirty="0"/>
              <a:t>Active system</a:t>
            </a:r>
            <a:br>
              <a:rPr lang="en-GB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CERN capacitive load transducer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171B2B-2C14-447E-A51E-9044360CE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67183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Text, letter&#10;&#10;Description automatically generated">
            <a:extLst>
              <a:ext uri="{FF2B5EF4-FFF2-40B4-BE49-F238E27FC236}">
                <a16:creationId xmlns:a16="http://schemas.microsoft.com/office/drawing/2014/main" id="{C330467C-BB42-40B8-94D6-7440F0817E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4130" y="654434"/>
            <a:ext cx="1261875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85C808C-9AFE-4142-86FC-4F3B4FB80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of capacitive gauge in SC magnet </a:t>
            </a:r>
            <a:r>
              <a:rPr lang="en-US" dirty="0" err="1"/>
              <a:t>comunity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6EDDDD-82F0-48FA-94B1-03BFC9DE9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193D720E-AB51-4579-8EF3-BECF9B171F8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4448691"/>
              </p:ext>
            </p:extLst>
          </p:nvPr>
        </p:nvGraphicFramePr>
        <p:xfrm>
          <a:off x="97200" y="844382"/>
          <a:ext cx="5625019" cy="36529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701">
                  <a:extLst>
                    <a:ext uri="{9D8B030D-6E8A-4147-A177-3AD203B41FA5}">
                      <a16:colId xmlns:a16="http://schemas.microsoft.com/office/drawing/2014/main" val="2298111145"/>
                    </a:ext>
                  </a:extLst>
                </a:gridCol>
                <a:gridCol w="187709">
                  <a:extLst>
                    <a:ext uri="{9D8B030D-6E8A-4147-A177-3AD203B41FA5}">
                      <a16:colId xmlns:a16="http://schemas.microsoft.com/office/drawing/2014/main" val="2365409200"/>
                    </a:ext>
                  </a:extLst>
                </a:gridCol>
                <a:gridCol w="630076">
                  <a:extLst>
                    <a:ext uri="{9D8B030D-6E8A-4147-A177-3AD203B41FA5}">
                      <a16:colId xmlns:a16="http://schemas.microsoft.com/office/drawing/2014/main" val="3343318194"/>
                    </a:ext>
                  </a:extLst>
                </a:gridCol>
                <a:gridCol w="3521012">
                  <a:extLst>
                    <a:ext uri="{9D8B030D-6E8A-4147-A177-3AD203B41FA5}">
                      <a16:colId xmlns:a16="http://schemas.microsoft.com/office/drawing/2014/main" val="3019539504"/>
                    </a:ext>
                  </a:extLst>
                </a:gridCol>
                <a:gridCol w="707521">
                  <a:extLst>
                    <a:ext uri="{9D8B030D-6E8A-4147-A177-3AD203B41FA5}">
                      <a16:colId xmlns:a16="http://schemas.microsoft.com/office/drawing/2014/main" val="1214538197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882633250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ID</a:t>
                      </a:r>
                      <a:endParaRPr lang="en-GB" sz="6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</a:rPr>
                        <a:t>Year</a:t>
                      </a:r>
                      <a:endParaRPr lang="en-GB" sz="6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Author</a:t>
                      </a:r>
                      <a:endParaRPr lang="en-GB" sz="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Title</a:t>
                      </a:r>
                      <a:endParaRPr lang="en-GB" sz="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Published</a:t>
                      </a:r>
                      <a:endParaRPr lang="en-GB" sz="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</a:rPr>
                        <a:t>Type</a:t>
                      </a:r>
                      <a:endParaRPr lang="en-GB" sz="6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682" marR="4682" marT="4682" marB="0" anchor="ctr"/>
                </a:tc>
                <a:extLst>
                  <a:ext uri="{0D108BD9-81ED-4DB2-BD59-A6C34878D82A}">
                    <a16:rowId xmlns:a16="http://schemas.microsoft.com/office/drawing/2014/main" val="259252106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1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1990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C. E. Dick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Bulk modulus capacitor load cells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SSC Lab. Plenum Press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Paper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extLst>
                  <a:ext uri="{0D108BD9-81ED-4DB2-BD59-A6C34878D82A}">
                    <a16:rowId xmlns:a16="http://schemas.microsoft.com/office/drawing/2014/main" val="250774111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1993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J. </a:t>
                      </a:r>
                      <a:r>
                        <a:rPr lang="en-GB" sz="600" u="none" strike="noStrike" dirty="0" err="1">
                          <a:effectLst/>
                          <a:latin typeface="+mn-lt"/>
                        </a:rPr>
                        <a:t>Gilquin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Feasibility study of a system for measuring the LHC dipole coil stresses with capacitive probes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Internal Note 93-90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Report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extLst>
                  <a:ext uri="{0D108BD9-81ED-4DB2-BD59-A6C34878D82A}">
                    <a16:rowId xmlns:a16="http://schemas.microsoft.com/office/drawing/2014/main" val="292664630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3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1996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I. </a:t>
                      </a:r>
                      <a:r>
                        <a:rPr lang="en-GB" sz="600" u="none" strike="noStrike" dirty="0" err="1">
                          <a:effectLst/>
                          <a:latin typeface="+mn-lt"/>
                        </a:rPr>
                        <a:t>Vanenkov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Using capacitive force transducer for measuring stresses in superconducting magnet coils for the LHC</a:t>
                      </a: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Internal Note 96-14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Report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extLst>
                  <a:ext uri="{0D108BD9-81ED-4DB2-BD59-A6C34878D82A}">
                    <a16:rowId xmlns:a16="http://schemas.microsoft.com/office/drawing/2014/main" val="407135506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4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1996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 J. P. </a:t>
                      </a:r>
                      <a:r>
                        <a:rPr lang="en-GB" sz="600" u="none" strike="noStrike" dirty="0" err="1">
                          <a:effectLst/>
                          <a:latin typeface="+mn-lt"/>
                        </a:rPr>
                        <a:t>Ozelis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Capacitance strain gauges - an Introduction and Modest Proposal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Fermilab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Internal note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extLst>
                  <a:ext uri="{0D108BD9-81ED-4DB2-BD59-A6C34878D82A}">
                    <a16:rowId xmlns:a16="http://schemas.microsoft.com/office/drawing/2014/main" val="213530623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5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1997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 err="1">
                          <a:effectLst/>
                          <a:latin typeface="+mn-lt"/>
                        </a:rPr>
                        <a:t>N.Siegel</a:t>
                      </a:r>
                      <a:r>
                        <a:rPr lang="en-GB" sz="600" u="none" strike="noStrike" dirty="0">
                          <a:effectLst/>
                          <a:latin typeface="+mn-lt"/>
                        </a:rPr>
                        <a:t>, et al.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Design and use of capacitive force transducers for superconducting magnet models for the LHC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lhc-project-report-173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Report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extLst>
                  <a:ext uri="{0D108BD9-81ED-4DB2-BD59-A6C34878D82A}">
                    <a16:rowId xmlns:a16="http://schemas.microsoft.com/office/drawing/2014/main" val="79084792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6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2002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A. Foussat, et al.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Mechanical behaviour of the ATLAS B0 Model Coil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IEEE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Paper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extLst>
                  <a:ext uri="{0D108BD9-81ED-4DB2-BD59-A6C34878D82A}">
                    <a16:rowId xmlns:a16="http://schemas.microsoft.com/office/drawing/2014/main" val="266283441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2009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R.B. Ragland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Capacitive stress gauges in model dipole magnets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Texas A&amp;M University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Thesis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extLst>
                  <a:ext uri="{0D108BD9-81ED-4DB2-BD59-A6C34878D82A}">
                    <a16:rowId xmlns:a16="http://schemas.microsoft.com/office/drawing/2014/main" val="250662817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8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2010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M. Guinchard, et al.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Techniques of mechanical measurements  for CERN application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EDMS 1064933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Presentation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extLst>
                  <a:ext uri="{0D108BD9-81ED-4DB2-BD59-A6C34878D82A}">
                    <a16:rowId xmlns:a16="http://schemas.microsoft.com/office/drawing/2014/main" val="291414879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9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2010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K. </a:t>
                      </a:r>
                      <a:r>
                        <a:rPr lang="en-GB" sz="600" u="none" strike="noStrike" dirty="0" err="1">
                          <a:effectLst/>
                          <a:latin typeface="+mn-lt"/>
                        </a:rPr>
                        <a:t>Artoos</a:t>
                      </a:r>
                      <a:r>
                        <a:rPr lang="en-GB" sz="600" u="none" strike="noStrike" dirty="0">
                          <a:effectLst/>
                          <a:latin typeface="+mn-lt"/>
                        </a:rPr>
                        <a:t>, et al.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New techniques for mechanical measurements in the superconducting magnet models </a:t>
                      </a: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IPAC 10 Kyoto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Paper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extLst>
                  <a:ext uri="{0D108BD9-81ED-4DB2-BD59-A6C34878D82A}">
                    <a16:rowId xmlns:a16="http://schemas.microsoft.com/office/drawing/2014/main" val="675662735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10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2010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C. Benson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Capacitive stress transducers in model dipole magnets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Texas A&amp;M University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Thesis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extLst>
                  <a:ext uri="{0D108BD9-81ED-4DB2-BD59-A6C34878D82A}">
                    <a16:rowId xmlns:a16="http://schemas.microsoft.com/office/drawing/2014/main" val="141122702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11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2011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R. Ballester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Failure analysis of a press for testing sensors in the mechanical measurements lab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EDMS 1146460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Report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extLst>
                  <a:ext uri="{0D108BD9-81ED-4DB2-BD59-A6C34878D82A}">
                    <a16:rowId xmlns:a16="http://schemas.microsoft.com/office/drawing/2014/main" val="2435037491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12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2011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R. </a:t>
                      </a:r>
                      <a:r>
                        <a:rPr lang="en-GB" sz="600" u="none" strike="noStrike" dirty="0" err="1">
                          <a:effectLst/>
                          <a:latin typeface="+mn-lt"/>
                        </a:rPr>
                        <a:t>Ballester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Analysis for the improvement of the capacitive gauges’ performance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EDMS 1154650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Report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extLst>
                  <a:ext uri="{0D108BD9-81ED-4DB2-BD59-A6C34878D82A}">
                    <a16:rowId xmlns:a16="http://schemas.microsoft.com/office/drawing/2014/main" val="353234342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13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2012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R. </a:t>
                      </a:r>
                      <a:r>
                        <a:rPr lang="en-GB" sz="600" u="none" strike="noStrike" dirty="0" err="1">
                          <a:effectLst/>
                          <a:latin typeface="+mn-lt"/>
                        </a:rPr>
                        <a:t>Ballester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Study for the improvement of the capacitive pressure gauges’ performance, and design of an automated compressing …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EDMS 1110695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Thesis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extLst>
                  <a:ext uri="{0D108BD9-81ED-4DB2-BD59-A6C34878D82A}">
                    <a16:rowId xmlns:a16="http://schemas.microsoft.com/office/drawing/2014/main" val="700177873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14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2012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R. </a:t>
                      </a:r>
                      <a:r>
                        <a:rPr lang="en-GB" sz="600" u="none" strike="noStrike" dirty="0" err="1">
                          <a:effectLst/>
                          <a:latin typeface="+mn-lt"/>
                        </a:rPr>
                        <a:t>Ballester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Study of the capacitive gauges and the calibration system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EDMS 1110695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Presentation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extLst>
                  <a:ext uri="{0D108BD9-81ED-4DB2-BD59-A6C34878D82A}">
                    <a16:rowId xmlns:a16="http://schemas.microsoft.com/office/drawing/2014/main" val="373732030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15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2012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M. Guinchard, et al.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Zwick visit report for capacitive gauge and load cell calibration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EDMS 1214523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Visit Report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extLst>
                  <a:ext uri="{0D108BD9-81ED-4DB2-BD59-A6C34878D82A}">
                    <a16:rowId xmlns:a16="http://schemas.microsoft.com/office/drawing/2014/main" val="4254792314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16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2012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C. Benson, et al.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Improved capacitive stress transducers for high-field superconducting magnets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AIP Conf. Proceed.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Paper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extLst>
                  <a:ext uri="{0D108BD9-81ED-4DB2-BD59-A6C34878D82A}">
                    <a16:rowId xmlns:a16="http://schemas.microsoft.com/office/drawing/2014/main" val="295874689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17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>
                          <a:effectLst/>
                          <a:latin typeface="+mn-lt"/>
                        </a:rPr>
                        <a:t>2013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K. </a:t>
                      </a:r>
                      <a:r>
                        <a:rPr lang="en-GB" sz="600" u="none" strike="noStrike" dirty="0" err="1">
                          <a:effectLst/>
                          <a:latin typeface="+mn-lt"/>
                        </a:rPr>
                        <a:t>Velissaridis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Optimization of the capacitive gauges in terms of testing and manufacturing procedures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EDMS 1341108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Presentation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extLst>
                  <a:ext uri="{0D108BD9-81ED-4DB2-BD59-A6C34878D82A}">
                    <a16:rowId xmlns:a16="http://schemas.microsoft.com/office/drawing/2014/main" val="2062459408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18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  <a:latin typeface="+mn-lt"/>
                        </a:rPr>
                        <a:t>2020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F. Wolf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Characterization and manufacturing validation of CERN Capacitive load gauges technology 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EDMS 2330901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Report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extLst>
                  <a:ext uri="{0D108BD9-81ED-4DB2-BD59-A6C34878D82A}">
                    <a16:rowId xmlns:a16="http://schemas.microsoft.com/office/drawing/2014/main" val="117326005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r>
                        <a:rPr lang="en-GB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>
                          <a:effectLst/>
                          <a:latin typeface="+mn-lt"/>
                        </a:rPr>
                        <a:t>2020</a:t>
                      </a:r>
                      <a:endParaRPr lang="en-GB" sz="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F. Wolf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TE-MSC-LMF-QA-Manufacturing procedure of CERN Capacitive gauges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EDMS 2361251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u="none" strike="noStrike" dirty="0">
                          <a:effectLst/>
                          <a:latin typeface="+mn-lt"/>
                        </a:rPr>
                        <a:t>Report</a:t>
                      </a:r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682" marR="4682" marT="4682" marB="0" anchor="ctr"/>
                </a:tc>
                <a:extLst>
                  <a:ext uri="{0D108BD9-81ED-4DB2-BD59-A6C34878D82A}">
                    <a16:rowId xmlns:a16="http://schemas.microsoft.com/office/drawing/2014/main" val="788119480"/>
                  </a:ext>
                </a:extLst>
              </a:tr>
            </a:tbl>
          </a:graphicData>
        </a:graphic>
      </p:graphicFrame>
      <p:pic>
        <p:nvPicPr>
          <p:cNvPr id="17" name="Picture 16" descr="Text, letter&#10;&#10;Description automatically generated">
            <a:extLst>
              <a:ext uri="{FF2B5EF4-FFF2-40B4-BE49-F238E27FC236}">
                <a16:creationId xmlns:a16="http://schemas.microsoft.com/office/drawing/2014/main" id="{6A593856-3B4D-4A41-9379-A6727BF9B3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6220" y="1253776"/>
            <a:ext cx="1273797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Picture 18" descr="Text, letter&#10;&#10;Description automatically generated">
            <a:extLst>
              <a:ext uri="{FF2B5EF4-FFF2-40B4-BE49-F238E27FC236}">
                <a16:creationId xmlns:a16="http://schemas.microsoft.com/office/drawing/2014/main" id="{EF395A25-342C-4CB3-A436-0C6E10A64C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0232" y="1853118"/>
            <a:ext cx="1271060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D73BCD6-3157-4511-A7DC-C2DBE57335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1507" y="2452460"/>
            <a:ext cx="1272662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Picture 2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B0FB52F1-E893-4006-A9C9-4F4906F587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4385" y="3051802"/>
            <a:ext cx="1273797" cy="180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109121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9E9B5-0EA6-4296-8C94-1D50AB5FD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135000"/>
            <a:ext cx="8219256" cy="540000"/>
          </a:xfrm>
        </p:spPr>
        <p:txBody>
          <a:bodyPr/>
          <a:lstStyle/>
          <a:p>
            <a:r>
              <a:rPr lang="en-US" dirty="0"/>
              <a:t>Road map for development of capacitive gauge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F3EBD2-D512-4FA6-BA2A-FBCB2A03EC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US" sz="1600" dirty="0"/>
              <a:t>Retrieve  and collect all available knowledge on capacitive gauges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US" sz="1600" dirty="0"/>
              <a:t>Build first prototype to learn 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US" sz="1600" dirty="0"/>
              <a:t>Write manufacturing procedure </a:t>
            </a:r>
            <a:r>
              <a:rPr lang="en-GB" sz="1600" dirty="0"/>
              <a:t>EDMS: 2361251 </a:t>
            </a:r>
            <a:endParaRPr lang="en-US" sz="1600" dirty="0"/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US" sz="1600" dirty="0"/>
              <a:t>Validate the sensor performance </a:t>
            </a:r>
            <a:r>
              <a:rPr lang="en-GB" sz="1600" dirty="0"/>
              <a:t>EDMS: 2330901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US" sz="1600" dirty="0"/>
              <a:t>Study the multi-physic behavior of the sensor 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US" sz="1600" dirty="0"/>
              <a:t>Prepare the sensor for implementation and built a small series</a:t>
            </a:r>
          </a:p>
          <a:p>
            <a:pPr marL="514350" indent="-514350">
              <a:lnSpc>
                <a:spcPct val="160000"/>
              </a:lnSpc>
              <a:buFont typeface="+mj-lt"/>
              <a:buAutoNum type="arabicPeriod"/>
            </a:pPr>
            <a:r>
              <a:rPr lang="en-US" sz="1600" dirty="0"/>
              <a:t>Prepare enhanced sensor design   </a:t>
            </a:r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BA83C1-E434-46DA-B820-8F30AB563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6" name="Picture 5" descr="A person working on a circuit board&#10;&#10;Description automatically generated with medium confidence">
            <a:extLst>
              <a:ext uri="{FF2B5EF4-FFF2-40B4-BE49-F238E27FC236}">
                <a16:creationId xmlns:a16="http://schemas.microsoft.com/office/drawing/2014/main" id="{F3BB4C89-B1F2-479A-92AC-E286D15D5A5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 l="3800" t="10672" r="1701" b="22000"/>
          <a:stretch/>
        </p:blipFill>
        <p:spPr>
          <a:xfrm>
            <a:off x="6770886" y="1353375"/>
            <a:ext cx="2280066" cy="243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7626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628650" y="1059582"/>
            <a:ext cx="4015358" cy="388843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1600" dirty="0"/>
              <a:t> Collection of all available documentation about work on  capacitive gauges at CERN (until 2000)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sz="1600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sz="1600" dirty="0"/>
              <a:t>Knowledge transfer with Michel Parent who was involved in the manufacturing process of capacitive gauges at CERN 20 year’s ago 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sz="1600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sz="1600" dirty="0"/>
              <a:t>Test and update existing DAQ system (2000) and LabView code for sensor read out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854" y="2842522"/>
            <a:ext cx="2678209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076056" y="4470380"/>
            <a:ext cx="34559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100" i="1" dirty="0">
                <a:solidFill>
                  <a:schemeClr val="bg1">
                    <a:lumMod val="50000"/>
                  </a:schemeClr>
                </a:solidFill>
              </a:rPr>
              <a:t>Schematic layout of the data acquisition system. [12]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6896" t="12873" r="4881"/>
          <a:stretch/>
        </p:blipFill>
        <p:spPr>
          <a:xfrm>
            <a:off x="5738862" y="780293"/>
            <a:ext cx="2741980" cy="1620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215414" y="2397611"/>
            <a:ext cx="36888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>
                <a:solidFill>
                  <a:schemeClr val="bg1">
                    <a:lumMod val="50000"/>
                  </a:schemeClr>
                </a:solidFill>
              </a:rPr>
              <a:t>“</a:t>
            </a:r>
            <a:r>
              <a:rPr lang="en-GB" sz="1100" i="1" dirty="0">
                <a:solidFill>
                  <a:schemeClr val="bg1">
                    <a:lumMod val="50000"/>
                  </a:schemeClr>
                </a:solidFill>
              </a:rPr>
              <a:t>Sandwich” type capacitive force transducer design. [11]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A35187F-8FA2-40A4-ACE7-F847CE7DA04E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5182820" y="4761726"/>
            <a:ext cx="329802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[11] </a:t>
            </a:r>
            <a:r>
              <a:rPr lang="nn-NO" sz="800" dirty="0">
                <a:solidFill>
                  <a:schemeClr val="bg1">
                    <a:lumMod val="50000"/>
                  </a:schemeClr>
                </a:solidFill>
              </a:rPr>
              <a:t>I. Vanenkov, Internal Note 96-14, 1996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  <a:p>
            <a:pPr algn="r"/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[12] N. Siegel et al. “LHC PROJECT REPORT 173”, 1998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20396D76-4994-4EF0-993A-9CA9C1DF9B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GB" sz="2800" b="1" dirty="0"/>
              <a:t>Capacitive load gauge development for magnet application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58553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Sensor layout</a:t>
            </a:r>
            <a:endParaRPr lang="en-GB" dirty="0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 rotWithShape="1">
          <a:blip r:embed="rId2"/>
          <a:srcRect t="2018" r="607" b="5465"/>
          <a:stretch/>
        </p:blipFill>
        <p:spPr>
          <a:xfrm>
            <a:off x="5534364" y="1059205"/>
            <a:ext cx="3344997" cy="106221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A35187F-8FA2-40A4-ACE7-F847CE7DA04E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109CFF5-91FC-4D2F-ABCB-A34E98738A72}"/>
              </a:ext>
            </a:extLst>
          </p:cNvPr>
          <p:cNvSpPr/>
          <p:nvPr/>
        </p:nvSpPr>
        <p:spPr>
          <a:xfrm>
            <a:off x="85944" y="1063229"/>
            <a:ext cx="5276215" cy="1800225"/>
          </a:xfrm>
          <a:prstGeom prst="rect">
            <a:avLst/>
          </a:prstGeom>
        </p:spPr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EBC3686-965D-442C-A4C8-7DE3C98B8FB8}"/>
              </a:ext>
            </a:extLst>
          </p:cNvPr>
          <p:cNvSpPr/>
          <p:nvPr/>
        </p:nvSpPr>
        <p:spPr>
          <a:xfrm>
            <a:off x="1102707" y="2499630"/>
            <a:ext cx="2880000" cy="14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2A6E8BE-2D2E-42EF-8D6B-FBA5AE301EC8}"/>
              </a:ext>
            </a:extLst>
          </p:cNvPr>
          <p:cNvSpPr/>
          <p:nvPr/>
        </p:nvSpPr>
        <p:spPr>
          <a:xfrm>
            <a:off x="1102921" y="2067630"/>
            <a:ext cx="2880000" cy="14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15E84DC-5A86-463D-9757-AEADD1E377FD}"/>
              </a:ext>
            </a:extLst>
          </p:cNvPr>
          <p:cNvSpPr/>
          <p:nvPr/>
        </p:nvSpPr>
        <p:spPr>
          <a:xfrm>
            <a:off x="1103433" y="1491630"/>
            <a:ext cx="2880000" cy="28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Polyimide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457F44C-D979-4FA2-99CA-EE56DE691479}"/>
              </a:ext>
            </a:extLst>
          </p:cNvPr>
          <p:cNvSpPr/>
          <p:nvPr/>
        </p:nvSpPr>
        <p:spPr>
          <a:xfrm>
            <a:off x="1102707" y="2931630"/>
            <a:ext cx="2880000" cy="28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94D2601-96DF-4FB3-B5CA-05F3AE7288A7}"/>
              </a:ext>
            </a:extLst>
          </p:cNvPr>
          <p:cNvSpPr/>
          <p:nvPr/>
        </p:nvSpPr>
        <p:spPr>
          <a:xfrm>
            <a:off x="1283138" y="1779630"/>
            <a:ext cx="2520000" cy="28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Stainless steel</a:t>
            </a:r>
            <a:endParaRPr lang="en-GB" sz="14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DCEA958-7553-4289-ABAC-E6572EA778B8}"/>
              </a:ext>
            </a:extLst>
          </p:cNvPr>
          <p:cNvSpPr/>
          <p:nvPr/>
        </p:nvSpPr>
        <p:spPr>
          <a:xfrm>
            <a:off x="1283138" y="2211630"/>
            <a:ext cx="2520000" cy="28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BE5D491-045E-4E09-8220-1EB3DD56463E}"/>
              </a:ext>
            </a:extLst>
          </p:cNvPr>
          <p:cNvSpPr/>
          <p:nvPr/>
        </p:nvSpPr>
        <p:spPr>
          <a:xfrm>
            <a:off x="1282845" y="2643630"/>
            <a:ext cx="2520000" cy="28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C9EC7AD-8C76-41E3-8C12-6396376A2628}"/>
              </a:ext>
            </a:extLst>
          </p:cNvPr>
          <p:cNvCxnSpPr/>
          <p:nvPr/>
        </p:nvCxnSpPr>
        <p:spPr>
          <a:xfrm flipH="1">
            <a:off x="549885" y="3219630"/>
            <a:ext cx="560755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ED515CF-BA98-42F2-BDB1-FBBCF775751F}"/>
              </a:ext>
            </a:extLst>
          </p:cNvPr>
          <p:cNvCxnSpPr/>
          <p:nvPr/>
        </p:nvCxnSpPr>
        <p:spPr>
          <a:xfrm flipH="1">
            <a:off x="549935" y="2930240"/>
            <a:ext cx="560705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192F305-DDF2-4CE6-AB70-2669B458DA29}"/>
              </a:ext>
            </a:extLst>
          </p:cNvPr>
          <p:cNvCxnSpPr/>
          <p:nvPr/>
        </p:nvCxnSpPr>
        <p:spPr>
          <a:xfrm flipH="1">
            <a:off x="549885" y="2211630"/>
            <a:ext cx="560705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8AC8774-3B76-4E61-A1CB-0334A2BE6BE0}"/>
              </a:ext>
            </a:extLst>
          </p:cNvPr>
          <p:cNvCxnSpPr/>
          <p:nvPr/>
        </p:nvCxnSpPr>
        <p:spPr>
          <a:xfrm flipH="1">
            <a:off x="549885" y="2641191"/>
            <a:ext cx="560705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871FCF2-0247-436C-80BE-0F3C9281FE24}"/>
              </a:ext>
            </a:extLst>
          </p:cNvPr>
          <p:cNvCxnSpPr/>
          <p:nvPr/>
        </p:nvCxnSpPr>
        <p:spPr>
          <a:xfrm flipH="1">
            <a:off x="549885" y="2066711"/>
            <a:ext cx="560705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8B558B8-5CF7-4CC6-A75F-94B630068699}"/>
              </a:ext>
            </a:extLst>
          </p:cNvPr>
          <p:cNvCxnSpPr/>
          <p:nvPr/>
        </p:nvCxnSpPr>
        <p:spPr>
          <a:xfrm flipH="1">
            <a:off x="549885" y="2499630"/>
            <a:ext cx="560705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D69C324-D50D-4B71-A571-FB9F2747D2AD}"/>
              </a:ext>
            </a:extLst>
          </p:cNvPr>
          <p:cNvCxnSpPr/>
          <p:nvPr/>
        </p:nvCxnSpPr>
        <p:spPr>
          <a:xfrm flipH="1">
            <a:off x="549885" y="1779630"/>
            <a:ext cx="560705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320FD60-F8F7-4610-994D-B60BCA50341E}"/>
              </a:ext>
            </a:extLst>
          </p:cNvPr>
          <p:cNvCxnSpPr/>
          <p:nvPr/>
        </p:nvCxnSpPr>
        <p:spPr>
          <a:xfrm flipH="1">
            <a:off x="549885" y="1491630"/>
            <a:ext cx="560705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 Box 426">
            <a:extLst>
              <a:ext uri="{FF2B5EF4-FFF2-40B4-BE49-F238E27FC236}">
                <a16:creationId xmlns:a16="http://schemas.microsoft.com/office/drawing/2014/main" id="{530F53EF-2510-4499-9C6E-012D563563AB}"/>
              </a:ext>
            </a:extLst>
          </p:cNvPr>
          <p:cNvSpPr txBox="1"/>
          <p:nvPr/>
        </p:nvSpPr>
        <p:spPr>
          <a:xfrm>
            <a:off x="201035" y="1494492"/>
            <a:ext cx="720000" cy="2880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51 µm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4" name="Text Box 29">
            <a:extLst>
              <a:ext uri="{FF2B5EF4-FFF2-40B4-BE49-F238E27FC236}">
                <a16:creationId xmlns:a16="http://schemas.microsoft.com/office/drawing/2014/main" id="{4F2D0FC0-D4D4-4539-B4CA-95989F476B3F}"/>
              </a:ext>
            </a:extLst>
          </p:cNvPr>
          <p:cNvSpPr txBox="1"/>
          <p:nvPr/>
        </p:nvSpPr>
        <p:spPr>
          <a:xfrm>
            <a:off x="201580" y="1779056"/>
            <a:ext cx="719455" cy="28765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50 µm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5" name="Text Box 29">
            <a:extLst>
              <a:ext uri="{FF2B5EF4-FFF2-40B4-BE49-F238E27FC236}">
                <a16:creationId xmlns:a16="http://schemas.microsoft.com/office/drawing/2014/main" id="{8AB79484-2A70-4DB0-B1DC-963DB97D3565}"/>
              </a:ext>
            </a:extLst>
          </p:cNvPr>
          <p:cNvSpPr txBox="1"/>
          <p:nvPr/>
        </p:nvSpPr>
        <p:spPr>
          <a:xfrm>
            <a:off x="201580" y="2643975"/>
            <a:ext cx="719455" cy="28765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50 µm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6" name="Text Box 29">
            <a:extLst>
              <a:ext uri="{FF2B5EF4-FFF2-40B4-BE49-F238E27FC236}">
                <a16:creationId xmlns:a16="http://schemas.microsoft.com/office/drawing/2014/main" id="{37763176-2DB9-4C7E-8246-CC055EFCF116}"/>
              </a:ext>
            </a:extLst>
          </p:cNvPr>
          <p:cNvSpPr txBox="1"/>
          <p:nvPr/>
        </p:nvSpPr>
        <p:spPr>
          <a:xfrm>
            <a:off x="4068939" y="2256579"/>
            <a:ext cx="719455" cy="28765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305 µm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7" name="Text Box 29">
            <a:extLst>
              <a:ext uri="{FF2B5EF4-FFF2-40B4-BE49-F238E27FC236}">
                <a16:creationId xmlns:a16="http://schemas.microsoft.com/office/drawing/2014/main" id="{28D1AC62-228D-4D57-BC98-263ED88639D4}"/>
              </a:ext>
            </a:extLst>
          </p:cNvPr>
          <p:cNvSpPr txBox="1"/>
          <p:nvPr/>
        </p:nvSpPr>
        <p:spPr>
          <a:xfrm>
            <a:off x="201580" y="2211630"/>
            <a:ext cx="719455" cy="28765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50 µm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8" name="Text Box 29">
            <a:extLst>
              <a:ext uri="{FF2B5EF4-FFF2-40B4-BE49-F238E27FC236}">
                <a16:creationId xmlns:a16="http://schemas.microsoft.com/office/drawing/2014/main" id="{E2CA53D8-6C26-4422-9A56-F79866C167CD}"/>
              </a:ext>
            </a:extLst>
          </p:cNvPr>
          <p:cNvSpPr txBox="1"/>
          <p:nvPr/>
        </p:nvSpPr>
        <p:spPr>
          <a:xfrm>
            <a:off x="201580" y="1994462"/>
            <a:ext cx="719455" cy="28765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26.5 µm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9" name="Text Box 29">
            <a:extLst>
              <a:ext uri="{FF2B5EF4-FFF2-40B4-BE49-F238E27FC236}">
                <a16:creationId xmlns:a16="http://schemas.microsoft.com/office/drawing/2014/main" id="{E71289E2-6B8B-4248-8DC5-DF63337E14BF}"/>
              </a:ext>
            </a:extLst>
          </p:cNvPr>
          <p:cNvSpPr txBox="1"/>
          <p:nvPr/>
        </p:nvSpPr>
        <p:spPr>
          <a:xfrm>
            <a:off x="201580" y="2403171"/>
            <a:ext cx="719455" cy="28765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26.5 µm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BD0A8F2-683C-4CBE-8A3D-EE71F8AF6121}"/>
              </a:ext>
            </a:extLst>
          </p:cNvPr>
          <p:cNvCxnSpPr/>
          <p:nvPr/>
        </p:nvCxnSpPr>
        <p:spPr>
          <a:xfrm flipH="1">
            <a:off x="3983346" y="1501308"/>
            <a:ext cx="560070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02F5E1B-F2CC-4218-9FBF-828878996ACE}"/>
              </a:ext>
            </a:extLst>
          </p:cNvPr>
          <p:cNvCxnSpPr/>
          <p:nvPr/>
        </p:nvCxnSpPr>
        <p:spPr>
          <a:xfrm flipH="1">
            <a:off x="3982620" y="3219630"/>
            <a:ext cx="560705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DDD1508-0780-468F-84CA-E0606A258F0D}"/>
              </a:ext>
            </a:extLst>
          </p:cNvPr>
          <p:cNvCxnSpPr>
            <a:cxnSpLocks/>
          </p:cNvCxnSpPr>
          <p:nvPr/>
        </p:nvCxnSpPr>
        <p:spPr>
          <a:xfrm>
            <a:off x="4428407" y="1501308"/>
            <a:ext cx="130" cy="613109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1BF04ECC-8522-4207-83E7-6FB4B93F9B60}"/>
              </a:ext>
            </a:extLst>
          </p:cNvPr>
          <p:cNvCxnSpPr/>
          <p:nvPr/>
        </p:nvCxnSpPr>
        <p:spPr>
          <a:xfrm flipH="1">
            <a:off x="4428407" y="2544234"/>
            <a:ext cx="130" cy="669535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Text Box 29">
            <a:extLst>
              <a:ext uri="{FF2B5EF4-FFF2-40B4-BE49-F238E27FC236}">
                <a16:creationId xmlns:a16="http://schemas.microsoft.com/office/drawing/2014/main" id="{FD81B913-57B3-4E06-9518-CA63B2CEF1DF}"/>
              </a:ext>
            </a:extLst>
          </p:cNvPr>
          <p:cNvSpPr txBox="1"/>
          <p:nvPr/>
        </p:nvSpPr>
        <p:spPr>
          <a:xfrm>
            <a:off x="201580" y="2931371"/>
            <a:ext cx="719455" cy="28765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51 µm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7D54CE2-787C-49A9-AA7B-0F9BEAD02FA1}"/>
              </a:ext>
            </a:extLst>
          </p:cNvPr>
          <p:cNvCxnSpPr>
            <a:cxnSpLocks/>
          </p:cNvCxnSpPr>
          <p:nvPr/>
        </p:nvCxnSpPr>
        <p:spPr>
          <a:xfrm flipH="1" flipV="1">
            <a:off x="1290568" y="2906572"/>
            <a:ext cx="0" cy="566454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9A4236EA-7553-44CB-A959-6D95B31E44D9}"/>
              </a:ext>
            </a:extLst>
          </p:cNvPr>
          <p:cNvCxnSpPr>
            <a:cxnSpLocks/>
          </p:cNvCxnSpPr>
          <p:nvPr/>
        </p:nvCxnSpPr>
        <p:spPr>
          <a:xfrm flipV="1">
            <a:off x="3805619" y="2920058"/>
            <a:ext cx="0" cy="606232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89478B8C-EB80-42BB-B56C-D64D4E25482C}"/>
              </a:ext>
            </a:extLst>
          </p:cNvPr>
          <p:cNvCxnSpPr>
            <a:cxnSpLocks/>
            <a:stCxn id="59" idx="1"/>
          </p:cNvCxnSpPr>
          <p:nvPr/>
        </p:nvCxnSpPr>
        <p:spPr>
          <a:xfrm flipH="1" flipV="1">
            <a:off x="1290568" y="3376822"/>
            <a:ext cx="915862" cy="5641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Text Box 29">
            <a:extLst>
              <a:ext uri="{FF2B5EF4-FFF2-40B4-BE49-F238E27FC236}">
                <a16:creationId xmlns:a16="http://schemas.microsoft.com/office/drawing/2014/main" id="{F4423CB3-80A1-44E8-B766-469B1D982714}"/>
              </a:ext>
            </a:extLst>
          </p:cNvPr>
          <p:cNvSpPr txBox="1"/>
          <p:nvPr/>
        </p:nvSpPr>
        <p:spPr>
          <a:xfrm>
            <a:off x="2206430" y="3238635"/>
            <a:ext cx="719455" cy="28765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15 mm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D922D39-1277-4930-9C36-49AA198C9CD5}"/>
              </a:ext>
            </a:extLst>
          </p:cNvPr>
          <p:cNvCxnSpPr>
            <a:cxnSpLocks/>
            <a:endCxn id="59" idx="3"/>
          </p:cNvCxnSpPr>
          <p:nvPr/>
        </p:nvCxnSpPr>
        <p:spPr>
          <a:xfrm flipH="1">
            <a:off x="2925885" y="3382463"/>
            <a:ext cx="876960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1E0C5EB8-B7F5-4B26-A012-88E12203878D}"/>
              </a:ext>
            </a:extLst>
          </p:cNvPr>
          <p:cNvCxnSpPr>
            <a:cxnSpLocks/>
          </p:cNvCxnSpPr>
          <p:nvPr/>
        </p:nvCxnSpPr>
        <p:spPr>
          <a:xfrm flipH="1">
            <a:off x="5282315" y="1548518"/>
            <a:ext cx="282120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434E1F8-7779-4D60-B9E0-4C3CBF5365C0}"/>
              </a:ext>
            </a:extLst>
          </p:cNvPr>
          <p:cNvCxnSpPr>
            <a:cxnSpLocks/>
          </p:cNvCxnSpPr>
          <p:nvPr/>
        </p:nvCxnSpPr>
        <p:spPr>
          <a:xfrm flipH="1">
            <a:off x="5282315" y="1068554"/>
            <a:ext cx="282120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 Box 29">
            <a:extLst>
              <a:ext uri="{FF2B5EF4-FFF2-40B4-BE49-F238E27FC236}">
                <a16:creationId xmlns:a16="http://schemas.microsoft.com/office/drawing/2014/main" id="{C73D5DC9-2016-416F-91CE-489AF5CEBA43}"/>
              </a:ext>
            </a:extLst>
          </p:cNvPr>
          <p:cNvSpPr txBox="1"/>
          <p:nvPr/>
        </p:nvSpPr>
        <p:spPr>
          <a:xfrm>
            <a:off x="4931060" y="1160839"/>
            <a:ext cx="719455" cy="28765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15 mm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10C7E8AE-3BA5-4FFD-BD59-345CF46DB26F}"/>
              </a:ext>
            </a:extLst>
          </p:cNvPr>
          <p:cNvCxnSpPr>
            <a:cxnSpLocks/>
          </p:cNvCxnSpPr>
          <p:nvPr/>
        </p:nvCxnSpPr>
        <p:spPr>
          <a:xfrm rot="5400000" flipH="1">
            <a:off x="5425475" y="924058"/>
            <a:ext cx="282120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A6B4440-2505-425F-9F9E-A20BE829A2D1}"/>
              </a:ext>
            </a:extLst>
          </p:cNvPr>
          <p:cNvCxnSpPr>
            <a:cxnSpLocks/>
          </p:cNvCxnSpPr>
          <p:nvPr/>
        </p:nvCxnSpPr>
        <p:spPr>
          <a:xfrm rot="5400000" flipH="1">
            <a:off x="7876999" y="938769"/>
            <a:ext cx="282120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Text Box 29">
            <a:extLst>
              <a:ext uri="{FF2B5EF4-FFF2-40B4-BE49-F238E27FC236}">
                <a16:creationId xmlns:a16="http://schemas.microsoft.com/office/drawing/2014/main" id="{E06E2D4E-092B-4542-A919-6247FEDDC137}"/>
              </a:ext>
            </a:extLst>
          </p:cNvPr>
          <p:cNvSpPr txBox="1"/>
          <p:nvPr/>
        </p:nvSpPr>
        <p:spPr>
          <a:xfrm>
            <a:off x="6070741" y="771550"/>
            <a:ext cx="719455" cy="28765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75 mm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25692756-14F6-4631-8227-0158D5499C17}"/>
              </a:ext>
            </a:extLst>
          </p:cNvPr>
          <p:cNvCxnSpPr/>
          <p:nvPr/>
        </p:nvCxnSpPr>
        <p:spPr>
          <a:xfrm flipH="1">
            <a:off x="5564435" y="921692"/>
            <a:ext cx="560070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7CA57D5-EA25-4EDE-90A8-A1209EEB8F81}"/>
              </a:ext>
            </a:extLst>
          </p:cNvPr>
          <p:cNvCxnSpPr>
            <a:cxnSpLocks/>
            <a:endCxn id="69" idx="3"/>
          </p:cNvCxnSpPr>
          <p:nvPr/>
        </p:nvCxnSpPr>
        <p:spPr>
          <a:xfrm flipH="1">
            <a:off x="6790196" y="915377"/>
            <a:ext cx="1227863" cy="1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9E396F25-9600-4993-B61C-F5C3BE636D35}"/>
              </a:ext>
            </a:extLst>
          </p:cNvPr>
          <p:cNvCxnSpPr>
            <a:cxnSpLocks/>
          </p:cNvCxnSpPr>
          <p:nvPr/>
        </p:nvCxnSpPr>
        <p:spPr>
          <a:xfrm flipV="1">
            <a:off x="5359936" y="1065118"/>
            <a:ext cx="0" cy="14952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F1624101-9743-4678-9D48-F877901B6631}"/>
              </a:ext>
            </a:extLst>
          </p:cNvPr>
          <p:cNvCxnSpPr>
            <a:cxnSpLocks/>
          </p:cNvCxnSpPr>
          <p:nvPr/>
        </p:nvCxnSpPr>
        <p:spPr>
          <a:xfrm flipV="1">
            <a:off x="5359916" y="1398998"/>
            <a:ext cx="0" cy="14952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B8F045D3-DAC8-4139-B12F-683412C2F382}"/>
              </a:ext>
            </a:extLst>
          </p:cNvPr>
          <p:cNvSpPr txBox="1"/>
          <p:nvPr/>
        </p:nvSpPr>
        <p:spPr>
          <a:xfrm>
            <a:off x="884100" y="3599084"/>
            <a:ext cx="36879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Schematic cross section of the capacitive gauge. 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95F7C3D-A923-4CBB-9A45-433DBE10AF58}"/>
              </a:ext>
            </a:extLst>
          </p:cNvPr>
          <p:cNvSpPr txBox="1"/>
          <p:nvPr/>
        </p:nvSpPr>
        <p:spPr>
          <a:xfrm>
            <a:off x="5178360" y="2129962"/>
            <a:ext cx="36879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Top view on the a capacitive gauge. </a:t>
            </a: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1FA4055D-7D07-4D18-9001-4D5BBC3AC973}"/>
              </a:ext>
            </a:extLst>
          </p:cNvPr>
          <p:cNvGrpSpPr/>
          <p:nvPr/>
        </p:nvGrpSpPr>
        <p:grpSpPr>
          <a:xfrm>
            <a:off x="5299542" y="2736541"/>
            <a:ext cx="3503845" cy="1771459"/>
            <a:chOff x="4788024" y="2543086"/>
            <a:chExt cx="4037148" cy="2041084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21F8B6F8-1783-44A1-BE02-7725248C7BFA}"/>
                </a:ext>
              </a:extLst>
            </p:cNvPr>
            <p:cNvSpPr/>
            <p:nvPr/>
          </p:nvSpPr>
          <p:spPr>
            <a:xfrm>
              <a:off x="4788024" y="2707229"/>
              <a:ext cx="4037148" cy="1876941"/>
            </a:xfrm>
            <a:prstGeom prst="rect">
              <a:avLst/>
            </a:prstGeom>
          </p:spPr>
        </p:sp>
        <p:pic>
          <p:nvPicPr>
            <p:cNvPr id="81" name="Picture 80" descr="\\cern.ch\dfs\Workspaces\f\fwolf\Fellow-Projects\05_Capacitive gauges\07_Pictures\IMG_9027 - Copy.JPG">
              <a:extLst>
                <a:ext uri="{FF2B5EF4-FFF2-40B4-BE49-F238E27FC236}">
                  <a16:creationId xmlns:a16="http://schemas.microsoft.com/office/drawing/2014/main" id="{2C4DCE13-EF8B-4FBD-8325-DE6FAB39F54D}"/>
                </a:ext>
              </a:extLst>
            </p:cNvPr>
            <p:cNvPicPr/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238301" y="2856482"/>
              <a:ext cx="2947586" cy="1562081"/>
            </a:xfrm>
            <a:prstGeom prst="rect">
              <a:avLst/>
            </a:prstGeom>
            <a:noFill/>
            <a:ln w="28575">
              <a:noFill/>
            </a:ln>
          </p:spPr>
        </p:pic>
        <p:sp>
          <p:nvSpPr>
            <p:cNvPr id="82" name="Text Box 53">
              <a:extLst>
                <a:ext uri="{FF2B5EF4-FFF2-40B4-BE49-F238E27FC236}">
                  <a16:creationId xmlns:a16="http://schemas.microsoft.com/office/drawing/2014/main" id="{EBFF30C1-6025-48AF-84CA-1BC7175C4C2A}"/>
                </a:ext>
              </a:extLst>
            </p:cNvPr>
            <p:cNvSpPr txBox="1"/>
            <p:nvPr/>
          </p:nvSpPr>
          <p:spPr>
            <a:xfrm>
              <a:off x="4788024" y="2551210"/>
              <a:ext cx="771281" cy="348849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8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Central electrode</a:t>
              </a:r>
              <a:endParaRPr lang="en-GB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3" name="Text Box 53">
              <a:extLst>
                <a:ext uri="{FF2B5EF4-FFF2-40B4-BE49-F238E27FC236}">
                  <a16:creationId xmlns:a16="http://schemas.microsoft.com/office/drawing/2014/main" id="{3F89C5D5-1915-4978-8386-88DD94530FC8}"/>
                </a:ext>
              </a:extLst>
            </p:cNvPr>
            <p:cNvSpPr txBox="1"/>
            <p:nvPr/>
          </p:nvSpPr>
          <p:spPr>
            <a:xfrm>
              <a:off x="5601042" y="2557758"/>
              <a:ext cx="1184467" cy="342759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8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Central electrode connection</a:t>
              </a:r>
              <a:endParaRPr lang="en-GB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1B986E4E-B05F-4BCF-AF64-40FFDAB87497}"/>
                </a:ext>
              </a:extLst>
            </p:cNvPr>
            <p:cNvCxnSpPr/>
            <p:nvPr/>
          </p:nvCxnSpPr>
          <p:spPr>
            <a:xfrm>
              <a:off x="5288974" y="2856482"/>
              <a:ext cx="893831" cy="518718"/>
            </a:xfrm>
            <a:prstGeom prst="line">
              <a:avLst/>
            </a:prstGeom>
            <a:effectLst>
              <a:glow rad="25400">
                <a:schemeClr val="bg1"/>
              </a:glo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5" name="Text Box 53">
              <a:extLst>
                <a:ext uri="{FF2B5EF4-FFF2-40B4-BE49-F238E27FC236}">
                  <a16:creationId xmlns:a16="http://schemas.microsoft.com/office/drawing/2014/main" id="{C7AA521B-0C32-417A-90DA-6E35E5BE312C}"/>
                </a:ext>
              </a:extLst>
            </p:cNvPr>
            <p:cNvSpPr txBox="1"/>
            <p:nvPr/>
          </p:nvSpPr>
          <p:spPr>
            <a:xfrm>
              <a:off x="8026345" y="2543086"/>
              <a:ext cx="798827" cy="35743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8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Two coaxial cables</a:t>
              </a:r>
              <a:endParaRPr lang="en-GB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6" name="Text Box 53">
              <a:extLst>
                <a:ext uri="{FF2B5EF4-FFF2-40B4-BE49-F238E27FC236}">
                  <a16:creationId xmlns:a16="http://schemas.microsoft.com/office/drawing/2014/main" id="{34B8BDD8-298D-459E-95D2-82A35C5BC943}"/>
                </a:ext>
              </a:extLst>
            </p:cNvPr>
            <p:cNvSpPr txBox="1"/>
            <p:nvPr/>
          </p:nvSpPr>
          <p:spPr>
            <a:xfrm>
              <a:off x="6827430" y="2580900"/>
              <a:ext cx="886846" cy="319158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8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Soldered shield of the cables</a:t>
              </a:r>
              <a:endParaRPr lang="en-GB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19B07524-C941-4B99-8343-9BC9ECD20E27}"/>
                </a:ext>
              </a:extLst>
            </p:cNvPr>
            <p:cNvCxnSpPr>
              <a:cxnSpLocks/>
              <a:stCxn id="85" idx="2"/>
            </p:cNvCxnSpPr>
            <p:nvPr/>
          </p:nvCxnSpPr>
          <p:spPr>
            <a:xfrm flipH="1">
              <a:off x="8113693" y="2900516"/>
              <a:ext cx="312066" cy="907976"/>
            </a:xfrm>
            <a:prstGeom prst="line">
              <a:avLst/>
            </a:prstGeom>
            <a:effectLst>
              <a:glow rad="25400">
                <a:schemeClr val="bg1"/>
              </a:glo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A3FBBE60-9AC0-47B5-B639-1474D4B611E0}"/>
                </a:ext>
              </a:extLst>
            </p:cNvPr>
            <p:cNvCxnSpPr/>
            <p:nvPr/>
          </p:nvCxnSpPr>
          <p:spPr>
            <a:xfrm flipH="1" flipV="1">
              <a:off x="7387060" y="2932450"/>
              <a:ext cx="431320" cy="842235"/>
            </a:xfrm>
            <a:prstGeom prst="line">
              <a:avLst/>
            </a:prstGeom>
            <a:effectLst>
              <a:glow rad="25400">
                <a:schemeClr val="bg1"/>
              </a:glo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9" name="Text Box 53">
              <a:extLst>
                <a:ext uri="{FF2B5EF4-FFF2-40B4-BE49-F238E27FC236}">
                  <a16:creationId xmlns:a16="http://schemas.microsoft.com/office/drawing/2014/main" id="{8E78ACCF-1013-4338-AC15-A7F166E2A03B}"/>
                </a:ext>
              </a:extLst>
            </p:cNvPr>
            <p:cNvSpPr txBox="1"/>
            <p:nvPr/>
          </p:nvSpPr>
          <p:spPr>
            <a:xfrm>
              <a:off x="7915676" y="4391350"/>
              <a:ext cx="909010" cy="19282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8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Insulating shrink hose</a:t>
              </a:r>
              <a:endParaRPr lang="en-GB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F455EE94-5E2B-436D-B2BE-9A8AE7116330}"/>
                </a:ext>
              </a:extLst>
            </p:cNvPr>
            <p:cNvCxnSpPr>
              <a:endCxn id="89" idx="0"/>
            </p:cNvCxnSpPr>
            <p:nvPr/>
          </p:nvCxnSpPr>
          <p:spPr>
            <a:xfrm>
              <a:off x="7414855" y="3867468"/>
              <a:ext cx="955326" cy="523905"/>
            </a:xfrm>
            <a:prstGeom prst="line">
              <a:avLst/>
            </a:prstGeom>
            <a:effectLst>
              <a:glow rad="25400">
                <a:schemeClr val="bg1"/>
              </a:glo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1" name="Text Box 53">
              <a:extLst>
                <a:ext uri="{FF2B5EF4-FFF2-40B4-BE49-F238E27FC236}">
                  <a16:creationId xmlns:a16="http://schemas.microsoft.com/office/drawing/2014/main" id="{33B04FD3-67F1-479F-9EB8-849851706C97}"/>
                </a:ext>
              </a:extLst>
            </p:cNvPr>
            <p:cNvSpPr txBox="1"/>
            <p:nvPr/>
          </p:nvSpPr>
          <p:spPr>
            <a:xfrm>
              <a:off x="4788024" y="4391763"/>
              <a:ext cx="738114" cy="192407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8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Top electrode</a:t>
              </a:r>
              <a:endParaRPr lang="en-GB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" name="Text Box 53">
              <a:extLst>
                <a:ext uri="{FF2B5EF4-FFF2-40B4-BE49-F238E27FC236}">
                  <a16:creationId xmlns:a16="http://schemas.microsoft.com/office/drawing/2014/main" id="{C998409B-7C32-48F3-9D34-1DF3A346F027}"/>
                </a:ext>
              </a:extLst>
            </p:cNvPr>
            <p:cNvSpPr txBox="1"/>
            <p:nvPr/>
          </p:nvSpPr>
          <p:spPr>
            <a:xfrm>
              <a:off x="7029215" y="4392249"/>
              <a:ext cx="771281" cy="191921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8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Bottom electrode</a:t>
              </a:r>
              <a:endParaRPr lang="en-GB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CA6914C4-289A-46E6-BEF0-AB6E7B3F2367}"/>
                </a:ext>
              </a:extLst>
            </p:cNvPr>
            <p:cNvCxnSpPr>
              <a:cxnSpLocks/>
              <a:stCxn id="91" idx="0"/>
            </p:cNvCxnSpPr>
            <p:nvPr/>
          </p:nvCxnSpPr>
          <p:spPr>
            <a:xfrm flipV="1">
              <a:off x="5157081" y="3867107"/>
              <a:ext cx="962118" cy="524657"/>
            </a:xfrm>
            <a:prstGeom prst="line">
              <a:avLst/>
            </a:prstGeom>
            <a:effectLst>
              <a:glow rad="25400">
                <a:schemeClr val="bg1"/>
              </a:glo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87A39B75-25AF-4A0E-84CB-8C7C6E93E4DF}"/>
                </a:ext>
              </a:extLst>
            </p:cNvPr>
            <p:cNvCxnSpPr>
              <a:stCxn id="92" idx="0"/>
            </p:cNvCxnSpPr>
            <p:nvPr/>
          </p:nvCxnSpPr>
          <p:spPr>
            <a:xfrm flipH="1" flipV="1">
              <a:off x="6864294" y="3994293"/>
              <a:ext cx="550561" cy="397624"/>
            </a:xfrm>
            <a:prstGeom prst="line">
              <a:avLst/>
            </a:prstGeom>
            <a:effectLst>
              <a:glow rad="25400">
                <a:schemeClr val="bg1"/>
              </a:glo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AF01C222-B7A5-47F2-9F21-AE678B85B432}"/>
                </a:ext>
              </a:extLst>
            </p:cNvPr>
            <p:cNvCxnSpPr>
              <a:cxnSpLocks/>
              <a:stCxn id="83" idx="2"/>
            </p:cNvCxnSpPr>
            <p:nvPr/>
          </p:nvCxnSpPr>
          <p:spPr>
            <a:xfrm>
              <a:off x="6193275" y="2900517"/>
              <a:ext cx="387052" cy="463862"/>
            </a:xfrm>
            <a:prstGeom prst="line">
              <a:avLst/>
            </a:prstGeom>
            <a:effectLst>
              <a:glow rad="25400">
                <a:schemeClr val="bg1"/>
              </a:glo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6" name="Text Box 53">
              <a:extLst>
                <a:ext uri="{FF2B5EF4-FFF2-40B4-BE49-F238E27FC236}">
                  <a16:creationId xmlns:a16="http://schemas.microsoft.com/office/drawing/2014/main" id="{FA9DE4B3-4B6B-4617-AFD0-487AC94AEDDB}"/>
                </a:ext>
              </a:extLst>
            </p:cNvPr>
            <p:cNvSpPr txBox="1"/>
            <p:nvPr/>
          </p:nvSpPr>
          <p:spPr>
            <a:xfrm>
              <a:off x="5564055" y="4392735"/>
              <a:ext cx="1349742" cy="19143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8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Top/bottom electrode connection</a:t>
              </a:r>
              <a:endParaRPr lang="en-GB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6F4DD202-D9CB-4D63-BBAB-DFF3678618A9}"/>
                </a:ext>
              </a:extLst>
            </p:cNvPr>
            <p:cNvCxnSpPr>
              <a:stCxn id="96" idx="0"/>
            </p:cNvCxnSpPr>
            <p:nvPr/>
          </p:nvCxnSpPr>
          <p:spPr>
            <a:xfrm flipV="1">
              <a:off x="6238926" y="3942996"/>
              <a:ext cx="252820" cy="449407"/>
            </a:xfrm>
            <a:prstGeom prst="line">
              <a:avLst/>
            </a:prstGeom>
            <a:effectLst>
              <a:glow rad="25400">
                <a:schemeClr val="bg1"/>
              </a:glow>
            </a:effectLst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CF239FF7-40E3-4A0F-890C-C0A5EFA8C594}"/>
              </a:ext>
            </a:extLst>
          </p:cNvPr>
          <p:cNvSpPr txBox="1"/>
          <p:nvPr/>
        </p:nvSpPr>
        <p:spPr>
          <a:xfrm>
            <a:off x="5077417" y="4677708"/>
            <a:ext cx="36879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Connections on the capacitive gauge. </a:t>
            </a:r>
          </a:p>
        </p:txBody>
      </p:sp>
    </p:spTree>
    <p:extLst>
      <p:ext uri="{BB962C8B-B14F-4D97-AF65-F5344CB8AC3E}">
        <p14:creationId xmlns:p14="http://schemas.microsoft.com/office/powerpoint/2010/main" val="23368078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D3C29-FAD0-4F34-8679-3CA95726A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 of capacitive gauge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75FA56-F683-42D5-B80C-E81847ED97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6708CF0-D176-486F-A463-045B0B1F1D03}"/>
              </a:ext>
            </a:extLst>
          </p:cNvPr>
          <p:cNvGrpSpPr/>
          <p:nvPr/>
        </p:nvGrpSpPr>
        <p:grpSpPr>
          <a:xfrm>
            <a:off x="596659" y="912946"/>
            <a:ext cx="2979433" cy="1717059"/>
            <a:chOff x="3898255" y="960815"/>
            <a:chExt cx="2979433" cy="1717059"/>
          </a:xfrm>
        </p:grpSpPr>
        <p:sp>
          <p:nvSpPr>
            <p:cNvPr id="45" name="Text Box 12">
              <a:extLst>
                <a:ext uri="{FF2B5EF4-FFF2-40B4-BE49-F238E27FC236}">
                  <a16:creationId xmlns:a16="http://schemas.microsoft.com/office/drawing/2014/main" id="{61823470-36CB-4166-ABA9-229C62188C44}"/>
                </a:ext>
              </a:extLst>
            </p:cNvPr>
            <p:cNvSpPr txBox="1"/>
            <p:nvPr/>
          </p:nvSpPr>
          <p:spPr>
            <a:xfrm>
              <a:off x="3898255" y="1465055"/>
              <a:ext cx="327025" cy="29019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GB" sz="100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C</a:t>
              </a:r>
              <a:r>
                <a:rPr lang="en-GB" sz="1000" baseline="-2500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2</a:t>
              </a:r>
              <a:endPara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7CC31282-E003-4EE5-A893-F535223164FB}"/>
                </a:ext>
              </a:extLst>
            </p:cNvPr>
            <p:cNvGrpSpPr/>
            <p:nvPr/>
          </p:nvGrpSpPr>
          <p:grpSpPr>
            <a:xfrm>
              <a:off x="4326611" y="2010993"/>
              <a:ext cx="2486400" cy="666881"/>
              <a:chOff x="-2499421" y="2110470"/>
              <a:chExt cx="2486400" cy="666881"/>
            </a:xfrm>
          </p:grpSpPr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6D14ABE5-CB3E-4C8E-934C-6C6F35ECFFCA}"/>
                  </a:ext>
                </a:extLst>
              </p:cNvPr>
              <p:cNvSpPr/>
              <p:nvPr/>
            </p:nvSpPr>
            <p:spPr>
              <a:xfrm>
                <a:off x="-2499421" y="2451621"/>
                <a:ext cx="288000" cy="54000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EAE7AD06-A07E-4529-95E1-660C86771487}"/>
                  </a:ext>
                </a:extLst>
              </p:cNvPr>
              <p:cNvCxnSpPr/>
              <p:nvPr/>
            </p:nvCxnSpPr>
            <p:spPr>
              <a:xfrm>
                <a:off x="-2499421" y="2264706"/>
                <a:ext cx="288000" cy="0"/>
              </a:xfrm>
              <a:prstGeom prst="line">
                <a:avLst/>
              </a:prstGeom>
              <a:ln w="571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 Box 69">
                <a:extLst>
                  <a:ext uri="{FF2B5EF4-FFF2-40B4-BE49-F238E27FC236}">
                    <a16:creationId xmlns:a16="http://schemas.microsoft.com/office/drawing/2014/main" id="{BA41A377-D76D-4CF9-8380-CEEEF063C638}"/>
                  </a:ext>
                </a:extLst>
              </p:cNvPr>
              <p:cNvSpPr txBox="1"/>
              <p:nvPr/>
            </p:nvSpPr>
            <p:spPr>
              <a:xfrm>
                <a:off x="-2211638" y="2110470"/>
                <a:ext cx="2198617" cy="666881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GB" sz="9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Electrodes (stainless steel foil 50 µm)</a:t>
                </a:r>
                <a:endParaRPr lang="en-GB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GB" sz="9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Strain gauge glue (M610 bond)</a:t>
                </a:r>
                <a:endParaRPr lang="en-GB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en-GB" sz="9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Polyimide film 25.4-50.8 µm</a:t>
                </a:r>
                <a:endParaRPr lang="en-GB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783D1DF2-6598-4C8C-B228-382CCD45F9BF}"/>
                  </a:ext>
                </a:extLst>
              </p:cNvPr>
              <p:cNvSpPr/>
              <p:nvPr/>
            </p:nvSpPr>
            <p:spPr>
              <a:xfrm>
                <a:off x="-2499421" y="2660120"/>
                <a:ext cx="288000" cy="5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CC28B9AB-34C1-40C0-BB99-912529E602A3}"/>
                </a:ext>
              </a:extLst>
            </p:cNvPr>
            <p:cNvGrpSpPr/>
            <p:nvPr/>
          </p:nvGrpSpPr>
          <p:grpSpPr>
            <a:xfrm>
              <a:off x="4353026" y="1120467"/>
              <a:ext cx="2160566" cy="753130"/>
              <a:chOff x="0" y="154003"/>
              <a:chExt cx="2160566" cy="753130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280B1C2C-8094-4657-9796-E92FAC98D3E9}"/>
                  </a:ext>
                </a:extLst>
              </p:cNvPr>
              <p:cNvSpPr/>
              <p:nvPr/>
            </p:nvSpPr>
            <p:spPr>
              <a:xfrm>
                <a:off x="0" y="199047"/>
                <a:ext cx="1697355" cy="663918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FF05FA08-2DB0-40A5-B5E6-8B781404735C}"/>
                  </a:ext>
                </a:extLst>
              </p:cNvPr>
              <p:cNvCxnSpPr/>
              <p:nvPr/>
            </p:nvCxnSpPr>
            <p:spPr>
              <a:xfrm>
                <a:off x="1653761" y="351909"/>
                <a:ext cx="24617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070B4683-AE62-405C-95E3-EC5BC50E4EE7}"/>
                  </a:ext>
                </a:extLst>
              </p:cNvPr>
              <p:cNvCxnSpPr/>
              <p:nvPr/>
            </p:nvCxnSpPr>
            <p:spPr>
              <a:xfrm>
                <a:off x="1646851" y="719552"/>
                <a:ext cx="25308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69A6E128-4018-4B70-8915-23CD9FACD7B9}"/>
                  </a:ext>
                </a:extLst>
              </p:cNvPr>
              <p:cNvCxnSpPr/>
              <p:nvPr/>
            </p:nvCxnSpPr>
            <p:spPr>
              <a:xfrm>
                <a:off x="1653761" y="538282"/>
                <a:ext cx="12240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ADE8F46-BD70-432D-9275-AE0745FCF0AD}"/>
                  </a:ext>
                </a:extLst>
              </p:cNvPr>
              <p:cNvCxnSpPr/>
              <p:nvPr/>
            </p:nvCxnSpPr>
            <p:spPr>
              <a:xfrm>
                <a:off x="1899933" y="351821"/>
                <a:ext cx="0" cy="45353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Arc 74">
                <a:extLst>
                  <a:ext uri="{FF2B5EF4-FFF2-40B4-BE49-F238E27FC236}">
                    <a16:creationId xmlns:a16="http://schemas.microsoft.com/office/drawing/2014/main" id="{7AA25DE3-F46E-40CC-B562-B7BEAF392B03}"/>
                  </a:ext>
                </a:extLst>
              </p:cNvPr>
              <p:cNvSpPr/>
              <p:nvPr/>
            </p:nvSpPr>
            <p:spPr>
              <a:xfrm>
                <a:off x="1776170" y="430262"/>
                <a:ext cx="243444" cy="243444"/>
              </a:xfrm>
              <a:prstGeom prst="arc">
                <a:avLst>
                  <a:gd name="adj1" fmla="val 11070826"/>
                  <a:gd name="adj2" fmla="val 21154471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F06A7DA1-44D1-4686-A758-B10365742B96}"/>
                  </a:ext>
                </a:extLst>
              </p:cNvPr>
              <p:cNvGrpSpPr/>
              <p:nvPr/>
            </p:nvGrpSpPr>
            <p:grpSpPr>
              <a:xfrm>
                <a:off x="2014710" y="536962"/>
                <a:ext cx="145856" cy="268134"/>
                <a:chOff x="2136273" y="543929"/>
                <a:chExt cx="145856" cy="268134"/>
              </a:xfrm>
            </p:grpSpPr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B7CA6CCD-169B-41E2-A156-198281D6ACF6}"/>
                    </a:ext>
                  </a:extLst>
                </p:cNvPr>
                <p:cNvCxnSpPr/>
                <p:nvPr/>
              </p:nvCxnSpPr>
              <p:spPr>
                <a:xfrm>
                  <a:off x="2136273" y="546894"/>
                  <a:ext cx="144000" cy="9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E3646019-4398-4B56-8D56-080F4EC68846}"/>
                    </a:ext>
                  </a:extLst>
                </p:cNvPr>
                <p:cNvCxnSpPr/>
                <p:nvPr/>
              </p:nvCxnSpPr>
              <p:spPr>
                <a:xfrm>
                  <a:off x="2282129" y="543929"/>
                  <a:ext cx="0" cy="26813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6CDFAF0F-3470-4286-9A43-4C60289DA829}"/>
                  </a:ext>
                </a:extLst>
              </p:cNvPr>
              <p:cNvSpPr/>
              <p:nvPr/>
            </p:nvSpPr>
            <p:spPr>
              <a:xfrm>
                <a:off x="71031" y="673707"/>
                <a:ext cx="1584000" cy="7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AD53A84E-303E-4AD7-8FEA-4D4B6B1B8071}"/>
                  </a:ext>
                </a:extLst>
              </p:cNvPr>
              <p:cNvSpPr/>
              <p:nvPr/>
            </p:nvSpPr>
            <p:spPr>
              <a:xfrm>
                <a:off x="71031" y="494781"/>
                <a:ext cx="1584000" cy="71755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53FF8646-A612-4FA9-9ED9-E7E9CD003597}"/>
                  </a:ext>
                </a:extLst>
              </p:cNvPr>
              <p:cNvSpPr/>
              <p:nvPr/>
            </p:nvSpPr>
            <p:spPr>
              <a:xfrm>
                <a:off x="70485" y="316763"/>
                <a:ext cx="1584000" cy="7112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A0FC841B-A9C2-44C7-AF0D-FD262A530EF4}"/>
                  </a:ext>
                </a:extLst>
              </p:cNvPr>
              <p:cNvSpPr/>
              <p:nvPr/>
            </p:nvSpPr>
            <p:spPr>
              <a:xfrm>
                <a:off x="0" y="406291"/>
                <a:ext cx="1697489" cy="70485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C7DFE276-8A32-4CC3-B784-7503BB6FE8B7}"/>
                  </a:ext>
                </a:extLst>
              </p:cNvPr>
              <p:cNvSpPr/>
              <p:nvPr/>
            </p:nvSpPr>
            <p:spPr>
              <a:xfrm>
                <a:off x="0" y="585193"/>
                <a:ext cx="1697355" cy="6985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0544E42B-43C1-4A1F-B19A-5EAB64B4E262}"/>
                  </a:ext>
                </a:extLst>
              </p:cNvPr>
              <p:cNvSpPr/>
              <p:nvPr/>
            </p:nvSpPr>
            <p:spPr>
              <a:xfrm>
                <a:off x="0" y="476777"/>
                <a:ext cx="1697355" cy="18000"/>
              </a:xfrm>
              <a:prstGeom prst="rect">
                <a:avLst/>
              </a:prstGeom>
              <a:solidFill>
                <a:srgbClr val="FEEAD8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17CD93B3-9BDE-4B38-A406-8EE1D6528098}"/>
                  </a:ext>
                </a:extLst>
              </p:cNvPr>
              <p:cNvSpPr/>
              <p:nvPr/>
            </p:nvSpPr>
            <p:spPr>
              <a:xfrm>
                <a:off x="0" y="566217"/>
                <a:ext cx="1697355" cy="17780"/>
              </a:xfrm>
              <a:prstGeom prst="rect">
                <a:avLst/>
              </a:prstGeom>
              <a:solidFill>
                <a:srgbClr val="FEEAD8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86701AFE-3180-42DC-967B-9109C3A2D187}"/>
                  </a:ext>
                </a:extLst>
              </p:cNvPr>
              <p:cNvSpPr/>
              <p:nvPr/>
            </p:nvSpPr>
            <p:spPr>
              <a:xfrm>
                <a:off x="0" y="388508"/>
                <a:ext cx="1697355" cy="17780"/>
              </a:xfrm>
              <a:prstGeom prst="rect">
                <a:avLst/>
              </a:prstGeom>
              <a:solidFill>
                <a:srgbClr val="FEEAD8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5E05D65C-5F81-4BE7-BCBE-3711842375B1}"/>
                  </a:ext>
                </a:extLst>
              </p:cNvPr>
              <p:cNvSpPr/>
              <p:nvPr/>
            </p:nvSpPr>
            <p:spPr>
              <a:xfrm>
                <a:off x="0" y="655926"/>
                <a:ext cx="1697355" cy="17780"/>
              </a:xfrm>
              <a:prstGeom prst="rect">
                <a:avLst/>
              </a:prstGeom>
              <a:solidFill>
                <a:srgbClr val="FEEAD8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2D64CD40-5F98-4A89-87C8-55055BC52D4B}"/>
                  </a:ext>
                </a:extLst>
              </p:cNvPr>
              <p:cNvSpPr/>
              <p:nvPr/>
            </p:nvSpPr>
            <p:spPr>
              <a:xfrm>
                <a:off x="0" y="154003"/>
                <a:ext cx="1697355" cy="14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52E76767-2AB5-46D9-A89C-8F1B4D8B77F7}"/>
                  </a:ext>
                </a:extLst>
              </p:cNvPr>
              <p:cNvSpPr/>
              <p:nvPr/>
            </p:nvSpPr>
            <p:spPr>
              <a:xfrm>
                <a:off x="0" y="763623"/>
                <a:ext cx="1697355" cy="14351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C3C798F4-5D42-45E5-A02D-7E782C938E62}"/>
                  </a:ext>
                </a:extLst>
              </p:cNvPr>
              <p:cNvSpPr/>
              <p:nvPr/>
            </p:nvSpPr>
            <p:spPr>
              <a:xfrm>
                <a:off x="0" y="298003"/>
                <a:ext cx="1697355" cy="17780"/>
              </a:xfrm>
              <a:prstGeom prst="rect">
                <a:avLst/>
              </a:prstGeom>
              <a:solidFill>
                <a:srgbClr val="FEEAD8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0CB2B9CD-CB2D-4438-A4B9-9E9621E4E8FA}"/>
                  </a:ext>
                </a:extLst>
              </p:cNvPr>
              <p:cNvSpPr/>
              <p:nvPr/>
            </p:nvSpPr>
            <p:spPr>
              <a:xfrm>
                <a:off x="0" y="745699"/>
                <a:ext cx="1697355" cy="17780"/>
              </a:xfrm>
              <a:prstGeom prst="rect">
                <a:avLst/>
              </a:prstGeom>
              <a:solidFill>
                <a:srgbClr val="FEEAD8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</p:grpSp>
        <p:sp>
          <p:nvSpPr>
            <p:cNvPr id="48" name="Text Box 12">
              <a:extLst>
                <a:ext uri="{FF2B5EF4-FFF2-40B4-BE49-F238E27FC236}">
                  <a16:creationId xmlns:a16="http://schemas.microsoft.com/office/drawing/2014/main" id="{A429784A-7F51-43AF-B609-41583EBBEBE8}"/>
                </a:ext>
              </a:extLst>
            </p:cNvPr>
            <p:cNvSpPr txBox="1"/>
            <p:nvPr/>
          </p:nvSpPr>
          <p:spPr>
            <a:xfrm>
              <a:off x="3905773" y="1251945"/>
              <a:ext cx="327025" cy="29019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GB" sz="100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C</a:t>
              </a:r>
              <a:r>
                <a:rPr lang="en-GB" sz="1000" baseline="-2500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1</a:t>
              </a:r>
              <a:endPara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1940955A-531C-4CEC-9085-5390692FDB69}"/>
                </a:ext>
              </a:extLst>
            </p:cNvPr>
            <p:cNvSpPr/>
            <p:nvPr/>
          </p:nvSpPr>
          <p:spPr>
            <a:xfrm>
              <a:off x="6142032" y="1772078"/>
              <a:ext cx="684000" cy="216000"/>
            </a:xfrm>
            <a:prstGeom prst="rect">
              <a:avLst/>
            </a:prstGeom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LCR Meter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A6BE7D82-A8A9-4361-BB0A-F2FA25D73E63}"/>
                </a:ext>
              </a:extLst>
            </p:cNvPr>
            <p:cNvGrpSpPr/>
            <p:nvPr/>
          </p:nvGrpSpPr>
          <p:grpSpPr>
            <a:xfrm>
              <a:off x="4492195" y="1335052"/>
              <a:ext cx="1371739" cy="142766"/>
              <a:chOff x="455978" y="971991"/>
              <a:chExt cx="1371739" cy="142766"/>
            </a:xfrm>
          </p:grpSpPr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2003C91E-86B6-4F90-B3C7-756F58C9E955}"/>
                  </a:ext>
                </a:extLst>
              </p:cNvPr>
              <p:cNvCxnSpPr/>
              <p:nvPr/>
            </p:nvCxnSpPr>
            <p:spPr>
              <a:xfrm>
                <a:off x="455978" y="973904"/>
                <a:ext cx="0" cy="140214"/>
              </a:xfrm>
              <a:prstGeom prst="straightConnector1">
                <a:avLst/>
              </a:prstGeom>
              <a:ln>
                <a:headEnd type="triangl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4" name="Straight Arrow Connector 63">
                <a:extLst>
                  <a:ext uri="{FF2B5EF4-FFF2-40B4-BE49-F238E27FC236}">
                    <a16:creationId xmlns:a16="http://schemas.microsoft.com/office/drawing/2014/main" id="{8E904E7A-EF7A-4BEF-998F-DD5E5D6B658C}"/>
                  </a:ext>
                </a:extLst>
              </p:cNvPr>
              <p:cNvCxnSpPr/>
              <p:nvPr/>
            </p:nvCxnSpPr>
            <p:spPr>
              <a:xfrm>
                <a:off x="684717" y="971991"/>
                <a:ext cx="0" cy="139700"/>
              </a:xfrm>
              <a:prstGeom prst="straightConnector1">
                <a:avLst/>
              </a:prstGeom>
              <a:ln>
                <a:headEnd type="triangl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A1E988A0-55A7-4C24-A186-F67630D61D24}"/>
                  </a:ext>
                </a:extLst>
              </p:cNvPr>
              <p:cNvCxnSpPr/>
              <p:nvPr/>
            </p:nvCxnSpPr>
            <p:spPr>
              <a:xfrm>
                <a:off x="913178" y="975055"/>
                <a:ext cx="0" cy="139065"/>
              </a:xfrm>
              <a:prstGeom prst="straightConnector1">
                <a:avLst/>
              </a:prstGeom>
              <a:ln>
                <a:headEnd type="triangl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2D6E9053-FDBA-4D91-B426-C87A6538C822}"/>
                  </a:ext>
                </a:extLst>
              </p:cNvPr>
              <p:cNvCxnSpPr/>
              <p:nvPr/>
            </p:nvCxnSpPr>
            <p:spPr>
              <a:xfrm>
                <a:off x="1141778" y="972626"/>
                <a:ext cx="0" cy="139700"/>
              </a:xfrm>
              <a:prstGeom prst="straightConnector1">
                <a:avLst/>
              </a:prstGeom>
              <a:ln>
                <a:headEnd type="triangl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516B2E04-841F-47D5-BA74-86212F689748}"/>
                  </a:ext>
                </a:extLst>
              </p:cNvPr>
              <p:cNvCxnSpPr/>
              <p:nvPr/>
            </p:nvCxnSpPr>
            <p:spPr>
              <a:xfrm>
                <a:off x="1370378" y="972626"/>
                <a:ext cx="0" cy="139065"/>
              </a:xfrm>
              <a:prstGeom prst="straightConnector1">
                <a:avLst/>
              </a:prstGeom>
              <a:ln>
                <a:headEnd type="triangl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825A251A-0B7B-4568-8AEF-551BD0B1E23A}"/>
                  </a:ext>
                </a:extLst>
              </p:cNvPr>
              <p:cNvCxnSpPr/>
              <p:nvPr/>
            </p:nvCxnSpPr>
            <p:spPr>
              <a:xfrm>
                <a:off x="1599117" y="975057"/>
                <a:ext cx="0" cy="138430"/>
              </a:xfrm>
              <a:prstGeom prst="straightConnector1">
                <a:avLst/>
              </a:prstGeom>
              <a:ln>
                <a:headEnd type="triangl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16FB6AE9-91DD-4B1E-A65A-95789B8E8AFA}"/>
                  </a:ext>
                </a:extLst>
              </p:cNvPr>
              <p:cNvCxnSpPr/>
              <p:nvPr/>
            </p:nvCxnSpPr>
            <p:spPr>
              <a:xfrm>
                <a:off x="1827717" y="976327"/>
                <a:ext cx="0" cy="138430"/>
              </a:xfrm>
              <a:prstGeom prst="straightConnector1">
                <a:avLst/>
              </a:prstGeom>
              <a:ln>
                <a:headEnd type="triangl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117B1958-EA83-4BB1-A141-ABE39CCB21D4}"/>
                </a:ext>
              </a:extLst>
            </p:cNvPr>
            <p:cNvGrpSpPr/>
            <p:nvPr/>
          </p:nvGrpSpPr>
          <p:grpSpPr>
            <a:xfrm>
              <a:off x="4492334" y="1518129"/>
              <a:ext cx="1371600" cy="141605"/>
              <a:chOff x="635930" y="1152185"/>
              <a:chExt cx="1371600" cy="141605"/>
            </a:xfrm>
          </p:grpSpPr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A74D3C0E-ACA1-4B8C-8E23-FEA361BADD87}"/>
                  </a:ext>
                </a:extLst>
              </p:cNvPr>
              <p:cNvCxnSpPr/>
              <p:nvPr/>
            </p:nvCxnSpPr>
            <p:spPr>
              <a:xfrm>
                <a:off x="635930" y="1153455"/>
                <a:ext cx="0" cy="139700"/>
              </a:xfrm>
              <a:prstGeom prst="straightConnector1">
                <a:avLst/>
              </a:prstGeom>
              <a:ln>
                <a:headEnd type="triangl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F02D4409-C176-4FEB-9FF1-FF6D9A44C5E2}"/>
                  </a:ext>
                </a:extLst>
              </p:cNvPr>
              <p:cNvCxnSpPr/>
              <p:nvPr/>
            </p:nvCxnSpPr>
            <p:spPr>
              <a:xfrm>
                <a:off x="864530" y="1153455"/>
                <a:ext cx="0" cy="139065"/>
              </a:xfrm>
              <a:prstGeom prst="straightConnector1">
                <a:avLst/>
              </a:prstGeom>
              <a:ln>
                <a:headEnd type="triangl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C9534466-C9A4-4E83-8C87-F844B6E4280D}"/>
                  </a:ext>
                </a:extLst>
              </p:cNvPr>
              <p:cNvCxnSpPr/>
              <p:nvPr/>
            </p:nvCxnSpPr>
            <p:spPr>
              <a:xfrm>
                <a:off x="1093130" y="1154725"/>
                <a:ext cx="0" cy="138430"/>
              </a:xfrm>
              <a:prstGeom prst="straightConnector1">
                <a:avLst/>
              </a:prstGeom>
              <a:ln>
                <a:headEnd type="triangl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B57ED02A-4A3F-453D-8E6A-7B2E3F0D0F10}"/>
                  </a:ext>
                </a:extLst>
              </p:cNvPr>
              <p:cNvCxnSpPr/>
              <p:nvPr/>
            </p:nvCxnSpPr>
            <p:spPr>
              <a:xfrm>
                <a:off x="1321730" y="1152185"/>
                <a:ext cx="0" cy="139065"/>
              </a:xfrm>
              <a:prstGeom prst="straightConnector1">
                <a:avLst/>
              </a:prstGeom>
              <a:ln>
                <a:headEnd type="triangl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>
                <a:extLst>
                  <a:ext uri="{FF2B5EF4-FFF2-40B4-BE49-F238E27FC236}">
                    <a16:creationId xmlns:a16="http://schemas.microsoft.com/office/drawing/2014/main" id="{6282A308-BFF3-4DBE-84F1-50C67C3FEF7B}"/>
                  </a:ext>
                </a:extLst>
              </p:cNvPr>
              <p:cNvCxnSpPr/>
              <p:nvPr/>
            </p:nvCxnSpPr>
            <p:spPr>
              <a:xfrm>
                <a:off x="1550330" y="1152185"/>
                <a:ext cx="0" cy="138430"/>
              </a:xfrm>
              <a:prstGeom prst="straightConnector1">
                <a:avLst/>
              </a:prstGeom>
              <a:ln>
                <a:headEnd type="triangl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EC6D2420-4171-40DD-9CA6-7970B3FACD90}"/>
                  </a:ext>
                </a:extLst>
              </p:cNvPr>
              <p:cNvCxnSpPr/>
              <p:nvPr/>
            </p:nvCxnSpPr>
            <p:spPr>
              <a:xfrm>
                <a:off x="1778930" y="1154725"/>
                <a:ext cx="0" cy="137795"/>
              </a:xfrm>
              <a:prstGeom prst="straightConnector1">
                <a:avLst/>
              </a:prstGeom>
              <a:ln>
                <a:headEnd type="triangl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55A6D9A4-9536-4E8C-99DF-A84C8C755B75}"/>
                  </a:ext>
                </a:extLst>
              </p:cNvPr>
              <p:cNvCxnSpPr/>
              <p:nvPr/>
            </p:nvCxnSpPr>
            <p:spPr>
              <a:xfrm>
                <a:off x="2007530" y="1155995"/>
                <a:ext cx="0" cy="137795"/>
              </a:xfrm>
              <a:prstGeom prst="straightConnector1">
                <a:avLst/>
              </a:prstGeom>
              <a:ln>
                <a:headEnd type="triangl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2" name="Text Box 69">
              <a:extLst>
                <a:ext uri="{FF2B5EF4-FFF2-40B4-BE49-F238E27FC236}">
                  <a16:creationId xmlns:a16="http://schemas.microsoft.com/office/drawing/2014/main" id="{AC378B0A-AA44-4146-A717-8B3D62018B12}"/>
                </a:ext>
              </a:extLst>
            </p:cNvPr>
            <p:cNvSpPr txBox="1"/>
            <p:nvPr/>
          </p:nvSpPr>
          <p:spPr>
            <a:xfrm>
              <a:off x="6101965" y="960815"/>
              <a:ext cx="775723" cy="228612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50000"/>
                </a:lnSpc>
                <a:spcAft>
                  <a:spcPts val="0"/>
                </a:spcAft>
              </a:pPr>
              <a:r>
                <a:rPr lang="en-GB" sz="900" dirty="0"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Flux path</a:t>
              </a:r>
              <a:endParaRPr lang="en-GB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BAC1E1F5-B238-4E6F-B4A7-963C7B416C3A}"/>
                </a:ext>
              </a:extLst>
            </p:cNvPr>
            <p:cNvCxnSpPr>
              <a:cxnSpLocks/>
              <a:stCxn id="52" idx="1"/>
            </p:cNvCxnSpPr>
            <p:nvPr/>
          </p:nvCxnSpPr>
          <p:spPr>
            <a:xfrm flipH="1">
              <a:off x="5406734" y="1075121"/>
              <a:ext cx="695231" cy="326454"/>
            </a:xfrm>
            <a:prstGeom prst="straightConnector1">
              <a:avLst/>
            </a:prstGeom>
            <a:ln w="3175"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Right Brace 53">
              <a:extLst>
                <a:ext uri="{FF2B5EF4-FFF2-40B4-BE49-F238E27FC236}">
                  <a16:creationId xmlns:a16="http://schemas.microsoft.com/office/drawing/2014/main" id="{C5BF08E0-E01D-43DE-BF44-5DAEF9A6CE59}"/>
                </a:ext>
              </a:extLst>
            </p:cNvPr>
            <p:cNvSpPr/>
            <p:nvPr/>
          </p:nvSpPr>
          <p:spPr>
            <a:xfrm rot="10800000">
              <a:off x="4139124" y="1294769"/>
              <a:ext cx="177990" cy="196725"/>
            </a:xfrm>
            <a:prstGeom prst="rightBrac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ight Brace 54">
              <a:extLst>
                <a:ext uri="{FF2B5EF4-FFF2-40B4-BE49-F238E27FC236}">
                  <a16:creationId xmlns:a16="http://schemas.microsoft.com/office/drawing/2014/main" id="{9BED9842-02A8-4A59-9830-9891027AD47E}"/>
                </a:ext>
              </a:extLst>
            </p:cNvPr>
            <p:cNvSpPr/>
            <p:nvPr/>
          </p:nvSpPr>
          <p:spPr>
            <a:xfrm rot="10800000">
              <a:off x="4134156" y="1502426"/>
              <a:ext cx="177990" cy="196725"/>
            </a:xfrm>
            <a:prstGeom prst="rightBrac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762F7D29-9D66-462B-A581-F4B2A657CDFB}"/>
                  </a:ext>
                </a:extLst>
              </p:cNvPr>
              <p:cNvSpPr/>
              <p:nvPr/>
            </p:nvSpPr>
            <p:spPr>
              <a:xfrm>
                <a:off x="5401401" y="2643758"/>
                <a:ext cx="1712392" cy="6653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𝐶</m:t>
                      </m:r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𝑛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𝑤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𝑙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762F7D29-9D66-462B-A581-F4B2A657CD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401" y="2643758"/>
                <a:ext cx="1712392" cy="6653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EA7D4D0C-0325-41BF-A1D2-B96970E147AE}"/>
                  </a:ext>
                </a:extLst>
              </p:cNvPr>
              <p:cNvSpPr txBox="1"/>
              <p:nvPr/>
            </p:nvSpPr>
            <p:spPr>
              <a:xfrm>
                <a:off x="5156947" y="3427755"/>
                <a:ext cx="4913158" cy="14157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tabLst>
                    <a:tab pos="361950" algn="l"/>
                  </a:tabLst>
                </a:pPr>
                <a14:m>
                  <m:oMath xmlns:m="http://schemas.openxmlformats.org/officeDocument/2006/math">
                    <m:r>
                      <a:rPr lang="en-US" sz="12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𝐶</m:t>
                    </m:r>
                  </m:oMath>
                </a14:m>
                <a:r>
                  <a:rPr lang="en-US" sz="1200" dirty="0">
                    <a:effectLst/>
                    <a:ea typeface="Times New Roman" panose="02020603050405020304" pitchFamily="18" charset="0"/>
                  </a:rPr>
                  <a:t>…	capacitance</a:t>
                </a:r>
                <a:endParaRPr lang="en-GB" dirty="0">
                  <a:effectLst/>
                  <a:ea typeface="Times New Roman" panose="02020603050405020304" pitchFamily="18" charset="0"/>
                </a:endParaRPr>
              </a:p>
              <a:p>
                <a:pPr algn="just">
                  <a:tabLst>
                    <a:tab pos="361950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sz="1200" dirty="0">
                    <a:effectLst/>
                    <a:ea typeface="Times New Roman" panose="02020603050405020304" pitchFamily="18" charset="0"/>
                  </a:rPr>
                  <a:t>...	relative permittivity</a:t>
                </a:r>
                <a:endParaRPr lang="en-GB" dirty="0">
                  <a:effectLst/>
                  <a:ea typeface="Times New Roman" panose="02020603050405020304" pitchFamily="18" charset="0"/>
                </a:endParaRPr>
              </a:p>
              <a:p>
                <a:pPr algn="just">
                  <a:tabLst>
                    <a:tab pos="361950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200" dirty="0">
                    <a:effectLst/>
                    <a:ea typeface="Times New Roman" panose="02020603050405020304" pitchFamily="18" charset="0"/>
                  </a:rPr>
                  <a:t>…	vacuum permittivity (8.85 x 10</a:t>
                </a:r>
                <a:r>
                  <a:rPr lang="en-GB" sz="1200" baseline="30000" dirty="0">
                    <a:effectLst/>
                    <a:ea typeface="Times New Roman" panose="02020603050405020304" pitchFamily="18" charset="0"/>
                  </a:rPr>
                  <a:t>-12</a:t>
                </a:r>
                <a:r>
                  <a:rPr lang="en-GB" sz="1200" dirty="0">
                    <a:effectLst/>
                    <a:ea typeface="Times New Roman" panose="02020603050405020304" pitchFamily="18" charset="0"/>
                  </a:rPr>
                  <a:t> F m</a:t>
                </a:r>
                <a:r>
                  <a:rPr lang="en-GB" sz="1200" baseline="30000" dirty="0">
                    <a:effectLst/>
                    <a:ea typeface="Times New Roman" panose="02020603050405020304" pitchFamily="18" charset="0"/>
                  </a:rPr>
                  <a:t>-1</a:t>
                </a:r>
                <a:r>
                  <a:rPr lang="en-GB" sz="1200" dirty="0">
                    <a:effectLst/>
                    <a:ea typeface="Times New Roman" panose="02020603050405020304" pitchFamily="18" charset="0"/>
                  </a:rPr>
                  <a:t>)</a:t>
                </a:r>
                <a:endParaRPr lang="en-GB" dirty="0">
                  <a:effectLst/>
                  <a:ea typeface="Times New Roman" panose="02020603050405020304" pitchFamily="18" charset="0"/>
                </a:endParaRPr>
              </a:p>
              <a:p>
                <a:pPr algn="just">
                  <a:tabLst>
                    <a:tab pos="361950" algn="l"/>
                  </a:tabLst>
                </a:pPr>
                <a14:m>
                  <m:oMath xmlns:m="http://schemas.openxmlformats.org/officeDocument/2006/math">
                    <m:r>
                      <a:rPr lang="en-GB" sz="12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</m:t>
                    </m:r>
                    <m:r>
                      <a:rPr lang="en-GB" sz="12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sz="1200" dirty="0">
                    <a:effectLst/>
                    <a:ea typeface="Times New Roman" panose="02020603050405020304" pitchFamily="18" charset="0"/>
                  </a:rPr>
                  <a:t>…	number of layers</a:t>
                </a:r>
                <a:endParaRPr lang="en-GB" dirty="0">
                  <a:effectLst/>
                  <a:ea typeface="Times New Roman" panose="02020603050405020304" pitchFamily="18" charset="0"/>
                </a:endParaRPr>
              </a:p>
              <a:p>
                <a:pPr algn="just">
                  <a:tabLst>
                    <a:tab pos="361950" algn="l"/>
                  </a:tabLst>
                </a:pPr>
                <a14:m>
                  <m:oMath xmlns:m="http://schemas.openxmlformats.org/officeDocument/2006/math">
                    <m:r>
                      <a:rPr lang="en-GB" sz="12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𝑤</m:t>
                    </m:r>
                  </m:oMath>
                </a14:m>
                <a:r>
                  <a:rPr lang="en-GB" sz="1200" dirty="0">
                    <a:effectLst/>
                    <a:ea typeface="Times New Roman" panose="02020603050405020304" pitchFamily="18" charset="0"/>
                  </a:rPr>
                  <a:t>…	width of the gauge</a:t>
                </a:r>
                <a:endParaRPr lang="en-GB" dirty="0">
                  <a:effectLst/>
                  <a:ea typeface="Times New Roman" panose="02020603050405020304" pitchFamily="18" charset="0"/>
                </a:endParaRPr>
              </a:p>
              <a:p>
                <a:pPr algn="just">
                  <a:tabLst>
                    <a:tab pos="361950" algn="l"/>
                  </a:tabLst>
                </a:pPr>
                <a14:m>
                  <m:oMath xmlns:m="http://schemas.openxmlformats.org/officeDocument/2006/math">
                    <m:r>
                      <a:rPr lang="en-GB" sz="12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𝑙</m:t>
                    </m:r>
                  </m:oMath>
                </a14:m>
                <a:r>
                  <a:rPr lang="en-GB" sz="1200" dirty="0">
                    <a:effectLst/>
                    <a:ea typeface="Times New Roman" panose="02020603050405020304" pitchFamily="18" charset="0"/>
                  </a:rPr>
                  <a:t>… 	length of the gauge </a:t>
                </a:r>
                <a:endParaRPr lang="en-GB" dirty="0">
                  <a:effectLst/>
                  <a:ea typeface="Times New Roman" panose="02020603050405020304" pitchFamily="18" charset="0"/>
                </a:endParaRPr>
              </a:p>
              <a:p>
                <a:pPr>
                  <a:tabLst>
                    <a:tab pos="361950" algn="l"/>
                  </a:tabLst>
                </a:pPr>
                <a14:m>
                  <m:oMath xmlns:m="http://schemas.openxmlformats.org/officeDocument/2006/math">
                    <m:r>
                      <a:rPr lang="en-GB" sz="12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r>
                  <a:rPr lang="en-GB" sz="1200" dirty="0">
                    <a:effectLst/>
                    <a:ea typeface="Times New Roman" panose="02020603050405020304" pitchFamily="18" charset="0"/>
                  </a:rPr>
                  <a:t>… 	thickness of the dielectric material </a:t>
                </a:r>
                <a:endParaRPr lang="en-GB" sz="1200" dirty="0"/>
              </a:p>
            </p:txBody>
          </p:sp>
        </mc:Choice>
        <mc:Fallback xmlns=""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EA7D4D0C-0325-41BF-A1D2-B96970E147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6947" y="3427755"/>
                <a:ext cx="4913158" cy="1415772"/>
              </a:xfrm>
              <a:prstGeom prst="rect">
                <a:avLst/>
              </a:prstGeom>
              <a:blipFill>
                <a:blip r:embed="rId3"/>
                <a:stretch>
                  <a:fillRect t="-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8" name="Group 97">
            <a:extLst>
              <a:ext uri="{FF2B5EF4-FFF2-40B4-BE49-F238E27FC236}">
                <a16:creationId xmlns:a16="http://schemas.microsoft.com/office/drawing/2014/main" id="{C61DE10F-8530-4F91-A943-61FA21E4B6D1}"/>
              </a:ext>
            </a:extLst>
          </p:cNvPr>
          <p:cNvGrpSpPr/>
          <p:nvPr/>
        </p:nvGrpSpPr>
        <p:grpSpPr>
          <a:xfrm>
            <a:off x="2496661" y="3427755"/>
            <a:ext cx="1530399" cy="632959"/>
            <a:chOff x="531290" y="1086535"/>
            <a:chExt cx="1530399" cy="632959"/>
          </a:xfrm>
        </p:grpSpPr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6E4B0C03-1C0E-4597-861C-E7F15F059079}"/>
                </a:ext>
              </a:extLst>
            </p:cNvPr>
            <p:cNvSpPr/>
            <p:nvPr/>
          </p:nvSpPr>
          <p:spPr>
            <a:xfrm flipH="1">
              <a:off x="1234235" y="1319425"/>
              <a:ext cx="57199" cy="57198"/>
            </a:xfrm>
            <a:prstGeom prst="ellips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5225E73D-2347-4774-8653-DBC5F56FF3EB}"/>
                </a:ext>
              </a:extLst>
            </p:cNvPr>
            <p:cNvSpPr/>
            <p:nvPr/>
          </p:nvSpPr>
          <p:spPr>
            <a:xfrm flipH="1">
              <a:off x="1234284" y="1433774"/>
              <a:ext cx="57150" cy="57150"/>
            </a:xfrm>
            <a:prstGeom prst="ellips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74175690-965E-4DE6-BCBB-7B6F6D1000BD}"/>
                </a:ext>
              </a:extLst>
            </p:cNvPr>
            <p:cNvCxnSpPr/>
            <p:nvPr/>
          </p:nvCxnSpPr>
          <p:spPr>
            <a:xfrm flipV="1">
              <a:off x="1261776" y="1086549"/>
              <a:ext cx="0" cy="22976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1702FE44-C789-48BA-A9C4-0D9188D1C46D}"/>
                </a:ext>
              </a:extLst>
            </p:cNvPr>
            <p:cNvCxnSpPr/>
            <p:nvPr/>
          </p:nvCxnSpPr>
          <p:spPr>
            <a:xfrm>
              <a:off x="1491459" y="1437555"/>
              <a:ext cx="227517" cy="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F5A68CBA-891C-4BC8-8DC8-B32B3B5076FF}"/>
                </a:ext>
              </a:extLst>
            </p:cNvPr>
            <p:cNvCxnSpPr/>
            <p:nvPr/>
          </p:nvCxnSpPr>
          <p:spPr>
            <a:xfrm>
              <a:off x="1599117" y="1086569"/>
              <a:ext cx="3429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19CC1EE2-205F-4CAB-9547-30686A9B9857}"/>
                </a:ext>
              </a:extLst>
            </p:cNvPr>
            <p:cNvCxnSpPr/>
            <p:nvPr/>
          </p:nvCxnSpPr>
          <p:spPr>
            <a:xfrm flipV="1">
              <a:off x="1262859" y="1489782"/>
              <a:ext cx="0" cy="22923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BD71679D-FC8E-4A0B-953A-FD8FB3DCBD8F}"/>
                </a:ext>
              </a:extLst>
            </p:cNvPr>
            <p:cNvCxnSpPr/>
            <p:nvPr/>
          </p:nvCxnSpPr>
          <p:spPr>
            <a:xfrm>
              <a:off x="1262859" y="1718382"/>
              <a:ext cx="3429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E2831905-235F-4E6F-9D20-C0387464F29D}"/>
                </a:ext>
              </a:extLst>
            </p:cNvPr>
            <p:cNvCxnSpPr/>
            <p:nvPr/>
          </p:nvCxnSpPr>
          <p:spPr>
            <a:xfrm>
              <a:off x="1604537" y="1718382"/>
              <a:ext cx="3429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E8B93071-00AF-42C2-BA72-441C63B6376E}"/>
                </a:ext>
              </a:extLst>
            </p:cNvPr>
            <p:cNvCxnSpPr/>
            <p:nvPr/>
          </p:nvCxnSpPr>
          <p:spPr>
            <a:xfrm flipV="1">
              <a:off x="1599117" y="1086535"/>
              <a:ext cx="0" cy="2889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9CDB68F9-E554-4132-9ECF-CCD43AEFB8C0}"/>
                </a:ext>
              </a:extLst>
            </p:cNvPr>
            <p:cNvCxnSpPr/>
            <p:nvPr/>
          </p:nvCxnSpPr>
          <p:spPr>
            <a:xfrm flipH="1" flipV="1">
              <a:off x="1945827" y="1086553"/>
              <a:ext cx="1749" cy="2900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3CA65F1A-7563-496E-AE91-CA7AE7D48507}"/>
                </a:ext>
              </a:extLst>
            </p:cNvPr>
            <p:cNvCxnSpPr/>
            <p:nvPr/>
          </p:nvCxnSpPr>
          <p:spPr>
            <a:xfrm flipV="1">
              <a:off x="1605759" y="1437538"/>
              <a:ext cx="0" cy="28195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FAA379AE-42CF-4CAA-870B-81968FAF4CEF}"/>
                </a:ext>
              </a:extLst>
            </p:cNvPr>
            <p:cNvCxnSpPr/>
            <p:nvPr/>
          </p:nvCxnSpPr>
          <p:spPr>
            <a:xfrm flipV="1">
              <a:off x="1945827" y="1437538"/>
              <a:ext cx="0" cy="2801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92F31E9C-6869-4073-8076-64440363CFE6}"/>
                </a:ext>
              </a:extLst>
            </p:cNvPr>
            <p:cNvCxnSpPr/>
            <p:nvPr/>
          </p:nvCxnSpPr>
          <p:spPr>
            <a:xfrm>
              <a:off x="1490237" y="1372286"/>
              <a:ext cx="22733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79D43416-DD16-467C-8E50-4B5647C7DF95}"/>
                </a:ext>
              </a:extLst>
            </p:cNvPr>
            <p:cNvCxnSpPr/>
            <p:nvPr/>
          </p:nvCxnSpPr>
          <p:spPr>
            <a:xfrm>
              <a:off x="1834359" y="1372286"/>
              <a:ext cx="22733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CC49FBBC-E633-4BC6-AAF6-AA9D32FB11F6}"/>
                </a:ext>
              </a:extLst>
            </p:cNvPr>
            <p:cNvCxnSpPr/>
            <p:nvPr/>
          </p:nvCxnSpPr>
          <p:spPr>
            <a:xfrm>
              <a:off x="1834359" y="1433775"/>
              <a:ext cx="22733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F0690833-23D8-4E70-B1DC-113C827252F2}"/>
                </a:ext>
              </a:extLst>
            </p:cNvPr>
            <p:cNvCxnSpPr/>
            <p:nvPr/>
          </p:nvCxnSpPr>
          <p:spPr>
            <a:xfrm>
              <a:off x="1261776" y="1086580"/>
              <a:ext cx="3429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6BB456AD-2E42-4B95-A8A6-5C0A32F38CA2}"/>
                </a:ext>
              </a:extLst>
            </p:cNvPr>
            <p:cNvSpPr/>
            <p:nvPr/>
          </p:nvSpPr>
          <p:spPr>
            <a:xfrm>
              <a:off x="531290" y="1287695"/>
              <a:ext cx="683895" cy="215900"/>
            </a:xfrm>
            <a:prstGeom prst="rect">
              <a:avLst/>
            </a:prstGeom>
            <a:ln w="9525"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800"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LCR Meter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6" name="Text Box 12">
              <a:extLst>
                <a:ext uri="{FF2B5EF4-FFF2-40B4-BE49-F238E27FC236}">
                  <a16:creationId xmlns:a16="http://schemas.microsoft.com/office/drawing/2014/main" id="{5A62D6F4-F5BC-48F5-B154-DF96C87AC2AC}"/>
                </a:ext>
              </a:extLst>
            </p:cNvPr>
            <p:cNvSpPr txBox="1"/>
            <p:nvPr/>
          </p:nvSpPr>
          <p:spPr>
            <a:xfrm>
              <a:off x="1366412" y="1423166"/>
              <a:ext cx="327025" cy="28956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GB" sz="1000"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C</a:t>
              </a:r>
              <a:r>
                <a:rPr lang="en-GB" sz="1000" baseline="-25000"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1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7" name="Text Box 12">
              <a:extLst>
                <a:ext uri="{FF2B5EF4-FFF2-40B4-BE49-F238E27FC236}">
                  <a16:creationId xmlns:a16="http://schemas.microsoft.com/office/drawing/2014/main" id="{7C085E48-D68B-4E70-829F-DE71D47ABF5D}"/>
                </a:ext>
              </a:extLst>
            </p:cNvPr>
            <p:cNvSpPr txBox="1"/>
            <p:nvPr/>
          </p:nvSpPr>
          <p:spPr>
            <a:xfrm>
              <a:off x="1694659" y="1422199"/>
              <a:ext cx="327025" cy="28956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GB" sz="1000"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C</a:t>
              </a:r>
              <a:r>
                <a:rPr lang="en-GB" sz="1000" baseline="-25000">
                  <a:effectLst/>
                  <a:latin typeface="Arial" panose="020B0604020202020204" pitchFamily="34" charset="0"/>
                  <a:ea typeface="Times New Roman" panose="02020603050405020304" pitchFamily="18" charset="0"/>
                </a:rPr>
                <a:t>2</a:t>
              </a:r>
              <a:endParaRPr lang="en-GB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118" name="Oval 117">
            <a:extLst>
              <a:ext uri="{FF2B5EF4-FFF2-40B4-BE49-F238E27FC236}">
                <a16:creationId xmlns:a16="http://schemas.microsoft.com/office/drawing/2014/main" id="{445E36A6-5040-4B16-886B-ED53BD6F164F}"/>
              </a:ext>
            </a:extLst>
          </p:cNvPr>
          <p:cNvSpPr/>
          <p:nvPr/>
        </p:nvSpPr>
        <p:spPr>
          <a:xfrm flipH="1">
            <a:off x="817846" y="3687437"/>
            <a:ext cx="57197" cy="57153"/>
          </a:xfrm>
          <a:prstGeom prst="ellips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19" name="Oval 118">
            <a:extLst>
              <a:ext uri="{FF2B5EF4-FFF2-40B4-BE49-F238E27FC236}">
                <a16:creationId xmlns:a16="http://schemas.microsoft.com/office/drawing/2014/main" id="{7BC1CDD8-8E9C-490E-AFA4-A3576966A658}"/>
              </a:ext>
            </a:extLst>
          </p:cNvPr>
          <p:cNvSpPr/>
          <p:nvPr/>
        </p:nvSpPr>
        <p:spPr>
          <a:xfrm flipH="1">
            <a:off x="817895" y="3801697"/>
            <a:ext cx="57148" cy="57105"/>
          </a:xfrm>
          <a:prstGeom prst="ellips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40617E46-08AD-43B0-98B8-E6E1911F89A4}"/>
              </a:ext>
            </a:extLst>
          </p:cNvPr>
          <p:cNvCxnSpPr/>
          <p:nvPr/>
        </p:nvCxnSpPr>
        <p:spPr>
          <a:xfrm flipV="1">
            <a:off x="845386" y="3655643"/>
            <a:ext cx="0" cy="285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5A645BED-1E17-47A8-9311-8BD533D0E5C3}"/>
              </a:ext>
            </a:extLst>
          </p:cNvPr>
          <p:cNvCxnSpPr/>
          <p:nvPr/>
        </p:nvCxnSpPr>
        <p:spPr>
          <a:xfrm>
            <a:off x="1073652" y="3775487"/>
            <a:ext cx="227509" cy="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5D14B441-A3C9-4F45-BDF2-586426DC520D}"/>
              </a:ext>
            </a:extLst>
          </p:cNvPr>
          <p:cNvCxnSpPr/>
          <p:nvPr/>
        </p:nvCxnSpPr>
        <p:spPr>
          <a:xfrm>
            <a:off x="1182715" y="3474254"/>
            <a:ext cx="27904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D6538A00-975C-495E-8851-63FA1FC2BF4A}"/>
              </a:ext>
            </a:extLst>
          </p:cNvPr>
          <p:cNvCxnSpPr/>
          <p:nvPr/>
        </p:nvCxnSpPr>
        <p:spPr>
          <a:xfrm flipV="1">
            <a:off x="846469" y="3857661"/>
            <a:ext cx="0" cy="2290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A1364F88-225E-41FE-BA03-F57D943B1864}"/>
              </a:ext>
            </a:extLst>
          </p:cNvPr>
          <p:cNvCxnSpPr/>
          <p:nvPr/>
        </p:nvCxnSpPr>
        <p:spPr>
          <a:xfrm>
            <a:off x="846469" y="4086081"/>
            <a:ext cx="3428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23B07C05-D881-405D-B533-9419ECEAC896}"/>
              </a:ext>
            </a:extLst>
          </p:cNvPr>
          <p:cNvCxnSpPr/>
          <p:nvPr/>
        </p:nvCxnSpPr>
        <p:spPr>
          <a:xfrm>
            <a:off x="1188135" y="4085962"/>
            <a:ext cx="273620" cy="9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A816BEB6-6342-40BF-92F0-65B3D95839C8}"/>
              </a:ext>
            </a:extLst>
          </p:cNvPr>
          <p:cNvCxnSpPr/>
          <p:nvPr/>
        </p:nvCxnSpPr>
        <p:spPr>
          <a:xfrm flipV="1">
            <a:off x="1182715" y="3573058"/>
            <a:ext cx="0" cy="1701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F34E231D-C9C5-442D-91E2-DA99984A2E15}"/>
              </a:ext>
            </a:extLst>
          </p:cNvPr>
          <p:cNvCxnSpPr/>
          <p:nvPr/>
        </p:nvCxnSpPr>
        <p:spPr>
          <a:xfrm flipV="1">
            <a:off x="1185553" y="3474322"/>
            <a:ext cx="0" cy="673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A592F534-12E7-4E31-902A-E070D4D4BE01}"/>
              </a:ext>
            </a:extLst>
          </p:cNvPr>
          <p:cNvCxnSpPr/>
          <p:nvPr/>
        </p:nvCxnSpPr>
        <p:spPr>
          <a:xfrm flipV="1">
            <a:off x="1189357" y="3777314"/>
            <a:ext cx="0" cy="3050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0ABBDE97-D126-4CDC-9D9B-C5EF36898066}"/>
              </a:ext>
            </a:extLst>
          </p:cNvPr>
          <p:cNvCxnSpPr/>
          <p:nvPr/>
        </p:nvCxnSpPr>
        <p:spPr>
          <a:xfrm flipV="1">
            <a:off x="1461755" y="3471415"/>
            <a:ext cx="0" cy="6110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D8DFA2E6-B896-43E9-83EE-B563C77C63D4}"/>
              </a:ext>
            </a:extLst>
          </p:cNvPr>
          <p:cNvCxnSpPr/>
          <p:nvPr/>
        </p:nvCxnSpPr>
        <p:spPr>
          <a:xfrm>
            <a:off x="1073839" y="3740257"/>
            <a:ext cx="22732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BCEB2264-103B-4324-9A7F-BDD9068C3BF8}"/>
              </a:ext>
            </a:extLst>
          </p:cNvPr>
          <p:cNvCxnSpPr/>
          <p:nvPr/>
        </p:nvCxnSpPr>
        <p:spPr>
          <a:xfrm>
            <a:off x="1075061" y="3573141"/>
            <a:ext cx="22732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96AF83E2-08E7-4A52-A373-84FA66C77707}"/>
              </a:ext>
            </a:extLst>
          </p:cNvPr>
          <p:cNvCxnSpPr/>
          <p:nvPr/>
        </p:nvCxnSpPr>
        <p:spPr>
          <a:xfrm>
            <a:off x="843002" y="3650871"/>
            <a:ext cx="3428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Rectangle 132">
            <a:extLst>
              <a:ext uri="{FF2B5EF4-FFF2-40B4-BE49-F238E27FC236}">
                <a16:creationId xmlns:a16="http://schemas.microsoft.com/office/drawing/2014/main" id="{F5F9684F-2952-4C24-8585-0BA5724ED739}"/>
              </a:ext>
            </a:extLst>
          </p:cNvPr>
          <p:cNvSpPr/>
          <p:nvPr/>
        </p:nvSpPr>
        <p:spPr>
          <a:xfrm>
            <a:off x="114926" y="3655732"/>
            <a:ext cx="706336" cy="21573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LCR Meter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4" name="Text Box 12">
            <a:extLst>
              <a:ext uri="{FF2B5EF4-FFF2-40B4-BE49-F238E27FC236}">
                <a16:creationId xmlns:a16="http://schemas.microsoft.com/office/drawing/2014/main" id="{3CB94D66-BB14-4E22-8E12-596BAB4EDDC5}"/>
              </a:ext>
            </a:extLst>
          </p:cNvPr>
          <p:cNvSpPr txBox="1"/>
          <p:nvPr/>
        </p:nvSpPr>
        <p:spPr>
          <a:xfrm>
            <a:off x="875043" y="3286697"/>
            <a:ext cx="327013" cy="28933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GB" sz="100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</a:t>
            </a:r>
            <a:r>
              <a:rPr lang="en-GB" sz="1000" baseline="-2500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5" name="Text Box 12">
            <a:extLst>
              <a:ext uri="{FF2B5EF4-FFF2-40B4-BE49-F238E27FC236}">
                <a16:creationId xmlns:a16="http://schemas.microsoft.com/office/drawing/2014/main" id="{636AE8B1-F36B-4E20-84AE-9B7A5C2B4D4E}"/>
              </a:ext>
            </a:extLst>
          </p:cNvPr>
          <p:cNvSpPr txBox="1"/>
          <p:nvPr/>
        </p:nvSpPr>
        <p:spPr>
          <a:xfrm>
            <a:off x="1129105" y="3771379"/>
            <a:ext cx="327013" cy="28933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</a:t>
            </a:r>
            <a:r>
              <a:rPr lang="en-GB" sz="10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CF89CB05-26BA-4FD4-BE3C-98062A999C56}"/>
              </a:ext>
            </a:extLst>
          </p:cNvPr>
          <p:cNvCxnSpPr/>
          <p:nvPr/>
        </p:nvCxnSpPr>
        <p:spPr>
          <a:xfrm>
            <a:off x="1075875" y="3541811"/>
            <a:ext cx="2266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Right Arrow 56">
            <a:extLst>
              <a:ext uri="{FF2B5EF4-FFF2-40B4-BE49-F238E27FC236}">
                <a16:creationId xmlns:a16="http://schemas.microsoft.com/office/drawing/2014/main" id="{06FA4EB6-B22E-4CBD-9B08-ACE1643B3A6F}"/>
              </a:ext>
            </a:extLst>
          </p:cNvPr>
          <p:cNvSpPr/>
          <p:nvPr/>
        </p:nvSpPr>
        <p:spPr>
          <a:xfrm>
            <a:off x="1784396" y="3662665"/>
            <a:ext cx="600075" cy="142412"/>
          </a:xfrm>
          <a:prstGeom prst="rightArrow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88864515-0115-4865-A313-5CE8370358CB}"/>
              </a:ext>
            </a:extLst>
          </p:cNvPr>
          <p:cNvSpPr txBox="1"/>
          <p:nvPr/>
        </p:nvSpPr>
        <p:spPr>
          <a:xfrm>
            <a:off x="299155" y="4236688"/>
            <a:ext cx="36879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Circuit diagram of the capacitive gauge. 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5CAAD21B-092C-412D-91F3-CF39287E24E7}"/>
              </a:ext>
            </a:extLst>
          </p:cNvPr>
          <p:cNvSpPr txBox="1"/>
          <p:nvPr/>
        </p:nvSpPr>
        <p:spPr>
          <a:xfrm>
            <a:off x="344797" y="2675603"/>
            <a:ext cx="36879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Schematic of the capacitive gauge.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986C4FCB-509D-4337-BD28-4649646D49F7}"/>
                  </a:ext>
                </a:extLst>
              </p:cNvPr>
              <p:cNvSpPr/>
              <p:nvPr/>
            </p:nvSpPr>
            <p:spPr>
              <a:xfrm>
                <a:off x="5401401" y="2283718"/>
                <a:ext cx="14373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𝐶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986C4FCB-509D-4337-BD28-4649646D49F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1401" y="2283718"/>
                <a:ext cx="1437380" cy="369332"/>
              </a:xfrm>
              <a:prstGeom prst="rect">
                <a:avLst/>
              </a:prstGeom>
              <a:blipFill>
                <a:blip r:embed="rId4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1" name="Content Placeholder 7">
            <a:extLst>
              <a:ext uri="{FF2B5EF4-FFF2-40B4-BE49-F238E27FC236}">
                <a16:creationId xmlns:a16="http://schemas.microsoft.com/office/drawing/2014/main" id="{B25B79C8-127C-4B43-8083-27D4BADADC57}"/>
              </a:ext>
            </a:extLst>
          </p:cNvPr>
          <p:cNvSpPr txBox="1">
            <a:spLocks/>
          </p:cNvSpPr>
          <p:nvPr/>
        </p:nvSpPr>
        <p:spPr>
          <a:xfrm>
            <a:off x="4752117" y="915129"/>
            <a:ext cx="3960000" cy="114327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/>
              <a:t>Mechanic</a:t>
            </a:r>
          </a:p>
          <a:p>
            <a:r>
              <a:rPr lang="en-US" sz="1600" dirty="0"/>
              <a:t>Two springs in series</a:t>
            </a:r>
          </a:p>
          <a:p>
            <a:pPr marL="0" indent="0">
              <a:buNone/>
            </a:pPr>
            <a:r>
              <a:rPr lang="en-US" sz="1600" b="1" dirty="0"/>
              <a:t>Electric</a:t>
            </a:r>
          </a:p>
          <a:p>
            <a:r>
              <a:rPr lang="en-US" sz="1600" dirty="0"/>
              <a:t>Two capacitors in parallel </a:t>
            </a:r>
          </a:p>
        </p:txBody>
      </p:sp>
    </p:spTree>
    <p:extLst>
      <p:ext uri="{BB962C8B-B14F-4D97-AF65-F5344CB8AC3E}">
        <p14:creationId xmlns:p14="http://schemas.microsoft.com/office/powerpoint/2010/main" val="5282875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 of the tested capacitive gauge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9" name="Table 3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24732221"/>
                  </p:ext>
                </p:extLst>
              </p:nvPr>
            </p:nvGraphicFramePr>
            <p:xfrm>
              <a:off x="5204822" y="1053392"/>
              <a:ext cx="3600256" cy="15840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20080">
                      <a:extLst>
                        <a:ext uri="{9D8B030D-6E8A-4147-A177-3AD203B41FA5}">
                          <a16:colId xmlns:a16="http://schemas.microsoft.com/office/drawing/2014/main" val="2359783784"/>
                        </a:ext>
                      </a:extLst>
                    </a:gridCol>
                    <a:gridCol w="1584176">
                      <a:extLst>
                        <a:ext uri="{9D8B030D-6E8A-4147-A177-3AD203B41FA5}">
                          <a16:colId xmlns:a16="http://schemas.microsoft.com/office/drawing/2014/main" val="2619334126"/>
                        </a:ext>
                      </a:extLst>
                    </a:gridCol>
                    <a:gridCol w="1296000">
                      <a:extLst>
                        <a:ext uri="{9D8B030D-6E8A-4147-A177-3AD203B41FA5}">
                          <a16:colId xmlns:a16="http://schemas.microsoft.com/office/drawing/2014/main" val="2901949860"/>
                        </a:ext>
                      </a:extLst>
                    </a:gridCol>
                  </a:tblGrid>
                  <a:tr h="180000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Symbol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Property</a:t>
                          </a:r>
                          <a:endParaRPr lang="en-GB" sz="9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Value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849053532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9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sz="9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Vacuum permittivity 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457200" indent="-457200"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8.85 x 10</a:t>
                          </a:r>
                          <a:r>
                            <a:rPr lang="en-US" sz="900" baseline="30000" dirty="0">
                              <a:effectLst/>
                            </a:rPr>
                            <a:t>-12</a:t>
                          </a:r>
                          <a:r>
                            <a:rPr lang="en-US" sz="900" dirty="0">
                              <a:effectLst/>
                            </a:rPr>
                            <a:t> Fm</a:t>
                          </a:r>
                          <a:r>
                            <a:rPr lang="en-US" sz="900" baseline="30000" dirty="0">
                              <a:effectLst/>
                            </a:rPr>
                            <a:t>-1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856662666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9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sz="9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Dielectric permittivity of polyimide film 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3.3 [13]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272686748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900">
                                    <a:effectLst/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Number of parallel capacitors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2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149714432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900">
                                    <a:effectLst/>
                                    <a:latin typeface="Cambria Math" panose="02040503050406030204" pitchFamily="18" charset="0"/>
                                  </a:rPr>
                                  <m:t>𝑙</m:t>
                                </m:r>
                              </m:oMath>
                            </m:oMathPara>
                          </a14:m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Length of the gauge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75 mm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125643614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900">
                                    <a:effectLst/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oMath>
                            </m:oMathPara>
                          </a14:m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Width of the gauge 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15 mm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61418179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1" i="1" smtClean="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 b="1" i="1" smtClean="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𝒕</m:t>
                                    </m:r>
                                  </m:e>
                                  <m:sub>
                                    <m:r>
                                      <a:rPr lang="en-US" sz="900" b="1" i="1" smtClean="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Thickness of the dielectric layer 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algn="l" defTabSz="457200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lang="en-US" sz="9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25.7</a:t>
                          </a:r>
                          <a:r>
                            <a:rPr lang="en-US" sz="9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Calibri" panose="020F0502020204030204" pitchFamily="34" charset="0"/>
                            </a:rPr>
                            <a:t>µ</a:t>
                          </a:r>
                          <a:r>
                            <a:rPr lang="en-US" sz="9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 -28.4</a:t>
                          </a:r>
                          <a:r>
                            <a:rPr lang="en-US" sz="9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Calibri" panose="020F0502020204030204" pitchFamily="34" charset="0"/>
                            </a:rPr>
                            <a:t>µ</a:t>
                          </a:r>
                          <a:r>
                            <a:rPr lang="en-US" sz="9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</a:t>
                          </a:r>
                          <a:endParaRPr lang="en-GB" sz="9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44100348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9" name="Table 3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24732221"/>
                  </p:ext>
                </p:extLst>
              </p:nvPr>
            </p:nvGraphicFramePr>
            <p:xfrm>
              <a:off x="5204822" y="1053392"/>
              <a:ext cx="3600256" cy="15840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20080">
                      <a:extLst>
                        <a:ext uri="{9D8B030D-6E8A-4147-A177-3AD203B41FA5}">
                          <a16:colId xmlns:a16="http://schemas.microsoft.com/office/drawing/2014/main" val="2359783784"/>
                        </a:ext>
                      </a:extLst>
                    </a:gridCol>
                    <a:gridCol w="1584176">
                      <a:extLst>
                        <a:ext uri="{9D8B030D-6E8A-4147-A177-3AD203B41FA5}">
                          <a16:colId xmlns:a16="http://schemas.microsoft.com/office/drawing/2014/main" val="2619334126"/>
                        </a:ext>
                      </a:extLst>
                    </a:gridCol>
                    <a:gridCol w="1296000">
                      <a:extLst>
                        <a:ext uri="{9D8B030D-6E8A-4147-A177-3AD203B41FA5}">
                          <a16:colId xmlns:a16="http://schemas.microsoft.com/office/drawing/2014/main" val="2901949860"/>
                        </a:ext>
                      </a:extLst>
                    </a:gridCol>
                  </a:tblGrid>
                  <a:tr h="180000"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Symbol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>
                              <a:effectLst/>
                            </a:rPr>
                            <a:t>Property</a:t>
                          </a:r>
                          <a:endParaRPr lang="en-GB" sz="9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Value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849053532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47" t="-113793" r="-405085" b="-7344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Vacuum permittivity 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457200" indent="-457200"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8.85 x 10</a:t>
                          </a:r>
                          <a:r>
                            <a:rPr lang="en-US" sz="900" baseline="30000" dirty="0">
                              <a:effectLst/>
                            </a:rPr>
                            <a:t>-12</a:t>
                          </a:r>
                          <a:r>
                            <a:rPr lang="en-US" sz="900" dirty="0">
                              <a:effectLst/>
                            </a:rPr>
                            <a:t> Fm</a:t>
                          </a:r>
                          <a:r>
                            <a:rPr lang="en-US" sz="900" baseline="30000" dirty="0">
                              <a:effectLst/>
                            </a:rPr>
                            <a:t>-1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856662666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47" t="-129167" r="-405085" b="-3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Dielectric permittivity of polyimide film 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3.3 [13]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272686748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47" t="-234043" r="-405085" b="-2510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Number of parallel capacitors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2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149714432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47" t="-523333" r="-405085" b="-2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Length of the gauge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75 mm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125643614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47" t="-623333" r="-405085" b="-1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Width of the gauge 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15 mm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61418179"/>
                      </a:ext>
                    </a:extLst>
                  </a:tr>
                  <a:tr h="288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2"/>
                          <a:stretch>
                            <a:fillRect l="-847" t="-461702" r="-405085" b="-234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spcAft>
                              <a:spcPts val="0"/>
                            </a:spcAft>
                          </a:pPr>
                          <a:r>
                            <a:rPr lang="en-US" sz="900" dirty="0">
                              <a:effectLst/>
                            </a:rPr>
                            <a:t>Thickness of the dielectric layer 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algn="l" defTabSz="457200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lang="en-US" sz="9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25.7</a:t>
                          </a:r>
                          <a:r>
                            <a:rPr lang="en-US" sz="9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Calibri" panose="020F0502020204030204" pitchFamily="34" charset="0"/>
                            </a:rPr>
                            <a:t>µ</a:t>
                          </a:r>
                          <a:r>
                            <a:rPr lang="en-US" sz="9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 -28.4</a:t>
                          </a:r>
                          <a:r>
                            <a:rPr lang="en-US" sz="9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Calibri" panose="020F0502020204030204" pitchFamily="34" charset="0"/>
                            </a:rPr>
                            <a:t>µ</a:t>
                          </a:r>
                          <a:r>
                            <a:rPr lang="en-US" sz="9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</a:t>
                          </a:r>
                          <a:endParaRPr lang="en-GB" sz="9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44100348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438745" y="3203427"/>
                <a:ext cx="6116170" cy="13172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200" i="1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𝐶</m:t>
                      </m:r>
                      <m:r>
                        <a:rPr lang="en-US" sz="1200" i="1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𝑛</m:t>
                      </m:r>
                      <m:r>
                        <a:rPr lang="en-GB" sz="1200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GB" sz="1200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𝑤</m:t>
                      </m:r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12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𝑙</m:t>
                          </m:r>
                        </m:num>
                        <m:den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200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200" i="1" dirty="0">
                  <a:latin typeface="Cambria Math" panose="020405030504060302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𝐶</m:t>
                    </m:r>
                    <m:r>
                      <a:rPr lang="en-US" sz="12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)=3.3⋅8.85⋅</m:t>
                    </m:r>
                    <m:sSup>
                      <m:sSup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−12</m:t>
                        </m:r>
                      </m:sup>
                    </m:sSup>
                    <m:f>
                      <m:f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200" b="0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F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200" b="0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m</m:t>
                        </m:r>
                      </m:den>
                    </m:f>
                    <m:r>
                      <a:rPr lang="en-US" sz="12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2⋅0.015 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m</m:t>
                    </m:r>
                    <m:r>
                      <a:rPr lang="en-US" sz="1200" b="0" i="1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⋅</m:t>
                    </m:r>
                    <m:f>
                      <m:f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75 000 µ</m:t>
                        </m:r>
                        <m:r>
                          <m:rPr>
                            <m:sty m:val="p"/>
                          </m:rPr>
                          <a:rPr lang="en-US" sz="1200" b="0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m</m:t>
                        </m:r>
                      </m:num>
                      <m:den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200" i="1" dirty="0">
                    <a:latin typeface="Cambria Math" panose="02040503050406030204" pitchFamily="18" charset="0"/>
                    <a:ea typeface="Times New Roman" panose="02020603050405020304" pitchFamily="18" charset="0"/>
                  </a:rPr>
                  <a:t> </a:t>
                </a:r>
              </a:p>
              <a:p>
                <a:pPr>
                  <a:spcAft>
                    <a:spcPts val="0"/>
                  </a:spcAft>
                </a:pPr>
                <a:endParaRPr lang="en-US" sz="1200" dirty="0">
                  <a:latin typeface="Cambria Math" panose="02040503050406030204" pitchFamily="18" charset="0"/>
                  <a:ea typeface="Times New Roman" panose="02020603050405020304" pitchFamily="18" charset="0"/>
                </a:endParaRPr>
              </a:p>
              <a:p>
                <a:pPr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GB" sz="1200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endParaRPr lang="en-GB" sz="1200" dirty="0"/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45" y="3203427"/>
                <a:ext cx="6116170" cy="131728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71" name="TextBox 70"/>
          <p:cNvSpPr txBox="1"/>
          <p:nvPr/>
        </p:nvSpPr>
        <p:spPr>
          <a:xfrm>
            <a:off x="5154581" y="805727"/>
            <a:ext cx="2608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Sensor properties</a:t>
            </a:r>
            <a:endParaRPr lang="en-GB" sz="1200" dirty="0"/>
          </a:p>
        </p:txBody>
      </p:sp>
      <p:sp>
        <p:nvSpPr>
          <p:cNvPr id="36" name="Rectangle 35"/>
          <p:cNvSpPr/>
          <p:nvPr/>
        </p:nvSpPr>
        <p:spPr>
          <a:xfrm>
            <a:off x="1403493" y="4885389"/>
            <a:ext cx="728330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[13] 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APICAL POLYIMIDE, “Datasheet Apical AV,” [Online]. Available: https://apicalfilm.com/technical-data/. [Accessed 2020].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A7686556-512D-41FE-88D6-0ADC9ADB306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11269043"/>
                  </p:ext>
                </p:extLst>
              </p:nvPr>
            </p:nvGraphicFramePr>
            <p:xfrm>
              <a:off x="4270794" y="3218916"/>
              <a:ext cx="4591050" cy="121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504190">
                      <a:extLst>
                        <a:ext uri="{9D8B030D-6E8A-4147-A177-3AD203B41FA5}">
                          <a16:colId xmlns:a16="http://schemas.microsoft.com/office/drawing/2014/main" val="3753114077"/>
                        </a:ext>
                      </a:extLst>
                    </a:gridCol>
                    <a:gridCol w="1005205">
                      <a:extLst>
                        <a:ext uri="{9D8B030D-6E8A-4147-A177-3AD203B41FA5}">
                          <a16:colId xmlns:a16="http://schemas.microsoft.com/office/drawing/2014/main" val="27816285"/>
                        </a:ext>
                      </a:extLst>
                    </a:gridCol>
                    <a:gridCol w="1118870">
                      <a:extLst>
                        <a:ext uri="{9D8B030D-6E8A-4147-A177-3AD203B41FA5}">
                          <a16:colId xmlns:a16="http://schemas.microsoft.com/office/drawing/2014/main" val="2265288683"/>
                        </a:ext>
                      </a:extLst>
                    </a:gridCol>
                    <a:gridCol w="913765">
                      <a:extLst>
                        <a:ext uri="{9D8B030D-6E8A-4147-A177-3AD203B41FA5}">
                          <a16:colId xmlns:a16="http://schemas.microsoft.com/office/drawing/2014/main" val="2295549269"/>
                        </a:ext>
                      </a:extLst>
                    </a:gridCol>
                    <a:gridCol w="1049020">
                      <a:extLst>
                        <a:ext uri="{9D8B030D-6E8A-4147-A177-3AD203B41FA5}">
                          <a16:colId xmlns:a16="http://schemas.microsoft.com/office/drawing/2014/main" val="886166400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>
                              <a:effectLst/>
                            </a:rPr>
                            <a:t>Sensor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Measured sensor thickness in µm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000" b="1" i="1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1" i="1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𝒕</m:t>
                                  </m:r>
                                </m:e>
                                <m:sub>
                                  <m:r>
                                    <a:rPr lang="en-US" sz="1000" b="1" i="1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000" dirty="0">
                              <a:effectLst/>
                            </a:rPr>
                            <a:t> in µm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Theoretical</a:t>
                          </a:r>
                          <a:endParaRPr lang="en-GB" sz="1200" dirty="0">
                            <a:effectLst/>
                          </a:endParaRPr>
                        </a:p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Capacity </a:t>
                          </a:r>
                          <a:r>
                            <a:rPr lang="en-US" sz="1000" dirty="0" err="1">
                              <a:effectLst/>
                            </a:rPr>
                            <a:t>C</a:t>
                          </a:r>
                          <a:r>
                            <a:rPr lang="en-US" sz="1000" baseline="-25000" dirty="0" err="1">
                              <a:effectLst/>
                            </a:rPr>
                            <a:t>th</a:t>
                          </a:r>
                          <a:r>
                            <a:rPr lang="en-US" sz="1000" dirty="0">
                              <a:effectLst/>
                            </a:rPr>
                            <a:t> in </a:t>
                          </a:r>
                          <a:r>
                            <a:rPr lang="en-US" sz="1000" dirty="0" err="1">
                              <a:effectLst/>
                            </a:rPr>
                            <a:t>nF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>
                              <a:effectLst/>
                            </a:rPr>
                            <a:t>Measured</a:t>
                          </a:r>
                          <a:endParaRPr lang="en-GB" sz="1200">
                            <a:effectLst/>
                          </a:endParaRPr>
                        </a:p>
                        <a:p>
                          <a:pPr algn="ctr"/>
                          <a:r>
                            <a:rPr lang="en-US" sz="1000">
                              <a:effectLst/>
                            </a:rPr>
                            <a:t>Capacity C</a:t>
                          </a:r>
                          <a:r>
                            <a:rPr lang="en-US" sz="1000" baseline="-25000">
                              <a:effectLst/>
                            </a:rPr>
                            <a:t>m</a:t>
                          </a:r>
                          <a:r>
                            <a:rPr lang="en-US" sz="1000">
                              <a:effectLst/>
                            </a:rPr>
                            <a:t> in nF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61231352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>
                              <a:effectLst/>
                            </a:rPr>
                            <a:t>G1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310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>
                              <a:effectLst/>
                            </a:rPr>
                            <a:t>27.9 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2.36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2.34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81986157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>
                              <a:effectLst/>
                            </a:rPr>
                            <a:t>G2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303.3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>
                              <a:effectLst/>
                            </a:rPr>
                            <a:t>25.7 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2.56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2.41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70801461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>
                              <a:effectLst/>
                            </a:rPr>
                            <a:t>G3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311.3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>
                              <a:effectLst/>
                            </a:rPr>
                            <a:t>28.4 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2.31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2.37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76137107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>
                              <a:effectLst/>
                            </a:rPr>
                            <a:t>G4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308.6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27.5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2.39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2.38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24596454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A7686556-512D-41FE-88D6-0ADC9ADB306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11269043"/>
                  </p:ext>
                </p:extLst>
              </p:nvPr>
            </p:nvGraphicFramePr>
            <p:xfrm>
              <a:off x="4270794" y="3218916"/>
              <a:ext cx="4591050" cy="12192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504190">
                      <a:extLst>
                        <a:ext uri="{9D8B030D-6E8A-4147-A177-3AD203B41FA5}">
                          <a16:colId xmlns:a16="http://schemas.microsoft.com/office/drawing/2014/main" val="3753114077"/>
                        </a:ext>
                      </a:extLst>
                    </a:gridCol>
                    <a:gridCol w="1005205">
                      <a:extLst>
                        <a:ext uri="{9D8B030D-6E8A-4147-A177-3AD203B41FA5}">
                          <a16:colId xmlns:a16="http://schemas.microsoft.com/office/drawing/2014/main" val="27816285"/>
                        </a:ext>
                      </a:extLst>
                    </a:gridCol>
                    <a:gridCol w="1118870">
                      <a:extLst>
                        <a:ext uri="{9D8B030D-6E8A-4147-A177-3AD203B41FA5}">
                          <a16:colId xmlns:a16="http://schemas.microsoft.com/office/drawing/2014/main" val="2265288683"/>
                        </a:ext>
                      </a:extLst>
                    </a:gridCol>
                    <a:gridCol w="913765">
                      <a:extLst>
                        <a:ext uri="{9D8B030D-6E8A-4147-A177-3AD203B41FA5}">
                          <a16:colId xmlns:a16="http://schemas.microsoft.com/office/drawing/2014/main" val="2295549269"/>
                        </a:ext>
                      </a:extLst>
                    </a:gridCol>
                    <a:gridCol w="1049020">
                      <a:extLst>
                        <a:ext uri="{9D8B030D-6E8A-4147-A177-3AD203B41FA5}">
                          <a16:colId xmlns:a16="http://schemas.microsoft.com/office/drawing/2014/main" val="886166400"/>
                        </a:ext>
                      </a:extLst>
                    </a:gridCol>
                  </a:tblGrid>
                  <a:tr h="6096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>
                              <a:effectLst/>
                            </a:rPr>
                            <a:t>Sensor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Measured sensor thickness in µm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4"/>
                          <a:stretch>
                            <a:fillRect l="-135326" t="-7921" r="-177174" b="-1099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Theoretical</a:t>
                          </a:r>
                          <a:endParaRPr lang="en-GB" sz="1200" dirty="0">
                            <a:effectLst/>
                          </a:endParaRPr>
                        </a:p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Capacity </a:t>
                          </a:r>
                          <a:r>
                            <a:rPr lang="en-US" sz="1000" dirty="0" err="1">
                              <a:effectLst/>
                            </a:rPr>
                            <a:t>C</a:t>
                          </a:r>
                          <a:r>
                            <a:rPr lang="en-US" sz="1000" baseline="-25000" dirty="0" err="1">
                              <a:effectLst/>
                            </a:rPr>
                            <a:t>th</a:t>
                          </a:r>
                          <a:r>
                            <a:rPr lang="en-US" sz="1000" dirty="0">
                              <a:effectLst/>
                            </a:rPr>
                            <a:t> in </a:t>
                          </a:r>
                          <a:r>
                            <a:rPr lang="en-US" sz="1000" dirty="0" err="1">
                              <a:effectLst/>
                            </a:rPr>
                            <a:t>nF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>
                              <a:effectLst/>
                            </a:rPr>
                            <a:t>Measured</a:t>
                          </a:r>
                          <a:endParaRPr lang="en-GB" sz="1200">
                            <a:effectLst/>
                          </a:endParaRPr>
                        </a:p>
                        <a:p>
                          <a:pPr algn="ctr"/>
                          <a:r>
                            <a:rPr lang="en-US" sz="1000">
                              <a:effectLst/>
                            </a:rPr>
                            <a:t>Capacity C</a:t>
                          </a:r>
                          <a:r>
                            <a:rPr lang="en-US" sz="1000" baseline="-25000">
                              <a:effectLst/>
                            </a:rPr>
                            <a:t>m</a:t>
                          </a:r>
                          <a:r>
                            <a:rPr lang="en-US" sz="1000">
                              <a:effectLst/>
                            </a:rPr>
                            <a:t> in nF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612313528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>
                              <a:effectLst/>
                            </a:rPr>
                            <a:t>G1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310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>
                              <a:effectLst/>
                            </a:rPr>
                            <a:t>27.9 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2.36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2.34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819861570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>
                              <a:effectLst/>
                            </a:rPr>
                            <a:t>G2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303.3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>
                              <a:effectLst/>
                            </a:rPr>
                            <a:t>25.7 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2.56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2.41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708014610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>
                              <a:effectLst/>
                            </a:rPr>
                            <a:t>G3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311.3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>
                              <a:effectLst/>
                            </a:rPr>
                            <a:t>28.4 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2.31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2.37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3761371071"/>
                      </a:ext>
                    </a:extLst>
                  </a:tr>
                  <a:tr h="1524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>
                              <a:effectLst/>
                            </a:rPr>
                            <a:t>G4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308.6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27.5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2.39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00" dirty="0">
                              <a:effectLst/>
                            </a:rPr>
                            <a:t>2.38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245964540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D0FB6F4D-B4BA-4E8E-A153-10CD271EFA8C}"/>
              </a:ext>
            </a:extLst>
          </p:cNvPr>
          <p:cNvGrpSpPr/>
          <p:nvPr/>
        </p:nvGrpSpPr>
        <p:grpSpPr>
          <a:xfrm>
            <a:off x="-108520" y="976544"/>
            <a:ext cx="5775472" cy="1800225"/>
            <a:chOff x="30384" y="1025962"/>
            <a:chExt cx="5775472" cy="180022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AAD98F1F-892F-4777-B3FB-05DAC4E22F99}"/>
                </a:ext>
              </a:extLst>
            </p:cNvPr>
            <p:cNvGrpSpPr/>
            <p:nvPr/>
          </p:nvGrpSpPr>
          <p:grpSpPr>
            <a:xfrm>
              <a:off x="30384" y="1025962"/>
              <a:ext cx="5775472" cy="1800225"/>
              <a:chOff x="-391753" y="1015357"/>
              <a:chExt cx="5775472" cy="1800225"/>
            </a:xfrm>
          </p:grpSpPr>
          <p:grpSp>
            <p:nvGrpSpPr>
              <p:cNvPr id="41" name="Canvas 438"/>
              <p:cNvGrpSpPr/>
              <p:nvPr/>
            </p:nvGrpSpPr>
            <p:grpSpPr>
              <a:xfrm>
                <a:off x="-391753" y="1015357"/>
                <a:ext cx="5775472" cy="1800225"/>
                <a:chOff x="-499257" y="0"/>
                <a:chExt cx="5775472" cy="1800225"/>
              </a:xfrm>
            </p:grpSpPr>
            <p:sp>
              <p:nvSpPr>
                <p:cNvPr id="42" name="Rectangle 41"/>
                <p:cNvSpPr/>
                <p:nvPr/>
              </p:nvSpPr>
              <p:spPr>
                <a:xfrm>
                  <a:off x="0" y="0"/>
                  <a:ext cx="5276215" cy="1800225"/>
                </a:xfrm>
                <a:prstGeom prst="rect">
                  <a:avLst/>
                </a:prstGeom>
              </p:spPr>
            </p:sp>
            <p:sp>
              <p:nvSpPr>
                <p:cNvPr id="43" name="Rectangle 42"/>
                <p:cNvSpPr/>
                <p:nvPr/>
              </p:nvSpPr>
              <p:spPr>
                <a:xfrm>
                  <a:off x="1197058" y="1043999"/>
                  <a:ext cx="2880000" cy="144000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>
                  <a:off x="1197272" y="611999"/>
                  <a:ext cx="2880000" cy="144000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>
                  <a:off x="1197784" y="35999"/>
                  <a:ext cx="2880000" cy="288000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400" dirty="0">
                      <a:solidFill>
                        <a:schemeClr val="tx1"/>
                      </a:solidFill>
                    </a:rPr>
                    <a:t>Polyimide</a:t>
                  </a:r>
                  <a:endParaRPr lang="en-GB" sz="1400" dirty="0"/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>
                  <a:off x="1197058" y="1475999"/>
                  <a:ext cx="2880000" cy="288000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1377489" y="323999"/>
                  <a:ext cx="2520000" cy="2880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r>
                    <a:rPr lang="en-US" sz="1400" dirty="0"/>
                    <a:t>Stainless  steel</a:t>
                  </a:r>
                  <a:endParaRPr lang="en-GB" sz="1400" dirty="0"/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1377489" y="755999"/>
                  <a:ext cx="2520000" cy="2880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>
                  <a:off x="1377196" y="1187999"/>
                  <a:ext cx="2520000" cy="288000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cxnSp>
              <p:nvCxnSpPr>
                <p:cNvPr id="51" name="Straight Connector 50"/>
                <p:cNvCxnSpPr/>
                <p:nvPr/>
              </p:nvCxnSpPr>
              <p:spPr>
                <a:xfrm flipH="1">
                  <a:off x="644286" y="1484859"/>
                  <a:ext cx="560705" cy="0"/>
                </a:xfrm>
                <a:prstGeom prst="line">
                  <a:avLst/>
                </a:prstGeom>
                <a:ln w="31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 flipH="1">
                  <a:off x="644236" y="755999"/>
                  <a:ext cx="560705" cy="0"/>
                </a:xfrm>
                <a:prstGeom prst="line">
                  <a:avLst/>
                </a:prstGeom>
                <a:ln w="31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 flipH="1">
                  <a:off x="644236" y="1185560"/>
                  <a:ext cx="560705" cy="0"/>
                </a:xfrm>
                <a:prstGeom prst="line">
                  <a:avLst/>
                </a:prstGeom>
                <a:ln w="31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 flipH="1">
                  <a:off x="644236" y="611080"/>
                  <a:ext cx="560705" cy="0"/>
                </a:xfrm>
                <a:prstGeom prst="line">
                  <a:avLst/>
                </a:prstGeom>
                <a:ln w="31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 flipH="1">
                  <a:off x="644236" y="1043999"/>
                  <a:ext cx="560705" cy="0"/>
                </a:xfrm>
                <a:prstGeom prst="line">
                  <a:avLst/>
                </a:prstGeom>
                <a:ln w="31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 flipH="1">
                  <a:off x="644236" y="323999"/>
                  <a:ext cx="560705" cy="0"/>
                </a:xfrm>
                <a:prstGeom prst="line">
                  <a:avLst/>
                </a:prstGeom>
                <a:ln w="31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 flipH="1">
                  <a:off x="-271059" y="35637"/>
                  <a:ext cx="1476000" cy="0"/>
                </a:xfrm>
                <a:prstGeom prst="line">
                  <a:avLst/>
                </a:prstGeom>
                <a:ln w="31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8" name="Text Box 426"/>
                <p:cNvSpPr txBox="1"/>
                <p:nvPr/>
              </p:nvSpPr>
              <p:spPr>
                <a:xfrm>
                  <a:off x="159326" y="35999"/>
                  <a:ext cx="720000" cy="288000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spcAft>
                      <a:spcPts val="0"/>
                    </a:spcAft>
                  </a:pPr>
                  <a:r>
                    <a:rPr lang="en-US" sz="10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51 µm</a:t>
                  </a:r>
                  <a:endParaRPr lang="en-GB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59" name="Text Box 29"/>
                <p:cNvSpPr txBox="1"/>
                <p:nvPr/>
              </p:nvSpPr>
              <p:spPr>
                <a:xfrm>
                  <a:off x="159326" y="323425"/>
                  <a:ext cx="719455" cy="287655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spcAft>
                      <a:spcPts val="0"/>
                    </a:spcAft>
                  </a:pPr>
                  <a:r>
                    <a:rPr lang="en-US" sz="10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50 µm</a:t>
                  </a:r>
                  <a:endParaRPr lang="en-GB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60" name="Text Box 29"/>
                <p:cNvSpPr txBox="1"/>
                <p:nvPr/>
              </p:nvSpPr>
              <p:spPr>
                <a:xfrm>
                  <a:off x="159326" y="1188344"/>
                  <a:ext cx="719455" cy="287655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spcAft>
                      <a:spcPts val="0"/>
                    </a:spcAft>
                  </a:pPr>
                  <a:r>
                    <a:rPr lang="en-US" sz="10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50 µm</a:t>
                  </a:r>
                  <a:endParaRPr lang="en-GB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61" name="Text Box 29"/>
                <p:cNvSpPr txBox="1"/>
                <p:nvPr/>
              </p:nvSpPr>
              <p:spPr>
                <a:xfrm>
                  <a:off x="-499257" y="732134"/>
                  <a:ext cx="719455" cy="287655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spcAft>
                      <a:spcPts val="0"/>
                    </a:spcAft>
                  </a:pPr>
                  <a:r>
                    <a:rPr lang="en-US" sz="10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305 µm</a:t>
                  </a:r>
                  <a:endParaRPr lang="en-GB" sz="12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62" name="Text Box 29"/>
                <p:cNvSpPr txBox="1"/>
                <p:nvPr/>
              </p:nvSpPr>
              <p:spPr>
                <a:xfrm>
                  <a:off x="159326" y="755999"/>
                  <a:ext cx="719455" cy="287655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spcAft>
                      <a:spcPts val="0"/>
                    </a:spcAft>
                  </a:pPr>
                  <a:r>
                    <a:rPr lang="en-US" sz="10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50 µm</a:t>
                  </a:r>
                  <a:endParaRPr lang="en-GB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63" name="Text Box 29"/>
                <p:cNvSpPr txBox="1"/>
                <p:nvPr/>
              </p:nvSpPr>
              <p:spPr>
                <a:xfrm>
                  <a:off x="159326" y="538831"/>
                  <a:ext cx="719455" cy="287655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spcAft>
                      <a:spcPts val="0"/>
                    </a:spcAft>
                  </a:pPr>
                  <a:r>
                    <a:rPr lang="en-US" sz="10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26.5 µm</a:t>
                  </a:r>
                  <a:endParaRPr lang="en-GB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64" name="Text Box 29"/>
                <p:cNvSpPr txBox="1"/>
                <p:nvPr/>
              </p:nvSpPr>
              <p:spPr>
                <a:xfrm>
                  <a:off x="159326" y="947540"/>
                  <a:ext cx="719455" cy="287655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spcAft>
                      <a:spcPts val="0"/>
                    </a:spcAft>
                  </a:pPr>
                  <a:r>
                    <a:rPr lang="en-US" sz="10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26.5 µm</a:t>
                  </a:r>
                  <a:endParaRPr lang="en-GB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cxnSp>
              <p:nvCxnSpPr>
                <p:cNvPr id="67" name="Straight Connector 66"/>
                <p:cNvCxnSpPr>
                  <a:cxnSpLocks/>
                </p:cNvCxnSpPr>
                <p:nvPr/>
              </p:nvCxnSpPr>
              <p:spPr>
                <a:xfrm>
                  <a:off x="-63658" y="37930"/>
                  <a:ext cx="130" cy="755051"/>
                </a:xfrm>
                <a:prstGeom prst="line">
                  <a:avLst/>
                </a:prstGeom>
                <a:ln w="31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>
                  <a:cxnSpLocks/>
                </p:cNvCxnSpPr>
                <p:nvPr/>
              </p:nvCxnSpPr>
              <p:spPr>
                <a:xfrm flipH="1">
                  <a:off x="-63658" y="1081272"/>
                  <a:ext cx="130" cy="669535"/>
                </a:xfrm>
                <a:prstGeom prst="line">
                  <a:avLst/>
                </a:prstGeom>
                <a:ln w="31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69" name="Text Box 29"/>
                <p:cNvSpPr txBox="1"/>
                <p:nvPr/>
              </p:nvSpPr>
              <p:spPr>
                <a:xfrm>
                  <a:off x="159326" y="1475740"/>
                  <a:ext cx="719455" cy="287655"/>
                </a:xfrm>
                <a:prstGeom prst="rect">
                  <a:avLst/>
                </a:prstGeom>
                <a:noFill/>
                <a:ln w="6350">
                  <a:noFill/>
                </a:ln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just">
                    <a:spcAft>
                      <a:spcPts val="0"/>
                    </a:spcAft>
                  </a:pPr>
                  <a:r>
                    <a:rPr lang="en-US" sz="10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rPr>
                    <a:t>51 µm</a:t>
                  </a:r>
                  <a:endParaRPr lang="en-GB" sz="120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" name="TextBox 1">
                    <a:extLst>
                      <a:ext uri="{FF2B5EF4-FFF2-40B4-BE49-F238E27FC236}">
                        <a16:creationId xmlns:a16="http://schemas.microsoft.com/office/drawing/2014/main" id="{9B95D9D4-0709-4876-B125-64937EC01B91}"/>
                      </a:ext>
                    </a:extLst>
                  </p:cNvPr>
                  <p:cNvSpPr txBox="1"/>
                  <p:nvPr/>
                </p:nvSpPr>
                <p:spPr>
                  <a:xfrm>
                    <a:off x="4151130" y="1554188"/>
                    <a:ext cx="692562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lang="en-GB" sz="1200" dirty="0"/>
                  </a:p>
                </p:txBody>
              </p:sp>
            </mc:Choice>
            <mc:Fallback xmlns="">
              <p:sp>
                <p:nvSpPr>
                  <p:cNvPr id="2" name="TextBox 1">
                    <a:extLst>
                      <a:ext uri="{FF2B5EF4-FFF2-40B4-BE49-F238E27FC236}">
                        <a16:creationId xmlns:a16="http://schemas.microsoft.com/office/drawing/2014/main" id="{9B95D9D4-0709-4876-B125-64937EC01B9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51130" y="1554188"/>
                    <a:ext cx="692562" cy="276999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D1FB3E12-D949-4248-94E7-1F5168FCCD0A}"/>
                  </a:ext>
                </a:extLst>
              </p:cNvPr>
              <p:cNvCxnSpPr/>
              <p:nvPr/>
            </p:nvCxnSpPr>
            <p:spPr>
              <a:xfrm flipH="1">
                <a:off x="4171982" y="1627685"/>
                <a:ext cx="252000" cy="0"/>
              </a:xfrm>
              <a:prstGeom prst="line">
                <a:avLst/>
              </a:prstGeom>
              <a:ln w="31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ADF776C4-6E5F-4D8D-B61A-71BAD967B779}"/>
                  </a:ext>
                </a:extLst>
              </p:cNvPr>
              <p:cNvCxnSpPr/>
              <p:nvPr/>
            </p:nvCxnSpPr>
            <p:spPr>
              <a:xfrm flipH="1">
                <a:off x="4178380" y="1771356"/>
                <a:ext cx="252000" cy="0"/>
              </a:xfrm>
              <a:prstGeom prst="line">
                <a:avLst/>
              </a:prstGeom>
              <a:ln w="31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3" name="TextBox 72">
                    <a:extLst>
                      <a:ext uri="{FF2B5EF4-FFF2-40B4-BE49-F238E27FC236}">
                        <a16:creationId xmlns:a16="http://schemas.microsoft.com/office/drawing/2014/main" id="{17B5B8ED-499F-4EA6-BD6D-4DDD09B611F1}"/>
                      </a:ext>
                    </a:extLst>
                  </p:cNvPr>
                  <p:cNvSpPr txBox="1"/>
                  <p:nvPr/>
                </p:nvSpPr>
                <p:spPr>
                  <a:xfrm>
                    <a:off x="4146548" y="1985195"/>
                    <a:ext cx="692562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lang="en-GB" sz="1200" dirty="0"/>
                  </a:p>
                </p:txBody>
              </p:sp>
            </mc:Choice>
            <mc:Fallback xmlns="">
              <p:sp>
                <p:nvSpPr>
                  <p:cNvPr id="73" name="TextBox 72">
                    <a:extLst>
                      <a:ext uri="{FF2B5EF4-FFF2-40B4-BE49-F238E27FC236}">
                        <a16:creationId xmlns:a16="http://schemas.microsoft.com/office/drawing/2014/main" id="{17B5B8ED-499F-4EA6-BD6D-4DDD09B611F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46548" y="1985195"/>
                    <a:ext cx="692562" cy="27699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760AF234-2043-4E23-88FB-528FA9D1128E}"/>
                  </a:ext>
                </a:extLst>
              </p:cNvPr>
              <p:cNvCxnSpPr/>
              <p:nvPr/>
            </p:nvCxnSpPr>
            <p:spPr>
              <a:xfrm flipH="1">
                <a:off x="4167400" y="2058692"/>
                <a:ext cx="252000" cy="0"/>
              </a:xfrm>
              <a:prstGeom prst="line">
                <a:avLst/>
              </a:prstGeom>
              <a:ln w="31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69E7A040-2E74-48AC-8FC7-528D5807104F}"/>
                  </a:ext>
                </a:extLst>
              </p:cNvPr>
              <p:cNvCxnSpPr/>
              <p:nvPr/>
            </p:nvCxnSpPr>
            <p:spPr>
              <a:xfrm flipH="1">
                <a:off x="4173798" y="2202363"/>
                <a:ext cx="252000" cy="0"/>
              </a:xfrm>
              <a:prstGeom prst="line">
                <a:avLst/>
              </a:prstGeom>
              <a:ln w="31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53777221-C6C1-4382-821E-B595EAECCDA7}"/>
                </a:ext>
              </a:extLst>
            </p:cNvPr>
            <p:cNvCxnSpPr/>
            <p:nvPr/>
          </p:nvCxnSpPr>
          <p:spPr>
            <a:xfrm flipH="1">
              <a:off x="260610" y="2787774"/>
              <a:ext cx="147600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E5E80849-82A7-415C-9A30-107DFA75FA73}"/>
              </a:ext>
            </a:extLst>
          </p:cNvPr>
          <p:cNvCxnSpPr>
            <a:cxnSpLocks/>
          </p:cNvCxnSpPr>
          <p:nvPr/>
        </p:nvCxnSpPr>
        <p:spPr>
          <a:xfrm flipV="1">
            <a:off x="1763242" y="2434919"/>
            <a:ext cx="0" cy="564433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C494034-D560-428A-BFFC-EAE785AD7353}"/>
              </a:ext>
            </a:extLst>
          </p:cNvPr>
          <p:cNvCxnSpPr>
            <a:cxnSpLocks/>
          </p:cNvCxnSpPr>
          <p:nvPr/>
        </p:nvCxnSpPr>
        <p:spPr>
          <a:xfrm flipV="1">
            <a:off x="4284059" y="2416317"/>
            <a:ext cx="0" cy="583035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A04B47AC-75EC-4A78-8C05-AC4E735C1BBC}"/>
              </a:ext>
            </a:extLst>
          </p:cNvPr>
          <p:cNvCxnSpPr>
            <a:cxnSpLocks/>
            <a:stCxn id="80" idx="1"/>
          </p:cNvCxnSpPr>
          <p:nvPr/>
        </p:nvCxnSpPr>
        <p:spPr>
          <a:xfrm flipH="1">
            <a:off x="1767933" y="2908789"/>
            <a:ext cx="927443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 Box 29">
                <a:extLst>
                  <a:ext uri="{FF2B5EF4-FFF2-40B4-BE49-F238E27FC236}">
                    <a16:creationId xmlns:a16="http://schemas.microsoft.com/office/drawing/2014/main" id="{7C0DA169-D42D-4885-B023-BE9B609FE64B}"/>
                  </a:ext>
                </a:extLst>
              </p:cNvPr>
              <p:cNvSpPr txBox="1"/>
              <p:nvPr/>
            </p:nvSpPr>
            <p:spPr>
              <a:xfrm>
                <a:off x="2695376" y="2764961"/>
                <a:ext cx="719455" cy="287655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:endParaRPr lang="en-US" sz="1000" baseline="30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b="0" i="1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𝑤</m:t>
                      </m:r>
                    </m:oMath>
                  </m:oMathPara>
                </a14:m>
                <a:endParaRPr lang="en-US" sz="1000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en-US" sz="10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15 mm</a:t>
                </a:r>
                <a:endParaRPr lang="en-GB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0" name="Text Box 29">
                <a:extLst>
                  <a:ext uri="{FF2B5EF4-FFF2-40B4-BE49-F238E27FC236}">
                    <a16:creationId xmlns:a16="http://schemas.microsoft.com/office/drawing/2014/main" id="{7C0DA169-D42D-4885-B023-BE9B609FE6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5376" y="2764961"/>
                <a:ext cx="719455" cy="287655"/>
              </a:xfrm>
              <a:prstGeom prst="rect">
                <a:avLst/>
              </a:prstGeom>
              <a:blipFill>
                <a:blip r:embed="rId7"/>
                <a:stretch>
                  <a:fillRect b="-48936"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2DF093E9-2CB3-4418-9FC3-7991FCB3AB29}"/>
              </a:ext>
            </a:extLst>
          </p:cNvPr>
          <p:cNvCxnSpPr>
            <a:cxnSpLocks/>
            <a:endCxn id="80" idx="3"/>
          </p:cNvCxnSpPr>
          <p:nvPr/>
        </p:nvCxnSpPr>
        <p:spPr>
          <a:xfrm flipH="1">
            <a:off x="3414831" y="2908789"/>
            <a:ext cx="869228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34162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904" y="4811"/>
            <a:ext cx="7467600" cy="857250"/>
          </a:xfrm>
        </p:spPr>
        <p:txBody>
          <a:bodyPr/>
          <a:lstStyle/>
          <a:p>
            <a:r>
              <a:rPr lang="en-US" dirty="0"/>
              <a:t>State of the art LCR meter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0639" y="627534"/>
            <a:ext cx="3886200" cy="3263504"/>
          </a:xfrm>
        </p:spPr>
        <p:txBody>
          <a:bodyPr>
            <a:normAutofit/>
          </a:bodyPr>
          <a:lstStyle/>
          <a:p>
            <a:r>
              <a:rPr lang="en-US" sz="1400" dirty="0"/>
              <a:t>LCR meter (Agilent 4263B)</a:t>
            </a:r>
          </a:p>
          <a:p>
            <a:r>
              <a:rPr lang="en-US" sz="1400" dirty="0"/>
              <a:t>Switch system (</a:t>
            </a:r>
            <a:r>
              <a:rPr lang="en-US" sz="1400" dirty="0" err="1"/>
              <a:t>Keithley</a:t>
            </a:r>
            <a:r>
              <a:rPr lang="en-US" sz="1400" dirty="0"/>
              <a:t> 7001)</a:t>
            </a:r>
          </a:p>
          <a:p>
            <a:r>
              <a:rPr lang="en-US" sz="1400" dirty="0" err="1"/>
              <a:t>LabView</a:t>
            </a:r>
            <a:r>
              <a:rPr lang="en-US" sz="1400" dirty="0"/>
              <a:t> </a:t>
            </a:r>
            <a:endParaRPr lang="en-GB" sz="1400" dirty="0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 rotWithShape="1">
          <a:blip r:embed="rId2"/>
          <a:srcRect l="2507" r="8418"/>
          <a:stretch/>
        </p:blipFill>
        <p:spPr>
          <a:xfrm>
            <a:off x="5309895" y="1226385"/>
            <a:ext cx="3197609" cy="269072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A35187F-8FA2-40A4-ACE7-F847CE7DA04E}" type="slidenum">
              <a:rPr lang="en-GB" smtClean="0"/>
              <a:pPr/>
              <a:t>27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060934"/>
              </p:ext>
            </p:extLst>
          </p:nvPr>
        </p:nvGraphicFramePr>
        <p:xfrm>
          <a:off x="107504" y="1536143"/>
          <a:ext cx="4752000" cy="11065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3053664963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1145419342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188165488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2643966447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965166703"/>
                    </a:ext>
                  </a:extLst>
                </a:gridCol>
              </a:tblGrid>
              <a:tr h="18442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Sensor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HP4263A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Agilent 4263B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9028703"/>
                  </a:ext>
                </a:extLst>
              </a:tr>
              <a:tr h="18442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Capacitance</a:t>
                      </a:r>
                      <a:r>
                        <a:rPr lang="en-US" sz="1000" baseline="0" dirty="0">
                          <a:effectLst/>
                        </a:rPr>
                        <a:t> </a:t>
                      </a:r>
                      <a:r>
                        <a:rPr lang="en-US" sz="1000" dirty="0">
                          <a:effectLst/>
                        </a:rPr>
                        <a:t>in </a:t>
                      </a:r>
                      <a:r>
                        <a:rPr lang="en-US" sz="1000" dirty="0" err="1">
                          <a:effectLst/>
                        </a:rPr>
                        <a:t>nF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STDEV in pF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Capacitance in </a:t>
                      </a:r>
                      <a:r>
                        <a:rPr lang="en-US" sz="1000" dirty="0" err="1">
                          <a:effectLst/>
                        </a:rPr>
                        <a:t>nF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STDEV in pF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64255605"/>
                  </a:ext>
                </a:extLst>
              </a:tr>
              <a:tr h="1844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G1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2.33773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0.4734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2.33745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0.0924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14694986"/>
                  </a:ext>
                </a:extLst>
              </a:tr>
              <a:tr h="1844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G2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2.41452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0.4759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2.41463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0.0714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77078756"/>
                  </a:ext>
                </a:extLst>
              </a:tr>
              <a:tr h="1844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G3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2.37228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0.4827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2.37295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0.0712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74112276"/>
                  </a:ext>
                </a:extLst>
              </a:tr>
              <a:tr h="18442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G4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2.38197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0.4795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2.38184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0.0726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52643050"/>
                  </a:ext>
                </a:extLst>
              </a:tr>
            </a:tbl>
          </a:graphicData>
        </a:graphic>
      </p:graphicFrame>
      <p:pic>
        <p:nvPicPr>
          <p:cNvPr id="102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947" y="2715766"/>
            <a:ext cx="3590925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2C4D204-EDAE-456B-A7D5-C4152EFAB156}"/>
              </a:ext>
            </a:extLst>
          </p:cNvPr>
          <p:cNvSpPr/>
          <p:nvPr/>
        </p:nvSpPr>
        <p:spPr>
          <a:xfrm>
            <a:off x="5178024" y="3917114"/>
            <a:ext cx="3461350" cy="220290"/>
          </a:xfrm>
          <a:prstGeom prst="rect">
            <a:avLst/>
          </a:prstGeom>
          <a:noFill/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DAQ for the capacitive gauges. </a:t>
            </a:r>
          </a:p>
        </p:txBody>
      </p:sp>
      <p:sp>
        <p:nvSpPr>
          <p:cNvPr id="7" name="Arrow: Curved Up 6">
            <a:extLst>
              <a:ext uri="{FF2B5EF4-FFF2-40B4-BE49-F238E27FC236}">
                <a16:creationId xmlns:a16="http://schemas.microsoft.com/office/drawing/2014/main" id="{44E72FE7-D580-4222-92C8-E66C6147112A}"/>
              </a:ext>
            </a:extLst>
          </p:cNvPr>
          <p:cNvSpPr/>
          <p:nvPr/>
        </p:nvSpPr>
        <p:spPr>
          <a:xfrm flipV="1">
            <a:off x="1789915" y="1203598"/>
            <a:ext cx="1872208" cy="301418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AB525E-B71D-4433-8538-DD609544FB6E}"/>
              </a:ext>
            </a:extLst>
          </p:cNvPr>
          <p:cNvSpPr txBox="1"/>
          <p:nvPr/>
        </p:nvSpPr>
        <p:spPr>
          <a:xfrm>
            <a:off x="5286180" y="4443958"/>
            <a:ext cx="3299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Improved precision by factor of 5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C4D204-EDAE-456B-A7D5-C4152EFAB156}"/>
              </a:ext>
            </a:extLst>
          </p:cNvPr>
          <p:cNvSpPr/>
          <p:nvPr/>
        </p:nvSpPr>
        <p:spPr>
          <a:xfrm>
            <a:off x="971600" y="4751735"/>
            <a:ext cx="4128048" cy="220290"/>
          </a:xfrm>
          <a:prstGeom prst="rect">
            <a:avLst/>
          </a:prstGeom>
          <a:noFill/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Comparison</a:t>
            </a:r>
            <a:r>
              <a:rPr kumimoji="0" lang="en-GB" sz="1200" b="0" i="1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of the capacitance signal measured by the old (2000) and the new LCR meter</a:t>
            </a: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198527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D3C29-FAD0-4F34-8679-3CA95726A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Sensor principle under </a:t>
            </a:r>
            <a:r>
              <a:rPr lang="en-US" dirty="0" err="1"/>
              <a:t>mechnical</a:t>
            </a:r>
            <a:r>
              <a:rPr lang="en-US" dirty="0"/>
              <a:t> load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75FA56-F683-42D5-B80C-E81847ED97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762F7D29-9D66-462B-A581-F4B2A657CDFB}"/>
                  </a:ext>
                </a:extLst>
              </p:cNvPr>
              <p:cNvSpPr/>
              <p:nvPr/>
            </p:nvSpPr>
            <p:spPr>
              <a:xfrm>
                <a:off x="5239464" y="1743425"/>
                <a:ext cx="2649187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Δ</m:t>
                      </m:r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𝐶</m:t>
                      </m:r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𝑛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𝑤𝑙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762F7D29-9D66-462B-A581-F4B2A657CD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9464" y="1743425"/>
                <a:ext cx="2649187" cy="71468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9" name="TextBox 138">
            <a:extLst>
              <a:ext uri="{FF2B5EF4-FFF2-40B4-BE49-F238E27FC236}">
                <a16:creationId xmlns:a16="http://schemas.microsoft.com/office/drawing/2014/main" id="{5CAAD21B-092C-412D-91F3-CF39287E24E7}"/>
              </a:ext>
            </a:extLst>
          </p:cNvPr>
          <p:cNvSpPr txBox="1"/>
          <p:nvPr/>
        </p:nvSpPr>
        <p:spPr>
          <a:xfrm>
            <a:off x="344797" y="3640516"/>
            <a:ext cx="36879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Schematic of the capacitive gauge. 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0163FAC9-2838-4DC6-9246-55B21639030C}"/>
              </a:ext>
            </a:extLst>
          </p:cNvPr>
          <p:cNvSpPr/>
          <p:nvPr/>
        </p:nvSpPr>
        <p:spPr>
          <a:xfrm>
            <a:off x="15652" y="1743425"/>
            <a:ext cx="5276215" cy="1800225"/>
          </a:xfrm>
          <a:prstGeom prst="rect">
            <a:avLst/>
          </a:prstGeom>
        </p:spPr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53778DAD-39A2-4FA2-8F50-69E456BCFE28}"/>
              </a:ext>
            </a:extLst>
          </p:cNvPr>
          <p:cNvSpPr/>
          <p:nvPr/>
        </p:nvSpPr>
        <p:spPr>
          <a:xfrm>
            <a:off x="740578" y="2564225"/>
            <a:ext cx="2880000" cy="14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2D4560A4-DA31-4D40-A914-3C4B87F2105C}"/>
              </a:ext>
            </a:extLst>
          </p:cNvPr>
          <p:cNvSpPr/>
          <p:nvPr/>
        </p:nvSpPr>
        <p:spPr>
          <a:xfrm>
            <a:off x="740792" y="2132225"/>
            <a:ext cx="2880000" cy="14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A65A3D27-45DD-4C86-A4EE-11DAB6F2C26A}"/>
              </a:ext>
            </a:extLst>
          </p:cNvPr>
          <p:cNvSpPr/>
          <p:nvPr/>
        </p:nvSpPr>
        <p:spPr>
          <a:xfrm>
            <a:off x="741304" y="1556225"/>
            <a:ext cx="2880000" cy="28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>
              <a:solidFill>
                <a:srgbClr val="00B050"/>
              </a:solidFill>
            </a:endParaRP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4767EB20-A9DC-464A-864D-C4C06FE2C7E2}"/>
              </a:ext>
            </a:extLst>
          </p:cNvPr>
          <p:cNvSpPr/>
          <p:nvPr/>
        </p:nvSpPr>
        <p:spPr>
          <a:xfrm>
            <a:off x="740578" y="2996225"/>
            <a:ext cx="2880000" cy="28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FF9EC45D-6E75-4A56-9DB4-EEEA3067BF8B}"/>
              </a:ext>
            </a:extLst>
          </p:cNvPr>
          <p:cNvSpPr/>
          <p:nvPr/>
        </p:nvSpPr>
        <p:spPr>
          <a:xfrm>
            <a:off x="921009" y="1844225"/>
            <a:ext cx="2520000" cy="28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261D7A3B-44DF-4035-9058-621872946439}"/>
              </a:ext>
            </a:extLst>
          </p:cNvPr>
          <p:cNvSpPr/>
          <p:nvPr/>
        </p:nvSpPr>
        <p:spPr>
          <a:xfrm>
            <a:off x="921009" y="2276225"/>
            <a:ext cx="2520000" cy="28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AB4CAE35-AAAD-4995-B2A2-5BB32C24A31E}"/>
              </a:ext>
            </a:extLst>
          </p:cNvPr>
          <p:cNvSpPr/>
          <p:nvPr/>
        </p:nvSpPr>
        <p:spPr>
          <a:xfrm>
            <a:off x="920716" y="2708225"/>
            <a:ext cx="2520000" cy="28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52974E42-3AE7-4B27-8DEE-097FCF7103F6}"/>
              </a:ext>
            </a:extLst>
          </p:cNvPr>
          <p:cNvCxnSpPr>
            <a:cxnSpLocks/>
          </p:cNvCxnSpPr>
          <p:nvPr/>
        </p:nvCxnSpPr>
        <p:spPr>
          <a:xfrm>
            <a:off x="945068" y="2132225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A08634DA-0291-46B2-B8FE-8BAFB729C45C}"/>
              </a:ext>
            </a:extLst>
          </p:cNvPr>
          <p:cNvCxnSpPr>
            <a:cxnSpLocks/>
          </p:cNvCxnSpPr>
          <p:nvPr/>
        </p:nvCxnSpPr>
        <p:spPr>
          <a:xfrm>
            <a:off x="1149091" y="2136011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49C374AF-A8BD-46A2-A572-65A200C31C33}"/>
              </a:ext>
            </a:extLst>
          </p:cNvPr>
          <p:cNvCxnSpPr>
            <a:cxnSpLocks/>
          </p:cNvCxnSpPr>
          <p:nvPr/>
        </p:nvCxnSpPr>
        <p:spPr>
          <a:xfrm>
            <a:off x="1353114" y="2136011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F65255B1-CC3E-4425-9265-82827105816A}"/>
              </a:ext>
            </a:extLst>
          </p:cNvPr>
          <p:cNvCxnSpPr>
            <a:cxnSpLocks/>
          </p:cNvCxnSpPr>
          <p:nvPr/>
        </p:nvCxnSpPr>
        <p:spPr>
          <a:xfrm>
            <a:off x="1557137" y="2136011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A960E575-E7DB-49DC-B1E4-2B2ABF563F59}"/>
              </a:ext>
            </a:extLst>
          </p:cNvPr>
          <p:cNvCxnSpPr>
            <a:cxnSpLocks/>
          </p:cNvCxnSpPr>
          <p:nvPr/>
        </p:nvCxnSpPr>
        <p:spPr>
          <a:xfrm>
            <a:off x="1761160" y="2136011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056B05FE-D867-4ADA-8C91-AA81BB058A90}"/>
              </a:ext>
            </a:extLst>
          </p:cNvPr>
          <p:cNvCxnSpPr>
            <a:cxnSpLocks/>
          </p:cNvCxnSpPr>
          <p:nvPr/>
        </p:nvCxnSpPr>
        <p:spPr>
          <a:xfrm>
            <a:off x="1965183" y="2136011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9" name="Straight Arrow Connector 178">
            <a:extLst>
              <a:ext uri="{FF2B5EF4-FFF2-40B4-BE49-F238E27FC236}">
                <a16:creationId xmlns:a16="http://schemas.microsoft.com/office/drawing/2014/main" id="{84EF4778-2CF7-4DFA-9732-9B06E7103E73}"/>
              </a:ext>
            </a:extLst>
          </p:cNvPr>
          <p:cNvCxnSpPr>
            <a:cxnSpLocks/>
          </p:cNvCxnSpPr>
          <p:nvPr/>
        </p:nvCxnSpPr>
        <p:spPr>
          <a:xfrm>
            <a:off x="2169206" y="2136011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Straight Arrow Connector 179">
            <a:extLst>
              <a:ext uri="{FF2B5EF4-FFF2-40B4-BE49-F238E27FC236}">
                <a16:creationId xmlns:a16="http://schemas.microsoft.com/office/drawing/2014/main" id="{0EBF2DC9-F5B3-4863-BC1A-299FEF565DF8}"/>
              </a:ext>
            </a:extLst>
          </p:cNvPr>
          <p:cNvCxnSpPr>
            <a:cxnSpLocks/>
          </p:cNvCxnSpPr>
          <p:nvPr/>
        </p:nvCxnSpPr>
        <p:spPr>
          <a:xfrm>
            <a:off x="2373229" y="2136011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D6F8FCD2-1D01-43B0-99CD-E413882FD5E6}"/>
              </a:ext>
            </a:extLst>
          </p:cNvPr>
          <p:cNvCxnSpPr>
            <a:cxnSpLocks/>
          </p:cNvCxnSpPr>
          <p:nvPr/>
        </p:nvCxnSpPr>
        <p:spPr>
          <a:xfrm>
            <a:off x="2577252" y="2136011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6E50D626-2AE8-4122-8B11-D069A1FC7DB6}"/>
              </a:ext>
            </a:extLst>
          </p:cNvPr>
          <p:cNvCxnSpPr>
            <a:cxnSpLocks/>
          </p:cNvCxnSpPr>
          <p:nvPr/>
        </p:nvCxnSpPr>
        <p:spPr>
          <a:xfrm>
            <a:off x="2781275" y="2136011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Straight Arrow Connector 182">
            <a:extLst>
              <a:ext uri="{FF2B5EF4-FFF2-40B4-BE49-F238E27FC236}">
                <a16:creationId xmlns:a16="http://schemas.microsoft.com/office/drawing/2014/main" id="{0ED8C9FE-D22A-4338-B0BD-EF0A6274920C}"/>
              </a:ext>
            </a:extLst>
          </p:cNvPr>
          <p:cNvCxnSpPr>
            <a:cxnSpLocks/>
          </p:cNvCxnSpPr>
          <p:nvPr/>
        </p:nvCxnSpPr>
        <p:spPr>
          <a:xfrm>
            <a:off x="2985298" y="2136011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54980EE5-6F4C-4718-AA80-D81E78255C4E}"/>
              </a:ext>
            </a:extLst>
          </p:cNvPr>
          <p:cNvCxnSpPr>
            <a:cxnSpLocks/>
          </p:cNvCxnSpPr>
          <p:nvPr/>
        </p:nvCxnSpPr>
        <p:spPr>
          <a:xfrm>
            <a:off x="3189321" y="2136011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65EF1EC7-2686-4762-AA42-CEFEBE5D142E}"/>
              </a:ext>
            </a:extLst>
          </p:cNvPr>
          <p:cNvCxnSpPr>
            <a:cxnSpLocks/>
          </p:cNvCxnSpPr>
          <p:nvPr/>
        </p:nvCxnSpPr>
        <p:spPr>
          <a:xfrm>
            <a:off x="3393340" y="2132225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6" name="Straight Arrow Connector 185">
            <a:extLst>
              <a:ext uri="{FF2B5EF4-FFF2-40B4-BE49-F238E27FC236}">
                <a16:creationId xmlns:a16="http://schemas.microsoft.com/office/drawing/2014/main" id="{48F68790-29E5-4396-BA94-561478792E5A}"/>
              </a:ext>
            </a:extLst>
          </p:cNvPr>
          <p:cNvCxnSpPr>
            <a:cxnSpLocks/>
          </p:cNvCxnSpPr>
          <p:nvPr/>
        </p:nvCxnSpPr>
        <p:spPr>
          <a:xfrm>
            <a:off x="963488" y="2569455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3AF1C672-7685-4627-9745-B6EC8254686A}"/>
              </a:ext>
            </a:extLst>
          </p:cNvPr>
          <p:cNvCxnSpPr>
            <a:cxnSpLocks/>
          </p:cNvCxnSpPr>
          <p:nvPr/>
        </p:nvCxnSpPr>
        <p:spPr>
          <a:xfrm>
            <a:off x="1167511" y="2573241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45BFA3EB-8F71-4630-A207-78143AFC59C8}"/>
              </a:ext>
            </a:extLst>
          </p:cNvPr>
          <p:cNvCxnSpPr>
            <a:cxnSpLocks/>
          </p:cNvCxnSpPr>
          <p:nvPr/>
        </p:nvCxnSpPr>
        <p:spPr>
          <a:xfrm>
            <a:off x="1371534" y="2573241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99C76785-9596-40E3-B8E8-F4D4000724F2}"/>
              </a:ext>
            </a:extLst>
          </p:cNvPr>
          <p:cNvCxnSpPr>
            <a:cxnSpLocks/>
          </p:cNvCxnSpPr>
          <p:nvPr/>
        </p:nvCxnSpPr>
        <p:spPr>
          <a:xfrm>
            <a:off x="1575557" y="2573241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0" name="Straight Arrow Connector 189">
            <a:extLst>
              <a:ext uri="{FF2B5EF4-FFF2-40B4-BE49-F238E27FC236}">
                <a16:creationId xmlns:a16="http://schemas.microsoft.com/office/drawing/2014/main" id="{86FCC71C-4E86-4D8C-9F88-F93544D88718}"/>
              </a:ext>
            </a:extLst>
          </p:cNvPr>
          <p:cNvCxnSpPr>
            <a:cxnSpLocks/>
          </p:cNvCxnSpPr>
          <p:nvPr/>
        </p:nvCxnSpPr>
        <p:spPr>
          <a:xfrm>
            <a:off x="1779580" y="2573241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1" name="Straight Arrow Connector 190">
            <a:extLst>
              <a:ext uri="{FF2B5EF4-FFF2-40B4-BE49-F238E27FC236}">
                <a16:creationId xmlns:a16="http://schemas.microsoft.com/office/drawing/2014/main" id="{465DDB87-B2B6-4CA5-88B9-75717B075A97}"/>
              </a:ext>
            </a:extLst>
          </p:cNvPr>
          <p:cNvCxnSpPr>
            <a:cxnSpLocks/>
          </p:cNvCxnSpPr>
          <p:nvPr/>
        </p:nvCxnSpPr>
        <p:spPr>
          <a:xfrm>
            <a:off x="1983603" y="2573241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CAD6938D-84B4-4062-83AE-55A1E864E247}"/>
              </a:ext>
            </a:extLst>
          </p:cNvPr>
          <p:cNvCxnSpPr>
            <a:cxnSpLocks/>
          </p:cNvCxnSpPr>
          <p:nvPr/>
        </p:nvCxnSpPr>
        <p:spPr>
          <a:xfrm>
            <a:off x="2187626" y="2573241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F4540F35-6F20-4BAB-918C-0CADFF294709}"/>
              </a:ext>
            </a:extLst>
          </p:cNvPr>
          <p:cNvCxnSpPr>
            <a:cxnSpLocks/>
          </p:cNvCxnSpPr>
          <p:nvPr/>
        </p:nvCxnSpPr>
        <p:spPr>
          <a:xfrm>
            <a:off x="2391649" y="2573241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0843AD66-FC29-4C2E-80E2-0BA20C85DE1B}"/>
              </a:ext>
            </a:extLst>
          </p:cNvPr>
          <p:cNvCxnSpPr>
            <a:cxnSpLocks/>
          </p:cNvCxnSpPr>
          <p:nvPr/>
        </p:nvCxnSpPr>
        <p:spPr>
          <a:xfrm>
            <a:off x="2595672" y="2573241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5" name="Straight Arrow Connector 194">
            <a:extLst>
              <a:ext uri="{FF2B5EF4-FFF2-40B4-BE49-F238E27FC236}">
                <a16:creationId xmlns:a16="http://schemas.microsoft.com/office/drawing/2014/main" id="{390E5A46-9B1A-4043-8ADE-0283484B2C85}"/>
              </a:ext>
            </a:extLst>
          </p:cNvPr>
          <p:cNvCxnSpPr>
            <a:cxnSpLocks/>
          </p:cNvCxnSpPr>
          <p:nvPr/>
        </p:nvCxnSpPr>
        <p:spPr>
          <a:xfrm>
            <a:off x="2799695" y="2573241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80C0105F-8995-4DCB-8711-B4C343B1D731}"/>
              </a:ext>
            </a:extLst>
          </p:cNvPr>
          <p:cNvCxnSpPr>
            <a:cxnSpLocks/>
          </p:cNvCxnSpPr>
          <p:nvPr/>
        </p:nvCxnSpPr>
        <p:spPr>
          <a:xfrm>
            <a:off x="3003718" y="2573241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B1751B84-54EB-4CF1-8D72-75CC7DF87D3F}"/>
              </a:ext>
            </a:extLst>
          </p:cNvPr>
          <p:cNvCxnSpPr>
            <a:cxnSpLocks/>
          </p:cNvCxnSpPr>
          <p:nvPr/>
        </p:nvCxnSpPr>
        <p:spPr>
          <a:xfrm>
            <a:off x="3207741" y="2573241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8" name="Straight Arrow Connector 197">
            <a:extLst>
              <a:ext uri="{FF2B5EF4-FFF2-40B4-BE49-F238E27FC236}">
                <a16:creationId xmlns:a16="http://schemas.microsoft.com/office/drawing/2014/main" id="{B61D0F74-ADFA-4A3E-BA6A-C5917CBE02AC}"/>
              </a:ext>
            </a:extLst>
          </p:cNvPr>
          <p:cNvCxnSpPr>
            <a:cxnSpLocks/>
          </p:cNvCxnSpPr>
          <p:nvPr/>
        </p:nvCxnSpPr>
        <p:spPr>
          <a:xfrm>
            <a:off x="3411760" y="2569455"/>
            <a:ext cx="0" cy="1402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9" name="Text Box 12">
            <a:extLst>
              <a:ext uri="{FF2B5EF4-FFF2-40B4-BE49-F238E27FC236}">
                <a16:creationId xmlns:a16="http://schemas.microsoft.com/office/drawing/2014/main" id="{33EC29CB-B545-4044-B29B-5BBF7B13A81F}"/>
              </a:ext>
            </a:extLst>
          </p:cNvPr>
          <p:cNvSpPr txBox="1"/>
          <p:nvPr/>
        </p:nvSpPr>
        <p:spPr>
          <a:xfrm>
            <a:off x="308941" y="2060450"/>
            <a:ext cx="327025" cy="29019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</a:t>
            </a:r>
            <a:r>
              <a:rPr lang="en-GB" sz="10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0" name="Right Brace 199">
            <a:extLst>
              <a:ext uri="{FF2B5EF4-FFF2-40B4-BE49-F238E27FC236}">
                <a16:creationId xmlns:a16="http://schemas.microsoft.com/office/drawing/2014/main" id="{C7209035-3273-458C-8A7D-51DF916566DA}"/>
              </a:ext>
            </a:extLst>
          </p:cNvPr>
          <p:cNvSpPr/>
          <p:nvPr/>
        </p:nvSpPr>
        <p:spPr>
          <a:xfrm rot="10800000">
            <a:off x="553975" y="2096297"/>
            <a:ext cx="177990" cy="196725"/>
          </a:xfrm>
          <a:prstGeom prst="rightBrac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1" name="Text Box 12">
            <a:extLst>
              <a:ext uri="{FF2B5EF4-FFF2-40B4-BE49-F238E27FC236}">
                <a16:creationId xmlns:a16="http://schemas.microsoft.com/office/drawing/2014/main" id="{2674117B-D3A3-4221-AE43-3DEFB871715B}"/>
              </a:ext>
            </a:extLst>
          </p:cNvPr>
          <p:cNvSpPr txBox="1"/>
          <p:nvPr/>
        </p:nvSpPr>
        <p:spPr>
          <a:xfrm>
            <a:off x="293687" y="2509586"/>
            <a:ext cx="327025" cy="29019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GB" sz="1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</a:t>
            </a:r>
            <a:r>
              <a:rPr lang="en-GB" sz="1000" baseline="-25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2" name="Right Brace 201">
            <a:extLst>
              <a:ext uri="{FF2B5EF4-FFF2-40B4-BE49-F238E27FC236}">
                <a16:creationId xmlns:a16="http://schemas.microsoft.com/office/drawing/2014/main" id="{7DF5354A-A196-42DD-A40E-ACA3FAE7A0EF}"/>
              </a:ext>
            </a:extLst>
          </p:cNvPr>
          <p:cNvSpPr/>
          <p:nvPr/>
        </p:nvSpPr>
        <p:spPr>
          <a:xfrm rot="10800000">
            <a:off x="538721" y="2545433"/>
            <a:ext cx="177990" cy="196725"/>
          </a:xfrm>
          <a:prstGeom prst="rightBrac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83A1D5F-DEBC-41A7-B887-DDACCBA6CCDF}"/>
              </a:ext>
            </a:extLst>
          </p:cNvPr>
          <p:cNvCxnSpPr>
            <a:cxnSpLocks/>
          </p:cNvCxnSpPr>
          <p:nvPr/>
        </p:nvCxnSpPr>
        <p:spPr>
          <a:xfrm flipH="1">
            <a:off x="677972" y="3301542"/>
            <a:ext cx="72000" cy="7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3" name="Straight Connector 202">
            <a:extLst>
              <a:ext uri="{FF2B5EF4-FFF2-40B4-BE49-F238E27FC236}">
                <a16:creationId xmlns:a16="http://schemas.microsoft.com/office/drawing/2014/main" id="{773EC652-1924-4BB5-8025-0D27CA9EC02F}"/>
              </a:ext>
            </a:extLst>
          </p:cNvPr>
          <p:cNvCxnSpPr>
            <a:cxnSpLocks/>
          </p:cNvCxnSpPr>
          <p:nvPr/>
        </p:nvCxnSpPr>
        <p:spPr>
          <a:xfrm flipH="1">
            <a:off x="836621" y="3301542"/>
            <a:ext cx="72000" cy="7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4" name="Straight Connector 203">
            <a:extLst>
              <a:ext uri="{FF2B5EF4-FFF2-40B4-BE49-F238E27FC236}">
                <a16:creationId xmlns:a16="http://schemas.microsoft.com/office/drawing/2014/main" id="{75C76823-D766-460B-A541-DD93F0E15BCD}"/>
              </a:ext>
            </a:extLst>
          </p:cNvPr>
          <p:cNvCxnSpPr>
            <a:cxnSpLocks/>
          </p:cNvCxnSpPr>
          <p:nvPr/>
        </p:nvCxnSpPr>
        <p:spPr>
          <a:xfrm flipH="1">
            <a:off x="995270" y="3301542"/>
            <a:ext cx="72000" cy="7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5" name="Straight Connector 204">
            <a:extLst>
              <a:ext uri="{FF2B5EF4-FFF2-40B4-BE49-F238E27FC236}">
                <a16:creationId xmlns:a16="http://schemas.microsoft.com/office/drawing/2014/main" id="{04243589-5F96-483E-8525-7D678B0A01E4}"/>
              </a:ext>
            </a:extLst>
          </p:cNvPr>
          <p:cNvCxnSpPr>
            <a:cxnSpLocks/>
          </p:cNvCxnSpPr>
          <p:nvPr/>
        </p:nvCxnSpPr>
        <p:spPr>
          <a:xfrm flipH="1">
            <a:off x="1153919" y="3301542"/>
            <a:ext cx="72000" cy="7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" name="Straight Connector 205">
            <a:extLst>
              <a:ext uri="{FF2B5EF4-FFF2-40B4-BE49-F238E27FC236}">
                <a16:creationId xmlns:a16="http://schemas.microsoft.com/office/drawing/2014/main" id="{C3EF1888-4392-4FD6-8C09-160D13019338}"/>
              </a:ext>
            </a:extLst>
          </p:cNvPr>
          <p:cNvCxnSpPr>
            <a:cxnSpLocks/>
          </p:cNvCxnSpPr>
          <p:nvPr/>
        </p:nvCxnSpPr>
        <p:spPr>
          <a:xfrm flipH="1">
            <a:off x="1312568" y="3301542"/>
            <a:ext cx="72000" cy="7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" name="Straight Connector 206">
            <a:extLst>
              <a:ext uri="{FF2B5EF4-FFF2-40B4-BE49-F238E27FC236}">
                <a16:creationId xmlns:a16="http://schemas.microsoft.com/office/drawing/2014/main" id="{3AF17134-2986-404F-9F9B-741CCEC631F4}"/>
              </a:ext>
            </a:extLst>
          </p:cNvPr>
          <p:cNvCxnSpPr>
            <a:cxnSpLocks/>
          </p:cNvCxnSpPr>
          <p:nvPr/>
        </p:nvCxnSpPr>
        <p:spPr>
          <a:xfrm flipH="1">
            <a:off x="1471217" y="3301542"/>
            <a:ext cx="72000" cy="7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D6369EF8-61EF-4A98-BE86-20A7D8F48316}"/>
              </a:ext>
            </a:extLst>
          </p:cNvPr>
          <p:cNvCxnSpPr>
            <a:cxnSpLocks/>
          </p:cNvCxnSpPr>
          <p:nvPr/>
        </p:nvCxnSpPr>
        <p:spPr>
          <a:xfrm flipH="1">
            <a:off x="1629866" y="3301542"/>
            <a:ext cx="72000" cy="7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9" name="Straight Connector 208">
            <a:extLst>
              <a:ext uri="{FF2B5EF4-FFF2-40B4-BE49-F238E27FC236}">
                <a16:creationId xmlns:a16="http://schemas.microsoft.com/office/drawing/2014/main" id="{A8DACA94-48E8-47FA-B454-AE2B51474AEF}"/>
              </a:ext>
            </a:extLst>
          </p:cNvPr>
          <p:cNvCxnSpPr>
            <a:cxnSpLocks/>
          </p:cNvCxnSpPr>
          <p:nvPr/>
        </p:nvCxnSpPr>
        <p:spPr>
          <a:xfrm flipH="1">
            <a:off x="1788515" y="3301542"/>
            <a:ext cx="72000" cy="7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209">
            <a:extLst>
              <a:ext uri="{FF2B5EF4-FFF2-40B4-BE49-F238E27FC236}">
                <a16:creationId xmlns:a16="http://schemas.microsoft.com/office/drawing/2014/main" id="{EE36A2EF-2126-4F29-A521-C9F457758BF3}"/>
              </a:ext>
            </a:extLst>
          </p:cNvPr>
          <p:cNvCxnSpPr>
            <a:cxnSpLocks/>
          </p:cNvCxnSpPr>
          <p:nvPr/>
        </p:nvCxnSpPr>
        <p:spPr>
          <a:xfrm flipH="1">
            <a:off x="1947164" y="3301542"/>
            <a:ext cx="72000" cy="7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D9919595-4373-40F7-8628-5A67B96D9D5B}"/>
              </a:ext>
            </a:extLst>
          </p:cNvPr>
          <p:cNvCxnSpPr>
            <a:cxnSpLocks/>
          </p:cNvCxnSpPr>
          <p:nvPr/>
        </p:nvCxnSpPr>
        <p:spPr>
          <a:xfrm flipH="1">
            <a:off x="2105813" y="3301542"/>
            <a:ext cx="72000" cy="7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2" name="Straight Connector 211">
            <a:extLst>
              <a:ext uri="{FF2B5EF4-FFF2-40B4-BE49-F238E27FC236}">
                <a16:creationId xmlns:a16="http://schemas.microsoft.com/office/drawing/2014/main" id="{8CD53F3D-C036-40ED-988F-AE0722415C8A}"/>
              </a:ext>
            </a:extLst>
          </p:cNvPr>
          <p:cNvCxnSpPr>
            <a:cxnSpLocks/>
          </p:cNvCxnSpPr>
          <p:nvPr/>
        </p:nvCxnSpPr>
        <p:spPr>
          <a:xfrm flipH="1">
            <a:off x="2264462" y="3301542"/>
            <a:ext cx="72000" cy="7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3" name="Straight Connector 212">
            <a:extLst>
              <a:ext uri="{FF2B5EF4-FFF2-40B4-BE49-F238E27FC236}">
                <a16:creationId xmlns:a16="http://schemas.microsoft.com/office/drawing/2014/main" id="{D3BEC9A4-8F14-463D-BC5D-CF8566A0B035}"/>
              </a:ext>
            </a:extLst>
          </p:cNvPr>
          <p:cNvCxnSpPr>
            <a:cxnSpLocks/>
          </p:cNvCxnSpPr>
          <p:nvPr/>
        </p:nvCxnSpPr>
        <p:spPr>
          <a:xfrm flipH="1">
            <a:off x="2423111" y="3301542"/>
            <a:ext cx="72000" cy="7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4" name="Straight Connector 213">
            <a:extLst>
              <a:ext uri="{FF2B5EF4-FFF2-40B4-BE49-F238E27FC236}">
                <a16:creationId xmlns:a16="http://schemas.microsoft.com/office/drawing/2014/main" id="{C6E7A21A-9E1D-42E5-99D3-970BFFF3843F}"/>
              </a:ext>
            </a:extLst>
          </p:cNvPr>
          <p:cNvCxnSpPr>
            <a:cxnSpLocks/>
          </p:cNvCxnSpPr>
          <p:nvPr/>
        </p:nvCxnSpPr>
        <p:spPr>
          <a:xfrm flipH="1">
            <a:off x="2581760" y="3301542"/>
            <a:ext cx="72000" cy="7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5" name="Straight Connector 214">
            <a:extLst>
              <a:ext uri="{FF2B5EF4-FFF2-40B4-BE49-F238E27FC236}">
                <a16:creationId xmlns:a16="http://schemas.microsoft.com/office/drawing/2014/main" id="{F31F8020-6CDF-421D-A3F4-3E2992F6617B}"/>
              </a:ext>
            </a:extLst>
          </p:cNvPr>
          <p:cNvCxnSpPr>
            <a:cxnSpLocks/>
          </p:cNvCxnSpPr>
          <p:nvPr/>
        </p:nvCxnSpPr>
        <p:spPr>
          <a:xfrm flipH="1">
            <a:off x="2740409" y="3301542"/>
            <a:ext cx="72000" cy="7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42C78E6D-BA5E-4BED-82FC-78CECB185151}"/>
              </a:ext>
            </a:extLst>
          </p:cNvPr>
          <p:cNvCxnSpPr>
            <a:cxnSpLocks/>
          </p:cNvCxnSpPr>
          <p:nvPr/>
        </p:nvCxnSpPr>
        <p:spPr>
          <a:xfrm flipH="1">
            <a:off x="2899058" y="3301542"/>
            <a:ext cx="72000" cy="7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8" name="Straight Connector 217">
            <a:extLst>
              <a:ext uri="{FF2B5EF4-FFF2-40B4-BE49-F238E27FC236}">
                <a16:creationId xmlns:a16="http://schemas.microsoft.com/office/drawing/2014/main" id="{D1E124AB-3C28-41DA-AAF0-610275F8D9D9}"/>
              </a:ext>
            </a:extLst>
          </p:cNvPr>
          <p:cNvCxnSpPr>
            <a:cxnSpLocks/>
          </p:cNvCxnSpPr>
          <p:nvPr/>
        </p:nvCxnSpPr>
        <p:spPr>
          <a:xfrm flipH="1">
            <a:off x="3057707" y="3301542"/>
            <a:ext cx="72000" cy="7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9" name="Straight Connector 218">
            <a:extLst>
              <a:ext uri="{FF2B5EF4-FFF2-40B4-BE49-F238E27FC236}">
                <a16:creationId xmlns:a16="http://schemas.microsoft.com/office/drawing/2014/main" id="{EBD9DE3D-A5C7-4630-9CCE-CE26F257BD50}"/>
              </a:ext>
            </a:extLst>
          </p:cNvPr>
          <p:cNvCxnSpPr>
            <a:cxnSpLocks/>
          </p:cNvCxnSpPr>
          <p:nvPr/>
        </p:nvCxnSpPr>
        <p:spPr>
          <a:xfrm flipH="1">
            <a:off x="3216356" y="3301542"/>
            <a:ext cx="72000" cy="7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0" name="Straight Connector 219">
            <a:extLst>
              <a:ext uri="{FF2B5EF4-FFF2-40B4-BE49-F238E27FC236}">
                <a16:creationId xmlns:a16="http://schemas.microsoft.com/office/drawing/2014/main" id="{9A817912-CA6E-421D-A877-D9F794EFADAC}"/>
              </a:ext>
            </a:extLst>
          </p:cNvPr>
          <p:cNvCxnSpPr>
            <a:cxnSpLocks/>
          </p:cNvCxnSpPr>
          <p:nvPr/>
        </p:nvCxnSpPr>
        <p:spPr>
          <a:xfrm flipH="1">
            <a:off x="3375005" y="3301542"/>
            <a:ext cx="72000" cy="7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1" name="Straight Connector 220">
            <a:extLst>
              <a:ext uri="{FF2B5EF4-FFF2-40B4-BE49-F238E27FC236}">
                <a16:creationId xmlns:a16="http://schemas.microsoft.com/office/drawing/2014/main" id="{4CCB68C4-6FD6-4B6F-AD5E-BAC00AEADCEC}"/>
              </a:ext>
            </a:extLst>
          </p:cNvPr>
          <p:cNvCxnSpPr>
            <a:cxnSpLocks/>
          </p:cNvCxnSpPr>
          <p:nvPr/>
        </p:nvCxnSpPr>
        <p:spPr>
          <a:xfrm flipH="1">
            <a:off x="3533658" y="3301542"/>
            <a:ext cx="72000" cy="72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EACD9A9-B8E7-4804-AA9B-C8E58EA3244C}"/>
              </a:ext>
            </a:extLst>
          </p:cNvPr>
          <p:cNvCxnSpPr/>
          <p:nvPr/>
        </p:nvCxnSpPr>
        <p:spPr>
          <a:xfrm>
            <a:off x="749972" y="3301542"/>
            <a:ext cx="285568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CB9D93A-AF0C-4A58-91AE-3D902F291A15}"/>
              </a:ext>
            </a:extLst>
          </p:cNvPr>
          <p:cNvCxnSpPr>
            <a:cxnSpLocks/>
          </p:cNvCxnSpPr>
          <p:nvPr/>
        </p:nvCxnSpPr>
        <p:spPr>
          <a:xfrm>
            <a:off x="834177" y="1314543"/>
            <a:ext cx="0" cy="2398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Arrow Connector 222">
            <a:extLst>
              <a:ext uri="{FF2B5EF4-FFF2-40B4-BE49-F238E27FC236}">
                <a16:creationId xmlns:a16="http://schemas.microsoft.com/office/drawing/2014/main" id="{E573DE89-2300-40D7-8780-D29D2E5F5F56}"/>
              </a:ext>
            </a:extLst>
          </p:cNvPr>
          <p:cNvCxnSpPr>
            <a:cxnSpLocks/>
          </p:cNvCxnSpPr>
          <p:nvPr/>
        </p:nvCxnSpPr>
        <p:spPr>
          <a:xfrm>
            <a:off x="982601" y="1314543"/>
            <a:ext cx="0" cy="2398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Arrow Connector 223">
            <a:extLst>
              <a:ext uri="{FF2B5EF4-FFF2-40B4-BE49-F238E27FC236}">
                <a16:creationId xmlns:a16="http://schemas.microsoft.com/office/drawing/2014/main" id="{BDEB77C2-BBCD-4262-A6AB-FFD5A8AD4AEA}"/>
              </a:ext>
            </a:extLst>
          </p:cNvPr>
          <p:cNvCxnSpPr>
            <a:cxnSpLocks/>
          </p:cNvCxnSpPr>
          <p:nvPr/>
        </p:nvCxnSpPr>
        <p:spPr>
          <a:xfrm>
            <a:off x="1131025" y="1314543"/>
            <a:ext cx="0" cy="2398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Arrow Connector 224">
            <a:extLst>
              <a:ext uri="{FF2B5EF4-FFF2-40B4-BE49-F238E27FC236}">
                <a16:creationId xmlns:a16="http://schemas.microsoft.com/office/drawing/2014/main" id="{6389458D-1615-4CAC-AC8F-DEC039BD7868}"/>
              </a:ext>
            </a:extLst>
          </p:cNvPr>
          <p:cNvCxnSpPr>
            <a:cxnSpLocks/>
          </p:cNvCxnSpPr>
          <p:nvPr/>
        </p:nvCxnSpPr>
        <p:spPr>
          <a:xfrm>
            <a:off x="1873145" y="1314543"/>
            <a:ext cx="0" cy="2398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Arrow Connector 225">
            <a:extLst>
              <a:ext uri="{FF2B5EF4-FFF2-40B4-BE49-F238E27FC236}">
                <a16:creationId xmlns:a16="http://schemas.microsoft.com/office/drawing/2014/main" id="{E475C781-FA4B-4CF6-8769-6A79002A8FBC}"/>
              </a:ext>
            </a:extLst>
          </p:cNvPr>
          <p:cNvCxnSpPr>
            <a:cxnSpLocks/>
          </p:cNvCxnSpPr>
          <p:nvPr/>
        </p:nvCxnSpPr>
        <p:spPr>
          <a:xfrm>
            <a:off x="2763689" y="1314543"/>
            <a:ext cx="0" cy="2398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Arrow Connector 226">
            <a:extLst>
              <a:ext uri="{FF2B5EF4-FFF2-40B4-BE49-F238E27FC236}">
                <a16:creationId xmlns:a16="http://schemas.microsoft.com/office/drawing/2014/main" id="{91779D4E-87BD-4EEC-91A2-86B2F55619B7}"/>
              </a:ext>
            </a:extLst>
          </p:cNvPr>
          <p:cNvCxnSpPr>
            <a:cxnSpLocks/>
          </p:cNvCxnSpPr>
          <p:nvPr/>
        </p:nvCxnSpPr>
        <p:spPr>
          <a:xfrm>
            <a:off x="3357385" y="1314543"/>
            <a:ext cx="0" cy="2398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Arrow Connector 227">
            <a:extLst>
              <a:ext uri="{FF2B5EF4-FFF2-40B4-BE49-F238E27FC236}">
                <a16:creationId xmlns:a16="http://schemas.microsoft.com/office/drawing/2014/main" id="{3CEF2832-F887-453B-BF1A-CED223DBC732}"/>
              </a:ext>
            </a:extLst>
          </p:cNvPr>
          <p:cNvCxnSpPr>
            <a:cxnSpLocks/>
          </p:cNvCxnSpPr>
          <p:nvPr/>
        </p:nvCxnSpPr>
        <p:spPr>
          <a:xfrm>
            <a:off x="3505810" y="1314543"/>
            <a:ext cx="0" cy="2398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Arrow Connector 228">
            <a:extLst>
              <a:ext uri="{FF2B5EF4-FFF2-40B4-BE49-F238E27FC236}">
                <a16:creationId xmlns:a16="http://schemas.microsoft.com/office/drawing/2014/main" id="{8731100C-8EAA-4781-8B11-37991F5A18A9}"/>
              </a:ext>
            </a:extLst>
          </p:cNvPr>
          <p:cNvCxnSpPr>
            <a:cxnSpLocks/>
          </p:cNvCxnSpPr>
          <p:nvPr/>
        </p:nvCxnSpPr>
        <p:spPr>
          <a:xfrm>
            <a:off x="1279449" y="1314543"/>
            <a:ext cx="0" cy="2398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Arrow Connector 229">
            <a:extLst>
              <a:ext uri="{FF2B5EF4-FFF2-40B4-BE49-F238E27FC236}">
                <a16:creationId xmlns:a16="http://schemas.microsoft.com/office/drawing/2014/main" id="{BABD2E5F-2E60-4DC9-9D7C-813CD5AB6D2A}"/>
              </a:ext>
            </a:extLst>
          </p:cNvPr>
          <p:cNvCxnSpPr>
            <a:cxnSpLocks/>
          </p:cNvCxnSpPr>
          <p:nvPr/>
        </p:nvCxnSpPr>
        <p:spPr>
          <a:xfrm>
            <a:off x="1576297" y="1314543"/>
            <a:ext cx="0" cy="2398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Arrow Connector 230">
            <a:extLst>
              <a:ext uri="{FF2B5EF4-FFF2-40B4-BE49-F238E27FC236}">
                <a16:creationId xmlns:a16="http://schemas.microsoft.com/office/drawing/2014/main" id="{AD8A7D9E-E839-46DF-84B8-9C12E92C0C77}"/>
              </a:ext>
            </a:extLst>
          </p:cNvPr>
          <p:cNvCxnSpPr>
            <a:cxnSpLocks/>
          </p:cNvCxnSpPr>
          <p:nvPr/>
        </p:nvCxnSpPr>
        <p:spPr>
          <a:xfrm>
            <a:off x="2318417" y="1314543"/>
            <a:ext cx="0" cy="2398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Arrow Connector 231">
            <a:extLst>
              <a:ext uri="{FF2B5EF4-FFF2-40B4-BE49-F238E27FC236}">
                <a16:creationId xmlns:a16="http://schemas.microsoft.com/office/drawing/2014/main" id="{0B3FEF0D-C465-46FA-8044-BBB4F95204FA}"/>
              </a:ext>
            </a:extLst>
          </p:cNvPr>
          <p:cNvCxnSpPr>
            <a:cxnSpLocks/>
          </p:cNvCxnSpPr>
          <p:nvPr/>
        </p:nvCxnSpPr>
        <p:spPr>
          <a:xfrm>
            <a:off x="2466841" y="1314543"/>
            <a:ext cx="0" cy="2398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Arrow Connector 232">
            <a:extLst>
              <a:ext uri="{FF2B5EF4-FFF2-40B4-BE49-F238E27FC236}">
                <a16:creationId xmlns:a16="http://schemas.microsoft.com/office/drawing/2014/main" id="{9124C661-D2C3-45DE-843A-B267BB4C7A8F}"/>
              </a:ext>
            </a:extLst>
          </p:cNvPr>
          <p:cNvCxnSpPr>
            <a:cxnSpLocks/>
          </p:cNvCxnSpPr>
          <p:nvPr/>
        </p:nvCxnSpPr>
        <p:spPr>
          <a:xfrm>
            <a:off x="3060537" y="1314543"/>
            <a:ext cx="0" cy="2398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Arrow Connector 233">
            <a:extLst>
              <a:ext uri="{FF2B5EF4-FFF2-40B4-BE49-F238E27FC236}">
                <a16:creationId xmlns:a16="http://schemas.microsoft.com/office/drawing/2014/main" id="{254A569F-6F0F-4DED-A942-39DAFCE3F9EA}"/>
              </a:ext>
            </a:extLst>
          </p:cNvPr>
          <p:cNvCxnSpPr>
            <a:cxnSpLocks/>
          </p:cNvCxnSpPr>
          <p:nvPr/>
        </p:nvCxnSpPr>
        <p:spPr>
          <a:xfrm>
            <a:off x="1427873" y="1314543"/>
            <a:ext cx="0" cy="2398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Arrow Connector 234">
            <a:extLst>
              <a:ext uri="{FF2B5EF4-FFF2-40B4-BE49-F238E27FC236}">
                <a16:creationId xmlns:a16="http://schemas.microsoft.com/office/drawing/2014/main" id="{0D50DED7-2504-41E2-82D6-346E98DB1E8C}"/>
              </a:ext>
            </a:extLst>
          </p:cNvPr>
          <p:cNvCxnSpPr>
            <a:cxnSpLocks/>
          </p:cNvCxnSpPr>
          <p:nvPr/>
        </p:nvCxnSpPr>
        <p:spPr>
          <a:xfrm>
            <a:off x="2169993" y="1314543"/>
            <a:ext cx="0" cy="2398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Arrow Connector 235">
            <a:extLst>
              <a:ext uri="{FF2B5EF4-FFF2-40B4-BE49-F238E27FC236}">
                <a16:creationId xmlns:a16="http://schemas.microsoft.com/office/drawing/2014/main" id="{581D155D-DB6C-4C91-9226-C645B06B67B0}"/>
              </a:ext>
            </a:extLst>
          </p:cNvPr>
          <p:cNvCxnSpPr>
            <a:cxnSpLocks/>
          </p:cNvCxnSpPr>
          <p:nvPr/>
        </p:nvCxnSpPr>
        <p:spPr>
          <a:xfrm>
            <a:off x="3208961" y="1314543"/>
            <a:ext cx="0" cy="2398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Arrow Connector 236">
            <a:extLst>
              <a:ext uri="{FF2B5EF4-FFF2-40B4-BE49-F238E27FC236}">
                <a16:creationId xmlns:a16="http://schemas.microsoft.com/office/drawing/2014/main" id="{EFD260F7-2561-47EB-AD2D-91D70270DAC3}"/>
              </a:ext>
            </a:extLst>
          </p:cNvPr>
          <p:cNvCxnSpPr>
            <a:cxnSpLocks/>
          </p:cNvCxnSpPr>
          <p:nvPr/>
        </p:nvCxnSpPr>
        <p:spPr>
          <a:xfrm>
            <a:off x="1724721" y="1314543"/>
            <a:ext cx="0" cy="2398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Arrow Connector 237">
            <a:extLst>
              <a:ext uri="{FF2B5EF4-FFF2-40B4-BE49-F238E27FC236}">
                <a16:creationId xmlns:a16="http://schemas.microsoft.com/office/drawing/2014/main" id="{8A0A993B-FC24-44BB-8E35-AED0B13CD22D}"/>
              </a:ext>
            </a:extLst>
          </p:cNvPr>
          <p:cNvCxnSpPr>
            <a:cxnSpLocks/>
          </p:cNvCxnSpPr>
          <p:nvPr/>
        </p:nvCxnSpPr>
        <p:spPr>
          <a:xfrm>
            <a:off x="2021569" y="1314543"/>
            <a:ext cx="0" cy="2398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Arrow Connector 238">
            <a:extLst>
              <a:ext uri="{FF2B5EF4-FFF2-40B4-BE49-F238E27FC236}">
                <a16:creationId xmlns:a16="http://schemas.microsoft.com/office/drawing/2014/main" id="{20EEA238-E501-4D0D-9ACE-ECAF30FB8E28}"/>
              </a:ext>
            </a:extLst>
          </p:cNvPr>
          <p:cNvCxnSpPr>
            <a:cxnSpLocks/>
          </p:cNvCxnSpPr>
          <p:nvPr/>
        </p:nvCxnSpPr>
        <p:spPr>
          <a:xfrm>
            <a:off x="2615265" y="1314543"/>
            <a:ext cx="0" cy="2398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Arrow Connector 239">
            <a:extLst>
              <a:ext uri="{FF2B5EF4-FFF2-40B4-BE49-F238E27FC236}">
                <a16:creationId xmlns:a16="http://schemas.microsoft.com/office/drawing/2014/main" id="{824126E3-171A-436F-BFC0-8E3ACCFF7A7F}"/>
              </a:ext>
            </a:extLst>
          </p:cNvPr>
          <p:cNvCxnSpPr>
            <a:cxnSpLocks/>
          </p:cNvCxnSpPr>
          <p:nvPr/>
        </p:nvCxnSpPr>
        <p:spPr>
          <a:xfrm>
            <a:off x="2912113" y="1314543"/>
            <a:ext cx="0" cy="2398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FA88BDB-B6A2-4E44-B0DB-C86D207192DD}"/>
                  </a:ext>
                </a:extLst>
              </p:cNvPr>
              <p:cNvSpPr txBox="1"/>
              <p:nvPr/>
            </p:nvSpPr>
            <p:spPr>
              <a:xfrm>
                <a:off x="1879054" y="997822"/>
                <a:ext cx="5380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</m:oMath>
                  </m:oMathPara>
                </a14:m>
                <a:endParaRPr lang="en-GB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FA88BDB-B6A2-4E44-B0DB-C86D207192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9054" y="997822"/>
                <a:ext cx="538079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2" name="TextBox 241">
                <a:extLst>
                  <a:ext uri="{FF2B5EF4-FFF2-40B4-BE49-F238E27FC236}">
                    <a16:creationId xmlns:a16="http://schemas.microsoft.com/office/drawing/2014/main" id="{768CF704-9C44-4DCA-BD98-5415B16901D9}"/>
                  </a:ext>
                </a:extLst>
              </p:cNvPr>
              <p:cNvSpPr txBox="1"/>
              <p:nvPr/>
            </p:nvSpPr>
            <p:spPr>
              <a:xfrm>
                <a:off x="3582199" y="2052982"/>
                <a:ext cx="69256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242" name="TextBox 241">
                <a:extLst>
                  <a:ext uri="{FF2B5EF4-FFF2-40B4-BE49-F238E27FC236}">
                    <a16:creationId xmlns:a16="http://schemas.microsoft.com/office/drawing/2014/main" id="{768CF704-9C44-4DCA-BD98-5415B16901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2199" y="2052982"/>
                <a:ext cx="692562" cy="2769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09E1DDFE-253A-4FAB-B767-6B21AF447139}"/>
              </a:ext>
            </a:extLst>
          </p:cNvPr>
          <p:cNvCxnSpPr/>
          <p:nvPr/>
        </p:nvCxnSpPr>
        <p:spPr>
          <a:xfrm flipH="1">
            <a:off x="3603051" y="2126479"/>
            <a:ext cx="252000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4" name="Straight Connector 243">
            <a:extLst>
              <a:ext uri="{FF2B5EF4-FFF2-40B4-BE49-F238E27FC236}">
                <a16:creationId xmlns:a16="http://schemas.microsoft.com/office/drawing/2014/main" id="{F85532C4-5174-437A-85E1-5B40514C1C93}"/>
              </a:ext>
            </a:extLst>
          </p:cNvPr>
          <p:cNvCxnSpPr/>
          <p:nvPr/>
        </p:nvCxnSpPr>
        <p:spPr>
          <a:xfrm flipH="1">
            <a:off x="3609449" y="2270150"/>
            <a:ext cx="252000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F2580EE-7CFD-440E-AE95-8CEFBE23F4DD}"/>
                  </a:ext>
                </a:extLst>
              </p:cNvPr>
              <p:cNvSpPr txBox="1"/>
              <p:nvPr/>
            </p:nvSpPr>
            <p:spPr>
              <a:xfrm>
                <a:off x="5245204" y="1333010"/>
                <a:ext cx="15839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F2580EE-7CFD-440E-AE95-8CEFBE23F4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5204" y="1333010"/>
                <a:ext cx="1583960" cy="369332"/>
              </a:xfrm>
              <a:prstGeom prst="rect">
                <a:avLst/>
              </a:prstGeom>
              <a:blipFill>
                <a:blip r:embed="rId6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5" name="TextBox 244">
                <a:extLst>
                  <a:ext uri="{FF2B5EF4-FFF2-40B4-BE49-F238E27FC236}">
                    <a16:creationId xmlns:a16="http://schemas.microsoft.com/office/drawing/2014/main" id="{F13FEACC-5661-416F-BEDB-763D45CDD15F}"/>
                  </a:ext>
                </a:extLst>
              </p:cNvPr>
              <p:cNvSpPr txBox="1"/>
              <p:nvPr/>
            </p:nvSpPr>
            <p:spPr>
              <a:xfrm>
                <a:off x="3582199" y="2489088"/>
                <a:ext cx="69256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245" name="TextBox 244">
                <a:extLst>
                  <a:ext uri="{FF2B5EF4-FFF2-40B4-BE49-F238E27FC236}">
                    <a16:creationId xmlns:a16="http://schemas.microsoft.com/office/drawing/2014/main" id="{F13FEACC-5661-416F-BEDB-763D45CDD1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2199" y="2489088"/>
                <a:ext cx="692562" cy="2769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6" name="Straight Connector 245">
            <a:extLst>
              <a:ext uri="{FF2B5EF4-FFF2-40B4-BE49-F238E27FC236}">
                <a16:creationId xmlns:a16="http://schemas.microsoft.com/office/drawing/2014/main" id="{8E05A22F-8676-47DC-8BEE-B3A078B6EB51}"/>
              </a:ext>
            </a:extLst>
          </p:cNvPr>
          <p:cNvCxnSpPr/>
          <p:nvPr/>
        </p:nvCxnSpPr>
        <p:spPr>
          <a:xfrm flipH="1">
            <a:off x="3603051" y="2562585"/>
            <a:ext cx="252000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7" name="Straight Connector 246">
            <a:extLst>
              <a:ext uri="{FF2B5EF4-FFF2-40B4-BE49-F238E27FC236}">
                <a16:creationId xmlns:a16="http://schemas.microsoft.com/office/drawing/2014/main" id="{9EFE90A0-40E2-4DB5-874D-43027E127A7F}"/>
              </a:ext>
            </a:extLst>
          </p:cNvPr>
          <p:cNvCxnSpPr/>
          <p:nvPr/>
        </p:nvCxnSpPr>
        <p:spPr>
          <a:xfrm flipH="1">
            <a:off x="3609449" y="2706256"/>
            <a:ext cx="252000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1" name="Straight Connector 250">
            <a:extLst>
              <a:ext uri="{FF2B5EF4-FFF2-40B4-BE49-F238E27FC236}">
                <a16:creationId xmlns:a16="http://schemas.microsoft.com/office/drawing/2014/main" id="{89274885-0827-4727-A132-54190437D235}"/>
              </a:ext>
            </a:extLst>
          </p:cNvPr>
          <p:cNvCxnSpPr>
            <a:cxnSpLocks/>
          </p:cNvCxnSpPr>
          <p:nvPr/>
        </p:nvCxnSpPr>
        <p:spPr>
          <a:xfrm flipV="1">
            <a:off x="923782" y="2976355"/>
            <a:ext cx="0" cy="584597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2" name="Straight Connector 251">
            <a:extLst>
              <a:ext uri="{FF2B5EF4-FFF2-40B4-BE49-F238E27FC236}">
                <a16:creationId xmlns:a16="http://schemas.microsoft.com/office/drawing/2014/main" id="{49644C65-CBF4-4456-97BF-06EBFE1F035F}"/>
              </a:ext>
            </a:extLst>
          </p:cNvPr>
          <p:cNvCxnSpPr>
            <a:cxnSpLocks/>
          </p:cNvCxnSpPr>
          <p:nvPr/>
        </p:nvCxnSpPr>
        <p:spPr>
          <a:xfrm flipV="1">
            <a:off x="3440716" y="2932737"/>
            <a:ext cx="0" cy="69940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9C982880-7D6B-4FFB-9A1D-539050EC4BF2}"/>
              </a:ext>
            </a:extLst>
          </p:cNvPr>
          <p:cNvCxnSpPr>
            <a:cxnSpLocks/>
            <a:stCxn id="254" idx="1"/>
          </p:cNvCxnSpPr>
          <p:nvPr/>
        </p:nvCxnSpPr>
        <p:spPr>
          <a:xfrm flipH="1">
            <a:off x="923782" y="3488310"/>
            <a:ext cx="897732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4" name="Text Box 29">
                <a:extLst>
                  <a:ext uri="{FF2B5EF4-FFF2-40B4-BE49-F238E27FC236}">
                    <a16:creationId xmlns:a16="http://schemas.microsoft.com/office/drawing/2014/main" id="{DCF10DFE-0E62-4583-93CB-F8178067D9C1}"/>
                  </a:ext>
                </a:extLst>
              </p:cNvPr>
              <p:cNvSpPr txBox="1"/>
              <p:nvPr/>
            </p:nvSpPr>
            <p:spPr>
              <a:xfrm>
                <a:off x="1821514" y="3344482"/>
                <a:ext cx="719455" cy="287655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b="0" i="1" dirty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𝑤</m:t>
                      </m:r>
                    </m:oMath>
                  </m:oMathPara>
                </a14:m>
                <a:endParaRPr lang="en-GB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4" name="Text Box 29">
                <a:extLst>
                  <a:ext uri="{FF2B5EF4-FFF2-40B4-BE49-F238E27FC236}">
                    <a16:creationId xmlns:a16="http://schemas.microsoft.com/office/drawing/2014/main" id="{DCF10DFE-0E62-4583-93CB-F8178067D9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1514" y="3344482"/>
                <a:ext cx="719455" cy="28765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68A788FD-3F7D-4EB6-9080-CAB2F2E3F2A6}"/>
              </a:ext>
            </a:extLst>
          </p:cNvPr>
          <p:cNvCxnSpPr>
            <a:cxnSpLocks/>
            <a:endCxn id="254" idx="3"/>
          </p:cNvCxnSpPr>
          <p:nvPr/>
        </p:nvCxnSpPr>
        <p:spPr>
          <a:xfrm flipH="1">
            <a:off x="2540969" y="3488310"/>
            <a:ext cx="899747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F686A898-1B65-4145-AF55-29E9B1A5D90E}"/>
                  </a:ext>
                </a:extLst>
              </p:cNvPr>
              <p:cNvSpPr/>
              <p:nvPr/>
            </p:nvSpPr>
            <p:spPr>
              <a:xfrm>
                <a:off x="5569902" y="2544618"/>
                <a:ext cx="107600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Δ</m:t>
                      </m:r>
                      <m:r>
                        <a:rPr lang="en-US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𝐶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𝜎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F686A898-1B65-4145-AF55-29E9B1A5D90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9902" y="2544618"/>
                <a:ext cx="1076000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3F4825F5-7050-4324-BEC9-B1A371F84462}"/>
                  </a:ext>
                </a:extLst>
              </p:cNvPr>
              <p:cNvSpPr txBox="1"/>
              <p:nvPr/>
            </p:nvSpPr>
            <p:spPr>
              <a:xfrm>
                <a:off x="5156947" y="3427755"/>
                <a:ext cx="4913158" cy="156966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>
                  <a:tabLst>
                    <a:tab pos="361950" algn="l"/>
                  </a:tabLst>
                </a:pPr>
                <a14:m>
                  <m:oMath xmlns:m="http://schemas.openxmlformats.org/officeDocument/2006/math">
                    <m:r>
                      <a:rPr lang="en-US" sz="120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𝐶</m:t>
                    </m:r>
                  </m:oMath>
                </a14:m>
                <a:r>
                  <a:rPr lang="en-US" sz="1200" dirty="0">
                    <a:effectLst/>
                    <a:ea typeface="Times New Roman" panose="02020603050405020304" pitchFamily="18" charset="0"/>
                  </a:rPr>
                  <a:t>…	capacitance</a:t>
                </a:r>
                <a:endParaRPr lang="en-GB" dirty="0">
                  <a:effectLst/>
                  <a:ea typeface="Times New Roman" panose="02020603050405020304" pitchFamily="18" charset="0"/>
                </a:endParaRPr>
              </a:p>
              <a:p>
                <a:pPr algn="just">
                  <a:tabLst>
                    <a:tab pos="361950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sz="1200" dirty="0">
                    <a:effectLst/>
                    <a:ea typeface="Times New Roman" panose="02020603050405020304" pitchFamily="18" charset="0"/>
                  </a:rPr>
                  <a:t>...	relative permittivity</a:t>
                </a:r>
                <a:endParaRPr lang="en-GB" dirty="0">
                  <a:effectLst/>
                  <a:ea typeface="Times New Roman" panose="02020603050405020304" pitchFamily="18" charset="0"/>
                </a:endParaRPr>
              </a:p>
              <a:p>
                <a:pPr algn="just">
                  <a:tabLst>
                    <a:tab pos="361950" algn="l"/>
                  </a:tabLs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200" dirty="0">
                    <a:effectLst/>
                    <a:ea typeface="Times New Roman" panose="02020603050405020304" pitchFamily="18" charset="0"/>
                  </a:rPr>
                  <a:t>…	vacuum permittivity (8.85 x 10</a:t>
                </a:r>
                <a:r>
                  <a:rPr lang="en-GB" sz="1200" baseline="30000" dirty="0">
                    <a:effectLst/>
                    <a:ea typeface="Times New Roman" panose="02020603050405020304" pitchFamily="18" charset="0"/>
                  </a:rPr>
                  <a:t>-12</a:t>
                </a:r>
                <a:r>
                  <a:rPr lang="en-GB" sz="1200" dirty="0">
                    <a:effectLst/>
                    <a:ea typeface="Times New Roman" panose="02020603050405020304" pitchFamily="18" charset="0"/>
                  </a:rPr>
                  <a:t> F m</a:t>
                </a:r>
                <a:r>
                  <a:rPr lang="en-GB" sz="1200" baseline="30000" dirty="0">
                    <a:effectLst/>
                    <a:ea typeface="Times New Roman" panose="02020603050405020304" pitchFamily="18" charset="0"/>
                  </a:rPr>
                  <a:t>-1</a:t>
                </a:r>
                <a:r>
                  <a:rPr lang="en-GB" sz="1200" dirty="0">
                    <a:effectLst/>
                    <a:ea typeface="Times New Roman" panose="02020603050405020304" pitchFamily="18" charset="0"/>
                  </a:rPr>
                  <a:t>)</a:t>
                </a:r>
                <a:endParaRPr lang="en-GB" dirty="0">
                  <a:effectLst/>
                  <a:ea typeface="Times New Roman" panose="02020603050405020304" pitchFamily="18" charset="0"/>
                </a:endParaRPr>
              </a:p>
              <a:p>
                <a:pPr algn="just">
                  <a:tabLst>
                    <a:tab pos="361950" algn="l"/>
                  </a:tabLst>
                </a:pPr>
                <a14:m>
                  <m:oMath xmlns:m="http://schemas.openxmlformats.org/officeDocument/2006/math">
                    <m:r>
                      <a:rPr lang="en-GB" sz="12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</m:t>
                    </m:r>
                    <m:r>
                      <a:rPr lang="en-GB" sz="12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sz="1200" dirty="0">
                    <a:effectLst/>
                    <a:ea typeface="Times New Roman" panose="02020603050405020304" pitchFamily="18" charset="0"/>
                  </a:rPr>
                  <a:t>…	number of layers</a:t>
                </a:r>
                <a:endParaRPr lang="en-GB" dirty="0">
                  <a:effectLst/>
                  <a:ea typeface="Times New Roman" panose="02020603050405020304" pitchFamily="18" charset="0"/>
                </a:endParaRPr>
              </a:p>
              <a:p>
                <a:pPr algn="just">
                  <a:tabLst>
                    <a:tab pos="361950" algn="l"/>
                  </a:tabLst>
                </a:pPr>
                <a14:m>
                  <m:oMath xmlns:m="http://schemas.openxmlformats.org/officeDocument/2006/math">
                    <m:r>
                      <a:rPr lang="en-GB" sz="12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𝑤</m:t>
                    </m:r>
                  </m:oMath>
                </a14:m>
                <a:r>
                  <a:rPr lang="en-GB" sz="1200" dirty="0">
                    <a:effectLst/>
                    <a:ea typeface="Times New Roman" panose="02020603050405020304" pitchFamily="18" charset="0"/>
                  </a:rPr>
                  <a:t>…	width of the gauge</a:t>
                </a:r>
                <a:endParaRPr lang="en-GB" dirty="0">
                  <a:effectLst/>
                  <a:ea typeface="Times New Roman" panose="02020603050405020304" pitchFamily="18" charset="0"/>
                </a:endParaRPr>
              </a:p>
              <a:p>
                <a:pPr algn="just">
                  <a:tabLst>
                    <a:tab pos="361950" algn="l"/>
                  </a:tabLst>
                </a:pPr>
                <a14:m>
                  <m:oMath xmlns:m="http://schemas.openxmlformats.org/officeDocument/2006/math">
                    <m:r>
                      <a:rPr lang="en-GB" sz="12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𝑙</m:t>
                    </m:r>
                  </m:oMath>
                </a14:m>
                <a:r>
                  <a:rPr lang="en-GB" sz="1200" dirty="0">
                    <a:effectLst/>
                    <a:ea typeface="Times New Roman" panose="02020603050405020304" pitchFamily="18" charset="0"/>
                  </a:rPr>
                  <a:t>… 	length of the gauge </a:t>
                </a:r>
                <a:endParaRPr lang="en-GB" dirty="0">
                  <a:effectLst/>
                  <a:ea typeface="Times New Roman" panose="02020603050405020304" pitchFamily="18" charset="0"/>
                </a:endParaRPr>
              </a:p>
              <a:p>
                <a:pPr>
                  <a:tabLst>
                    <a:tab pos="361950" algn="l"/>
                  </a:tabLst>
                </a:pPr>
                <a14:m>
                  <m:oMath xmlns:m="http://schemas.openxmlformats.org/officeDocument/2006/math">
                    <m:r>
                      <a:rPr lang="en-GB" sz="12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r>
                  <a:rPr lang="en-GB" sz="1200" dirty="0">
                    <a:effectLst/>
                    <a:ea typeface="Times New Roman" panose="02020603050405020304" pitchFamily="18" charset="0"/>
                  </a:rPr>
                  <a:t>… 	thickness of the dielectric material </a:t>
                </a:r>
              </a:p>
              <a:p>
                <a:pPr>
                  <a:tabLst>
                    <a:tab pos="361950" algn="l"/>
                  </a:tabLst>
                </a:pP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sz="1200" dirty="0"/>
                  <a:t>… 	applied compressive stress</a:t>
                </a:r>
              </a:p>
            </p:txBody>
          </p:sp>
        </mc:Choice>
        <mc:Fallback xmlns="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3F4825F5-7050-4324-BEC9-B1A371F844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6947" y="3427755"/>
                <a:ext cx="4913158" cy="1569660"/>
              </a:xfrm>
              <a:prstGeom prst="rect">
                <a:avLst/>
              </a:prstGeom>
              <a:blipFill>
                <a:blip r:embed="rId10"/>
                <a:stretch>
                  <a:fillRect t="-388" b="-15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32242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DC3DB-97B1-4C11-9B9F-F450FC91B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model for capacitance variation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CEC56B-3E5E-4E05-9982-8B7CA7EEB9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C.E. Dickey, 1990</a:t>
            </a:r>
          </a:p>
          <a:p>
            <a:r>
              <a:rPr lang="en-US" dirty="0"/>
              <a:t>I. </a:t>
            </a:r>
            <a:r>
              <a:rPr lang="en-US" dirty="0" err="1"/>
              <a:t>Vanenkov</a:t>
            </a:r>
            <a:r>
              <a:rPr lang="en-US" dirty="0"/>
              <a:t>, 1996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543FC6-5501-4796-A48B-741835BD453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400" dirty="0"/>
              <a:t>Dielectric material is put under hydrostatic stress </a:t>
            </a:r>
            <a:endParaRPr lang="en-GB" sz="14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03A7D08-9E4D-4E34-98B3-79F7F7A069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/>
              <a:t>R.M. </a:t>
            </a:r>
            <a:r>
              <a:rPr lang="en-US" dirty="0" err="1"/>
              <a:t>Ballester</a:t>
            </a:r>
            <a:r>
              <a:rPr lang="en-US" dirty="0"/>
              <a:t> 2012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99B43EB6-7A78-46A6-B154-5E0B4BA3DF0F}"/>
                  </a:ext>
                </a:extLst>
              </p:cNvPr>
              <p:cNvSpPr>
                <a:spLocks noGrp="1"/>
              </p:cNvSpPr>
              <p:nvPr>
                <p:ph sz="quarter" idx="4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1400" dirty="0"/>
                  <a:t>Uniaxial load in the dielectric layer </a:t>
                </a:r>
              </a:p>
              <a:p>
                <a:endParaRPr lang="en-US" sz="100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000" i="1" smtClean="0">
                          <a:latin typeface="Cambria Math" panose="02040503050406030204" pitchFamily="18" charset="0"/>
                        </a:rPr>
                        <m:t>∆</m:t>
                      </m:r>
                      <m:r>
                        <a:rPr lang="en-US" sz="100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10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0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sz="1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0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sz="1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GB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0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sz="1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000" i="1">
                          <a:latin typeface="Cambria Math" panose="02040503050406030204" pitchFamily="18" charset="0"/>
                        </a:rPr>
                        <m:t>𝑤𝑙</m:t>
                      </m:r>
                      <m:d>
                        <m:dPr>
                          <m:ctrlPr>
                            <a:rPr lang="en-GB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sz="10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GB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0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sz="1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000" i="1">
                          <a:latin typeface="Cambria Math" panose="02040503050406030204" pitchFamily="18" charset="0"/>
                        </a:rPr>
                        <m:t>𝑤𝑙</m:t>
                      </m:r>
                      <m:f>
                        <m:fPr>
                          <m:ctrlPr>
                            <a:rPr lang="en-GB" sz="1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GB" sz="1000" i="1">
                          <a:latin typeface="Cambria Math" panose="02040503050406030204" pitchFamily="18" charset="0"/>
                        </a:rPr>
                        <m:t>  </m:t>
                      </m:r>
                      <m:d>
                        <m:dPr>
                          <m:ctrlPr>
                            <a:rPr lang="en-GB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GB" sz="1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000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000">
                                          <a:latin typeface="Cambria Math" panose="02040503050406030204" pitchFamily="18" charset="0"/>
                                        </a:rPr>
                                        <m:t>diel</m:t>
                                      </m:r>
                                    </m:sub>
                                  </m:sSub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sSub>
                                    <m:sSubPr>
                                      <m:ctrlPr>
                                        <a:rPr lang="en-GB" sz="1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000">
                                          <a:latin typeface="Cambria Math" panose="02040503050406030204" pitchFamily="18" charset="0"/>
                                        </a:rPr>
                                        <m:t>­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000">
                                          <a:latin typeface="Cambria Math" panose="02040503050406030204" pitchFamily="18" charset="0"/>
                                        </a:rPr>
                                        <m:t>diel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GB" sz="1000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1000" i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00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GB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0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sz="1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000" i="1">
                          <a:latin typeface="Cambria Math" panose="02040503050406030204" pitchFamily="18" charset="0"/>
                        </a:rPr>
                        <m:t>𝑤𝑙</m:t>
                      </m:r>
                      <m:f>
                        <m:fPr>
                          <m:ctrlPr>
                            <a:rPr lang="en-GB" sz="1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0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GB" sz="1000" i="1">
                          <a:latin typeface="Cambria Math" panose="02040503050406030204" pitchFamily="18" charset="0"/>
                        </a:rPr>
                        <m:t>  </m:t>
                      </m:r>
                      <m:d>
                        <m:dPr>
                          <m:ctrlPr>
                            <a:rPr lang="en-GB" sz="1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10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+ </m:t>
                                  </m:r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000">
                                      <a:latin typeface="Cambria Math" panose="020405030504060302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GB" sz="1000" dirty="0"/>
              </a:p>
              <a:p>
                <a:pPr marL="0" indent="0">
                  <a:buNone/>
                </a:pPr>
                <a:endParaRPr lang="en-GB" sz="10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000" b="0" i="1" smtClean="0">
                        <a:latin typeface="Cambria Math" panose="02040503050406030204" pitchFamily="18" charset="0"/>
                      </a:rPr>
                      <m:t>𝜀</m:t>
                    </m:r>
                    <m:r>
                      <a:rPr lang="en-US" sz="1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den>
                    </m:f>
                  </m:oMath>
                </a14:m>
                <a:r>
                  <a:rPr lang="en-GB" sz="1000" dirty="0"/>
                  <a:t>, </a:t>
                </a:r>
                <a14:m>
                  <m:oMath xmlns:m="http://schemas.openxmlformats.org/officeDocument/2006/math">
                    <m:r>
                      <a:rPr lang="en-US" sz="1000" i="1">
                        <a:latin typeface="Cambria Math" panose="02040503050406030204" pitchFamily="18" charset="0"/>
                      </a:rPr>
                      <m:t>𝜀</m:t>
                    </m:r>
                    <m:r>
                      <a:rPr lang="en-US" sz="1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0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sz="1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0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en-US" sz="1000" b="0" dirty="0"/>
              </a:p>
              <a:p>
                <a:pPr marL="0" indent="0">
                  <a:buNone/>
                </a:pPr>
                <a:endParaRPr lang="en-GB" sz="1000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99B43EB6-7A78-46A6-B154-5E0B4BA3DF0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>
                <a:blip r:embed="rId2"/>
                <a:stretch>
                  <a:fillRect l="-2564" t="-18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498A32-DE82-4344-A2F5-46625349E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6E664B42-4D2A-44D7-B323-3460932166B5}"/>
              </a:ext>
            </a:extLst>
          </p:cNvPr>
          <p:cNvGrpSpPr/>
          <p:nvPr/>
        </p:nvGrpSpPr>
        <p:grpSpPr>
          <a:xfrm>
            <a:off x="4780562" y="2760698"/>
            <a:ext cx="3832713" cy="809721"/>
            <a:chOff x="4587888" y="3506353"/>
            <a:chExt cx="3832713" cy="80972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B40EAB49-C2EA-4700-9EBA-D9C57D5C1508}"/>
                    </a:ext>
                  </a:extLst>
                </p:cNvPr>
                <p:cNvSpPr txBox="1"/>
                <p:nvPr/>
              </p:nvSpPr>
              <p:spPr>
                <a:xfrm>
                  <a:off x="7728039" y="3998876"/>
                  <a:ext cx="69256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1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B40EAB49-C2EA-4700-9EBA-D9C57D5C15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28039" y="3998876"/>
                  <a:ext cx="692562" cy="27699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AFD4F535-D32B-4D13-B49E-17CE345D75CA}"/>
                </a:ext>
              </a:extLst>
            </p:cNvPr>
            <p:cNvGrpSpPr/>
            <p:nvPr/>
          </p:nvGrpSpPr>
          <p:grpSpPr>
            <a:xfrm>
              <a:off x="4587888" y="3506353"/>
              <a:ext cx="3390968" cy="809721"/>
              <a:chOff x="4587888" y="3506353"/>
              <a:chExt cx="3390968" cy="809721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F545A7A8-C3EC-4E95-B223-03B66BB6BA11}"/>
                  </a:ext>
                </a:extLst>
              </p:cNvPr>
              <p:cNvSpPr/>
              <p:nvPr/>
            </p:nvSpPr>
            <p:spPr>
              <a:xfrm>
                <a:off x="6775815" y="4111995"/>
                <a:ext cx="962384" cy="67752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820104A2-8114-4C09-8E26-43C69BA9055D}"/>
                  </a:ext>
                </a:extLst>
              </p:cNvPr>
              <p:cNvCxnSpPr/>
              <p:nvPr/>
            </p:nvCxnSpPr>
            <p:spPr>
              <a:xfrm flipH="1">
                <a:off x="7720458" y="4106249"/>
                <a:ext cx="252000" cy="0"/>
              </a:xfrm>
              <a:prstGeom prst="line">
                <a:avLst/>
              </a:prstGeom>
              <a:ln w="31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96F6C9CD-810B-4516-B532-9269E2DE61FE}"/>
                  </a:ext>
                </a:extLst>
              </p:cNvPr>
              <p:cNvCxnSpPr/>
              <p:nvPr/>
            </p:nvCxnSpPr>
            <p:spPr>
              <a:xfrm flipH="1">
                <a:off x="7726856" y="4179747"/>
                <a:ext cx="252000" cy="0"/>
              </a:xfrm>
              <a:prstGeom prst="line">
                <a:avLst/>
              </a:prstGeom>
              <a:ln w="31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407A5FF6-4EE1-4982-9D84-9CC69790B6CF}"/>
                  </a:ext>
                </a:extLst>
              </p:cNvPr>
              <p:cNvSpPr/>
              <p:nvPr/>
            </p:nvSpPr>
            <p:spPr>
              <a:xfrm>
                <a:off x="4631904" y="4082318"/>
                <a:ext cx="962384" cy="13791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4ECB3343-D0F7-4D8D-A252-E3D54F7A6AA0}"/>
                      </a:ext>
                    </a:extLst>
                  </p:cNvPr>
                  <p:cNvSpPr txBox="1"/>
                  <p:nvPr/>
                </p:nvSpPr>
                <p:spPr>
                  <a:xfrm>
                    <a:off x="5555695" y="4003075"/>
                    <a:ext cx="692562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lang="en-GB" sz="1200" dirty="0"/>
                  </a:p>
                </p:txBody>
              </p:sp>
            </mc:Choice>
            <mc:Fallback xmlns="">
              <p:sp>
                <p:nvSpPr>
                  <p:cNvPr id="32" name="TextBox 31">
                    <a:extLst>
                      <a:ext uri="{FF2B5EF4-FFF2-40B4-BE49-F238E27FC236}">
                        <a16:creationId xmlns:a16="http://schemas.microsoft.com/office/drawing/2014/main" id="{4ECB3343-D0F7-4D8D-A252-E3D54F7A6AA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55695" y="4003075"/>
                    <a:ext cx="692562" cy="276999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B6535775-F986-49C9-89B9-5C34CC14EB18}"/>
                  </a:ext>
                </a:extLst>
              </p:cNvPr>
              <p:cNvCxnSpPr/>
              <p:nvPr/>
            </p:nvCxnSpPr>
            <p:spPr>
              <a:xfrm flipH="1">
                <a:off x="5576547" y="4076572"/>
                <a:ext cx="252000" cy="0"/>
              </a:xfrm>
              <a:prstGeom prst="line">
                <a:avLst/>
              </a:prstGeom>
              <a:ln w="31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F2708645-7B8A-47DA-8B44-8928C78BC93F}"/>
                  </a:ext>
                </a:extLst>
              </p:cNvPr>
              <p:cNvCxnSpPr/>
              <p:nvPr/>
            </p:nvCxnSpPr>
            <p:spPr>
              <a:xfrm flipH="1">
                <a:off x="5582945" y="4220243"/>
                <a:ext cx="252000" cy="0"/>
              </a:xfrm>
              <a:prstGeom prst="line">
                <a:avLst/>
              </a:prstGeom>
              <a:ln w="31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8F233EB8-40E3-493F-8A0C-942AB2A52F5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87888" y="4244074"/>
                <a:ext cx="72000" cy="720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4162EA81-06F6-452F-B42C-29CB82EFD2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742996" y="4244074"/>
                <a:ext cx="72000" cy="720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3B381994-53A7-4056-9346-299EFE05A5C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898104" y="4244074"/>
                <a:ext cx="72000" cy="720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157F942C-FF3E-4E95-AEDA-256798EC08C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53212" y="4244074"/>
                <a:ext cx="72000" cy="720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CB9F261F-9AC7-4ADD-B3E0-9F4C552D35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208320" y="4244074"/>
                <a:ext cx="72000" cy="720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96639E82-112F-4256-9C68-CA9918784AE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63428" y="4244074"/>
                <a:ext cx="72000" cy="720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2C4E5218-98A6-40B2-BA8E-4AC2C805410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518536" y="4244074"/>
                <a:ext cx="72000" cy="720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C645B201-6549-42E7-8AD0-E0F570586C0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54536" y="4244074"/>
                <a:ext cx="936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5AAB9B37-E15B-4EC0-8087-AF4DCC03B70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32789" y="4200623"/>
                <a:ext cx="72000" cy="720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09374E8D-7BB8-49A8-A7C6-657A0D22C45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87897" y="4200623"/>
                <a:ext cx="72000" cy="720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13ED9583-C676-4F3E-976A-413509CE965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43005" y="4200623"/>
                <a:ext cx="72000" cy="720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6BC3DD7B-C57C-4032-B41F-FAC18AE1FE2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198113" y="4200623"/>
                <a:ext cx="72000" cy="720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3CD89F8F-8724-4980-87CF-92245DCD774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53221" y="4200623"/>
                <a:ext cx="72000" cy="720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7A49797A-C7FF-4D56-95B3-F8BA97176F4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08329" y="4200623"/>
                <a:ext cx="72000" cy="720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4D992001-A3B2-4920-8102-1B38E948CC6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663437" y="4200623"/>
                <a:ext cx="72000" cy="7200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E2D4D0D-7FE7-4547-899C-7A9AF1B5E01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99437" y="4200623"/>
                <a:ext cx="93600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8E2C8AB0-1A92-4A28-95B6-9BE0CBB3986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25601" y="3828701"/>
                <a:ext cx="0" cy="239811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>
                <a:extLst>
                  <a:ext uri="{FF2B5EF4-FFF2-40B4-BE49-F238E27FC236}">
                    <a16:creationId xmlns:a16="http://schemas.microsoft.com/office/drawing/2014/main" id="{C45C1906-7F31-4A27-9CE1-48FC9A1FEB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74025" y="3828701"/>
                <a:ext cx="0" cy="239811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>
                <a:extLst>
                  <a:ext uri="{FF2B5EF4-FFF2-40B4-BE49-F238E27FC236}">
                    <a16:creationId xmlns:a16="http://schemas.microsoft.com/office/drawing/2014/main" id="{28EB6D41-1E55-4C0F-AF0E-AB123F3711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22449" y="3828701"/>
                <a:ext cx="0" cy="239811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212A3C9D-90F1-42BC-9ADB-CAD6874236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270873" y="3828701"/>
                <a:ext cx="0" cy="239811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>
                <a:extLst>
                  <a:ext uri="{FF2B5EF4-FFF2-40B4-BE49-F238E27FC236}">
                    <a16:creationId xmlns:a16="http://schemas.microsoft.com/office/drawing/2014/main" id="{1F92672D-548F-41EB-9EAA-D4C19B6902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67721" y="3828701"/>
                <a:ext cx="0" cy="239811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>
                <a:extLst>
                  <a:ext uri="{FF2B5EF4-FFF2-40B4-BE49-F238E27FC236}">
                    <a16:creationId xmlns:a16="http://schemas.microsoft.com/office/drawing/2014/main" id="{767BD475-4F5B-4820-92B7-245F10B6DB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9297" y="3828701"/>
                <a:ext cx="0" cy="239811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id="{7489EEE0-CD50-4763-9134-7AE43B28A9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16145" y="3828701"/>
                <a:ext cx="0" cy="239811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5" name="TextBox 74">
                    <a:extLst>
                      <a:ext uri="{FF2B5EF4-FFF2-40B4-BE49-F238E27FC236}">
                        <a16:creationId xmlns:a16="http://schemas.microsoft.com/office/drawing/2014/main" id="{8762BE26-0099-4221-8AEA-17A61D64F82B}"/>
                      </a:ext>
                    </a:extLst>
                  </p:cNvPr>
                  <p:cNvSpPr txBox="1"/>
                  <p:nvPr/>
                </p:nvSpPr>
                <p:spPr>
                  <a:xfrm>
                    <a:off x="7001073" y="3506353"/>
                    <a:ext cx="5380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oMath>
                      </m:oMathPara>
                    </a14:m>
                    <a:endParaRPr lang="en-GB" dirty="0">
                      <a:solidFill>
                        <a:srgbClr val="00B05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75" name="TextBox 74">
                    <a:extLst>
                      <a:ext uri="{FF2B5EF4-FFF2-40B4-BE49-F238E27FC236}">
                        <a16:creationId xmlns:a16="http://schemas.microsoft.com/office/drawing/2014/main" id="{8762BE26-0099-4221-8AEA-17A61D64F82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001073" y="3506353"/>
                    <a:ext cx="538079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sp>
        <p:nvSpPr>
          <p:cNvPr id="78" name="Arrow: Right 77">
            <a:extLst>
              <a:ext uri="{FF2B5EF4-FFF2-40B4-BE49-F238E27FC236}">
                <a16:creationId xmlns:a16="http://schemas.microsoft.com/office/drawing/2014/main" id="{65A86D3E-17B6-4400-AE4B-8FC9BC4640E7}"/>
              </a:ext>
            </a:extLst>
          </p:cNvPr>
          <p:cNvSpPr/>
          <p:nvPr/>
        </p:nvSpPr>
        <p:spPr>
          <a:xfrm>
            <a:off x="6401248" y="3322866"/>
            <a:ext cx="301874" cy="151722"/>
          </a:xfrm>
          <a:prstGeom prst="rightArrow">
            <a:avLst/>
          </a:prstGeom>
          <a:ln w="952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0" name="Picture 79" descr="Diagram&#10;&#10;Description automatically generated">
            <a:extLst>
              <a:ext uri="{FF2B5EF4-FFF2-40B4-BE49-F238E27FC236}">
                <a16:creationId xmlns:a16="http://schemas.microsoft.com/office/drawing/2014/main" id="{BF0D5C8C-85AA-4A00-9D83-B235AAA7EF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543" y="2079681"/>
            <a:ext cx="3866219" cy="1362033"/>
          </a:xfrm>
          <a:prstGeom prst="rect">
            <a:avLst/>
          </a:prstGeom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id="{21501763-9158-401D-A93D-9C1E5573BBDC}"/>
              </a:ext>
            </a:extLst>
          </p:cNvPr>
          <p:cNvSpPr txBox="1"/>
          <p:nvPr/>
        </p:nvSpPr>
        <p:spPr>
          <a:xfrm>
            <a:off x="550382" y="3572637"/>
            <a:ext cx="35323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Hydrostatic” type design of capacitor load cell. [6]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3F2A76E-07A8-4EE7-B3DD-01C64C74F033}"/>
              </a:ext>
            </a:extLst>
          </p:cNvPr>
          <p:cNvSpPr txBox="1"/>
          <p:nvPr/>
        </p:nvSpPr>
        <p:spPr>
          <a:xfrm>
            <a:off x="4812508" y="3784518"/>
            <a:ext cx="35359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/>
              <a:t>Uniaxial stress-strain state of the dielectric layer.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98AB12CA-4B9A-4D75-9175-E598CBC2531A}"/>
                  </a:ext>
                </a:extLst>
              </p:cNvPr>
              <p:cNvSpPr txBox="1"/>
              <p:nvPr/>
            </p:nvSpPr>
            <p:spPr>
              <a:xfrm>
                <a:off x="1189537" y="4330171"/>
                <a:ext cx="7056344" cy="10402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</a:pPr>
                <a:r>
                  <a:rPr lang="en-US" sz="1400" dirty="0">
                    <a:solidFill>
                      <a:schemeClr val="accent5"/>
                    </a:solidFill>
                  </a:rPr>
                  <a:t>Both models needed to introduce a calibration factor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sz="1400" b="0" dirty="0">
                    <a:solidFill>
                      <a:schemeClr val="accent5"/>
                    </a:solidFill>
                  </a:rPr>
                  <a:t>, based on measurements</a:t>
                </a:r>
              </a:p>
              <a:p>
                <a:pPr>
                  <a:spcBef>
                    <a:spcPct val="20000"/>
                  </a:spcBef>
                  <a:buClr>
                    <a:schemeClr val="accent6"/>
                  </a:buCl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Δ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𝐶</m:t>
                      </m:r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𝜎</m:t>
                      </m:r>
                    </m:oMath>
                  </m:oMathPara>
                </a14:m>
                <a:endParaRPr lang="en-GB" sz="1400" dirty="0"/>
              </a:p>
              <a:p>
                <a:pPr marL="342900" indent="-342900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</a:pPr>
                <a:endParaRPr lang="en-US" sz="1400" dirty="0">
                  <a:solidFill>
                    <a:schemeClr val="accent5"/>
                  </a:solidFill>
                </a:endParaRPr>
              </a:p>
              <a:p>
                <a:pPr marL="342900" indent="-342900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</a:pPr>
                <a:endParaRPr lang="en-GB" sz="1400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98AB12CA-4B9A-4D75-9175-E598CBC253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9537" y="4330171"/>
                <a:ext cx="7056344" cy="1040285"/>
              </a:xfrm>
              <a:prstGeom prst="rect">
                <a:avLst/>
              </a:prstGeom>
              <a:blipFill>
                <a:blip r:embed="rId7"/>
                <a:stretch>
                  <a:fillRect l="-86" t="-5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Rectangle 57">
            <a:extLst>
              <a:ext uri="{FF2B5EF4-FFF2-40B4-BE49-F238E27FC236}">
                <a16:creationId xmlns:a16="http://schemas.microsoft.com/office/drawing/2014/main" id="{D855C0F3-D563-443D-B6E4-FB4618476365}"/>
              </a:ext>
            </a:extLst>
          </p:cNvPr>
          <p:cNvSpPr/>
          <p:nvPr/>
        </p:nvSpPr>
        <p:spPr>
          <a:xfrm>
            <a:off x="4852562" y="4761726"/>
            <a:ext cx="3628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[11] </a:t>
            </a:r>
            <a:r>
              <a:rPr lang="nn-NO" sz="800" dirty="0">
                <a:solidFill>
                  <a:schemeClr val="bg1">
                    <a:lumMod val="50000"/>
                  </a:schemeClr>
                </a:solidFill>
              </a:rPr>
              <a:t>I. Vanenkov, Internal Note 96-14, 1996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  <a:p>
            <a:pPr algn="r"/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[14] C. E. Dick “Bulk modulus capacitor load cells”, 1990</a:t>
            </a:r>
          </a:p>
        </p:txBody>
      </p:sp>
    </p:spTree>
    <p:extLst>
      <p:ext uri="{BB962C8B-B14F-4D97-AF65-F5344CB8AC3E}">
        <p14:creationId xmlns:p14="http://schemas.microsoft.com/office/powerpoint/2010/main" val="3757339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5D79C892-9B6E-4686-896D-44D2C58EA213}"/>
              </a:ext>
            </a:extLst>
          </p:cNvPr>
          <p:cNvSpPr/>
          <p:nvPr/>
        </p:nvSpPr>
        <p:spPr>
          <a:xfrm>
            <a:off x="103086" y="2211710"/>
            <a:ext cx="2844000" cy="23042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300" dirty="0"/>
              <a:t>Mechanical characterization </a:t>
            </a:r>
            <a:endParaRPr lang="en-GB" sz="13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F328AB-79EA-45DD-B4B7-77A6E7F9AD98}"/>
              </a:ext>
            </a:extLst>
          </p:cNvPr>
          <p:cNvSpPr/>
          <p:nvPr/>
        </p:nvSpPr>
        <p:spPr>
          <a:xfrm>
            <a:off x="3080778" y="2205234"/>
            <a:ext cx="2844000" cy="23107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300" dirty="0"/>
              <a:t>Neutron diffraction measurements</a:t>
            </a:r>
            <a:endParaRPr lang="en-GB" sz="13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8DF6335-BD85-42A9-AB26-F1E57DACEC78}"/>
              </a:ext>
            </a:extLst>
          </p:cNvPr>
          <p:cNvSpPr/>
          <p:nvPr/>
        </p:nvSpPr>
        <p:spPr>
          <a:xfrm>
            <a:off x="6058471" y="2211710"/>
            <a:ext cx="2844000" cy="23042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300" dirty="0"/>
              <a:t>Contact stress analysis</a:t>
            </a:r>
            <a:endParaRPr lang="en-GB" sz="130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30AEF5B-547F-4AF8-B05B-4F67A9498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104601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1200" dirty="0"/>
              <a:t>My work at CERN, with the following problems</a:t>
            </a:r>
          </a:p>
          <a:p>
            <a:pPr lvl="1"/>
            <a:r>
              <a:rPr lang="en-US" sz="1100" dirty="0"/>
              <a:t>PhD characterization of the Nb</a:t>
            </a:r>
            <a:r>
              <a:rPr lang="en-US" sz="1100" baseline="-25000" dirty="0"/>
              <a:t>3</a:t>
            </a:r>
            <a:r>
              <a:rPr lang="en-US" sz="1100" dirty="0"/>
              <a:t>Sn conductor </a:t>
            </a:r>
          </a:p>
          <a:p>
            <a:pPr lvl="1"/>
            <a:r>
              <a:rPr lang="en-US" sz="1100" dirty="0"/>
              <a:t>Conductor limitation due to applied pressure</a:t>
            </a:r>
          </a:p>
          <a:p>
            <a:pPr lvl="1"/>
            <a:r>
              <a:rPr lang="en-US" sz="1100" dirty="0"/>
              <a:t>Mechanical measurement on the Rutherford cable stacks </a:t>
            </a:r>
          </a:p>
          <a:p>
            <a:pPr lvl="1"/>
            <a:r>
              <a:rPr lang="en-US" sz="1100" dirty="0"/>
              <a:t>Mechanical characterization of the insulation system</a:t>
            </a:r>
          </a:p>
          <a:p>
            <a:pPr lvl="1"/>
            <a:r>
              <a:rPr lang="en-US" sz="1100" dirty="0"/>
              <a:t>Characterization of the stress distribution </a:t>
            </a:r>
          </a:p>
          <a:p>
            <a:pPr lvl="1"/>
            <a:endParaRPr lang="en-US" sz="1100" dirty="0"/>
          </a:p>
          <a:p>
            <a:endParaRPr lang="en-GB" sz="12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F6D801-D34D-48C9-B806-002FC1E74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D7C648-2283-4147-AE9E-7707A0328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 descr="A picture containing indoor, tiled, miller&#10;&#10;Description automatically generated">
            <a:extLst>
              <a:ext uri="{FF2B5EF4-FFF2-40B4-BE49-F238E27FC236}">
                <a16:creationId xmlns:a16="http://schemas.microsoft.com/office/drawing/2014/main" id="{5CED67CA-A7F9-407B-986E-7C361F91DA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33" t="9381" r="12838" b="2065"/>
          <a:stretch/>
        </p:blipFill>
        <p:spPr>
          <a:xfrm>
            <a:off x="3274619" y="2283718"/>
            <a:ext cx="2458334" cy="1800000"/>
          </a:xfrm>
          <a:prstGeom prst="rect">
            <a:avLst/>
          </a:prstGeom>
        </p:spPr>
      </p:pic>
      <p:pic>
        <p:nvPicPr>
          <p:cNvPr id="8" name="Picture 7" descr="A close-up of a typewriter&#10;&#10;Description automatically generated with low confidence">
            <a:extLst>
              <a:ext uri="{FF2B5EF4-FFF2-40B4-BE49-F238E27FC236}">
                <a16:creationId xmlns:a16="http://schemas.microsoft.com/office/drawing/2014/main" id="{7ACD94FB-C273-433B-A1B5-B46FC35E09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t="15350" b="12074"/>
          <a:stretch/>
        </p:blipFill>
        <p:spPr>
          <a:xfrm>
            <a:off x="802355" y="2425749"/>
            <a:ext cx="1440000" cy="688260"/>
          </a:xfrm>
          <a:prstGeom prst="rect">
            <a:avLst/>
          </a:prstGeom>
        </p:spPr>
      </p:pic>
      <p:grpSp>
        <p:nvGrpSpPr>
          <p:cNvPr id="14" name="Canvas 63">
            <a:extLst>
              <a:ext uri="{FF2B5EF4-FFF2-40B4-BE49-F238E27FC236}">
                <a16:creationId xmlns:a16="http://schemas.microsoft.com/office/drawing/2014/main" id="{A7A58E74-EA85-4BE8-8338-4F1B99E15DC2}"/>
              </a:ext>
            </a:extLst>
          </p:cNvPr>
          <p:cNvGrpSpPr/>
          <p:nvPr/>
        </p:nvGrpSpPr>
        <p:grpSpPr>
          <a:xfrm>
            <a:off x="5652120" y="2332963"/>
            <a:ext cx="3787791" cy="1803259"/>
            <a:chOff x="0" y="-257699"/>
            <a:chExt cx="5276215" cy="278631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28D7800-1817-4CD2-B0C3-E5A95DB6EC7E}"/>
                </a:ext>
              </a:extLst>
            </p:cNvPr>
            <p:cNvSpPr/>
            <p:nvPr/>
          </p:nvSpPr>
          <p:spPr>
            <a:xfrm>
              <a:off x="0" y="0"/>
              <a:ext cx="5276215" cy="1779905"/>
            </a:xfrm>
            <a:prstGeom prst="rect">
              <a:avLst/>
            </a:prstGeom>
          </p:spPr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35A614C-7807-460C-B4E7-C64EEC1EB271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5"/>
            <a:srcRect b="63034"/>
            <a:stretch/>
          </p:blipFill>
          <p:spPr>
            <a:xfrm>
              <a:off x="802430" y="-257699"/>
              <a:ext cx="3627388" cy="829834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F76EA49-04F3-46BE-BC1C-6001CCCA3702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5"/>
            <a:srcRect t="63034"/>
            <a:stretch/>
          </p:blipFill>
          <p:spPr>
            <a:xfrm>
              <a:off x="785635" y="1698776"/>
              <a:ext cx="3629275" cy="829835"/>
            </a:xfrm>
            <a:prstGeom prst="rect">
              <a:avLst/>
            </a:prstGeom>
          </p:spPr>
        </p:pic>
      </p:grpSp>
      <p:sp>
        <p:nvSpPr>
          <p:cNvPr id="20" name="Arrow: Down 19">
            <a:extLst>
              <a:ext uri="{FF2B5EF4-FFF2-40B4-BE49-F238E27FC236}">
                <a16:creationId xmlns:a16="http://schemas.microsoft.com/office/drawing/2014/main" id="{BF9ECA5A-E0EE-4415-9051-81275C064E93}"/>
              </a:ext>
            </a:extLst>
          </p:cNvPr>
          <p:cNvSpPr/>
          <p:nvPr/>
        </p:nvSpPr>
        <p:spPr>
          <a:xfrm>
            <a:off x="7302830" y="2989597"/>
            <a:ext cx="216024" cy="54576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0" name="Canvas 45">
            <a:extLst>
              <a:ext uri="{FF2B5EF4-FFF2-40B4-BE49-F238E27FC236}">
                <a16:creationId xmlns:a16="http://schemas.microsoft.com/office/drawing/2014/main" id="{7719E100-6342-4744-B023-A06A3F33BF3E}"/>
              </a:ext>
            </a:extLst>
          </p:cNvPr>
          <p:cNvGrpSpPr/>
          <p:nvPr/>
        </p:nvGrpSpPr>
        <p:grpSpPr>
          <a:xfrm>
            <a:off x="1646969" y="3239657"/>
            <a:ext cx="1204842" cy="861002"/>
            <a:chOff x="0" y="0"/>
            <a:chExt cx="3240087" cy="2447290"/>
          </a:xfrm>
          <a:solidFill>
            <a:schemeClr val="bg1"/>
          </a:solidFill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2870C72-5595-4340-B383-81E4439838F4}"/>
                </a:ext>
              </a:extLst>
            </p:cNvPr>
            <p:cNvSpPr/>
            <p:nvPr/>
          </p:nvSpPr>
          <p:spPr>
            <a:xfrm>
              <a:off x="0" y="0"/>
              <a:ext cx="3240087" cy="2447290"/>
            </a:xfrm>
            <a:prstGeom prst="rect">
              <a:avLst/>
            </a:prstGeom>
            <a:grpFill/>
          </p:spPr>
        </p:sp>
        <p:pic>
          <p:nvPicPr>
            <p:cNvPr id="32" name="Picture 31" descr="G:\Workspaces\f\fwolf\Fellow-Projects\09_Mechanical Properties of Cable  Insulation at 77K\03_Pictures\RAL visit\filesZip\IMG_7358.JPG">
              <a:extLst>
                <a:ext uri="{FF2B5EF4-FFF2-40B4-BE49-F238E27FC236}">
                  <a16:creationId xmlns:a16="http://schemas.microsoft.com/office/drawing/2014/main" id="{5EE4C616-CF7B-48EB-84FA-339169836E7A}"/>
                </a:ext>
              </a:extLst>
            </p:cNvPr>
            <p:cNvPicPr/>
            <p:nvPr/>
          </p:nvPicPr>
          <p:blipFill rotWithShape="1">
            <a:blip r:embed="rId6" cstate="email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608" t="25350" r="12828" b="20091"/>
            <a:stretch/>
          </p:blipFill>
          <p:spPr bwMode="auto">
            <a:xfrm rot="5400000">
              <a:off x="-486092" y="486093"/>
              <a:ext cx="2411730" cy="1439545"/>
            </a:xfrm>
            <a:prstGeom prst="rect">
              <a:avLst/>
            </a:prstGeom>
            <a:grp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3" name="Picture 32" descr="G:\Workspaces\f\fwolf\Fellow-Projects\09_Mechanical Properties of Cable  Insulation at 77K\03_Pictures\RAL visit\filesZip\IMG_7377.JPG">
              <a:extLst>
                <a:ext uri="{FF2B5EF4-FFF2-40B4-BE49-F238E27FC236}">
                  <a16:creationId xmlns:a16="http://schemas.microsoft.com/office/drawing/2014/main" id="{D51AB093-13BA-4804-9BA2-0A29CCF4DBF2}"/>
                </a:ext>
              </a:extLst>
            </p:cNvPr>
            <p:cNvPicPr/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18" t="27430" r="4060" b="9152"/>
            <a:stretch/>
          </p:blipFill>
          <p:spPr bwMode="auto">
            <a:xfrm rot="5400000">
              <a:off x="1126982" y="502348"/>
              <a:ext cx="2411730" cy="1446530"/>
            </a:xfrm>
            <a:prstGeom prst="rect">
              <a:avLst/>
            </a:prstGeom>
            <a:grp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E1B0C874-0EA1-46D1-A656-769A3A1DDB9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10336" t="45358" r="31328" b="29004"/>
          <a:stretch/>
        </p:blipFill>
        <p:spPr>
          <a:xfrm>
            <a:off x="153758" y="3239657"/>
            <a:ext cx="1440000" cy="844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9831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24496" cy="540000"/>
          </a:xfrm>
        </p:spPr>
        <p:txBody>
          <a:bodyPr/>
          <a:lstStyle/>
          <a:p>
            <a:r>
              <a:rPr lang="en-US" dirty="0"/>
              <a:t>Stress - strain calculation of the capacitive gauge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6124227" y="1295393"/>
                <a:ext cx="3253901" cy="1301318"/>
              </a:xfrm>
              <a:prstGeom prst="rect">
                <a:avLst/>
              </a:prstGeom>
            </p:spPr>
            <p:txBody>
              <a:bodyPr wrap="square" numCol="2">
                <a:spAutoFit/>
              </a:bodyPr>
              <a:lstStyle/>
              <a:p>
                <a:r>
                  <a:rPr lang="en-GB" sz="1100" b="1" dirty="0"/>
                  <a:t>Stress – strain state in the dielectric layer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100"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100" i="0">
                                  <a:latin typeface="Cambria Math" panose="02040503050406030204" pitchFamily="18" charset="0"/>
                                </a:rPr>
                                <m:t>xx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 i="0">
                                  <a:latin typeface="Cambria Math" panose="02040503050406030204" pitchFamily="18" charset="0"/>
                                </a:rPr>
                                <m:t>diel</m:t>
                              </m:r>
                            </m:sub>
                          </m:sSub>
                        </m:sub>
                      </m:sSub>
                      <m:r>
                        <a:rPr lang="en-GB" sz="11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1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1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 i="0">
                                  <a:latin typeface="Cambria Math" panose="02040503050406030204" pitchFamily="18" charset="0"/>
                                </a:rPr>
                                <m:t>diel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100" i="0">
                                      <a:latin typeface="Cambria Math" panose="02040503050406030204" pitchFamily="18" charset="0"/>
                                    </a:rPr>
                                    <m:t>xx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 i="0">
                                      <a:latin typeface="Cambria Math" panose="020405030504060302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sub>
                          </m:sSub>
                          <m:r>
                            <a:rPr lang="en-GB" sz="11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 i="0">
                                  <a:latin typeface="Cambria Math" panose="02040503050406030204" pitchFamily="18" charset="0"/>
                                </a:rPr>
                                <m:t>diel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GB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GB" sz="1100" i="0">
                                          <a:latin typeface="Cambria Math" panose="02040503050406030204" pitchFamily="18" charset="0"/>
                                        </a:rPr>
                                        <m:t>yy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100" i="0">
                                          <a:latin typeface="Cambria Math" panose="02040503050406030204" pitchFamily="18" charset="0"/>
                                        </a:rPr>
                                        <m:t>diel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GB" sz="11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GB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GB" sz="1100" i="0">
                                          <a:latin typeface="Cambria Math" panose="02040503050406030204" pitchFamily="18" charset="0"/>
                                        </a:rPr>
                                        <m:t>zz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100" i="0">
                                          <a:latin typeface="Cambria Math" panose="02040503050406030204" pitchFamily="18" charset="0"/>
                                        </a:rPr>
                                        <m:t>diel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GB" sz="110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sz="11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</a:rPr>
                                <m:t>yy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</a:rPr>
                                <m:t>diel</m:t>
                              </m:r>
                            </m:sub>
                          </m:sSub>
                        </m:sub>
                      </m:sSub>
                      <m:r>
                        <a:rPr lang="en-US" sz="11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1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</a:rPr>
                                <m:t>diel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100">
                                      <a:latin typeface="Cambria Math" panose="02040503050406030204" pitchFamily="18" charset="0"/>
                                    </a:rPr>
                                    <m:t>yy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100">
                                      <a:latin typeface="Cambria Math" panose="020405030504060302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</a:rPr>
                                <m:t>diel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GB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100">
                                          <a:latin typeface="Cambria Math" panose="02040503050406030204" pitchFamily="18" charset="0"/>
                                        </a:rPr>
                                        <m:t>xx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100">
                                          <a:latin typeface="Cambria Math" panose="02040503050406030204" pitchFamily="18" charset="0"/>
                                        </a:rPr>
                                        <m:t>diel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GB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100">
                                          <a:latin typeface="Cambria Math" panose="02040503050406030204" pitchFamily="18" charset="0"/>
                                        </a:rPr>
                                        <m:t>zz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100">
                                          <a:latin typeface="Cambria Math" panose="02040503050406030204" pitchFamily="18" charset="0"/>
                                        </a:rPr>
                                        <m:t>diel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sz="11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</a:rPr>
                                <m:t>zz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</a:rPr>
                                <m:t>diel</m:t>
                              </m:r>
                            </m:sub>
                          </m:sSub>
                        </m:sub>
                      </m:sSub>
                      <m:r>
                        <a:rPr lang="en-US" sz="11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1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</a:rPr>
                                <m:t>diel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100">
                                      <a:latin typeface="Cambria Math" panose="02040503050406030204" pitchFamily="18" charset="0"/>
                                    </a:rPr>
                                    <m:t>zz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100">
                                      <a:latin typeface="Cambria Math" panose="020405030504060302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</a:rPr>
                                <m:t>diel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GB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100">
                                          <a:latin typeface="Cambria Math" panose="02040503050406030204" pitchFamily="18" charset="0"/>
                                        </a:rPr>
                                        <m:t>xx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100">
                                          <a:latin typeface="Cambria Math" panose="02040503050406030204" pitchFamily="18" charset="0"/>
                                        </a:rPr>
                                        <m:t>diel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GB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100">
                                          <a:latin typeface="Cambria Math" panose="02040503050406030204" pitchFamily="18" charset="0"/>
                                        </a:rPr>
                                        <m:t>yy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100">
                                          <a:latin typeface="Cambria Math" panose="02040503050406030204" pitchFamily="18" charset="0"/>
                                        </a:rPr>
                                        <m:t>diel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4227" y="1295393"/>
                <a:ext cx="3253901" cy="1301318"/>
              </a:xfrm>
              <a:prstGeom prst="rect">
                <a:avLst/>
              </a:prstGeom>
              <a:blipFill>
                <a:blip r:embed="rId3"/>
                <a:stretch>
                  <a:fillRect t="-4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C136636B-D629-45F1-8D77-16FD590AC814}"/>
                  </a:ext>
                </a:extLst>
              </p:cNvPr>
              <p:cNvSpPr txBox="1"/>
              <p:nvPr/>
            </p:nvSpPr>
            <p:spPr>
              <a:xfrm>
                <a:off x="6278452" y="3267923"/>
                <a:ext cx="3490531" cy="13013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100" b="1" dirty="0"/>
                  <a:t>Stress – strain state in the </a:t>
                </a:r>
                <a:r>
                  <a:rPr lang="en-US" sz="1100" b="1" dirty="0"/>
                  <a:t>electrode</a:t>
                </a:r>
                <a:endParaRPr lang="en-US" sz="11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</a:rPr>
                                <m:t>xx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</a:rPr>
                                <m:t>el</m:t>
                              </m:r>
                            </m:sub>
                          </m:sSub>
                        </m:sub>
                      </m:sSub>
                      <m:r>
                        <a:rPr lang="en-US" sz="11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1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</a:rPr>
                                <m:t>el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100">
                                      <a:latin typeface="Cambria Math" panose="02040503050406030204" pitchFamily="18" charset="0"/>
                                    </a:rPr>
                                    <m:t>xx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100">
                                      <a:latin typeface="Cambria Math" panose="02040503050406030204" pitchFamily="18" charset="0"/>
                                    </a:rPr>
                                    <m:t>el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</a:rPr>
                                <m:t>el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GB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𝑦𝑦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100">
                                          <a:latin typeface="Cambria Math" panose="02040503050406030204" pitchFamily="18" charset="0"/>
                                        </a:rPr>
                                        <m:t>el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GB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𝑧𝑧</m:t>
                                      </m:r>
                                    </m:sub>
                                  </m:sSub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100">
                                      <a:latin typeface="Cambria Math" panose="02040503050406030204" pitchFamily="18" charset="0"/>
                                    </a:rPr>
                                    <m:t>el</m:t>
                                  </m:r>
                                </m:sub>
                              </m:sSub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sz="11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</a:rPr>
                                <m:t>yy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</a:rPr>
                                <m:t>el</m:t>
                              </m:r>
                            </m:sub>
                          </m:sSub>
                        </m:sub>
                      </m:sSub>
                      <m:r>
                        <a:rPr lang="en-US" sz="11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1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</a:rPr>
                                <m:t>el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100">
                                      <a:latin typeface="Cambria Math" panose="02040503050406030204" pitchFamily="18" charset="0"/>
                                    </a:rPr>
                                    <m:t>yy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100">
                                      <a:latin typeface="Cambria Math" panose="02040503050406030204" pitchFamily="18" charset="0"/>
                                    </a:rPr>
                                    <m:t>el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</a:rPr>
                                <m:t>el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GB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100">
                                          <a:latin typeface="Cambria Math" panose="02040503050406030204" pitchFamily="18" charset="0"/>
                                        </a:rPr>
                                        <m:t>xx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100">
                                          <a:latin typeface="Cambria Math" panose="02040503050406030204" pitchFamily="18" charset="0"/>
                                        </a:rPr>
                                        <m:t>el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  <m:sSub>
                                    <m:sSubPr>
                                      <m:ctrlPr>
                                        <a:rPr lang="en-GB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100">
                                          <a:latin typeface="Cambria Math" panose="02040503050406030204" pitchFamily="18" charset="0"/>
                                        </a:rPr>
                                        <m:t>el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sz="11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</a:rPr>
                                <m:t>zz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</a:rPr>
                                <m:t>el</m:t>
                              </m:r>
                            </m:sub>
                          </m:sSub>
                        </m:sub>
                      </m:sSub>
                      <m:r>
                        <a:rPr lang="en-US" sz="11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1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</a:rPr>
                                <m:t>el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100">
                                      <a:latin typeface="Cambria Math" panose="02040503050406030204" pitchFamily="18" charset="0"/>
                                    </a:rPr>
                                    <m:t>zz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100">
                                      <a:latin typeface="Cambria Math" panose="02040503050406030204" pitchFamily="18" charset="0"/>
                                    </a:rPr>
                                    <m:t>el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</a:rPr>
                                <m:t>el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GB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100">
                                          <a:latin typeface="Cambria Math" panose="02040503050406030204" pitchFamily="18" charset="0"/>
                                        </a:rPr>
                                        <m:t>xx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100">
                                          <a:latin typeface="Cambria Math" panose="02040503050406030204" pitchFamily="18" charset="0"/>
                                        </a:rPr>
                                        <m:t>el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GB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100">
                                          <a:latin typeface="Cambria Math" panose="02040503050406030204" pitchFamily="18" charset="0"/>
                                        </a:rPr>
                                        <m:t>yy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100">
                                          <a:latin typeface="Cambria Math" panose="02040503050406030204" pitchFamily="18" charset="0"/>
                                        </a:rPr>
                                        <m:t>el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C136636B-D629-45F1-8D77-16FD590AC8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8452" y="3267923"/>
                <a:ext cx="3490531" cy="1301318"/>
              </a:xfrm>
              <a:prstGeom prst="rect">
                <a:avLst/>
              </a:prstGeom>
              <a:blipFill>
                <a:blip r:embed="rId4"/>
                <a:stretch>
                  <a:fillRect t="-4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6" name="TextBox 105">
            <a:extLst>
              <a:ext uri="{FF2B5EF4-FFF2-40B4-BE49-F238E27FC236}">
                <a16:creationId xmlns:a16="http://schemas.microsoft.com/office/drawing/2014/main" id="{757E1F93-1028-4DF8-AC9A-9FB9572F0183}"/>
              </a:ext>
            </a:extLst>
          </p:cNvPr>
          <p:cNvSpPr txBox="1"/>
          <p:nvPr/>
        </p:nvSpPr>
        <p:spPr>
          <a:xfrm>
            <a:off x="203790" y="4192378"/>
            <a:ext cx="29761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Schematic of the capacitive gauge with stress components.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61619E-AED4-47D2-8F47-377DCD7618EA}"/>
              </a:ext>
            </a:extLst>
          </p:cNvPr>
          <p:cNvGrpSpPr/>
          <p:nvPr/>
        </p:nvGrpSpPr>
        <p:grpSpPr>
          <a:xfrm>
            <a:off x="-1081886" y="849336"/>
            <a:ext cx="5203792" cy="3288650"/>
            <a:chOff x="-979876" y="865010"/>
            <a:chExt cx="5203792" cy="3288650"/>
          </a:xfrm>
        </p:grpSpPr>
        <p:grpSp>
          <p:nvGrpSpPr>
            <p:cNvPr id="44" name="Canvas 521">
              <a:extLst>
                <a:ext uri="{FF2B5EF4-FFF2-40B4-BE49-F238E27FC236}">
                  <a16:creationId xmlns:a16="http://schemas.microsoft.com/office/drawing/2014/main" id="{292E15A8-2CF6-4FD7-9252-A902A6D242B9}"/>
                </a:ext>
              </a:extLst>
            </p:cNvPr>
            <p:cNvGrpSpPr/>
            <p:nvPr/>
          </p:nvGrpSpPr>
          <p:grpSpPr>
            <a:xfrm>
              <a:off x="-979876" y="865010"/>
              <a:ext cx="5203792" cy="3257302"/>
              <a:chOff x="0" y="0"/>
              <a:chExt cx="5276215" cy="3302635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B6751EB4-210F-4813-9E66-EAFDE94C255E}"/>
                  </a:ext>
                </a:extLst>
              </p:cNvPr>
              <p:cNvSpPr/>
              <p:nvPr/>
            </p:nvSpPr>
            <p:spPr>
              <a:xfrm>
                <a:off x="0" y="0"/>
                <a:ext cx="5276215" cy="3302635"/>
              </a:xfrm>
              <a:prstGeom prst="rect">
                <a:avLst/>
              </a:prstGeom>
            </p:spPr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10B4A0AB-3DDE-4134-8FB4-241718A1C94D}"/>
                  </a:ext>
                </a:extLst>
              </p:cNvPr>
              <p:cNvSpPr/>
              <p:nvPr/>
            </p:nvSpPr>
            <p:spPr>
              <a:xfrm>
                <a:off x="1199413" y="1998781"/>
                <a:ext cx="2880000" cy="14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100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5630D26C-65ED-4F51-8573-1988FE7DBD68}"/>
                  </a:ext>
                </a:extLst>
              </p:cNvPr>
              <p:cNvSpPr/>
              <p:nvPr/>
            </p:nvSpPr>
            <p:spPr>
              <a:xfrm>
                <a:off x="1199627" y="1306431"/>
                <a:ext cx="2880000" cy="144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100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2683D0F5-BE3A-41D9-910E-B35BFD3E3AF7}"/>
                  </a:ext>
                </a:extLst>
              </p:cNvPr>
              <p:cNvSpPr/>
              <p:nvPr/>
            </p:nvSpPr>
            <p:spPr>
              <a:xfrm>
                <a:off x="1200139" y="470081"/>
                <a:ext cx="2880000" cy="28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100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1E904172-FA9B-40A6-9A3B-BF2DD99B6B09}"/>
                  </a:ext>
                </a:extLst>
              </p:cNvPr>
              <p:cNvSpPr/>
              <p:nvPr/>
            </p:nvSpPr>
            <p:spPr>
              <a:xfrm>
                <a:off x="1199413" y="2691162"/>
                <a:ext cx="2880000" cy="288000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100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8C2B40B5-0E6F-4D98-87D7-B47BC3C2593B}"/>
                  </a:ext>
                </a:extLst>
              </p:cNvPr>
              <p:cNvSpPr/>
              <p:nvPr/>
            </p:nvSpPr>
            <p:spPr>
              <a:xfrm>
                <a:off x="1379844" y="888256"/>
                <a:ext cx="2520000" cy="28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100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7F2A4D73-5B77-41E4-8012-4CE2D7E7978A}"/>
                  </a:ext>
                </a:extLst>
              </p:cNvPr>
              <p:cNvSpPr/>
              <p:nvPr/>
            </p:nvSpPr>
            <p:spPr>
              <a:xfrm>
                <a:off x="1379844" y="1580606"/>
                <a:ext cx="2520000" cy="28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100"/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CE390F50-4607-41E7-8A99-806BE102EE71}"/>
                  </a:ext>
                </a:extLst>
              </p:cNvPr>
              <p:cNvSpPr/>
              <p:nvPr/>
            </p:nvSpPr>
            <p:spPr>
              <a:xfrm>
                <a:off x="1379551" y="2272956"/>
                <a:ext cx="2520000" cy="2880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100"/>
              </a:p>
            </p:txBody>
          </p: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2A5E3A14-A012-458E-8ABF-EF71E8410CFB}"/>
                  </a:ext>
                </a:extLst>
              </p:cNvPr>
              <p:cNvCxnSpPr/>
              <p:nvPr/>
            </p:nvCxnSpPr>
            <p:spPr>
              <a:xfrm>
                <a:off x="2701664" y="134170"/>
                <a:ext cx="0" cy="292608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8D000808-95D8-454B-889F-E1038E154585}"/>
                  </a:ext>
                </a:extLst>
              </p:cNvPr>
              <p:cNvCxnSpPr/>
              <p:nvPr/>
            </p:nvCxnSpPr>
            <p:spPr>
              <a:xfrm>
                <a:off x="2472469" y="1045309"/>
                <a:ext cx="445770" cy="0"/>
              </a:xfrm>
              <a:prstGeom prst="straightConnector1">
                <a:avLst/>
              </a:prstGeom>
              <a:ln>
                <a:headEnd type="triangle" w="sm" len="sm"/>
                <a:tailEnd type="triangle" w="sm" len="sm"/>
              </a:ln>
              <a:effectLst>
                <a:glow rad="38100">
                  <a:schemeClr val="bg1"/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 Box 29">
                    <a:extLst>
                      <a:ext uri="{FF2B5EF4-FFF2-40B4-BE49-F238E27FC236}">
                        <a16:creationId xmlns:a16="http://schemas.microsoft.com/office/drawing/2014/main" id="{AA7B5BD7-9CFB-4C5C-BCCF-57D16977A4B7}"/>
                      </a:ext>
                    </a:extLst>
                  </p:cNvPr>
                  <p:cNvSpPr txBox="1"/>
                  <p:nvPr/>
                </p:nvSpPr>
                <p:spPr>
                  <a:xfrm>
                    <a:off x="2468060" y="36001"/>
                    <a:ext cx="719455" cy="324000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just"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B05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B05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100" i="1">
                                  <a:solidFill>
                                    <a:srgbClr val="00B05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lang="en-GB" sz="11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6" name="Text Box 2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68060" y="36001"/>
                    <a:ext cx="719455" cy="324000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  <a:ln w="6350"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Text Box 29">
                    <a:extLst>
                      <a:ext uri="{FF2B5EF4-FFF2-40B4-BE49-F238E27FC236}">
                        <a16:creationId xmlns:a16="http://schemas.microsoft.com/office/drawing/2014/main" id="{333F6EDD-294A-4725-94A8-DE9CC5F85445}"/>
                      </a:ext>
                    </a:extLst>
                  </p:cNvPr>
                  <p:cNvSpPr txBox="1"/>
                  <p:nvPr/>
                </p:nvSpPr>
                <p:spPr>
                  <a:xfrm>
                    <a:off x="2877367" y="474220"/>
                    <a:ext cx="1110698" cy="324000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just"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𝑖𝑖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sub>
                          </m:sSub>
                          <m: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𝑖𝑖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sub>
                          </m:sSub>
                          <m: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 </m:t>
                          </m:r>
                        </m:oMath>
                      </m:oMathPara>
                    </a14:m>
                    <a:endParaRPr lang="en-GB" sz="11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7" name="Text Box 2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77367" y="474220"/>
                    <a:ext cx="1110698" cy="324000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  <a:ln w="6350"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Text Box 29">
                    <a:extLst>
                      <a:ext uri="{FF2B5EF4-FFF2-40B4-BE49-F238E27FC236}">
                        <a16:creationId xmlns:a16="http://schemas.microsoft.com/office/drawing/2014/main" id="{E1249E73-DB38-4CCF-ADFC-49F6F5B74735}"/>
                      </a:ext>
                    </a:extLst>
                  </p:cNvPr>
                  <p:cNvSpPr txBox="1"/>
                  <p:nvPr/>
                </p:nvSpPr>
                <p:spPr>
                  <a:xfrm>
                    <a:off x="3072311" y="888226"/>
                    <a:ext cx="719455" cy="324000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just"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𝑖𝑖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el</m:t>
                                  </m:r>
                                </m:sub>
                              </m:sSub>
                            </m:sub>
                          </m:sSub>
                          <m: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𝑖𝑖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el</m:t>
                                  </m:r>
                                </m:sub>
                              </m:sSub>
                            </m:sub>
                          </m:sSub>
                        </m:oMath>
                      </m:oMathPara>
                    </a14:m>
                    <a:endParaRPr lang="en-GB" sz="11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18" name="Text Box 2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72311" y="888226"/>
                    <a:ext cx="719455" cy="324000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  <a:ln w="6350"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9CE79F2C-FD93-4F43-9289-146CD5AAA9BA}"/>
                  </a:ext>
                </a:extLst>
              </p:cNvPr>
              <p:cNvCxnSpPr/>
              <p:nvPr/>
            </p:nvCxnSpPr>
            <p:spPr>
              <a:xfrm>
                <a:off x="2468517" y="1708020"/>
                <a:ext cx="445770" cy="0"/>
              </a:xfrm>
              <a:prstGeom prst="straightConnector1">
                <a:avLst/>
              </a:prstGeom>
              <a:ln>
                <a:headEnd type="triangle" w="sm" len="sm"/>
                <a:tailEnd type="triangle" w="sm" len="sm"/>
              </a:ln>
              <a:effectLst>
                <a:glow rad="38100">
                  <a:schemeClr val="bg1"/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B130443C-0307-484A-B876-D7A84635CE0E}"/>
                  </a:ext>
                </a:extLst>
              </p:cNvPr>
              <p:cNvCxnSpPr/>
              <p:nvPr/>
            </p:nvCxnSpPr>
            <p:spPr>
              <a:xfrm>
                <a:off x="2472469" y="2465423"/>
                <a:ext cx="445770" cy="0"/>
              </a:xfrm>
              <a:prstGeom prst="straightConnector1">
                <a:avLst/>
              </a:prstGeom>
              <a:ln>
                <a:headEnd type="triangle" w="sm" len="sm"/>
                <a:tailEnd type="triangle" w="sm" len="sm"/>
              </a:ln>
              <a:effectLst>
                <a:glow rad="38100">
                  <a:schemeClr val="bg1"/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2B76D98B-089F-4532-AA4F-0918BD836C54}"/>
                  </a:ext>
                </a:extLst>
              </p:cNvPr>
              <p:cNvGrpSpPr/>
              <p:nvPr/>
            </p:nvGrpSpPr>
            <p:grpSpPr>
              <a:xfrm>
                <a:off x="2468985" y="633352"/>
                <a:ext cx="500456" cy="399"/>
                <a:chOff x="2466630" y="601595"/>
                <a:chExt cx="500456" cy="399"/>
              </a:xfrm>
            </p:grpSpPr>
            <p:cxnSp>
              <p:nvCxnSpPr>
                <p:cNvPr id="78" name="Straight Arrow Connector 77">
                  <a:extLst>
                    <a:ext uri="{FF2B5EF4-FFF2-40B4-BE49-F238E27FC236}">
                      <a16:creationId xmlns:a16="http://schemas.microsoft.com/office/drawing/2014/main" id="{D8A34347-C192-44B9-B2DC-3346D5DA5438}"/>
                    </a:ext>
                  </a:extLst>
                </p:cNvPr>
                <p:cNvCxnSpPr/>
                <p:nvPr/>
              </p:nvCxnSpPr>
              <p:spPr>
                <a:xfrm>
                  <a:off x="2466630" y="601994"/>
                  <a:ext cx="216000" cy="0"/>
                </a:xfrm>
                <a:prstGeom prst="straightConnector1">
                  <a:avLst/>
                </a:prstGeom>
                <a:ln>
                  <a:headEnd type="none" w="sm" len="sm"/>
                  <a:tailEnd type="triangle" w="sm" len="sm"/>
                </a:ln>
                <a:effectLst>
                  <a:glow rad="38100">
                    <a:schemeClr val="bg1"/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Arrow Connector 78">
                  <a:extLst>
                    <a:ext uri="{FF2B5EF4-FFF2-40B4-BE49-F238E27FC236}">
                      <a16:creationId xmlns:a16="http://schemas.microsoft.com/office/drawing/2014/main" id="{F17B07A2-3911-4883-B757-95383AF30579}"/>
                    </a:ext>
                  </a:extLst>
                </p:cNvPr>
                <p:cNvCxnSpPr/>
                <p:nvPr/>
              </p:nvCxnSpPr>
              <p:spPr>
                <a:xfrm>
                  <a:off x="2751186" y="601595"/>
                  <a:ext cx="215900" cy="0"/>
                </a:xfrm>
                <a:prstGeom prst="straightConnector1">
                  <a:avLst/>
                </a:prstGeom>
                <a:ln>
                  <a:headEnd type="triangle" w="sm" len="sm"/>
                  <a:tailEnd type="none" w="sm" len="sm"/>
                </a:ln>
                <a:effectLst>
                  <a:glow rad="38100">
                    <a:schemeClr val="bg1"/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125B68AE-7380-4E89-A1DE-F6A0725BD3D9}"/>
                  </a:ext>
                </a:extLst>
              </p:cNvPr>
              <p:cNvGrpSpPr/>
              <p:nvPr/>
            </p:nvGrpSpPr>
            <p:grpSpPr>
              <a:xfrm>
                <a:off x="2435894" y="1377473"/>
                <a:ext cx="500380" cy="399"/>
                <a:chOff x="2466340" y="601345"/>
                <a:chExt cx="500456" cy="399"/>
              </a:xfrm>
            </p:grpSpPr>
            <p:cxnSp>
              <p:nvCxnSpPr>
                <p:cNvPr id="76" name="Straight Arrow Connector 75">
                  <a:extLst>
                    <a:ext uri="{FF2B5EF4-FFF2-40B4-BE49-F238E27FC236}">
                      <a16:creationId xmlns:a16="http://schemas.microsoft.com/office/drawing/2014/main" id="{C024B14B-DDE0-4B48-9E36-A70290B69F53}"/>
                    </a:ext>
                  </a:extLst>
                </p:cNvPr>
                <p:cNvCxnSpPr/>
                <p:nvPr/>
              </p:nvCxnSpPr>
              <p:spPr>
                <a:xfrm>
                  <a:off x="2466340" y="601744"/>
                  <a:ext cx="216000" cy="0"/>
                </a:xfrm>
                <a:prstGeom prst="straightConnector1">
                  <a:avLst/>
                </a:prstGeom>
                <a:ln>
                  <a:headEnd type="none" w="sm" len="sm"/>
                  <a:tailEnd type="triangle" w="sm" len="sm"/>
                </a:ln>
                <a:effectLst>
                  <a:glow rad="38100">
                    <a:schemeClr val="bg1"/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Arrow Connector 76">
                  <a:extLst>
                    <a:ext uri="{FF2B5EF4-FFF2-40B4-BE49-F238E27FC236}">
                      <a16:creationId xmlns:a16="http://schemas.microsoft.com/office/drawing/2014/main" id="{624E0563-1826-4348-ABD5-FD6F39F028FA}"/>
                    </a:ext>
                  </a:extLst>
                </p:cNvPr>
                <p:cNvCxnSpPr/>
                <p:nvPr/>
              </p:nvCxnSpPr>
              <p:spPr>
                <a:xfrm>
                  <a:off x="2750896" y="601345"/>
                  <a:ext cx="215900" cy="0"/>
                </a:xfrm>
                <a:prstGeom prst="straightConnector1">
                  <a:avLst/>
                </a:prstGeom>
                <a:ln>
                  <a:headEnd type="triangle" w="sm" len="sm"/>
                  <a:tailEnd type="none" w="sm" len="sm"/>
                </a:ln>
                <a:effectLst>
                  <a:glow rad="38100">
                    <a:schemeClr val="bg1"/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F02DBBE7-A9EE-44EE-A33B-D618102ECF89}"/>
                  </a:ext>
                </a:extLst>
              </p:cNvPr>
              <p:cNvGrpSpPr/>
              <p:nvPr/>
            </p:nvGrpSpPr>
            <p:grpSpPr>
              <a:xfrm>
                <a:off x="2440323" y="2076270"/>
                <a:ext cx="500380" cy="399"/>
                <a:chOff x="2433320" y="1345565"/>
                <a:chExt cx="500456" cy="399"/>
              </a:xfrm>
            </p:grpSpPr>
            <p:cxnSp>
              <p:nvCxnSpPr>
                <p:cNvPr id="74" name="Straight Arrow Connector 73">
                  <a:extLst>
                    <a:ext uri="{FF2B5EF4-FFF2-40B4-BE49-F238E27FC236}">
                      <a16:creationId xmlns:a16="http://schemas.microsoft.com/office/drawing/2014/main" id="{1763A705-3671-48B4-80EB-B4765ECF0D56}"/>
                    </a:ext>
                  </a:extLst>
                </p:cNvPr>
                <p:cNvCxnSpPr/>
                <p:nvPr/>
              </p:nvCxnSpPr>
              <p:spPr>
                <a:xfrm>
                  <a:off x="2433320" y="1345964"/>
                  <a:ext cx="216000" cy="0"/>
                </a:xfrm>
                <a:prstGeom prst="straightConnector1">
                  <a:avLst/>
                </a:prstGeom>
                <a:ln>
                  <a:headEnd type="none" w="sm" len="sm"/>
                  <a:tailEnd type="triangle" w="sm" len="sm"/>
                </a:ln>
                <a:effectLst>
                  <a:glow rad="38100">
                    <a:schemeClr val="bg1"/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Arrow Connector 74">
                  <a:extLst>
                    <a:ext uri="{FF2B5EF4-FFF2-40B4-BE49-F238E27FC236}">
                      <a16:creationId xmlns:a16="http://schemas.microsoft.com/office/drawing/2014/main" id="{7FF02873-C3BD-45DE-8455-D6D13B88295E}"/>
                    </a:ext>
                  </a:extLst>
                </p:cNvPr>
                <p:cNvCxnSpPr/>
                <p:nvPr/>
              </p:nvCxnSpPr>
              <p:spPr>
                <a:xfrm>
                  <a:off x="2717876" y="1345565"/>
                  <a:ext cx="215900" cy="0"/>
                </a:xfrm>
                <a:prstGeom prst="straightConnector1">
                  <a:avLst/>
                </a:prstGeom>
                <a:ln>
                  <a:headEnd type="triangle" w="sm" len="sm"/>
                  <a:tailEnd type="none" w="sm" len="sm"/>
                </a:ln>
                <a:effectLst>
                  <a:glow rad="38100">
                    <a:schemeClr val="bg1"/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48FEA1B7-1399-4216-8C3B-655E558E83EC}"/>
                  </a:ext>
                </a:extLst>
              </p:cNvPr>
              <p:cNvGrpSpPr/>
              <p:nvPr/>
            </p:nvGrpSpPr>
            <p:grpSpPr>
              <a:xfrm>
                <a:off x="2435894" y="2836847"/>
                <a:ext cx="500380" cy="399"/>
                <a:chOff x="2437765" y="2044065"/>
                <a:chExt cx="500456" cy="399"/>
              </a:xfrm>
            </p:grpSpPr>
            <p:cxnSp>
              <p:nvCxnSpPr>
                <p:cNvPr id="72" name="Straight Arrow Connector 71">
                  <a:extLst>
                    <a:ext uri="{FF2B5EF4-FFF2-40B4-BE49-F238E27FC236}">
                      <a16:creationId xmlns:a16="http://schemas.microsoft.com/office/drawing/2014/main" id="{8CA431ED-7579-43F4-B168-E7CBEAC1C615}"/>
                    </a:ext>
                  </a:extLst>
                </p:cNvPr>
                <p:cNvCxnSpPr/>
                <p:nvPr/>
              </p:nvCxnSpPr>
              <p:spPr>
                <a:xfrm>
                  <a:off x="2437765" y="2044464"/>
                  <a:ext cx="216000" cy="0"/>
                </a:xfrm>
                <a:prstGeom prst="straightConnector1">
                  <a:avLst/>
                </a:prstGeom>
                <a:ln>
                  <a:headEnd type="none" w="sm" len="sm"/>
                  <a:tailEnd type="triangle" w="sm" len="sm"/>
                </a:ln>
                <a:effectLst>
                  <a:glow rad="38100">
                    <a:schemeClr val="bg1"/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Arrow Connector 72">
                  <a:extLst>
                    <a:ext uri="{FF2B5EF4-FFF2-40B4-BE49-F238E27FC236}">
                      <a16:creationId xmlns:a16="http://schemas.microsoft.com/office/drawing/2014/main" id="{445DA9BE-2385-4630-9FF2-ED34C4647DED}"/>
                    </a:ext>
                  </a:extLst>
                </p:cNvPr>
                <p:cNvCxnSpPr/>
                <p:nvPr/>
              </p:nvCxnSpPr>
              <p:spPr>
                <a:xfrm>
                  <a:off x="2722321" y="2044065"/>
                  <a:ext cx="215900" cy="0"/>
                </a:xfrm>
                <a:prstGeom prst="straightConnector1">
                  <a:avLst/>
                </a:prstGeom>
                <a:ln>
                  <a:headEnd type="triangle" w="sm" len="sm"/>
                  <a:tailEnd type="none" w="sm" len="sm"/>
                </a:ln>
                <a:effectLst>
                  <a:glow rad="38100">
                    <a:schemeClr val="bg1"/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4" name="Text Box 29">
                    <a:extLst>
                      <a:ext uri="{FF2B5EF4-FFF2-40B4-BE49-F238E27FC236}">
                        <a16:creationId xmlns:a16="http://schemas.microsoft.com/office/drawing/2014/main" id="{C0FB8194-819B-4A62-9539-EF67FB92A3C4}"/>
                      </a:ext>
                    </a:extLst>
                  </p:cNvPr>
                  <p:cNvSpPr txBox="1"/>
                  <p:nvPr/>
                </p:nvSpPr>
                <p:spPr>
                  <a:xfrm>
                    <a:off x="3265136" y="2964429"/>
                    <a:ext cx="1199844" cy="323850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just"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GB" sz="1100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i</m:t>
                          </m:r>
                          <m:r>
                            <a:rPr lang="en-GB" sz="1100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en-GB" sz="1100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x</m:t>
                          </m:r>
                          <m:r>
                            <a:rPr lang="en-GB" sz="1100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sz="1100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y</m:t>
                          </m:r>
                          <m:r>
                            <a:rPr lang="en-GB" sz="1100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sz="1100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z</m:t>
                          </m:r>
                        </m:oMath>
                      </m:oMathPara>
                    </a14:m>
                    <a:endParaRPr lang="en-GB" sz="11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64" name="Text Box 29">
                    <a:extLst>
                      <a:ext uri="{FF2B5EF4-FFF2-40B4-BE49-F238E27FC236}">
                        <a16:creationId xmlns:a16="http://schemas.microsoft.com/office/drawing/2014/main" id="{C0FB8194-819B-4A62-9539-EF67FB92A3C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65136" y="2964429"/>
                    <a:ext cx="1199844" cy="323850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  <a:ln w="6350"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5" name="Text Box 29">
                    <a:extLst>
                      <a:ext uri="{FF2B5EF4-FFF2-40B4-BE49-F238E27FC236}">
                        <a16:creationId xmlns:a16="http://schemas.microsoft.com/office/drawing/2014/main" id="{0D7E2124-90C5-4CAF-B4AA-3762295943E0}"/>
                      </a:ext>
                    </a:extLst>
                  </p:cNvPr>
                  <p:cNvSpPr txBox="1"/>
                  <p:nvPr/>
                </p:nvSpPr>
                <p:spPr>
                  <a:xfrm>
                    <a:off x="3072623" y="1544698"/>
                    <a:ext cx="719455" cy="323850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just"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𝑖𝑖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el</m:t>
                                  </m:r>
                                </m:sub>
                              </m:sSub>
                            </m:sub>
                          </m:sSub>
                          <m: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𝑖𝑖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el</m:t>
                                  </m:r>
                                </m:sub>
                              </m:sSub>
                            </m:sub>
                          </m:sSub>
                        </m:oMath>
                      </m:oMathPara>
                    </a14:m>
                    <a:endParaRPr lang="en-GB" sz="11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6" name="Text Box 2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72623" y="1544698"/>
                    <a:ext cx="719455" cy="323850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  <a:ln w="6350"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6" name="Text Box 29">
                    <a:extLst>
                      <a:ext uri="{FF2B5EF4-FFF2-40B4-BE49-F238E27FC236}">
                        <a16:creationId xmlns:a16="http://schemas.microsoft.com/office/drawing/2014/main" id="{6CCC006D-66EA-481E-BD65-61E858484956}"/>
                      </a:ext>
                    </a:extLst>
                  </p:cNvPr>
                  <p:cNvSpPr txBox="1"/>
                  <p:nvPr/>
                </p:nvSpPr>
                <p:spPr>
                  <a:xfrm>
                    <a:off x="3072623" y="2277295"/>
                    <a:ext cx="719455" cy="323215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just"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𝑖𝑖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el</m:t>
                                  </m:r>
                                </m:sub>
                              </m:sSub>
                            </m:sub>
                          </m:sSub>
                          <m: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𝑖𝑖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el</m:t>
                                  </m:r>
                                </m:sub>
                              </m:sSub>
                            </m:sub>
                          </m:sSub>
                        </m:oMath>
                      </m:oMathPara>
                    </a14:m>
                    <a:endParaRPr lang="en-GB" sz="1100" dirty="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7" name="Text Box 2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72623" y="2277295"/>
                    <a:ext cx="719455" cy="323215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  <a:ln w="6350"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7" name="Text Box 29">
                    <a:extLst>
                      <a:ext uri="{FF2B5EF4-FFF2-40B4-BE49-F238E27FC236}">
                        <a16:creationId xmlns:a16="http://schemas.microsoft.com/office/drawing/2014/main" id="{5C92685D-7F5D-4776-81AC-7511CF6C335A}"/>
                      </a:ext>
                    </a:extLst>
                  </p:cNvPr>
                  <p:cNvSpPr txBox="1"/>
                  <p:nvPr/>
                </p:nvSpPr>
                <p:spPr>
                  <a:xfrm>
                    <a:off x="2819814" y="1176162"/>
                    <a:ext cx="1226249" cy="323850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just"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𝑖𝑖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sub>
                          </m:sSub>
                          <m: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𝑖𝑖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sub>
                          </m:sSub>
                        </m:oMath>
                      </m:oMathPara>
                    </a14:m>
                    <a:endParaRPr lang="en-GB" sz="11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8" name="Text Box 2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19814" y="1176162"/>
                    <a:ext cx="1226249" cy="323850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  <a:ln w="6350"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8" name="Text Box 29">
                    <a:extLst>
                      <a:ext uri="{FF2B5EF4-FFF2-40B4-BE49-F238E27FC236}">
                        <a16:creationId xmlns:a16="http://schemas.microsoft.com/office/drawing/2014/main" id="{07160415-4826-4DDD-A411-FC871E0F6D40}"/>
                      </a:ext>
                    </a:extLst>
                  </p:cNvPr>
                  <p:cNvSpPr txBox="1"/>
                  <p:nvPr/>
                </p:nvSpPr>
                <p:spPr>
                  <a:xfrm>
                    <a:off x="2819878" y="1870396"/>
                    <a:ext cx="1226185" cy="323215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just"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𝑖𝑖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sub>
                          </m:sSub>
                          <m: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𝑖𝑖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sub>
                          </m:sSub>
                        </m:oMath>
                      </m:oMathPara>
                    </a14:m>
                    <a:endParaRPr lang="en-GB" sz="11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29" name="Text Box 2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19878" y="1870396"/>
                    <a:ext cx="1226185" cy="323215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/>
                    </a:stretch>
                  </a:blipFill>
                  <a:ln w="6350"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9" name="Text Box 29">
                    <a:extLst>
                      <a:ext uri="{FF2B5EF4-FFF2-40B4-BE49-F238E27FC236}">
                        <a16:creationId xmlns:a16="http://schemas.microsoft.com/office/drawing/2014/main" id="{7625BFA4-E269-4483-8EA3-081D6BE14928}"/>
                      </a:ext>
                    </a:extLst>
                  </p:cNvPr>
                  <p:cNvSpPr txBox="1"/>
                  <p:nvPr/>
                </p:nvSpPr>
                <p:spPr>
                  <a:xfrm>
                    <a:off x="2818832" y="2654334"/>
                    <a:ext cx="1226185" cy="322580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just"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𝑖𝑖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sub>
                          </m:sSub>
                          <m: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𝜀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𝑖𝑖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>
                                      <a:solidFill>
                                        <a:srgbClr val="0070C0"/>
                                      </a:solidFill>
                                      <a:effectLst>
                                        <a:glow rad="50800">
                                          <a:schemeClr val="bg1"/>
                                        </a:glo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sub>
                          </m:sSub>
                        </m:oMath>
                      </m:oMathPara>
                    </a14:m>
                    <a:endParaRPr lang="en-GB" sz="11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0" name="Text Box 2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818832" y="2654334"/>
                    <a:ext cx="1226185" cy="322580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/>
                    </a:stretch>
                  </a:blipFill>
                  <a:ln w="6350"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70" name="Straight Arrow Connector 69">
                <a:extLst>
                  <a:ext uri="{FF2B5EF4-FFF2-40B4-BE49-F238E27FC236}">
                    <a16:creationId xmlns:a16="http://schemas.microsoft.com/office/drawing/2014/main" id="{2A7330E5-5440-4DF8-94BB-674B27882658}"/>
                  </a:ext>
                </a:extLst>
              </p:cNvPr>
              <p:cNvCxnSpPr/>
              <p:nvPr/>
            </p:nvCxnSpPr>
            <p:spPr>
              <a:xfrm>
                <a:off x="2706149" y="2958093"/>
                <a:ext cx="0" cy="292100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1" name="Text Box 29">
                    <a:extLst>
                      <a:ext uri="{FF2B5EF4-FFF2-40B4-BE49-F238E27FC236}">
                        <a16:creationId xmlns:a16="http://schemas.microsoft.com/office/drawing/2014/main" id="{4086CDE4-EEB0-4214-AB82-3CC993CD611F}"/>
                      </a:ext>
                    </a:extLst>
                  </p:cNvPr>
                  <p:cNvSpPr txBox="1"/>
                  <p:nvPr/>
                </p:nvSpPr>
                <p:spPr>
                  <a:xfrm>
                    <a:off x="2472469" y="2976708"/>
                    <a:ext cx="719455" cy="323850"/>
                  </a:xfrm>
                  <a:prstGeom prst="rect">
                    <a:avLst/>
                  </a:prstGeom>
                  <a:noFill/>
                  <a:ln w="6350">
                    <a:noFill/>
                  </a:ln>
                </p:spPr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just">
                      <a:spcAft>
                        <a:spcPts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B05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B05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100" i="1">
                                  <a:solidFill>
                                    <a:srgbClr val="00B05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𝑦</m:t>
                              </m:r>
                            </m:sub>
                          </m:sSub>
                        </m:oMath>
                      </m:oMathPara>
                    </a14:m>
                    <a:endParaRPr lang="en-GB" sz="1100">
                      <a:effectLst/>
                      <a:latin typeface="Times New Roman" panose="02020603050405020304" pitchFamily="18" charset="0"/>
                      <a:ea typeface="Times New Roman" panose="020206030504050203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32" name="Text Box 2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72469" y="2976708"/>
                    <a:ext cx="719455" cy="323850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/>
                    </a:stretch>
                  </a:blipFill>
                  <a:ln w="6350">
                    <a:noFill/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FD9480B-0A15-4C0A-A5BB-ECE868FBB384}"/>
                </a:ext>
              </a:extLst>
            </p:cNvPr>
            <p:cNvGrpSpPr/>
            <p:nvPr/>
          </p:nvGrpSpPr>
          <p:grpSpPr>
            <a:xfrm>
              <a:off x="93619" y="3488466"/>
              <a:ext cx="526270" cy="665194"/>
              <a:chOff x="52834" y="3666581"/>
              <a:chExt cx="526270" cy="665194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BCB0E51E-30A9-4265-B534-48941BDB26CB}"/>
                  </a:ext>
                </a:extLst>
              </p:cNvPr>
              <p:cNvGrpSpPr/>
              <p:nvPr/>
            </p:nvGrpSpPr>
            <p:grpSpPr>
              <a:xfrm>
                <a:off x="188260" y="3854411"/>
                <a:ext cx="350797" cy="350797"/>
                <a:chOff x="381027" y="647993"/>
                <a:chExt cx="505047" cy="505047"/>
              </a:xfrm>
            </p:grpSpPr>
            <p:cxnSp>
              <p:nvCxnSpPr>
                <p:cNvPr id="5" name="Straight Arrow Connector 4">
                  <a:extLst>
                    <a:ext uri="{FF2B5EF4-FFF2-40B4-BE49-F238E27FC236}">
                      <a16:creationId xmlns:a16="http://schemas.microsoft.com/office/drawing/2014/main" id="{16C2D646-67ED-46F9-95F3-518A20DF855C}"/>
                    </a:ext>
                  </a:extLst>
                </p:cNvPr>
                <p:cNvCxnSpPr/>
                <p:nvPr/>
              </p:nvCxnSpPr>
              <p:spPr>
                <a:xfrm flipV="1">
                  <a:off x="755576" y="647993"/>
                  <a:ext cx="0" cy="505047"/>
                </a:xfrm>
                <a:prstGeom prst="straightConnector1">
                  <a:avLst/>
                </a:prstGeom>
                <a:ln w="15875">
                  <a:solidFill>
                    <a:srgbClr val="00B050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Arrow Connector 79">
                  <a:extLst>
                    <a:ext uri="{FF2B5EF4-FFF2-40B4-BE49-F238E27FC236}">
                      <a16:creationId xmlns:a16="http://schemas.microsoft.com/office/drawing/2014/main" id="{B429292F-00EA-476E-B5A6-FB741AFB29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V="1">
                  <a:off x="633551" y="800393"/>
                  <a:ext cx="0" cy="505047"/>
                </a:xfrm>
                <a:prstGeom prst="straightConnector1">
                  <a:avLst/>
                </a:prstGeom>
                <a:ln w="15875">
                  <a:solidFill>
                    <a:srgbClr val="0000FF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" name="Oval 5">
                  <a:extLst>
                    <a:ext uri="{FF2B5EF4-FFF2-40B4-BE49-F238E27FC236}">
                      <a16:creationId xmlns:a16="http://schemas.microsoft.com/office/drawing/2014/main" id="{7315A66A-2D94-469B-91F2-81AD50746D1D}"/>
                    </a:ext>
                  </a:extLst>
                </p:cNvPr>
                <p:cNvSpPr/>
                <p:nvPr/>
              </p:nvSpPr>
              <p:spPr>
                <a:xfrm>
                  <a:off x="702917" y="1002161"/>
                  <a:ext cx="108000" cy="108000"/>
                </a:xfrm>
                <a:prstGeom prst="ellipse">
                  <a:avLst/>
                </a:prstGeom>
                <a:noFill/>
                <a:ln w="15875"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1" name="Oval 80">
                  <a:extLst>
                    <a:ext uri="{FF2B5EF4-FFF2-40B4-BE49-F238E27FC236}">
                      <a16:creationId xmlns:a16="http://schemas.microsoft.com/office/drawing/2014/main" id="{143A81D5-D20C-42DE-BD07-99D2E3DFDB1E}"/>
                    </a:ext>
                  </a:extLst>
                </p:cNvPr>
                <p:cNvSpPr/>
                <p:nvPr/>
              </p:nvSpPr>
              <p:spPr>
                <a:xfrm>
                  <a:off x="737576" y="1042825"/>
                  <a:ext cx="36000" cy="36000"/>
                </a:xfrm>
                <a:prstGeom prst="ellipse">
                  <a:avLst/>
                </a:prstGeom>
                <a:solidFill>
                  <a:srgbClr val="940900"/>
                </a:solidFill>
                <a:ln w="15875"/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A72F388-B901-4716-9615-DE44DE57C4C6}"/>
                  </a:ext>
                </a:extLst>
              </p:cNvPr>
              <p:cNvSpPr txBox="1"/>
              <p:nvPr/>
            </p:nvSpPr>
            <p:spPr>
              <a:xfrm>
                <a:off x="435913" y="4085554"/>
                <a:ext cx="14319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rgbClr val="940900"/>
                    </a:solidFill>
                  </a:rPr>
                  <a:t>x</a:t>
                </a:r>
                <a:endParaRPr lang="en-GB" sz="1000" dirty="0">
                  <a:solidFill>
                    <a:srgbClr val="940900"/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D98594F6-017E-4B62-9A01-2FE1572E4B4C}"/>
                  </a:ext>
                </a:extLst>
              </p:cNvPr>
              <p:cNvSpPr txBox="1"/>
              <p:nvPr/>
            </p:nvSpPr>
            <p:spPr>
              <a:xfrm>
                <a:off x="305224" y="3666581"/>
                <a:ext cx="14319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rgbClr val="00B050"/>
                    </a:solidFill>
                  </a:rPr>
                  <a:t>y</a:t>
                </a:r>
                <a:endParaRPr lang="en-GB" sz="1000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B02F4011-0691-45BA-95DA-FC739CBE9273}"/>
                  </a:ext>
                </a:extLst>
              </p:cNvPr>
              <p:cNvSpPr txBox="1"/>
              <p:nvPr/>
            </p:nvSpPr>
            <p:spPr>
              <a:xfrm>
                <a:off x="52834" y="4005544"/>
                <a:ext cx="14319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solidFill>
                      <a:srgbClr val="0000FF"/>
                    </a:solidFill>
                  </a:rPr>
                  <a:t>z</a:t>
                </a:r>
                <a:endParaRPr lang="en-GB" sz="1000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0413EFF3-C225-4263-A464-68F23EE35202}"/>
                </a:ext>
              </a:extLst>
            </p:cNvPr>
            <p:cNvGrpSpPr/>
            <p:nvPr/>
          </p:nvGrpSpPr>
          <p:grpSpPr>
            <a:xfrm>
              <a:off x="406161" y="1621436"/>
              <a:ext cx="2459220" cy="116373"/>
              <a:chOff x="398624" y="1615086"/>
              <a:chExt cx="2459220" cy="116373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E76EF22C-BCFD-4FDA-93B2-961FC30E614C}"/>
                  </a:ext>
                </a:extLst>
              </p:cNvPr>
              <p:cNvCxnSpPr/>
              <p:nvPr/>
            </p:nvCxnSpPr>
            <p:spPr>
              <a:xfrm flipH="1">
                <a:off x="398624" y="1615086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96C43B4D-9FD1-4142-8D60-BFB0C2CEEF4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79487" y="162345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86F11A36-F13F-41DE-B57B-D46B5AA3D61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60350" y="162345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2B6E6B59-A24F-4712-9980-01FC57F927E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41213" y="162345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B3E917D0-E4C8-4DA3-81E3-EE303CCC5E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22076" y="162345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7C1DDAB3-94F6-42A3-B653-01AC263CF69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02939" y="162345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30C4C4D3-1600-4A2A-A93F-7F050E5FE78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483802" y="162345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827E2BB4-33DF-4F6B-9FC5-8805A8FA9F7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64665" y="162345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54A69E35-0095-43CC-AD4C-41188E120BC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45528" y="162345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B3B52511-4B61-4403-AC8E-DB822218FC7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26391" y="162345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6C3839CA-D9CF-41B9-BD40-F4507B152D2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7254" y="162345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327D675B-17A1-47B4-AB1B-4507789CC9B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88117" y="162345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6F6FEE80-113D-4EDE-A34D-CD1F90DB808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68980" y="162345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CA7AF060-1AF0-4383-B27E-EB4E23BBC0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49844" y="162345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D0FEBE1-45E2-4816-8DD3-C9B9D5465F62}"/>
                </a:ext>
              </a:extLst>
            </p:cNvPr>
            <p:cNvGrpSpPr/>
            <p:nvPr/>
          </p:nvGrpSpPr>
          <p:grpSpPr>
            <a:xfrm>
              <a:off x="406161" y="2027226"/>
              <a:ext cx="2459220" cy="116373"/>
              <a:chOff x="405671" y="2033576"/>
              <a:chExt cx="2459220" cy="116373"/>
            </a:xfrm>
          </p:grpSpPr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814F864B-3C43-47F2-87A4-F60C5786AAB5}"/>
                  </a:ext>
                </a:extLst>
              </p:cNvPr>
              <p:cNvCxnSpPr/>
              <p:nvPr/>
            </p:nvCxnSpPr>
            <p:spPr>
              <a:xfrm flipH="1">
                <a:off x="405671" y="2033576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A89B82CB-F381-4FB1-A257-86609DC26FB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6534" y="204194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E430803F-8BC3-43B6-B8C0-5980A43FEF2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67397" y="204194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6CA7E07C-2AE2-4FFB-95B7-D21B2553989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48260" y="204194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C77BBE54-3EB5-447A-A298-892E1CBD5F8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29123" y="204194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CD716589-0085-45ED-90B7-0ACAB037D3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09986" y="204194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3B6F17AE-047A-4C68-887A-F288BA8012A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490849" y="204194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26D39BC9-DB73-4999-B317-3FB92FF11FF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71712" y="204194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FEDC37A9-21D1-41DB-A314-8C8F43ADF0A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52575" y="204194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00278956-AB66-47B8-9498-9D1B2EC67BB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33438" y="204194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6EA49A8A-9D1B-4428-A0EA-2F1891EBF41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14301" y="204194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2F55E9D4-216F-4DC7-9988-844056ECD07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95164" y="204194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2D766AD2-DFC3-4463-8F80-4B1881976AD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76027" y="204194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2B4A9192-AB12-4F79-95D1-0ED533542CC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56891" y="2041949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190D9F3-49DA-481F-BFE0-09A06E291F84}"/>
                </a:ext>
              </a:extLst>
            </p:cNvPr>
            <p:cNvGrpSpPr/>
            <p:nvPr/>
          </p:nvGrpSpPr>
          <p:grpSpPr>
            <a:xfrm>
              <a:off x="406161" y="2301221"/>
              <a:ext cx="2459220" cy="116373"/>
              <a:chOff x="398624" y="2301221"/>
              <a:chExt cx="2459220" cy="116373"/>
            </a:xfrm>
          </p:grpSpPr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A51732DC-952E-4D77-A34A-C57846A144DD}"/>
                  </a:ext>
                </a:extLst>
              </p:cNvPr>
              <p:cNvCxnSpPr/>
              <p:nvPr/>
            </p:nvCxnSpPr>
            <p:spPr>
              <a:xfrm flipH="1">
                <a:off x="398624" y="2301221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ABB12C68-8D7F-4FCB-8CD5-801D2B38268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79487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FAA37E12-BE3F-4B5D-A297-86E333468BA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60350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E5D420E7-835F-44FF-85BF-07FF6167A3F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41213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52DDE92F-25AE-4CC5-A499-2FC53C1AB28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22076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B4BE1EAD-195B-4FC9-B0C6-A23DF33E5D0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02939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8491EF84-214C-4CF1-AC43-90224067E51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483802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EF955F5E-4532-4730-8BC5-53717683380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64665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94732906-96EC-461A-A83E-DB969C06612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45528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AAF8B35D-5177-403D-B8A5-591D99F2E5A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26391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9E4C9198-E103-4098-A0EE-EB716355F36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7254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46EB0405-F314-479C-B004-0FFAE67FC7F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88117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97EE113C-107B-4EDC-891F-255FE4FBBA0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68980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97C1309C-E020-4D6F-83D0-95E7B9D6105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49844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FFB2955C-7010-42D9-A60A-400444B96749}"/>
                </a:ext>
              </a:extLst>
            </p:cNvPr>
            <p:cNvGrpSpPr/>
            <p:nvPr/>
          </p:nvGrpSpPr>
          <p:grpSpPr>
            <a:xfrm>
              <a:off x="406161" y="2707282"/>
              <a:ext cx="2459220" cy="116373"/>
              <a:chOff x="398624" y="2301221"/>
              <a:chExt cx="2459220" cy="116373"/>
            </a:xfrm>
          </p:grpSpPr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A701F7C7-9194-4A6F-A0BB-030BAA00AA68}"/>
                  </a:ext>
                </a:extLst>
              </p:cNvPr>
              <p:cNvCxnSpPr/>
              <p:nvPr/>
            </p:nvCxnSpPr>
            <p:spPr>
              <a:xfrm flipH="1">
                <a:off x="398624" y="2301221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5D2D5C30-BC16-42D2-97C5-A72173F7DD9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79487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728A36BC-03CD-4F0A-B632-4B2824D439F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60350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86ECE306-7FEB-4E38-ABA4-77E2EC51DA7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41213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id="{7B4037E0-F884-4C5E-8856-7B1AA0B6ACF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22076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8153090E-6AAE-4BD2-A78E-F1E580A10D4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02939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id="{AA1EC7B1-9852-4D15-BE3E-A24DC056815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483802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>
                <a:extLst>
                  <a:ext uri="{FF2B5EF4-FFF2-40B4-BE49-F238E27FC236}">
                    <a16:creationId xmlns:a16="http://schemas.microsoft.com/office/drawing/2014/main" id="{695200F8-FB54-4767-8ECA-FD420EF613D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64665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>
                <a:extLst>
                  <a:ext uri="{FF2B5EF4-FFF2-40B4-BE49-F238E27FC236}">
                    <a16:creationId xmlns:a16="http://schemas.microsoft.com/office/drawing/2014/main" id="{E31A6F89-D59C-425C-A212-1EAF732DEFD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45528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5" name="Straight Connector 144">
                <a:extLst>
                  <a:ext uri="{FF2B5EF4-FFF2-40B4-BE49-F238E27FC236}">
                    <a16:creationId xmlns:a16="http://schemas.microsoft.com/office/drawing/2014/main" id="{4D60E6FD-9AD4-4D42-A375-E2C57879500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26391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>
                <a:extLst>
                  <a:ext uri="{FF2B5EF4-FFF2-40B4-BE49-F238E27FC236}">
                    <a16:creationId xmlns:a16="http://schemas.microsoft.com/office/drawing/2014/main" id="{311C0D4D-7E88-440E-9933-CE076F32097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7254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>
                <a:extLst>
                  <a:ext uri="{FF2B5EF4-FFF2-40B4-BE49-F238E27FC236}">
                    <a16:creationId xmlns:a16="http://schemas.microsoft.com/office/drawing/2014/main" id="{41722DF4-F586-411E-A6F7-640EA3DDE12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88117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>
                <a:extLst>
                  <a:ext uri="{FF2B5EF4-FFF2-40B4-BE49-F238E27FC236}">
                    <a16:creationId xmlns:a16="http://schemas.microsoft.com/office/drawing/2014/main" id="{82F21F71-A977-4EDF-90E1-D2A551A450F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68980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>
                <a:extLst>
                  <a:ext uri="{FF2B5EF4-FFF2-40B4-BE49-F238E27FC236}">
                    <a16:creationId xmlns:a16="http://schemas.microsoft.com/office/drawing/2014/main" id="{48D6E475-0D6B-4768-B1CE-F6AE36261E1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49844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F5E4F237-6F6C-4506-AA14-185062705ED6}"/>
                </a:ext>
              </a:extLst>
            </p:cNvPr>
            <p:cNvGrpSpPr/>
            <p:nvPr/>
          </p:nvGrpSpPr>
          <p:grpSpPr>
            <a:xfrm>
              <a:off x="406161" y="2979850"/>
              <a:ext cx="2459220" cy="116373"/>
              <a:chOff x="398624" y="2301221"/>
              <a:chExt cx="2459220" cy="116373"/>
            </a:xfrm>
          </p:grpSpPr>
          <p:cxnSp>
            <p:nvCxnSpPr>
              <p:cNvPr id="151" name="Straight Connector 150">
                <a:extLst>
                  <a:ext uri="{FF2B5EF4-FFF2-40B4-BE49-F238E27FC236}">
                    <a16:creationId xmlns:a16="http://schemas.microsoft.com/office/drawing/2014/main" id="{82D6F99C-F27D-431F-B57F-6E9C6268BCB3}"/>
                  </a:ext>
                </a:extLst>
              </p:cNvPr>
              <p:cNvCxnSpPr/>
              <p:nvPr/>
            </p:nvCxnSpPr>
            <p:spPr>
              <a:xfrm flipH="1">
                <a:off x="398624" y="2301221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id="{0FB48EE3-FDFC-4A6E-BF82-57E5D176A61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79487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id="{A1EA3C55-ADF2-4B69-A012-51DBD264763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60350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>
                <a:extLst>
                  <a:ext uri="{FF2B5EF4-FFF2-40B4-BE49-F238E27FC236}">
                    <a16:creationId xmlns:a16="http://schemas.microsoft.com/office/drawing/2014/main" id="{86232C7D-82B9-4C67-8828-B1FB469F410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41213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>
                <a:extLst>
                  <a:ext uri="{FF2B5EF4-FFF2-40B4-BE49-F238E27FC236}">
                    <a16:creationId xmlns:a16="http://schemas.microsoft.com/office/drawing/2014/main" id="{B98806BB-8A5F-4605-B199-3AC92743EEF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22076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6" name="Straight Connector 155">
                <a:extLst>
                  <a:ext uri="{FF2B5EF4-FFF2-40B4-BE49-F238E27FC236}">
                    <a16:creationId xmlns:a16="http://schemas.microsoft.com/office/drawing/2014/main" id="{7D1CC92F-2B2D-460D-8831-9B17DD9AAE9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02939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>
                <a:extLst>
                  <a:ext uri="{FF2B5EF4-FFF2-40B4-BE49-F238E27FC236}">
                    <a16:creationId xmlns:a16="http://schemas.microsoft.com/office/drawing/2014/main" id="{342D020E-45D5-4006-9CA2-F1DF4DC5BAF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483802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70B8DEE4-1B87-42D8-B639-D05FF0DE4E4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64665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>
                <a:extLst>
                  <a:ext uri="{FF2B5EF4-FFF2-40B4-BE49-F238E27FC236}">
                    <a16:creationId xmlns:a16="http://schemas.microsoft.com/office/drawing/2014/main" id="{E319E3C1-0B14-41C5-ADA7-90DD4448945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45528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>
                <a:extLst>
                  <a:ext uri="{FF2B5EF4-FFF2-40B4-BE49-F238E27FC236}">
                    <a16:creationId xmlns:a16="http://schemas.microsoft.com/office/drawing/2014/main" id="{3BB58003-8E70-43E1-8E6B-743E826D56A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26391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07EB9ACF-6CE3-4290-9FF7-448CBE3168E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7254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>
                <a:extLst>
                  <a:ext uri="{FF2B5EF4-FFF2-40B4-BE49-F238E27FC236}">
                    <a16:creationId xmlns:a16="http://schemas.microsoft.com/office/drawing/2014/main" id="{6D0AAB99-0820-458E-97B1-4C74DB23AAB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88117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>
                <a:extLst>
                  <a:ext uri="{FF2B5EF4-FFF2-40B4-BE49-F238E27FC236}">
                    <a16:creationId xmlns:a16="http://schemas.microsoft.com/office/drawing/2014/main" id="{31A93CC9-5216-4060-9333-53E39C8D89F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68980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>
                <a:extLst>
                  <a:ext uri="{FF2B5EF4-FFF2-40B4-BE49-F238E27FC236}">
                    <a16:creationId xmlns:a16="http://schemas.microsoft.com/office/drawing/2014/main" id="{68EA7DFE-0632-41C7-8488-286070BDB8F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49844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EEF72B02-0F6E-4FA2-ABD4-2303C04566F5}"/>
                </a:ext>
              </a:extLst>
            </p:cNvPr>
            <p:cNvGrpSpPr/>
            <p:nvPr/>
          </p:nvGrpSpPr>
          <p:grpSpPr>
            <a:xfrm>
              <a:off x="406161" y="3392847"/>
              <a:ext cx="2459220" cy="116373"/>
              <a:chOff x="398624" y="2301221"/>
              <a:chExt cx="2459220" cy="116373"/>
            </a:xfrm>
          </p:grpSpPr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331C068B-0789-4788-9061-CA93164962E8}"/>
                  </a:ext>
                </a:extLst>
              </p:cNvPr>
              <p:cNvCxnSpPr/>
              <p:nvPr/>
            </p:nvCxnSpPr>
            <p:spPr>
              <a:xfrm flipH="1">
                <a:off x="398624" y="2301221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05268456-C46D-45E9-8F8D-B684811D2AB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79487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DB27FDBF-1229-449D-A9AC-8B7B21BF3AB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60350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>
                <a:extLst>
                  <a:ext uri="{FF2B5EF4-FFF2-40B4-BE49-F238E27FC236}">
                    <a16:creationId xmlns:a16="http://schemas.microsoft.com/office/drawing/2014/main" id="{E09ABDE7-B319-44C2-914F-8B465275C5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41213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>
                <a:extLst>
                  <a:ext uri="{FF2B5EF4-FFF2-40B4-BE49-F238E27FC236}">
                    <a16:creationId xmlns:a16="http://schemas.microsoft.com/office/drawing/2014/main" id="{09494801-C3F3-4600-9DFB-711E09C0FEB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22076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1" name="Straight Connector 170">
                <a:extLst>
                  <a:ext uri="{FF2B5EF4-FFF2-40B4-BE49-F238E27FC236}">
                    <a16:creationId xmlns:a16="http://schemas.microsoft.com/office/drawing/2014/main" id="{9C3546C6-50A8-4972-BF5D-B4EADD12D2F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02939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2" name="Straight Connector 171">
                <a:extLst>
                  <a:ext uri="{FF2B5EF4-FFF2-40B4-BE49-F238E27FC236}">
                    <a16:creationId xmlns:a16="http://schemas.microsoft.com/office/drawing/2014/main" id="{DB0B350A-784D-4807-8B54-8B0DEE0D9FE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483802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3" name="Straight Connector 172">
                <a:extLst>
                  <a:ext uri="{FF2B5EF4-FFF2-40B4-BE49-F238E27FC236}">
                    <a16:creationId xmlns:a16="http://schemas.microsoft.com/office/drawing/2014/main" id="{8F2D432D-513E-4732-9A14-7682E884E24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64665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>
                <a:extLst>
                  <a:ext uri="{FF2B5EF4-FFF2-40B4-BE49-F238E27FC236}">
                    <a16:creationId xmlns:a16="http://schemas.microsoft.com/office/drawing/2014/main" id="{1945D953-13F8-4294-92B0-CAA297D899A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45528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>
                <a:extLst>
                  <a:ext uri="{FF2B5EF4-FFF2-40B4-BE49-F238E27FC236}">
                    <a16:creationId xmlns:a16="http://schemas.microsoft.com/office/drawing/2014/main" id="{A99E4F62-EA00-4EEB-B260-3C73CBE1599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26391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6" name="Straight Connector 175">
                <a:extLst>
                  <a:ext uri="{FF2B5EF4-FFF2-40B4-BE49-F238E27FC236}">
                    <a16:creationId xmlns:a16="http://schemas.microsoft.com/office/drawing/2014/main" id="{79A928D3-44D0-437F-97C3-59AD789FBC5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07254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7" name="Straight Connector 176">
                <a:extLst>
                  <a:ext uri="{FF2B5EF4-FFF2-40B4-BE49-F238E27FC236}">
                    <a16:creationId xmlns:a16="http://schemas.microsoft.com/office/drawing/2014/main" id="{4A94F693-B402-4E87-B623-133D8F65CBB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88117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>
                <a:extLst>
                  <a:ext uri="{FF2B5EF4-FFF2-40B4-BE49-F238E27FC236}">
                    <a16:creationId xmlns:a16="http://schemas.microsoft.com/office/drawing/2014/main" id="{9FB70838-8840-4422-9783-E504EF63A7E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568980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>
                <a:extLst>
                  <a:ext uri="{FF2B5EF4-FFF2-40B4-BE49-F238E27FC236}">
                    <a16:creationId xmlns:a16="http://schemas.microsoft.com/office/drawing/2014/main" id="{35C1B11E-4E50-4684-9082-41621650B09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749844" y="2309594"/>
                <a:ext cx="108000" cy="10800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81" name="Rectangle 180">
            <a:extLst>
              <a:ext uri="{FF2B5EF4-FFF2-40B4-BE49-F238E27FC236}">
                <a16:creationId xmlns:a16="http://schemas.microsoft.com/office/drawing/2014/main" id="{3CE13D75-797A-4850-898F-7C98A217470E}"/>
              </a:ext>
            </a:extLst>
          </p:cNvPr>
          <p:cNvSpPr/>
          <p:nvPr/>
        </p:nvSpPr>
        <p:spPr>
          <a:xfrm>
            <a:off x="2056281" y="920934"/>
            <a:ext cx="5203792" cy="3257302"/>
          </a:xfrm>
          <a:prstGeom prst="rect">
            <a:avLst/>
          </a:prstGeom>
        </p:spPr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6DC0B7DC-CA5D-4F91-81FB-2D79102D14B1}"/>
              </a:ext>
            </a:extLst>
          </p:cNvPr>
          <p:cNvSpPr/>
          <p:nvPr/>
        </p:nvSpPr>
        <p:spPr>
          <a:xfrm>
            <a:off x="3435913" y="2074746"/>
            <a:ext cx="2484000" cy="26408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1100"/>
          </a:p>
        </p:txBody>
      </p:sp>
      <p:sp>
        <p:nvSpPr>
          <p:cNvPr id="187" name="Rectangle 186">
            <a:extLst>
              <a:ext uri="{FF2B5EF4-FFF2-40B4-BE49-F238E27FC236}">
                <a16:creationId xmlns:a16="http://schemas.microsoft.com/office/drawing/2014/main" id="{3350869D-67BB-4FC6-B2AD-EB4820BAB696}"/>
              </a:ext>
            </a:extLst>
          </p:cNvPr>
          <p:cNvSpPr/>
          <p:nvPr/>
        </p:nvSpPr>
        <p:spPr>
          <a:xfrm>
            <a:off x="3429100" y="2423920"/>
            <a:ext cx="2485410" cy="28404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1100"/>
          </a:p>
        </p:txBody>
      </p: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DCAC0456-4AB2-45B6-B434-1B60ACEFD4AA}"/>
              </a:ext>
            </a:extLst>
          </p:cNvPr>
          <p:cNvCxnSpPr/>
          <p:nvPr/>
        </p:nvCxnSpPr>
        <p:spPr>
          <a:xfrm>
            <a:off x="4713412" y="1772062"/>
            <a:ext cx="0" cy="28859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1" name="Text Box 29">
                <a:extLst>
                  <a:ext uri="{FF2B5EF4-FFF2-40B4-BE49-F238E27FC236}">
                    <a16:creationId xmlns:a16="http://schemas.microsoft.com/office/drawing/2014/main" id="{D989A4BB-217C-4629-92F2-BDDBD383919E}"/>
                  </a:ext>
                </a:extLst>
              </p:cNvPr>
              <p:cNvSpPr txBox="1"/>
              <p:nvPr/>
            </p:nvSpPr>
            <p:spPr>
              <a:xfrm>
                <a:off x="4483015" y="1675241"/>
                <a:ext cx="709580" cy="319553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>
                              <a:solidFill>
                                <a:srgbClr val="00B05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solidFill>
                                <a:srgbClr val="00B05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1100" i="1">
                              <a:solidFill>
                                <a:srgbClr val="00B05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GB" sz="11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1" name="Text Box 29">
                <a:extLst>
                  <a:ext uri="{FF2B5EF4-FFF2-40B4-BE49-F238E27FC236}">
                    <a16:creationId xmlns:a16="http://schemas.microsoft.com/office/drawing/2014/main" id="{D989A4BB-217C-4629-92F2-BDDBD38391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3015" y="1675241"/>
                <a:ext cx="709580" cy="319553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8A06A782-7460-440A-A675-E72C5EAE7A9F}"/>
              </a:ext>
            </a:extLst>
          </p:cNvPr>
          <p:cNvCxnSpPr/>
          <p:nvPr/>
        </p:nvCxnSpPr>
        <p:spPr>
          <a:xfrm>
            <a:off x="4502829" y="2549585"/>
            <a:ext cx="439651" cy="0"/>
          </a:xfrm>
          <a:prstGeom prst="straightConnector1">
            <a:avLst/>
          </a:prstGeom>
          <a:ln>
            <a:headEnd type="triangle" w="sm" len="sm"/>
            <a:tailEnd type="triangle" w="sm" len="sm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286AB22C-3CDF-49F2-9A80-5C0A135356FF}"/>
              </a:ext>
            </a:extLst>
          </p:cNvPr>
          <p:cNvGrpSpPr/>
          <p:nvPr/>
        </p:nvGrpSpPr>
        <p:grpSpPr>
          <a:xfrm>
            <a:off x="4470654" y="2223575"/>
            <a:ext cx="493512" cy="394"/>
            <a:chOff x="2466340" y="601345"/>
            <a:chExt cx="500456" cy="399"/>
          </a:xfrm>
        </p:grpSpPr>
        <p:cxnSp>
          <p:nvCxnSpPr>
            <p:cNvPr id="212" name="Straight Arrow Connector 211">
              <a:extLst>
                <a:ext uri="{FF2B5EF4-FFF2-40B4-BE49-F238E27FC236}">
                  <a16:creationId xmlns:a16="http://schemas.microsoft.com/office/drawing/2014/main" id="{29C4F7F0-CBB0-4630-94A0-58B7FE669F47}"/>
                </a:ext>
              </a:extLst>
            </p:cNvPr>
            <p:cNvCxnSpPr/>
            <p:nvPr/>
          </p:nvCxnSpPr>
          <p:spPr>
            <a:xfrm>
              <a:off x="2466340" y="601744"/>
              <a:ext cx="216000" cy="0"/>
            </a:xfrm>
            <a:prstGeom prst="straightConnector1">
              <a:avLst/>
            </a:prstGeom>
            <a:ln>
              <a:headEnd type="none" w="sm" len="sm"/>
              <a:tailEnd type="triangle" w="sm" len="sm"/>
            </a:ln>
            <a:effectLst>
              <a:glow rad="381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Arrow Connector 212">
              <a:extLst>
                <a:ext uri="{FF2B5EF4-FFF2-40B4-BE49-F238E27FC236}">
                  <a16:creationId xmlns:a16="http://schemas.microsoft.com/office/drawing/2014/main" id="{283EC4A1-7BA8-415B-BF93-C1E713896D21}"/>
                </a:ext>
              </a:extLst>
            </p:cNvPr>
            <p:cNvCxnSpPr/>
            <p:nvPr/>
          </p:nvCxnSpPr>
          <p:spPr>
            <a:xfrm>
              <a:off x="2750896" y="601345"/>
              <a:ext cx="215900" cy="0"/>
            </a:xfrm>
            <a:prstGeom prst="straightConnector1">
              <a:avLst/>
            </a:prstGeom>
            <a:ln>
              <a:headEnd type="triangle" w="sm" len="sm"/>
              <a:tailEnd type="none" w="sm" len="sm"/>
            </a:ln>
            <a:effectLst>
              <a:glow rad="381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0" name="Text Box 29">
                <a:extLst>
                  <a:ext uri="{FF2B5EF4-FFF2-40B4-BE49-F238E27FC236}">
                    <a16:creationId xmlns:a16="http://schemas.microsoft.com/office/drawing/2014/main" id="{428298A6-4E9E-4DCB-8A22-963C00D3221A}"/>
                  </a:ext>
                </a:extLst>
              </p:cNvPr>
              <p:cNvSpPr txBox="1"/>
              <p:nvPr/>
            </p:nvSpPr>
            <p:spPr>
              <a:xfrm>
                <a:off x="4960038" y="2848988"/>
                <a:ext cx="1183375" cy="319405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100">
                          <a:solidFill>
                            <a:srgbClr val="0070C0"/>
                          </a:solidFill>
                          <a:effectLst>
                            <a:glow rad="50800">
                              <a:schemeClr val="bg1"/>
                            </a:glo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i</m:t>
                      </m:r>
                      <m:r>
                        <a:rPr lang="en-GB" sz="1100">
                          <a:solidFill>
                            <a:srgbClr val="0070C0"/>
                          </a:solidFill>
                          <a:effectLst>
                            <a:glow rad="50800">
                              <a:schemeClr val="bg1"/>
                            </a:glo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1100">
                          <a:solidFill>
                            <a:srgbClr val="0070C0"/>
                          </a:solidFill>
                          <a:effectLst>
                            <a:glow rad="50800">
                              <a:schemeClr val="bg1"/>
                            </a:glo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x</m:t>
                      </m:r>
                      <m:r>
                        <a:rPr lang="en-GB" sz="1100">
                          <a:solidFill>
                            <a:srgbClr val="0070C0"/>
                          </a:solidFill>
                          <a:effectLst>
                            <a:glow rad="50800">
                              <a:schemeClr val="bg1"/>
                            </a:glo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GB" sz="1100">
                          <a:solidFill>
                            <a:srgbClr val="0070C0"/>
                          </a:solidFill>
                          <a:effectLst>
                            <a:glow rad="50800">
                              <a:schemeClr val="bg1"/>
                            </a:glo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y</m:t>
                      </m:r>
                      <m:r>
                        <a:rPr lang="en-GB" sz="1100">
                          <a:solidFill>
                            <a:srgbClr val="0070C0"/>
                          </a:solidFill>
                          <a:effectLst>
                            <a:glow rad="50800">
                              <a:schemeClr val="bg1"/>
                            </a:glo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GB" sz="1100">
                          <a:solidFill>
                            <a:srgbClr val="0070C0"/>
                          </a:solidFill>
                          <a:effectLst>
                            <a:glow rad="50800">
                              <a:schemeClr val="bg1"/>
                            </a:glo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z</m:t>
                      </m:r>
                    </m:oMath>
                  </m:oMathPara>
                </a14:m>
                <a:endParaRPr lang="en-GB" sz="11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0" name="Text Box 29">
                <a:extLst>
                  <a:ext uri="{FF2B5EF4-FFF2-40B4-BE49-F238E27FC236}">
                    <a16:creationId xmlns:a16="http://schemas.microsoft.com/office/drawing/2014/main" id="{428298A6-4E9E-4DCB-8A22-963C00D322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0038" y="2848988"/>
                <a:ext cx="1183375" cy="31940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1" name="Text Box 29">
                <a:extLst>
                  <a:ext uri="{FF2B5EF4-FFF2-40B4-BE49-F238E27FC236}">
                    <a16:creationId xmlns:a16="http://schemas.microsoft.com/office/drawing/2014/main" id="{5ADE703C-7698-49E4-8FB7-17F4FD7758A9}"/>
                  </a:ext>
                </a:extLst>
              </p:cNvPr>
              <p:cNvSpPr txBox="1"/>
              <p:nvPr/>
            </p:nvSpPr>
            <p:spPr>
              <a:xfrm>
                <a:off x="5098643" y="2388505"/>
                <a:ext cx="709580" cy="319405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𝑖𝑖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el</m:t>
                              </m:r>
                            </m:sub>
                          </m:sSub>
                        </m:sub>
                      </m:sSub>
                      <m:r>
                        <a:rPr lang="en-GB" sz="1100" i="1">
                          <a:solidFill>
                            <a:srgbClr val="0070C0"/>
                          </a:solidFill>
                          <a:effectLst>
                            <a:glow rad="50800">
                              <a:schemeClr val="bg1"/>
                            </a:glo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𝜀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𝑖𝑖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el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sz="11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1" name="Text Box 29">
                <a:extLst>
                  <a:ext uri="{FF2B5EF4-FFF2-40B4-BE49-F238E27FC236}">
                    <a16:creationId xmlns:a16="http://schemas.microsoft.com/office/drawing/2014/main" id="{5ADE703C-7698-49E4-8FB7-17F4FD7758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8643" y="2388505"/>
                <a:ext cx="709580" cy="319405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3" name="Text Box 29">
                <a:extLst>
                  <a:ext uri="{FF2B5EF4-FFF2-40B4-BE49-F238E27FC236}">
                    <a16:creationId xmlns:a16="http://schemas.microsoft.com/office/drawing/2014/main" id="{6D5FD3C7-1CD2-40F7-8457-51F2F3DBAC11}"/>
                  </a:ext>
                </a:extLst>
              </p:cNvPr>
              <p:cNvSpPr txBox="1"/>
              <p:nvPr/>
            </p:nvSpPr>
            <p:spPr>
              <a:xfrm>
                <a:off x="4849304" y="2025028"/>
                <a:ext cx="1209417" cy="319405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𝑖𝑖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diel</m:t>
                              </m:r>
                            </m:sub>
                          </m:sSub>
                        </m:sub>
                      </m:sSub>
                      <m:r>
                        <a:rPr lang="en-GB" sz="1100" i="1">
                          <a:solidFill>
                            <a:srgbClr val="0070C0"/>
                          </a:solidFill>
                          <a:effectLst>
                            <a:glow rad="50800">
                              <a:schemeClr val="bg1"/>
                            </a:glo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𝜀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𝑖𝑖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diel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sz="11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3" name="Text Box 29">
                <a:extLst>
                  <a:ext uri="{FF2B5EF4-FFF2-40B4-BE49-F238E27FC236}">
                    <a16:creationId xmlns:a16="http://schemas.microsoft.com/office/drawing/2014/main" id="{6D5FD3C7-1CD2-40F7-8457-51F2F3DBAC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9304" y="2025028"/>
                <a:ext cx="1209417" cy="319405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6" name="Straight Arrow Connector 205">
            <a:extLst>
              <a:ext uri="{FF2B5EF4-FFF2-40B4-BE49-F238E27FC236}">
                <a16:creationId xmlns:a16="http://schemas.microsoft.com/office/drawing/2014/main" id="{6040C284-541E-4884-89B4-B3520F236C50}"/>
              </a:ext>
            </a:extLst>
          </p:cNvPr>
          <p:cNvCxnSpPr/>
          <p:nvPr/>
        </p:nvCxnSpPr>
        <p:spPr>
          <a:xfrm>
            <a:off x="4722654" y="2754132"/>
            <a:ext cx="0" cy="288091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7" name="Text Box 29">
                <a:extLst>
                  <a:ext uri="{FF2B5EF4-FFF2-40B4-BE49-F238E27FC236}">
                    <a16:creationId xmlns:a16="http://schemas.microsoft.com/office/drawing/2014/main" id="{20F4FF54-1F56-447F-9D4D-E2FDBB240F62}"/>
                  </a:ext>
                </a:extLst>
              </p:cNvPr>
              <p:cNvSpPr txBox="1"/>
              <p:nvPr/>
            </p:nvSpPr>
            <p:spPr>
              <a:xfrm>
                <a:off x="4511910" y="2858127"/>
                <a:ext cx="709580" cy="319405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>
                              <a:solidFill>
                                <a:srgbClr val="00B05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solidFill>
                                <a:srgbClr val="00B05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1100" i="1">
                              <a:solidFill>
                                <a:srgbClr val="00B05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GB" sz="11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7" name="Text Box 29">
                <a:extLst>
                  <a:ext uri="{FF2B5EF4-FFF2-40B4-BE49-F238E27FC236}">
                    <a16:creationId xmlns:a16="http://schemas.microsoft.com/office/drawing/2014/main" id="{20F4FF54-1F56-447F-9D4D-E2FDBB240F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1910" y="2858127"/>
                <a:ext cx="709580" cy="31940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6" name="Group 215">
            <a:extLst>
              <a:ext uri="{FF2B5EF4-FFF2-40B4-BE49-F238E27FC236}">
                <a16:creationId xmlns:a16="http://schemas.microsoft.com/office/drawing/2014/main" id="{A4FB4EC5-A903-44C2-A95E-F671B166331F}"/>
              </a:ext>
            </a:extLst>
          </p:cNvPr>
          <p:cNvGrpSpPr/>
          <p:nvPr/>
        </p:nvGrpSpPr>
        <p:grpSpPr>
          <a:xfrm>
            <a:off x="3450060" y="2446121"/>
            <a:ext cx="526270" cy="665194"/>
            <a:chOff x="52834" y="3666581"/>
            <a:chExt cx="526270" cy="665194"/>
          </a:xfrm>
        </p:grpSpPr>
        <p:grpSp>
          <p:nvGrpSpPr>
            <p:cNvPr id="217" name="Group 216">
              <a:extLst>
                <a:ext uri="{FF2B5EF4-FFF2-40B4-BE49-F238E27FC236}">
                  <a16:creationId xmlns:a16="http://schemas.microsoft.com/office/drawing/2014/main" id="{7E5EE99A-CD39-4AC7-AD4A-C6A1301AC18F}"/>
                </a:ext>
              </a:extLst>
            </p:cNvPr>
            <p:cNvGrpSpPr/>
            <p:nvPr/>
          </p:nvGrpSpPr>
          <p:grpSpPr>
            <a:xfrm>
              <a:off x="188260" y="3854411"/>
              <a:ext cx="350797" cy="350797"/>
              <a:chOff x="381027" y="647993"/>
              <a:chExt cx="505047" cy="505047"/>
            </a:xfrm>
          </p:grpSpPr>
          <p:cxnSp>
            <p:nvCxnSpPr>
              <p:cNvPr id="221" name="Straight Arrow Connector 220">
                <a:extLst>
                  <a:ext uri="{FF2B5EF4-FFF2-40B4-BE49-F238E27FC236}">
                    <a16:creationId xmlns:a16="http://schemas.microsoft.com/office/drawing/2014/main" id="{0255341F-AEBF-4392-AE03-92BB69D51D36}"/>
                  </a:ext>
                </a:extLst>
              </p:cNvPr>
              <p:cNvCxnSpPr/>
              <p:nvPr/>
            </p:nvCxnSpPr>
            <p:spPr>
              <a:xfrm flipV="1">
                <a:off x="755576" y="647993"/>
                <a:ext cx="0" cy="505047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Straight Arrow Connector 221">
                <a:extLst>
                  <a:ext uri="{FF2B5EF4-FFF2-40B4-BE49-F238E27FC236}">
                    <a16:creationId xmlns:a16="http://schemas.microsoft.com/office/drawing/2014/main" id="{96F61657-06FA-4F5F-AED3-59F2A64AD680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633551" y="800393"/>
                <a:ext cx="0" cy="505047"/>
              </a:xfrm>
              <a:prstGeom prst="straightConnector1">
                <a:avLst/>
              </a:prstGeom>
              <a:ln w="15875">
                <a:solidFill>
                  <a:srgbClr val="0000FF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3" name="Oval 222">
                <a:extLst>
                  <a:ext uri="{FF2B5EF4-FFF2-40B4-BE49-F238E27FC236}">
                    <a16:creationId xmlns:a16="http://schemas.microsoft.com/office/drawing/2014/main" id="{608CDA39-D0AB-4B45-BA4E-F3CC924FE71C}"/>
                  </a:ext>
                </a:extLst>
              </p:cNvPr>
              <p:cNvSpPr/>
              <p:nvPr/>
            </p:nvSpPr>
            <p:spPr>
              <a:xfrm>
                <a:off x="702917" y="1002161"/>
                <a:ext cx="108000" cy="108000"/>
              </a:xfrm>
              <a:prstGeom prst="ellipse">
                <a:avLst/>
              </a:prstGeom>
              <a:noFill/>
              <a:ln w="15875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4" name="Oval 223">
                <a:extLst>
                  <a:ext uri="{FF2B5EF4-FFF2-40B4-BE49-F238E27FC236}">
                    <a16:creationId xmlns:a16="http://schemas.microsoft.com/office/drawing/2014/main" id="{B68011C9-4A5E-40AB-BF44-326AE2BD7C51}"/>
                  </a:ext>
                </a:extLst>
              </p:cNvPr>
              <p:cNvSpPr/>
              <p:nvPr/>
            </p:nvSpPr>
            <p:spPr>
              <a:xfrm>
                <a:off x="737576" y="1042825"/>
                <a:ext cx="36000" cy="36000"/>
              </a:xfrm>
              <a:prstGeom prst="ellipse">
                <a:avLst/>
              </a:prstGeom>
              <a:solidFill>
                <a:srgbClr val="940900"/>
              </a:solidFill>
              <a:ln w="15875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325E271D-2B14-45F9-BD49-C25BF1C8084C}"/>
                </a:ext>
              </a:extLst>
            </p:cNvPr>
            <p:cNvSpPr txBox="1"/>
            <p:nvPr/>
          </p:nvSpPr>
          <p:spPr>
            <a:xfrm>
              <a:off x="435913" y="4085554"/>
              <a:ext cx="14319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940900"/>
                  </a:solidFill>
                </a:rPr>
                <a:t>x</a:t>
              </a:r>
              <a:endParaRPr lang="en-GB" sz="1000" dirty="0">
                <a:solidFill>
                  <a:srgbClr val="940900"/>
                </a:solidFill>
              </a:endParaRP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DB5AFB3B-110D-40B8-8538-350B1C98BFB8}"/>
                </a:ext>
              </a:extLst>
            </p:cNvPr>
            <p:cNvSpPr txBox="1"/>
            <p:nvPr/>
          </p:nvSpPr>
          <p:spPr>
            <a:xfrm>
              <a:off x="305224" y="3666581"/>
              <a:ext cx="14319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00B050"/>
                  </a:solidFill>
                </a:rPr>
                <a:t>y</a:t>
              </a:r>
              <a:endParaRPr lang="en-GB" sz="1000" dirty="0">
                <a:solidFill>
                  <a:srgbClr val="00B050"/>
                </a:solidFill>
              </a:endParaRP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0BC9B03E-78D1-4E1C-BEB2-7D034194C6A0}"/>
                </a:ext>
              </a:extLst>
            </p:cNvPr>
            <p:cNvSpPr txBox="1"/>
            <p:nvPr/>
          </p:nvSpPr>
          <p:spPr>
            <a:xfrm>
              <a:off x="52834" y="4005544"/>
              <a:ext cx="14319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0000FF"/>
                  </a:solidFill>
                </a:rPr>
                <a:t>z</a:t>
              </a:r>
              <a:endParaRPr lang="en-GB" sz="10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78A500AC-B730-4FE9-B52F-F669D170A91C}"/>
              </a:ext>
            </a:extLst>
          </p:cNvPr>
          <p:cNvGrpSpPr/>
          <p:nvPr/>
        </p:nvGrpSpPr>
        <p:grpSpPr>
          <a:xfrm>
            <a:off x="3448079" y="2327448"/>
            <a:ext cx="2459220" cy="116373"/>
            <a:chOff x="398624" y="1615086"/>
            <a:chExt cx="2459220" cy="116373"/>
          </a:xfrm>
        </p:grpSpPr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id="{2E238B7F-0C92-40E0-8A83-BE5E41DDB3EF}"/>
                </a:ext>
              </a:extLst>
            </p:cNvPr>
            <p:cNvCxnSpPr/>
            <p:nvPr/>
          </p:nvCxnSpPr>
          <p:spPr>
            <a:xfrm flipH="1">
              <a:off x="398624" y="1615086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B8A3682B-DC0E-41D9-BD14-1A8E4D176C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9487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5D52BA4E-4E83-47F5-B2CD-E81E5E0285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0350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CA1C68F5-E088-4B59-980F-8B67DC11F2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1213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F013707B-7BCD-44CE-95B2-45777032153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22076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1" name="Straight Connector 230">
              <a:extLst>
                <a:ext uri="{FF2B5EF4-FFF2-40B4-BE49-F238E27FC236}">
                  <a16:creationId xmlns:a16="http://schemas.microsoft.com/office/drawing/2014/main" id="{0121D755-830B-4EEC-923F-390E505A59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02939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2" name="Straight Connector 231">
              <a:extLst>
                <a:ext uri="{FF2B5EF4-FFF2-40B4-BE49-F238E27FC236}">
                  <a16:creationId xmlns:a16="http://schemas.microsoft.com/office/drawing/2014/main" id="{37E0C21C-B644-466E-8BAD-D2E00373DC4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83802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3" name="Straight Connector 232">
              <a:extLst>
                <a:ext uri="{FF2B5EF4-FFF2-40B4-BE49-F238E27FC236}">
                  <a16:creationId xmlns:a16="http://schemas.microsoft.com/office/drawing/2014/main" id="{7814371C-DF7E-462D-A9FB-5EA1887590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64665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4" name="Straight Connector 233">
              <a:extLst>
                <a:ext uri="{FF2B5EF4-FFF2-40B4-BE49-F238E27FC236}">
                  <a16:creationId xmlns:a16="http://schemas.microsoft.com/office/drawing/2014/main" id="{5D88B78C-BF95-485E-A3A1-5936410B76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45528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5" name="Straight Connector 234">
              <a:extLst>
                <a:ext uri="{FF2B5EF4-FFF2-40B4-BE49-F238E27FC236}">
                  <a16:creationId xmlns:a16="http://schemas.microsoft.com/office/drawing/2014/main" id="{295F8253-11F2-4DCD-A558-3545CA76541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26391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6" name="Straight Connector 235">
              <a:extLst>
                <a:ext uri="{FF2B5EF4-FFF2-40B4-BE49-F238E27FC236}">
                  <a16:creationId xmlns:a16="http://schemas.microsoft.com/office/drawing/2014/main" id="{935B07B1-EFCD-4FE3-8026-2551C5E4A11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07254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7" name="Straight Connector 236">
              <a:extLst>
                <a:ext uri="{FF2B5EF4-FFF2-40B4-BE49-F238E27FC236}">
                  <a16:creationId xmlns:a16="http://schemas.microsoft.com/office/drawing/2014/main" id="{C79B18EF-6C81-4284-B432-5384832DB4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88117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8" name="Straight Connector 237">
              <a:extLst>
                <a:ext uri="{FF2B5EF4-FFF2-40B4-BE49-F238E27FC236}">
                  <a16:creationId xmlns:a16="http://schemas.microsoft.com/office/drawing/2014/main" id="{A26591A9-13C5-4371-8060-4A71EE1F1D8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68980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9" name="Straight Connector 238">
              <a:extLst>
                <a:ext uri="{FF2B5EF4-FFF2-40B4-BE49-F238E27FC236}">
                  <a16:creationId xmlns:a16="http://schemas.microsoft.com/office/drawing/2014/main" id="{7FAD85DB-F0B7-4186-9BA2-4C185DF2E4E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49844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0" name="TextBox 239">
            <a:extLst>
              <a:ext uri="{FF2B5EF4-FFF2-40B4-BE49-F238E27FC236}">
                <a16:creationId xmlns:a16="http://schemas.microsoft.com/office/drawing/2014/main" id="{5BD019B7-F97E-45A7-AD8B-5BB65CD1F2E9}"/>
              </a:ext>
            </a:extLst>
          </p:cNvPr>
          <p:cNvSpPr txBox="1"/>
          <p:nvPr/>
        </p:nvSpPr>
        <p:spPr>
          <a:xfrm>
            <a:off x="3252010" y="3168881"/>
            <a:ext cx="29761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Simplified schematic for analytic model.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459F0B9-BB77-47A3-8115-35631E94F444}"/>
              </a:ext>
            </a:extLst>
          </p:cNvPr>
          <p:cNvSpPr txBox="1"/>
          <p:nvPr/>
        </p:nvSpPr>
        <p:spPr>
          <a:xfrm>
            <a:off x="2971828" y="1538221"/>
            <a:ext cx="10377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bonded</a:t>
            </a:r>
            <a:endParaRPr lang="en-GB" sz="105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1FE36C0-F4DA-42F0-9D81-54FA9B47D14E}"/>
              </a:ext>
            </a:extLst>
          </p:cNvPr>
          <p:cNvCxnSpPr>
            <a:stCxn id="18" idx="1"/>
          </p:cNvCxnSpPr>
          <p:nvPr/>
        </p:nvCxnSpPr>
        <p:spPr>
          <a:xfrm flipH="1" flipV="1">
            <a:off x="2703070" y="1666690"/>
            <a:ext cx="268758" cy="23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C500B079-94DA-4407-95CB-F1B75E5C4990}"/>
              </a:ext>
            </a:extLst>
          </p:cNvPr>
          <p:cNvSpPr/>
          <p:nvPr/>
        </p:nvSpPr>
        <p:spPr>
          <a:xfrm>
            <a:off x="3032887" y="2134192"/>
            <a:ext cx="267289" cy="53545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563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24496" cy="540000"/>
          </a:xfrm>
        </p:spPr>
        <p:txBody>
          <a:bodyPr/>
          <a:lstStyle/>
          <a:p>
            <a:r>
              <a:rPr lang="en-US" dirty="0"/>
              <a:t>Stress - strain calculation of the capacitive gauge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BEA8B866-0E51-4639-83DA-455C9BE6C44C}"/>
                  </a:ext>
                </a:extLst>
              </p:cNvPr>
              <p:cNvSpPr txBox="1"/>
              <p:nvPr/>
            </p:nvSpPr>
            <p:spPr>
              <a:xfrm>
                <a:off x="3536056" y="834644"/>
                <a:ext cx="2512795" cy="75200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000" b="1" dirty="0"/>
                  <a:t>In plane stress and strain isotropy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000"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sSub>
                            <m:sSubPr>
                              <m:ctrlPr>
                                <a:rPr lang="en-GB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000" i="0">
                                  <a:latin typeface="Cambria Math" panose="02040503050406030204" pitchFamily="18" charset="0"/>
                                </a:rPr>
                                <m:t>xx</m:t>
                              </m:r>
                            </m:e>
                            <m:sub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b>
                      </m:sSub>
                      <m:r>
                        <a:rPr lang="en-GB" sz="1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1000" i="0"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sSub>
                            <m:sSubPr>
                              <m:ctrlPr>
                                <a:rPr lang="en-GB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000" i="0">
                                  <a:latin typeface="Cambria Math" panose="02040503050406030204" pitchFamily="18" charset="0"/>
                                </a:rPr>
                                <m:t>zz</m:t>
                              </m:r>
                            </m:e>
                            <m:sub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b>
                      </m:sSub>
                      <m:r>
                        <a:rPr lang="en-GB" sz="1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sSub>
                            <m:sSubPr>
                              <m:ctrlPr>
                                <a:rPr lang="en-GB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000" i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10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0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0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σ</m:t>
                          </m:r>
                        </m:e>
                        <m:sub>
                          <m:sSub>
                            <m:sSubPr>
                              <m:ctrlPr>
                                <a:rPr lang="en-GB" sz="10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0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xx</m:t>
                              </m:r>
                            </m:e>
                            <m:sub>
                              <m:r>
                                <a:rPr lang="en-US" sz="1000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sub>
                          </m:sSub>
                        </m:sub>
                      </m:sSub>
                      <m:r>
                        <a:rPr lang="en-US" sz="1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0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0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σ</m:t>
                          </m:r>
                        </m:e>
                        <m:sub>
                          <m:sSub>
                            <m:sSubPr>
                              <m:ctrlPr>
                                <a:rPr lang="en-GB" sz="10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0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zz</m:t>
                              </m:r>
                            </m:e>
                            <m:sub>
                              <m:r>
                                <a:rPr lang="en-US" sz="1000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sub>
                          </m:sSub>
                        </m:sub>
                      </m:sSub>
                      <m:r>
                        <a:rPr lang="en-US" sz="10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0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GB" sz="10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0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a:rPr lang="en-US" sz="1000" b="0" i="1" smtClean="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  <m:r>
                                <a:rPr lang="en-US" sz="1000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 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sz="1000" dirty="0"/>
              </a:p>
              <a:p>
                <a:endParaRPr lang="en-GB" sz="1100" dirty="0"/>
              </a:p>
            </p:txBody>
          </p:sp>
        </mc:Choice>
        <mc:Fallback xmlns=""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BEA8B866-0E51-4639-83DA-455C9BE6C4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6056" y="834644"/>
                <a:ext cx="2512795" cy="75200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27DF90C8-52E4-4FE7-9F67-10E44455DB65}"/>
                  </a:ext>
                </a:extLst>
              </p:cNvPr>
              <p:cNvSpPr txBox="1"/>
              <p:nvPr/>
            </p:nvSpPr>
            <p:spPr>
              <a:xfrm>
                <a:off x="3459318" y="1537859"/>
                <a:ext cx="2666270" cy="4389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100" b="0" i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 b="0" i="0">
                                  <a:latin typeface="Cambria Math" panose="02040503050406030204" pitchFamily="18" charset="0"/>
                                </a:rPr>
                                <m:t>diel</m:t>
                              </m:r>
                            </m:sub>
                          </m:sSub>
                        </m:sub>
                      </m:sSub>
                      <m:r>
                        <a:rPr lang="en-GB" sz="1100" b="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1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100" b="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 b="0" i="0">
                                  <a:latin typeface="Cambria Math" panose="02040503050406030204" pitchFamily="18" charset="0"/>
                                </a:rPr>
                                <m:t>diel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1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100" b="0" i="0"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 b="0" i="0">
                                      <a:latin typeface="Cambria Math" panose="020405030504060302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sub>
                          </m:sSub>
                          <m:r>
                            <a:rPr lang="en-GB" sz="1100" b="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 b="0" i="0">
                                  <a:latin typeface="Cambria Math" panose="02040503050406030204" pitchFamily="18" charset="0"/>
                                </a:rPr>
                                <m:t>diel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1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 b="0" i="0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sub>
                              </m:sSub>
                              <m:r>
                                <a:rPr lang="en-GB" sz="1100" b="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GB" sz="11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GB" sz="1100" b="0" i="0">
                                          <a:latin typeface="Cambria Math" panose="02040503050406030204" pitchFamily="18" charset="0"/>
                                        </a:rPr>
                                        <m:t>l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100" b="0" i="0">
                                          <a:latin typeface="Cambria Math" panose="02040503050406030204" pitchFamily="18" charset="0"/>
                                        </a:rPr>
                                        <m:t>diel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GB" sz="1100" b="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27DF90C8-52E4-4FE7-9F67-10E44455DB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9318" y="1537859"/>
                <a:ext cx="2666270" cy="43890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62F5AC31-E38C-4DCE-87C5-EDC71C6F9CB3}"/>
                  </a:ext>
                </a:extLst>
              </p:cNvPr>
              <p:cNvSpPr txBox="1"/>
              <p:nvPr/>
            </p:nvSpPr>
            <p:spPr>
              <a:xfrm>
                <a:off x="6435213" y="1508778"/>
                <a:ext cx="2160240" cy="4389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100" b="0" i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 b="0" i="0">
                                  <a:latin typeface="Cambria Math" panose="02040503050406030204" pitchFamily="18" charset="0"/>
                                </a:rPr>
                                <m:t>el</m:t>
                              </m:r>
                            </m:sub>
                          </m:sSub>
                        </m:sub>
                      </m:sSub>
                      <m:r>
                        <a:rPr lang="en-GB" sz="1100" b="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1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100" b="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 b="0" i="0">
                                  <a:latin typeface="Cambria Math" panose="02040503050406030204" pitchFamily="18" charset="0"/>
                                </a:rPr>
                                <m:t>el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1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100" b="0" i="0">
                                      <a:latin typeface="Cambria Math" panose="02040503050406030204" pitchFamily="18" charset="0"/>
                                    </a:rPr>
                                    <m:t>l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 b="0" i="0">
                                      <a:latin typeface="Cambria Math" panose="02040503050406030204" pitchFamily="18" charset="0"/>
                                    </a:rPr>
                                    <m:t>el</m:t>
                                  </m:r>
                                </m:sub>
                              </m:sSub>
                            </m:sub>
                          </m:sSub>
                          <m:r>
                            <a:rPr lang="en-GB" sz="1100" b="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 b="0" i="0">
                                  <a:latin typeface="Cambria Math" panose="02040503050406030204" pitchFamily="18" charset="0"/>
                                </a:rPr>
                                <m:t>el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1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 b="0" i="0"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sub>
                              </m:sSub>
                              <m:r>
                                <a:rPr lang="en-GB" sz="1100" b="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b="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GB" sz="11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GB" sz="1100" b="0" i="0">
                                          <a:latin typeface="Cambria Math" panose="02040503050406030204" pitchFamily="18" charset="0"/>
                                        </a:rPr>
                                        <m:t>l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100" b="0" i="0">
                                          <a:latin typeface="Cambria Math" panose="02040503050406030204" pitchFamily="18" charset="0"/>
                                        </a:rPr>
                                        <m:t>el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GB" sz="1100" b="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62F5AC31-E38C-4DCE-87C5-EDC71C6F9C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5213" y="1508778"/>
                <a:ext cx="2160240" cy="43890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4AD4077B-11FD-47A7-B258-EE51C8C9AF0C}"/>
                  </a:ext>
                </a:extLst>
              </p:cNvPr>
              <p:cNvSpPr txBox="1"/>
              <p:nvPr/>
            </p:nvSpPr>
            <p:spPr>
              <a:xfrm>
                <a:off x="3531360" y="2937318"/>
                <a:ext cx="2512795" cy="63453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000" b="1" dirty="0"/>
                  <a:t>Equilibrium of lateral forces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diel</m:t>
                              </m:r>
                            </m:sub>
                          </m:sSub>
                        </m:sub>
                      </m:sSub>
                      <m:r>
                        <a:rPr lang="en-GB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 −</m:t>
                      </m:r>
                      <m:sSub>
                        <m:sSubPr>
                          <m:ctrlPr>
                            <a:rPr lang="en-GB" sz="11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el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sz="11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diel</m:t>
                              </m:r>
                            </m:sub>
                          </m:sSub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𝑤</m:t>
                          </m:r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a:rPr lang="en-GB" sz="11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diel</m:t>
                              </m:r>
                            </m:sub>
                          </m:sSub>
                        </m:sub>
                      </m:sSub>
                      <m:r>
                        <a:rPr lang="en-GB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 −</m:t>
                      </m:r>
                      <m:sSub>
                        <m:sSubPr>
                          <m:ctrlPr>
                            <a:rPr lang="en-US" sz="1100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 b="0" i="0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el</m:t>
                          </m:r>
                        </m:sub>
                      </m:sSub>
                      <m:r>
                        <a:rPr lang="en-US" sz="11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sz="11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𝑤</m:t>
                      </m:r>
                      <m:r>
                        <a:rPr lang="en-US" sz="1100" b="0" i="1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11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el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4AD4077B-11FD-47A7-B258-EE51C8C9AF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1360" y="2937318"/>
                <a:ext cx="2512795" cy="63453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6EA94FD1-A3CC-4C36-811C-1832B83C7619}"/>
                  </a:ext>
                </a:extLst>
              </p:cNvPr>
              <p:cNvSpPr txBox="1"/>
              <p:nvPr/>
            </p:nvSpPr>
            <p:spPr>
              <a:xfrm>
                <a:off x="6156176" y="4352046"/>
                <a:ext cx="2351670" cy="6352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0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000" i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sub>
                          </m:sSub>
                        </m:e>
                        <m:sub>
                          <m:r>
                            <m:rPr>
                              <m:sty m:val="p"/>
                            </m:rPr>
                            <a:rPr lang="en-GB" sz="1000" i="0">
                              <a:latin typeface="Cambria Math" panose="02040503050406030204" pitchFamily="18" charset="0"/>
                            </a:rPr>
                            <m:t>el</m:t>
                          </m:r>
                        </m:sub>
                      </m:sSub>
                      <m:r>
                        <a:rPr lang="en-GB" sz="10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GB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000" i="0">
                                      <a:latin typeface="Cambria Math" panose="020405030504060302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000" i="0">
                                      <a:latin typeface="Cambria Math" panose="020405030504060302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000" i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000" i="0">
                                      <a:latin typeface="Cambria Math" panose="02040503050406030204" pitchFamily="18" charset="0"/>
                                    </a:rPr>
                                    <m:t>el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000" i="0">
                                      <a:latin typeface="Cambria Math" panose="02040503050406030204" pitchFamily="18" charset="0"/>
                                    </a:rPr>
                                    <m:t>el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000" i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GB" sz="1000" i="0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en-GB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000" i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GB" sz="10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000" i="1"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000" i="0">
                                          <a:latin typeface="Cambria Math" panose="02040503050406030204" pitchFamily="18" charset="0"/>
                                        </a:rPr>
                                        <m:t>diel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0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000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000" i="0">
                                          <a:latin typeface="Cambria Math" panose="02040503050406030204" pitchFamily="18" charset="0"/>
                                        </a:rPr>
                                        <m:t>diel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f>
                            <m:fPr>
                              <m:ctrlPr>
                                <a:rPr lang="en-GB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000" i="0">
                                      <a:latin typeface="Cambria Math" panose="02040503050406030204" pitchFamily="18" charset="0"/>
                                    </a:rPr>
                                    <m:t>el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000" i="0">
                                      <a:latin typeface="Cambria Math" panose="020405030504060302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000" i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000" i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GB" sz="1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000" i="0">
                                      <a:latin typeface="Cambria Math" panose="02040503050406030204" pitchFamily="18" charset="0"/>
                                    </a:rPr>
                                    <m:t>el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0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000" i="0">
                                      <a:latin typeface="Cambria Math" panose="02040503050406030204" pitchFamily="18" charset="0"/>
                                    </a:rPr>
                                    <m:t>el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  <m:sSub>
                        <m:sSubPr>
                          <m:ctrlPr>
                            <a:rPr lang="en-GB" sz="1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000" i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</m:oMath>
                  </m:oMathPara>
                </a14:m>
                <a:endParaRPr lang="en-GB" sz="1000" dirty="0"/>
              </a:p>
            </p:txBody>
          </p:sp>
        </mc:Choice>
        <mc:Fallback xmlns="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6EA94FD1-A3CC-4C36-811C-1832B83C76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6176" y="4352046"/>
                <a:ext cx="2351670" cy="63523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48AA60D7-C374-4416-8CE8-C282D187E82B}"/>
                  </a:ext>
                </a:extLst>
              </p:cNvPr>
              <p:cNvSpPr txBox="1"/>
              <p:nvPr/>
            </p:nvSpPr>
            <p:spPr>
              <a:xfrm>
                <a:off x="3459318" y="4297929"/>
                <a:ext cx="2467615" cy="6893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 i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sub>
                          </m:sSub>
                        </m:e>
                        <m:sub>
                          <m:r>
                            <m:rPr>
                              <m:sty m:val="p"/>
                            </m:rPr>
                            <a:rPr lang="en-GB" sz="1100" i="0">
                              <a:latin typeface="Cambria Math" panose="02040503050406030204" pitchFamily="18" charset="0"/>
                            </a:rPr>
                            <m:t>diel</m:t>
                          </m:r>
                        </m:sub>
                      </m:sSub>
                      <m:r>
                        <a:rPr lang="en-GB" sz="11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1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GB" sz="11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 i="0">
                                      <a:latin typeface="Cambria Math" panose="020405030504060302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 i="0">
                                      <a:latin typeface="Cambria Math" panose="020405030504060302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100" i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1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 i="0">
                                      <a:latin typeface="Cambria Math" panose="02040503050406030204" pitchFamily="18" charset="0"/>
                                    </a:rPr>
                                    <m:t>el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 i="0">
                                      <a:latin typeface="Cambria Math" panose="02040503050406030204" pitchFamily="18" charset="0"/>
                                    </a:rPr>
                                    <m:t>el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100" i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f>
                            <m:fPr>
                              <m:ctrlPr>
                                <a:rPr lang="en-GB" sz="11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100" i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 i="0">
                                      <a:latin typeface="Cambria Math" panose="020405030504060302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 i="0">
                                      <a:latin typeface="Cambria Math" panose="020405030504060302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100" i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GB" sz="11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1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100" i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GB" sz="11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100" i="1"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100" i="0">
                                          <a:latin typeface="Cambria Math" panose="02040503050406030204" pitchFamily="18" charset="0"/>
                                        </a:rPr>
                                        <m:t>el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1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100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100" i="0">
                                          <a:latin typeface="Cambria Math" panose="02040503050406030204" pitchFamily="18" charset="0"/>
                                        </a:rPr>
                                        <m:t>el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f>
                            <m:fPr>
                              <m:ctrlPr>
                                <a:rPr lang="en-GB" sz="11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 i="0">
                                      <a:latin typeface="Cambria Math" panose="020405030504060302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 i="0">
                                      <a:latin typeface="Cambria Math" panose="02040503050406030204" pitchFamily="18" charset="0"/>
                                    </a:rPr>
                                    <m:t>el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  <m:sSub>
                        <m:sSubPr>
                          <m:ctrlPr>
                            <a:rPr lang="en-GB" sz="11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100" i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48AA60D7-C374-4416-8CE8-C282D187E8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9318" y="4297929"/>
                <a:ext cx="2467615" cy="68935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39C8193A-760B-43F9-9C74-EC667470C66E}"/>
                  </a:ext>
                </a:extLst>
              </p:cNvPr>
              <p:cNvSpPr txBox="1"/>
              <p:nvPr/>
            </p:nvSpPr>
            <p:spPr>
              <a:xfrm>
                <a:off x="3508994" y="2184657"/>
                <a:ext cx="2998646" cy="432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GB" sz="1000" b="1" dirty="0"/>
                  <a:t>Equilibrium of lateral strain between the layers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ε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100" b="0" i="0" smtClean="0">
                                  <a:effectLst/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diel</m:t>
                              </m:r>
                            </m:sub>
                          </m:sSub>
                        </m:sub>
                      </m:sSub>
                      <m:r>
                        <a:rPr lang="en-US" sz="1100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100" i="1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1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ε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100" b="0" i="0" smtClean="0">
                                  <a:effectLst/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1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el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sz="1000" dirty="0"/>
              </a:p>
            </p:txBody>
          </p:sp>
        </mc:Choice>
        <mc:Fallback xmlns="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39C8193A-760B-43F9-9C74-EC667470C6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8994" y="2184657"/>
                <a:ext cx="2998646" cy="43268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" name="TextBox 104">
            <a:extLst>
              <a:ext uri="{FF2B5EF4-FFF2-40B4-BE49-F238E27FC236}">
                <a16:creationId xmlns:a16="http://schemas.microsoft.com/office/drawing/2014/main" id="{159E2C4E-3918-4696-A308-83AEB70EAC70}"/>
              </a:ext>
            </a:extLst>
          </p:cNvPr>
          <p:cNvSpPr txBox="1"/>
          <p:nvPr/>
        </p:nvSpPr>
        <p:spPr>
          <a:xfrm>
            <a:off x="3526292" y="3840841"/>
            <a:ext cx="514985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1" dirty="0"/>
              <a:t>Lateral stress calculation 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5BF71FF-2F36-4057-AF39-22B94ABF37BC}"/>
              </a:ext>
            </a:extLst>
          </p:cNvPr>
          <p:cNvSpPr/>
          <p:nvPr/>
        </p:nvSpPr>
        <p:spPr>
          <a:xfrm>
            <a:off x="420065" y="2446121"/>
            <a:ext cx="2484000" cy="26408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110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38D3381E-07E1-41CA-B3C6-C04BFF9274CB}"/>
              </a:ext>
            </a:extLst>
          </p:cNvPr>
          <p:cNvSpPr/>
          <p:nvPr/>
        </p:nvSpPr>
        <p:spPr>
          <a:xfrm>
            <a:off x="413252" y="2795295"/>
            <a:ext cx="2485410" cy="28404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1100"/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C07A74B5-EBD5-4AE1-AFDE-3FE6CF598ACA}"/>
              </a:ext>
            </a:extLst>
          </p:cNvPr>
          <p:cNvCxnSpPr/>
          <p:nvPr/>
        </p:nvCxnSpPr>
        <p:spPr>
          <a:xfrm>
            <a:off x="1697564" y="2143437"/>
            <a:ext cx="0" cy="28859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Text Box 29">
                <a:extLst>
                  <a:ext uri="{FF2B5EF4-FFF2-40B4-BE49-F238E27FC236}">
                    <a16:creationId xmlns:a16="http://schemas.microsoft.com/office/drawing/2014/main" id="{CF80EA74-0E47-4834-A78D-A723CFFE06B8}"/>
                  </a:ext>
                </a:extLst>
              </p:cNvPr>
              <p:cNvSpPr txBox="1"/>
              <p:nvPr/>
            </p:nvSpPr>
            <p:spPr>
              <a:xfrm>
                <a:off x="1467167" y="2046616"/>
                <a:ext cx="709580" cy="319553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>
                              <a:solidFill>
                                <a:srgbClr val="00B05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solidFill>
                                <a:srgbClr val="00B05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1100" i="1">
                              <a:solidFill>
                                <a:srgbClr val="00B05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GB" sz="11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8" name="Text Box 29">
                <a:extLst>
                  <a:ext uri="{FF2B5EF4-FFF2-40B4-BE49-F238E27FC236}">
                    <a16:creationId xmlns:a16="http://schemas.microsoft.com/office/drawing/2014/main" id="{CF80EA74-0E47-4834-A78D-A723CFFE06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7167" y="2046616"/>
                <a:ext cx="709580" cy="31955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D6A776A8-E363-492A-9384-981FE47C7FA6}"/>
              </a:ext>
            </a:extLst>
          </p:cNvPr>
          <p:cNvCxnSpPr/>
          <p:nvPr/>
        </p:nvCxnSpPr>
        <p:spPr>
          <a:xfrm>
            <a:off x="1486981" y="2920960"/>
            <a:ext cx="439651" cy="0"/>
          </a:xfrm>
          <a:prstGeom prst="straightConnector1">
            <a:avLst/>
          </a:prstGeom>
          <a:ln>
            <a:headEnd type="triangle" w="sm" len="sm"/>
            <a:tailEnd type="triangle" w="sm" len="sm"/>
          </a:ln>
          <a:effectLst>
            <a:glow rad="381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0BB3B7A-BC86-4875-AB13-1C6E64294853}"/>
              </a:ext>
            </a:extLst>
          </p:cNvPr>
          <p:cNvGrpSpPr/>
          <p:nvPr/>
        </p:nvGrpSpPr>
        <p:grpSpPr>
          <a:xfrm>
            <a:off x="1454806" y="2594950"/>
            <a:ext cx="493512" cy="394"/>
            <a:chOff x="2466340" y="601345"/>
            <a:chExt cx="500456" cy="399"/>
          </a:xfrm>
        </p:grpSpPr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12ED42AF-3C89-4CF5-AF76-5BFF7C97E903}"/>
                </a:ext>
              </a:extLst>
            </p:cNvPr>
            <p:cNvCxnSpPr/>
            <p:nvPr/>
          </p:nvCxnSpPr>
          <p:spPr>
            <a:xfrm>
              <a:off x="2466340" y="601744"/>
              <a:ext cx="216000" cy="0"/>
            </a:xfrm>
            <a:prstGeom prst="straightConnector1">
              <a:avLst/>
            </a:prstGeom>
            <a:ln>
              <a:headEnd type="none" w="sm" len="sm"/>
              <a:tailEnd type="triangle" w="sm" len="sm"/>
            </a:ln>
            <a:effectLst>
              <a:glow rad="381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353E2462-C358-48EF-AA1E-61CA63998397}"/>
                </a:ext>
              </a:extLst>
            </p:cNvPr>
            <p:cNvCxnSpPr/>
            <p:nvPr/>
          </p:nvCxnSpPr>
          <p:spPr>
            <a:xfrm>
              <a:off x="2750896" y="601345"/>
              <a:ext cx="215900" cy="0"/>
            </a:xfrm>
            <a:prstGeom prst="straightConnector1">
              <a:avLst/>
            </a:prstGeom>
            <a:ln>
              <a:headEnd type="triangle" w="sm" len="sm"/>
              <a:tailEnd type="none" w="sm" len="sm"/>
            </a:ln>
            <a:effectLst>
              <a:glow rad="381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 Box 29">
                <a:extLst>
                  <a:ext uri="{FF2B5EF4-FFF2-40B4-BE49-F238E27FC236}">
                    <a16:creationId xmlns:a16="http://schemas.microsoft.com/office/drawing/2014/main" id="{1B2A1F9F-047F-4373-B833-0CC38D578AA1}"/>
                  </a:ext>
                </a:extLst>
              </p:cNvPr>
              <p:cNvSpPr txBox="1"/>
              <p:nvPr/>
            </p:nvSpPr>
            <p:spPr>
              <a:xfrm>
                <a:off x="1944190" y="3220363"/>
                <a:ext cx="1183375" cy="319405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100">
                          <a:solidFill>
                            <a:srgbClr val="0070C0"/>
                          </a:solidFill>
                          <a:effectLst>
                            <a:glow rad="50800">
                              <a:schemeClr val="bg1"/>
                            </a:glo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i</m:t>
                      </m:r>
                      <m:r>
                        <a:rPr lang="en-GB" sz="1100">
                          <a:solidFill>
                            <a:srgbClr val="0070C0"/>
                          </a:solidFill>
                          <a:effectLst>
                            <a:glow rad="50800">
                              <a:schemeClr val="bg1"/>
                            </a:glo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1100">
                          <a:solidFill>
                            <a:srgbClr val="0070C0"/>
                          </a:solidFill>
                          <a:effectLst>
                            <a:glow rad="50800">
                              <a:schemeClr val="bg1"/>
                            </a:glo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x</m:t>
                      </m:r>
                      <m:r>
                        <a:rPr lang="en-GB" sz="1100">
                          <a:solidFill>
                            <a:srgbClr val="0070C0"/>
                          </a:solidFill>
                          <a:effectLst>
                            <a:glow rad="50800">
                              <a:schemeClr val="bg1"/>
                            </a:glo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GB" sz="1100">
                          <a:solidFill>
                            <a:srgbClr val="0070C0"/>
                          </a:solidFill>
                          <a:effectLst>
                            <a:glow rad="50800">
                              <a:schemeClr val="bg1"/>
                            </a:glo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y</m:t>
                      </m:r>
                      <m:r>
                        <a:rPr lang="en-GB" sz="1100">
                          <a:solidFill>
                            <a:srgbClr val="0070C0"/>
                          </a:solidFill>
                          <a:effectLst>
                            <a:glow rad="50800">
                              <a:schemeClr val="bg1"/>
                            </a:glo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GB" sz="1100">
                          <a:solidFill>
                            <a:srgbClr val="0070C0"/>
                          </a:solidFill>
                          <a:effectLst>
                            <a:glow rad="50800">
                              <a:schemeClr val="bg1"/>
                            </a:glo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z</m:t>
                      </m:r>
                    </m:oMath>
                  </m:oMathPara>
                </a14:m>
                <a:endParaRPr lang="en-GB" sz="11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4" name="Text Box 29">
                <a:extLst>
                  <a:ext uri="{FF2B5EF4-FFF2-40B4-BE49-F238E27FC236}">
                    <a16:creationId xmlns:a16="http://schemas.microsoft.com/office/drawing/2014/main" id="{1B2A1F9F-047F-4373-B833-0CC38D578A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4190" y="3220363"/>
                <a:ext cx="1183375" cy="31940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 Box 29">
                <a:extLst>
                  <a:ext uri="{FF2B5EF4-FFF2-40B4-BE49-F238E27FC236}">
                    <a16:creationId xmlns:a16="http://schemas.microsoft.com/office/drawing/2014/main" id="{835F0652-DB8B-4306-8899-B2F77CBDEF2D}"/>
                  </a:ext>
                </a:extLst>
              </p:cNvPr>
              <p:cNvSpPr txBox="1"/>
              <p:nvPr/>
            </p:nvSpPr>
            <p:spPr>
              <a:xfrm>
                <a:off x="2082795" y="2759880"/>
                <a:ext cx="709580" cy="319405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𝑖𝑖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el</m:t>
                              </m:r>
                            </m:sub>
                          </m:sSub>
                        </m:sub>
                      </m:sSub>
                      <m:r>
                        <a:rPr lang="en-GB" sz="1100" i="1">
                          <a:solidFill>
                            <a:srgbClr val="0070C0"/>
                          </a:solidFill>
                          <a:effectLst>
                            <a:glow rad="50800">
                              <a:schemeClr val="bg1"/>
                            </a:glo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𝜀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𝑖𝑖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el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sz="11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5" name="Text Box 29">
                <a:extLst>
                  <a:ext uri="{FF2B5EF4-FFF2-40B4-BE49-F238E27FC236}">
                    <a16:creationId xmlns:a16="http://schemas.microsoft.com/office/drawing/2014/main" id="{835F0652-DB8B-4306-8899-B2F77CBDEF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2795" y="2759880"/>
                <a:ext cx="709580" cy="31940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 Box 29">
                <a:extLst>
                  <a:ext uri="{FF2B5EF4-FFF2-40B4-BE49-F238E27FC236}">
                    <a16:creationId xmlns:a16="http://schemas.microsoft.com/office/drawing/2014/main" id="{FE1F5481-615D-4213-9EA8-A65A8B5D97AF}"/>
                  </a:ext>
                </a:extLst>
              </p:cNvPr>
              <p:cNvSpPr txBox="1"/>
              <p:nvPr/>
            </p:nvSpPr>
            <p:spPr>
              <a:xfrm>
                <a:off x="1833456" y="2396403"/>
                <a:ext cx="1209417" cy="319405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𝑖𝑖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diel</m:t>
                              </m:r>
                            </m:sub>
                          </m:sSub>
                        </m:sub>
                      </m:sSub>
                      <m:r>
                        <a:rPr lang="en-GB" sz="1100" i="1">
                          <a:solidFill>
                            <a:srgbClr val="0070C0"/>
                          </a:solidFill>
                          <a:effectLst>
                            <a:glow rad="50800">
                              <a:schemeClr val="bg1"/>
                            </a:glo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solidFill>
                                <a:srgbClr val="0070C0"/>
                              </a:solidFill>
                              <a:effectLst>
                                <a:glow rad="50800">
                                  <a:schemeClr val="bg1"/>
                                </a:glo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𝜀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𝑖𝑖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>
                                  <a:solidFill>
                                    <a:srgbClr val="0070C0"/>
                                  </a:solidFill>
                                  <a:effectLst>
                                    <a:glow rad="50800">
                                      <a:schemeClr val="bg1"/>
                                    </a:glo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diel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sz="110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7" name="Text Box 29">
                <a:extLst>
                  <a:ext uri="{FF2B5EF4-FFF2-40B4-BE49-F238E27FC236}">
                    <a16:creationId xmlns:a16="http://schemas.microsoft.com/office/drawing/2014/main" id="{FE1F5481-615D-4213-9EA8-A65A8B5D97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3456" y="2396403"/>
                <a:ext cx="1209417" cy="31940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CD40BCC6-393C-4E94-92AE-261C5C5DC147}"/>
              </a:ext>
            </a:extLst>
          </p:cNvPr>
          <p:cNvCxnSpPr/>
          <p:nvPr/>
        </p:nvCxnSpPr>
        <p:spPr>
          <a:xfrm>
            <a:off x="1706806" y="3125507"/>
            <a:ext cx="0" cy="288091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4" name="Text Box 29">
                <a:extLst>
                  <a:ext uri="{FF2B5EF4-FFF2-40B4-BE49-F238E27FC236}">
                    <a16:creationId xmlns:a16="http://schemas.microsoft.com/office/drawing/2014/main" id="{DAD05453-7450-4DAC-9ED3-43EE5E350573}"/>
                  </a:ext>
                </a:extLst>
              </p:cNvPr>
              <p:cNvSpPr txBox="1"/>
              <p:nvPr/>
            </p:nvSpPr>
            <p:spPr>
              <a:xfrm>
                <a:off x="1496062" y="3229502"/>
                <a:ext cx="709580" cy="319405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>
                              <a:solidFill>
                                <a:srgbClr val="00B05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solidFill>
                                <a:srgbClr val="00B05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1100" i="1">
                              <a:solidFill>
                                <a:srgbClr val="00B05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GB" sz="11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4" name="Text Box 29">
                <a:extLst>
                  <a:ext uri="{FF2B5EF4-FFF2-40B4-BE49-F238E27FC236}">
                    <a16:creationId xmlns:a16="http://schemas.microsoft.com/office/drawing/2014/main" id="{DAD05453-7450-4DAC-9ED3-43EE5E3505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6062" y="3229502"/>
                <a:ext cx="709580" cy="319405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7" name="Group 106">
            <a:extLst>
              <a:ext uri="{FF2B5EF4-FFF2-40B4-BE49-F238E27FC236}">
                <a16:creationId xmlns:a16="http://schemas.microsoft.com/office/drawing/2014/main" id="{470903F6-1225-4A7A-9E5E-E97273C3C9F4}"/>
              </a:ext>
            </a:extLst>
          </p:cNvPr>
          <p:cNvGrpSpPr/>
          <p:nvPr/>
        </p:nvGrpSpPr>
        <p:grpSpPr>
          <a:xfrm>
            <a:off x="434212" y="2817496"/>
            <a:ext cx="526270" cy="665194"/>
            <a:chOff x="52834" y="3666581"/>
            <a:chExt cx="526270" cy="665194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0C7667E0-828E-431C-B1E0-0528FCF90C00}"/>
                </a:ext>
              </a:extLst>
            </p:cNvPr>
            <p:cNvGrpSpPr/>
            <p:nvPr/>
          </p:nvGrpSpPr>
          <p:grpSpPr>
            <a:xfrm>
              <a:off x="188260" y="3854411"/>
              <a:ext cx="350797" cy="350797"/>
              <a:chOff x="381027" y="647993"/>
              <a:chExt cx="505047" cy="505047"/>
            </a:xfrm>
          </p:grpSpPr>
          <p:cxnSp>
            <p:nvCxnSpPr>
              <p:cNvPr id="112" name="Straight Arrow Connector 111">
                <a:extLst>
                  <a:ext uri="{FF2B5EF4-FFF2-40B4-BE49-F238E27FC236}">
                    <a16:creationId xmlns:a16="http://schemas.microsoft.com/office/drawing/2014/main" id="{DFBACAFB-8EEF-48B9-A4E2-7AA63748A29C}"/>
                  </a:ext>
                </a:extLst>
              </p:cNvPr>
              <p:cNvCxnSpPr/>
              <p:nvPr/>
            </p:nvCxnSpPr>
            <p:spPr>
              <a:xfrm flipV="1">
                <a:off x="755576" y="647993"/>
                <a:ext cx="0" cy="505047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Arrow Connector 112">
                <a:extLst>
                  <a:ext uri="{FF2B5EF4-FFF2-40B4-BE49-F238E27FC236}">
                    <a16:creationId xmlns:a16="http://schemas.microsoft.com/office/drawing/2014/main" id="{C5EC097E-E495-4735-89ED-191665B1552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633551" y="800393"/>
                <a:ext cx="0" cy="505047"/>
              </a:xfrm>
              <a:prstGeom prst="straightConnector1">
                <a:avLst/>
              </a:prstGeom>
              <a:ln w="15875">
                <a:solidFill>
                  <a:srgbClr val="0000FF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1D32741C-F912-48C4-8B4B-D89F3201EE4A}"/>
                  </a:ext>
                </a:extLst>
              </p:cNvPr>
              <p:cNvSpPr/>
              <p:nvPr/>
            </p:nvSpPr>
            <p:spPr>
              <a:xfrm>
                <a:off x="702917" y="1002161"/>
                <a:ext cx="108000" cy="108000"/>
              </a:xfrm>
              <a:prstGeom prst="ellipse">
                <a:avLst/>
              </a:prstGeom>
              <a:noFill/>
              <a:ln w="15875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7D6B8CBD-5F45-40FB-BC90-4247CED6806D}"/>
                  </a:ext>
                </a:extLst>
              </p:cNvPr>
              <p:cNvSpPr/>
              <p:nvPr/>
            </p:nvSpPr>
            <p:spPr>
              <a:xfrm>
                <a:off x="737576" y="1042825"/>
                <a:ext cx="36000" cy="36000"/>
              </a:xfrm>
              <a:prstGeom prst="ellipse">
                <a:avLst/>
              </a:prstGeom>
              <a:solidFill>
                <a:srgbClr val="940900"/>
              </a:solidFill>
              <a:ln w="15875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03BF70D4-3D52-4666-A0A7-1D34B7B4183F}"/>
                </a:ext>
              </a:extLst>
            </p:cNvPr>
            <p:cNvSpPr txBox="1"/>
            <p:nvPr/>
          </p:nvSpPr>
          <p:spPr>
            <a:xfrm>
              <a:off x="435913" y="4085554"/>
              <a:ext cx="14319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940900"/>
                  </a:solidFill>
                </a:rPr>
                <a:t>x</a:t>
              </a:r>
              <a:endParaRPr lang="en-GB" sz="1000" dirty="0">
                <a:solidFill>
                  <a:srgbClr val="940900"/>
                </a:solidFill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50F3F188-2F28-4CFC-BCBD-6549A3543DDA}"/>
                </a:ext>
              </a:extLst>
            </p:cNvPr>
            <p:cNvSpPr txBox="1"/>
            <p:nvPr/>
          </p:nvSpPr>
          <p:spPr>
            <a:xfrm>
              <a:off x="305224" y="3666581"/>
              <a:ext cx="14319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00B050"/>
                  </a:solidFill>
                </a:rPr>
                <a:t>y</a:t>
              </a:r>
              <a:endParaRPr lang="en-GB" sz="1000" dirty="0">
                <a:solidFill>
                  <a:srgbClr val="00B050"/>
                </a:solidFill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A26851D9-B18A-4A45-9C73-CECD31F11D4F}"/>
                </a:ext>
              </a:extLst>
            </p:cNvPr>
            <p:cNvSpPr txBox="1"/>
            <p:nvPr/>
          </p:nvSpPr>
          <p:spPr>
            <a:xfrm>
              <a:off x="52834" y="4005544"/>
              <a:ext cx="14319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0000FF"/>
                  </a:solidFill>
                </a:rPr>
                <a:t>z</a:t>
              </a:r>
              <a:endParaRPr lang="en-GB" sz="10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484F98DB-24F3-48BE-80A0-E119BD82353F}"/>
              </a:ext>
            </a:extLst>
          </p:cNvPr>
          <p:cNvGrpSpPr/>
          <p:nvPr/>
        </p:nvGrpSpPr>
        <p:grpSpPr>
          <a:xfrm>
            <a:off x="432231" y="2698823"/>
            <a:ext cx="2459220" cy="116373"/>
            <a:chOff x="398624" y="1615086"/>
            <a:chExt cx="2459220" cy="116373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E2C480C9-BB09-4C8C-B06F-1EBC5986F6AD}"/>
                </a:ext>
              </a:extLst>
            </p:cNvPr>
            <p:cNvCxnSpPr/>
            <p:nvPr/>
          </p:nvCxnSpPr>
          <p:spPr>
            <a:xfrm flipH="1">
              <a:off x="398624" y="1615086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357BD75E-7181-4195-8A06-5E916A42C4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9487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0FB51F93-92CE-4B3B-81D1-74B329DD1B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0350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731B8CBC-FD93-4F3D-A32C-7E3DF502908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1213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5EA199A2-C161-4485-9B65-50ACF95BC5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22076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9D2CE4E5-A728-4EF3-9BCC-F07A5ED206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02939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DD1F87C0-9D66-4C3A-B30E-3FE44E4597E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83802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616D7B40-7399-4394-9D98-A4E9DFF1D51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64665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C497B766-17A3-4EDB-B492-3D0FB6C856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45528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08FB736A-CB25-4DEF-95D6-21E3618CF6B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26391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61FD325F-52D6-4603-A8FC-9995A8D826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07254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31C0427B-BE79-468C-AE04-685E1C31DF3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88117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6F116DEF-5CA9-4BE3-8473-B722FB2961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68980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1D9C9CAC-764A-4679-8A37-A0CE4C0BF5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749844" y="1623459"/>
              <a:ext cx="108000" cy="10800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1" name="TextBox 130">
            <a:extLst>
              <a:ext uri="{FF2B5EF4-FFF2-40B4-BE49-F238E27FC236}">
                <a16:creationId xmlns:a16="http://schemas.microsoft.com/office/drawing/2014/main" id="{C6B85930-FDDA-43E7-B0E0-748A347EFBDD}"/>
              </a:ext>
            </a:extLst>
          </p:cNvPr>
          <p:cNvSpPr txBox="1"/>
          <p:nvPr/>
        </p:nvSpPr>
        <p:spPr>
          <a:xfrm>
            <a:off x="170344" y="3531387"/>
            <a:ext cx="29761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Simplified schematic for analytic model.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CB49FAA1-21E4-40EA-864A-C164DBAA5E5F}"/>
                  </a:ext>
                </a:extLst>
              </p:cNvPr>
              <p:cNvSpPr txBox="1"/>
              <p:nvPr/>
            </p:nvSpPr>
            <p:spPr>
              <a:xfrm>
                <a:off x="317171" y="1652238"/>
                <a:ext cx="1464952" cy="2781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100">
                              <a:latin typeface="Cambria Math" panose="02040503050406030204" pitchFamily="18" charset="0"/>
                            </a:rPr>
                            <m:t>el</m:t>
                          </m:r>
                        </m:sub>
                      </m:sSub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=∑</m:t>
                      </m:r>
                      <m:sSub>
                        <m:sSub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100" b="0" i="0" smtClean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CB49FAA1-21E4-40EA-864A-C164DBAA5E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171" y="1652238"/>
                <a:ext cx="1464952" cy="278153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D636A062-6524-439A-9ED2-16BDC974D791}"/>
                  </a:ext>
                </a:extLst>
              </p:cNvPr>
              <p:cNvSpPr txBox="1"/>
              <p:nvPr/>
            </p:nvSpPr>
            <p:spPr>
              <a:xfrm>
                <a:off x="1410115" y="1652238"/>
                <a:ext cx="1661492" cy="2781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 b="0" i="0" smtClean="0">
                              <a:latin typeface="Cambria Math" panose="02040503050406030204" pitchFamily="18" charset="0"/>
                            </a:rPr>
                            <m:t>diel</m:t>
                          </m:r>
                        </m:sub>
                      </m:sSub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=∑</m:t>
                      </m:r>
                      <m:sSub>
                        <m:sSub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100" b="0" i="0" smtClean="0">
                                  <a:latin typeface="Cambria Math" panose="02040503050406030204" pitchFamily="18" charset="0"/>
                                </a:rPr>
                                <m:t>diel</m:t>
                              </m:r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D636A062-6524-439A-9ED2-16BDC974D7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0115" y="1652238"/>
                <a:ext cx="1661492" cy="278153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0E2855E-4C85-4E72-9E26-8AB0489806A0}"/>
              </a:ext>
            </a:extLst>
          </p:cNvPr>
          <p:cNvCxnSpPr/>
          <p:nvPr/>
        </p:nvCxnSpPr>
        <p:spPr>
          <a:xfrm flipH="1">
            <a:off x="170344" y="2446121"/>
            <a:ext cx="242908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D122148D-E27F-4B44-9476-69261E2F7E18}"/>
              </a:ext>
            </a:extLst>
          </p:cNvPr>
          <p:cNvCxnSpPr/>
          <p:nvPr/>
        </p:nvCxnSpPr>
        <p:spPr>
          <a:xfrm flipH="1">
            <a:off x="177157" y="2710206"/>
            <a:ext cx="242908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1D15283C-13E2-4635-9863-2FE9F3BD063C}"/>
              </a:ext>
            </a:extLst>
          </p:cNvPr>
          <p:cNvCxnSpPr/>
          <p:nvPr/>
        </p:nvCxnSpPr>
        <p:spPr>
          <a:xfrm flipH="1">
            <a:off x="170344" y="2795295"/>
            <a:ext cx="242908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A33D3617-C340-4B13-9138-31AAC90D6C17}"/>
              </a:ext>
            </a:extLst>
          </p:cNvPr>
          <p:cNvCxnSpPr/>
          <p:nvPr/>
        </p:nvCxnSpPr>
        <p:spPr>
          <a:xfrm flipH="1">
            <a:off x="170344" y="3079342"/>
            <a:ext cx="242908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7DFFB1AB-BF4F-4EDA-933E-6D6C1395F9F9}"/>
                  </a:ext>
                </a:extLst>
              </p:cNvPr>
              <p:cNvSpPr txBox="1"/>
              <p:nvPr/>
            </p:nvSpPr>
            <p:spPr>
              <a:xfrm>
                <a:off x="-7518" y="2442674"/>
                <a:ext cx="498856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000" i="0">
                              <a:latin typeface="Cambria Math" panose="02040503050406030204" pitchFamily="18" charset="0"/>
                            </a:rPr>
                            <m:t>el</m:t>
                          </m:r>
                        </m:sub>
                      </m:sSub>
                    </m:oMath>
                  </m:oMathPara>
                </a14:m>
                <a:endParaRPr lang="en-GB" sz="1000" dirty="0"/>
              </a:p>
            </p:txBody>
          </p:sp>
        </mc:Choice>
        <mc:Fallback xmlns=""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7DFFB1AB-BF4F-4EDA-933E-6D6C1395F9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518" y="2442674"/>
                <a:ext cx="498856" cy="246221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AFC64D3D-767B-40D9-BEF3-F0C201C73EA3}"/>
                  </a:ext>
                </a:extLst>
              </p:cNvPr>
              <p:cNvSpPr txBox="1"/>
              <p:nvPr/>
            </p:nvSpPr>
            <p:spPr>
              <a:xfrm>
                <a:off x="-19604" y="2805289"/>
                <a:ext cx="498856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000" b="0" i="0" smtClean="0">
                              <a:latin typeface="Cambria Math" panose="02040503050406030204" pitchFamily="18" charset="0"/>
                            </a:rPr>
                            <m:t>diel</m:t>
                          </m:r>
                        </m:sub>
                      </m:sSub>
                    </m:oMath>
                  </m:oMathPara>
                </a14:m>
                <a:endParaRPr lang="en-GB" sz="1000" dirty="0"/>
              </a:p>
            </p:txBody>
          </p:sp>
        </mc:Choice>
        <mc:Fallback xmlns=""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AFC64D3D-767B-40D9-BEF3-F0C201C73E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9604" y="2805289"/>
                <a:ext cx="498856" cy="246221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69664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 - strain state in the capacitive gauge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5CAD95BE-CE24-453B-8CBD-B105607AADF6}"/>
                  </a:ext>
                </a:extLst>
              </p:cNvPr>
              <p:cNvSpPr txBox="1"/>
              <p:nvPr/>
            </p:nvSpPr>
            <p:spPr>
              <a:xfrm>
                <a:off x="4119974" y="1923678"/>
                <a:ext cx="4961607" cy="10939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200" b="1" dirty="0"/>
                  <a:t>Strain dielectric layer</a:t>
                </a:r>
              </a:p>
              <a:p>
                <a:endParaRPr lang="en-GB" sz="12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100" b="0" i="0">
                                  <a:latin typeface="Cambria Math" panose="02040503050406030204" pitchFamily="18" charset="0"/>
                                </a:rPr>
                                <m:t>y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 b="0" i="0">
                                  <a:latin typeface="Cambria Math" panose="02040503050406030204" pitchFamily="18" charset="0"/>
                                </a:rPr>
                                <m:t>diel</m:t>
                              </m:r>
                            </m:sub>
                          </m:sSub>
                        </m:sub>
                      </m:sSub>
                      <m:r>
                        <a:rPr lang="en-GB" sz="1100" b="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1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100" b="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 b="0" i="0">
                                  <a:latin typeface="Cambria Math" panose="02040503050406030204" pitchFamily="18" charset="0"/>
                                </a:rPr>
                                <m:t>diel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1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100" b="0" i="0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GB" sz="11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0" i="0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a:rPr lang="en-GB" sz="1100" b="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 b="0" i="0">
                                  <a:latin typeface="Cambria Math" panose="02040503050406030204" pitchFamily="18" charset="0"/>
                                </a:rPr>
                                <m:t>diel</m:t>
                              </m:r>
                            </m:sub>
                          </m:sSub>
                          <m:f>
                            <m:fPr>
                              <m:ctrlPr>
                                <a:rPr lang="en-GB" sz="11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f>
                                <m:fPr>
                                  <m:ctrlPr>
                                    <a:rPr lang="en-GB" sz="11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11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100" b="0" i="1"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100" b="0" i="0">
                                          <a:latin typeface="Cambria Math" panose="02040503050406030204" pitchFamily="18" charset="0"/>
                                        </a:rPr>
                                        <m:t>diel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1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100" b="0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100" b="0" i="0">
                                          <a:latin typeface="Cambria Math" panose="02040503050406030204" pitchFamily="18" charset="0"/>
                                        </a:rPr>
                                        <m:t>diel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GB" sz="1100" b="0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GB" sz="11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11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100" b="0" i="1"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100" b="0" i="0">
                                          <a:latin typeface="Cambria Math" panose="02040503050406030204" pitchFamily="18" charset="0"/>
                                        </a:rPr>
                                        <m:t>el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1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100" b="0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100" b="0" i="0">
                                          <a:latin typeface="Cambria Math" panose="02040503050406030204" pitchFamily="18" charset="0"/>
                                        </a:rPr>
                                        <m:t>el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GB" sz="1100" b="0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num>
                            <m:den>
                              <m:f>
                                <m:fPr>
                                  <m:ctrlPr>
                                    <a:rPr lang="en-GB" sz="11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100" b="0" i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GB" sz="11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100" b="0" i="1"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100" b="0" i="0">
                                          <a:latin typeface="Cambria Math" panose="02040503050406030204" pitchFamily="18" charset="0"/>
                                        </a:rPr>
                                        <m:t>diel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1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100" b="0" i="1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100" b="0" i="0">
                                          <a:latin typeface="Cambria Math" panose="02040503050406030204" pitchFamily="18" charset="0"/>
                                        </a:rPr>
                                        <m:t>diel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GB" sz="1100" b="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d>
                                <m:dPr>
                                  <m:ctrlPr>
                                    <a:rPr lang="en-GB" sz="11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sz="11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sz="1100" b="0" i="0">
                                          <a:latin typeface="Cambria Math" panose="02040503050406030204" pitchFamily="18" charset="0"/>
                                        </a:rPr>
                                        <m:t>1−</m:t>
                                      </m:r>
                                      <m:sSub>
                                        <m:sSubPr>
                                          <m:ctrlPr>
                                            <a:rPr lang="en-GB" sz="110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100" b="0" i="1">
                                              <a:latin typeface="Cambria Math" panose="02040503050406030204" pitchFamily="18" charset="0"/>
                                            </a:rPr>
                                            <m:t>𝜈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 sz="1100" b="0" i="0">
                                              <a:latin typeface="Cambria Math" panose="02040503050406030204" pitchFamily="18" charset="0"/>
                                            </a:rPr>
                                            <m:t>el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sz="110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100" b="0" i="1"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GB" sz="1100" b="0" i="0">
                                              <a:latin typeface="Cambria Math" panose="02040503050406030204" pitchFamily="18" charset="0"/>
                                            </a:rPr>
                                            <m:t>el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  <m:f>
                                <m:fPr>
                                  <m:ctrlPr>
                                    <a:rPr lang="en-GB" sz="11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11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100" b="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100" b="0" i="0">
                                          <a:latin typeface="Cambria Math" panose="02040503050406030204" pitchFamily="18" charset="0"/>
                                        </a:rPr>
                                        <m:t>diel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1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100" b="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100" b="0" i="0">
                                          <a:latin typeface="Cambria Math" panose="02040503050406030204" pitchFamily="18" charset="0"/>
                                        </a:rPr>
                                        <m:t>el</m:t>
                                      </m:r>
                                    </m:sub>
                                  </m:sSub>
                                </m:den>
                              </m:f>
                            </m:den>
                          </m:f>
                          <m:r>
                            <a:rPr lang="en-GB" sz="1100" b="0" i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GB" sz="1100" b="0" i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11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b="0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100" b="0" i="0"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5CAD95BE-CE24-453B-8CBD-B105607AAD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9974" y="1923678"/>
                <a:ext cx="4961607" cy="1093954"/>
              </a:xfrm>
              <a:prstGeom prst="rect">
                <a:avLst/>
              </a:prstGeom>
              <a:blipFill>
                <a:blip r:embed="rId3"/>
                <a:stretch>
                  <a:fillRect l="-123" t="-11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" name="Picture 42">
            <a:extLst>
              <a:ext uri="{FF2B5EF4-FFF2-40B4-BE49-F238E27FC236}">
                <a16:creationId xmlns:a16="http://schemas.microsoft.com/office/drawing/2014/main" id="{792A4DCD-C3F8-4AB8-A892-388BF61030F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194" r="6420"/>
          <a:stretch/>
        </p:blipFill>
        <p:spPr>
          <a:xfrm>
            <a:off x="179512" y="675000"/>
            <a:ext cx="3596034" cy="2988914"/>
          </a:xfrm>
          <a:prstGeom prst="rect">
            <a:avLst/>
          </a:prstGeom>
        </p:spPr>
      </p:pic>
      <p:sp>
        <p:nvSpPr>
          <p:cNvPr id="80" name="TextBox 79">
            <a:extLst>
              <a:ext uri="{FF2B5EF4-FFF2-40B4-BE49-F238E27FC236}">
                <a16:creationId xmlns:a16="http://schemas.microsoft.com/office/drawing/2014/main" id="{F3CDB06D-99C5-435C-9BAB-32C3484FE408}"/>
              </a:ext>
            </a:extLst>
          </p:cNvPr>
          <p:cNvSpPr txBox="1"/>
          <p:nvPr/>
        </p:nvSpPr>
        <p:spPr>
          <a:xfrm>
            <a:off x="4119974" y="3309656"/>
            <a:ext cx="43204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/>
              <a:t>Capacitance variation of the gauge under applied load </a:t>
            </a:r>
            <a:endParaRPr lang="en-US" sz="1200" dirty="0">
              <a:latin typeface="Cambria Math" panose="02040503050406030204" pitchFamily="18" charset="0"/>
            </a:endParaRPr>
          </a:p>
          <a:p>
            <a:endParaRPr lang="en-GB" sz="12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38AA22B-3D68-4960-914A-C77D368F7C16}"/>
              </a:ext>
            </a:extLst>
          </p:cNvPr>
          <p:cNvSpPr txBox="1"/>
          <p:nvPr/>
        </p:nvSpPr>
        <p:spPr>
          <a:xfrm>
            <a:off x="489442" y="3720979"/>
            <a:ext cx="29761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Schematic of the capacitive gauge with stress components.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104B19B-B552-4015-9EAE-E25F28DE725F}"/>
              </a:ext>
            </a:extLst>
          </p:cNvPr>
          <p:cNvGrpSpPr/>
          <p:nvPr/>
        </p:nvGrpSpPr>
        <p:grpSpPr>
          <a:xfrm>
            <a:off x="191236" y="3155869"/>
            <a:ext cx="526270" cy="665194"/>
            <a:chOff x="52834" y="3666581"/>
            <a:chExt cx="526270" cy="66519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51AB5F6-F301-401F-AEC4-091C9B72C581}"/>
                </a:ext>
              </a:extLst>
            </p:cNvPr>
            <p:cNvGrpSpPr/>
            <p:nvPr/>
          </p:nvGrpSpPr>
          <p:grpSpPr>
            <a:xfrm>
              <a:off x="188260" y="3854411"/>
              <a:ext cx="350797" cy="350797"/>
              <a:chOff x="381027" y="647993"/>
              <a:chExt cx="505047" cy="505047"/>
            </a:xfrm>
          </p:grpSpPr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43239E0F-A3C9-4C4E-AF28-140937232421}"/>
                  </a:ext>
                </a:extLst>
              </p:cNvPr>
              <p:cNvCxnSpPr/>
              <p:nvPr/>
            </p:nvCxnSpPr>
            <p:spPr>
              <a:xfrm flipV="1">
                <a:off x="755576" y="647993"/>
                <a:ext cx="0" cy="505047"/>
              </a:xfrm>
              <a:prstGeom prst="straightConnector1">
                <a:avLst/>
              </a:prstGeom>
              <a:ln w="15875"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CB80F0E0-8A62-49EE-A5C9-9BB8C74AC7BD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V="1">
                <a:off x="633551" y="800393"/>
                <a:ext cx="0" cy="505047"/>
              </a:xfrm>
              <a:prstGeom prst="straightConnector1">
                <a:avLst/>
              </a:prstGeom>
              <a:ln w="15875">
                <a:solidFill>
                  <a:srgbClr val="0000FF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07B9CC6B-7773-45E2-9F6A-42699BE602D8}"/>
                  </a:ext>
                </a:extLst>
              </p:cNvPr>
              <p:cNvSpPr/>
              <p:nvPr/>
            </p:nvSpPr>
            <p:spPr>
              <a:xfrm>
                <a:off x="702917" y="1002161"/>
                <a:ext cx="108000" cy="108000"/>
              </a:xfrm>
              <a:prstGeom prst="ellipse">
                <a:avLst/>
              </a:prstGeom>
              <a:noFill/>
              <a:ln w="15875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3B2ECA1-0794-4F78-913C-0835EE44AC75}"/>
                  </a:ext>
                </a:extLst>
              </p:cNvPr>
              <p:cNvSpPr/>
              <p:nvPr/>
            </p:nvSpPr>
            <p:spPr>
              <a:xfrm>
                <a:off x="737576" y="1042825"/>
                <a:ext cx="36000" cy="36000"/>
              </a:xfrm>
              <a:prstGeom prst="ellipse">
                <a:avLst/>
              </a:prstGeom>
              <a:solidFill>
                <a:srgbClr val="940900"/>
              </a:solidFill>
              <a:ln w="15875"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BE34992-F79E-49E9-B3A9-AB430742B701}"/>
                </a:ext>
              </a:extLst>
            </p:cNvPr>
            <p:cNvSpPr txBox="1"/>
            <p:nvPr/>
          </p:nvSpPr>
          <p:spPr>
            <a:xfrm>
              <a:off x="435913" y="4085554"/>
              <a:ext cx="14319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940900"/>
                  </a:solidFill>
                </a:rPr>
                <a:t>x</a:t>
              </a:r>
              <a:endParaRPr lang="en-GB" sz="1000" dirty="0">
                <a:solidFill>
                  <a:srgbClr val="940900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C20C2F6-902F-4E9D-86E5-7BE7C211F3B5}"/>
                </a:ext>
              </a:extLst>
            </p:cNvPr>
            <p:cNvSpPr txBox="1"/>
            <p:nvPr/>
          </p:nvSpPr>
          <p:spPr>
            <a:xfrm>
              <a:off x="305224" y="3666581"/>
              <a:ext cx="14319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00B050"/>
                  </a:solidFill>
                </a:rPr>
                <a:t>y</a:t>
              </a:r>
              <a:endParaRPr lang="en-GB" sz="1000" dirty="0">
                <a:solidFill>
                  <a:srgbClr val="00B050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B13D9A6-454C-4C5E-8415-229DCE01A535}"/>
                </a:ext>
              </a:extLst>
            </p:cNvPr>
            <p:cNvSpPr txBox="1"/>
            <p:nvPr/>
          </p:nvSpPr>
          <p:spPr>
            <a:xfrm>
              <a:off x="52834" y="4005544"/>
              <a:ext cx="14319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0000FF"/>
                  </a:solidFill>
                </a:rPr>
                <a:t>z</a:t>
              </a:r>
              <a:endParaRPr lang="en-GB" sz="1000" dirty="0">
                <a:solidFill>
                  <a:srgbClr val="0000FF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B55C653-AAC5-4D44-AA99-E2C8CB3822FE}"/>
                  </a:ext>
                </a:extLst>
              </p:cNvPr>
              <p:cNvSpPr txBox="1"/>
              <p:nvPr/>
            </p:nvSpPr>
            <p:spPr>
              <a:xfrm>
                <a:off x="4119974" y="949224"/>
                <a:ext cx="2467615" cy="6893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GB" sz="11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100" i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sub>
                          </m:sSub>
                        </m:e>
                        <m:sub>
                          <m:r>
                            <m:rPr>
                              <m:sty m:val="p"/>
                            </m:rPr>
                            <a:rPr lang="en-GB" sz="11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diel</m:t>
                          </m:r>
                        </m:sub>
                      </m:sSub>
                      <m:r>
                        <a:rPr lang="en-GB" sz="1100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1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GB" sz="11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 i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 i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1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11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 i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el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 i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el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1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f>
                            <m:fPr>
                              <m:ctrlPr>
                                <a:rPr lang="en-GB" sz="11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100" i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 i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 i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11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GB" sz="11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1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100" i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b>
                                    <m:sSubPr>
                                      <m:ctrlPr>
                                        <a:rPr lang="en-GB" sz="1100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100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100" i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el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100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100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1100" i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el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f>
                            <m:fPr>
                              <m:ctrlPr>
                                <a:rPr lang="en-GB" sz="11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 i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1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 i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el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  <m:sSub>
                        <m:sSubPr>
                          <m:ctrlPr>
                            <a:rPr lang="en-GB" sz="11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1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y</m:t>
                          </m:r>
                        </m:sub>
                      </m:sSub>
                    </m:oMath>
                  </m:oMathPara>
                </a14:m>
                <a:endParaRPr lang="en-GB" sz="11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B55C653-AAC5-4D44-AA99-E2C8CB3822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9974" y="949224"/>
                <a:ext cx="2467615" cy="68935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2BCC2392-15E8-4CAD-B049-D6A8A7B7C706}"/>
              </a:ext>
            </a:extLst>
          </p:cNvPr>
          <p:cNvSpPr txBox="1"/>
          <p:nvPr/>
        </p:nvSpPr>
        <p:spPr>
          <a:xfrm>
            <a:off x="4119974" y="665899"/>
            <a:ext cx="51498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bg1">
                    <a:lumMod val="50000"/>
                  </a:schemeClr>
                </a:solidFill>
              </a:rPr>
              <a:t>Lateral stress calculation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6E7D270-8E37-47AE-9B87-2475215CD5E4}"/>
                  </a:ext>
                </a:extLst>
              </p:cNvPr>
              <p:cNvSpPr txBox="1"/>
              <p:nvPr/>
            </p:nvSpPr>
            <p:spPr>
              <a:xfrm>
                <a:off x="4788024" y="1756780"/>
                <a:ext cx="5150068" cy="4389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5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050"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sSub>
                            <m:sSubPr>
                              <m:ctrlPr>
                                <a:rPr lang="en-GB" sz="10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050">
                                  <a:latin typeface="Cambria Math" panose="02040503050406030204" pitchFamily="18" charset="0"/>
                                </a:rPr>
                                <m:t>yy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050">
                                  <a:latin typeface="Cambria Math" panose="02040503050406030204" pitchFamily="18" charset="0"/>
                                </a:rPr>
                                <m:t>diel</m:t>
                              </m:r>
                            </m:sub>
                          </m:sSub>
                        </m:sub>
                      </m:sSub>
                      <m:r>
                        <a:rPr lang="en-US" sz="105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05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05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0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5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050">
                                  <a:latin typeface="Cambria Math" panose="02040503050406030204" pitchFamily="18" charset="0"/>
                                </a:rPr>
                                <m:t>diel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GB" sz="10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0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5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GB" sz="10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yy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050">
                                      <a:latin typeface="Cambria Math" panose="020405030504060302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sz="105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05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50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050">
                                  <a:latin typeface="Cambria Math" panose="02040503050406030204" pitchFamily="18" charset="0"/>
                                </a:rPr>
                                <m:t>diel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05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10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GB" sz="105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050">
                                          <a:latin typeface="Cambria Math" panose="02040503050406030204" pitchFamily="18" charset="0"/>
                                        </a:rPr>
                                        <m:t>xx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050">
                                          <a:latin typeface="Cambria Math" panose="02040503050406030204" pitchFamily="18" charset="0"/>
                                        </a:rPr>
                                        <m:t>diel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sz="105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sz="10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GB" sz="105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050">
                                          <a:latin typeface="Cambria Math" panose="02040503050406030204" pitchFamily="18" charset="0"/>
                                        </a:rPr>
                                        <m:t>zz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050">
                                          <a:latin typeface="Cambria Math" panose="02040503050406030204" pitchFamily="18" charset="0"/>
                                        </a:rPr>
                                        <m:t>diel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sz="105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 sz="105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6E7D270-8E37-47AE-9B87-2475215CD5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1756780"/>
                <a:ext cx="5150068" cy="43890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C88E777C-68DF-4BE1-AE3E-57B7DD131B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1638" y="3951811"/>
            <a:ext cx="5276088" cy="8732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99B1B95-A8A2-435C-A8E5-6CAE506191D0}"/>
                  </a:ext>
                </a:extLst>
              </p:cNvPr>
              <p:cNvSpPr txBox="1"/>
              <p:nvPr/>
            </p:nvSpPr>
            <p:spPr>
              <a:xfrm>
                <a:off x="4119974" y="3534585"/>
                <a:ext cx="4196442" cy="3947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 smtClean="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Δ</m:t>
                    </m:r>
                    <m:r>
                      <a:rPr lang="en-US" sz="12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𝐶</m:t>
                    </m:r>
                    <m:r>
                      <a:rPr lang="en-US" sz="12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𝑟</m:t>
                        </m:r>
                      </m:sub>
                    </m:sSub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GB" sz="12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𝑛</m:t>
                    </m:r>
                    <m:r>
                      <a:rPr lang="en-GB" sz="12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GB" sz="1200" i="1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𝑤𝑙</m:t>
                    </m:r>
                    <m:d>
                      <m:d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2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GB" sz="1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2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GB" sz="12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12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GB" sz="1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200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GB" sz="12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sz="1200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12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sz="1200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200">
                                <a:latin typeface="Cambria Math" panose="02040503050406030204" pitchFamily="18" charset="0"/>
                              </a:rPr>
                              <m:t>diel</m:t>
                            </m:r>
                          </m:sub>
                        </m:sSub>
                      </m:sub>
                    </m:sSub>
                    <m:r>
                      <a:rPr lang="en-GB" sz="1200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200" dirty="0"/>
                  <a:t> 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99B1B95-A8A2-435C-A8E5-6CAE506191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9974" y="3534585"/>
                <a:ext cx="4196442" cy="39472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C60D9FA-7F91-4CB1-AA5C-056D4C4C1D2D}"/>
                  </a:ext>
                </a:extLst>
              </p:cNvPr>
              <p:cNvSpPr txBox="1"/>
              <p:nvPr/>
            </p:nvSpPr>
            <p:spPr>
              <a:xfrm>
                <a:off x="7658733" y="3570440"/>
                <a:ext cx="1464952" cy="2781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100">
                              <a:latin typeface="Cambria Math" panose="02040503050406030204" pitchFamily="18" charset="0"/>
                            </a:rPr>
                            <m:t>el</m:t>
                          </m:r>
                        </m:sub>
                      </m:sSub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=∑</m:t>
                      </m:r>
                      <m:sSub>
                        <m:sSub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100" b="0" i="0" smtClean="0">
                                  <a:latin typeface="Cambria Math" panose="02040503050406030204" pitchFamily="18" charset="0"/>
                                </a:rPr>
                                <m:t>l</m:t>
                              </m:r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C60D9FA-7F91-4CB1-AA5C-056D4C4C1D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8733" y="3570440"/>
                <a:ext cx="1464952" cy="27815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4953EAE-6AC7-42E5-BCE9-9C66D6E4C77D}"/>
                  </a:ext>
                </a:extLst>
              </p:cNvPr>
              <p:cNvSpPr txBox="1"/>
              <p:nvPr/>
            </p:nvSpPr>
            <p:spPr>
              <a:xfrm>
                <a:off x="7658733" y="3767006"/>
                <a:ext cx="1661492" cy="2781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100" b="0" i="0" smtClean="0">
                              <a:latin typeface="Cambria Math" panose="02040503050406030204" pitchFamily="18" charset="0"/>
                            </a:rPr>
                            <m:t>diel</m:t>
                          </m:r>
                        </m:sub>
                      </m:sSub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=∑</m:t>
                      </m:r>
                      <m:sSub>
                        <m:sSub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100" b="0" i="0" smtClean="0">
                                  <a:latin typeface="Cambria Math" panose="02040503050406030204" pitchFamily="18" charset="0"/>
                                </a:rPr>
                                <m:t>diel</m:t>
                              </m:r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4953EAE-6AC7-42E5-BCE9-9C66D6E4C7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8733" y="3767006"/>
                <a:ext cx="1661492" cy="27815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DEDB8D9-9080-40E7-B74C-B0F755644455}"/>
                  </a:ext>
                </a:extLst>
              </p:cNvPr>
              <p:cNvSpPr txBox="1"/>
              <p:nvPr/>
            </p:nvSpPr>
            <p:spPr>
              <a:xfrm>
                <a:off x="3113823" y="2415595"/>
                <a:ext cx="520816" cy="2828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1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𝑑𝑖𝑒𝑙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DEDB8D9-9080-40E7-B74C-B0F7556444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3823" y="2415595"/>
                <a:ext cx="520816" cy="28289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7FA6B6C-E6F3-419D-AE4F-23753D336AE5}"/>
              </a:ext>
            </a:extLst>
          </p:cNvPr>
          <p:cNvCxnSpPr>
            <a:cxnSpLocks/>
          </p:cNvCxnSpPr>
          <p:nvPr/>
        </p:nvCxnSpPr>
        <p:spPr>
          <a:xfrm flipH="1">
            <a:off x="2963476" y="2483866"/>
            <a:ext cx="242908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623CEA2-85BA-42AE-B5AE-60AC8508F522}"/>
              </a:ext>
            </a:extLst>
          </p:cNvPr>
          <p:cNvCxnSpPr>
            <a:cxnSpLocks/>
          </p:cNvCxnSpPr>
          <p:nvPr/>
        </p:nvCxnSpPr>
        <p:spPr>
          <a:xfrm flipH="1">
            <a:off x="2963476" y="2617218"/>
            <a:ext cx="242908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91789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properties of the components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51589007"/>
                  </p:ext>
                </p:extLst>
              </p:nvPr>
            </p:nvGraphicFramePr>
            <p:xfrm>
              <a:off x="5235939" y="2870105"/>
              <a:ext cx="3528392" cy="74599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20080">
                      <a:extLst>
                        <a:ext uri="{9D8B030D-6E8A-4147-A177-3AD203B41FA5}">
                          <a16:colId xmlns:a16="http://schemas.microsoft.com/office/drawing/2014/main" val="3599420098"/>
                        </a:ext>
                      </a:extLst>
                    </a:gridCol>
                    <a:gridCol w="1368152">
                      <a:extLst>
                        <a:ext uri="{9D8B030D-6E8A-4147-A177-3AD203B41FA5}">
                          <a16:colId xmlns:a16="http://schemas.microsoft.com/office/drawing/2014/main" val="1808514916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val="1253637223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Symbol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Property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Value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447149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>
                                    <a:effectLst/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oMath>
                            </m:oMathPara>
                          </a14:m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Elastic modulus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191 GPa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05478189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>
                                    <a:effectLst/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oMath>
                            </m:oMathPara>
                          </a14:m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Poisson ratio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0.3 [16] 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686330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Yield strength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320 MPa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2374877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51589007"/>
                  </p:ext>
                </p:extLst>
              </p:nvPr>
            </p:nvGraphicFramePr>
            <p:xfrm>
              <a:off x="5235939" y="2870105"/>
              <a:ext cx="3528392" cy="74599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20080">
                      <a:extLst>
                        <a:ext uri="{9D8B030D-6E8A-4147-A177-3AD203B41FA5}">
                          <a16:colId xmlns:a16="http://schemas.microsoft.com/office/drawing/2014/main" val="3599420098"/>
                        </a:ext>
                      </a:extLst>
                    </a:gridCol>
                    <a:gridCol w="1368152">
                      <a:extLst>
                        <a:ext uri="{9D8B030D-6E8A-4147-A177-3AD203B41FA5}">
                          <a16:colId xmlns:a16="http://schemas.microsoft.com/office/drawing/2014/main" val="1808514916"/>
                        </a:ext>
                      </a:extLst>
                    </a:gridCol>
                    <a:gridCol w="1440160">
                      <a:extLst>
                        <a:ext uri="{9D8B030D-6E8A-4147-A177-3AD203B41FA5}">
                          <a16:colId xmlns:a16="http://schemas.microsoft.com/office/drawing/2014/main" val="1253637223"/>
                        </a:ext>
                      </a:extLst>
                    </a:gridCol>
                  </a:tblGrid>
                  <a:tr h="18288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Symbol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Property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Value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4471491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847" t="-122581" r="-394915" b="-2387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Elastic modulus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191 GPa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054781894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847" t="-230000" r="-394915" b="-1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Poisson ratio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0.3 [16] 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6863304"/>
                      </a:ext>
                    </a:extLst>
                  </a:tr>
                  <a:tr h="1973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847" t="-300000" r="-394915" b="-3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Yield strength</a:t>
                          </a:r>
                          <a:endParaRPr lang="en-GB" sz="12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320 MPa</a:t>
                          </a:r>
                          <a:endParaRPr lang="en-GB" sz="12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2374877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TextBox 13"/>
          <p:cNvSpPr txBox="1"/>
          <p:nvPr/>
        </p:nvSpPr>
        <p:spPr>
          <a:xfrm>
            <a:off x="5235939" y="2607555"/>
            <a:ext cx="2608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Stainless steel 316L [15]</a:t>
            </a:r>
            <a:endParaRPr lang="en-GB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Table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71010755"/>
                  </p:ext>
                </p:extLst>
              </p:nvPr>
            </p:nvGraphicFramePr>
            <p:xfrm>
              <a:off x="5235071" y="1501308"/>
              <a:ext cx="3528392" cy="74599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34727">
                      <a:extLst>
                        <a:ext uri="{9D8B030D-6E8A-4147-A177-3AD203B41FA5}">
                          <a16:colId xmlns:a16="http://schemas.microsoft.com/office/drawing/2014/main" val="494737942"/>
                        </a:ext>
                      </a:extLst>
                    </a:gridCol>
                    <a:gridCol w="1582814">
                      <a:extLst>
                        <a:ext uri="{9D8B030D-6E8A-4147-A177-3AD203B41FA5}">
                          <a16:colId xmlns:a16="http://schemas.microsoft.com/office/drawing/2014/main" val="3164207712"/>
                        </a:ext>
                      </a:extLst>
                    </a:gridCol>
                    <a:gridCol w="1210851">
                      <a:extLst>
                        <a:ext uri="{9D8B030D-6E8A-4147-A177-3AD203B41FA5}">
                          <a16:colId xmlns:a16="http://schemas.microsoft.com/office/drawing/2014/main" val="574161807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Symbol</a:t>
                          </a:r>
                          <a:endParaRPr lang="en-GB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Property</a:t>
                          </a:r>
                          <a:endParaRPr lang="en-GB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Value</a:t>
                          </a:r>
                          <a:endParaRPr lang="en-GB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9851857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>
                                    <a:effectLst/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oMath>
                            </m:oMathPara>
                          </a14:m>
                          <a:endParaRPr lang="en-GB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Elastic modulus</a:t>
                          </a:r>
                          <a:endParaRPr lang="en-GB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3.1 </a:t>
                          </a:r>
                          <a:r>
                            <a:rPr lang="en-GB" sz="1200" dirty="0" err="1">
                              <a:effectLst/>
                            </a:rPr>
                            <a:t>GPa</a:t>
                          </a:r>
                          <a:endParaRPr lang="en-GB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5165148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200">
                                    <a:effectLst/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oMath>
                            </m:oMathPara>
                          </a14:m>
                          <a:endParaRPr lang="en-GB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Poisson ratio</a:t>
                          </a:r>
                          <a:endParaRPr lang="en-GB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0.34</a:t>
                          </a:r>
                          <a:endParaRPr lang="en-GB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63262081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Yield strength</a:t>
                          </a:r>
                          <a:endParaRPr lang="en-GB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69 MPa</a:t>
                          </a:r>
                          <a:endParaRPr lang="en-GB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3436257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Table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71010755"/>
                  </p:ext>
                </p:extLst>
              </p:nvPr>
            </p:nvGraphicFramePr>
            <p:xfrm>
              <a:off x="5235071" y="1501308"/>
              <a:ext cx="3528392" cy="74599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34727">
                      <a:extLst>
                        <a:ext uri="{9D8B030D-6E8A-4147-A177-3AD203B41FA5}">
                          <a16:colId xmlns:a16="http://schemas.microsoft.com/office/drawing/2014/main" val="494737942"/>
                        </a:ext>
                      </a:extLst>
                    </a:gridCol>
                    <a:gridCol w="1582814">
                      <a:extLst>
                        <a:ext uri="{9D8B030D-6E8A-4147-A177-3AD203B41FA5}">
                          <a16:colId xmlns:a16="http://schemas.microsoft.com/office/drawing/2014/main" val="3164207712"/>
                        </a:ext>
                      </a:extLst>
                    </a:gridCol>
                    <a:gridCol w="1210851">
                      <a:extLst>
                        <a:ext uri="{9D8B030D-6E8A-4147-A177-3AD203B41FA5}">
                          <a16:colId xmlns:a16="http://schemas.microsoft.com/office/drawing/2014/main" val="574161807"/>
                        </a:ext>
                      </a:extLst>
                    </a:gridCol>
                  </a:tblGrid>
                  <a:tr h="18288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Symbol</a:t>
                          </a:r>
                          <a:endParaRPr lang="en-GB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Property</a:t>
                          </a:r>
                          <a:endParaRPr lang="en-GB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>
                              <a:effectLst/>
                            </a:rPr>
                            <a:t>Value</a:t>
                          </a:r>
                          <a:endParaRPr lang="en-GB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98518577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4"/>
                          <a:stretch>
                            <a:fillRect l="-826" t="-130000" r="-382645" b="-2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Elastic modulus</a:t>
                          </a:r>
                          <a:endParaRPr lang="en-GB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3.1 </a:t>
                          </a:r>
                          <a:r>
                            <a:rPr lang="en-GB" sz="1200" dirty="0" err="1">
                              <a:effectLst/>
                            </a:rPr>
                            <a:t>GPa</a:t>
                          </a:r>
                          <a:endParaRPr lang="en-GB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51651488"/>
                      </a:ext>
                    </a:extLst>
                  </a:tr>
                  <a:tr h="1828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4"/>
                          <a:stretch>
                            <a:fillRect l="-826" t="-230000" r="-382645" b="-1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Poisson ratio</a:t>
                          </a:r>
                          <a:endParaRPr lang="en-GB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0.34</a:t>
                          </a:r>
                          <a:endParaRPr lang="en-GB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632620816"/>
                      </a:ext>
                    </a:extLst>
                  </a:tr>
                  <a:tr h="1973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4"/>
                          <a:stretch>
                            <a:fillRect l="-826" t="-300000" r="-382645" b="-36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Yield strength</a:t>
                          </a:r>
                          <a:endParaRPr lang="en-GB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1200" dirty="0">
                              <a:effectLst/>
                            </a:rPr>
                            <a:t>69 MPa</a:t>
                          </a:r>
                          <a:endParaRPr lang="en-GB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3436257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6" name="TextBox 15"/>
          <p:cNvSpPr txBox="1"/>
          <p:nvPr/>
        </p:nvSpPr>
        <p:spPr>
          <a:xfrm>
            <a:off x="5222841" y="1213882"/>
            <a:ext cx="2608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Polyimide APICAL AV100 [13]</a:t>
            </a:r>
            <a:endParaRPr lang="en-GB" sz="1200" dirty="0"/>
          </a:p>
        </p:txBody>
      </p:sp>
      <p:sp>
        <p:nvSpPr>
          <p:cNvPr id="4" name="Rectangle 3"/>
          <p:cNvSpPr/>
          <p:nvPr/>
        </p:nvSpPr>
        <p:spPr>
          <a:xfrm>
            <a:off x="316459" y="4706514"/>
            <a:ext cx="83703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[13] 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APICAL POLYIMIDE, “Datasheet Apical AV,” [Online]. Available: https://apicalfilm.com/technical-data/. [Accessed 2020].</a:t>
            </a:r>
          </a:p>
          <a:p>
            <a:pPr algn="r"/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[15] C. Scheuerlein, et al., “Mechanical Properties of the HL-LHC 11 T Nb3Sn Magnet Constituent Materials,” IEEE Transactions on Applied Superconductivity, 2017.</a:t>
            </a:r>
          </a:p>
          <a:p>
            <a:pPr algn="r"/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[16] P. Shankar, et al. , “Nitrogen redistribution, microstructure, and elastic constant evaluation using ultrasonics in aged 316LN stainless steels,” </a:t>
            </a:r>
            <a:r>
              <a:rPr lang="en-US" sz="800" dirty="0" err="1">
                <a:solidFill>
                  <a:schemeClr val="bg1">
                    <a:lumMod val="50000"/>
                  </a:schemeClr>
                </a:solidFill>
              </a:rPr>
              <a:t>Metall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 and Mat Trans A 32, 2001.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B178582-95B6-4D1C-8734-D9EE6DDA8A98}"/>
              </a:ext>
            </a:extLst>
          </p:cNvPr>
          <p:cNvSpPr/>
          <p:nvPr/>
        </p:nvSpPr>
        <p:spPr>
          <a:xfrm>
            <a:off x="1102707" y="2499630"/>
            <a:ext cx="2880000" cy="14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6CEC53D-AAE1-4EEB-AE10-2BE6ED3BC62D}"/>
              </a:ext>
            </a:extLst>
          </p:cNvPr>
          <p:cNvSpPr/>
          <p:nvPr/>
        </p:nvSpPr>
        <p:spPr>
          <a:xfrm>
            <a:off x="1102921" y="2067630"/>
            <a:ext cx="2880000" cy="144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638348A-5713-4A4C-BBDF-ED4AF023ECD7}"/>
              </a:ext>
            </a:extLst>
          </p:cNvPr>
          <p:cNvSpPr/>
          <p:nvPr/>
        </p:nvSpPr>
        <p:spPr>
          <a:xfrm>
            <a:off x="1103433" y="1491630"/>
            <a:ext cx="2880000" cy="28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Polyimide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7D3F6D8-0A81-4F3F-A4FB-3F5F023E719D}"/>
              </a:ext>
            </a:extLst>
          </p:cNvPr>
          <p:cNvSpPr/>
          <p:nvPr/>
        </p:nvSpPr>
        <p:spPr>
          <a:xfrm>
            <a:off x="1102707" y="2931630"/>
            <a:ext cx="2880000" cy="28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4A6EEEC-5F79-4522-BB38-D011C9F9BC61}"/>
              </a:ext>
            </a:extLst>
          </p:cNvPr>
          <p:cNvSpPr/>
          <p:nvPr/>
        </p:nvSpPr>
        <p:spPr>
          <a:xfrm>
            <a:off x="1283138" y="1779630"/>
            <a:ext cx="2520000" cy="28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Stainless steel</a:t>
            </a:r>
            <a:endParaRPr lang="en-GB" sz="14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39B0FF-1C89-4758-8246-B8428CA7167A}"/>
              </a:ext>
            </a:extLst>
          </p:cNvPr>
          <p:cNvSpPr/>
          <p:nvPr/>
        </p:nvSpPr>
        <p:spPr>
          <a:xfrm>
            <a:off x="1283138" y="2211630"/>
            <a:ext cx="2520000" cy="28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1470CBD-8CBE-45D0-BC4A-06B35AA8B345}"/>
              </a:ext>
            </a:extLst>
          </p:cNvPr>
          <p:cNvSpPr/>
          <p:nvPr/>
        </p:nvSpPr>
        <p:spPr>
          <a:xfrm>
            <a:off x="1282845" y="2643630"/>
            <a:ext cx="2520000" cy="288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9E96957-9A5D-48D5-BDBD-156AFD25C8DE}"/>
              </a:ext>
            </a:extLst>
          </p:cNvPr>
          <p:cNvCxnSpPr/>
          <p:nvPr/>
        </p:nvCxnSpPr>
        <p:spPr>
          <a:xfrm flipH="1">
            <a:off x="549885" y="3219630"/>
            <a:ext cx="560755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82BC202-A7D3-41CF-B681-715855BF26CA}"/>
              </a:ext>
            </a:extLst>
          </p:cNvPr>
          <p:cNvCxnSpPr/>
          <p:nvPr/>
        </p:nvCxnSpPr>
        <p:spPr>
          <a:xfrm flipH="1">
            <a:off x="549935" y="2930240"/>
            <a:ext cx="560705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E6035A0-51F8-434F-8B16-54144DB531B3}"/>
              </a:ext>
            </a:extLst>
          </p:cNvPr>
          <p:cNvCxnSpPr/>
          <p:nvPr/>
        </p:nvCxnSpPr>
        <p:spPr>
          <a:xfrm flipH="1">
            <a:off x="549885" y="2211630"/>
            <a:ext cx="560705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03514E7-FCEF-4C5E-8E83-AD0377C06256}"/>
              </a:ext>
            </a:extLst>
          </p:cNvPr>
          <p:cNvCxnSpPr/>
          <p:nvPr/>
        </p:nvCxnSpPr>
        <p:spPr>
          <a:xfrm flipH="1">
            <a:off x="549885" y="2641191"/>
            <a:ext cx="560705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AF83E49-506A-426D-8169-B9B005E0934E}"/>
              </a:ext>
            </a:extLst>
          </p:cNvPr>
          <p:cNvCxnSpPr/>
          <p:nvPr/>
        </p:nvCxnSpPr>
        <p:spPr>
          <a:xfrm flipH="1">
            <a:off x="549885" y="2066711"/>
            <a:ext cx="560705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ABC32E0-0688-4F17-B84A-A6972C65107B}"/>
              </a:ext>
            </a:extLst>
          </p:cNvPr>
          <p:cNvCxnSpPr/>
          <p:nvPr/>
        </p:nvCxnSpPr>
        <p:spPr>
          <a:xfrm flipH="1">
            <a:off x="549885" y="2499630"/>
            <a:ext cx="560705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4C6BF5F-DFE8-4B22-94A5-6DAC86AB0F51}"/>
              </a:ext>
            </a:extLst>
          </p:cNvPr>
          <p:cNvCxnSpPr/>
          <p:nvPr/>
        </p:nvCxnSpPr>
        <p:spPr>
          <a:xfrm flipH="1">
            <a:off x="549885" y="1779630"/>
            <a:ext cx="560705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A390DFD-9883-4FF3-B8B8-BA609148BC3F}"/>
              </a:ext>
            </a:extLst>
          </p:cNvPr>
          <p:cNvCxnSpPr/>
          <p:nvPr/>
        </p:nvCxnSpPr>
        <p:spPr>
          <a:xfrm flipH="1">
            <a:off x="549885" y="1491630"/>
            <a:ext cx="560705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 Box 426">
            <a:extLst>
              <a:ext uri="{FF2B5EF4-FFF2-40B4-BE49-F238E27FC236}">
                <a16:creationId xmlns:a16="http://schemas.microsoft.com/office/drawing/2014/main" id="{D1D5F359-32E0-45F3-A69D-D5BFAE663AF4}"/>
              </a:ext>
            </a:extLst>
          </p:cNvPr>
          <p:cNvSpPr txBox="1"/>
          <p:nvPr/>
        </p:nvSpPr>
        <p:spPr>
          <a:xfrm>
            <a:off x="201035" y="1494492"/>
            <a:ext cx="720000" cy="2880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51 µm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8" name="Text Box 29">
            <a:extLst>
              <a:ext uri="{FF2B5EF4-FFF2-40B4-BE49-F238E27FC236}">
                <a16:creationId xmlns:a16="http://schemas.microsoft.com/office/drawing/2014/main" id="{F4CA5E98-FFC1-4F95-92C1-A6D14BA10B86}"/>
              </a:ext>
            </a:extLst>
          </p:cNvPr>
          <p:cNvSpPr txBox="1"/>
          <p:nvPr/>
        </p:nvSpPr>
        <p:spPr>
          <a:xfrm>
            <a:off x="201580" y="1779056"/>
            <a:ext cx="719455" cy="28765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50 µm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9" name="Text Box 29">
            <a:extLst>
              <a:ext uri="{FF2B5EF4-FFF2-40B4-BE49-F238E27FC236}">
                <a16:creationId xmlns:a16="http://schemas.microsoft.com/office/drawing/2014/main" id="{BFD16C69-A318-4B66-A655-C1090933726F}"/>
              </a:ext>
            </a:extLst>
          </p:cNvPr>
          <p:cNvSpPr txBox="1"/>
          <p:nvPr/>
        </p:nvSpPr>
        <p:spPr>
          <a:xfrm>
            <a:off x="201580" y="2643975"/>
            <a:ext cx="719455" cy="28765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50 µm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0" name="Text Box 29">
            <a:extLst>
              <a:ext uri="{FF2B5EF4-FFF2-40B4-BE49-F238E27FC236}">
                <a16:creationId xmlns:a16="http://schemas.microsoft.com/office/drawing/2014/main" id="{92C8DD55-3394-4D6F-8404-250C2000DB4D}"/>
              </a:ext>
            </a:extLst>
          </p:cNvPr>
          <p:cNvSpPr txBox="1"/>
          <p:nvPr/>
        </p:nvSpPr>
        <p:spPr>
          <a:xfrm>
            <a:off x="4068939" y="2256579"/>
            <a:ext cx="719455" cy="28765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305 µm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1" name="Text Box 29">
            <a:extLst>
              <a:ext uri="{FF2B5EF4-FFF2-40B4-BE49-F238E27FC236}">
                <a16:creationId xmlns:a16="http://schemas.microsoft.com/office/drawing/2014/main" id="{41BC20EF-DE79-433F-AFE3-21EBAD1BDDF6}"/>
              </a:ext>
            </a:extLst>
          </p:cNvPr>
          <p:cNvSpPr txBox="1"/>
          <p:nvPr/>
        </p:nvSpPr>
        <p:spPr>
          <a:xfrm>
            <a:off x="201580" y="2211630"/>
            <a:ext cx="719455" cy="28765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50 µm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2" name="Text Box 29">
            <a:extLst>
              <a:ext uri="{FF2B5EF4-FFF2-40B4-BE49-F238E27FC236}">
                <a16:creationId xmlns:a16="http://schemas.microsoft.com/office/drawing/2014/main" id="{73B1D1DB-2F6F-4FD7-98B5-F5EE92CF87E0}"/>
              </a:ext>
            </a:extLst>
          </p:cNvPr>
          <p:cNvSpPr txBox="1"/>
          <p:nvPr/>
        </p:nvSpPr>
        <p:spPr>
          <a:xfrm>
            <a:off x="201580" y="1994462"/>
            <a:ext cx="719455" cy="28765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26.5 µm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3" name="Text Box 29">
            <a:extLst>
              <a:ext uri="{FF2B5EF4-FFF2-40B4-BE49-F238E27FC236}">
                <a16:creationId xmlns:a16="http://schemas.microsoft.com/office/drawing/2014/main" id="{F872E572-D1D7-4B83-BF4C-BA041EE7EFCD}"/>
              </a:ext>
            </a:extLst>
          </p:cNvPr>
          <p:cNvSpPr txBox="1"/>
          <p:nvPr/>
        </p:nvSpPr>
        <p:spPr>
          <a:xfrm>
            <a:off x="201580" y="2403171"/>
            <a:ext cx="719455" cy="28765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26.5 µm</a:t>
            </a:r>
            <a:endParaRPr lang="en-GB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F8736A3-AB07-48D4-A666-8414A1BC0398}"/>
              </a:ext>
            </a:extLst>
          </p:cNvPr>
          <p:cNvCxnSpPr/>
          <p:nvPr/>
        </p:nvCxnSpPr>
        <p:spPr>
          <a:xfrm flipH="1">
            <a:off x="3983346" y="1501308"/>
            <a:ext cx="560070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35FE1712-DB7E-4AF8-A610-B7E708C407F6}"/>
              </a:ext>
            </a:extLst>
          </p:cNvPr>
          <p:cNvCxnSpPr/>
          <p:nvPr/>
        </p:nvCxnSpPr>
        <p:spPr>
          <a:xfrm flipH="1">
            <a:off x="3982620" y="3219630"/>
            <a:ext cx="560705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A96955F-D906-4A46-8DE8-ACF802574EC6}"/>
              </a:ext>
            </a:extLst>
          </p:cNvPr>
          <p:cNvCxnSpPr>
            <a:cxnSpLocks/>
          </p:cNvCxnSpPr>
          <p:nvPr/>
        </p:nvCxnSpPr>
        <p:spPr>
          <a:xfrm>
            <a:off x="4428407" y="1501308"/>
            <a:ext cx="130" cy="613109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F98479D-1873-468B-9DB7-E28E05D299B3}"/>
              </a:ext>
            </a:extLst>
          </p:cNvPr>
          <p:cNvCxnSpPr/>
          <p:nvPr/>
        </p:nvCxnSpPr>
        <p:spPr>
          <a:xfrm flipH="1">
            <a:off x="4428407" y="2544234"/>
            <a:ext cx="130" cy="669535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Text Box 29">
            <a:extLst>
              <a:ext uri="{FF2B5EF4-FFF2-40B4-BE49-F238E27FC236}">
                <a16:creationId xmlns:a16="http://schemas.microsoft.com/office/drawing/2014/main" id="{3BB114FB-92A4-4FEB-B821-ED5CD64B5A28}"/>
              </a:ext>
            </a:extLst>
          </p:cNvPr>
          <p:cNvSpPr txBox="1"/>
          <p:nvPr/>
        </p:nvSpPr>
        <p:spPr>
          <a:xfrm>
            <a:off x="201580" y="2931371"/>
            <a:ext cx="719455" cy="28765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51 µm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66EA270-62F5-4FC1-8C8B-E36B49EC484F}"/>
              </a:ext>
            </a:extLst>
          </p:cNvPr>
          <p:cNvCxnSpPr>
            <a:cxnSpLocks/>
          </p:cNvCxnSpPr>
          <p:nvPr/>
        </p:nvCxnSpPr>
        <p:spPr>
          <a:xfrm flipH="1" flipV="1">
            <a:off x="1290568" y="2906572"/>
            <a:ext cx="0" cy="566454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EABB557-ABD3-42CF-B292-8D77532CD41F}"/>
              </a:ext>
            </a:extLst>
          </p:cNvPr>
          <p:cNvCxnSpPr>
            <a:cxnSpLocks/>
          </p:cNvCxnSpPr>
          <p:nvPr/>
        </p:nvCxnSpPr>
        <p:spPr>
          <a:xfrm flipV="1">
            <a:off x="3805619" y="2920058"/>
            <a:ext cx="0" cy="606232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E43D743-BD9C-4948-A285-4D59CD13B11A}"/>
              </a:ext>
            </a:extLst>
          </p:cNvPr>
          <p:cNvCxnSpPr>
            <a:cxnSpLocks/>
            <a:stCxn id="53" idx="1"/>
          </p:cNvCxnSpPr>
          <p:nvPr/>
        </p:nvCxnSpPr>
        <p:spPr>
          <a:xfrm flipH="1" flipV="1">
            <a:off x="1290568" y="3376822"/>
            <a:ext cx="915862" cy="5641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 Box 29">
            <a:extLst>
              <a:ext uri="{FF2B5EF4-FFF2-40B4-BE49-F238E27FC236}">
                <a16:creationId xmlns:a16="http://schemas.microsoft.com/office/drawing/2014/main" id="{76682198-2867-41E2-8B9E-B6BA3BA13636}"/>
              </a:ext>
            </a:extLst>
          </p:cNvPr>
          <p:cNvSpPr txBox="1"/>
          <p:nvPr/>
        </p:nvSpPr>
        <p:spPr>
          <a:xfrm>
            <a:off x="2206430" y="3238635"/>
            <a:ext cx="719455" cy="28765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15 mm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D6D476E-0E3A-4D91-8936-09FF726932E4}"/>
              </a:ext>
            </a:extLst>
          </p:cNvPr>
          <p:cNvCxnSpPr>
            <a:cxnSpLocks/>
            <a:endCxn id="53" idx="3"/>
          </p:cNvCxnSpPr>
          <p:nvPr/>
        </p:nvCxnSpPr>
        <p:spPr>
          <a:xfrm flipH="1">
            <a:off x="2925885" y="3382463"/>
            <a:ext cx="876960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A5F5D5FB-CF4C-451F-8FB6-19EDCDC3EA73}"/>
              </a:ext>
            </a:extLst>
          </p:cNvPr>
          <p:cNvSpPr txBox="1"/>
          <p:nvPr/>
        </p:nvSpPr>
        <p:spPr>
          <a:xfrm>
            <a:off x="884100" y="3599084"/>
            <a:ext cx="36879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Schematic cross section of the capacitive gauge. </a:t>
            </a:r>
          </a:p>
        </p:txBody>
      </p:sp>
    </p:spTree>
    <p:extLst>
      <p:ext uri="{BB962C8B-B14F-4D97-AF65-F5344CB8AC3E}">
        <p14:creationId xmlns:p14="http://schemas.microsoft.com/office/powerpoint/2010/main" val="3059220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 state in the capacitive gauge </a:t>
            </a:r>
            <a:endParaRPr lang="en-GB" dirty="0"/>
          </a:p>
        </p:txBody>
      </p:sp>
      <p:sp>
        <p:nvSpPr>
          <p:cNvPr id="42" name="Content Placeholder 2"/>
          <p:cNvSpPr>
            <a:spLocks noGrp="1"/>
          </p:cNvSpPr>
          <p:nvPr>
            <p:ph idx="1"/>
          </p:nvPr>
        </p:nvSpPr>
        <p:spPr>
          <a:xfrm>
            <a:off x="388906" y="3507854"/>
            <a:ext cx="8496944" cy="1313075"/>
          </a:xfrm>
        </p:spPr>
        <p:txBody>
          <a:bodyPr>
            <a:noAutofit/>
          </a:bodyPr>
          <a:lstStyle/>
          <a:p>
            <a:r>
              <a:rPr lang="en-US" sz="1400" dirty="0"/>
              <a:t>Good agreement between numerical and analytical model</a:t>
            </a:r>
          </a:p>
          <a:p>
            <a:r>
              <a:rPr lang="en-US" sz="1400" dirty="0"/>
              <a:t>Stress state in the polyimide is </a:t>
            </a:r>
            <a:r>
              <a:rPr lang="en-US" sz="1400" b="1" dirty="0"/>
              <a:t>not</a:t>
            </a:r>
            <a:r>
              <a:rPr lang="en-US" sz="1400" dirty="0"/>
              <a:t> hydrostatic as assumed in the past [Dickey 1990, </a:t>
            </a:r>
            <a:r>
              <a:rPr lang="en-US" sz="1400" dirty="0" err="1"/>
              <a:t>Vanenkow</a:t>
            </a:r>
            <a:r>
              <a:rPr lang="en-US" sz="1400" dirty="0"/>
              <a:t> 1996]</a:t>
            </a:r>
          </a:p>
          <a:p>
            <a:r>
              <a:rPr lang="en-US" sz="1400" dirty="0"/>
              <a:t>Load state in the polyimide is </a:t>
            </a:r>
            <a:r>
              <a:rPr lang="en-US" sz="1400" b="1" dirty="0"/>
              <a:t>not</a:t>
            </a:r>
            <a:r>
              <a:rPr lang="en-US" sz="1400" dirty="0"/>
              <a:t> uniaxial as assumed in the past [R.M. </a:t>
            </a:r>
            <a:r>
              <a:rPr lang="en-US" sz="1400" dirty="0" err="1"/>
              <a:t>Ballester</a:t>
            </a:r>
            <a:r>
              <a:rPr lang="en-US" sz="1400" dirty="0"/>
              <a:t> 2012]</a:t>
            </a:r>
            <a:endParaRPr lang="en-GB" sz="1800" dirty="0"/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B63C595-885E-4028-97FC-D207F053FB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ADE519-CA08-47F5-8870-89765AC034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194" r="6420"/>
          <a:stretch/>
        </p:blipFill>
        <p:spPr>
          <a:xfrm>
            <a:off x="288312" y="555526"/>
            <a:ext cx="2592068" cy="2154448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CF7281D6-940F-4C29-9603-BC309570DC4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76"/>
          <a:stretch/>
        </p:blipFill>
        <p:spPr bwMode="auto">
          <a:xfrm>
            <a:off x="3240640" y="1240676"/>
            <a:ext cx="2520000" cy="1469298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TextBox 96">
            <a:extLst>
              <a:ext uri="{FF2B5EF4-FFF2-40B4-BE49-F238E27FC236}">
                <a16:creationId xmlns:a16="http://schemas.microsoft.com/office/drawing/2014/main" id="{E1C9F72E-EB07-40F1-9538-68F2097C702E}"/>
              </a:ext>
            </a:extLst>
          </p:cNvPr>
          <p:cNvSpPr txBox="1"/>
          <p:nvPr/>
        </p:nvSpPr>
        <p:spPr>
          <a:xfrm>
            <a:off x="108800" y="2723227"/>
            <a:ext cx="29761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Advanced analytical model of the gauge. 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6CD74136-5CA7-4A4A-9F68-6A4B766355C6}"/>
              </a:ext>
            </a:extLst>
          </p:cNvPr>
          <p:cNvSpPr txBox="1"/>
          <p:nvPr/>
        </p:nvSpPr>
        <p:spPr>
          <a:xfrm>
            <a:off x="3012553" y="2723227"/>
            <a:ext cx="29761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Numerical model of the gauge. 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3A11444-F725-4F82-BE1E-27D954270E7D}"/>
              </a:ext>
            </a:extLst>
          </p:cNvPr>
          <p:cNvSpPr txBox="1"/>
          <p:nvPr/>
        </p:nvSpPr>
        <p:spPr>
          <a:xfrm>
            <a:off x="5916306" y="2723227"/>
            <a:ext cx="29761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Comparison of analytical and numerical lateral stress components.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F3357D-ADE6-4C63-B44D-B0014DDACE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888" y="2286547"/>
            <a:ext cx="404468" cy="461666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D91025FA-4DC4-495E-9D53-B60309C17B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4393" y="821877"/>
            <a:ext cx="2520000" cy="188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4046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of the analytical model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792A4DCD-C3F8-4AB8-A892-388BF61030F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194" r="6420"/>
          <a:stretch/>
        </p:blipFill>
        <p:spPr>
          <a:xfrm>
            <a:off x="3492100" y="1005560"/>
            <a:ext cx="2159800" cy="17951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F4FDF7C-5164-43FF-A782-306D23631D59}"/>
                  </a:ext>
                </a:extLst>
              </p:cNvPr>
              <p:cNvSpPr txBox="1"/>
              <p:nvPr/>
            </p:nvSpPr>
            <p:spPr>
              <a:xfrm>
                <a:off x="263423" y="2387088"/>
                <a:ext cx="2153220" cy="47269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1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𝐶</m:t>
                      </m:r>
                      <m:sSub>
                        <m:sSubPr>
                          <m:ctrlPr>
                            <a:rPr lang="en-GB" sz="11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sz="11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100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sSub>
                        <m:sSubPr>
                          <m:ctrlPr>
                            <a:rPr lang="en-GB" sz="11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1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sz="11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1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sz="11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100" i="1">
                          <a:latin typeface="Cambria Math" panose="02040503050406030204" pitchFamily="18" charset="0"/>
                        </a:rPr>
                        <m:t>𝑤𝑙</m:t>
                      </m:r>
                      <m:f>
                        <m:fPr>
                          <m:ctrlPr>
                            <a:rPr lang="en-GB" sz="11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1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sz="11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GB" sz="1100" i="1">
                          <a:latin typeface="Cambria Math" panose="02040503050406030204" pitchFamily="18" charset="0"/>
                        </a:rPr>
                        <m:t>  </m:t>
                      </m:r>
                      <m:d>
                        <m:dPr>
                          <m:ctrlPr>
                            <a:rPr lang="en-GB" sz="11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11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1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100" i="1" smtClean="0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  <m:t>+ </m:t>
                                  </m:r>
                                  <m:r>
                                    <a:rPr lang="en-GB" sz="1100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100">
                                      <a:latin typeface="Cambria Math" panose="02040503050406030204" pitchFamily="18" charset="0"/>
                                    </a:rPr>
                                    <m:t>diel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F4FDF7C-5164-43FF-A782-306D23631D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423" y="2387088"/>
                <a:ext cx="2153220" cy="4726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" name="Picture 47" descr="G:\Workspaces\f\fwolf\Fellow-Projects\05_Capacitive gauges\15_Fundamental calculations\Stress_Cap.emf">
            <a:extLst>
              <a:ext uri="{FF2B5EF4-FFF2-40B4-BE49-F238E27FC236}">
                <a16:creationId xmlns:a16="http://schemas.microsoft.com/office/drawing/2014/main" id="{C9CBC047-7979-46BC-A2C9-16E4A3D0046B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471" y="1095631"/>
            <a:ext cx="2845503" cy="21480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FEB8AC-1D46-4BD3-96C4-23E7637D15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3423" y="1596178"/>
            <a:ext cx="2424463" cy="515680"/>
          </a:xfrm>
          <a:prstGeom prst="rect">
            <a:avLst/>
          </a:prstGeom>
        </p:spPr>
      </p:pic>
      <p:sp>
        <p:nvSpPr>
          <p:cNvPr id="89" name="TextBox 88">
            <a:extLst>
              <a:ext uri="{FF2B5EF4-FFF2-40B4-BE49-F238E27FC236}">
                <a16:creationId xmlns:a16="http://schemas.microsoft.com/office/drawing/2014/main" id="{7320EA8A-3AAC-49B4-BDB4-80DB38E566B8}"/>
              </a:ext>
            </a:extLst>
          </p:cNvPr>
          <p:cNvSpPr txBox="1"/>
          <p:nvPr/>
        </p:nvSpPr>
        <p:spPr>
          <a:xfrm>
            <a:off x="2915816" y="792356"/>
            <a:ext cx="31683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i="1" dirty="0"/>
              <a:t>Advanced analytical model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AF0AB28F-3A42-47EE-8799-9BE0C1FEDC3E}"/>
              </a:ext>
            </a:extLst>
          </p:cNvPr>
          <p:cNvSpPr txBox="1"/>
          <p:nvPr/>
        </p:nvSpPr>
        <p:spPr>
          <a:xfrm>
            <a:off x="-108520" y="792355"/>
            <a:ext cx="31683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i="1" dirty="0"/>
              <a:t>Simple analytical model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E8BD7A70-9004-4E38-B9CC-DD6A407DFC1B}"/>
              </a:ext>
            </a:extLst>
          </p:cNvPr>
          <p:cNvSpPr txBox="1"/>
          <p:nvPr/>
        </p:nvSpPr>
        <p:spPr>
          <a:xfrm>
            <a:off x="5724128" y="746052"/>
            <a:ext cx="348726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i="1" dirty="0"/>
              <a:t>Comparison of model and measurements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A2AE1C-B2F9-4DFF-9290-1F100F53819A}"/>
              </a:ext>
            </a:extLst>
          </p:cNvPr>
          <p:cNvSpPr txBox="1"/>
          <p:nvPr/>
        </p:nvSpPr>
        <p:spPr>
          <a:xfrm>
            <a:off x="6139134" y="3208109"/>
            <a:ext cx="29761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Comparison between model and measurement of the capacitance variation under applied load.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FA4E1D-82FC-4866-85B4-AFEB85D3A721}"/>
              </a:ext>
            </a:extLst>
          </p:cNvPr>
          <p:cNvSpPr txBox="1"/>
          <p:nvPr/>
        </p:nvSpPr>
        <p:spPr>
          <a:xfrm>
            <a:off x="104932" y="4083918"/>
            <a:ext cx="27414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Requires the introduction of a calibration factor.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5264AC-4227-4DB6-AA4A-ED32E85B9D33}"/>
              </a:ext>
            </a:extLst>
          </p:cNvPr>
          <p:cNvSpPr txBox="1"/>
          <p:nvPr/>
        </p:nvSpPr>
        <p:spPr>
          <a:xfrm>
            <a:off x="3129268" y="4083918"/>
            <a:ext cx="2810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Allows a direct determination of the applied stress.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5E8559-2120-4F96-BDB9-0FF0EB73F437}"/>
              </a:ext>
            </a:extLst>
          </p:cNvPr>
          <p:cNvSpPr txBox="1"/>
          <p:nvPr/>
        </p:nvSpPr>
        <p:spPr>
          <a:xfrm>
            <a:off x="6137129" y="4083918"/>
            <a:ext cx="2810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Advanced model agrees well with the measurement.</a:t>
            </a:r>
            <a:endParaRPr lang="en-GB" sz="1400" dirty="0">
              <a:solidFill>
                <a:schemeClr val="accent5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58025E-7766-4FEA-81B2-393321EE91D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15362" y="2443571"/>
            <a:ext cx="301778" cy="3444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16F3172-E66D-46B9-A6A1-77D569973B9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29007"/>
          <a:stretch/>
        </p:blipFill>
        <p:spPr>
          <a:xfrm>
            <a:off x="2361347" y="2910887"/>
            <a:ext cx="3745678" cy="87325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747195A-4BDA-4618-8E52-5EAF34BAA777}"/>
              </a:ext>
            </a:extLst>
          </p:cNvPr>
          <p:cNvSpPr txBox="1"/>
          <p:nvPr/>
        </p:nvSpPr>
        <p:spPr>
          <a:xfrm>
            <a:off x="1510374" y="4624938"/>
            <a:ext cx="6446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US" sz="1400" b="1" dirty="0">
                <a:solidFill>
                  <a:schemeClr val="accent5"/>
                </a:solidFill>
              </a:rPr>
              <a:t>Conclusion: </a:t>
            </a:r>
            <a:r>
              <a:rPr lang="en-US" sz="1400" dirty="0">
                <a:solidFill>
                  <a:schemeClr val="accent5"/>
                </a:solidFill>
              </a:rPr>
              <a:t>The advanced model allows a direct calculation of the 				   capacitance change without a calibration factor.</a:t>
            </a:r>
            <a:endParaRPr lang="en-GB" sz="14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8284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Sensor validation up to 100MPa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/>
              <a:t>Four gauges stacked on top of each other in one load line </a:t>
            </a:r>
          </a:p>
          <a:p>
            <a:pPr marL="0" indent="0">
              <a:buNone/>
            </a:pPr>
            <a:endParaRPr lang="en-GB" sz="1600" dirty="0"/>
          </a:p>
          <a:p>
            <a:r>
              <a:rPr lang="en-GB" sz="1600" dirty="0"/>
              <a:t>Good agreement of load cell and capacitive gauge measurement </a:t>
            </a:r>
          </a:p>
          <a:p>
            <a:pPr lvl="1"/>
            <a:r>
              <a:rPr lang="en-GB" sz="1200" dirty="0"/>
              <a:t>Deviation to load cell 1%</a:t>
            </a:r>
          </a:p>
          <a:p>
            <a:pPr lvl="1"/>
            <a:r>
              <a:rPr lang="en-GB" sz="1200" dirty="0"/>
              <a:t>Resolution ± 2 MPa (at 100MPa)</a:t>
            </a:r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766" y="2277406"/>
            <a:ext cx="3886200" cy="2332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Canvas 63"/>
          <p:cNvGrpSpPr/>
          <p:nvPr/>
        </p:nvGrpSpPr>
        <p:grpSpPr>
          <a:xfrm>
            <a:off x="4860032" y="915566"/>
            <a:ext cx="3353700" cy="1019914"/>
            <a:chOff x="0" y="0"/>
            <a:chExt cx="5276215" cy="1779905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5276215" cy="1779905"/>
            </a:xfrm>
            <a:prstGeom prst="rect">
              <a:avLst/>
            </a:prstGeom>
          </p:spPr>
        </p:sp>
        <p:pic>
          <p:nvPicPr>
            <p:cNvPr id="9" name="Picture 8"/>
            <p:cNvPicPr preferRelativeResize="0">
              <a:picLocks noChangeAspect="1"/>
            </p:cNvPicPr>
            <p:nvPr/>
          </p:nvPicPr>
          <p:blipFill rotWithShape="1">
            <a:blip r:embed="rId3"/>
            <a:srcRect b="63034"/>
            <a:stretch/>
          </p:blipFill>
          <p:spPr>
            <a:xfrm>
              <a:off x="480695" y="12702"/>
              <a:ext cx="3960000" cy="905925"/>
            </a:xfrm>
            <a:prstGeom prst="rect">
              <a:avLst/>
            </a:prstGeom>
          </p:spPr>
        </p:pic>
        <p:pic>
          <p:nvPicPr>
            <p:cNvPr id="10" name="Picture 9"/>
            <p:cNvPicPr preferRelativeResize="0">
              <a:picLocks noChangeAspect="1"/>
            </p:cNvPicPr>
            <p:nvPr/>
          </p:nvPicPr>
          <p:blipFill rotWithShape="1">
            <a:blip r:embed="rId3"/>
            <a:srcRect t="63034"/>
            <a:stretch/>
          </p:blipFill>
          <p:spPr>
            <a:xfrm>
              <a:off x="480695" y="800442"/>
              <a:ext cx="4186196" cy="957176"/>
            </a:xfrm>
            <a:prstGeom prst="rect">
              <a:avLst/>
            </a:prstGeom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A35187F-8FA2-40A4-ACE7-F847CE7DA04E}" type="slidenum">
              <a:rPr lang="en-GB" smtClean="0"/>
              <a:pPr/>
              <a:t>36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CC204C-136B-4071-9BE4-BDA8512CBE1D}"/>
              </a:ext>
            </a:extLst>
          </p:cNvPr>
          <p:cNvSpPr txBox="1"/>
          <p:nvPr/>
        </p:nvSpPr>
        <p:spPr>
          <a:xfrm>
            <a:off x="4355976" y="4587071"/>
            <a:ext cx="39799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Comparison of the average stress determined by a load cell and capacitive gauge.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E925A1-1BE0-4415-8D17-32F1246E7697}"/>
              </a:ext>
            </a:extLst>
          </p:cNvPr>
          <p:cNvSpPr txBox="1"/>
          <p:nvPr/>
        </p:nvSpPr>
        <p:spPr>
          <a:xfrm>
            <a:off x="4434118" y="1895444"/>
            <a:ext cx="397999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Stress distribution applied on the capacitive gauge.</a:t>
            </a:r>
          </a:p>
        </p:txBody>
      </p:sp>
    </p:spTree>
    <p:extLst>
      <p:ext uri="{BB962C8B-B14F-4D97-AF65-F5344CB8AC3E}">
        <p14:creationId xmlns:p14="http://schemas.microsoft.com/office/powerpoint/2010/main" val="20549418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Sensor validation above 100MPa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826768" cy="32627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/>
              <a:t>Two gauges stacked on top of each other in one load line </a:t>
            </a:r>
          </a:p>
          <a:p>
            <a:endParaRPr lang="en-GB" sz="1800" dirty="0"/>
          </a:p>
          <a:p>
            <a:r>
              <a:rPr lang="en-GB" sz="1800" dirty="0"/>
              <a:t>Deviation to load cell decreases at high load</a:t>
            </a:r>
          </a:p>
          <a:p>
            <a:pPr lvl="1"/>
            <a:r>
              <a:rPr lang="en-GB" sz="1400" dirty="0"/>
              <a:t>(2 % at 160 MPa compared to load cell)</a:t>
            </a:r>
          </a:p>
          <a:p>
            <a:pPr lvl="1"/>
            <a:endParaRPr lang="en-GB" sz="1400" dirty="0"/>
          </a:p>
          <a:p>
            <a:r>
              <a:rPr lang="en-GB" sz="1800" dirty="0"/>
              <a:t>Time dependent capacity increase at constant load </a:t>
            </a:r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919" y="1255053"/>
            <a:ext cx="3886200" cy="2340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A35187F-8FA2-40A4-ACE7-F847CE7DA04E}" type="slidenum">
              <a:rPr lang="en-GB" smtClean="0"/>
              <a:pPr/>
              <a:t>37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BA9FFD-A50A-4E33-96F4-E114F83B27B8}"/>
              </a:ext>
            </a:extLst>
          </p:cNvPr>
          <p:cNvSpPr txBox="1"/>
          <p:nvPr/>
        </p:nvSpPr>
        <p:spPr>
          <a:xfrm>
            <a:off x="4788024" y="3579862"/>
            <a:ext cx="39799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Comparison of the average stress determined by a load cell and capacitive gauge.</a:t>
            </a:r>
          </a:p>
        </p:txBody>
      </p:sp>
    </p:spTree>
    <p:extLst>
      <p:ext uri="{BB962C8B-B14F-4D97-AF65-F5344CB8AC3E}">
        <p14:creationId xmlns:p14="http://schemas.microsoft.com/office/powerpoint/2010/main" val="18335612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0F34BD-FC10-4D64-96E3-59E3CE965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 for test equipment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6664CD-5377-4421-B2B7-14C8FB6AAB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Requirements for an LCR meter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AAD147-194D-4923-9EAF-B97D986FD2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Presented gauge design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218A6F-14BC-42A2-A57A-5C5545192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0F90903-E61F-45A7-984B-5F031385F55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A stress resolution of 1 MPa requires a capacitance resolution of 0.5 pF</a:t>
            </a:r>
          </a:p>
          <a:p>
            <a:endParaRPr lang="en-US" sz="1600" dirty="0"/>
          </a:p>
          <a:p>
            <a:r>
              <a:rPr lang="en-US" sz="1600" dirty="0"/>
              <a:t>The stress resolution can be improved by reducing the thickness of the dielectric layer</a:t>
            </a:r>
          </a:p>
          <a:p>
            <a:endParaRPr lang="en-US" sz="1600" dirty="0"/>
          </a:p>
          <a:p>
            <a:r>
              <a:rPr lang="en-US" sz="1600" dirty="0"/>
              <a:t>Alternative sensor design can be rapidly studied  </a:t>
            </a:r>
            <a:endParaRPr lang="en-GB" sz="1600" dirty="0"/>
          </a:p>
        </p:txBody>
      </p:sp>
      <p:pic>
        <p:nvPicPr>
          <p:cNvPr id="12" name="Content Placeholder 5" descr="Chart&#10;&#10;Description automatically generated">
            <a:extLst>
              <a:ext uri="{FF2B5EF4-FFF2-40B4-BE49-F238E27FC236}">
                <a16:creationId xmlns:a16="http://schemas.microsoft.com/office/drawing/2014/main" id="{E19B685F-4011-44C3-A271-08DA632E8059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310490" y="2211710"/>
            <a:ext cx="2967389" cy="2223195"/>
          </a:xfr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6B69570-5679-4346-AF2C-4484EDA47051}"/>
              </a:ext>
            </a:extLst>
          </p:cNvPr>
          <p:cNvSpPr txBox="1"/>
          <p:nvPr/>
        </p:nvSpPr>
        <p:spPr>
          <a:xfrm>
            <a:off x="5197666" y="4426338"/>
            <a:ext cx="31930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Capacitance variation under applied load a sensor. </a:t>
            </a:r>
            <a:endParaRPr lang="en-GB" sz="12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11A6E30-1E5B-4A80-8227-100FC7635C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9007"/>
          <a:stretch/>
        </p:blipFill>
        <p:spPr>
          <a:xfrm>
            <a:off x="4645026" y="1275606"/>
            <a:ext cx="3745678" cy="873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68313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26994-7414-42D5-95D9-9F2A345DA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 for capacitive gauge design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CD7AE9-9A99-41B3-B2E2-F5949674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2F69865-951C-459C-A95D-5C6495FE20F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1489330"/>
                  </p:ext>
                </p:extLst>
              </p:nvPr>
            </p:nvGraphicFramePr>
            <p:xfrm>
              <a:off x="424579" y="1938289"/>
              <a:ext cx="2716550" cy="55943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20080">
                      <a:extLst>
                        <a:ext uri="{9D8B030D-6E8A-4147-A177-3AD203B41FA5}">
                          <a16:colId xmlns:a16="http://schemas.microsoft.com/office/drawing/2014/main" val="3599420098"/>
                        </a:ext>
                      </a:extLst>
                    </a:gridCol>
                    <a:gridCol w="1368152">
                      <a:extLst>
                        <a:ext uri="{9D8B030D-6E8A-4147-A177-3AD203B41FA5}">
                          <a16:colId xmlns:a16="http://schemas.microsoft.com/office/drawing/2014/main" val="1808514916"/>
                        </a:ext>
                      </a:extLst>
                    </a:gridCol>
                    <a:gridCol w="628318">
                      <a:extLst>
                        <a:ext uri="{9D8B030D-6E8A-4147-A177-3AD203B41FA5}">
                          <a16:colId xmlns:a16="http://schemas.microsoft.com/office/drawing/2014/main" val="1253637223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dirty="0">
                              <a:effectLst/>
                            </a:rPr>
                            <a:t>Symbol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dirty="0">
                              <a:effectLst/>
                            </a:rPr>
                            <a:t>Property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>
                              <a:effectLst/>
                            </a:rPr>
                            <a:t>Value</a:t>
                          </a:r>
                          <a:endParaRPr lang="en-GB" sz="9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447149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900">
                                    <a:effectLst/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oMath>
                            </m:oMathPara>
                          </a14:m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dirty="0">
                              <a:effectLst/>
                            </a:rPr>
                            <a:t>Elastic modulus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>
                              <a:effectLst/>
                            </a:rPr>
                            <a:t>191 GPa</a:t>
                          </a:r>
                          <a:endParaRPr lang="en-GB" sz="9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05478189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900">
                                    <a:effectLst/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oMath>
                            </m:oMathPara>
                          </a14:m>
                          <a:endParaRPr lang="en-GB" sz="9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dirty="0">
                              <a:effectLst/>
                            </a:rPr>
                            <a:t>Poisson ratio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dirty="0">
                              <a:effectLst/>
                            </a:rPr>
                            <a:t>0.3 [16] 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6863304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9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9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sz="9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dirty="0">
                              <a:effectLst/>
                            </a:rPr>
                            <a:t>Yield strength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dirty="0">
                              <a:effectLst/>
                            </a:rPr>
                            <a:t>320 MPa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2374877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2F69865-951C-459C-A95D-5C6495FE20F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1489330"/>
                  </p:ext>
                </p:extLst>
              </p:nvPr>
            </p:nvGraphicFramePr>
            <p:xfrm>
              <a:off x="424579" y="1938289"/>
              <a:ext cx="2716550" cy="55943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20080">
                      <a:extLst>
                        <a:ext uri="{9D8B030D-6E8A-4147-A177-3AD203B41FA5}">
                          <a16:colId xmlns:a16="http://schemas.microsoft.com/office/drawing/2014/main" val="3599420098"/>
                        </a:ext>
                      </a:extLst>
                    </a:gridCol>
                    <a:gridCol w="1368152">
                      <a:extLst>
                        <a:ext uri="{9D8B030D-6E8A-4147-A177-3AD203B41FA5}">
                          <a16:colId xmlns:a16="http://schemas.microsoft.com/office/drawing/2014/main" val="1808514916"/>
                        </a:ext>
                      </a:extLst>
                    </a:gridCol>
                    <a:gridCol w="628318">
                      <a:extLst>
                        <a:ext uri="{9D8B030D-6E8A-4147-A177-3AD203B41FA5}">
                          <a16:colId xmlns:a16="http://schemas.microsoft.com/office/drawing/2014/main" val="1253637223"/>
                        </a:ext>
                      </a:extLst>
                    </a:gridCol>
                  </a:tblGrid>
                  <a:tr h="13716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dirty="0">
                              <a:effectLst/>
                            </a:rPr>
                            <a:t>Symbol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dirty="0">
                              <a:effectLst/>
                            </a:rPr>
                            <a:t>Property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>
                              <a:effectLst/>
                            </a:rPr>
                            <a:t>Value</a:t>
                          </a:r>
                          <a:endParaRPr lang="en-GB" sz="9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4471491"/>
                      </a:ext>
                    </a:extLst>
                  </a:tr>
                  <a:tr h="1371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847" t="-126087" r="-282203" b="-2434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dirty="0">
                              <a:effectLst/>
                            </a:rPr>
                            <a:t>Elastic modulus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>
                              <a:effectLst/>
                            </a:rPr>
                            <a:t>191 GPa</a:t>
                          </a:r>
                          <a:endParaRPr lang="en-GB" sz="9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054781894"/>
                      </a:ext>
                    </a:extLst>
                  </a:tr>
                  <a:tr h="1371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847" t="-236364" r="-282203" b="-15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dirty="0">
                              <a:effectLst/>
                            </a:rPr>
                            <a:t>Poisson ratio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dirty="0">
                              <a:effectLst/>
                            </a:rPr>
                            <a:t>0.3 [16] 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96863304"/>
                      </a:ext>
                    </a:extLst>
                  </a:tr>
                  <a:tr h="14795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847" t="-296000" r="-282203" b="-3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dirty="0">
                              <a:effectLst/>
                            </a:rPr>
                            <a:t>Yield strength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dirty="0">
                              <a:effectLst/>
                            </a:rPr>
                            <a:t>320 MPa</a:t>
                          </a:r>
                          <a:endParaRPr lang="en-GB" sz="9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2374877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D5D7C94B-1398-4605-A07E-FDD8F956FE56}"/>
              </a:ext>
            </a:extLst>
          </p:cNvPr>
          <p:cNvSpPr txBox="1"/>
          <p:nvPr/>
        </p:nvSpPr>
        <p:spPr>
          <a:xfrm>
            <a:off x="424579" y="1687212"/>
            <a:ext cx="26081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Stainless steel 316L [17]</a:t>
            </a:r>
            <a:endParaRPr lang="en-GB" sz="10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7E3DE60D-FE81-4204-B1C1-71F1BC935B5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84378279"/>
                  </p:ext>
                </p:extLst>
              </p:nvPr>
            </p:nvGraphicFramePr>
            <p:xfrm>
              <a:off x="424579" y="961681"/>
              <a:ext cx="2716550" cy="6858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34727">
                      <a:extLst>
                        <a:ext uri="{9D8B030D-6E8A-4147-A177-3AD203B41FA5}">
                          <a16:colId xmlns:a16="http://schemas.microsoft.com/office/drawing/2014/main" val="494737942"/>
                        </a:ext>
                      </a:extLst>
                    </a:gridCol>
                    <a:gridCol w="1333751">
                      <a:extLst>
                        <a:ext uri="{9D8B030D-6E8A-4147-A177-3AD203B41FA5}">
                          <a16:colId xmlns:a16="http://schemas.microsoft.com/office/drawing/2014/main" val="3164207712"/>
                        </a:ext>
                      </a:extLst>
                    </a:gridCol>
                    <a:gridCol w="648072">
                      <a:extLst>
                        <a:ext uri="{9D8B030D-6E8A-4147-A177-3AD203B41FA5}">
                          <a16:colId xmlns:a16="http://schemas.microsoft.com/office/drawing/2014/main" val="574161807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>
                              <a:effectLst/>
                            </a:rPr>
                            <a:t>Symbol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>
                              <a:effectLst/>
                            </a:rPr>
                            <a:t>Property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>
                              <a:effectLst/>
                            </a:rPr>
                            <a:t>Value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98518577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900">
                                    <a:effectLst/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dirty="0">
                              <a:effectLst/>
                            </a:rPr>
                            <a:t>Elastic modulus</a:t>
                          </a:r>
                          <a:endParaRPr lang="en-GB" sz="1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dirty="0">
                              <a:effectLst/>
                            </a:rPr>
                            <a:t>72.9 </a:t>
                          </a:r>
                          <a:r>
                            <a:rPr lang="en-GB" sz="900" dirty="0" err="1">
                              <a:effectLst/>
                            </a:rPr>
                            <a:t>GPa</a:t>
                          </a:r>
                          <a:endParaRPr lang="en-GB" sz="1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51651488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900">
                                    <a:effectLst/>
                                    <a:latin typeface="Cambria Math" panose="02040503050406030204" pitchFamily="18" charset="0"/>
                                  </a:rPr>
                                  <m:t>𝜈</m:t>
                                </m:r>
                              </m:oMath>
                            </m:oMathPara>
                          </a14:m>
                          <a:endParaRPr lang="en-GB" sz="1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dirty="0">
                              <a:effectLst/>
                            </a:rPr>
                            <a:t>Poisson ratio</a:t>
                          </a:r>
                          <a:endParaRPr lang="en-GB" sz="1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dirty="0">
                              <a:effectLst/>
                            </a:rPr>
                            <a:t>0.208</a:t>
                          </a:r>
                          <a:endParaRPr lang="en-GB" sz="1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63262081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algn="just" defTabSz="457200" rtl="0" eaLnBrk="1" latinLnBrk="0" hangingPunct="1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900" i="1" kern="120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 kern="120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sz="900" kern="120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𝑟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algn="just" defTabSz="457200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lang="en-US" sz="9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Dielectric permittivity</a:t>
                          </a:r>
                          <a:endParaRPr lang="en-GB" sz="9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algn="just" defTabSz="457200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lang="en-US" sz="9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6.7 </a:t>
                          </a:r>
                          <a:endParaRPr lang="en-GB" sz="9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09129827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algn="just" defTabSz="457200" rtl="0" eaLnBrk="1" latinLnBrk="0" hangingPunct="1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900" b="1" i="1" kern="120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900" b="1" i="1" kern="120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𝒕</m:t>
                                    </m:r>
                                  </m:e>
                                  <m:sub>
                                    <m:r>
                                      <a:rPr lang="en-US" sz="900" b="1" i="1" kern="120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900" i="1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9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Dielectric thickness</a:t>
                          </a:r>
                          <a:endParaRPr lang="en-GB" sz="9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algn="just" defTabSz="457200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lang="en-US" sz="9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32 </a:t>
                          </a:r>
                          <a:r>
                            <a:rPr lang="en-US" sz="900" kern="1200" dirty="0">
                              <a:solidFill>
                                <a:schemeClr val="dk1"/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µ</a:t>
                          </a:r>
                          <a:r>
                            <a:rPr lang="en-US" sz="9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</a:t>
                          </a:r>
                          <a:endParaRPr lang="en-GB" sz="9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69889743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7E3DE60D-FE81-4204-B1C1-71F1BC935B5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84378279"/>
                  </p:ext>
                </p:extLst>
              </p:nvPr>
            </p:nvGraphicFramePr>
            <p:xfrm>
              <a:off x="424579" y="961681"/>
              <a:ext cx="2716550" cy="685800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34727">
                      <a:extLst>
                        <a:ext uri="{9D8B030D-6E8A-4147-A177-3AD203B41FA5}">
                          <a16:colId xmlns:a16="http://schemas.microsoft.com/office/drawing/2014/main" val="494737942"/>
                        </a:ext>
                      </a:extLst>
                    </a:gridCol>
                    <a:gridCol w="1333751">
                      <a:extLst>
                        <a:ext uri="{9D8B030D-6E8A-4147-A177-3AD203B41FA5}">
                          <a16:colId xmlns:a16="http://schemas.microsoft.com/office/drawing/2014/main" val="3164207712"/>
                        </a:ext>
                      </a:extLst>
                    </a:gridCol>
                    <a:gridCol w="648072">
                      <a:extLst>
                        <a:ext uri="{9D8B030D-6E8A-4147-A177-3AD203B41FA5}">
                          <a16:colId xmlns:a16="http://schemas.microsoft.com/office/drawing/2014/main" val="574161807"/>
                        </a:ext>
                      </a:extLst>
                    </a:gridCol>
                  </a:tblGrid>
                  <a:tr h="137160"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>
                              <a:effectLst/>
                            </a:rPr>
                            <a:t>Symbol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>
                              <a:effectLst/>
                            </a:rPr>
                            <a:t>Property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>
                              <a:effectLst/>
                            </a:rPr>
                            <a:t>Value</a:t>
                          </a:r>
                          <a:endParaRPr lang="en-GB" sz="11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898518577"/>
                      </a:ext>
                    </a:extLst>
                  </a:tr>
                  <a:tr h="1371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826" t="-126087" r="-272727" b="-3478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dirty="0">
                              <a:effectLst/>
                            </a:rPr>
                            <a:t>Elastic modulus</a:t>
                          </a:r>
                          <a:endParaRPr lang="en-GB" sz="1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dirty="0">
                              <a:effectLst/>
                            </a:rPr>
                            <a:t>72.9 </a:t>
                          </a:r>
                          <a:r>
                            <a:rPr lang="en-GB" sz="900" dirty="0" err="1">
                              <a:effectLst/>
                            </a:rPr>
                            <a:t>GPa</a:t>
                          </a:r>
                          <a:endParaRPr lang="en-GB" sz="1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51651488"/>
                      </a:ext>
                    </a:extLst>
                  </a:tr>
                  <a:tr h="1371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3"/>
                          <a:stretch>
                            <a:fillRect l="-826" t="-236364" r="-272727" b="-26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dirty="0">
                              <a:effectLst/>
                            </a:rPr>
                            <a:t>Poisson ratio</a:t>
                          </a:r>
                          <a:endParaRPr lang="en-GB" sz="1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just">
                            <a:spcAft>
                              <a:spcPts val="0"/>
                            </a:spcAft>
                          </a:pPr>
                          <a:r>
                            <a:rPr lang="en-GB" sz="900" dirty="0">
                              <a:effectLst/>
                            </a:rPr>
                            <a:t>0.208</a:t>
                          </a:r>
                          <a:endParaRPr lang="en-GB" sz="11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632620816"/>
                      </a:ext>
                    </a:extLst>
                  </a:tr>
                  <a:tr h="1371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826" t="-321739" r="-272727" b="-1521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just" defTabSz="457200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lang="en-US" sz="9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Dielectric permittivity</a:t>
                          </a:r>
                          <a:endParaRPr lang="en-GB" sz="9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algn="just" defTabSz="457200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lang="en-US" sz="9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6.7 </a:t>
                          </a:r>
                          <a:endParaRPr lang="en-GB" sz="9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4091298273"/>
                      </a:ext>
                    </a:extLst>
                  </a:tr>
                  <a:tr h="1371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826" t="-421739" r="-272727" b="-521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9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Dielectric thickness</a:t>
                          </a:r>
                          <a:endParaRPr lang="en-GB" sz="9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algn="just" defTabSz="457200" rtl="0" eaLnBrk="1" latinLnBrk="0" hangingPunct="1">
                            <a:spcAft>
                              <a:spcPts val="0"/>
                            </a:spcAft>
                          </a:pPr>
                          <a:r>
                            <a:rPr lang="en-US" sz="9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32 </a:t>
                          </a:r>
                          <a:r>
                            <a:rPr lang="en-US" sz="900" kern="1200" dirty="0">
                              <a:solidFill>
                                <a:schemeClr val="dk1"/>
                              </a:solidFill>
                              <a:effectLst/>
                              <a:latin typeface="Calibri" panose="020F0502020204030204" pitchFamily="34" charset="0"/>
                              <a:ea typeface="+mn-ea"/>
                              <a:cs typeface="Calibri" panose="020F0502020204030204" pitchFamily="34" charset="0"/>
                            </a:rPr>
                            <a:t>µ</a:t>
                          </a:r>
                          <a:r>
                            <a:rPr lang="en-US" sz="9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</a:t>
                          </a:r>
                          <a:endParaRPr lang="en-GB" sz="900" kern="1200" dirty="0">
                            <a:solidFill>
                              <a:schemeClr val="dk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69889743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9854CA79-9B7C-40E5-84B2-52E8AFE32F96}"/>
              </a:ext>
            </a:extLst>
          </p:cNvPr>
          <p:cNvSpPr txBox="1"/>
          <p:nvPr/>
        </p:nvSpPr>
        <p:spPr>
          <a:xfrm>
            <a:off x="424579" y="712620"/>
            <a:ext cx="26081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Ultra thin glass [17]</a:t>
            </a:r>
            <a:endParaRPr lang="en-GB" sz="10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BCC7EC0-6606-4392-AEB3-5F057C2C96E4}"/>
              </a:ext>
            </a:extLst>
          </p:cNvPr>
          <p:cNvSpPr txBox="1"/>
          <p:nvPr/>
        </p:nvSpPr>
        <p:spPr>
          <a:xfrm>
            <a:off x="344232" y="4259660"/>
            <a:ext cx="36879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Schematic cross section of the capacitive gauge.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CFB54F-5B8C-43E1-A11D-4B1D3F18059B}"/>
              </a:ext>
            </a:extLst>
          </p:cNvPr>
          <p:cNvSpPr txBox="1"/>
          <p:nvPr/>
        </p:nvSpPr>
        <p:spPr>
          <a:xfrm>
            <a:off x="911336" y="4925298"/>
            <a:ext cx="786088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[17] </a:t>
            </a:r>
            <a:r>
              <a:rPr lang="en-GB" sz="800" dirty="0" err="1">
                <a:solidFill>
                  <a:schemeClr val="bg1">
                    <a:lumMod val="50000"/>
                  </a:schemeClr>
                </a:solidFill>
              </a:rPr>
              <a:t>Präzisions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 Glas &amp; Optik GmbH, </a:t>
            </a:r>
            <a:r>
              <a:rPr lang="de-DE" sz="800" dirty="0">
                <a:solidFill>
                  <a:schemeClr val="bg1">
                    <a:lumMod val="50000"/>
                  </a:schemeClr>
                </a:solidFill>
              </a:rPr>
              <a:t>D 263 T Dünnes und ultradünnes Borosilikatglas, 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[Online]. Available: 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https://www.pgo-online.com/de/D263.html. 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[Accessed 2020].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FD6E3420-9DB9-480D-A4E6-2FC0DC64A5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2220" y="746915"/>
            <a:ext cx="2340000" cy="17529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50B8930-BA98-44D0-B126-F6A269BA8B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2220" y="746915"/>
            <a:ext cx="2340000" cy="1751688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5BF96D9-8AD6-4EF7-ABEC-D9CC7E085454}"/>
              </a:ext>
            </a:extLst>
          </p:cNvPr>
          <p:cNvSpPr/>
          <p:nvPr/>
        </p:nvSpPr>
        <p:spPr>
          <a:xfrm>
            <a:off x="6124173" y="2183738"/>
            <a:ext cx="72008" cy="72008"/>
          </a:xfrm>
          <a:prstGeom prst="rect">
            <a:avLst/>
          </a:prstGeom>
          <a:noFill/>
          <a:ln w="3175">
            <a:solidFill>
              <a:schemeClr val="accent6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2D1D673-D7A0-4E48-9B3E-515A9B9B7A7D}"/>
              </a:ext>
            </a:extLst>
          </p:cNvPr>
          <p:cNvCxnSpPr>
            <a:cxnSpLocks/>
            <a:endCxn id="9" idx="3"/>
          </p:cNvCxnSpPr>
          <p:nvPr/>
        </p:nvCxnSpPr>
        <p:spPr>
          <a:xfrm flipV="1">
            <a:off x="6196181" y="1623375"/>
            <a:ext cx="236039" cy="560363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90ACBCAA-94A8-4BE3-AE60-23C0F624B2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0832" y="2798042"/>
            <a:ext cx="3274701" cy="148058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FEEEA47-E352-4BC4-BBE0-AB3E052D6935}"/>
              </a:ext>
            </a:extLst>
          </p:cNvPr>
          <p:cNvSpPr txBox="1"/>
          <p:nvPr/>
        </p:nvSpPr>
        <p:spPr>
          <a:xfrm>
            <a:off x="4321311" y="3122896"/>
            <a:ext cx="4649625" cy="172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Ultra thin glass seems a good candidate as dielectric layer for high stress applications</a:t>
            </a:r>
            <a:endParaRPr lang="en-US" sz="900" dirty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The in the capacity can be determined with a presented system with a resolution of 10 MPa</a:t>
            </a:r>
            <a:endParaRPr lang="en-US" sz="900" dirty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Ultra thin glass does not creep under high load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Feasibility study ongoing to machine and process the glass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CB64740-FC1C-4FAB-8B00-64394ADE3186}"/>
              </a:ext>
            </a:extLst>
          </p:cNvPr>
          <p:cNvSpPr txBox="1"/>
          <p:nvPr/>
        </p:nvSpPr>
        <p:spPr>
          <a:xfrm>
            <a:off x="4092220" y="2540828"/>
            <a:ext cx="4680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i="1" dirty="0"/>
              <a:t>Capacitance variation under applied load a sensor with a dielectric layer made from glass.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01043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DE4A91D-B4EF-4A2B-9FE9-23E6FACC352B}"/>
              </a:ext>
            </a:extLst>
          </p:cNvPr>
          <p:cNvSpPr/>
          <p:nvPr/>
        </p:nvSpPr>
        <p:spPr>
          <a:xfrm>
            <a:off x="35496" y="4404049"/>
            <a:ext cx="1440160" cy="75998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1B4F4DD-3BDC-49F0-ACD7-A62C81F7E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 preload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DBE11-0867-4F92-998E-AD5F3E44C9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Required preload</a:t>
            </a:r>
            <a:endParaRPr lang="en-GB" dirty="0"/>
          </a:p>
          <a:p>
            <a:pPr algn="ctr"/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BA3D00-D8BA-477E-864D-9E115168D3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9512" y="3096663"/>
            <a:ext cx="3888366" cy="1403302"/>
          </a:xfrm>
        </p:spPr>
        <p:txBody>
          <a:bodyPr>
            <a:normAutofit/>
          </a:bodyPr>
          <a:lstStyle/>
          <a:p>
            <a:r>
              <a:rPr lang="en-US" sz="1100" dirty="0"/>
              <a:t>Preload to balance magnetic forces</a:t>
            </a:r>
          </a:p>
          <a:p>
            <a:pPr lvl="1"/>
            <a:r>
              <a:rPr lang="en-US" sz="1100" dirty="0"/>
              <a:t>Prevent conductor motion induced quenches </a:t>
            </a:r>
          </a:p>
          <a:p>
            <a:pPr marL="457200" lvl="1" indent="0">
              <a:buNone/>
            </a:pPr>
            <a:endParaRPr lang="en-US" sz="1100" dirty="0"/>
          </a:p>
          <a:p>
            <a:pPr marL="0" indent="0">
              <a:buNone/>
            </a:pPr>
            <a:r>
              <a:rPr lang="en-US" sz="1100" dirty="0"/>
              <a:t>The origin of a quench may be a conductor motion under the influence of Lorentz forces resulting in a heating of the cable by frictional energy. [1]</a:t>
            </a:r>
            <a:endParaRPr lang="en-GB" sz="1100" dirty="0"/>
          </a:p>
          <a:p>
            <a:endParaRPr lang="en-GB" sz="20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DCC0C6-4778-4DA7-B497-D173C742B9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446430" y="911424"/>
            <a:ext cx="4241901" cy="479822"/>
          </a:xfrm>
        </p:spPr>
        <p:txBody>
          <a:bodyPr>
            <a:normAutofit/>
          </a:bodyPr>
          <a:lstStyle/>
          <a:p>
            <a:r>
              <a:rPr lang="en-US" dirty="0"/>
              <a:t>Too high preload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3E3805-E697-415C-933D-4913252CD4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446430" y="1286248"/>
            <a:ext cx="4241901" cy="1255139"/>
          </a:xfrm>
        </p:spPr>
        <p:txBody>
          <a:bodyPr>
            <a:normAutofit/>
          </a:bodyPr>
          <a:lstStyle/>
          <a:p>
            <a:r>
              <a:rPr lang="en-US" sz="1100" dirty="0"/>
              <a:t>Permanent degradation of the conductor</a:t>
            </a:r>
          </a:p>
          <a:p>
            <a:r>
              <a:rPr lang="en-US" sz="1100" dirty="0"/>
              <a:t>Cracks in the insulation system </a:t>
            </a:r>
          </a:p>
          <a:p>
            <a:endParaRPr lang="en-GB" sz="18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FE7F59-B641-44F7-B92B-8CE2CC68E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B862162-A316-4314-9A32-7FBC8C4FEC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317" y="1779662"/>
            <a:ext cx="4442027" cy="95681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6B38EBC-CD9D-4284-9389-DB8682D6C803}"/>
              </a:ext>
            </a:extLst>
          </p:cNvPr>
          <p:cNvSpPr txBox="1"/>
          <p:nvPr/>
        </p:nvSpPr>
        <p:spPr>
          <a:xfrm>
            <a:off x="4357317" y="2705791"/>
            <a:ext cx="444202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i="1" dirty="0"/>
              <a:t>SEM micrographs of transverse metallographic cross section of the 200 MPa loaded area of a Nb</a:t>
            </a:r>
            <a:r>
              <a:rPr lang="en-GB" sz="1100" i="1" baseline="-25000" dirty="0"/>
              <a:t>3</a:t>
            </a:r>
            <a:r>
              <a:rPr lang="en-GB" sz="1100" i="1" dirty="0"/>
              <a:t>Sn Rutherford cable. [2]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B62F7D-F1F2-45A4-B4C9-D1392006E94B}"/>
              </a:ext>
            </a:extLst>
          </p:cNvPr>
          <p:cNvSpPr txBox="1"/>
          <p:nvPr/>
        </p:nvSpPr>
        <p:spPr>
          <a:xfrm>
            <a:off x="-78228" y="4569172"/>
            <a:ext cx="735669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dirty="0">
                <a:solidFill>
                  <a:schemeClr val="bg1">
                    <a:lumMod val="50000"/>
                  </a:schemeClr>
                </a:solidFill>
              </a:rPr>
              <a:t>[2] Patrick Ebermann et al 2018 </a:t>
            </a:r>
            <a:r>
              <a:rPr lang="fr-FR" sz="800" dirty="0" err="1">
                <a:solidFill>
                  <a:schemeClr val="bg1">
                    <a:lumMod val="50000"/>
                  </a:schemeClr>
                </a:solidFill>
              </a:rPr>
              <a:t>Supercond</a:t>
            </a:r>
            <a:r>
              <a:rPr lang="fr-FR" sz="8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fr-FR" sz="800" dirty="0" err="1">
                <a:solidFill>
                  <a:schemeClr val="bg1">
                    <a:lumMod val="50000"/>
                  </a:schemeClr>
                </a:solidFill>
              </a:rPr>
              <a:t>Sci</a:t>
            </a:r>
            <a:r>
              <a:rPr lang="fr-FR" sz="80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fr-FR" sz="800" dirty="0" err="1">
                <a:solidFill>
                  <a:schemeClr val="bg1">
                    <a:lumMod val="50000"/>
                  </a:schemeClr>
                </a:solidFill>
              </a:rPr>
              <a:t>Technol</a:t>
            </a:r>
            <a:r>
              <a:rPr lang="fr-FR" sz="800" dirty="0">
                <a:solidFill>
                  <a:schemeClr val="bg1">
                    <a:lumMod val="50000"/>
                  </a:schemeClr>
                </a:solidFill>
              </a:rPr>
              <a:t>. 31 065009</a:t>
            </a:r>
          </a:p>
          <a:p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[1] </a:t>
            </a:r>
            <a:r>
              <a:rPr lang="en-GB" sz="800" dirty="0" err="1">
                <a:solidFill>
                  <a:schemeClr val="bg1">
                    <a:lumMod val="50000"/>
                  </a:schemeClr>
                </a:solidFill>
              </a:rPr>
              <a:t>Meß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, K.H., </a:t>
            </a:r>
            <a:r>
              <a:rPr lang="en-GB" sz="800" dirty="0" err="1">
                <a:solidFill>
                  <a:schemeClr val="bg1">
                    <a:lumMod val="50000"/>
                  </a:schemeClr>
                </a:solidFill>
              </a:rPr>
              <a:t>Schmüser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, P., Wolff, S.: Superconducting Accelerator Magnets, World Scientiﬁc, Singapore, 1996</a:t>
            </a:r>
          </a:p>
          <a:p>
            <a:pPr marL="141288" indent="-141288"/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[3] O. S. </a:t>
            </a:r>
            <a:r>
              <a:rPr lang="en-GB" sz="800" dirty="0" err="1">
                <a:solidFill>
                  <a:schemeClr val="bg1">
                    <a:lumMod val="50000"/>
                  </a:schemeClr>
                </a:solidFill>
              </a:rPr>
              <a:t>Brüning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, P. Collier, and P. Lebrun, et al., ”LHC Design Report”, CERN Yellow Reports: Monographs, Geneva, 2004.</a:t>
            </a:r>
            <a:endParaRPr lang="fr-FR" sz="800" dirty="0">
              <a:solidFill>
                <a:schemeClr val="bg1">
                  <a:lumMod val="50000"/>
                </a:schemeClr>
              </a:solidFill>
              <a:latin typeface="-apple-system"/>
            </a:endParaRPr>
          </a:p>
          <a:p>
            <a:pPr marL="146050" indent="-146050"/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[4] M. Karppinen et al., “Design of 11T twin-aperture dipole demonstrator magnet for LHC upgrades,” IEEE Trans. App. </a:t>
            </a:r>
            <a:r>
              <a:rPr lang="en-GB" sz="800" dirty="0" err="1">
                <a:solidFill>
                  <a:schemeClr val="bg1">
                    <a:lumMod val="50000"/>
                  </a:schemeClr>
                </a:solidFill>
              </a:rPr>
              <a:t>Supercond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., vol. 22, no. 3, 2012.</a:t>
            </a:r>
          </a:p>
        </p:txBody>
      </p:sp>
      <p:pic>
        <p:nvPicPr>
          <p:cNvPr id="19" name="Picture 18" descr="Chart, surface chart&#10;&#10;Description automatically generated">
            <a:extLst>
              <a:ext uri="{FF2B5EF4-FFF2-40B4-BE49-F238E27FC236}">
                <a16:creationId xmlns:a16="http://schemas.microsoft.com/office/drawing/2014/main" id="{7B9561E0-E96B-476C-8F45-E01583B699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711" y="1255348"/>
            <a:ext cx="1472540" cy="144402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0CB59DD-27F5-4A29-8117-71DC512E3698}"/>
              </a:ext>
            </a:extLst>
          </p:cNvPr>
          <p:cNvSpPr txBox="1"/>
          <p:nvPr/>
        </p:nvSpPr>
        <p:spPr>
          <a:xfrm>
            <a:off x="627403" y="2646533"/>
            <a:ext cx="302433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i="1" dirty="0"/>
              <a:t>Magnetic force distribution in a sector coil.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46D4520E-0AFA-4BB7-B775-5421420ADD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461258"/>
              </p:ext>
            </p:extLst>
          </p:nvPr>
        </p:nvGraphicFramePr>
        <p:xfrm>
          <a:off x="1763878" y="1477898"/>
          <a:ext cx="2304000" cy="10058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928844673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858372429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val="14085335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800" noProof="0" dirty="0"/>
                        <a:t>Dipole magnet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noProof="0"/>
                        <a:t>Magnetic field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noProof="0"/>
                        <a:t>Mid plane stress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576210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800" noProof="0"/>
                        <a:t>LHC [3]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noProof="0" dirty="0"/>
                        <a:t>8.3 T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noProof="0" dirty="0"/>
                        <a:t>70 MPa -   75 MPa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16413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800" noProof="0"/>
                        <a:t>HL-LHC 11T [4]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noProof="0" dirty="0"/>
                        <a:t>11 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noProof="0" dirty="0"/>
                        <a:t>125 MPa</a:t>
                      </a:r>
                      <a:r>
                        <a:rPr lang="en-GB" sz="800" baseline="0" noProof="0" dirty="0"/>
                        <a:t> - 135 MPa</a:t>
                      </a:r>
                      <a:endParaRPr lang="en-GB" sz="8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10333121"/>
                  </a:ext>
                </a:extLst>
              </a:tr>
            </a:tbl>
          </a:graphicData>
        </a:graphic>
      </p:graphicFrame>
      <p:pic>
        <p:nvPicPr>
          <p:cNvPr id="10" name="Picture 9" descr="A close-up of a computer screen&#10;&#10;Description automatically generated with low confidence">
            <a:extLst>
              <a:ext uri="{FF2B5EF4-FFF2-40B4-BE49-F238E27FC236}">
                <a16:creationId xmlns:a16="http://schemas.microsoft.com/office/drawing/2014/main" id="{113ED5A8-E31D-48EC-B4A8-A3556EE3A1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6330" y="3327128"/>
            <a:ext cx="2880000" cy="107255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5E74102-99F5-4DF5-9087-02A7921F5D10}"/>
              </a:ext>
            </a:extLst>
          </p:cNvPr>
          <p:cNvSpPr txBox="1"/>
          <p:nvPr/>
        </p:nvSpPr>
        <p:spPr>
          <a:xfrm>
            <a:off x="4292330" y="4343143"/>
            <a:ext cx="4572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100" i="1" dirty="0"/>
              <a:t>Comparison of an virgin sample (left) and a sample after loading (right) under UV light prior application of a ﬂuorescent penetrant.</a:t>
            </a:r>
          </a:p>
        </p:txBody>
      </p:sp>
    </p:spTree>
    <p:extLst>
      <p:ext uri="{BB962C8B-B14F-4D97-AF65-F5344CB8AC3E}">
        <p14:creationId xmlns:p14="http://schemas.microsoft.com/office/powerpoint/2010/main" val="282666555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9E676-4C83-4C2F-9605-171E48726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571D3F-C771-46BE-913C-411674147E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75000"/>
            <a:ext cx="7920000" cy="391962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1800" b="1" dirty="0"/>
              <a:t>FUJI </a:t>
            </a:r>
            <a:r>
              <a:rPr lang="en-US" sz="1800" b="1" dirty="0" err="1"/>
              <a:t>Prescale</a:t>
            </a:r>
            <a:r>
              <a:rPr lang="en-US" sz="1800" b="1" dirty="0"/>
              <a:t> film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Powerful and cost-effective tool to determine a compressive stress distribution 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Good agreement with calibrated load cells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Stress determination up to 300 MPa</a:t>
            </a:r>
          </a:p>
          <a:p>
            <a:pPr marL="0" indent="0">
              <a:buNone/>
            </a:pPr>
            <a:endParaRPr lang="en-US" sz="1900" b="1" dirty="0"/>
          </a:p>
          <a:p>
            <a:pPr marL="0" indent="0">
              <a:buNone/>
            </a:pPr>
            <a:r>
              <a:rPr lang="en-US" sz="1900" b="1" dirty="0" err="1"/>
              <a:t>TekScan</a:t>
            </a:r>
            <a:endParaRPr lang="en-US" sz="1900" b="1" dirty="0"/>
          </a:p>
          <a:p>
            <a:pPr>
              <a:lnSpc>
                <a:spcPct val="170000"/>
              </a:lnSpc>
            </a:pPr>
            <a:r>
              <a:rPr lang="en-US" sz="1800" dirty="0"/>
              <a:t>Only commercially available system to measure up to 200 MPa compressive stress</a:t>
            </a:r>
          </a:p>
          <a:p>
            <a:pPr>
              <a:lnSpc>
                <a:spcPct val="170000"/>
              </a:lnSpc>
            </a:pPr>
            <a:r>
              <a:rPr lang="en-US" sz="1800" dirty="0"/>
              <a:t>No further developments were done to increase the stress range</a:t>
            </a:r>
          </a:p>
          <a:p>
            <a:pPr>
              <a:lnSpc>
                <a:spcPct val="170000"/>
              </a:lnSpc>
            </a:pPr>
            <a:r>
              <a:rPr lang="en-US" sz="1800" dirty="0"/>
              <a:t>Locally too high stresses can damage the sensor </a:t>
            </a:r>
          </a:p>
          <a:p>
            <a:pPr>
              <a:lnSpc>
                <a:spcPct val="170000"/>
              </a:lnSpc>
            </a:pPr>
            <a:endParaRPr lang="en-US" sz="1400" dirty="0"/>
          </a:p>
          <a:p>
            <a:pPr marL="0" indent="0">
              <a:buNone/>
            </a:pPr>
            <a:r>
              <a:rPr lang="en-US" sz="1900" b="1" dirty="0"/>
              <a:t>Capacitive gauges</a:t>
            </a:r>
          </a:p>
          <a:p>
            <a:r>
              <a:rPr lang="en-US" sz="1800" dirty="0"/>
              <a:t>The sensor has been tested in ideal uniaxial load in laboratory conditions</a:t>
            </a:r>
          </a:p>
          <a:p>
            <a:r>
              <a:rPr lang="en-US" sz="1800" dirty="0"/>
              <a:t>A time dependent behavior was observed at high loads (above 100 MPa)  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The gauge allows only to determine an integrated average stress</a:t>
            </a:r>
          </a:p>
          <a:p>
            <a:pPr lvl="1">
              <a:lnSpc>
                <a:spcPct val="150000"/>
              </a:lnSpc>
            </a:pPr>
            <a:r>
              <a:rPr lang="en-US" sz="1400" dirty="0"/>
              <a:t>Stress unbalances can bot be determined</a:t>
            </a:r>
          </a:p>
          <a:p>
            <a:pPr lvl="1">
              <a:lnSpc>
                <a:spcPct val="150000"/>
              </a:lnSpc>
            </a:pPr>
            <a:r>
              <a:rPr lang="en-US" sz="1400" dirty="0"/>
              <a:t>Shear stresses can damage the sensor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Analytical modelling approach was validated by numerical calculations and measurements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Potential improvements are shown by substituting used dielectric material</a:t>
            </a:r>
          </a:p>
          <a:p>
            <a:pPr>
              <a:lnSpc>
                <a:spcPct val="150000"/>
              </a:lnSpc>
            </a:pPr>
            <a:r>
              <a:rPr lang="en-US" sz="1800" dirty="0"/>
              <a:t>The application of the sensor at cryogenic temperature need to be tested</a:t>
            </a:r>
          </a:p>
          <a:p>
            <a:pPr>
              <a:lnSpc>
                <a:spcPct val="150000"/>
              </a:lnSpc>
            </a:pPr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E81F19-65F2-4A57-A60A-AEE3B3591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4991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DFBB4-EF11-4AF2-862D-D639A5D60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Commercially available systems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DB3C5A-267E-41A7-936C-A95A36B802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Passive systems </a:t>
            </a:r>
            <a:endParaRPr lang="en-GB" dirty="0"/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33726FF2-F1DF-48BF-B98F-BACF7E7045F9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007959427"/>
              </p:ext>
            </p:extLst>
          </p:nvPr>
        </p:nvGraphicFramePr>
        <p:xfrm>
          <a:off x="107504" y="1377950"/>
          <a:ext cx="3868114" cy="1874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4114">
                  <a:extLst>
                    <a:ext uri="{9D8B030D-6E8A-4147-A177-3AD203B41FA5}">
                      <a16:colId xmlns:a16="http://schemas.microsoft.com/office/drawing/2014/main" val="3084396388"/>
                    </a:ext>
                  </a:extLst>
                </a:gridCol>
                <a:gridCol w="1332000">
                  <a:extLst>
                    <a:ext uri="{9D8B030D-6E8A-4147-A177-3AD203B41FA5}">
                      <a16:colId xmlns:a16="http://schemas.microsoft.com/office/drawing/2014/main" val="141690675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33913003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900" dirty="0"/>
                        <a:t>Name 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Stress range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Analysis tool 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595422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b="1" dirty="0"/>
                        <a:t>Fuji </a:t>
                      </a:r>
                      <a:r>
                        <a:rPr lang="en-GB" sz="900" b="1" dirty="0" err="1"/>
                        <a:t>Prescale</a:t>
                      </a:r>
                      <a:r>
                        <a:rPr lang="en-GB" sz="900" b="1" dirty="0"/>
                        <a:t> [5]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900" b="1" dirty="0"/>
                        <a:t>0 MPa to 300 MPa</a:t>
                      </a:r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dirty="0"/>
                        <a:t>Fuji Analysis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123194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EZ-Nip paper [7]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900" dirty="0"/>
                        <a:t>0 MPa to 7 MPa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Shoe Press Proﬁle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168083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 err="1"/>
                        <a:t>Mold</a:t>
                      </a:r>
                      <a:r>
                        <a:rPr lang="en-GB" sz="900" dirty="0"/>
                        <a:t> Align [7]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900" dirty="0"/>
                        <a:t>7 MPa to 41 MPa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 err="1"/>
                        <a:t>Topaq</a:t>
                      </a:r>
                      <a:r>
                        <a:rPr lang="en-GB" sz="900" dirty="0"/>
                        <a:t> Analysis System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117123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 err="1"/>
                        <a:t>PressureX</a:t>
                      </a:r>
                      <a:r>
                        <a:rPr lang="en-GB" sz="900" dirty="0"/>
                        <a:t>-Micro  Green [7]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900" dirty="0"/>
                        <a:t>0.05 MPa to 12.4 MPa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Point scan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611635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 err="1"/>
                        <a:t>PressureX</a:t>
                      </a:r>
                      <a:r>
                        <a:rPr lang="en-GB" sz="900" dirty="0"/>
                        <a:t>-Micro [7]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900" dirty="0"/>
                        <a:t>0 MPa to 0.14 MPa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Auto-Nis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038554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Surface Proﬁler Film [7]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900" dirty="0"/>
                        <a:t>0.1 MPa to 10 MPa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-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1632155"/>
                  </a:ext>
                </a:extLst>
              </a:tr>
            </a:tbl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B1D1ADB-46FC-4E10-9285-E4B35331B0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Active systems </a:t>
            </a:r>
            <a:endParaRPr lang="en-GB" dirty="0"/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86BF05B2-176F-4CEE-97CE-FCFC48F7EC0B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956476326"/>
              </p:ext>
            </p:extLst>
          </p:nvPr>
        </p:nvGraphicFramePr>
        <p:xfrm>
          <a:off x="4645025" y="1377950"/>
          <a:ext cx="3564000" cy="150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000">
                  <a:extLst>
                    <a:ext uri="{9D8B030D-6E8A-4147-A177-3AD203B41FA5}">
                      <a16:colId xmlns:a16="http://schemas.microsoft.com/office/drawing/2014/main" val="2211997062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398537843"/>
                    </a:ext>
                  </a:extLst>
                </a:gridCol>
                <a:gridCol w="1188000">
                  <a:extLst>
                    <a:ext uri="{9D8B030D-6E8A-4147-A177-3AD203B41FA5}">
                      <a16:colId xmlns:a16="http://schemas.microsoft.com/office/drawing/2014/main" val="8052318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900" dirty="0"/>
                        <a:t>Name 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Stress range 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Method 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62368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b="1" dirty="0" err="1"/>
                        <a:t>TekScan</a:t>
                      </a:r>
                      <a:r>
                        <a:rPr lang="en-GB" sz="900" b="1" dirty="0"/>
                        <a:t> [8]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900" b="1" dirty="0"/>
                        <a:t>0 MPa to 200 Mpa</a:t>
                      </a:r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b="1" dirty="0"/>
                        <a:t>Piezo-resistive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456543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 err="1"/>
                        <a:t>Tactylus</a:t>
                      </a:r>
                      <a:r>
                        <a:rPr lang="en-GB" sz="900" dirty="0"/>
                        <a:t> [7]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900" dirty="0"/>
                        <a:t>0 MPa to 2.7 MPa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Piezo-resistive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111028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 err="1"/>
                        <a:t>Tactarry</a:t>
                      </a:r>
                      <a:r>
                        <a:rPr lang="en-GB" sz="900" dirty="0"/>
                        <a:t> [6]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900" dirty="0"/>
                        <a:t>0 MPa to 5 MPa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Capacitive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6855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900" dirty="0"/>
                        <a:t>Sigma-Nip [7]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900" dirty="0"/>
                        <a:t>0.3 MPa to 70 MPa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Thin-ﬁlm resistor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227647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b="1"/>
                        <a:t>CERN capacitive gauges</a:t>
                      </a:r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/>
                        <a:t>0 MPa to 160 MPa</a:t>
                      </a:r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1" dirty="0"/>
                        <a:t>Capacitive</a:t>
                      </a:r>
                    </a:p>
                    <a:p>
                      <a:endParaRPr lang="en-GB" sz="9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7918197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67B2FD-4C34-41F1-AF95-674E8C263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6C144B-FFB0-4DC1-B094-8B9AA845A951}"/>
              </a:ext>
            </a:extLst>
          </p:cNvPr>
          <p:cNvSpPr txBox="1"/>
          <p:nvPr/>
        </p:nvSpPr>
        <p:spPr>
          <a:xfrm>
            <a:off x="3203848" y="4768842"/>
            <a:ext cx="5400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[7] Sensor Products, Inc., 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[Online]. Available: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 http://www.sensorprod.com/ 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[Accessed 2021].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1" name="Picture 20" descr="Chart, diagram, box and whisker chart&#10;&#10;Description automatically generated">
            <a:extLst>
              <a:ext uri="{FF2B5EF4-FFF2-40B4-BE49-F238E27FC236}">
                <a16:creationId xmlns:a16="http://schemas.microsoft.com/office/drawing/2014/main" id="{35E6342F-94AB-4428-884A-8FB8A8063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1431" y="2981224"/>
            <a:ext cx="1469437" cy="1132570"/>
          </a:xfrm>
          <a:prstGeom prst="rect">
            <a:avLst/>
          </a:prstGeom>
        </p:spPr>
      </p:pic>
      <p:pic>
        <p:nvPicPr>
          <p:cNvPr id="35" name="Picture 34" descr="A picture containing text&#10;&#10;Description automatically generated">
            <a:extLst>
              <a:ext uri="{FF2B5EF4-FFF2-40B4-BE49-F238E27FC236}">
                <a16:creationId xmlns:a16="http://schemas.microsoft.com/office/drawing/2014/main" id="{3A004DD7-BE83-4432-8271-B127FD4DD2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1966" y="3060975"/>
            <a:ext cx="1192173" cy="1323106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547143A6-89D5-461D-BF19-B15DAC534499}"/>
              </a:ext>
            </a:extLst>
          </p:cNvPr>
          <p:cNvSpPr txBox="1"/>
          <p:nvPr/>
        </p:nvSpPr>
        <p:spPr>
          <a:xfrm>
            <a:off x="3203848" y="4604681"/>
            <a:ext cx="5400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[6] PPS 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[Online].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 https://pressureprofile.com/ 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[Accessed 2021].</a:t>
            </a:r>
            <a:endParaRPr lang="en-GB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9FB9B02C-8C33-4B42-822F-90B83AC48D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2457" y="3209090"/>
            <a:ext cx="1924236" cy="84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9" descr="Diagram&#10;&#10;Description automatically generated">
            <a:extLst>
              <a:ext uri="{FF2B5EF4-FFF2-40B4-BE49-F238E27FC236}">
                <a16:creationId xmlns:a16="http://schemas.microsoft.com/office/drawing/2014/main" id="{3FC0374C-D605-4DA9-9F2D-8CB1B7CB14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99" y="3460652"/>
            <a:ext cx="3957258" cy="119531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E19B688-BEA4-439C-8AB5-39A28924C608}"/>
              </a:ext>
            </a:extLst>
          </p:cNvPr>
          <p:cNvSpPr txBox="1"/>
          <p:nvPr/>
        </p:nvSpPr>
        <p:spPr>
          <a:xfrm>
            <a:off x="3203848" y="4933004"/>
            <a:ext cx="5400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[8] </a:t>
            </a:r>
            <a:r>
              <a:rPr lang="en-GB" sz="800" dirty="0" err="1">
                <a:solidFill>
                  <a:schemeClr val="bg1">
                    <a:lumMod val="50000"/>
                  </a:schemeClr>
                </a:solidFill>
              </a:rPr>
              <a:t>Tekscan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, Inc., I-Scan® Product Selection Guide, 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[Online]. Available: 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https://www.tekscan.com 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[Accessed 2021]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F4D8EC-68BC-49F9-BD92-EE06C2063D92}"/>
              </a:ext>
            </a:extLst>
          </p:cNvPr>
          <p:cNvSpPr txBox="1"/>
          <p:nvPr/>
        </p:nvSpPr>
        <p:spPr>
          <a:xfrm>
            <a:off x="6522829" y="4440520"/>
            <a:ext cx="20810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[5] FUJIFILM </a:t>
            </a:r>
            <a:r>
              <a:rPr lang="en-GB" sz="800" dirty="0" err="1">
                <a:solidFill>
                  <a:schemeClr val="bg1">
                    <a:lumMod val="50000"/>
                  </a:schemeClr>
                </a:solidFill>
              </a:rPr>
              <a:t>Prescale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 Instruction Manual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DFF24D-7AC7-47F0-A30C-D435362D5D1D}"/>
              </a:ext>
            </a:extLst>
          </p:cNvPr>
          <p:cNvSpPr txBox="1"/>
          <p:nvPr/>
        </p:nvSpPr>
        <p:spPr>
          <a:xfrm>
            <a:off x="3869516" y="4509473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[2]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635B13A-CDF2-43B3-A15A-CF6628E14C2F}"/>
              </a:ext>
            </a:extLst>
          </p:cNvPr>
          <p:cNvSpPr txBox="1"/>
          <p:nvPr/>
        </p:nvSpPr>
        <p:spPr>
          <a:xfrm>
            <a:off x="6003206" y="4093604"/>
            <a:ext cx="30008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[6]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864B039-6770-4CC4-B177-6DBD941AE6F9}"/>
              </a:ext>
            </a:extLst>
          </p:cNvPr>
          <p:cNvSpPr txBox="1"/>
          <p:nvPr/>
        </p:nvSpPr>
        <p:spPr>
          <a:xfrm>
            <a:off x="8799218" y="3184753"/>
            <a:ext cx="34478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[7]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ECC948-EFB5-4979-B32D-355AC5F720F9}"/>
              </a:ext>
            </a:extLst>
          </p:cNvPr>
          <p:cNvSpPr txBox="1"/>
          <p:nvPr/>
        </p:nvSpPr>
        <p:spPr>
          <a:xfrm>
            <a:off x="5366507" y="3904416"/>
            <a:ext cx="34478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[7]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3F4D8EC-68BC-49F9-BD92-EE06C2063D92}"/>
              </a:ext>
            </a:extLst>
          </p:cNvPr>
          <p:cNvSpPr txBox="1"/>
          <p:nvPr/>
        </p:nvSpPr>
        <p:spPr>
          <a:xfrm>
            <a:off x="102112" y="3252470"/>
            <a:ext cx="27045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900" dirty="0"/>
              <a:t>All systems are based on pressure sensitive films</a:t>
            </a:r>
          </a:p>
        </p:txBody>
      </p:sp>
    </p:spTree>
    <p:extLst>
      <p:ext uri="{BB962C8B-B14F-4D97-AF65-F5344CB8AC3E}">
        <p14:creationId xmlns:p14="http://schemas.microsoft.com/office/powerpoint/2010/main" val="3388689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>
            <a:extLst>
              <a:ext uri="{FF2B5EF4-FFF2-40B4-BE49-F238E27FC236}">
                <a16:creationId xmlns:a16="http://schemas.microsoft.com/office/drawing/2014/main" id="{5077BD7A-2EE3-4374-9EB1-152B40438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301750"/>
            <a:ext cx="7920000" cy="540000"/>
          </a:xfrm>
        </p:spPr>
        <p:txBody>
          <a:bodyPr/>
          <a:lstStyle/>
          <a:p>
            <a:r>
              <a:rPr lang="en-US" dirty="0"/>
              <a:t>Passive system</a:t>
            </a:r>
            <a:br>
              <a:rPr lang="en-GB" dirty="0"/>
            </a:br>
            <a:br>
              <a:rPr lang="en-US" dirty="0"/>
            </a:br>
            <a:r>
              <a:rPr lang="en-US" dirty="0"/>
              <a:t>FUJI </a:t>
            </a:r>
            <a:r>
              <a:rPr lang="en-US" dirty="0" err="1"/>
              <a:t>prescale</a:t>
            </a:r>
            <a:r>
              <a:rPr lang="en-US" dirty="0"/>
              <a:t> film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49FBC5-47F9-4F88-BE6B-A24AF25C6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619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286CA2E-B592-47AC-982C-25E68C9949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215" y="661087"/>
            <a:ext cx="2239687" cy="1136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6CBF39A0-49D7-43E5-B778-0F1D8BA42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FUJI </a:t>
            </a:r>
            <a:r>
              <a:rPr lang="en-US" dirty="0" err="1"/>
              <a:t>prescale</a:t>
            </a:r>
            <a:r>
              <a:rPr lang="en-US" dirty="0"/>
              <a:t> film – how it works   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803444-6C22-48A4-8F26-78B9696A9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45" name="Content Placeholder 7">
            <a:extLst>
              <a:ext uri="{FF2B5EF4-FFF2-40B4-BE49-F238E27FC236}">
                <a16:creationId xmlns:a16="http://schemas.microsoft.com/office/drawing/2014/main" id="{6A6DCB5E-F333-4DFC-8109-55C7F1358883}"/>
              </a:ext>
            </a:extLst>
          </p:cNvPr>
          <p:cNvSpPr txBox="1">
            <a:spLocks/>
          </p:cNvSpPr>
          <p:nvPr/>
        </p:nvSpPr>
        <p:spPr>
          <a:xfrm>
            <a:off x="542724" y="1229408"/>
            <a:ext cx="2976574" cy="347974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100" dirty="0"/>
              <a:t>Mono-sheet 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1100" dirty="0"/>
              <a:t>MS 10 – 50 MPa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1100" dirty="0"/>
              <a:t>HS 50 – 130 MPa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1100" dirty="0"/>
              <a:t>HHS 130 – 300 MPa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100" dirty="0"/>
              <a:t>Thickness: 100 ± 5 </a:t>
            </a:r>
            <a:r>
              <a:rPr lang="el-GR" sz="1100" dirty="0"/>
              <a:t>μ</a:t>
            </a:r>
            <a:r>
              <a:rPr lang="en-US" sz="1100" dirty="0"/>
              <a:t>m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100" dirty="0"/>
              <a:t>Spatial resolution: 0.05 mm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100" dirty="0"/>
              <a:t>Micro capsules (ø 4 to 15 µm) with different wall thickness per film Type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100" dirty="0"/>
              <a:t>Size: 270mm x 10m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US" sz="11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1100" dirty="0"/>
          </a:p>
          <a:p>
            <a:pPr>
              <a:lnSpc>
                <a:spcPct val="150000"/>
              </a:lnSpc>
            </a:pPr>
            <a:endParaRPr lang="en-US" sz="1100" dirty="0"/>
          </a:p>
          <a:p>
            <a:pPr>
              <a:lnSpc>
                <a:spcPct val="150000"/>
              </a:lnSpc>
            </a:pPr>
            <a:endParaRPr lang="en-GB" sz="1100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F4CF3DE-2E6F-4721-A79A-5BB9079F0C13}"/>
              </a:ext>
            </a:extLst>
          </p:cNvPr>
          <p:cNvGrpSpPr/>
          <p:nvPr/>
        </p:nvGrpSpPr>
        <p:grpSpPr>
          <a:xfrm>
            <a:off x="5056178" y="600887"/>
            <a:ext cx="3542071" cy="1329900"/>
            <a:chOff x="4927931" y="1721912"/>
            <a:chExt cx="3542071" cy="13299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31A4A01-AB20-4C4C-A2C5-C04EDE0EEAF0}"/>
                </a:ext>
              </a:extLst>
            </p:cNvPr>
            <p:cNvSpPr/>
            <p:nvPr/>
          </p:nvSpPr>
          <p:spPr>
            <a:xfrm>
              <a:off x="4932040" y="2831522"/>
              <a:ext cx="3461350" cy="220290"/>
            </a:xfrm>
            <a:prstGeom prst="rect">
              <a:avLst/>
            </a:prstGeom>
            <a:noFill/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1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Layout of a Mono-sheet </a:t>
              </a:r>
              <a:r>
                <a:rPr kumimoji="0" lang="en-GB" sz="1200" b="0" i="1" u="none" strike="noStrike" kern="0" cap="none" spc="0" normalizeH="0" baseline="0" noProof="0" dirty="0" err="1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Prescale</a:t>
              </a:r>
              <a:r>
                <a:rPr kumimoji="0" lang="en-GB" sz="1200" b="0" i="1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 Film. [5]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43AE668-600A-4661-9EF0-2017E81CCA05}"/>
                </a:ext>
              </a:extLst>
            </p:cNvPr>
            <p:cNvSpPr/>
            <p:nvPr/>
          </p:nvSpPr>
          <p:spPr>
            <a:xfrm>
              <a:off x="4927931" y="2276198"/>
              <a:ext cx="1512734" cy="111440"/>
            </a:xfrm>
            <a:prstGeom prst="rect">
              <a:avLst/>
            </a:prstGeom>
            <a:ln w="952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B28F1FC-99CD-43C0-829E-3E6E238282FD}"/>
                </a:ext>
              </a:extLst>
            </p:cNvPr>
            <p:cNvSpPr/>
            <p:nvPr/>
          </p:nvSpPr>
          <p:spPr>
            <a:xfrm>
              <a:off x="4927931" y="2386499"/>
              <a:ext cx="1512734" cy="1135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0F61C39-B3D1-4818-B200-E51684BB25EF}"/>
                </a:ext>
              </a:extLst>
            </p:cNvPr>
            <p:cNvSpPr/>
            <p:nvPr/>
          </p:nvSpPr>
          <p:spPr>
            <a:xfrm>
              <a:off x="5374331" y="2388881"/>
              <a:ext cx="612000" cy="108000"/>
            </a:xfrm>
            <a:prstGeom prst="rect">
              <a:avLst/>
            </a:prstGeom>
            <a:solidFill>
              <a:srgbClr val="E5004E"/>
            </a:solidFill>
            <a:ln w="952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95589995-528D-44D0-8C12-439C7ADF3DC6}"/>
                </a:ext>
              </a:extLst>
            </p:cNvPr>
            <p:cNvSpPr/>
            <p:nvPr/>
          </p:nvSpPr>
          <p:spPr>
            <a:xfrm>
              <a:off x="4927931" y="2499366"/>
              <a:ext cx="144000" cy="144000"/>
            </a:xfrm>
            <a:prstGeom prst="ellipse">
              <a:avLst/>
            </a:prstGeom>
            <a:solidFill>
              <a:srgbClr val="E0F0EB"/>
            </a:solidFill>
            <a:ln w="952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AA803F6-95D0-4050-A2FA-C2FE103F0B2C}"/>
                </a:ext>
              </a:extLst>
            </p:cNvPr>
            <p:cNvSpPr/>
            <p:nvPr/>
          </p:nvSpPr>
          <p:spPr>
            <a:xfrm>
              <a:off x="5080331" y="2499366"/>
              <a:ext cx="144000" cy="144000"/>
            </a:xfrm>
            <a:prstGeom prst="ellipse">
              <a:avLst/>
            </a:prstGeom>
            <a:solidFill>
              <a:srgbClr val="E0F0EB"/>
            </a:solidFill>
            <a:ln w="952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4BD40D12-CFD9-47D3-8A7D-DE3A763A5EAD}"/>
                </a:ext>
              </a:extLst>
            </p:cNvPr>
            <p:cNvSpPr/>
            <p:nvPr/>
          </p:nvSpPr>
          <p:spPr>
            <a:xfrm>
              <a:off x="5232731" y="2499366"/>
              <a:ext cx="144000" cy="144000"/>
            </a:xfrm>
            <a:prstGeom prst="ellipse">
              <a:avLst/>
            </a:prstGeom>
            <a:solidFill>
              <a:srgbClr val="E0F0EB"/>
            </a:solidFill>
            <a:ln w="952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249E5A6-ED0C-4C72-AE09-8D9DBD33319A}"/>
                </a:ext>
              </a:extLst>
            </p:cNvPr>
            <p:cNvSpPr/>
            <p:nvPr/>
          </p:nvSpPr>
          <p:spPr>
            <a:xfrm>
              <a:off x="5991865" y="2499366"/>
              <a:ext cx="144000" cy="144000"/>
            </a:xfrm>
            <a:prstGeom prst="ellipse">
              <a:avLst/>
            </a:prstGeom>
            <a:solidFill>
              <a:srgbClr val="E0F0EB"/>
            </a:solidFill>
            <a:ln w="952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042B138D-575E-48EE-BB03-7B486FFFEF9E}"/>
                </a:ext>
              </a:extLst>
            </p:cNvPr>
            <p:cNvSpPr/>
            <p:nvPr/>
          </p:nvSpPr>
          <p:spPr>
            <a:xfrm>
              <a:off x="6144265" y="2499366"/>
              <a:ext cx="144000" cy="144000"/>
            </a:xfrm>
            <a:prstGeom prst="ellipse">
              <a:avLst/>
            </a:prstGeom>
            <a:solidFill>
              <a:srgbClr val="E0F0EB"/>
            </a:solidFill>
            <a:ln w="952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25F1370-6EE2-4EC6-AD89-CD1DFE127E53}"/>
                </a:ext>
              </a:extLst>
            </p:cNvPr>
            <p:cNvSpPr/>
            <p:nvPr/>
          </p:nvSpPr>
          <p:spPr>
            <a:xfrm>
              <a:off x="6296665" y="2499366"/>
              <a:ext cx="144000" cy="144000"/>
            </a:xfrm>
            <a:prstGeom prst="ellipse">
              <a:avLst/>
            </a:prstGeom>
            <a:solidFill>
              <a:srgbClr val="E0F0EB"/>
            </a:solidFill>
            <a:ln w="9525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42C834FA-1F30-4BD2-AC7B-5C6AAC86A522}"/>
                </a:ext>
              </a:extLst>
            </p:cNvPr>
            <p:cNvSpPr/>
            <p:nvPr/>
          </p:nvSpPr>
          <p:spPr>
            <a:xfrm>
              <a:off x="5385131" y="2499366"/>
              <a:ext cx="144000" cy="144000"/>
            </a:xfrm>
            <a:prstGeom prst="arc">
              <a:avLst>
                <a:gd name="adj1" fmla="val 21584922"/>
                <a:gd name="adj2" fmla="val 10801846"/>
              </a:avLst>
            </a:prstGeom>
            <a:ln w="9525">
              <a:solidFill>
                <a:srgbClr val="5A5A5A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31D1D73D-4F36-4B77-9B02-CBB86B490322}"/>
                </a:ext>
              </a:extLst>
            </p:cNvPr>
            <p:cNvSpPr/>
            <p:nvPr/>
          </p:nvSpPr>
          <p:spPr>
            <a:xfrm>
              <a:off x="5537531" y="2499366"/>
              <a:ext cx="144000" cy="144000"/>
            </a:xfrm>
            <a:prstGeom prst="arc">
              <a:avLst>
                <a:gd name="adj1" fmla="val 21584922"/>
                <a:gd name="adj2" fmla="val 10801846"/>
              </a:avLst>
            </a:prstGeom>
            <a:ln w="9525">
              <a:solidFill>
                <a:srgbClr val="5A5A5A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Arc 36">
              <a:extLst>
                <a:ext uri="{FF2B5EF4-FFF2-40B4-BE49-F238E27FC236}">
                  <a16:creationId xmlns:a16="http://schemas.microsoft.com/office/drawing/2014/main" id="{C550F844-B0A1-4348-A4DA-78627B277EF1}"/>
                </a:ext>
              </a:extLst>
            </p:cNvPr>
            <p:cNvSpPr/>
            <p:nvPr/>
          </p:nvSpPr>
          <p:spPr>
            <a:xfrm>
              <a:off x="5689931" y="2499366"/>
              <a:ext cx="144000" cy="144000"/>
            </a:xfrm>
            <a:prstGeom prst="arc">
              <a:avLst>
                <a:gd name="adj1" fmla="val 21584922"/>
                <a:gd name="adj2" fmla="val 10801846"/>
              </a:avLst>
            </a:prstGeom>
            <a:ln w="9525">
              <a:solidFill>
                <a:srgbClr val="5A5A5A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Arc 37">
              <a:extLst>
                <a:ext uri="{FF2B5EF4-FFF2-40B4-BE49-F238E27FC236}">
                  <a16:creationId xmlns:a16="http://schemas.microsoft.com/office/drawing/2014/main" id="{97DC2393-3974-4FBF-8C84-9137062D877C}"/>
                </a:ext>
              </a:extLst>
            </p:cNvPr>
            <p:cNvSpPr/>
            <p:nvPr/>
          </p:nvSpPr>
          <p:spPr>
            <a:xfrm>
              <a:off x="5842331" y="2499366"/>
              <a:ext cx="144000" cy="144000"/>
            </a:xfrm>
            <a:prstGeom prst="arc">
              <a:avLst>
                <a:gd name="adj1" fmla="val 21584922"/>
                <a:gd name="adj2" fmla="val 10801846"/>
              </a:avLst>
            </a:prstGeom>
            <a:ln w="9525">
              <a:solidFill>
                <a:srgbClr val="5A5A5A"/>
              </a:solidFill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D104982-A142-40E9-B60D-57C8530CA3C8}"/>
                </a:ext>
              </a:extLst>
            </p:cNvPr>
            <p:cNvSpPr txBox="1"/>
            <p:nvPr/>
          </p:nvSpPr>
          <p:spPr>
            <a:xfrm>
              <a:off x="6628322" y="1721912"/>
              <a:ext cx="18416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Polyester base</a:t>
              </a:r>
              <a:endParaRPr lang="en-GB" sz="1100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EDDDD80-8662-44FA-93D6-3E05BD157369}"/>
                </a:ext>
              </a:extLst>
            </p:cNvPr>
            <p:cNvSpPr txBox="1"/>
            <p:nvPr/>
          </p:nvSpPr>
          <p:spPr>
            <a:xfrm>
              <a:off x="6628322" y="1958954"/>
              <a:ext cx="18416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Color-developing layer</a:t>
              </a:r>
              <a:endParaRPr lang="en-GB" sz="1100" dirty="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6C8D2F1-97CA-41A3-BCAD-16DBAF454FE1}"/>
                </a:ext>
              </a:extLst>
            </p:cNvPr>
            <p:cNvSpPr txBox="1"/>
            <p:nvPr/>
          </p:nvSpPr>
          <p:spPr>
            <a:xfrm>
              <a:off x="6596173" y="2377330"/>
              <a:ext cx="184168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Micro-encapsulated color-forming layer</a:t>
              </a:r>
              <a:endParaRPr lang="en-GB" sz="1100" dirty="0"/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42A0FE6A-2AE0-4A0B-A298-CB08C557907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14715" y="1857870"/>
              <a:ext cx="648000" cy="4320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9584E6E1-01E3-4626-8983-7258DBDFFDDC}"/>
                </a:ext>
              </a:extLst>
            </p:cNvPr>
            <p:cNvCxnSpPr/>
            <p:nvPr/>
          </p:nvCxnSpPr>
          <p:spPr>
            <a:xfrm flipH="1">
              <a:off x="6144405" y="2092299"/>
              <a:ext cx="540000" cy="3600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5F4E485A-C491-420D-B7ED-19923EEC18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0299" y="2561674"/>
              <a:ext cx="235874" cy="846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52" name="Content Placeholder 5">
            <a:extLst>
              <a:ext uri="{FF2B5EF4-FFF2-40B4-BE49-F238E27FC236}">
                <a16:creationId xmlns:a16="http://schemas.microsoft.com/office/drawing/2014/main" id="{BE0C4388-0079-4F29-8F69-5FDD957BCB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6446" y="2058448"/>
            <a:ext cx="4836131" cy="2650707"/>
          </a:xfr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603E87AE-C999-4D2F-AB72-D888B49143CD}"/>
              </a:ext>
            </a:extLst>
          </p:cNvPr>
          <p:cNvSpPr/>
          <p:nvPr/>
        </p:nvSpPr>
        <p:spPr>
          <a:xfrm>
            <a:off x="3926446" y="2493696"/>
            <a:ext cx="4836131" cy="7992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96E538D-F5AD-4AC4-AE7C-003C93BFD39D}"/>
              </a:ext>
            </a:extLst>
          </p:cNvPr>
          <p:cNvSpPr/>
          <p:nvPr/>
        </p:nvSpPr>
        <p:spPr>
          <a:xfrm>
            <a:off x="4609598" y="4676394"/>
            <a:ext cx="3977376" cy="2556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tx1"/>
                </a:solidFill>
              </a:rPr>
              <a:t>Overview of available </a:t>
            </a:r>
            <a:r>
              <a:rPr lang="en-GB" sz="1200" i="1" dirty="0" err="1">
                <a:solidFill>
                  <a:schemeClr val="tx1"/>
                </a:solidFill>
              </a:rPr>
              <a:t>Prescale</a:t>
            </a:r>
            <a:r>
              <a:rPr lang="en-GB" sz="1200" i="1" dirty="0">
                <a:solidFill>
                  <a:schemeClr val="tx1"/>
                </a:solidFill>
              </a:rPr>
              <a:t> film types. [5]</a:t>
            </a:r>
          </a:p>
        </p:txBody>
      </p:sp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3609773C-6EA0-4245-AA35-EC2BB0EAEFA1}"/>
              </a:ext>
            </a:extLst>
          </p:cNvPr>
          <p:cNvCxnSpPr>
            <a:cxnSpLocks/>
            <a:stCxn id="14" idx="1"/>
            <a:endCxn id="53" idx="1"/>
          </p:cNvCxnSpPr>
          <p:nvPr/>
        </p:nvCxnSpPr>
        <p:spPr>
          <a:xfrm rot="10800000" flipV="1">
            <a:off x="3926446" y="1322225"/>
            <a:ext cx="1129732" cy="1571096"/>
          </a:xfrm>
          <a:prstGeom prst="bentConnector3">
            <a:avLst>
              <a:gd name="adj1" fmla="val 114653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88E319E-D234-465C-B5E9-6650D6017437}"/>
              </a:ext>
            </a:extLst>
          </p:cNvPr>
          <p:cNvSpPr txBox="1"/>
          <p:nvPr/>
        </p:nvSpPr>
        <p:spPr>
          <a:xfrm>
            <a:off x="6450767" y="4899238"/>
            <a:ext cx="20810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[5] FUJIFILM </a:t>
            </a:r>
            <a:r>
              <a:rPr lang="en-GB" sz="800" dirty="0" err="1">
                <a:solidFill>
                  <a:schemeClr val="bg1">
                    <a:lumMod val="50000"/>
                  </a:schemeClr>
                </a:solidFill>
              </a:rPr>
              <a:t>Prescale</a:t>
            </a:r>
            <a:r>
              <a:rPr lang="en-GB" sz="800" dirty="0">
                <a:solidFill>
                  <a:schemeClr val="bg1">
                    <a:lumMod val="50000"/>
                  </a:schemeClr>
                </a:solidFill>
              </a:rPr>
              <a:t> Instruction Manual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4D84216-24FD-48C0-9A06-2569328E1E75}"/>
              </a:ext>
            </a:extLst>
          </p:cNvPr>
          <p:cNvSpPr/>
          <p:nvPr/>
        </p:nvSpPr>
        <p:spPr>
          <a:xfrm>
            <a:off x="35496" y="4083918"/>
            <a:ext cx="1512168" cy="105958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CB95D870-FE2B-4F11-B181-97EECE7241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286" y="3507854"/>
            <a:ext cx="3059450" cy="1028914"/>
          </a:xfrm>
          <a:prstGeom prst="rect">
            <a:avLst/>
          </a:prstGeo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8AB71736-AB71-42C3-BDB2-9C3858EEBBCF}"/>
              </a:ext>
            </a:extLst>
          </p:cNvPr>
          <p:cNvSpPr/>
          <p:nvPr/>
        </p:nvSpPr>
        <p:spPr>
          <a:xfrm>
            <a:off x="791579" y="4613709"/>
            <a:ext cx="2210221" cy="2556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i="1" dirty="0">
                <a:solidFill>
                  <a:schemeClr val="tx1"/>
                </a:solidFill>
              </a:rPr>
              <a:t>Analysed </a:t>
            </a:r>
            <a:r>
              <a:rPr lang="en-GB" sz="1200" i="1" dirty="0" err="1">
                <a:solidFill>
                  <a:schemeClr val="tx1"/>
                </a:solidFill>
              </a:rPr>
              <a:t>Prescale</a:t>
            </a:r>
            <a:r>
              <a:rPr lang="en-GB" sz="1200" i="1" dirty="0">
                <a:solidFill>
                  <a:schemeClr val="tx1"/>
                </a:solidFill>
              </a:rPr>
              <a:t> film similar to ANSYS stress plot .</a:t>
            </a:r>
          </a:p>
        </p:txBody>
      </p:sp>
    </p:spTree>
    <p:extLst>
      <p:ext uri="{BB962C8B-B14F-4D97-AF65-F5344CB8AC3E}">
        <p14:creationId xmlns:p14="http://schemas.microsoft.com/office/powerpoint/2010/main" val="2199796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8B2CE-0BA5-4DC1-8E72-5091D8E5D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FUJI </a:t>
            </a:r>
            <a:r>
              <a:rPr lang="en-US" dirty="0" err="1"/>
              <a:t>prescale</a:t>
            </a:r>
            <a:r>
              <a:rPr lang="en-US" dirty="0"/>
              <a:t> film – analysis EDMS 1885552 /1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7E1337-E8B0-47B8-8698-5AE24316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8" name="Content Placeholder 7">
            <a:extLst>
              <a:ext uri="{FF2B5EF4-FFF2-40B4-BE49-F238E27FC236}">
                <a16:creationId xmlns:a16="http://schemas.microsoft.com/office/drawing/2014/main" id="{750B0A40-E680-45AA-ABBA-042B8DDC170B}"/>
              </a:ext>
            </a:extLst>
          </p:cNvPr>
          <p:cNvSpPr txBox="1">
            <a:spLocks/>
          </p:cNvSpPr>
          <p:nvPr/>
        </p:nvSpPr>
        <p:spPr>
          <a:xfrm>
            <a:off x="542724" y="859304"/>
            <a:ext cx="3960000" cy="36566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US" sz="1600" dirty="0"/>
              <a:t>Documentation of the developed code</a:t>
            </a:r>
          </a:p>
          <a:p>
            <a:pPr>
              <a:spcAft>
                <a:spcPts val="1200"/>
              </a:spcAft>
            </a:pPr>
            <a:r>
              <a:rPr lang="en-US" sz="1600" dirty="0"/>
              <a:t>Mathematical explanation of the used functions</a:t>
            </a:r>
          </a:p>
          <a:p>
            <a:pPr>
              <a:spcAft>
                <a:spcPts val="1200"/>
              </a:spcAft>
            </a:pPr>
            <a:r>
              <a:rPr lang="en-US" sz="1600" dirty="0"/>
              <a:t>Explanation of the generated output parameter</a:t>
            </a:r>
          </a:p>
          <a:p>
            <a:pPr>
              <a:spcAft>
                <a:spcPts val="1200"/>
              </a:spcAft>
            </a:pPr>
            <a:r>
              <a:rPr lang="en-US" sz="1600" dirty="0"/>
              <a:t>Validation of the measurements </a:t>
            </a:r>
          </a:p>
          <a:p>
            <a:pPr>
              <a:spcAft>
                <a:spcPts val="1200"/>
              </a:spcAft>
            </a:pPr>
            <a:r>
              <a:rPr lang="en-US" sz="1600" dirty="0"/>
              <a:t>Source code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GB" sz="1600" dirty="0">
                <a:hlinkClick r:id="rId2"/>
              </a:rPr>
              <a:t>https://edms.cern.ch/document/1885552/1</a:t>
            </a:r>
            <a:r>
              <a:rPr lang="en-GB" sz="1600" dirty="0"/>
              <a:t> </a:t>
            </a:r>
          </a:p>
          <a:p>
            <a:pPr marL="0" indent="0">
              <a:spcAft>
                <a:spcPts val="1200"/>
              </a:spcAft>
              <a:buNone/>
            </a:pPr>
            <a:endParaRPr lang="en-US" sz="1600" dirty="0"/>
          </a:p>
        </p:txBody>
      </p:sp>
      <p:pic>
        <p:nvPicPr>
          <p:cNvPr id="5" name="Picture 4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C21392C8-9496-4B9B-B73E-C0706C2FE5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844" t="15001" r="19375" b="2625"/>
          <a:stretch/>
        </p:blipFill>
        <p:spPr>
          <a:xfrm>
            <a:off x="5220072" y="859303"/>
            <a:ext cx="2802830" cy="4022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82579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8B2CE-0BA5-4DC1-8E72-5091D8E5D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FUJI </a:t>
            </a:r>
            <a:r>
              <a:rPr lang="en-US" dirty="0" err="1"/>
              <a:t>prescale</a:t>
            </a:r>
            <a:r>
              <a:rPr lang="en-US" dirty="0"/>
              <a:t> film – analysis EDMS 1885552 /2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7E1337-E8B0-47B8-8698-5AE24316D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aphicFrame>
        <p:nvGraphicFramePr>
          <p:cNvPr id="15" name="Content Placeholder 10">
            <a:extLst>
              <a:ext uri="{FF2B5EF4-FFF2-40B4-BE49-F238E27FC236}">
                <a16:creationId xmlns:a16="http://schemas.microsoft.com/office/drawing/2014/main" id="{365667DA-6333-41AA-A2EF-281F8FEB5ED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6940825"/>
              </p:ext>
            </p:extLst>
          </p:nvPr>
        </p:nvGraphicFramePr>
        <p:xfrm>
          <a:off x="4355976" y="1419622"/>
          <a:ext cx="3600000" cy="296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:a16="http://schemas.microsoft.com/office/drawing/2014/main" id="{D7702F6C-17CE-4195-AB5E-BE61AC9B6C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71071" y="1591099"/>
            <a:ext cx="1440000" cy="48942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C7B0985-DF9F-4771-8682-75814A7AD406}"/>
              </a:ext>
            </a:extLst>
          </p:cNvPr>
          <p:cNvPicPr>
            <a:picLocks noChangeAspect="1"/>
          </p:cNvPicPr>
          <p:nvPr/>
        </p:nvPicPr>
        <p:blipFill>
          <a:blip r:embed="rId7">
            <a:grayscl/>
          </a:blip>
          <a:stretch>
            <a:fillRect/>
          </a:stretch>
        </p:blipFill>
        <p:spPr>
          <a:xfrm>
            <a:off x="5714914" y="2661766"/>
            <a:ext cx="1440000" cy="48942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22AE6B4-A88B-42DB-AAFA-3C6FF85375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47135" y="3709394"/>
            <a:ext cx="1856784" cy="624449"/>
          </a:xfrm>
          <a:prstGeom prst="rect">
            <a:avLst/>
          </a:prstGeom>
        </p:spPr>
      </p:pic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024ACF0D-E708-489F-AC0E-44A14CBE9EB4}"/>
              </a:ext>
            </a:extLst>
          </p:cNvPr>
          <p:cNvCxnSpPr>
            <a:cxnSpLocks/>
            <a:stCxn id="56" idx="2"/>
          </p:cNvCxnSpPr>
          <p:nvPr/>
        </p:nvCxnSpPr>
        <p:spPr>
          <a:xfrm rot="5400000">
            <a:off x="7520728" y="2642135"/>
            <a:ext cx="915360" cy="629400"/>
          </a:xfrm>
          <a:prstGeom prst="bentConnector3">
            <a:avLst>
              <a:gd name="adj1" fmla="val 99948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20FC57C0-3622-4530-8748-B9CA0B402EC6}"/>
              </a:ext>
            </a:extLst>
          </p:cNvPr>
          <p:cNvSpPr txBox="1"/>
          <p:nvPr/>
        </p:nvSpPr>
        <p:spPr>
          <a:xfrm rot="16200000">
            <a:off x="8045081" y="2893772"/>
            <a:ext cx="921044" cy="276999"/>
          </a:xfrm>
          <a:prstGeom prst="rect">
            <a:avLst/>
          </a:prstGeom>
          <a:solidFill>
            <a:srgbClr val="4D4D4D"/>
          </a:solidFill>
          <a:ln w="1905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Calibration </a:t>
            </a:r>
          </a:p>
        </p:txBody>
      </p:sp>
      <p:sp>
        <p:nvSpPr>
          <p:cNvPr id="68" name="Content Placeholder 7">
            <a:extLst>
              <a:ext uri="{FF2B5EF4-FFF2-40B4-BE49-F238E27FC236}">
                <a16:creationId xmlns:a16="http://schemas.microsoft.com/office/drawing/2014/main" id="{750B0A40-E680-45AA-ABBA-042B8DDC170B}"/>
              </a:ext>
            </a:extLst>
          </p:cNvPr>
          <p:cNvSpPr txBox="1">
            <a:spLocks/>
          </p:cNvSpPr>
          <p:nvPr/>
        </p:nvSpPr>
        <p:spPr>
          <a:xfrm>
            <a:off x="542724" y="987374"/>
            <a:ext cx="3600000" cy="3528591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Aft>
                <a:spcPts val="1200"/>
              </a:spcAft>
            </a:pPr>
            <a:r>
              <a:rPr lang="en-US" sz="1600" dirty="0"/>
              <a:t>Scan and crop the colorized </a:t>
            </a:r>
            <a:r>
              <a:rPr lang="en-US" sz="1600" dirty="0" err="1"/>
              <a:t>presclae</a:t>
            </a:r>
            <a:r>
              <a:rPr lang="en-US" sz="1600" dirty="0"/>
              <a:t> film </a:t>
            </a:r>
          </a:p>
          <a:p>
            <a:pPr>
              <a:spcAft>
                <a:spcPts val="1200"/>
              </a:spcAft>
            </a:pPr>
            <a:r>
              <a:rPr lang="en-US" sz="1600" dirty="0"/>
              <a:t>Calibrate the script according to the used scanner</a:t>
            </a:r>
          </a:p>
          <a:p>
            <a:pPr>
              <a:spcAft>
                <a:spcPts val="1200"/>
              </a:spcAft>
            </a:pPr>
            <a:r>
              <a:rPr lang="en-US" sz="1600" dirty="0"/>
              <a:t>Select a transfer function according temperature and humidity during the test</a:t>
            </a:r>
          </a:p>
          <a:p>
            <a:pPr>
              <a:lnSpc>
                <a:spcPct val="150000"/>
              </a:lnSpc>
            </a:pPr>
            <a:r>
              <a:rPr lang="en-US" sz="1600" dirty="0"/>
              <a:t>Execute the analysis script</a:t>
            </a:r>
          </a:p>
          <a:p>
            <a:pPr lvl="1"/>
            <a:r>
              <a:rPr lang="en-US" sz="1200" dirty="0"/>
              <a:t>Convert color values into gray scale values</a:t>
            </a:r>
          </a:p>
          <a:p>
            <a:pPr lvl="1"/>
            <a:r>
              <a:rPr lang="en-US" sz="1200" dirty="0"/>
              <a:t>Transfer the gray scale values into stress values via an implemented transfer function 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876E5829-0C8B-4E38-A308-8DAE24963AB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46239" y="1523441"/>
            <a:ext cx="1293738" cy="975714"/>
          </a:xfrm>
          <a:prstGeom prst="rect">
            <a:avLst/>
          </a:prstGeom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88A0825-4709-4683-B63D-0D0FDDF2F4B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07" t="8340" r="52237" b="67522"/>
          <a:stretch/>
        </p:blipFill>
        <p:spPr>
          <a:xfrm>
            <a:off x="7789108" y="663569"/>
            <a:ext cx="1008000" cy="8235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0390736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51EECB1CAB5645944A269596E8C90A" ma:contentTypeVersion="0" ma:contentTypeDescription="Create a new document." ma:contentTypeScope="" ma:versionID="b1e5ad1599ac50ad2a3e114bea3f59c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C5A4853-82FC-4C80-ADB8-5776C297AF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1BBF4C5-5D4D-4305-99AF-640AE06D6121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570EB52-DB59-4000-AA97-7F1CA661B40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23620</TotalTime>
  <Words>3848</Words>
  <Application>Microsoft Office PowerPoint</Application>
  <PresentationFormat>On-screen Show (16:9)</PresentationFormat>
  <Paragraphs>840</Paragraphs>
  <Slides>40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-apple-system</vt:lpstr>
      <vt:lpstr>Arial</vt:lpstr>
      <vt:lpstr>Calibri</vt:lpstr>
      <vt:lpstr>Cambria Math</vt:lpstr>
      <vt:lpstr>Times New Roman</vt:lpstr>
      <vt:lpstr>Wingdings</vt:lpstr>
      <vt:lpstr>Thème Office</vt:lpstr>
      <vt:lpstr>Passive and active contact pressure measurement systems in SC magnets </vt:lpstr>
      <vt:lpstr>Outline  </vt:lpstr>
      <vt:lpstr>Introduction </vt:lpstr>
      <vt:lpstr>Magnet preload</vt:lpstr>
      <vt:lpstr>Commercially available systems</vt:lpstr>
      <vt:lpstr>Passive system  FUJI prescale film</vt:lpstr>
      <vt:lpstr>FUJI prescale film – how it works   </vt:lpstr>
      <vt:lpstr>FUJI prescale film – analysis EDMS 1885552 /1</vt:lpstr>
      <vt:lpstr>FUJI prescale film – analysis EDMS 1885552 /2</vt:lpstr>
      <vt:lpstr>FUJI prescale film – analysis EDMS 1885552 /3</vt:lpstr>
      <vt:lpstr>PowerPoint Presentation</vt:lpstr>
      <vt:lpstr>FUJI prescale film – analysis EDMS 1885552 /5</vt:lpstr>
      <vt:lpstr>FUJI prescale film – limitation</vt:lpstr>
      <vt:lpstr>FUJI prescale film – limitation stress range</vt:lpstr>
      <vt:lpstr>Examples of application </vt:lpstr>
      <vt:lpstr>FUJI prescale film</vt:lpstr>
      <vt:lpstr>Active system  TekscanTM I-Scan system </vt:lpstr>
      <vt:lpstr>TekscanTM I-Scan system</vt:lpstr>
      <vt:lpstr>TekscanTM I-Scan system</vt:lpstr>
      <vt:lpstr>Active system   CERN capacitive load transducer</vt:lpstr>
      <vt:lpstr>History of capacitive gauge in SC magnet comunity </vt:lpstr>
      <vt:lpstr>Road map for development of capacitive gauge</vt:lpstr>
      <vt:lpstr>Capacitive load gauge development for magnet application </vt:lpstr>
      <vt:lpstr>Sensor layout</vt:lpstr>
      <vt:lpstr>Principle of capacitive gauge</vt:lpstr>
      <vt:lpstr>Layout of the tested capacitive gauge</vt:lpstr>
      <vt:lpstr>State of the art LCR meter</vt:lpstr>
      <vt:lpstr>Sensor principle under mechnical load</vt:lpstr>
      <vt:lpstr>Basic model for capacitance variation</vt:lpstr>
      <vt:lpstr>Stress - strain calculation of the capacitive gauge </vt:lpstr>
      <vt:lpstr>Stress - strain calculation of the capacitive gauge </vt:lpstr>
      <vt:lpstr>Stress - strain state in the capacitive gauge </vt:lpstr>
      <vt:lpstr>Material properties of the components </vt:lpstr>
      <vt:lpstr>Stress state in the capacitive gauge </vt:lpstr>
      <vt:lpstr>Validation of the analytical model</vt:lpstr>
      <vt:lpstr>Sensor validation up to 100MPa </vt:lpstr>
      <vt:lpstr>Sensor validation above 100MPa</vt:lpstr>
      <vt:lpstr>Requirements for test equipment</vt:lpstr>
      <vt:lpstr>Proposal for capacitive gauge design</vt:lpstr>
      <vt:lpstr>Summary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Felix Josef Wolf</cp:lastModifiedBy>
  <cp:revision>2027</cp:revision>
  <cp:lastPrinted>2021-09-02T07:21:51Z</cp:lastPrinted>
  <dcterms:created xsi:type="dcterms:W3CDTF">2016-02-11T10:47:23Z</dcterms:created>
  <dcterms:modified xsi:type="dcterms:W3CDTF">2021-09-02T07:55:55Z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0x0101003151EECB1CAB5645944A269596E8C90A</vt:lpwstr>
  </property>
</Properties>
</file>