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35" r:id="rId1"/>
  </p:sldMasterIdLst>
  <p:notesMasterIdLst>
    <p:notesMasterId r:id="rId9"/>
  </p:notesMasterIdLst>
  <p:handoutMasterIdLst>
    <p:handoutMasterId r:id="rId10"/>
  </p:handoutMasterIdLst>
  <p:sldIdLst>
    <p:sldId id="256" r:id="rId2"/>
    <p:sldId id="596" r:id="rId3"/>
    <p:sldId id="591" r:id="rId4"/>
    <p:sldId id="583" r:id="rId5"/>
    <p:sldId id="597" r:id="rId6"/>
    <p:sldId id="599" r:id="rId7"/>
    <p:sldId id="580" r:id="rId8"/>
  </p:sldIdLst>
  <p:sldSz cx="9144000" cy="6858000" type="screen4x3"/>
  <p:notesSz cx="6731000" cy="9855200"/>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453" userDrawn="1">
          <p15:clr>
            <a:srgbClr val="A4A3A4"/>
          </p15:clr>
        </p15:guide>
        <p15:guide id="2" orient="horz" pos="1344" userDrawn="1">
          <p15:clr>
            <a:srgbClr val="A4A3A4"/>
          </p15:clr>
        </p15:guide>
        <p15:guide id="4" pos="408" userDrawn="1">
          <p15:clr>
            <a:srgbClr val="A4A3A4"/>
          </p15:clr>
        </p15:guide>
      </p15:sldGuideLst>
    </p:ext>
    <p:ext uri="{2D200454-40CA-4A62-9FC3-DE9A4176ACB9}">
      <p15:notesGuideLst xmlns:p15="http://schemas.microsoft.com/office/powerpoint/2012/main">
        <p15:guide id="1" orient="horz" pos="3104">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1D1D"/>
    <a:srgbClr val="17375E"/>
    <a:srgbClr val="C0C0C0"/>
    <a:srgbClr val="990099"/>
    <a:srgbClr val="003F7E"/>
    <a:srgbClr val="00366C"/>
    <a:srgbClr val="004182"/>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08" autoAdjust="0"/>
    <p:restoredTop sz="95004" autoAdjust="0"/>
  </p:normalViewPr>
  <p:slideViewPr>
    <p:cSldViewPr>
      <p:cViewPr varScale="1">
        <p:scale>
          <a:sx n="189" d="100"/>
          <a:sy n="189" d="100"/>
        </p:scale>
        <p:origin x="656" y="176"/>
      </p:cViewPr>
      <p:guideLst>
        <p:guide orient="horz" pos="3453"/>
        <p:guide orient="horz" pos="1344"/>
        <p:guide pos="4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6" d="100"/>
        <a:sy n="126" d="100"/>
      </p:scale>
      <p:origin x="0" y="-15000"/>
    </p:cViewPr>
  </p:sorterViewPr>
  <p:notesViewPr>
    <p:cSldViewPr>
      <p:cViewPr varScale="1">
        <p:scale>
          <a:sx n="77" d="100"/>
          <a:sy n="77" d="100"/>
        </p:scale>
        <p:origin x="-2208" y="-90"/>
      </p:cViewPr>
      <p:guideLst>
        <p:guide orient="horz" pos="3104"/>
        <p:guide pos="212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6238" cy="492125"/>
          </a:xfrm>
          <a:prstGeom prst="rect">
            <a:avLst/>
          </a:prstGeom>
        </p:spPr>
        <p:txBody>
          <a:bodyPr vert="horz" lIns="91440" tIns="45720" rIns="91440" bIns="45720" rtlCol="0"/>
          <a:lstStyle>
            <a:lvl1pPr algn="l">
              <a:defRPr sz="1200"/>
            </a:lvl1pPr>
          </a:lstStyle>
          <a:p>
            <a:pPr>
              <a:defRPr/>
            </a:pPr>
            <a:r>
              <a:rPr lang="en-US"/>
              <a:t>This is a test</a:t>
            </a:r>
          </a:p>
        </p:txBody>
      </p:sp>
      <p:sp>
        <p:nvSpPr>
          <p:cNvPr id="3" name="Date Placeholder 2"/>
          <p:cNvSpPr>
            <a:spLocks noGrp="1"/>
          </p:cNvSpPr>
          <p:nvPr>
            <p:ph type="dt" sz="quarter" idx="1"/>
          </p:nvPr>
        </p:nvSpPr>
        <p:spPr>
          <a:xfrm>
            <a:off x="3813175" y="0"/>
            <a:ext cx="2916238" cy="492125"/>
          </a:xfrm>
          <a:prstGeom prst="rect">
            <a:avLst/>
          </a:prstGeom>
        </p:spPr>
        <p:txBody>
          <a:bodyPr vert="horz" lIns="91440" tIns="45720" rIns="91440" bIns="45720" rtlCol="0"/>
          <a:lstStyle>
            <a:lvl1pPr algn="r">
              <a:defRPr sz="1200"/>
            </a:lvl1pPr>
          </a:lstStyle>
          <a:p>
            <a:pPr>
              <a:defRPr/>
            </a:pPr>
            <a:fld id="{70593269-EF24-4599-A463-79B6298D9B16}" type="datetimeFigureOut">
              <a:rPr lang="en-US"/>
              <a:pPr>
                <a:defRPr/>
              </a:pPr>
              <a:t>10/5/21</a:t>
            </a:fld>
            <a:endParaRPr lang="en-US" dirty="0"/>
          </a:p>
        </p:txBody>
      </p:sp>
      <p:sp>
        <p:nvSpPr>
          <p:cNvPr id="4" name="Footer Placeholder 3"/>
          <p:cNvSpPr>
            <a:spLocks noGrp="1"/>
          </p:cNvSpPr>
          <p:nvPr>
            <p:ph type="ftr" sz="quarter" idx="2"/>
          </p:nvPr>
        </p:nvSpPr>
        <p:spPr>
          <a:xfrm>
            <a:off x="0" y="9361488"/>
            <a:ext cx="2916238" cy="49212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13175" y="9361488"/>
            <a:ext cx="2916238" cy="492125"/>
          </a:xfrm>
          <a:prstGeom prst="rect">
            <a:avLst/>
          </a:prstGeom>
        </p:spPr>
        <p:txBody>
          <a:bodyPr vert="horz" lIns="91440" tIns="45720" rIns="91440" bIns="45720" rtlCol="0" anchor="b"/>
          <a:lstStyle>
            <a:lvl1pPr algn="r">
              <a:defRPr sz="1200"/>
            </a:lvl1pPr>
          </a:lstStyle>
          <a:p>
            <a:pPr>
              <a:defRPr/>
            </a:pPr>
            <a:fld id="{3877E645-3EFF-4206-B392-366E6AC5C196}" type="slidenum">
              <a:rPr lang="en-US"/>
              <a:pPr>
                <a:defRPr/>
              </a:pPr>
              <a:t>‹#›</a:t>
            </a:fld>
            <a:endParaRPr lang="en-US" dirty="0"/>
          </a:p>
        </p:txBody>
      </p:sp>
    </p:spTree>
    <p:extLst>
      <p:ext uri="{BB962C8B-B14F-4D97-AF65-F5344CB8AC3E}">
        <p14:creationId xmlns:p14="http://schemas.microsoft.com/office/powerpoint/2010/main" val="183990127"/>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7825" cy="4921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a:defRPr sz="1300"/>
            </a:lvl1pPr>
          </a:lstStyle>
          <a:p>
            <a:pPr>
              <a:defRPr/>
            </a:pPr>
            <a:r>
              <a:rPr lang="en-US"/>
              <a:t>This is a test</a:t>
            </a:r>
          </a:p>
        </p:txBody>
      </p:sp>
      <p:sp>
        <p:nvSpPr>
          <p:cNvPr id="4099" name="Rectangle 3"/>
          <p:cNvSpPr>
            <a:spLocks noGrp="1" noChangeArrowheads="1"/>
          </p:cNvSpPr>
          <p:nvPr>
            <p:ph type="dt" idx="1"/>
          </p:nvPr>
        </p:nvSpPr>
        <p:spPr bwMode="auto">
          <a:xfrm>
            <a:off x="3813175" y="0"/>
            <a:ext cx="2916238" cy="4921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29700" name="Rectangle 4"/>
          <p:cNvSpPr>
            <a:spLocks noGrp="1" noRot="1" noChangeAspect="1" noChangeArrowheads="1" noTextEdit="1"/>
          </p:cNvSpPr>
          <p:nvPr>
            <p:ph type="sldImg" idx="2"/>
          </p:nvPr>
        </p:nvSpPr>
        <p:spPr bwMode="auto">
          <a:xfrm>
            <a:off x="901700" y="739775"/>
            <a:ext cx="4927600" cy="36957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3100" y="4681538"/>
            <a:ext cx="5384800" cy="44338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361488"/>
            <a:ext cx="2917825" cy="4921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a:defRPr sz="1300"/>
            </a:lvl1pPr>
          </a:lstStyle>
          <a:p>
            <a:pPr>
              <a:defRPr/>
            </a:pPr>
            <a:endParaRPr lang="en-US"/>
          </a:p>
        </p:txBody>
      </p:sp>
      <p:sp>
        <p:nvSpPr>
          <p:cNvPr id="4103" name="Rectangle 7"/>
          <p:cNvSpPr>
            <a:spLocks noGrp="1" noChangeArrowheads="1"/>
          </p:cNvSpPr>
          <p:nvPr>
            <p:ph type="sldNum" sz="quarter" idx="5"/>
          </p:nvPr>
        </p:nvSpPr>
        <p:spPr bwMode="auto">
          <a:xfrm>
            <a:off x="3813175" y="9361488"/>
            <a:ext cx="2916238" cy="4921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47216F6C-CA2E-4679-8F0E-27F0B1506A30}" type="slidenum">
              <a:rPr lang="en-US"/>
              <a:pPr>
                <a:defRPr/>
              </a:pPr>
              <a:t>‹#›</a:t>
            </a:fld>
            <a:endParaRPr lang="en-US" dirty="0"/>
          </a:p>
        </p:txBody>
      </p:sp>
    </p:spTree>
    <p:extLst>
      <p:ext uri="{BB962C8B-B14F-4D97-AF65-F5344CB8AC3E}">
        <p14:creationId xmlns:p14="http://schemas.microsoft.com/office/powerpoint/2010/main" val="1263023595"/>
      </p:ext>
    </p:extLst>
  </p:cSld>
  <p:clrMap bg1="lt1" tx1="dk1" bg2="lt2" tx2="dk2" accent1="accent1" accent2="accent2" accent3="accent3" accent4="accent4" accent5="accent5" accent6="accent6" hlink="hlink" folHlink="folHlink"/>
  <p:hf sldNum="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US"/>
              <a:t>This is a test</a:t>
            </a:r>
          </a:p>
        </p:txBody>
      </p:sp>
    </p:spTree>
    <p:extLst>
      <p:ext uri="{BB962C8B-B14F-4D97-AF65-F5344CB8AC3E}">
        <p14:creationId xmlns:p14="http://schemas.microsoft.com/office/powerpoint/2010/main" val="35294815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403648" y="4293096"/>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
        <p:nvSpPr>
          <p:cNvPr id="8" name="Rectangle 7"/>
          <p:cNvSpPr/>
          <p:nvPr/>
        </p:nvSpPr>
        <p:spPr bwMode="auto">
          <a:xfrm>
            <a:off x="0" y="2133600"/>
            <a:ext cx="9144000" cy="1752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dirty="0"/>
          </a:p>
        </p:txBody>
      </p:sp>
      <p:pic>
        <p:nvPicPr>
          <p:cNvPr id="16" name="Picture 2" descr="C:\Documents and Settings\kostas\My Documents\My Documents\My Work\CERN outreach material\CERNlogo\Logo_CERN.gif"/>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27584" y="2508259"/>
            <a:ext cx="714355" cy="714355"/>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04/09/2019</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04/09/2019</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kumimoji="0" lang="en-US"/>
          </a:p>
        </p:txBody>
      </p:sp>
      <p:sp>
        <p:nvSpPr>
          <p:cNvPr id="6" name="Rectangle 2"/>
          <p:cNvSpPr txBox="1">
            <a:spLocks noChangeArrowheads="1"/>
          </p:cNvSpPr>
          <p:nvPr/>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7" name="Rectangle 2"/>
          <p:cNvSpPr txBox="1">
            <a:spLocks noChangeArrowheads="1"/>
          </p:cNvSpPr>
          <p:nvPr/>
        </p:nvSpPr>
        <p:spPr bwMode="auto">
          <a:xfrm>
            <a:off x="1524000" y="0"/>
            <a:ext cx="7467600" cy="944563"/>
          </a:xfrm>
          <a:prstGeom prst="rect">
            <a:avLst/>
          </a:prstGeom>
          <a:noFill/>
          <a:ln w="9525">
            <a:noFill/>
            <a:miter lim="800000"/>
            <a:headEnd/>
            <a:tailEnd/>
          </a:ln>
          <a:effectLst/>
        </p:spPr>
        <p:txBody>
          <a:bodyPr anchor="ctr"/>
          <a:lstStyle/>
          <a:p>
            <a:pP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8" name="Rectangle 2"/>
          <p:cNvSpPr txBox="1">
            <a:spLocks noChangeArrowheads="1"/>
          </p:cNvSpPr>
          <p:nvPr userDrawn="1"/>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utline">
    <p:spTree>
      <p:nvGrpSpPr>
        <p:cNvPr id="1" name=""/>
        <p:cNvGrpSpPr/>
        <p:nvPr/>
      </p:nvGrpSpPr>
      <p:grpSpPr>
        <a:xfrm>
          <a:off x="0" y="0"/>
          <a:ext cx="0" cy="0"/>
          <a:chOff x="0" y="0"/>
          <a:chExt cx="0" cy="0"/>
        </a:xfrm>
      </p:grpSpPr>
      <p:sp>
        <p:nvSpPr>
          <p:cNvPr id="4" name="Rectangle 3"/>
          <p:cNvSpPr/>
          <p:nvPr/>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dirty="0"/>
          </a:p>
        </p:txBody>
      </p:sp>
      <p:sp>
        <p:nvSpPr>
          <p:cNvPr id="3" name="Tit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
        <p:nvSpPr>
          <p:cNvPr id="11" name="Content Placeholder 2"/>
          <p:cNvSpPr>
            <a:spLocks noGrp="1"/>
          </p:cNvSpPr>
          <p:nvPr>
            <p:ph idx="1"/>
          </p:nvPr>
        </p:nvSpPr>
        <p:spPr>
          <a:xfrm>
            <a:off x="152400" y="1219200"/>
            <a:ext cx="87630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 name="Group 8"/>
          <p:cNvGrpSpPr/>
          <p:nvPr/>
        </p:nvGrpSpPr>
        <p:grpSpPr>
          <a:xfrm>
            <a:off x="76200" y="73025"/>
            <a:ext cx="1283696" cy="842963"/>
            <a:chOff x="76200" y="73025"/>
            <a:chExt cx="1283696" cy="842963"/>
          </a:xfrm>
        </p:grpSpPr>
        <p:pic>
          <p:nvPicPr>
            <p:cNvPr id="10" name="Picture 11" descr="CERN logo"/>
            <p:cNvPicPr>
              <a:picLocks noChangeArrowheads="1"/>
            </p:cNvPicPr>
            <p:nvPr userDrawn="1"/>
          </p:nvPicPr>
          <p:blipFill>
            <a:blip r:embed="rId2" cstate="print"/>
            <a:srcRect/>
            <a:stretch>
              <a:fillRect/>
            </a:stretch>
          </p:blipFill>
          <p:spPr bwMode="auto">
            <a:xfrm>
              <a:off x="76200" y="511664"/>
              <a:ext cx="404660" cy="404324"/>
            </a:xfrm>
            <a:prstGeom prst="rect">
              <a:avLst/>
            </a:prstGeom>
            <a:noFill/>
            <a:ln w="9525">
              <a:noFill/>
              <a:miter lim="800000"/>
              <a:headEnd/>
              <a:tailEnd/>
            </a:ln>
          </p:spPr>
        </p:pic>
        <p:pic>
          <p:nvPicPr>
            <p:cNvPr id="12" name="Picture 12" descr="medipixlogo"/>
            <p:cNvPicPr>
              <a:picLocks noChangeArrowheads="1"/>
            </p:cNvPicPr>
            <p:nvPr userDrawn="1"/>
          </p:nvPicPr>
          <p:blipFill>
            <a:blip r:embed="rId3" cstate="print"/>
            <a:srcRect/>
            <a:stretch>
              <a:fillRect/>
            </a:stretch>
          </p:blipFill>
          <p:spPr bwMode="auto">
            <a:xfrm>
              <a:off x="76200" y="76073"/>
              <a:ext cx="404660" cy="404324"/>
            </a:xfrm>
            <a:prstGeom prst="rect">
              <a:avLst/>
            </a:prstGeom>
            <a:noFill/>
            <a:ln w="9525">
              <a:noFill/>
              <a:miter lim="800000"/>
              <a:headEnd/>
              <a:tailEnd/>
            </a:ln>
          </p:spPr>
        </p:pic>
        <p:pic>
          <p:nvPicPr>
            <p:cNvPr id="13" name="Picture 31" descr="frame_gray1.png"/>
            <p:cNvPicPr>
              <a:picLocks/>
            </p:cNvPicPr>
            <p:nvPr userDrawn="1"/>
          </p:nvPicPr>
          <p:blipFill>
            <a:blip r:embed="rId4" cstate="print"/>
            <a:stretch>
              <a:fillRect/>
            </a:stretch>
          </p:blipFill>
          <p:spPr bwMode="auto">
            <a:xfrm>
              <a:off x="542056" y="73025"/>
              <a:ext cx="817840" cy="841375"/>
            </a:xfrm>
            <a:prstGeom prst="rect">
              <a:avLst/>
            </a:prstGeom>
            <a:noFill/>
            <a:ln w="9525">
              <a:noFill/>
              <a:miter lim="800000"/>
              <a:headEnd/>
              <a:tailEnd/>
            </a:ln>
          </p:spPr>
        </p:pic>
      </p:grpSp>
      <p:sp>
        <p:nvSpPr>
          <p:cNvPr id="9" name="Rectangle 8"/>
          <p:cNvSpPr/>
          <p:nvPr/>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defRPr/>
            </a:pPr>
            <a:endParaRPr lang="en-US" dirty="0"/>
          </a:p>
        </p:txBody>
      </p:sp>
      <p:grpSp>
        <p:nvGrpSpPr>
          <p:cNvPr id="5" name="Group 13"/>
          <p:cNvGrpSpPr/>
          <p:nvPr/>
        </p:nvGrpSpPr>
        <p:grpSpPr>
          <a:xfrm>
            <a:off x="76200" y="73025"/>
            <a:ext cx="1295400" cy="842963"/>
            <a:chOff x="76200" y="73025"/>
            <a:chExt cx="1295400" cy="842963"/>
          </a:xfrm>
        </p:grpSpPr>
        <p:pic>
          <p:nvPicPr>
            <p:cNvPr id="15" name="Picture 11" descr="CERN logo"/>
            <p:cNvPicPr>
              <a:picLocks noChangeArrowheads="1"/>
            </p:cNvPicPr>
            <p:nvPr userDrawn="1"/>
          </p:nvPicPr>
          <p:blipFill>
            <a:blip r:embed="rId2" cstate="print"/>
            <a:srcRect/>
            <a:stretch>
              <a:fillRect/>
            </a:stretch>
          </p:blipFill>
          <p:spPr bwMode="auto">
            <a:xfrm>
              <a:off x="76200" y="511664"/>
              <a:ext cx="404660" cy="404324"/>
            </a:xfrm>
            <a:prstGeom prst="rect">
              <a:avLst/>
            </a:prstGeom>
            <a:noFill/>
            <a:ln w="9525">
              <a:noFill/>
              <a:miter lim="800000"/>
              <a:headEnd/>
              <a:tailEnd/>
            </a:ln>
          </p:spPr>
        </p:pic>
        <p:pic>
          <p:nvPicPr>
            <p:cNvPr id="16" name="Picture 12" descr="medipixlogo"/>
            <p:cNvPicPr>
              <a:picLocks noChangeArrowheads="1"/>
            </p:cNvPicPr>
            <p:nvPr userDrawn="1"/>
          </p:nvPicPr>
          <p:blipFill>
            <a:blip r:embed="rId3" cstate="print"/>
            <a:srcRect/>
            <a:stretch>
              <a:fillRect/>
            </a:stretch>
          </p:blipFill>
          <p:spPr bwMode="auto">
            <a:xfrm>
              <a:off x="76200" y="76073"/>
              <a:ext cx="404660" cy="404324"/>
            </a:xfrm>
            <a:prstGeom prst="rect">
              <a:avLst/>
            </a:prstGeom>
            <a:noFill/>
            <a:ln w="9525">
              <a:noFill/>
              <a:miter lim="800000"/>
              <a:headEnd/>
              <a:tailEnd/>
            </a:ln>
          </p:spPr>
        </p:pic>
        <p:pic>
          <p:nvPicPr>
            <p:cNvPr id="17" name="Picture 31" descr="frame_gray1.png"/>
            <p:cNvPicPr>
              <a:picLocks/>
            </p:cNvPicPr>
            <p:nvPr userDrawn="1"/>
          </p:nvPicPr>
          <p:blipFill>
            <a:blip r:embed="rId5" cstate="print"/>
            <a:stretch>
              <a:fillRect/>
            </a:stretch>
          </p:blipFill>
          <p:spPr bwMode="auto">
            <a:xfrm>
              <a:off x="530352" y="73025"/>
              <a:ext cx="841248" cy="841375"/>
            </a:xfrm>
            <a:prstGeom prst="rect">
              <a:avLst/>
            </a:prstGeom>
            <a:noFill/>
            <a:ln w="9525">
              <a:noFill/>
              <a:miter lim="800000"/>
              <a:headEnd/>
              <a:tailEnd/>
            </a:ln>
          </p:spPr>
        </p:pic>
      </p:grpSp>
      <p:sp>
        <p:nvSpPr>
          <p:cNvPr id="14" name="Rectangle 13"/>
          <p:cNvSpPr/>
          <p:nvPr userDrawn="1"/>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dirty="0"/>
          </a:p>
        </p:txBody>
      </p:sp>
      <p:grpSp>
        <p:nvGrpSpPr>
          <p:cNvPr id="18" name="Group 17"/>
          <p:cNvGrpSpPr/>
          <p:nvPr userDrawn="1"/>
        </p:nvGrpSpPr>
        <p:grpSpPr>
          <a:xfrm>
            <a:off x="76200" y="73025"/>
            <a:ext cx="1283696" cy="842963"/>
            <a:chOff x="76200" y="73025"/>
            <a:chExt cx="1283696" cy="842963"/>
          </a:xfrm>
        </p:grpSpPr>
        <p:pic>
          <p:nvPicPr>
            <p:cNvPr id="19" name="Picture 11" descr="CERN logo"/>
            <p:cNvPicPr>
              <a:picLocks noChangeArrowheads="1"/>
            </p:cNvPicPr>
            <p:nvPr userDrawn="1"/>
          </p:nvPicPr>
          <p:blipFill>
            <a:blip r:embed="rId2" cstate="print"/>
            <a:srcRect/>
            <a:stretch>
              <a:fillRect/>
            </a:stretch>
          </p:blipFill>
          <p:spPr bwMode="auto">
            <a:xfrm>
              <a:off x="76200" y="511664"/>
              <a:ext cx="404660" cy="404324"/>
            </a:xfrm>
            <a:prstGeom prst="rect">
              <a:avLst/>
            </a:prstGeom>
            <a:noFill/>
            <a:ln w="9525">
              <a:noFill/>
              <a:miter lim="800000"/>
              <a:headEnd/>
              <a:tailEnd/>
            </a:ln>
          </p:spPr>
        </p:pic>
        <p:pic>
          <p:nvPicPr>
            <p:cNvPr id="20" name="Picture 12" descr="medipixlogo"/>
            <p:cNvPicPr>
              <a:picLocks noChangeArrowheads="1"/>
            </p:cNvPicPr>
            <p:nvPr userDrawn="1"/>
          </p:nvPicPr>
          <p:blipFill>
            <a:blip r:embed="rId3" cstate="print"/>
            <a:srcRect/>
            <a:stretch>
              <a:fillRect/>
            </a:stretch>
          </p:blipFill>
          <p:spPr bwMode="auto">
            <a:xfrm>
              <a:off x="76200" y="76073"/>
              <a:ext cx="404660" cy="404324"/>
            </a:xfrm>
            <a:prstGeom prst="rect">
              <a:avLst/>
            </a:prstGeom>
            <a:noFill/>
            <a:ln w="9525">
              <a:noFill/>
              <a:miter lim="800000"/>
              <a:headEnd/>
              <a:tailEnd/>
            </a:ln>
          </p:spPr>
        </p:pic>
        <p:pic>
          <p:nvPicPr>
            <p:cNvPr id="21" name="Picture 31" descr="frame_gray1.png"/>
            <p:cNvPicPr>
              <a:picLocks/>
            </p:cNvPicPr>
            <p:nvPr userDrawn="1"/>
          </p:nvPicPr>
          <p:blipFill>
            <a:blip r:embed="rId4" cstate="print"/>
            <a:stretch>
              <a:fillRect/>
            </a:stretch>
          </p:blipFill>
          <p:spPr bwMode="auto">
            <a:xfrm>
              <a:off x="542056" y="73025"/>
              <a:ext cx="817840" cy="841375"/>
            </a:xfrm>
            <a:prstGeom prst="rect">
              <a:avLst/>
            </a:prstGeom>
            <a:noFill/>
            <a:ln w="9525">
              <a:noFill/>
              <a:miter lim="800000"/>
              <a:headEnd/>
              <a:tailEnd/>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478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sz="half" idx="10"/>
          </p:nvPr>
        </p:nvSpPr>
        <p:spPr>
          <a:xfrm>
            <a:off x="53340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46212" y="1219200"/>
            <a:ext cx="3659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6212" y="1858962"/>
            <a:ext cx="3659188"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330975" y="1219200"/>
            <a:ext cx="3660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330975" y="1858962"/>
            <a:ext cx="3660625"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bwMode="auto">
          <a:xfrm>
            <a:off x="0" y="0"/>
            <a:ext cx="9144000" cy="944563"/>
          </a:xfrm>
          <a:prstGeom prst="rect">
            <a:avLst/>
          </a:prstGeom>
          <a:noFill/>
          <a:ln w="9525">
            <a:noFill/>
            <a:miter lim="800000"/>
            <a:headEnd/>
            <a:tailEnd/>
          </a:ln>
          <a:effectLst/>
        </p:spPr>
        <p:txBody>
          <a:bodyPr/>
          <a:lstStyle>
            <a:lvl1pPr>
              <a:defRPr sz="3600"/>
            </a:lvl1pPr>
          </a:lstStyle>
          <a:p>
            <a:pPr lvl="0"/>
            <a:r>
              <a:rPr lang="en-US"/>
              <a:t>Click to edit Master title style</a:t>
            </a:r>
            <a:endParaRPr lang="en-US" dirty="0"/>
          </a:p>
        </p:txBody>
      </p:sp>
      <p:sp>
        <p:nvSpPr>
          <p:cNvPr id="3" name="Slide Number Placeholder 6"/>
          <p:cNvSpPr>
            <a:spLocks noGrp="1" noChangeArrowheads="1"/>
          </p:cNvSpPr>
          <p:nvPr>
            <p:ph type="sldNum" sz="quarter" idx="12"/>
          </p:nvPr>
        </p:nvSpPr>
        <p:spPr>
          <a:xfrm>
            <a:off x="8722568" y="6597352"/>
            <a:ext cx="421432" cy="260648"/>
          </a:xfrm>
          <a:prstGeom prst="rect">
            <a:avLst/>
          </a:prstGeom>
          <a:ln/>
        </p:spPr>
        <p:txBody>
          <a:bodyPr/>
          <a:lstStyle>
            <a:lvl1pPr>
              <a:defRPr sz="1200" b="1">
                <a:latin typeface="+mn-lt"/>
              </a:defRPr>
            </a:lvl1pPr>
          </a:lstStyle>
          <a:p>
            <a:fld id="{1073E577-BC7B-4C61-AC31-CBC5F6B70E9B}" type="slidenum">
              <a:rPr lang="en-US" smtClean="0"/>
              <a:pPr/>
              <a:t>‹#›</a:t>
            </a:fld>
            <a:r>
              <a:rPr lang="en-US"/>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447800" y="1143000"/>
            <a:ext cx="3657600" cy="2612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quarter" idx="2"/>
          </p:nvPr>
        </p:nvSpPr>
        <p:spPr>
          <a:xfrm>
            <a:off x="5257800" y="1143000"/>
            <a:ext cx="3657600" cy="2612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a:spLocks noGrp="1"/>
          </p:cNvSpPr>
          <p:nvPr>
            <p:ph sz="quarter" idx="3"/>
          </p:nvPr>
        </p:nvSpPr>
        <p:spPr>
          <a:xfrm>
            <a:off x="1447800" y="3862389"/>
            <a:ext cx="3657600" cy="261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5257800" y="3862389"/>
            <a:ext cx="3657600" cy="261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270640" y="1219200"/>
            <a:ext cx="8644760" cy="5181600"/>
          </a:xfrm>
        </p:spPr>
        <p:txBody>
          <a:bodyPr/>
          <a:lstStyle/>
          <a:p>
            <a:pPr lvl="0"/>
            <a:r>
              <a:rPr lang="en-US" noProof="0"/>
              <a:t>Click icon to add table</a:t>
            </a:r>
            <a:endParaRPr lang="en-US" noProof="0" dirty="0"/>
          </a:p>
        </p:txBody>
      </p:sp>
      <p:sp>
        <p:nvSpPr>
          <p:cNvPr id="5" name="Title 4"/>
          <p:cNvSpPr>
            <a:spLocks noGrp="1" noChangeArrowheads="1"/>
          </p:cNvSpPr>
          <p:nvPr>
            <p:ph type="title"/>
          </p:nvPr>
        </p:nvSpPr>
        <p:spPr bwMode="auto">
          <a:xfrm>
            <a:off x="0" y="0"/>
            <a:ext cx="9144000" cy="944563"/>
          </a:xfrm>
          <a:prstGeom prst="rect">
            <a:avLst/>
          </a:prstGeom>
          <a:noFill/>
          <a:ln w="9525">
            <a:noFill/>
            <a:miter lim="800000"/>
            <a:headEnd/>
            <a:tailEnd/>
          </a:ln>
          <a:effectLst/>
        </p:spPr>
        <p:txBody>
          <a:bodyPr/>
          <a:lstStyle>
            <a:lvl1pPr>
              <a:defRPr sz="3600"/>
            </a:lvl1pPr>
          </a:lstStyle>
          <a:p>
            <a:pPr lvl="0"/>
            <a:r>
              <a:rPr lang="en-US"/>
              <a:t>Click to edit Master title style</a:t>
            </a:r>
            <a:endParaRPr lang="en-US" dirty="0"/>
          </a:p>
        </p:txBody>
      </p:sp>
      <p:sp>
        <p:nvSpPr>
          <p:cNvPr id="4" name="Slide Number Placeholder 6"/>
          <p:cNvSpPr>
            <a:spLocks noGrp="1" noChangeArrowheads="1"/>
          </p:cNvSpPr>
          <p:nvPr>
            <p:ph type="sldNum" sz="quarter" idx="12"/>
          </p:nvPr>
        </p:nvSpPr>
        <p:spPr>
          <a:xfrm>
            <a:off x="8722568" y="6597352"/>
            <a:ext cx="421432" cy="260648"/>
          </a:xfrm>
          <a:prstGeom prst="rect">
            <a:avLst/>
          </a:prstGeom>
          <a:ln/>
        </p:spPr>
        <p:txBody>
          <a:bodyPr/>
          <a:lstStyle>
            <a:lvl1pPr>
              <a:defRPr sz="1200" b="1">
                <a:latin typeface="+mn-lt"/>
              </a:defRPr>
            </a:lvl1pPr>
          </a:lstStyle>
          <a:p>
            <a:fld id="{1073E577-BC7B-4C61-AC31-CBC5F6B70E9B}" type="slidenum">
              <a:rPr lang="en-US" smtClean="0"/>
              <a:pPr/>
              <a:t>‹#›</a:t>
            </a:fld>
            <a:r>
              <a:rPr lang="en-US"/>
              <a:t>  </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Outline">
    <p:spTree>
      <p:nvGrpSpPr>
        <p:cNvPr id="1" name=""/>
        <p:cNvGrpSpPr/>
        <p:nvPr/>
      </p:nvGrpSpPr>
      <p:grpSpPr>
        <a:xfrm>
          <a:off x="0" y="0"/>
          <a:ext cx="0" cy="0"/>
          <a:chOff x="0" y="0"/>
          <a:chExt cx="0" cy="0"/>
        </a:xfrm>
      </p:grpSpPr>
      <p:sp>
        <p:nvSpPr>
          <p:cNvPr id="22" name="Rectangle 21"/>
          <p:cNvSpPr/>
          <p:nvPr/>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defRPr/>
            </a:pPr>
            <a:endParaRPr lang="en-US" dirty="0"/>
          </a:p>
        </p:txBody>
      </p:sp>
      <p:sp>
        <p:nvSpPr>
          <p:cNvPr id="3" name="Tit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
        <p:nvSpPr>
          <p:cNvPr id="11" name="Content Placeholder 2"/>
          <p:cNvSpPr>
            <a:spLocks noGrp="1"/>
          </p:cNvSpPr>
          <p:nvPr>
            <p:ph idx="1"/>
          </p:nvPr>
        </p:nvSpPr>
        <p:spPr>
          <a:xfrm>
            <a:off x="152400" y="1219200"/>
            <a:ext cx="87630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 name="Group 17"/>
          <p:cNvGrpSpPr/>
          <p:nvPr/>
        </p:nvGrpSpPr>
        <p:grpSpPr>
          <a:xfrm>
            <a:off x="76200" y="73025"/>
            <a:ext cx="1295400" cy="842963"/>
            <a:chOff x="76200" y="73025"/>
            <a:chExt cx="1295400" cy="842963"/>
          </a:xfrm>
        </p:grpSpPr>
        <p:pic>
          <p:nvPicPr>
            <p:cNvPr id="19" name="Picture 11" descr="CERN logo"/>
            <p:cNvPicPr>
              <a:picLocks noChangeArrowheads="1"/>
            </p:cNvPicPr>
            <p:nvPr userDrawn="1"/>
          </p:nvPicPr>
          <p:blipFill>
            <a:blip r:embed="rId2" cstate="print"/>
            <a:srcRect/>
            <a:stretch>
              <a:fillRect/>
            </a:stretch>
          </p:blipFill>
          <p:spPr bwMode="auto">
            <a:xfrm>
              <a:off x="76200" y="511664"/>
              <a:ext cx="404660" cy="404324"/>
            </a:xfrm>
            <a:prstGeom prst="rect">
              <a:avLst/>
            </a:prstGeom>
            <a:noFill/>
            <a:ln w="9525">
              <a:noFill/>
              <a:miter lim="800000"/>
              <a:headEnd/>
              <a:tailEnd/>
            </a:ln>
          </p:spPr>
        </p:pic>
        <p:pic>
          <p:nvPicPr>
            <p:cNvPr id="20" name="Picture 12" descr="medipixlogo"/>
            <p:cNvPicPr>
              <a:picLocks noChangeArrowheads="1"/>
            </p:cNvPicPr>
            <p:nvPr userDrawn="1"/>
          </p:nvPicPr>
          <p:blipFill>
            <a:blip r:embed="rId3" cstate="print"/>
            <a:srcRect/>
            <a:stretch>
              <a:fillRect/>
            </a:stretch>
          </p:blipFill>
          <p:spPr bwMode="auto">
            <a:xfrm>
              <a:off x="76200" y="76073"/>
              <a:ext cx="404660" cy="404324"/>
            </a:xfrm>
            <a:prstGeom prst="rect">
              <a:avLst/>
            </a:prstGeom>
            <a:noFill/>
            <a:ln w="9525">
              <a:noFill/>
              <a:miter lim="800000"/>
              <a:headEnd/>
              <a:tailEnd/>
            </a:ln>
          </p:spPr>
        </p:pic>
        <p:pic>
          <p:nvPicPr>
            <p:cNvPr id="21" name="Picture 31" descr="frame_gray1.png"/>
            <p:cNvPicPr>
              <a:picLocks/>
            </p:cNvPicPr>
            <p:nvPr userDrawn="1"/>
          </p:nvPicPr>
          <p:blipFill>
            <a:blip r:embed="rId4" cstate="print"/>
            <a:stretch>
              <a:fillRect/>
            </a:stretch>
          </p:blipFill>
          <p:spPr bwMode="auto">
            <a:xfrm>
              <a:off x="530352" y="73025"/>
              <a:ext cx="841248" cy="841375"/>
            </a:xfrm>
            <a:prstGeom prst="rect">
              <a:avLst/>
            </a:prstGeom>
            <a:noFill/>
            <a:ln w="9525">
              <a:noFill/>
              <a:miter lim="800000"/>
              <a:headEnd/>
              <a:tailEnd/>
            </a:ln>
          </p:spPr>
        </p:pic>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478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sz="half" idx="10"/>
          </p:nvPr>
        </p:nvSpPr>
        <p:spPr>
          <a:xfrm>
            <a:off x="53340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8762" y="274638"/>
            <a:ext cx="7088119" cy="654050"/>
          </a:xfrm>
        </p:spPr>
        <p:txBody>
          <a:bodyPr/>
          <a:lstStyle/>
          <a:p>
            <a:r>
              <a:rPr lang="en-US"/>
              <a:t>Click to edit Master title style</a:t>
            </a:r>
          </a:p>
        </p:txBody>
      </p:sp>
      <p:sp>
        <p:nvSpPr>
          <p:cNvPr id="3" name="Content Placeholder 2"/>
          <p:cNvSpPr>
            <a:spLocks noGrp="1"/>
          </p:cNvSpPr>
          <p:nvPr>
            <p:ph idx="1"/>
          </p:nvPr>
        </p:nvSpPr>
        <p:spPr/>
        <p:txBody>
          <a:bodyPr/>
          <a:lstStyle>
            <a:lvl1pPr>
              <a:defRPr sz="240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grpSp>
        <p:nvGrpSpPr>
          <p:cNvPr id="4" name="Group 3"/>
          <p:cNvGrpSpPr/>
          <p:nvPr userDrawn="1"/>
        </p:nvGrpSpPr>
        <p:grpSpPr>
          <a:xfrm>
            <a:off x="7996882" y="44624"/>
            <a:ext cx="1075618" cy="776386"/>
            <a:chOff x="7847856" y="152302"/>
            <a:chExt cx="1075618" cy="776386"/>
          </a:xfrm>
        </p:grpSpPr>
        <p:pic>
          <p:nvPicPr>
            <p:cNvPr id="5" name="Picture 4">
              <a:extLst>
                <a:ext uri="{FF2B5EF4-FFF2-40B4-BE49-F238E27FC236}">
                  <a16:creationId xmlns:a16="http://schemas.microsoft.com/office/drawing/2014/main" id="{9A072F15-B653-C14B-A171-10D868C3239A}"/>
                </a:ext>
              </a:extLst>
            </p:cNvPr>
            <p:cNvPicPr>
              <a:picLocks noChangeAspect="1"/>
            </p:cNvPicPr>
            <p:nvPr userDrawn="1"/>
          </p:nvPicPr>
          <p:blipFill>
            <a:blip r:embed="rId2">
              <a:alphaModFix amt="66000"/>
              <a:extLst>
                <a:ext uri="{28A0092B-C50C-407E-A947-70E740481C1C}">
                  <a14:useLocalDpi xmlns:a14="http://schemas.microsoft.com/office/drawing/2010/main"/>
                </a:ext>
              </a:extLst>
            </a:blip>
            <a:stretch>
              <a:fillRect/>
            </a:stretch>
          </p:blipFill>
          <p:spPr>
            <a:xfrm>
              <a:off x="7847856" y="152302"/>
              <a:ext cx="1075618" cy="776386"/>
            </a:xfrm>
            <a:prstGeom prst="rect">
              <a:avLst/>
            </a:prstGeom>
          </p:spPr>
        </p:pic>
        <p:sp>
          <p:nvSpPr>
            <p:cNvPr id="7" name="Title 1"/>
            <p:cNvSpPr txBox="1">
              <a:spLocks/>
            </p:cNvSpPr>
            <p:nvPr userDrawn="1"/>
          </p:nvSpPr>
          <p:spPr bwMode="auto">
            <a:xfrm>
              <a:off x="7915362" y="370292"/>
              <a:ext cx="894044" cy="50209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kern="1200">
                  <a:solidFill>
                    <a:schemeClr val="tx1"/>
                  </a:solidFill>
                  <a:latin typeface="+mj-lt"/>
                  <a:ea typeface="+mj-ea"/>
                  <a:cs typeface="+mj-cs"/>
                </a:defRPr>
              </a:lvl1pPr>
              <a:lvl2pPr algn="ctr" rtl="0" eaLnBrk="1" fontAlgn="base" hangingPunct="1">
                <a:spcBef>
                  <a:spcPct val="0"/>
                </a:spcBef>
                <a:spcAft>
                  <a:spcPct val="0"/>
                </a:spcAft>
                <a:defRPr sz="3200" b="1">
                  <a:solidFill>
                    <a:schemeClr val="tx1"/>
                  </a:solidFill>
                  <a:latin typeface="Calibri" pitchFamily="34" charset="0"/>
                </a:defRPr>
              </a:lvl2pPr>
              <a:lvl3pPr algn="ctr" rtl="0" eaLnBrk="1" fontAlgn="base" hangingPunct="1">
                <a:spcBef>
                  <a:spcPct val="0"/>
                </a:spcBef>
                <a:spcAft>
                  <a:spcPct val="0"/>
                </a:spcAft>
                <a:defRPr sz="3200" b="1">
                  <a:solidFill>
                    <a:schemeClr val="tx1"/>
                  </a:solidFill>
                  <a:latin typeface="Calibri" pitchFamily="34" charset="0"/>
                </a:defRPr>
              </a:lvl3pPr>
              <a:lvl4pPr algn="ctr" rtl="0" eaLnBrk="1" fontAlgn="base" hangingPunct="1">
                <a:spcBef>
                  <a:spcPct val="0"/>
                </a:spcBef>
                <a:spcAft>
                  <a:spcPct val="0"/>
                </a:spcAft>
                <a:defRPr sz="3200" b="1">
                  <a:solidFill>
                    <a:schemeClr val="tx1"/>
                  </a:solidFill>
                  <a:latin typeface="Calibri" pitchFamily="34" charset="0"/>
                </a:defRPr>
              </a:lvl4pPr>
              <a:lvl5pPr algn="ctr" rtl="0" eaLnBrk="1" fontAlgn="base" hangingPunct="1">
                <a:spcBef>
                  <a:spcPct val="0"/>
                </a:spcBef>
                <a:spcAft>
                  <a:spcPct val="0"/>
                </a:spcAft>
                <a:defRPr sz="3200" b="1">
                  <a:solidFill>
                    <a:schemeClr val="tx1"/>
                  </a:solidFill>
                  <a:latin typeface="Calibri" pitchFamily="34" charset="0"/>
                </a:defRPr>
              </a:lvl5pPr>
              <a:lvl6pPr marL="457200" algn="ctr" rtl="0" eaLnBrk="1" fontAlgn="base" hangingPunct="1">
                <a:spcBef>
                  <a:spcPct val="0"/>
                </a:spcBef>
                <a:spcAft>
                  <a:spcPct val="0"/>
                </a:spcAft>
                <a:defRPr sz="3200" b="1">
                  <a:solidFill>
                    <a:schemeClr val="tx1"/>
                  </a:solidFill>
                  <a:latin typeface="Calibri" pitchFamily="34" charset="0"/>
                </a:defRPr>
              </a:lvl6pPr>
              <a:lvl7pPr marL="914400" algn="ctr" rtl="0" eaLnBrk="1" fontAlgn="base" hangingPunct="1">
                <a:spcBef>
                  <a:spcPct val="0"/>
                </a:spcBef>
                <a:spcAft>
                  <a:spcPct val="0"/>
                </a:spcAft>
                <a:defRPr sz="3200" b="1">
                  <a:solidFill>
                    <a:schemeClr val="tx1"/>
                  </a:solidFill>
                  <a:latin typeface="Calibri" pitchFamily="34" charset="0"/>
                </a:defRPr>
              </a:lvl7pPr>
              <a:lvl8pPr marL="1371600" algn="ctr" rtl="0" eaLnBrk="1" fontAlgn="base" hangingPunct="1">
                <a:spcBef>
                  <a:spcPct val="0"/>
                </a:spcBef>
                <a:spcAft>
                  <a:spcPct val="0"/>
                </a:spcAft>
                <a:defRPr sz="3200" b="1">
                  <a:solidFill>
                    <a:schemeClr val="tx1"/>
                  </a:solidFill>
                  <a:latin typeface="Calibri" pitchFamily="34" charset="0"/>
                </a:defRPr>
              </a:lvl8pPr>
              <a:lvl9pPr marL="1828800" algn="ctr" rtl="0" eaLnBrk="1" fontAlgn="base" hangingPunct="1">
                <a:spcBef>
                  <a:spcPct val="0"/>
                </a:spcBef>
                <a:spcAft>
                  <a:spcPct val="0"/>
                </a:spcAft>
                <a:defRPr sz="3200" b="1">
                  <a:solidFill>
                    <a:schemeClr val="tx1"/>
                  </a:solidFill>
                  <a:latin typeface="Calibri" pitchFamily="34" charset="0"/>
                </a:defRPr>
              </a:lvl9pPr>
            </a:lstStyle>
            <a:p>
              <a:r>
                <a:rPr lang="en-US" sz="2000" dirty="0"/>
                <a:t>CHIPS</a:t>
              </a:r>
              <a:br>
                <a:rPr lang="en-US" sz="1400" dirty="0"/>
              </a:br>
              <a:endParaRPr lang="en-GB" sz="1400" dirty="0"/>
            </a:p>
          </p:txBody>
        </p:sp>
      </p:grpSp>
      <p:pic>
        <p:nvPicPr>
          <p:cNvPr id="8" name="Picture 2" descr="C:\Documents and Settings\kostas\My Documents\My Documents\My Work\CERN outreach material\CERNlogo\Logo_CERN.gif"/>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00021" y="72817"/>
            <a:ext cx="720000" cy="720000"/>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46212" y="1219200"/>
            <a:ext cx="3659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6212" y="1858962"/>
            <a:ext cx="3659188"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330975" y="1219200"/>
            <a:ext cx="3660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330975" y="1858962"/>
            <a:ext cx="3660625"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and 4 Content">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447800" y="1143000"/>
            <a:ext cx="3657600" cy="2612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quarter" idx="2"/>
          </p:nvPr>
        </p:nvSpPr>
        <p:spPr>
          <a:xfrm>
            <a:off x="5257800" y="1143000"/>
            <a:ext cx="3657600" cy="2612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a:spLocks noGrp="1"/>
          </p:cNvSpPr>
          <p:nvPr>
            <p:ph sz="quarter" idx="3"/>
          </p:nvPr>
        </p:nvSpPr>
        <p:spPr>
          <a:xfrm>
            <a:off x="1447800" y="3862389"/>
            <a:ext cx="3657600" cy="261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5257800" y="3862389"/>
            <a:ext cx="3657600" cy="261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1371600" y="1219200"/>
            <a:ext cx="7543800" cy="5181600"/>
          </a:xfrm>
        </p:spPr>
        <p:txBody>
          <a:bodyPr/>
          <a:lstStyle/>
          <a:p>
            <a:pPr lvl="0"/>
            <a:r>
              <a:rPr lang="en-US" noProof="0"/>
              <a:t>Click icon to add table</a:t>
            </a:r>
            <a:endParaRPr lang="en-US" noProof="0" dirty="0"/>
          </a:p>
        </p:txBody>
      </p:sp>
      <p:sp>
        <p:nvSpPr>
          <p:cNvPr id="5" name="Title 4"/>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Outline">
    <p:spTree>
      <p:nvGrpSpPr>
        <p:cNvPr id="1" name=""/>
        <p:cNvGrpSpPr/>
        <p:nvPr/>
      </p:nvGrpSpPr>
      <p:grpSpPr>
        <a:xfrm>
          <a:off x="0" y="0"/>
          <a:ext cx="0" cy="0"/>
          <a:chOff x="0" y="0"/>
          <a:chExt cx="0" cy="0"/>
        </a:xfrm>
      </p:grpSpPr>
      <p:sp>
        <p:nvSpPr>
          <p:cNvPr id="4" name="Rectangle 3"/>
          <p:cNvSpPr/>
          <p:nvPr userDrawn="1"/>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dirty="0"/>
          </a:p>
        </p:txBody>
      </p:sp>
      <p:sp>
        <p:nvSpPr>
          <p:cNvPr id="3" name="Tit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
        <p:nvSpPr>
          <p:cNvPr id="11" name="Content Placeholder 2"/>
          <p:cNvSpPr>
            <a:spLocks noGrp="1"/>
          </p:cNvSpPr>
          <p:nvPr>
            <p:ph idx="1"/>
          </p:nvPr>
        </p:nvSpPr>
        <p:spPr>
          <a:xfrm>
            <a:off x="152400" y="1219200"/>
            <a:ext cx="87630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p:cNvGrpSpPr/>
          <p:nvPr userDrawn="1"/>
        </p:nvGrpSpPr>
        <p:grpSpPr>
          <a:xfrm>
            <a:off x="76200" y="73025"/>
            <a:ext cx="1283696" cy="842963"/>
            <a:chOff x="76200" y="73025"/>
            <a:chExt cx="1283696" cy="842963"/>
          </a:xfrm>
        </p:grpSpPr>
        <p:pic>
          <p:nvPicPr>
            <p:cNvPr id="10" name="Picture 11" descr="CERN logo"/>
            <p:cNvPicPr>
              <a:picLocks noChangeArrowheads="1"/>
            </p:cNvPicPr>
            <p:nvPr userDrawn="1"/>
          </p:nvPicPr>
          <p:blipFill>
            <a:blip r:embed="rId2" cstate="print"/>
            <a:srcRect/>
            <a:stretch>
              <a:fillRect/>
            </a:stretch>
          </p:blipFill>
          <p:spPr bwMode="auto">
            <a:xfrm>
              <a:off x="76200" y="511664"/>
              <a:ext cx="404660" cy="404324"/>
            </a:xfrm>
            <a:prstGeom prst="rect">
              <a:avLst/>
            </a:prstGeom>
            <a:noFill/>
            <a:ln w="9525">
              <a:noFill/>
              <a:miter lim="800000"/>
              <a:headEnd/>
              <a:tailEnd/>
            </a:ln>
          </p:spPr>
        </p:pic>
        <p:pic>
          <p:nvPicPr>
            <p:cNvPr id="12" name="Picture 12" descr="medipixlogo"/>
            <p:cNvPicPr>
              <a:picLocks noChangeArrowheads="1"/>
            </p:cNvPicPr>
            <p:nvPr userDrawn="1"/>
          </p:nvPicPr>
          <p:blipFill>
            <a:blip r:embed="rId3" cstate="print"/>
            <a:srcRect/>
            <a:stretch>
              <a:fillRect/>
            </a:stretch>
          </p:blipFill>
          <p:spPr bwMode="auto">
            <a:xfrm>
              <a:off x="76200" y="76073"/>
              <a:ext cx="404660" cy="404324"/>
            </a:xfrm>
            <a:prstGeom prst="rect">
              <a:avLst/>
            </a:prstGeom>
            <a:noFill/>
            <a:ln w="9525">
              <a:noFill/>
              <a:miter lim="800000"/>
              <a:headEnd/>
              <a:tailEnd/>
            </a:ln>
          </p:spPr>
        </p:pic>
        <p:pic>
          <p:nvPicPr>
            <p:cNvPr id="13" name="Picture 31" descr="frame_gray1.png"/>
            <p:cNvPicPr>
              <a:picLocks/>
            </p:cNvPicPr>
            <p:nvPr userDrawn="1"/>
          </p:nvPicPr>
          <p:blipFill>
            <a:blip r:embed="rId4" cstate="print"/>
            <a:stretch>
              <a:fillRect/>
            </a:stretch>
          </p:blipFill>
          <p:spPr bwMode="auto">
            <a:xfrm>
              <a:off x="542056" y="73025"/>
              <a:ext cx="817840" cy="841375"/>
            </a:xfrm>
            <a:prstGeom prst="rect">
              <a:avLst/>
            </a:prstGeom>
            <a:noFill/>
            <a:ln w="9525">
              <a:noFill/>
              <a:miter lim="800000"/>
              <a:headEnd/>
              <a:tailEnd/>
            </a:ln>
          </p:spPr>
        </p:pic>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478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sz="half" idx="10"/>
          </p:nvPr>
        </p:nvSpPr>
        <p:spPr>
          <a:xfrm>
            <a:off x="53340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46212" y="1219200"/>
            <a:ext cx="3659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6212" y="1858962"/>
            <a:ext cx="3659188"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330975" y="1219200"/>
            <a:ext cx="3660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330975" y="1858962"/>
            <a:ext cx="3660625"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and 4 Content">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447800" y="1143000"/>
            <a:ext cx="3657600" cy="2612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quarter" idx="2"/>
          </p:nvPr>
        </p:nvSpPr>
        <p:spPr>
          <a:xfrm>
            <a:off x="5257800" y="1143000"/>
            <a:ext cx="3657600" cy="26127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a:spLocks noGrp="1"/>
          </p:cNvSpPr>
          <p:nvPr>
            <p:ph sz="quarter" idx="3"/>
          </p:nvPr>
        </p:nvSpPr>
        <p:spPr>
          <a:xfrm>
            <a:off x="1447800" y="3862389"/>
            <a:ext cx="3657600" cy="261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5257800" y="3862389"/>
            <a:ext cx="3657600" cy="261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1371600" y="1219200"/>
            <a:ext cx="7543800" cy="5181600"/>
          </a:xfrm>
        </p:spPr>
        <p:txBody>
          <a:bodyPr/>
          <a:lstStyle/>
          <a:p>
            <a:pPr lvl="0"/>
            <a:r>
              <a:rPr lang="en-US" noProof="0"/>
              <a:t>Click icon to add table</a:t>
            </a:r>
            <a:endParaRPr lang="en-US" noProof="0" dirty="0"/>
          </a:p>
        </p:txBody>
      </p:sp>
      <p:sp>
        <p:nvSpPr>
          <p:cNvPr id="5" name="Title 4"/>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4690" y="2737711"/>
            <a:ext cx="7772400" cy="691290"/>
          </a:xfrm>
        </p:spPr>
        <p:txBody>
          <a:bodyPr anchor="t"/>
          <a:lstStyle>
            <a:lvl1pPr algn="ctr">
              <a:defRPr sz="4000" b="1" cap="all">
                <a:latin typeface="+mj-lt"/>
              </a:defRPr>
            </a:lvl1pPr>
          </a:lstStyle>
          <a:p>
            <a:r>
              <a:rPr lang="en-US"/>
              <a:t>Click to edit Master title style</a:t>
            </a:r>
            <a:endParaRPr lang="en-US" dirty="0"/>
          </a:p>
        </p:txBody>
      </p:sp>
      <p:sp>
        <p:nvSpPr>
          <p:cNvPr id="7"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2"/>
          <p:cNvSpPr txBox="1">
            <a:spLocks noChangeArrowheads="1"/>
          </p:cNvSpPr>
          <p:nvPr/>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8" name="Rectangle 2"/>
          <p:cNvSpPr txBox="1">
            <a:spLocks noChangeArrowheads="1"/>
          </p:cNvSpPr>
          <p:nvPr/>
        </p:nvSpPr>
        <p:spPr bwMode="auto">
          <a:xfrm>
            <a:off x="1524000" y="0"/>
            <a:ext cx="7467600" cy="944563"/>
          </a:xfrm>
          <a:prstGeom prst="rect">
            <a:avLst/>
          </a:prstGeom>
          <a:noFill/>
          <a:ln w="9525">
            <a:noFill/>
            <a:miter lim="800000"/>
            <a:headEnd/>
            <a:tailEnd/>
          </a:ln>
          <a:effectLst/>
        </p:spPr>
        <p:txBody>
          <a:bodyPr anchor="ctr"/>
          <a:lstStyle/>
          <a:p>
            <a:pP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9" name="Slide Number Placeholder 5"/>
          <p:cNvSpPr>
            <a:spLocks noGrp="1"/>
          </p:cNvSpPr>
          <p:nvPr>
            <p:ph type="sldNum" sz="quarter" idx="12"/>
          </p:nvPr>
        </p:nvSpPr>
        <p:spPr>
          <a:xfrm>
            <a:off x="8711952" y="6572250"/>
            <a:ext cx="432048" cy="285750"/>
          </a:xfrm>
          <a:prstGeom prst="rect">
            <a:avLst/>
          </a:prstGeom>
        </p:spPr>
        <p:txBody>
          <a:bodyPr/>
          <a:lstStyle>
            <a:lvl1pPr fontAlgn="auto">
              <a:spcBef>
                <a:spcPts val="0"/>
              </a:spcBef>
              <a:spcAft>
                <a:spcPts val="0"/>
              </a:spcAft>
              <a:defRPr sz="1200" b="1">
                <a:solidFill>
                  <a:schemeClr val="tx1"/>
                </a:solidFill>
                <a:latin typeface="+mn-lt"/>
              </a:defRPr>
            </a:lvl1pPr>
          </a:lstStyle>
          <a:p>
            <a:fld id="{2BBB5E19-F10A-4C2F-BF6F-11C513378A2E}" type="slidenum">
              <a:rPr lang="en-US" smtClean="0"/>
              <a:pPr/>
              <a:t>‹#›</a:t>
            </a:fld>
            <a:endParaRPr lang="en-US" dirty="0"/>
          </a:p>
        </p:txBody>
      </p:sp>
      <p:sp>
        <p:nvSpPr>
          <p:cNvPr id="10" name="Rectangle 2"/>
          <p:cNvSpPr txBox="1">
            <a:spLocks noChangeArrowheads="1"/>
          </p:cNvSpPr>
          <p:nvPr userDrawn="1"/>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lgn="r" eaLnBrk="1" latinLnBrk="0" hangingPunct="1"/>
            <a:r>
              <a:rPr lang="en-US"/>
              <a:t>04/09/2019</a:t>
            </a: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kumimoji="0" lang="en-US"/>
          </a:p>
        </p:txBody>
      </p:sp>
      <p:sp>
        <p:nvSpPr>
          <p:cNvPr id="7" name="Rectangle 2"/>
          <p:cNvSpPr txBox="1">
            <a:spLocks noChangeArrowheads="1"/>
          </p:cNvSpPr>
          <p:nvPr/>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8" name="Rectangle 2"/>
          <p:cNvSpPr txBox="1">
            <a:spLocks noChangeArrowheads="1"/>
          </p:cNvSpPr>
          <p:nvPr/>
        </p:nvSpPr>
        <p:spPr bwMode="auto">
          <a:xfrm>
            <a:off x="1524000" y="0"/>
            <a:ext cx="7467600" cy="944563"/>
          </a:xfrm>
          <a:prstGeom prst="rect">
            <a:avLst/>
          </a:prstGeom>
          <a:noFill/>
          <a:ln w="9525">
            <a:noFill/>
            <a:miter lim="800000"/>
            <a:headEnd/>
            <a:tailEnd/>
          </a:ln>
          <a:effectLst/>
        </p:spPr>
        <p:txBody>
          <a:bodyPr anchor="ctr"/>
          <a:lstStyle/>
          <a:p>
            <a:pP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9" name="Rectangle 2"/>
          <p:cNvSpPr txBox="1">
            <a:spLocks noChangeArrowheads="1"/>
          </p:cNvSpPr>
          <p:nvPr userDrawn="1"/>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654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143000"/>
            <a:ext cx="82296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651410" y="6582401"/>
            <a:ext cx="1475656" cy="260648"/>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defRPr>
            </a:lvl1pPr>
          </a:lstStyle>
          <a:p>
            <a:pPr algn="r"/>
            <a:r>
              <a:rPr lang="en-US"/>
              <a:t>04/09/2019</a:t>
            </a:r>
            <a:endParaRPr lang="en-US" dirty="0"/>
          </a:p>
        </p:txBody>
      </p:sp>
      <p:sp>
        <p:nvSpPr>
          <p:cNvPr id="7" name="TextBox 6"/>
          <p:cNvSpPr txBox="1"/>
          <p:nvPr/>
        </p:nvSpPr>
        <p:spPr>
          <a:xfrm>
            <a:off x="0" y="6581775"/>
            <a:ext cx="9144000" cy="276225"/>
          </a:xfrm>
          <a:prstGeom prst="rect">
            <a:avLst/>
          </a:prstGeom>
          <a:solidFill>
            <a:schemeClr val="accent1">
              <a:lumMod val="60000"/>
              <a:lumOff val="40000"/>
            </a:schemeClr>
          </a:solidFill>
        </p:spPr>
        <p:txBody>
          <a:bodyPr>
            <a:spAutoFit/>
          </a:bodyPr>
          <a:lstStyle/>
          <a:p>
            <a:pPr algn="l" fontAlgn="auto">
              <a:spcBef>
                <a:spcPts val="0"/>
              </a:spcBef>
              <a:spcAft>
                <a:spcPts val="0"/>
              </a:spcAft>
              <a:defRPr/>
            </a:pPr>
            <a:endParaRPr lang="en-US" sz="1200" b="1" dirty="0">
              <a:solidFill>
                <a:schemeClr val="tx1"/>
              </a:solidFill>
              <a:latin typeface="+mn-lt"/>
            </a:endParaRPr>
          </a:p>
        </p:txBody>
      </p:sp>
      <p:sp>
        <p:nvSpPr>
          <p:cNvPr id="8" name="Slide Number Placeholder 5"/>
          <p:cNvSpPr txBox="1">
            <a:spLocks/>
          </p:cNvSpPr>
          <p:nvPr/>
        </p:nvSpPr>
        <p:spPr>
          <a:xfrm>
            <a:off x="7010400" y="0"/>
            <a:ext cx="2133600" cy="285750"/>
          </a:xfrm>
          <a:prstGeom prst="rect">
            <a:avLst/>
          </a:prstGeom>
        </p:spPr>
        <p:txBody>
          <a:bodyPr/>
          <a:lstStyle>
            <a:lvl1pPr>
              <a:defRPr sz="1400" b="1">
                <a:solidFill>
                  <a:schemeClr val="bg1"/>
                </a:solidFill>
              </a:defRPr>
            </a:lvl1pPr>
          </a:lstStyle>
          <a:p>
            <a:pPr algn="r" fontAlgn="auto">
              <a:spcBef>
                <a:spcPts val="0"/>
              </a:spcBef>
              <a:spcAft>
                <a:spcPts val="0"/>
              </a:spcAft>
              <a:defRPr/>
            </a:pPr>
            <a:fld id="{F58E2A4A-6267-48F4-8EAA-890E38A97F50}" type="slidenum">
              <a:rPr lang="en-US" smtClean="0">
                <a:latin typeface="+mn-lt"/>
              </a:rPr>
              <a:pPr algn="r" fontAlgn="auto">
                <a:spcBef>
                  <a:spcPts val="0"/>
                </a:spcBef>
                <a:spcAft>
                  <a:spcPts val="0"/>
                </a:spcAft>
                <a:defRPr/>
              </a:pPr>
              <a:t>‹#›</a:t>
            </a:fld>
            <a:endParaRPr lang="en-US" dirty="0">
              <a:latin typeface="+mn-lt"/>
            </a:endParaRPr>
          </a:p>
        </p:txBody>
      </p:sp>
      <p:sp>
        <p:nvSpPr>
          <p:cNvPr id="9" name="TextBox 8"/>
          <p:cNvSpPr txBox="1"/>
          <p:nvPr userDrawn="1"/>
        </p:nvSpPr>
        <p:spPr>
          <a:xfrm>
            <a:off x="2375756" y="6581775"/>
            <a:ext cx="4392488" cy="276999"/>
          </a:xfrm>
          <a:prstGeom prst="rect">
            <a:avLst/>
          </a:prstGeom>
          <a:solidFill>
            <a:schemeClr val="accent1">
              <a:lumMod val="60000"/>
              <a:lumOff val="40000"/>
            </a:schemeClr>
          </a:solidFill>
        </p:spPr>
        <p:txBody>
          <a:bodyPr wrap="square">
            <a:spAutoFit/>
          </a:bodyPr>
          <a:lstStyle/>
          <a:p>
            <a:pPr algn="ctr" fontAlgn="auto">
              <a:spcBef>
                <a:spcPts val="0"/>
              </a:spcBef>
              <a:spcAft>
                <a:spcPts val="0"/>
              </a:spcAft>
              <a:defRPr/>
            </a:pPr>
            <a:r>
              <a:rPr lang="en-US" sz="1200" b="1" baseline="0" dirty="0">
                <a:solidFill>
                  <a:schemeClr val="tx1"/>
                </a:solidFill>
                <a:latin typeface="+mn-lt"/>
              </a:rPr>
              <a:t>TWEPP 2021 User Group Meetings</a:t>
            </a:r>
          </a:p>
        </p:txBody>
      </p:sp>
    </p:spTree>
  </p:cSld>
  <p:clrMap bg1="lt1" tx1="dk1" bg2="lt2" tx2="dk2" accent1="accent1" accent2="accent2" accent3="accent3" accent4="accent4" accent5="accent5" accent6="accent6" hlink="hlink" folHlink="folHlink"/>
  <p:sldLayoutIdLst>
    <p:sldLayoutId id="2147484136" r:id="rId1"/>
    <p:sldLayoutId id="2147484137" r:id="rId2"/>
    <p:sldLayoutId id="2147484138" r:id="rId3"/>
    <p:sldLayoutId id="2147484139" r:id="rId4"/>
    <p:sldLayoutId id="2147484140" r:id="rId5"/>
    <p:sldLayoutId id="2147484141" r:id="rId6"/>
    <p:sldLayoutId id="2147484142" r:id="rId7"/>
    <p:sldLayoutId id="2147484143" r:id="rId8"/>
    <p:sldLayoutId id="2147484144" r:id="rId9"/>
    <p:sldLayoutId id="2147484145" r:id="rId10"/>
    <p:sldLayoutId id="2147484146" r:id="rId11"/>
    <p:sldLayoutId id="2147484148" r:id="rId12"/>
    <p:sldLayoutId id="2147484149" r:id="rId13"/>
    <p:sldLayoutId id="2147484150" r:id="rId14"/>
    <p:sldLayoutId id="2147484151" r:id="rId15"/>
    <p:sldLayoutId id="2147484152" r:id="rId16"/>
    <p:sldLayoutId id="2147484153" r:id="rId17"/>
    <p:sldLayoutId id="2147484154" r:id="rId18"/>
    <p:sldLayoutId id="2147484155" r:id="rId19"/>
    <p:sldLayoutId id="2147484156" r:id="rId20"/>
    <p:sldLayoutId id="2147484157" r:id="rId21"/>
    <p:sldLayoutId id="2147484158" r:id="rId22"/>
    <p:sldLayoutId id="2147484159" r:id="rId23"/>
    <p:sldLayoutId id="2147484070" r:id="rId24"/>
    <p:sldLayoutId id="2147484063" r:id="rId25"/>
    <p:sldLayoutId id="2147484064" r:id="rId26"/>
    <p:sldLayoutId id="2147484065" r:id="rId27"/>
    <p:sldLayoutId id="2147484067" r:id="rId28"/>
    <p:sldLayoutId id="2147484068" r:id="rId29"/>
  </p:sldLayoutIdLst>
  <p:hf hdr="0" dt="0"/>
  <p:txStyles>
    <p:titleStyle>
      <a:lvl1pPr algn="ctr" rtl="0" eaLnBrk="1" fontAlgn="base" hangingPunct="1">
        <a:spcBef>
          <a:spcPct val="0"/>
        </a:spcBef>
        <a:spcAft>
          <a:spcPct val="0"/>
        </a:spcAft>
        <a:defRPr sz="3200" b="1" kern="1200">
          <a:solidFill>
            <a:schemeClr val="tx1"/>
          </a:solidFill>
          <a:latin typeface="+mj-lt"/>
          <a:ea typeface="+mj-ea"/>
          <a:cs typeface="+mj-cs"/>
        </a:defRPr>
      </a:lvl1pPr>
      <a:lvl2pPr algn="ctr" rtl="0" eaLnBrk="1" fontAlgn="base" hangingPunct="1">
        <a:spcBef>
          <a:spcPct val="0"/>
        </a:spcBef>
        <a:spcAft>
          <a:spcPct val="0"/>
        </a:spcAft>
        <a:defRPr sz="3200" b="1">
          <a:solidFill>
            <a:schemeClr val="tx1"/>
          </a:solidFill>
          <a:latin typeface="Calibri" pitchFamily="34" charset="0"/>
        </a:defRPr>
      </a:lvl2pPr>
      <a:lvl3pPr algn="ctr" rtl="0" eaLnBrk="1" fontAlgn="base" hangingPunct="1">
        <a:spcBef>
          <a:spcPct val="0"/>
        </a:spcBef>
        <a:spcAft>
          <a:spcPct val="0"/>
        </a:spcAft>
        <a:defRPr sz="3200" b="1">
          <a:solidFill>
            <a:schemeClr val="tx1"/>
          </a:solidFill>
          <a:latin typeface="Calibri" pitchFamily="34" charset="0"/>
        </a:defRPr>
      </a:lvl3pPr>
      <a:lvl4pPr algn="ctr" rtl="0" eaLnBrk="1" fontAlgn="base" hangingPunct="1">
        <a:spcBef>
          <a:spcPct val="0"/>
        </a:spcBef>
        <a:spcAft>
          <a:spcPct val="0"/>
        </a:spcAft>
        <a:defRPr sz="3200" b="1">
          <a:solidFill>
            <a:schemeClr val="tx1"/>
          </a:solidFill>
          <a:latin typeface="Calibri" pitchFamily="34" charset="0"/>
        </a:defRPr>
      </a:lvl4pPr>
      <a:lvl5pPr algn="ctr" rtl="0" eaLnBrk="1" fontAlgn="base" hangingPunct="1">
        <a:spcBef>
          <a:spcPct val="0"/>
        </a:spcBef>
        <a:spcAft>
          <a:spcPct val="0"/>
        </a:spcAft>
        <a:defRPr sz="3200" b="1">
          <a:solidFill>
            <a:schemeClr val="tx1"/>
          </a:solidFill>
          <a:latin typeface="Calibri" pitchFamily="34" charset="0"/>
        </a:defRPr>
      </a:lvl5pPr>
      <a:lvl6pPr marL="457200" algn="ctr" rtl="0" eaLnBrk="1" fontAlgn="base" hangingPunct="1">
        <a:spcBef>
          <a:spcPct val="0"/>
        </a:spcBef>
        <a:spcAft>
          <a:spcPct val="0"/>
        </a:spcAft>
        <a:defRPr sz="3200" b="1">
          <a:solidFill>
            <a:schemeClr val="tx1"/>
          </a:solidFill>
          <a:latin typeface="Calibri" pitchFamily="34" charset="0"/>
        </a:defRPr>
      </a:lvl6pPr>
      <a:lvl7pPr marL="914400" algn="ctr" rtl="0" eaLnBrk="1" fontAlgn="base" hangingPunct="1">
        <a:spcBef>
          <a:spcPct val="0"/>
        </a:spcBef>
        <a:spcAft>
          <a:spcPct val="0"/>
        </a:spcAft>
        <a:defRPr sz="3200" b="1">
          <a:solidFill>
            <a:schemeClr val="tx1"/>
          </a:solidFill>
          <a:latin typeface="Calibri" pitchFamily="34" charset="0"/>
        </a:defRPr>
      </a:lvl7pPr>
      <a:lvl8pPr marL="1371600" algn="ctr" rtl="0" eaLnBrk="1" fontAlgn="base" hangingPunct="1">
        <a:spcBef>
          <a:spcPct val="0"/>
        </a:spcBef>
        <a:spcAft>
          <a:spcPct val="0"/>
        </a:spcAft>
        <a:defRPr sz="3200" b="1">
          <a:solidFill>
            <a:schemeClr val="tx1"/>
          </a:solidFill>
          <a:latin typeface="Calibri" pitchFamily="34" charset="0"/>
        </a:defRPr>
      </a:lvl8pPr>
      <a:lvl9pPr marL="1828800" algn="ctr" rtl="0" eaLnBrk="1" fontAlgn="base" hangingPunct="1">
        <a:spcBef>
          <a:spcPct val="0"/>
        </a:spcBef>
        <a:spcAft>
          <a:spcPct val="0"/>
        </a:spcAft>
        <a:defRPr sz="3200" b="1">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1403648" y="4617132"/>
            <a:ext cx="6400800" cy="1428564"/>
          </a:xfrm>
        </p:spPr>
        <p:txBody>
          <a:bodyPr/>
          <a:lstStyle/>
          <a:p>
            <a:r>
              <a:rPr lang="en-US" dirty="0">
                <a:solidFill>
                  <a:schemeClr val="tx1"/>
                </a:solidFill>
              </a:rPr>
              <a:t>F. Faccio </a:t>
            </a:r>
            <a:r>
              <a:rPr lang="en-US" sz="2000" dirty="0">
                <a:solidFill>
                  <a:schemeClr val="tx1"/>
                </a:solidFill>
              </a:rPr>
              <a:t>on behalf of X. </a:t>
            </a:r>
            <a:r>
              <a:rPr lang="en-US" sz="2000" dirty="0" err="1">
                <a:solidFill>
                  <a:schemeClr val="tx1"/>
                </a:solidFill>
              </a:rPr>
              <a:t>Llopart</a:t>
            </a:r>
            <a:endParaRPr lang="en-US" dirty="0">
              <a:solidFill>
                <a:schemeClr val="tx1"/>
              </a:solidFill>
            </a:endParaRPr>
          </a:p>
          <a:p>
            <a:r>
              <a:rPr lang="en-US" sz="2000" dirty="0"/>
              <a:t>EP-ESE-ME</a:t>
            </a:r>
          </a:p>
          <a:p>
            <a:r>
              <a:rPr lang="en-US" sz="2000" dirty="0"/>
              <a:t>5 October 2021</a:t>
            </a:r>
            <a:endParaRPr lang="en-US" sz="2000" dirty="0">
              <a:solidFill>
                <a:schemeClr val="tx1"/>
              </a:solidFill>
            </a:endParaRPr>
          </a:p>
        </p:txBody>
      </p:sp>
      <p:sp>
        <p:nvSpPr>
          <p:cNvPr id="2" name="Title 1"/>
          <p:cNvSpPr>
            <a:spLocks noGrp="1"/>
          </p:cNvSpPr>
          <p:nvPr>
            <p:ph type="ctrTitle"/>
          </p:nvPr>
        </p:nvSpPr>
        <p:spPr>
          <a:xfrm>
            <a:off x="1655676" y="2420888"/>
            <a:ext cx="7164796" cy="1179562"/>
          </a:xfrm>
        </p:spPr>
        <p:txBody>
          <a:bodyPr/>
          <a:lstStyle/>
          <a:p>
            <a:r>
              <a:rPr lang="en-US" dirty="0"/>
              <a:t>CHIPS</a:t>
            </a:r>
            <a:r>
              <a:rPr lang="en-US" sz="2800" dirty="0"/>
              <a:t>: C</a:t>
            </a:r>
            <a:r>
              <a:rPr lang="en-US" sz="2000" dirty="0"/>
              <a:t>ERN</a:t>
            </a:r>
            <a:r>
              <a:rPr lang="en-US" sz="2800" dirty="0"/>
              <a:t>-H</a:t>
            </a:r>
            <a:r>
              <a:rPr lang="en-US" sz="2000" dirty="0"/>
              <a:t>EP</a:t>
            </a:r>
            <a:r>
              <a:rPr lang="en-US" sz="2800" dirty="0"/>
              <a:t> I</a:t>
            </a:r>
            <a:r>
              <a:rPr lang="en-US" sz="2000" dirty="0"/>
              <a:t>C</a:t>
            </a:r>
            <a:r>
              <a:rPr lang="en-US" sz="2800" dirty="0"/>
              <a:t> </a:t>
            </a:r>
            <a:r>
              <a:rPr lang="en-US" sz="2000" dirty="0"/>
              <a:t>design</a:t>
            </a:r>
            <a:r>
              <a:rPr lang="en-US" sz="2800" dirty="0"/>
              <a:t> P</a:t>
            </a:r>
            <a:r>
              <a:rPr lang="en-US" sz="2000" dirty="0"/>
              <a:t>latform</a:t>
            </a:r>
            <a:r>
              <a:rPr lang="en-US" sz="2800" dirty="0"/>
              <a:t> </a:t>
            </a:r>
            <a:r>
              <a:rPr lang="en-US" sz="2000" dirty="0"/>
              <a:t>&amp;</a:t>
            </a:r>
            <a:r>
              <a:rPr lang="en-US" sz="2800" dirty="0"/>
              <a:t> S</a:t>
            </a:r>
            <a:r>
              <a:rPr lang="en-US" sz="2000" dirty="0"/>
              <a:t>ervices</a:t>
            </a:r>
            <a:br>
              <a:rPr lang="en-US" sz="2000" dirty="0"/>
            </a:br>
            <a:endParaRPr lang="en-GB"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338021" y="4365104"/>
            <a:ext cx="8064896" cy="1752626"/>
          </a:xfrm>
          <a:prstGeom prst="roundRect">
            <a:avLst>
              <a:gd name="adj" fmla="val 821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US" sz="2800" dirty="0"/>
              <a:t>CHIPS is an ASIC support service for HEP</a:t>
            </a:r>
            <a:endParaRPr lang="en-GB" sz="2800" dirty="0"/>
          </a:p>
        </p:txBody>
      </p:sp>
      <p:sp>
        <p:nvSpPr>
          <p:cNvPr id="4" name="Slide Number Placeholder 3"/>
          <p:cNvSpPr>
            <a:spLocks noGrp="1"/>
          </p:cNvSpPr>
          <p:nvPr>
            <p:ph type="sldNum" sz="quarter" idx="12"/>
          </p:nvPr>
        </p:nvSpPr>
        <p:spPr/>
        <p:txBody>
          <a:bodyPr/>
          <a:lstStyle/>
          <a:p>
            <a:fld id="{2BBB5E19-F10A-4C2F-BF6F-11C513378A2E}" type="slidenum">
              <a:rPr lang="en-US" smtClean="0"/>
              <a:pPr/>
              <a:t>2</a:t>
            </a:fld>
            <a:endParaRPr lang="en-US" dirty="0"/>
          </a:p>
        </p:txBody>
      </p:sp>
      <p:sp>
        <p:nvSpPr>
          <p:cNvPr id="9" name="Rounded Rectangle 8"/>
          <p:cNvSpPr/>
          <p:nvPr/>
        </p:nvSpPr>
        <p:spPr>
          <a:xfrm>
            <a:off x="518684" y="4577256"/>
            <a:ext cx="5326664" cy="1440160"/>
          </a:xfrm>
          <a:prstGeom prst="roundRect">
            <a:avLst>
              <a:gd name="adj" fmla="val 3245"/>
            </a:avLst>
          </a:prstGeom>
          <a:solidFill>
            <a:schemeClr val="accent6">
              <a:lumMod val="60000"/>
              <a:lumOff val="40000"/>
            </a:schemeClr>
          </a:solidFill>
          <a:ln>
            <a:solidFill>
              <a:schemeClr val="accent6">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285750" indent="-285750">
              <a:buFont typeface="Arial" panose="020B0604020202020204" pitchFamily="34" charset="0"/>
              <a:buChar char="•"/>
            </a:pPr>
            <a:r>
              <a:rPr lang="en-GB" sz="1400" b="1" dirty="0">
                <a:solidFill>
                  <a:schemeClr val="tx1"/>
                </a:solidFill>
              </a:rPr>
              <a:t>ASIC design support from EP-ESE-ME experienced designers to HEP community</a:t>
            </a:r>
          </a:p>
          <a:p>
            <a:pPr marL="285750" indent="-285750">
              <a:buFont typeface="Arial" panose="020B0604020202020204" pitchFamily="34" charset="0"/>
              <a:buChar char="•"/>
            </a:pPr>
            <a:r>
              <a:rPr lang="en-GB" sz="1400" b="1" dirty="0">
                <a:solidFill>
                  <a:schemeClr val="tx1"/>
                </a:solidFill>
              </a:rPr>
              <a:t>Subcontract specialised ASIC design tasks</a:t>
            </a:r>
          </a:p>
          <a:p>
            <a:pPr marL="285750" indent="-285750">
              <a:buFont typeface="Arial" panose="020B0604020202020204" pitchFamily="34" charset="0"/>
              <a:buChar char="•"/>
            </a:pPr>
            <a:r>
              <a:rPr lang="en-GB" sz="1400" b="1" dirty="0">
                <a:solidFill>
                  <a:schemeClr val="tx1"/>
                </a:solidFill>
              </a:rPr>
              <a:t>Train and coach HEP ASIC designers in medium to long term</a:t>
            </a:r>
          </a:p>
        </p:txBody>
      </p:sp>
      <p:sp>
        <p:nvSpPr>
          <p:cNvPr id="10" name="Rounded Rectangle 9"/>
          <p:cNvSpPr/>
          <p:nvPr/>
        </p:nvSpPr>
        <p:spPr>
          <a:xfrm>
            <a:off x="968090" y="4415238"/>
            <a:ext cx="4698524" cy="324036"/>
          </a:xfrm>
          <a:prstGeom prst="roundRect">
            <a:avLst/>
          </a:prstGeom>
          <a:solidFill>
            <a:schemeClr val="accent6">
              <a:lumMod val="20000"/>
              <a:lumOff val="80000"/>
            </a:schemeClr>
          </a:solidFill>
          <a:ln>
            <a:solidFill>
              <a:schemeClr val="accent6">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800" b="1" dirty="0">
                <a:solidFill>
                  <a:schemeClr val="tx1"/>
                </a:solidFill>
              </a:rPr>
              <a:t>CHIPS: CERN-HEP IC design Platform &amp; Services</a:t>
            </a:r>
          </a:p>
        </p:txBody>
      </p:sp>
      <p:sp>
        <p:nvSpPr>
          <p:cNvPr id="14" name="TextBox 13"/>
          <p:cNvSpPr txBox="1"/>
          <p:nvPr/>
        </p:nvSpPr>
        <p:spPr>
          <a:xfrm>
            <a:off x="5846633" y="5312074"/>
            <a:ext cx="2482990" cy="584775"/>
          </a:xfrm>
          <a:prstGeom prst="rect">
            <a:avLst/>
          </a:prstGeom>
          <a:noFill/>
        </p:spPr>
        <p:txBody>
          <a:bodyPr wrap="square" rtlCol="0">
            <a:spAutoFit/>
          </a:bodyPr>
          <a:lstStyle/>
          <a:p>
            <a:pPr algn="r"/>
            <a:r>
              <a:rPr lang="en-US" sz="1600" dirty="0">
                <a:latin typeface="+mj-lt"/>
              </a:rPr>
              <a:t>Responsible: X. Llopart</a:t>
            </a:r>
          </a:p>
          <a:p>
            <a:pPr algn="r"/>
            <a:r>
              <a:rPr lang="en-US" sz="1600" dirty="0">
                <a:latin typeface="+mj-lt"/>
              </a:rPr>
              <a:t>From January 2020</a:t>
            </a:r>
            <a:endParaRPr lang="en-GB" sz="1600" dirty="0">
              <a:latin typeface="+mj-lt"/>
            </a:endParaRPr>
          </a:p>
        </p:txBody>
      </p:sp>
      <p:sp>
        <p:nvSpPr>
          <p:cNvPr id="15" name="Content Placeholder 2">
            <a:extLst>
              <a:ext uri="{FF2B5EF4-FFF2-40B4-BE49-F238E27FC236}">
                <a16:creationId xmlns:a16="http://schemas.microsoft.com/office/drawing/2014/main" id="{283E0D58-70EE-FB47-86C1-77D203A9631E}"/>
              </a:ext>
            </a:extLst>
          </p:cNvPr>
          <p:cNvSpPr>
            <a:spLocks noGrp="1"/>
          </p:cNvSpPr>
          <p:nvPr>
            <p:ph idx="1"/>
          </p:nvPr>
        </p:nvSpPr>
        <p:spPr>
          <a:xfrm>
            <a:off x="338021" y="1727938"/>
            <a:ext cx="8229600" cy="1529916"/>
          </a:xfrm>
        </p:spPr>
        <p:txBody>
          <a:bodyPr/>
          <a:lstStyle/>
          <a:p>
            <a:r>
              <a:rPr lang="en-GB" sz="1600" dirty="0"/>
              <a:t>The CHIPS service started in January 2020 to address the concern, expressed by the CERN SPC (Scientific Policy Committee), that delays in the development of some ASICs could have serious repercussions on the physics programmes of the HL-LHC experiments</a:t>
            </a:r>
          </a:p>
          <a:p>
            <a:r>
              <a:rPr lang="en-GB" sz="1600" dirty="0"/>
              <a:t>These delays were attributed to the increased complexity of both the ASICs and the tools required for their development in the sub-micron technologies chosen for the upgrades</a:t>
            </a:r>
          </a:p>
          <a:p>
            <a:pPr marL="0" indent="0">
              <a:buNone/>
            </a:pPr>
            <a:endParaRPr lang="en-GB" sz="1800" dirty="0"/>
          </a:p>
        </p:txBody>
      </p:sp>
    </p:spTree>
    <p:extLst>
      <p:ext uri="{BB962C8B-B14F-4D97-AF65-F5344CB8AC3E}">
        <p14:creationId xmlns:p14="http://schemas.microsoft.com/office/powerpoint/2010/main" val="3422523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CHIPS Manpower</a:t>
            </a:r>
          </a:p>
        </p:txBody>
      </p:sp>
      <p:sp>
        <p:nvSpPr>
          <p:cNvPr id="3" name="Content Placeholder 2"/>
          <p:cNvSpPr>
            <a:spLocks noGrp="1"/>
          </p:cNvSpPr>
          <p:nvPr>
            <p:ph idx="1"/>
          </p:nvPr>
        </p:nvSpPr>
        <p:spPr>
          <a:xfrm>
            <a:off x="431540" y="1232756"/>
            <a:ext cx="7236804" cy="4983163"/>
          </a:xfrm>
        </p:spPr>
        <p:txBody>
          <a:bodyPr/>
          <a:lstStyle/>
          <a:p>
            <a:r>
              <a:rPr lang="en-FR" sz="1600" dirty="0"/>
              <a:t>Support requests are shared amongst </a:t>
            </a:r>
            <a:r>
              <a:rPr lang="en-US" sz="1600" dirty="0"/>
              <a:t>the EP-ME-ESE ASIC expert designers:</a:t>
            </a:r>
          </a:p>
          <a:p>
            <a:pPr lvl="1"/>
            <a:r>
              <a:rPr lang="en-GB" sz="1600" dirty="0"/>
              <a:t>5 FTE: Analog and macroblock design, radiation effects</a:t>
            </a:r>
          </a:p>
          <a:p>
            <a:pPr lvl="1"/>
            <a:r>
              <a:rPr lang="en-GB" sz="1600" dirty="0"/>
              <a:t>5 FTE: Digital implementation, timing closure and physical verification</a:t>
            </a:r>
          </a:p>
          <a:p>
            <a:pPr lvl="1"/>
            <a:r>
              <a:rPr lang="en-US" sz="1600" dirty="0"/>
              <a:t>1 FTE: </a:t>
            </a:r>
            <a:r>
              <a:rPr lang="en-GB" sz="1600" dirty="0"/>
              <a:t>Functional verification and top-level simulation</a:t>
            </a:r>
            <a:endParaRPr lang="en-US" sz="1600" dirty="0"/>
          </a:p>
          <a:p>
            <a:endParaRPr lang="en-US" sz="1600" dirty="0"/>
          </a:p>
          <a:p>
            <a:r>
              <a:rPr lang="en-US" sz="1600" dirty="0"/>
              <a:t>In addition, 4 engineers are at present fully committed to directly provide support, being integrated in the team developing specific ASICs</a:t>
            </a:r>
          </a:p>
          <a:p>
            <a:pPr lvl="1"/>
            <a:r>
              <a:rPr lang="en-US" sz="1600" dirty="0"/>
              <a:t>2 Fellows (1 Digital + 1 Verification)</a:t>
            </a:r>
          </a:p>
          <a:p>
            <a:pPr lvl="1"/>
            <a:r>
              <a:rPr lang="en-US" sz="1600" dirty="0"/>
              <a:t>2 Staff members (Verification)</a:t>
            </a:r>
          </a:p>
          <a:p>
            <a:endParaRPr lang="en-US" sz="1600" dirty="0"/>
          </a:p>
        </p:txBody>
      </p:sp>
      <p:sp>
        <p:nvSpPr>
          <p:cNvPr id="4" name="Slide Number Placeholder 3"/>
          <p:cNvSpPr>
            <a:spLocks noGrp="1"/>
          </p:cNvSpPr>
          <p:nvPr>
            <p:ph type="sldNum" sz="quarter" idx="12"/>
          </p:nvPr>
        </p:nvSpPr>
        <p:spPr/>
        <p:txBody>
          <a:bodyPr/>
          <a:lstStyle/>
          <a:p>
            <a:fld id="{2BBB5E19-F10A-4C2F-BF6F-11C513378A2E}" type="slidenum">
              <a:rPr lang="en-US" smtClean="0"/>
              <a:pPr/>
              <a:t>3</a:t>
            </a:fld>
            <a:endParaRPr lang="en-US" dirty="0"/>
          </a:p>
        </p:txBody>
      </p:sp>
    </p:spTree>
    <p:extLst>
      <p:ext uri="{BB962C8B-B14F-4D97-AF65-F5344CB8AC3E}">
        <p14:creationId xmlns:p14="http://schemas.microsoft.com/office/powerpoint/2010/main" val="1259723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Sustained support provided in 2020-21</a:t>
            </a:r>
            <a:endParaRPr lang="en-GB" sz="2800" dirty="0"/>
          </a:p>
        </p:txBody>
      </p:sp>
      <p:sp>
        <p:nvSpPr>
          <p:cNvPr id="4" name="Slide Number Placeholder 3"/>
          <p:cNvSpPr>
            <a:spLocks noGrp="1"/>
          </p:cNvSpPr>
          <p:nvPr>
            <p:ph type="sldNum" sz="quarter" idx="12"/>
          </p:nvPr>
        </p:nvSpPr>
        <p:spPr/>
        <p:txBody>
          <a:bodyPr/>
          <a:lstStyle/>
          <a:p>
            <a:fld id="{2BBB5E19-F10A-4C2F-BF6F-11C513378A2E}" type="slidenum">
              <a:rPr lang="en-US" smtClean="0"/>
              <a:pPr/>
              <a:t>4</a:t>
            </a:fld>
            <a:endParaRPr lang="en-US" dirty="0"/>
          </a:p>
        </p:txBody>
      </p:sp>
      <p:graphicFrame>
        <p:nvGraphicFramePr>
          <p:cNvPr id="7" name="Table 7">
            <a:extLst>
              <a:ext uri="{FF2B5EF4-FFF2-40B4-BE49-F238E27FC236}">
                <a16:creationId xmlns:a16="http://schemas.microsoft.com/office/drawing/2014/main" id="{8C369C09-219E-214C-B93D-5B1CCC06D2F7}"/>
              </a:ext>
            </a:extLst>
          </p:cNvPr>
          <p:cNvGraphicFramePr>
            <a:graphicFrameLocks noGrp="1"/>
          </p:cNvGraphicFramePr>
          <p:nvPr>
            <p:extLst>
              <p:ext uri="{D42A27DB-BD31-4B8C-83A1-F6EECF244321}">
                <p14:modId xmlns:p14="http://schemas.microsoft.com/office/powerpoint/2010/main" val="3647898618"/>
              </p:ext>
            </p:extLst>
          </p:nvPr>
        </p:nvGraphicFramePr>
        <p:xfrm>
          <a:off x="323528" y="1239428"/>
          <a:ext cx="8460940" cy="4241800"/>
        </p:xfrm>
        <a:graphic>
          <a:graphicData uri="http://schemas.openxmlformats.org/drawingml/2006/table">
            <a:tbl>
              <a:tblPr firstRow="1" bandRow="1">
                <a:tableStyleId>{5C22544A-7EE6-4342-B048-85BDC9FD1C3A}</a:tableStyleId>
              </a:tblPr>
              <a:tblGrid>
                <a:gridCol w="645326">
                  <a:extLst>
                    <a:ext uri="{9D8B030D-6E8A-4147-A177-3AD203B41FA5}">
                      <a16:colId xmlns:a16="http://schemas.microsoft.com/office/drawing/2014/main" val="496243917"/>
                    </a:ext>
                  </a:extLst>
                </a:gridCol>
                <a:gridCol w="1290652">
                  <a:extLst>
                    <a:ext uri="{9D8B030D-6E8A-4147-A177-3AD203B41FA5}">
                      <a16:colId xmlns:a16="http://schemas.microsoft.com/office/drawing/2014/main" val="3194419976"/>
                    </a:ext>
                  </a:extLst>
                </a:gridCol>
                <a:gridCol w="1326503">
                  <a:extLst>
                    <a:ext uri="{9D8B030D-6E8A-4147-A177-3AD203B41FA5}">
                      <a16:colId xmlns:a16="http://schemas.microsoft.com/office/drawing/2014/main" val="2537868932"/>
                    </a:ext>
                  </a:extLst>
                </a:gridCol>
                <a:gridCol w="5198459">
                  <a:extLst>
                    <a:ext uri="{9D8B030D-6E8A-4147-A177-3AD203B41FA5}">
                      <a16:colId xmlns:a16="http://schemas.microsoft.com/office/drawing/2014/main" val="2189998163"/>
                    </a:ext>
                  </a:extLst>
                </a:gridCol>
              </a:tblGrid>
              <a:tr h="370840">
                <a:tc>
                  <a:txBody>
                    <a:bodyPr/>
                    <a:lstStyle/>
                    <a:p>
                      <a:endParaRPr lang="en-US" sz="1400" dirty="0"/>
                    </a:p>
                  </a:txBody>
                  <a:tcPr/>
                </a:tc>
                <a:tc>
                  <a:txBody>
                    <a:bodyPr/>
                    <a:lstStyle/>
                    <a:p>
                      <a:pPr algn="ctr"/>
                      <a:r>
                        <a:rPr lang="en-US" sz="1400" dirty="0"/>
                        <a:t>ASIC</a:t>
                      </a:r>
                    </a:p>
                  </a:txBody>
                  <a:tcPr/>
                </a:tc>
                <a:tc>
                  <a:txBody>
                    <a:bodyPr/>
                    <a:lstStyle/>
                    <a:p>
                      <a:pPr algn="ctr"/>
                      <a:r>
                        <a:rPr lang="en-US" sz="1400" dirty="0"/>
                        <a:t>Experiment</a:t>
                      </a:r>
                    </a:p>
                  </a:txBody>
                  <a:tcPr/>
                </a:tc>
                <a:tc>
                  <a:txBody>
                    <a:bodyPr/>
                    <a:lstStyle/>
                    <a:p>
                      <a:pPr algn="ctr"/>
                      <a:r>
                        <a:rPr lang="en-US" sz="1400" dirty="0"/>
                        <a:t>Support</a:t>
                      </a:r>
                    </a:p>
                  </a:txBody>
                  <a:tcPr/>
                </a:tc>
                <a:extLst>
                  <a:ext uri="{0D108BD9-81ED-4DB2-BD59-A6C34878D82A}">
                    <a16:rowId xmlns:a16="http://schemas.microsoft.com/office/drawing/2014/main" val="450528267"/>
                  </a:ext>
                </a:extLst>
              </a:tr>
              <a:tr h="370840">
                <a:tc>
                  <a:txBody>
                    <a:bodyPr/>
                    <a:lstStyle/>
                    <a:p>
                      <a:r>
                        <a:rPr lang="en-US" sz="1400" dirty="0"/>
                        <a:t>WP1</a:t>
                      </a:r>
                    </a:p>
                  </a:txBody>
                  <a:tcPr/>
                </a:tc>
                <a:tc>
                  <a:txBody>
                    <a:bodyPr/>
                    <a:lstStyle/>
                    <a:p>
                      <a:r>
                        <a:rPr lang="en-US" sz="1400" dirty="0"/>
                        <a:t>MPA and SSA</a:t>
                      </a:r>
                    </a:p>
                  </a:txBody>
                  <a:tcPr/>
                </a:tc>
                <a:tc>
                  <a:txBody>
                    <a:bodyPr/>
                    <a:lstStyle/>
                    <a:p>
                      <a:r>
                        <a:rPr lang="en-US" sz="1400" dirty="0"/>
                        <a:t>CMS outer tracker</a:t>
                      </a:r>
                    </a:p>
                  </a:txBody>
                  <a:tcPr/>
                </a:tc>
                <a:tc>
                  <a:txBody>
                    <a:bodyPr/>
                    <a:lstStyle/>
                    <a:p>
                      <a:pPr marL="285750" indent="-285750">
                        <a:buFont typeface="Arial" panose="020B0604020202020204" pitchFamily="34" charset="0"/>
                        <a:buChar char="•"/>
                      </a:pPr>
                      <a:r>
                        <a:rPr lang="en-US" sz="1400" dirty="0"/>
                        <a:t>1 fellow (digital design) 11 months full time + 6 months at 50%</a:t>
                      </a:r>
                    </a:p>
                    <a:p>
                      <a:pPr marL="285750" indent="-285750">
                        <a:buFont typeface="Arial" panose="020B0604020202020204" pitchFamily="34" charset="0"/>
                        <a:buChar char="•"/>
                      </a:pPr>
                      <a:r>
                        <a:rPr lang="en-US" sz="1400" dirty="0"/>
                        <a:t>1 fellow (verification) 16 months full time + 3 months at 100%</a:t>
                      </a:r>
                    </a:p>
                  </a:txBody>
                  <a:tcPr/>
                </a:tc>
                <a:extLst>
                  <a:ext uri="{0D108BD9-81ED-4DB2-BD59-A6C34878D82A}">
                    <a16:rowId xmlns:a16="http://schemas.microsoft.com/office/drawing/2014/main" val="1096366192"/>
                  </a:ext>
                </a:extLst>
              </a:tr>
              <a:tr h="370840">
                <a:tc>
                  <a:txBody>
                    <a:bodyPr/>
                    <a:lstStyle/>
                    <a:p>
                      <a:r>
                        <a:rPr lang="en-US" sz="1400" dirty="0"/>
                        <a:t>WP2</a:t>
                      </a:r>
                    </a:p>
                  </a:txBody>
                  <a:tcPr/>
                </a:tc>
                <a:tc>
                  <a:txBody>
                    <a:bodyPr/>
                    <a:lstStyle/>
                    <a:p>
                      <a:r>
                        <a:rPr lang="en-US" sz="1400" dirty="0"/>
                        <a:t>ALTIROC</a:t>
                      </a:r>
                    </a:p>
                  </a:txBody>
                  <a:tcPr/>
                </a:tc>
                <a:tc>
                  <a:txBody>
                    <a:bodyPr/>
                    <a:lstStyle/>
                    <a:p>
                      <a:r>
                        <a:rPr lang="en-US" sz="1400" dirty="0"/>
                        <a:t>ATLAS HGTD</a:t>
                      </a:r>
                    </a:p>
                  </a:txBody>
                  <a:tcPr/>
                </a:tc>
                <a:tc>
                  <a:txBody>
                    <a:bodyPr/>
                    <a:lstStyle/>
                    <a:p>
                      <a:pPr marL="285750" indent="-285750">
                        <a:buFont typeface="Arial" panose="020B0604020202020204" pitchFamily="34" charset="0"/>
                        <a:buChar char="•"/>
                      </a:pPr>
                      <a:r>
                        <a:rPr lang="en-US" sz="1400" dirty="0"/>
                        <a:t>Host 1 engineer for 1 month (Hot desk)</a:t>
                      </a:r>
                    </a:p>
                    <a:p>
                      <a:pPr marL="285750" indent="-285750">
                        <a:buFont typeface="Arial" panose="020B0604020202020204" pitchFamily="34" charset="0"/>
                        <a:buChar char="•"/>
                      </a:pPr>
                      <a:r>
                        <a:rPr lang="en-US" sz="1400" dirty="0"/>
                        <a:t>1 fellow (digital design) 9 months at 50%, now assigned for 9 months at full time</a:t>
                      </a:r>
                    </a:p>
                    <a:p>
                      <a:pPr marL="285750" indent="-285750">
                        <a:buFont typeface="Arial" panose="020B0604020202020204" pitchFamily="34" charset="0"/>
                        <a:buChar char="•"/>
                      </a:pPr>
                      <a:r>
                        <a:rPr lang="en-US" sz="1400" dirty="0"/>
                        <a:t>1 fellow (verification) now assigned for 9 months at full time</a:t>
                      </a:r>
                    </a:p>
                  </a:txBody>
                  <a:tcPr/>
                </a:tc>
                <a:extLst>
                  <a:ext uri="{0D108BD9-81ED-4DB2-BD59-A6C34878D82A}">
                    <a16:rowId xmlns:a16="http://schemas.microsoft.com/office/drawing/2014/main" val="1363153415"/>
                  </a:ext>
                </a:extLst>
              </a:tr>
              <a:tr h="370840">
                <a:tc>
                  <a:txBody>
                    <a:bodyPr/>
                    <a:lstStyle/>
                    <a:p>
                      <a:r>
                        <a:rPr lang="en-US" sz="1400" dirty="0"/>
                        <a:t>WP3</a:t>
                      </a:r>
                    </a:p>
                  </a:txBody>
                  <a:tcPr/>
                </a:tc>
                <a:tc>
                  <a:txBody>
                    <a:bodyPr/>
                    <a:lstStyle/>
                    <a:p>
                      <a:r>
                        <a:rPr lang="en-US" sz="1400" dirty="0"/>
                        <a:t>RD53_ATLAS and _CMS</a:t>
                      </a:r>
                    </a:p>
                  </a:txBody>
                  <a:tcPr/>
                </a:tc>
                <a:tc>
                  <a:txBody>
                    <a:bodyPr/>
                    <a:lstStyle/>
                    <a:p>
                      <a:r>
                        <a:rPr lang="en-US" sz="1400" dirty="0"/>
                        <a:t>ATLAS &amp; CMS pixel detector</a:t>
                      </a:r>
                    </a:p>
                  </a:txBody>
                  <a:tcPr/>
                </a:tc>
                <a:tc>
                  <a:txBody>
                    <a:bodyPr/>
                    <a:lstStyle/>
                    <a:p>
                      <a:pPr marL="285750" indent="-285750">
                        <a:buFont typeface="Arial" panose="020B0604020202020204" pitchFamily="34" charset="0"/>
                        <a:buChar char="•"/>
                      </a:pPr>
                      <a:r>
                        <a:rPr lang="en-US" sz="1400" dirty="0"/>
                        <a:t>1 staff member (verification) full time for 11 months, now assigned for another 9 months</a:t>
                      </a:r>
                    </a:p>
                  </a:txBody>
                  <a:tcPr/>
                </a:tc>
                <a:extLst>
                  <a:ext uri="{0D108BD9-81ED-4DB2-BD59-A6C34878D82A}">
                    <a16:rowId xmlns:a16="http://schemas.microsoft.com/office/drawing/2014/main" val="1362220677"/>
                  </a:ext>
                </a:extLst>
              </a:tr>
              <a:tr h="370840">
                <a:tc>
                  <a:txBody>
                    <a:bodyPr/>
                    <a:lstStyle/>
                    <a:p>
                      <a:r>
                        <a:rPr lang="en-US" sz="1400" dirty="0"/>
                        <a:t>WP4</a:t>
                      </a:r>
                    </a:p>
                  </a:txBody>
                  <a:tcPr/>
                </a:tc>
                <a:tc>
                  <a:txBody>
                    <a:bodyPr/>
                    <a:lstStyle/>
                    <a:p>
                      <a:r>
                        <a:rPr lang="en-US" sz="1400" dirty="0"/>
                        <a:t>ECON-T and ECON-D</a:t>
                      </a:r>
                    </a:p>
                  </a:txBody>
                  <a:tcPr/>
                </a:tc>
                <a:tc>
                  <a:txBody>
                    <a:bodyPr/>
                    <a:lstStyle/>
                    <a:p>
                      <a:r>
                        <a:rPr lang="en-US" sz="1400" dirty="0"/>
                        <a:t>CMS HGCAL</a:t>
                      </a:r>
                    </a:p>
                  </a:txBody>
                  <a:tcPr/>
                </a:tc>
                <a:tc>
                  <a:txBody>
                    <a:bodyPr/>
                    <a:lstStyle/>
                    <a:p>
                      <a:pPr marL="285750" indent="-285750">
                        <a:buFont typeface="Arial" panose="020B0604020202020204" pitchFamily="34" charset="0"/>
                        <a:buChar char="•"/>
                      </a:pPr>
                      <a:r>
                        <a:rPr lang="en-US" sz="1400" dirty="0"/>
                        <a:t>Occasional technical support (tools, digital flow scripts, SEE fault injection verification and use of TMRG tool,…)</a:t>
                      </a:r>
                    </a:p>
                    <a:p>
                      <a:pPr marL="285750" indent="-285750">
                        <a:buFont typeface="Arial" panose="020B0604020202020204" pitchFamily="34" charset="0"/>
                        <a:buChar char="•"/>
                      </a:pPr>
                      <a:r>
                        <a:rPr lang="en-US" sz="1400" dirty="0"/>
                        <a:t>1 staff member (verification) full time for 9 months, now assigned for another 3 months</a:t>
                      </a:r>
                    </a:p>
                  </a:txBody>
                  <a:tcPr/>
                </a:tc>
                <a:extLst>
                  <a:ext uri="{0D108BD9-81ED-4DB2-BD59-A6C34878D82A}">
                    <a16:rowId xmlns:a16="http://schemas.microsoft.com/office/drawing/2014/main" val="924211352"/>
                  </a:ext>
                </a:extLst>
              </a:tr>
              <a:tr h="370840">
                <a:tc>
                  <a:txBody>
                    <a:bodyPr/>
                    <a:lstStyle/>
                    <a:p>
                      <a:r>
                        <a:rPr lang="en-US" sz="1400" dirty="0"/>
                        <a:t>WP5</a:t>
                      </a:r>
                    </a:p>
                    <a:p>
                      <a:r>
                        <a:rPr lang="en-US" sz="1400" dirty="0"/>
                        <a:t>WP6</a:t>
                      </a:r>
                    </a:p>
                  </a:txBody>
                  <a:tcPr/>
                </a:tc>
                <a:tc>
                  <a:txBody>
                    <a:bodyPr/>
                    <a:lstStyle/>
                    <a:p>
                      <a:r>
                        <a:rPr lang="en-US" sz="1400" dirty="0" err="1"/>
                        <a:t>HCCstar</a:t>
                      </a:r>
                      <a:endParaRPr lang="en-US" sz="1400" dirty="0"/>
                    </a:p>
                  </a:txBody>
                  <a:tcPr/>
                </a:tc>
                <a:tc>
                  <a:txBody>
                    <a:bodyPr/>
                    <a:lstStyle/>
                    <a:p>
                      <a:r>
                        <a:rPr lang="en-US" sz="1400" dirty="0"/>
                        <a:t>ATLAS ITK (Strip Detector)</a:t>
                      </a:r>
                    </a:p>
                  </a:txBody>
                  <a:tcPr/>
                </a:tc>
                <a:tc>
                  <a:txBody>
                    <a:bodyPr/>
                    <a:lstStyle/>
                    <a:p>
                      <a:pPr marL="285750" indent="-285750">
                        <a:buFont typeface="Arial" panose="020B0604020202020204" pitchFamily="34" charset="0"/>
                        <a:buChar char="•"/>
                      </a:pPr>
                      <a:r>
                        <a:rPr lang="en-US" sz="1400" dirty="0"/>
                        <a:t>Rolling-review process: 25</a:t>
                      </a:r>
                      <a:r>
                        <a:rPr lang="en-US" sz="1400" baseline="0" dirty="0"/>
                        <a:t> meetings during</a:t>
                      </a:r>
                      <a:r>
                        <a:rPr lang="en-US" sz="1400" dirty="0"/>
                        <a:t> 9 months</a:t>
                      </a:r>
                    </a:p>
                    <a:p>
                      <a:pPr marL="285750" indent="-285750">
                        <a:buFont typeface="Arial" panose="020B0604020202020204" pitchFamily="34" charset="0"/>
                        <a:buChar char="•"/>
                      </a:pPr>
                      <a:r>
                        <a:rPr lang="en-US" sz="1400" dirty="0"/>
                        <a:t>Occasional technical support (SEE, TMRG, VOLTUS)</a:t>
                      </a:r>
                    </a:p>
                    <a:p>
                      <a:pPr marL="285750" indent="-285750">
                        <a:buFont typeface="Arial" panose="020B0604020202020204" pitchFamily="34" charset="0"/>
                        <a:buChar char="•"/>
                      </a:pPr>
                      <a:r>
                        <a:rPr lang="en-US" sz="1400" dirty="0"/>
                        <a:t>Evaluation and development of blocks to prepare a possible backup in 65nm (now dropped)</a:t>
                      </a:r>
                    </a:p>
                  </a:txBody>
                  <a:tcPr/>
                </a:tc>
                <a:extLst>
                  <a:ext uri="{0D108BD9-81ED-4DB2-BD59-A6C34878D82A}">
                    <a16:rowId xmlns:a16="http://schemas.microsoft.com/office/drawing/2014/main" val="2411784351"/>
                  </a:ext>
                </a:extLst>
              </a:tr>
            </a:tbl>
          </a:graphicData>
        </a:graphic>
      </p:graphicFrame>
    </p:spTree>
    <p:extLst>
      <p:ext uri="{BB962C8B-B14F-4D97-AF65-F5344CB8AC3E}">
        <p14:creationId xmlns:p14="http://schemas.microsoft.com/office/powerpoint/2010/main" val="4169359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Occasional support provided in 2020-21</a:t>
            </a:r>
            <a:endParaRPr lang="en-GB" dirty="0"/>
          </a:p>
        </p:txBody>
      </p:sp>
      <p:sp>
        <p:nvSpPr>
          <p:cNvPr id="3" name="Content Placeholder 2"/>
          <p:cNvSpPr>
            <a:spLocks noGrp="1"/>
          </p:cNvSpPr>
          <p:nvPr>
            <p:ph idx="1"/>
          </p:nvPr>
        </p:nvSpPr>
        <p:spPr/>
        <p:txBody>
          <a:bodyPr/>
          <a:lstStyle/>
          <a:p>
            <a:r>
              <a:rPr lang="en-US" dirty="0"/>
              <a:t>CHIPS coordinates the participation of the ME-ESE engineers in ASIC Design Reviews and technical design meetings (verification, power analysis, TMR strategy):</a:t>
            </a:r>
          </a:p>
          <a:p>
            <a:pPr lvl="1"/>
            <a:r>
              <a:rPr lang="en-US" dirty="0"/>
              <a:t>More than 25 ASIC reviews since January 2020 with the participation of 2-4 ESE engineers</a:t>
            </a:r>
          </a:p>
          <a:p>
            <a:r>
              <a:rPr lang="en-US" dirty="0"/>
              <a:t>Support given since January 2020 to:</a:t>
            </a:r>
          </a:p>
          <a:p>
            <a:pPr lvl="1"/>
            <a:r>
              <a:rPr lang="en-US" dirty="0"/>
              <a:t>ATLAS: RD53, ITK (HCC*, AMAC, ABC*), AM08, ALTIROC2, </a:t>
            </a:r>
            <a:r>
              <a:rPr lang="en-US" dirty="0" err="1"/>
              <a:t>LAr</a:t>
            </a:r>
            <a:r>
              <a:rPr lang="en-US" dirty="0"/>
              <a:t> ADC, BCM</a:t>
            </a:r>
          </a:p>
          <a:p>
            <a:pPr lvl="1"/>
            <a:r>
              <a:rPr lang="en-US" dirty="0"/>
              <a:t>CMS: RD53, HGCAL (HGCROCs, ECON-T), TOFHIR, </a:t>
            </a:r>
            <a:r>
              <a:rPr lang="en-US" dirty="0" err="1"/>
              <a:t>LiTE</a:t>
            </a:r>
            <a:r>
              <a:rPr lang="en-US" dirty="0"/>
              <a:t>-DTU, OT(MPA2, SSA2, CIC2.1), ETROC2</a:t>
            </a:r>
          </a:p>
          <a:p>
            <a:pPr lvl="1"/>
            <a:r>
              <a:rPr lang="en-US" dirty="0"/>
              <a:t>Others: </a:t>
            </a:r>
            <a:r>
              <a:rPr lang="en-US" dirty="0" err="1"/>
              <a:t>lpGBT</a:t>
            </a:r>
            <a:r>
              <a:rPr lang="en-US" dirty="0"/>
              <a:t> chipset, ALICE ITS3, H2M, BLM, ACCURATE, MALTA, …</a:t>
            </a:r>
            <a:endParaRPr lang="en-GB" dirty="0"/>
          </a:p>
        </p:txBody>
      </p:sp>
      <p:sp>
        <p:nvSpPr>
          <p:cNvPr id="4" name="Slide Number Placeholder 3"/>
          <p:cNvSpPr>
            <a:spLocks noGrp="1"/>
          </p:cNvSpPr>
          <p:nvPr>
            <p:ph type="sldNum" sz="quarter" idx="12"/>
          </p:nvPr>
        </p:nvSpPr>
        <p:spPr/>
        <p:txBody>
          <a:bodyPr/>
          <a:lstStyle/>
          <a:p>
            <a:fld id="{2BBB5E19-F10A-4C2F-BF6F-11C513378A2E}" type="slidenum">
              <a:rPr lang="en-US" smtClean="0"/>
              <a:pPr/>
              <a:t>5</a:t>
            </a:fld>
            <a:endParaRPr lang="en-US" dirty="0"/>
          </a:p>
        </p:txBody>
      </p:sp>
    </p:spTree>
    <p:extLst>
      <p:ext uri="{BB962C8B-B14F-4D97-AF65-F5344CB8AC3E}">
        <p14:creationId xmlns:p14="http://schemas.microsoft.com/office/powerpoint/2010/main" val="2563246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D0A32-B932-C44E-831B-A2E51DE20F0D}"/>
              </a:ext>
            </a:extLst>
          </p:cNvPr>
          <p:cNvSpPr>
            <a:spLocks noGrp="1"/>
          </p:cNvSpPr>
          <p:nvPr>
            <p:ph type="title"/>
          </p:nvPr>
        </p:nvSpPr>
        <p:spPr/>
        <p:txBody>
          <a:bodyPr/>
          <a:lstStyle/>
          <a:p>
            <a:r>
              <a:rPr lang="en-FR" dirty="0"/>
              <a:t>Most common type of Support</a:t>
            </a:r>
          </a:p>
        </p:txBody>
      </p:sp>
      <p:sp>
        <p:nvSpPr>
          <p:cNvPr id="3" name="Content Placeholder 2">
            <a:extLst>
              <a:ext uri="{FF2B5EF4-FFF2-40B4-BE49-F238E27FC236}">
                <a16:creationId xmlns:a16="http://schemas.microsoft.com/office/drawing/2014/main" id="{3A5CF125-9DF2-5243-B708-7A14F615676B}"/>
              </a:ext>
            </a:extLst>
          </p:cNvPr>
          <p:cNvSpPr>
            <a:spLocks noGrp="1"/>
          </p:cNvSpPr>
          <p:nvPr>
            <p:ph idx="1"/>
          </p:nvPr>
        </p:nvSpPr>
        <p:spPr/>
        <p:txBody>
          <a:bodyPr/>
          <a:lstStyle/>
          <a:p>
            <a:r>
              <a:rPr lang="en-FR" sz="2000" dirty="0"/>
              <a:t>By order of effort required:</a:t>
            </a:r>
          </a:p>
          <a:p>
            <a:pPr marL="857250" lvl="1" indent="-457200">
              <a:buFont typeface="+mj-lt"/>
              <a:buAutoNum type="arabicPeriod"/>
            </a:pPr>
            <a:r>
              <a:rPr lang="en-FR" sz="2000" dirty="0"/>
              <a:t>Functional verification:</a:t>
            </a:r>
          </a:p>
          <a:p>
            <a:pPr lvl="2"/>
            <a:r>
              <a:rPr lang="en-GB" sz="1800" dirty="0"/>
              <a:t>Lack of strategy from project start: Mixed signal, gate-level netlist, SEE verification?</a:t>
            </a:r>
          </a:p>
          <a:p>
            <a:pPr lvl="2"/>
            <a:r>
              <a:rPr lang="en-GB" sz="1800" dirty="0"/>
              <a:t>Appropriate choice of methodology: Tools, randomization approach,…</a:t>
            </a:r>
          </a:p>
          <a:p>
            <a:pPr marL="857250" lvl="1" indent="-457200">
              <a:buFont typeface="+mj-lt"/>
              <a:buAutoNum type="arabicPeriod"/>
            </a:pPr>
            <a:r>
              <a:rPr lang="en-FR" sz="2000" dirty="0"/>
              <a:t>SEE </a:t>
            </a:r>
            <a:r>
              <a:rPr lang="en-FR" sz="2000"/>
              <a:t>robust des</a:t>
            </a:r>
            <a:r>
              <a:rPr lang="fr-CH" sz="2000" dirty="0"/>
              <a:t>i</a:t>
            </a:r>
            <a:r>
              <a:rPr lang="en-FR" sz="2000"/>
              <a:t>gn </a:t>
            </a:r>
            <a:r>
              <a:rPr lang="en-FR" sz="2000" dirty="0"/>
              <a:t>(TMR):</a:t>
            </a:r>
          </a:p>
          <a:p>
            <a:pPr lvl="2"/>
            <a:r>
              <a:rPr lang="en-FR" sz="1800" dirty="0"/>
              <a:t>Task is often taken too late in the project </a:t>
            </a:r>
            <a:r>
              <a:rPr lang="en-FR" sz="1800">
                <a:sym typeface="Wingdings" pitchFamily="2" charset="2"/>
              </a:rPr>
              <a:t> </a:t>
            </a:r>
            <a:r>
              <a:rPr lang="fr-CH" sz="1800" dirty="0" err="1">
                <a:sym typeface="Wingdings" pitchFamily="2" charset="2"/>
              </a:rPr>
              <a:t>larger</a:t>
            </a:r>
            <a:r>
              <a:rPr lang="fr-CH" sz="1800" dirty="0">
                <a:sym typeface="Wingdings" pitchFamily="2" charset="2"/>
              </a:rPr>
              <a:t> </a:t>
            </a:r>
            <a:r>
              <a:rPr lang="fr-CH" sz="1800" dirty="0" err="1">
                <a:sym typeface="Wingdings" pitchFamily="2" charset="2"/>
              </a:rPr>
              <a:t>than</a:t>
            </a:r>
            <a:r>
              <a:rPr lang="fr-CH" sz="1800" dirty="0">
                <a:sym typeface="Wingdings" pitchFamily="2" charset="2"/>
              </a:rPr>
              <a:t> </a:t>
            </a:r>
            <a:r>
              <a:rPr lang="en-FR" sz="1800">
                <a:sym typeface="Wingdings" pitchFamily="2" charset="2"/>
              </a:rPr>
              <a:t>expected </a:t>
            </a:r>
            <a:r>
              <a:rPr lang="en-FR" sz="1800" dirty="0">
                <a:sym typeface="Wingdings" pitchFamily="2" charset="2"/>
              </a:rPr>
              <a:t>area/power increase</a:t>
            </a:r>
            <a:endParaRPr lang="en-FR" sz="1800" dirty="0"/>
          </a:p>
          <a:p>
            <a:pPr marL="857250" lvl="1" indent="-457200">
              <a:buFont typeface="+mj-lt"/>
              <a:buAutoNum type="arabicPeriod"/>
            </a:pPr>
            <a:r>
              <a:rPr lang="en-FR" sz="2000" dirty="0"/>
              <a:t>Digital flow scripts</a:t>
            </a:r>
          </a:p>
          <a:p>
            <a:pPr marL="857250" lvl="1" indent="-457200">
              <a:buFont typeface="+mj-lt"/>
              <a:buAutoNum type="arabicPeriod"/>
            </a:pPr>
            <a:r>
              <a:rPr lang="en-FR" sz="2000" dirty="0"/>
              <a:t>Power analysis (Voltus) </a:t>
            </a:r>
            <a:endParaRPr lang="en-FR" sz="2000" dirty="0">
              <a:sym typeface="Wingdings" pitchFamily="2" charset="2"/>
            </a:endParaRPr>
          </a:p>
          <a:p>
            <a:pPr marL="857250" lvl="1" indent="-457200">
              <a:buFont typeface="+mj-lt"/>
              <a:buAutoNum type="arabicPeriod"/>
            </a:pPr>
            <a:r>
              <a:rPr lang="en-FR" sz="2000" dirty="0">
                <a:sym typeface="Wingdings" pitchFamily="2" charset="2"/>
              </a:rPr>
              <a:t>Transisiton to digital-on-top (DoT) designs:</a:t>
            </a:r>
          </a:p>
          <a:p>
            <a:pPr lvl="2"/>
            <a:r>
              <a:rPr lang="en-FR" sz="2000" dirty="0">
                <a:sym typeface="Wingdings" pitchFamily="2" charset="2"/>
              </a:rPr>
              <a:t> </a:t>
            </a:r>
            <a:r>
              <a:rPr lang="en-FR" sz="1800">
                <a:sym typeface="Wingdings" pitchFamily="2" charset="2"/>
              </a:rPr>
              <a:t>Characterization o</a:t>
            </a:r>
            <a:r>
              <a:rPr lang="fr-CH" sz="1800" dirty="0">
                <a:sym typeface="Wingdings" pitchFamily="2" charset="2"/>
              </a:rPr>
              <a:t>f</a:t>
            </a:r>
            <a:r>
              <a:rPr lang="en-FR" sz="1800">
                <a:sym typeface="Wingdings" pitchFamily="2" charset="2"/>
              </a:rPr>
              <a:t> </a:t>
            </a:r>
            <a:r>
              <a:rPr lang="en-FR" sz="1800" dirty="0">
                <a:sym typeface="Wingdings" pitchFamily="2" charset="2"/>
              </a:rPr>
              <a:t>Memories and full custom blocks</a:t>
            </a:r>
            <a:endParaRPr lang="en-FR" sz="2000" dirty="0">
              <a:sym typeface="Wingdings" pitchFamily="2" charset="2"/>
            </a:endParaRPr>
          </a:p>
          <a:p>
            <a:pPr marL="857250" lvl="1" indent="-457200">
              <a:buFont typeface="+mj-lt"/>
              <a:buAutoNum type="arabicPeriod"/>
            </a:pPr>
            <a:r>
              <a:rPr lang="en-FR" sz="2000" dirty="0">
                <a:sym typeface="Wingdings" pitchFamily="2" charset="2"/>
              </a:rPr>
              <a:t>Analog design support</a:t>
            </a:r>
          </a:p>
          <a:p>
            <a:endParaRPr lang="en-FR" sz="2000" dirty="0"/>
          </a:p>
          <a:p>
            <a:pPr lvl="1"/>
            <a:endParaRPr lang="en-FR" sz="2000" dirty="0"/>
          </a:p>
          <a:p>
            <a:pPr lvl="1"/>
            <a:endParaRPr lang="en-FR" sz="2000" dirty="0"/>
          </a:p>
          <a:p>
            <a:pPr lvl="1"/>
            <a:endParaRPr lang="en-FR" sz="2000" dirty="0"/>
          </a:p>
          <a:p>
            <a:pPr lvl="1"/>
            <a:endParaRPr lang="en-FR" sz="2000" dirty="0"/>
          </a:p>
        </p:txBody>
      </p:sp>
      <p:sp>
        <p:nvSpPr>
          <p:cNvPr id="4" name="Slide Number Placeholder 3">
            <a:extLst>
              <a:ext uri="{FF2B5EF4-FFF2-40B4-BE49-F238E27FC236}">
                <a16:creationId xmlns:a16="http://schemas.microsoft.com/office/drawing/2014/main" id="{9119FE97-1E94-A04F-A885-DD45E2633062}"/>
              </a:ext>
            </a:extLst>
          </p:cNvPr>
          <p:cNvSpPr>
            <a:spLocks noGrp="1"/>
          </p:cNvSpPr>
          <p:nvPr>
            <p:ph type="sldNum" sz="quarter" idx="12"/>
          </p:nvPr>
        </p:nvSpPr>
        <p:spPr/>
        <p:txBody>
          <a:bodyPr/>
          <a:lstStyle/>
          <a:p>
            <a:fld id="{2BBB5E19-F10A-4C2F-BF6F-11C513378A2E}" type="slidenum">
              <a:rPr lang="en-US" smtClean="0"/>
              <a:pPr/>
              <a:t>6</a:t>
            </a:fld>
            <a:endParaRPr lang="en-US" dirty="0"/>
          </a:p>
        </p:txBody>
      </p:sp>
    </p:spTree>
    <p:extLst>
      <p:ext uri="{BB962C8B-B14F-4D97-AF65-F5344CB8AC3E}">
        <p14:creationId xmlns:p14="http://schemas.microsoft.com/office/powerpoint/2010/main" val="1026179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2F476-0CF7-9147-9CBE-28C8F4266884}"/>
              </a:ext>
            </a:extLst>
          </p:cNvPr>
          <p:cNvSpPr>
            <a:spLocks noGrp="1"/>
          </p:cNvSpPr>
          <p:nvPr>
            <p:ph type="title"/>
          </p:nvPr>
        </p:nvSpPr>
        <p:spPr/>
        <p:txBody>
          <a:bodyPr/>
          <a:lstStyle/>
          <a:p>
            <a:r>
              <a:rPr lang="en-FR" dirty="0"/>
              <a:t>Summary</a:t>
            </a:r>
          </a:p>
        </p:txBody>
      </p:sp>
      <p:sp>
        <p:nvSpPr>
          <p:cNvPr id="3" name="Content Placeholder 2">
            <a:extLst>
              <a:ext uri="{FF2B5EF4-FFF2-40B4-BE49-F238E27FC236}">
                <a16:creationId xmlns:a16="http://schemas.microsoft.com/office/drawing/2014/main" id="{A8C2C2BB-B433-B943-A222-0F4EA7D049E1}"/>
              </a:ext>
            </a:extLst>
          </p:cNvPr>
          <p:cNvSpPr>
            <a:spLocks noGrp="1"/>
          </p:cNvSpPr>
          <p:nvPr>
            <p:ph idx="1"/>
          </p:nvPr>
        </p:nvSpPr>
        <p:spPr/>
        <p:txBody>
          <a:bodyPr/>
          <a:lstStyle/>
          <a:p>
            <a:r>
              <a:rPr lang="en-US" sz="1800" dirty="0"/>
              <a:t>CHIPS is a service aimed to give ASIC design support to HEP ASIC designers:</a:t>
            </a:r>
          </a:p>
          <a:p>
            <a:pPr lvl="1"/>
            <a:r>
              <a:rPr lang="en-US" sz="1400" dirty="0"/>
              <a:t>Involve experienced practitioners (EP-ESE), sometimes adding them directly to the design Teams</a:t>
            </a:r>
          </a:p>
          <a:p>
            <a:pPr lvl="1"/>
            <a:r>
              <a:rPr lang="en-US" sz="1400" dirty="0"/>
              <a:t>Train and coach</a:t>
            </a:r>
          </a:p>
          <a:p>
            <a:endParaRPr lang="en-US" sz="1600" dirty="0"/>
          </a:p>
          <a:p>
            <a:r>
              <a:rPr lang="en-US" sz="1800" dirty="0"/>
              <a:t>Service is hosted in the EP-ESE-ME (</a:t>
            </a:r>
            <a:r>
              <a:rPr lang="en-US" sz="1800" dirty="0" err="1"/>
              <a:t>chips.support@cern.ch</a:t>
            </a:r>
            <a:r>
              <a:rPr lang="en-US" sz="1800" dirty="0"/>
              <a:t>):</a:t>
            </a:r>
          </a:p>
          <a:p>
            <a:endParaRPr lang="en-US" sz="1800" dirty="0"/>
          </a:p>
          <a:p>
            <a:r>
              <a:rPr lang="en-US" sz="1800" dirty="0"/>
              <a:t>Support was given to many projects in 2020-21:</a:t>
            </a:r>
          </a:p>
          <a:p>
            <a:pPr lvl="1"/>
            <a:r>
              <a:rPr lang="en-US" sz="1400" dirty="0"/>
              <a:t>Occasional support in the form of dedicated reviews, specific SEE meetings, TMRG tool, …</a:t>
            </a:r>
          </a:p>
          <a:p>
            <a:pPr lvl="1"/>
            <a:r>
              <a:rPr lang="en-US" sz="1400" dirty="0"/>
              <a:t>Long term support to the development of ASICs for 6 detector systems: CMS Outer Tracker, CMS pixels, ATLAS pixels, ATLAS ITK, CMS HGCAL, ATLAS HGTD</a:t>
            </a:r>
          </a:p>
          <a:p>
            <a:pPr lvl="1"/>
            <a:endParaRPr lang="en-US" sz="1400" dirty="0"/>
          </a:p>
          <a:p>
            <a:r>
              <a:rPr lang="en-US" sz="1800" dirty="0"/>
              <a:t>The support is widely acknowledged to make a difference in increasing the quality of the design process, and most often to shorten the time to complete the development</a:t>
            </a:r>
          </a:p>
          <a:p>
            <a:pPr marL="457200" lvl="1" indent="0">
              <a:buNone/>
            </a:pPr>
            <a:endParaRPr lang="en-US" sz="1800" dirty="0"/>
          </a:p>
        </p:txBody>
      </p:sp>
      <p:sp>
        <p:nvSpPr>
          <p:cNvPr id="4" name="Slide Number Placeholder 3">
            <a:extLst>
              <a:ext uri="{FF2B5EF4-FFF2-40B4-BE49-F238E27FC236}">
                <a16:creationId xmlns:a16="http://schemas.microsoft.com/office/drawing/2014/main" id="{F3CB41F4-7FAD-5C42-B56E-A21031424A64}"/>
              </a:ext>
            </a:extLst>
          </p:cNvPr>
          <p:cNvSpPr>
            <a:spLocks noGrp="1"/>
          </p:cNvSpPr>
          <p:nvPr>
            <p:ph type="sldNum" sz="quarter" idx="12"/>
          </p:nvPr>
        </p:nvSpPr>
        <p:spPr/>
        <p:txBody>
          <a:bodyPr/>
          <a:lstStyle/>
          <a:p>
            <a:fld id="{2BBB5E19-F10A-4C2F-BF6F-11C513378A2E}" type="slidenum">
              <a:rPr lang="en-US" smtClean="0"/>
              <a:pPr/>
              <a:t>7</a:t>
            </a:fld>
            <a:endParaRPr lang="en-US" dirty="0"/>
          </a:p>
        </p:txBody>
      </p:sp>
      <p:sp>
        <p:nvSpPr>
          <p:cNvPr id="5" name="TextBox 4">
            <a:extLst>
              <a:ext uri="{FF2B5EF4-FFF2-40B4-BE49-F238E27FC236}">
                <a16:creationId xmlns:a16="http://schemas.microsoft.com/office/drawing/2014/main" id="{C018EDDB-72D7-D944-8864-96EB9C703A20}"/>
              </a:ext>
            </a:extLst>
          </p:cNvPr>
          <p:cNvSpPr txBox="1"/>
          <p:nvPr/>
        </p:nvSpPr>
        <p:spPr>
          <a:xfrm>
            <a:off x="2807804" y="1798947"/>
            <a:ext cx="5726248" cy="307777"/>
          </a:xfrm>
          <a:prstGeom prst="rect">
            <a:avLst/>
          </a:prstGeom>
          <a:noFill/>
        </p:spPr>
        <p:txBody>
          <a:bodyPr wrap="none" rtlCol="0">
            <a:spAutoFit/>
          </a:bodyPr>
          <a:lstStyle/>
          <a:p>
            <a:r>
              <a:rPr lang="en-US" sz="1400" dirty="0">
                <a:solidFill>
                  <a:srgbClr val="FF0000"/>
                </a:solidFill>
              </a:rPr>
              <a:t>After the COVID stop, we can resume “hot desks” for on-site coaching</a:t>
            </a:r>
          </a:p>
        </p:txBody>
      </p:sp>
      <p:cxnSp>
        <p:nvCxnSpPr>
          <p:cNvPr id="7" name="Straight Arrow Connector 6">
            <a:extLst>
              <a:ext uri="{FF2B5EF4-FFF2-40B4-BE49-F238E27FC236}">
                <a16:creationId xmlns:a16="http://schemas.microsoft.com/office/drawing/2014/main" id="{BC5907FD-92E7-1B4F-AB9D-DB3D099D7041}"/>
              </a:ext>
            </a:extLst>
          </p:cNvPr>
          <p:cNvCxnSpPr>
            <a:cxnSpLocks/>
            <a:stCxn id="5" idx="1"/>
          </p:cNvCxnSpPr>
          <p:nvPr/>
        </p:nvCxnSpPr>
        <p:spPr>
          <a:xfrm flipH="1" flipV="1">
            <a:off x="2483768" y="1880828"/>
            <a:ext cx="324036" cy="720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660657"/>
      </p:ext>
    </p:extLst>
  </p:cSld>
  <p:clrMapOvr>
    <a:masterClrMapping/>
  </p:clrMapOvr>
</p:sld>
</file>

<file path=ppt/theme/theme1.xml><?xml version="1.0" encoding="utf-8"?>
<a:theme xmlns:a="http://schemas.openxmlformats.org/drawingml/2006/main" name="Bogot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50622</TotalTime>
  <Words>794</Words>
  <Application>Microsoft Macintosh PowerPoint</Application>
  <PresentationFormat>On-screen Show (4:3)</PresentationFormat>
  <Paragraphs>95</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Bogota2</vt:lpstr>
      <vt:lpstr>CHIPS: CERN-HEP IC design Platform &amp; Services </vt:lpstr>
      <vt:lpstr>CHIPS is an ASIC support service for HEP</vt:lpstr>
      <vt:lpstr>CHIPS Manpower</vt:lpstr>
      <vt:lpstr>Sustained support provided in 2020-21</vt:lpstr>
      <vt:lpstr>Occasional support provided in 2020-21</vt:lpstr>
      <vt:lpstr>Most common type of Support</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Medipix electronics</dc:title>
  <dc:creator>Michael Campbell</dc:creator>
  <cp:lastModifiedBy>Federico Faccio</cp:lastModifiedBy>
  <cp:revision>730</cp:revision>
  <dcterms:created xsi:type="dcterms:W3CDTF">2009-05-19T16:20:07Z</dcterms:created>
  <dcterms:modified xsi:type="dcterms:W3CDTF">2021-10-05T11:30:47Z</dcterms:modified>
</cp:coreProperties>
</file>