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67" r:id="rId7"/>
    <p:sldId id="288" r:id="rId8"/>
    <p:sldId id="272" r:id="rId9"/>
    <p:sldId id="274" r:id="rId10"/>
    <p:sldId id="285" r:id="rId11"/>
    <p:sldId id="286" r:id="rId12"/>
    <p:sldId id="289" r:id="rId13"/>
    <p:sldId id="264" r:id="rId14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Humann" initials="BH" lastIdx="3" clrIdx="0">
    <p:extLst>
      <p:ext uri="{19B8F6BF-5375-455C-9EA6-DF929625EA0E}">
        <p15:presenceInfo xmlns:p15="http://schemas.microsoft.com/office/powerpoint/2012/main" userId="S::barbara.humann@cern.ch::a73aa2db-474c-45f3-a1db-5e0d7ff9a9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7"/>
    <p:restoredTop sz="94692"/>
  </p:normalViewPr>
  <p:slideViewPr>
    <p:cSldViewPr>
      <p:cViewPr varScale="1">
        <p:scale>
          <a:sx n="154" d="100"/>
          <a:sy n="154" d="100"/>
        </p:scale>
        <p:origin x="270" y="1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1836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61226-7769-4D26-8DC2-B7990C12D595}" type="datetimeFigureOut">
              <a:rPr lang="en-GB" smtClean="0"/>
              <a:t>01/09/2021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EF383-3625-44FB-9D44-468FFCA84A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37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9" name="Picture 2" descr="Bildergebnis für fluka cern logo">
            <a:extLst>
              <a:ext uri="{FF2B5EF4-FFF2-40B4-BE49-F238E27FC236}">
                <a16:creationId xmlns:a16="http://schemas.microsoft.com/office/drawing/2014/main" id="{95D9ED55-AA85-4CB3-B980-7694F87B61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103" y="5497964"/>
            <a:ext cx="1099759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icture containing text, sign, plate, clipart&#10;&#10;Description automatically generated">
            <a:extLst>
              <a:ext uri="{FF2B5EF4-FFF2-40B4-BE49-F238E27FC236}">
                <a16:creationId xmlns:a16="http://schemas.microsoft.com/office/drawing/2014/main" id="{316A50FC-5EE6-43F3-81F7-D7A4E8DEABD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312024" y="5475777"/>
            <a:ext cx="900000" cy="900000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BEB934FD-81AD-40B0-AC8C-09FEAF2BD482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97069" y="226520"/>
            <a:ext cx="2129775" cy="72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02/09/2021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FCC-ee R&amp;D and Technology Meeting #4 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02/09/2021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FCC-ee R&amp;D and Technology Meeting #4 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02/09/2021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FCC-ee R&amp;D and Technology Meeting #4 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30046" y="-226520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6065954" y="448246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511905" y="4482463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9192344" y="3092136"/>
            <a:ext cx="1267142" cy="1246704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263C16C9-55F0-4C17-B3ED-1DB59A009CB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auto">
          <a:xfrm>
            <a:off x="8339935" y="2201857"/>
            <a:ext cx="2129775" cy="720000"/>
          </a:xfrm>
          <a:prstGeom prst="rect">
            <a:avLst/>
          </a:prstGeom>
        </p:spPr>
      </p:pic>
      <p:pic>
        <p:nvPicPr>
          <p:cNvPr id="7" name="Picture 2" descr="Bildergebnis für fluka cern logo">
            <a:extLst>
              <a:ext uri="{FF2B5EF4-FFF2-40B4-BE49-F238E27FC236}">
                <a16:creationId xmlns:a16="http://schemas.microsoft.com/office/drawing/2014/main" id="{9B8F56F7-B97C-4E85-8A77-D1D9D0627C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827" y="4477109"/>
            <a:ext cx="1099759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text, sign, plate, clipart&#10;&#10;Description automatically generated">
            <a:extLst>
              <a:ext uri="{FF2B5EF4-FFF2-40B4-BE49-F238E27FC236}">
                <a16:creationId xmlns:a16="http://schemas.microsoft.com/office/drawing/2014/main" id="{6522FA13-964F-43FD-ACA3-B45111AE5724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auto">
          <a:xfrm>
            <a:off x="7724385" y="3235807"/>
            <a:ext cx="900000" cy="90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48BDC-5D81-4378-BBEC-1E2EDF887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32345-0DA5-4280-A499-C3EC7C2D1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E4AC0-D954-46BA-BC2B-F3CC68365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DBFD5-DA76-4173-B7A7-DCF14E5D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FCC-ee R&amp;D and Technology Meeting #4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8E3F3-7C7C-4C64-94DD-C7A24333A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8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33B4A-7D5B-40E0-9861-5959F8071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DE179C-D9E4-4DF2-B257-E9C3726AF9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A7E4D5-86C4-41F7-B03D-7E347AD1CF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74E0E4-0DD8-4533-A45A-2B848816D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02/09/2021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81919-FB64-4D9B-B620-27D1A5D6E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FCC-ee R&amp;D and Technology Meeting #4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5EEBFD-BD3C-42C7-B11D-88706E27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90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4079776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02/09/2021</a:t>
            </a:r>
            <a:endParaRPr lang="en-GB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6456039" y="6356352"/>
            <a:ext cx="4153191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noProof="0"/>
              <a:t>FCC-ee R&amp;D and Technology Meeting #4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2431492" y="6388611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2886883" y="6365677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auto">
          <a:xfrm>
            <a:off x="1847857" y="6361748"/>
            <a:ext cx="423482" cy="416651"/>
          </a:xfrm>
          <a:prstGeom prst="rect">
            <a:avLst/>
          </a:prstGeom>
        </p:spPr>
      </p:pic>
      <p:pic>
        <p:nvPicPr>
          <p:cNvPr id="13" name="Picture 2" descr="Bildergebnis für fluka cern logo">
            <a:extLst>
              <a:ext uri="{FF2B5EF4-FFF2-40B4-BE49-F238E27FC236}">
                <a16:creationId xmlns:a16="http://schemas.microsoft.com/office/drawing/2014/main" id="{9046B3D4-A983-4C9A-9F11-55FE272029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955" y="6356351"/>
            <a:ext cx="483894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D565EB55-4C57-4B86-9AE6-968F3D9DD06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 bwMode="auto">
          <a:xfrm>
            <a:off x="661093" y="6356351"/>
            <a:ext cx="1064888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6" r:id="rId6"/>
    <p:sldLayoutId id="2147483657" r:id="rId7"/>
  </p:sldLayoutIdLst>
  <p:hf hd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75732" y="594525"/>
            <a:ext cx="7968540" cy="1826363"/>
          </a:xfrm>
        </p:spPr>
        <p:txBody>
          <a:bodyPr/>
          <a:lstStyle/>
          <a:p>
            <a:pPr>
              <a:defRPr/>
            </a:pPr>
            <a:r>
              <a:rPr lang="en-US" dirty="0"/>
              <a:t>SR related R2E levels in the FCC-</a:t>
            </a:r>
            <a:r>
              <a:rPr lang="en-US" dirty="0" err="1"/>
              <a:t>ee</a:t>
            </a:r>
            <a:r>
              <a:rPr lang="en-US" dirty="0"/>
              <a:t> arc with FLUKA</a:t>
            </a:r>
            <a:endParaRPr lang="en-GB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5732" y="2780928"/>
            <a:ext cx="7680508" cy="237626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Barbara Humann (SY-STI-BMI)</a:t>
            </a:r>
          </a:p>
          <a:p>
            <a:r>
              <a:rPr lang="en-US" dirty="0"/>
              <a:t>Supervisor: Francesco Cerutti</a:t>
            </a:r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R&amp;D and Technology #04 (02/09/2021)</a:t>
            </a:r>
          </a:p>
          <a:p>
            <a:endParaRPr lang="en-US" dirty="0"/>
          </a:p>
          <a:p>
            <a:r>
              <a:rPr lang="en-US" sz="2400" dirty="0"/>
              <a:t>Acknowledgments to J. Bauche, M. Benedikt, R. Garcia-Alia, G. Lerner, R. Kersevan &amp; F. </a:t>
            </a:r>
            <a:r>
              <a:rPr lang="en-US" sz="2400" dirty="0" err="1"/>
              <a:t>Valchkova</a:t>
            </a:r>
            <a:r>
              <a:rPr lang="en-US" sz="2400" dirty="0"/>
              <a:t>-Georgieva </a:t>
            </a:r>
            <a:endParaRPr lang="en-GB" sz="2400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744072" y="404664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de-AT" dirty="0"/>
              <a:t>Any</a:t>
            </a:r>
            <a:r>
              <a:rPr lang="en-GB" dirty="0"/>
              <a:t>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Agenda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02/09/2021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/>
          <p:cNvSpPr/>
          <p:nvPr/>
        </p:nvSpPr>
        <p:spPr bwMode="auto">
          <a:xfrm>
            <a:off x="1524000" y="141944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1524000" y="230741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1524000" y="319538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1524000" y="408335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 bwMode="auto">
          <a:xfrm>
            <a:off x="1524000" y="4971327"/>
            <a:ext cx="6209414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7733414" y="141944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 bwMode="auto">
          <a:xfrm>
            <a:off x="7733414" y="230549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7733414" y="319538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7733414" y="408143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 bwMode="auto">
          <a:xfrm>
            <a:off x="7733414" y="497132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>
            <a:spLocks/>
          </p:cNvSpPr>
          <p:nvPr/>
        </p:nvSpPr>
        <p:spPr bwMode="auto">
          <a:xfrm>
            <a:off x="1980771" y="1534138"/>
            <a:ext cx="532159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Simulation setup - reminder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Spectra and fluence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Dose levels in the tunnel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R2E equivalent quantities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Conclusion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915CDF-0C49-4031-A7F5-0554A6C0A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FCC-ee R&amp;D and Technology Meeting #4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3">
            <a:extLst>
              <a:ext uri="{FF2B5EF4-FFF2-40B4-BE49-F238E27FC236}">
                <a16:creationId xmlns:a16="http://schemas.microsoft.com/office/drawing/2014/main" id="{A37AF653-31CE-47FE-85B0-978F1673C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6734" y="1125082"/>
            <a:ext cx="2817897" cy="26276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B9A3B3-725E-47A5-9E70-8DDD1EDC0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Setup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124D9-D304-4098-9DBD-C8AF33DE2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5" y="1208872"/>
            <a:ext cx="8487359" cy="2436152"/>
          </a:xfrm>
        </p:spPr>
        <p:txBody>
          <a:bodyPr>
            <a:noAutofit/>
          </a:bodyPr>
          <a:lstStyle/>
          <a:p>
            <a:r>
              <a:rPr lang="en-US" sz="2000" dirty="0"/>
              <a:t>182.5GeV (ttbar): most challenging case for energy deposition studies</a:t>
            </a:r>
          </a:p>
          <a:p>
            <a:r>
              <a:rPr lang="en-US" sz="2000" dirty="0"/>
              <a:t>Representative arc cell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periodic re-insertion of the particles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140m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5 dipoles, 5 quadrupoles, 4 </a:t>
            </a:r>
            <a:r>
              <a:rPr lang="en-US" sz="2000" dirty="0" err="1"/>
              <a:t>sextupoles</a:t>
            </a:r>
            <a:endParaRPr lang="en-US" sz="2000" dirty="0"/>
          </a:p>
          <a:p>
            <a:r>
              <a:rPr lang="en-US" sz="2000" dirty="0"/>
              <a:t>SR source: photons emitted in dipoles </a:t>
            </a:r>
            <a:r>
              <a:rPr lang="en-US" sz="2000" dirty="0">
                <a:sym typeface="Wingdings" panose="05000000000000000000" pitchFamily="2" charset="2"/>
              </a:rPr>
              <a:t> indirect approach</a:t>
            </a:r>
            <a:endParaRPr lang="en-US" sz="2000" dirty="0"/>
          </a:p>
          <a:p>
            <a:pPr lvl="1"/>
            <a:r>
              <a:rPr lang="en-US" sz="2000" dirty="0"/>
              <a:t>Soon: e-, e+ in all magnets </a:t>
            </a:r>
            <a:r>
              <a:rPr lang="en-US" sz="2000" dirty="0">
                <a:sym typeface="Wingdings" panose="05000000000000000000" pitchFamily="2" charset="2"/>
              </a:rPr>
              <a:t> direct approach</a:t>
            </a:r>
            <a:endParaRPr lang="en-GB" sz="2000" dirty="0"/>
          </a:p>
          <a:p>
            <a:pPr>
              <a:spcBef>
                <a:spcPts val="600"/>
              </a:spcBef>
            </a:pPr>
            <a:endParaRPr lang="en-US" sz="2000" dirty="0"/>
          </a:p>
          <a:p>
            <a:pPr marL="0" indent="0">
              <a:spcBef>
                <a:spcPts val="600"/>
              </a:spcBef>
              <a:buNone/>
            </a:pPr>
            <a:endParaRPr lang="en-US" sz="2000" dirty="0"/>
          </a:p>
        </p:txBody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54A8DD84-FE65-434B-A216-9185B63D76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5" t="2601" r="24322" b="7488"/>
          <a:stretch/>
        </p:blipFill>
        <p:spPr>
          <a:xfrm flipH="1">
            <a:off x="9241508" y="3840602"/>
            <a:ext cx="2337231" cy="2340000"/>
          </a:xfrm>
          <a:prstGeom prst="rect">
            <a:avLst/>
          </a:prstGeom>
        </p:spPr>
      </p:pic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1EBED0C8-6A6F-42E0-A768-016913A284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t="19039" r="8742" b="34234"/>
          <a:stretch/>
        </p:blipFill>
        <p:spPr>
          <a:xfrm>
            <a:off x="407368" y="3861048"/>
            <a:ext cx="8368239" cy="2340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981C2EA-C820-4903-8B3F-51676F6335B8}"/>
              </a:ext>
            </a:extLst>
          </p:cNvPr>
          <p:cNvSpPr/>
          <p:nvPr/>
        </p:nvSpPr>
        <p:spPr>
          <a:xfrm>
            <a:off x="767408" y="1228701"/>
            <a:ext cx="1224136" cy="400099"/>
          </a:xfrm>
          <a:prstGeom prst="rect">
            <a:avLst/>
          </a:prstGeom>
          <a:solidFill>
            <a:schemeClr val="accent4">
              <a:lumMod val="40000"/>
              <a:lumOff val="60000"/>
              <a:alpha val="21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3C62C-AC5F-4B44-982F-4468EEE5E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02/09/2021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8144AC-89F8-45EF-A617-B39A0AF38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FCC-ee R&amp;D and Technology Meeting #4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441720-11BC-44D4-8D10-764FF75A6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3</a:t>
            </a:fld>
            <a:endParaRPr lang="en-GB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26C558AF-E0BB-4D9B-84FC-0BFBB69E4AF7}"/>
              </a:ext>
            </a:extLst>
          </p:cNvPr>
          <p:cNvSpPr txBox="1">
            <a:spLocks/>
          </p:cNvSpPr>
          <p:nvPr/>
        </p:nvSpPr>
        <p:spPr bwMode="auto">
          <a:xfrm rot="5400000">
            <a:off x="9638740" y="4062724"/>
            <a:ext cx="4551791" cy="2600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Tunnel layout by F. Valchkova-Georgieva (IOWG, 16.10.2019)</a:t>
            </a:r>
          </a:p>
        </p:txBody>
      </p:sp>
    </p:spTree>
    <p:extLst>
      <p:ext uri="{BB962C8B-B14F-4D97-AF65-F5344CB8AC3E}">
        <p14:creationId xmlns:p14="http://schemas.microsoft.com/office/powerpoint/2010/main" val="3999039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2EE6F51A-DBA2-4721-8C93-C4523D2BF0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" t="19039" r="8742" b="34234"/>
          <a:stretch/>
        </p:blipFill>
        <p:spPr>
          <a:xfrm>
            <a:off x="600098" y="4464446"/>
            <a:ext cx="4536504" cy="12685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2E8613-C545-41CF-87D9-BD7E86890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comparison: absorber vs continuous shielding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07B67-6AE5-4F67-AC10-62FA1A0E7F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513084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Absorbers (ABS):</a:t>
            </a:r>
          </a:p>
          <a:p>
            <a:pPr marL="565150" indent="-342900"/>
            <a:r>
              <a:rPr lang="en-US" sz="2000" dirty="0" err="1"/>
              <a:t>CuCrZr</a:t>
            </a:r>
            <a:r>
              <a:rPr lang="en-US" sz="2000" dirty="0"/>
              <a:t> alloy</a:t>
            </a:r>
          </a:p>
          <a:p>
            <a:pPr marL="565150" indent="-342900"/>
            <a:r>
              <a:rPr lang="en-US" sz="2000" dirty="0"/>
              <a:t>Length: 30cm</a:t>
            </a:r>
          </a:p>
          <a:p>
            <a:pPr marL="565150" indent="-342900"/>
            <a:r>
              <a:rPr lang="en-US" sz="2000" dirty="0"/>
              <a:t>5-6m distance</a:t>
            </a:r>
          </a:p>
          <a:p>
            <a:pPr marL="565150" indent="-342900"/>
            <a:r>
              <a:rPr lang="en-US" sz="2000" dirty="0"/>
              <a:t>Angled surfaces for even power distribution </a:t>
            </a:r>
          </a:p>
          <a:p>
            <a:pPr marL="565150" indent="-342900"/>
            <a:r>
              <a:rPr lang="en-US" sz="2000" dirty="0"/>
              <a:t>25 ABS in each beam (MBs, MQs) </a:t>
            </a:r>
            <a:r>
              <a:rPr lang="en-US" sz="1200" dirty="0"/>
              <a:t>(Design and initial placement by R. Kersevan)</a:t>
            </a:r>
          </a:p>
          <a:p>
            <a:pPr marL="222250" indent="0">
              <a:buNone/>
            </a:pPr>
            <a:endParaRPr lang="en-GB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BD7F9A-79CF-468B-B620-6DE41E1F7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124744"/>
            <a:ext cx="54065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Continuous shielding:</a:t>
            </a:r>
          </a:p>
          <a:p>
            <a:r>
              <a:rPr lang="en-US" sz="2000" dirty="0"/>
              <a:t>Equivalent to LEP layout</a:t>
            </a:r>
          </a:p>
          <a:p>
            <a:r>
              <a:rPr lang="en-US" sz="2000" dirty="0"/>
              <a:t>Continuous shielding around VC in MBs</a:t>
            </a:r>
          </a:p>
          <a:p>
            <a:pPr lvl="1"/>
            <a:r>
              <a:rPr lang="en-US" sz="2000" dirty="0"/>
              <a:t>Due to space restrictions from yoke and coils respectively, no shielding in MQs and </a:t>
            </a:r>
            <a:r>
              <a:rPr lang="en-US" sz="2000" dirty="0" err="1"/>
              <a:t>MSs.</a:t>
            </a:r>
            <a:r>
              <a:rPr lang="en-US" sz="2000" dirty="0"/>
              <a:t> </a:t>
            </a:r>
          </a:p>
          <a:p>
            <a:r>
              <a:rPr lang="en-US" sz="2000" dirty="0"/>
              <a:t>Intermet180 (Tungsten alloy)</a:t>
            </a:r>
          </a:p>
          <a:p>
            <a:r>
              <a:rPr lang="en-US" sz="2000" dirty="0"/>
              <a:t>Shielding thickness:</a:t>
            </a:r>
          </a:p>
          <a:p>
            <a:pPr lvl="1"/>
            <a:r>
              <a:rPr lang="en-US" sz="1600" dirty="0"/>
              <a:t>Top/bottom: 1cm</a:t>
            </a:r>
          </a:p>
          <a:p>
            <a:pPr lvl="1"/>
            <a:r>
              <a:rPr lang="en-US" sz="1600" dirty="0"/>
              <a:t>Sides: 1.3cm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8A073-745C-4704-99DE-9F0614BD0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9DAD90-82D7-4B6D-B1CC-0986FC9A0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FCC-ee R&amp;D and Technology Meeting #4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DAD1F-279F-4682-AF54-63057B74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5DFB0EC1-912E-45D8-B196-D55B602B46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3" t="9456" r="18271" b="18734"/>
          <a:stretch/>
        </p:blipFill>
        <p:spPr>
          <a:xfrm>
            <a:off x="2927648" y="1299234"/>
            <a:ext cx="2812799" cy="1407656"/>
          </a:xfrm>
          <a:prstGeom prst="rect">
            <a:avLst/>
          </a:prstGeom>
        </p:spPr>
      </p:pic>
      <p:pic>
        <p:nvPicPr>
          <p:cNvPr id="11" name="Picture 10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EAE99BD1-143B-46F9-9383-D2756AAA74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0" t="36633" r="12202" b="38671"/>
          <a:stretch/>
        </p:blipFill>
        <p:spPr>
          <a:xfrm>
            <a:off x="407368" y="5425752"/>
            <a:ext cx="5254050" cy="81156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004C6DD-5C6F-458E-B6AB-DE470EAC3B7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0269" y="5001928"/>
            <a:ext cx="1087219" cy="4238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F04736-F6FB-49D7-B201-93CBCDCD3CF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207568" y="5033302"/>
            <a:ext cx="3420000" cy="432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64670E7-134C-44D6-A85A-3C5D7931CFF4}"/>
              </a:ext>
            </a:extLst>
          </p:cNvPr>
          <p:cNvCxnSpPr/>
          <p:nvPr/>
        </p:nvCxnSpPr>
        <p:spPr>
          <a:xfrm flipV="1">
            <a:off x="685798" y="4616870"/>
            <a:ext cx="0" cy="27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BA5636C-3909-4D03-AD51-FE0FD3CD0CC3}"/>
              </a:ext>
            </a:extLst>
          </p:cNvPr>
          <p:cNvCxnSpPr>
            <a:cxnSpLocks/>
          </p:cNvCxnSpPr>
          <p:nvPr/>
        </p:nvCxnSpPr>
        <p:spPr>
          <a:xfrm flipV="1">
            <a:off x="684388" y="4886870"/>
            <a:ext cx="2700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41FA7FC-CAF3-4DBB-8C89-E9205CA8ED39}"/>
              </a:ext>
            </a:extLst>
          </p:cNvPr>
          <p:cNvSpPr txBox="1"/>
          <p:nvPr/>
        </p:nvSpPr>
        <p:spPr>
          <a:xfrm>
            <a:off x="885628" y="4701574"/>
            <a:ext cx="243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z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704E4C-A182-4454-B480-FA5129F8CA4C}"/>
              </a:ext>
            </a:extLst>
          </p:cNvPr>
          <p:cNvSpPr txBox="1"/>
          <p:nvPr/>
        </p:nvSpPr>
        <p:spPr>
          <a:xfrm>
            <a:off x="644322" y="4488742"/>
            <a:ext cx="309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x</a:t>
            </a:r>
            <a:endParaRPr lang="en-GB" sz="14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C53C0EC-4982-4B13-A0EE-E8C7C77DF0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60" t="1567" r="564" b="2362"/>
          <a:stretch/>
        </p:blipFill>
        <p:spPr>
          <a:xfrm>
            <a:off x="6888088" y="5018709"/>
            <a:ext cx="3577127" cy="107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3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D8170-97A7-4DD7-9519-F3D2F92B5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Fluence in the tunnel – ABS layout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5C8AD-C383-4F3A-B84A-8DB372CE2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17304-5EDE-48A1-90CC-D34F1753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FCC-ee R&amp;D and Technology Meeting #4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C32F9-FE65-4DA0-887D-A58E7653A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375A-B421-4BEC-9A93-5B2FF5C07A8B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6" r="12180"/>
          <a:stretch/>
        </p:blipFill>
        <p:spPr>
          <a:xfrm>
            <a:off x="4493389" y="1148497"/>
            <a:ext cx="3456382" cy="335901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FAFF1E-378E-4F18-B93D-C29F3032FFB4}"/>
              </a:ext>
            </a:extLst>
          </p:cNvPr>
          <p:cNvSpPr txBox="1"/>
          <p:nvPr/>
        </p:nvSpPr>
        <p:spPr>
          <a:xfrm>
            <a:off x="4511824" y="4455493"/>
            <a:ext cx="39090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Neutron fluence: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results for B1 and B2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are “transparent” for neutrons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 at 0.025eV from thermal neutrons</a:t>
            </a:r>
            <a:endParaRPr lang="en-GB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74B8B4A-7BC4-4E3E-AF95-C5C58FB81E06}"/>
              </a:ext>
            </a:extLst>
          </p:cNvPr>
          <p:cNvSpPr/>
          <p:nvPr/>
        </p:nvSpPr>
        <p:spPr bwMode="auto">
          <a:xfrm>
            <a:off x="5638783" y="1610766"/>
            <a:ext cx="504056" cy="69638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EF7FA9-013F-44DC-B443-7F799CB3BE10}"/>
              </a:ext>
            </a:extLst>
          </p:cNvPr>
          <p:cNvSpPr txBox="1"/>
          <p:nvPr/>
        </p:nvSpPr>
        <p:spPr>
          <a:xfrm>
            <a:off x="5831193" y="2560841"/>
            <a:ext cx="1002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Thermal neutrons</a:t>
            </a:r>
            <a:endParaRPr lang="en-GB" sz="14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27A44A2-B007-4998-99D6-92ADA4CC67B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055760" y="2306174"/>
            <a:ext cx="144018" cy="3109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A6BDA88-74E6-483F-B36C-B15AC336D66F}"/>
              </a:ext>
            </a:extLst>
          </p:cNvPr>
          <p:cNvSpPr txBox="1"/>
          <p:nvPr/>
        </p:nvSpPr>
        <p:spPr>
          <a:xfrm>
            <a:off x="8112224" y="1268760"/>
            <a:ext cx="39090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Electromagnetic particles fluence: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fluence obtained for B1 due to scoring at the outside of the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Magnets stop particles from B2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12201"/>
          <a:stretch/>
        </p:blipFill>
        <p:spPr>
          <a:xfrm>
            <a:off x="8282903" y="2742946"/>
            <a:ext cx="3592171" cy="34909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68408" y="298285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394078" y="2742945"/>
            <a:ext cx="1800200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Electron &amp; Photon </a:t>
            </a:r>
            <a:r>
              <a:rPr lang="en-US" sz="700" dirty="0" err="1"/>
              <a:t>Fluence</a:t>
            </a:r>
            <a:r>
              <a:rPr lang="en-US" sz="700" dirty="0"/>
              <a:t> (B1, B2)</a:t>
            </a:r>
          </a:p>
        </p:txBody>
      </p:sp>
      <p:pic>
        <p:nvPicPr>
          <p:cNvPr id="15" name="Content Placeholder 6" descr="A picture containing timeline&#10;&#10;Description automatically generated">
            <a:extLst>
              <a:ext uri="{FF2B5EF4-FFF2-40B4-BE49-F238E27FC236}">
                <a16:creationId xmlns:a16="http://schemas.microsoft.com/office/drawing/2014/main" id="{6AAA33AC-B45E-4F4B-995B-B0F41E3679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0" r="14837"/>
          <a:stretch/>
        </p:blipFill>
        <p:spPr bwMode="auto">
          <a:xfrm>
            <a:off x="64045" y="1925834"/>
            <a:ext cx="4252786" cy="432000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F5441A-E207-4D21-8A64-D9ED188A6CED}"/>
              </a:ext>
            </a:extLst>
          </p:cNvPr>
          <p:cNvCxnSpPr>
            <a:cxnSpLocks/>
          </p:cNvCxnSpPr>
          <p:nvPr/>
        </p:nvCxnSpPr>
        <p:spPr bwMode="auto">
          <a:xfrm>
            <a:off x="4439816" y="1305235"/>
            <a:ext cx="0" cy="4715412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930A233-7BCC-4147-9017-40BE740187B8}"/>
              </a:ext>
            </a:extLst>
          </p:cNvPr>
          <p:cNvSpPr txBox="1"/>
          <p:nvPr/>
        </p:nvSpPr>
        <p:spPr>
          <a:xfrm>
            <a:off x="443093" y="1218677"/>
            <a:ext cx="3909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SR Spectrum of primary electrons: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489FAB-24B7-46BD-911B-78E873FEC293}"/>
              </a:ext>
            </a:extLst>
          </p:cNvPr>
          <p:cNvSpPr txBox="1"/>
          <p:nvPr/>
        </p:nvSpPr>
        <p:spPr>
          <a:xfrm rot="16200000">
            <a:off x="-116264" y="3321278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-2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47651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31724CE-9853-4EA1-B1FF-8E9536867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27" r="2865"/>
          <a:stretch/>
        </p:blipFill>
        <p:spPr>
          <a:xfrm>
            <a:off x="8537380" y="613729"/>
            <a:ext cx="3062630" cy="303633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3B96887-ACCD-4144-982E-0383AA9067A8}"/>
              </a:ext>
            </a:extLst>
          </p:cNvPr>
          <p:cNvSpPr/>
          <p:nvPr/>
        </p:nvSpPr>
        <p:spPr>
          <a:xfrm>
            <a:off x="63388" y="1100469"/>
            <a:ext cx="7626080" cy="2544555"/>
          </a:xfrm>
          <a:prstGeom prst="rect">
            <a:avLst/>
          </a:prstGeom>
          <a:solidFill>
            <a:schemeClr val="accent3">
              <a:alpha val="45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E6CA13-8238-4724-BDA3-6A11D1A7B8F4}"/>
              </a:ext>
            </a:extLst>
          </p:cNvPr>
          <p:cNvSpPr/>
          <p:nvPr/>
        </p:nvSpPr>
        <p:spPr>
          <a:xfrm>
            <a:off x="63388" y="3692757"/>
            <a:ext cx="7652743" cy="2544555"/>
          </a:xfrm>
          <a:prstGeom prst="rect">
            <a:avLst/>
          </a:prstGeom>
          <a:solidFill>
            <a:schemeClr val="accent4">
              <a:alpha val="40000"/>
            </a:schemeClr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389332D-FE45-46AC-AB8F-CE83275884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7" t="3611" r="1820"/>
          <a:stretch/>
        </p:blipFill>
        <p:spPr>
          <a:xfrm>
            <a:off x="428754" y="3717312"/>
            <a:ext cx="3213544" cy="25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EF3A505-7E0E-46F5-9371-2EFB8C5CC3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25" t="2237"/>
          <a:stretch/>
        </p:blipFill>
        <p:spPr>
          <a:xfrm>
            <a:off x="3791520" y="1112746"/>
            <a:ext cx="3550166" cy="25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64A381-6544-400C-A1D4-A089DD03A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05"/>
            <a:ext cx="10515600" cy="1325563"/>
          </a:xfrm>
        </p:spPr>
        <p:txBody>
          <a:bodyPr/>
          <a:lstStyle/>
          <a:p>
            <a:r>
              <a:rPr lang="en-US" dirty="0"/>
              <a:t>Dose in the tunnel environment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3D1428-1095-4BB2-A8EA-EE93B5077E0B}"/>
              </a:ext>
            </a:extLst>
          </p:cNvPr>
          <p:cNvSpPr/>
          <p:nvPr/>
        </p:nvSpPr>
        <p:spPr>
          <a:xfrm>
            <a:off x="9042997" y="2368332"/>
            <a:ext cx="1983814" cy="275828"/>
          </a:xfrm>
          <a:prstGeom prst="rect">
            <a:avLst/>
          </a:prstGeom>
          <a:solidFill>
            <a:schemeClr val="accent4">
              <a:alpha val="39000"/>
            </a:scheme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C69412B-F037-4B53-9A9F-2EB338775F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16"/>
          <a:stretch/>
        </p:blipFill>
        <p:spPr>
          <a:xfrm>
            <a:off x="392729" y="1105263"/>
            <a:ext cx="3285594" cy="2520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B20AB59-CFDC-4391-BD84-682793D1F58F}"/>
              </a:ext>
            </a:extLst>
          </p:cNvPr>
          <p:cNvSpPr/>
          <p:nvPr/>
        </p:nvSpPr>
        <p:spPr>
          <a:xfrm>
            <a:off x="9121736" y="1833618"/>
            <a:ext cx="1772949" cy="212709"/>
          </a:xfrm>
          <a:prstGeom prst="rect">
            <a:avLst/>
          </a:prstGeom>
          <a:solidFill>
            <a:schemeClr val="accent3">
              <a:alpha val="40000"/>
            </a:schemeClr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4281B0D-7C3F-4AAD-877A-D8453D8D64D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412"/>
          <a:stretch/>
        </p:blipFill>
        <p:spPr>
          <a:xfrm>
            <a:off x="3770882" y="3717312"/>
            <a:ext cx="3661762" cy="2520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5DFF5D-3DB4-4F80-BFAC-C8E94079F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3521B-F735-45DA-A3A0-6B08650BA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FCC-ee R&amp;D and Technology Meeting #4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93A7F-13FF-482A-83E2-1B5B9A961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C17A8-2003-4D68-840E-13E17112D69B}" type="slidenum">
              <a:rPr lang="en-GB" smtClean="0"/>
              <a:t>6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EB6E6C-6A2B-407B-8794-DE4449B6272F}"/>
              </a:ext>
            </a:extLst>
          </p:cNvPr>
          <p:cNvSpPr txBox="1"/>
          <p:nvPr/>
        </p:nvSpPr>
        <p:spPr>
          <a:xfrm rot="16200000">
            <a:off x="-230193" y="1978330"/>
            <a:ext cx="92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F7BC36-7B98-404C-8740-50351D745EAE}"/>
              </a:ext>
            </a:extLst>
          </p:cNvPr>
          <p:cNvSpPr txBox="1"/>
          <p:nvPr/>
        </p:nvSpPr>
        <p:spPr>
          <a:xfrm rot="16200000">
            <a:off x="-216117" y="4780368"/>
            <a:ext cx="92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4B78CF-849E-4EC0-A368-92E723809BB7}"/>
              </a:ext>
            </a:extLst>
          </p:cNvPr>
          <p:cNvSpPr txBox="1"/>
          <p:nvPr/>
        </p:nvSpPr>
        <p:spPr>
          <a:xfrm rot="16200000">
            <a:off x="7103145" y="1978330"/>
            <a:ext cx="803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3A292B-0AD8-4C4C-A17D-0AE62C747E6C}"/>
              </a:ext>
            </a:extLst>
          </p:cNvPr>
          <p:cNvSpPr txBox="1"/>
          <p:nvPr/>
        </p:nvSpPr>
        <p:spPr>
          <a:xfrm rot="16200000">
            <a:off x="7129808" y="4726112"/>
            <a:ext cx="803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</a:t>
            </a:r>
            <a:endParaRPr lang="en-GB" dirty="0"/>
          </a:p>
        </p:txBody>
      </p:sp>
      <p:graphicFrame>
        <p:nvGraphicFramePr>
          <p:cNvPr id="27" name="Table 12">
            <a:extLst>
              <a:ext uri="{FF2B5EF4-FFF2-40B4-BE49-F238E27FC236}">
                <a16:creationId xmlns:a16="http://schemas.microsoft.com/office/drawing/2014/main" id="{7833C550-571B-4BE3-B733-09E34B3537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611944"/>
              </p:ext>
            </p:extLst>
          </p:nvPr>
        </p:nvGraphicFramePr>
        <p:xfrm>
          <a:off x="8112224" y="3781745"/>
          <a:ext cx="3715703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3180">
                  <a:extLst>
                    <a:ext uri="{9D8B030D-6E8A-4147-A177-3AD203B41FA5}">
                      <a16:colId xmlns:a16="http://schemas.microsoft.com/office/drawing/2014/main" val="4193358013"/>
                    </a:ext>
                  </a:extLst>
                </a:gridCol>
                <a:gridCol w="1449705">
                  <a:extLst>
                    <a:ext uri="{9D8B030D-6E8A-4147-A177-3AD203B41FA5}">
                      <a16:colId xmlns:a16="http://schemas.microsoft.com/office/drawing/2014/main" val="571183393"/>
                    </a:ext>
                  </a:extLst>
                </a:gridCol>
                <a:gridCol w="952818">
                  <a:extLst>
                    <a:ext uri="{9D8B030D-6E8A-4147-A177-3AD203B41FA5}">
                      <a16:colId xmlns:a16="http://schemas.microsoft.com/office/drawing/2014/main" val="12973828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Continuous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139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Top, Center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120kGy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500kGy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987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Middle, ext.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200kGy/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1.2MGy peak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600kGy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790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Middle, int.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200kGy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1.2MGy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3406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1F91802-C5DE-43F7-8F2F-A04830807392}"/>
              </a:ext>
            </a:extLst>
          </p:cNvPr>
          <p:cNvSpPr txBox="1"/>
          <p:nvPr/>
        </p:nvSpPr>
        <p:spPr>
          <a:xfrm>
            <a:off x="7865800" y="5480450"/>
            <a:ext cx="432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HL-LHC arcs reference value: 1.4Gy (!)</a:t>
            </a:r>
          </a:p>
          <a:p>
            <a:r>
              <a:rPr lang="en-US" sz="1100" dirty="0"/>
              <a:t>(https://edms.cern.ch/ui/file/2302154/1.0/HLLHC_Specification_Document_v1.0.pdf)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096860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24506-F993-4642-9078-57E056A8B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R2E: Si-1MeV neutron equivalent fluence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E360B-D890-475F-A7E7-B21A1389F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D122DB-39EB-41DF-AC1B-BC7DE593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FCC-ee R&amp;D and Technology Meeting #4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E1B4F-F8A2-4076-9D58-BA3FC25BC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375A-B421-4BEC-9A93-5B2FF5C07A8B}" type="slidenum">
              <a:rPr lang="en-GB" smtClean="0"/>
              <a:t>7</a:t>
            </a:fld>
            <a:endParaRPr lang="en-GB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EA19399-142C-4B2F-99C8-946FEB1AF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74" y="1268760"/>
            <a:ext cx="4612402" cy="4908203"/>
          </a:xfrm>
        </p:spPr>
        <p:txBody>
          <a:bodyPr>
            <a:normAutofit/>
          </a:bodyPr>
          <a:lstStyle/>
          <a:p>
            <a:r>
              <a:rPr lang="en-US" sz="2000" dirty="0"/>
              <a:t>Low abundance of neutrons, since they are only produced by photons &gt;~10MeV</a:t>
            </a:r>
          </a:p>
          <a:p>
            <a:r>
              <a:rPr lang="en-US" sz="2000" dirty="0">
                <a:sym typeface="Wingdings" panose="05000000000000000000" pitchFamily="2" charset="2"/>
              </a:rPr>
              <a:t>High abundance of electromagnetic particles leads to higher contribution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CONT: </a:t>
            </a:r>
            <a:r>
              <a:rPr lang="en-US" sz="2000" dirty="0" err="1">
                <a:sym typeface="Wingdings" panose="05000000000000000000" pitchFamily="2" charset="2"/>
              </a:rPr>
              <a:t>em</a:t>
            </a:r>
            <a:r>
              <a:rPr lang="en-US" sz="2000" dirty="0">
                <a:sym typeface="Wingdings" panose="05000000000000000000" pitchFamily="2" charset="2"/>
              </a:rPr>
              <a:t>. contribution better shielded, no significant difference in the neutron contribution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HL-LHC arcs reference: 1.6x10</a:t>
            </a:r>
            <a:r>
              <a:rPr lang="en-US" sz="2000" baseline="30000" dirty="0">
                <a:sym typeface="Wingdings" panose="05000000000000000000" pitchFamily="2" charset="2"/>
              </a:rPr>
              <a:t>10</a:t>
            </a:r>
            <a:r>
              <a:rPr lang="en-US" sz="2000" dirty="0">
                <a:sym typeface="Wingdings" panose="05000000000000000000" pitchFamily="2" charset="2"/>
              </a:rPr>
              <a:t>cm</a:t>
            </a:r>
            <a:r>
              <a:rPr lang="en-US" sz="2000" baseline="30000" dirty="0">
                <a:sym typeface="Wingdings" panose="05000000000000000000" pitchFamily="2" charset="2"/>
              </a:rPr>
              <a:t>-2</a:t>
            </a:r>
          </a:p>
        </p:txBody>
      </p:sp>
      <p:pic>
        <p:nvPicPr>
          <p:cNvPr id="16" name="Picture 15" descr="Chart, bar chart&#10;&#10;Description automatically generated">
            <a:extLst>
              <a:ext uri="{FF2B5EF4-FFF2-40B4-BE49-F238E27FC236}">
                <a16:creationId xmlns:a16="http://schemas.microsoft.com/office/drawing/2014/main" id="{C1E8BB53-4765-4C6E-B645-50DB05747F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00" t="6951" b="4850"/>
          <a:stretch/>
        </p:blipFill>
        <p:spPr>
          <a:xfrm>
            <a:off x="8328248" y="1151308"/>
            <a:ext cx="3482366" cy="244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87DB618-DAA2-43DD-91C8-ED4FE5A01A77}"/>
              </a:ext>
            </a:extLst>
          </p:cNvPr>
          <p:cNvSpPr/>
          <p:nvPr/>
        </p:nvSpPr>
        <p:spPr bwMode="auto">
          <a:xfrm>
            <a:off x="8712252" y="2775357"/>
            <a:ext cx="2500130" cy="32016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2x10</a:t>
            </a:r>
            <a:r>
              <a:rPr lang="en-US" b="1" baseline="30000" dirty="0"/>
              <a:t>11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  <a:endParaRPr lang="en-GB" b="1" baseline="30000" dirty="0"/>
          </a:p>
        </p:txBody>
      </p:sp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D6E0A8CA-92FE-4701-9D33-A8E5FEF16D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0" t="6950" b="4851"/>
          <a:stretch/>
        </p:blipFill>
        <p:spPr>
          <a:xfrm>
            <a:off x="4485842" y="1151308"/>
            <a:ext cx="3482366" cy="244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E98A322-A497-4BE0-8343-638B772D9059}"/>
              </a:ext>
            </a:extLst>
          </p:cNvPr>
          <p:cNvSpPr/>
          <p:nvPr/>
        </p:nvSpPr>
        <p:spPr bwMode="auto">
          <a:xfrm>
            <a:off x="4858560" y="2767974"/>
            <a:ext cx="2533584" cy="32754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6x10</a:t>
            </a:r>
            <a:r>
              <a:rPr lang="en-US" b="1" baseline="30000" dirty="0"/>
              <a:t>12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  <a:endParaRPr lang="en-GB" b="1" baseline="30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9AA18D-8655-44DC-8E1D-AB359CAC68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571" y="3599580"/>
            <a:ext cx="3251637" cy="244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404EFA-60DB-4764-8390-A0589B03DD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9772" y="3599580"/>
            <a:ext cx="3242224" cy="244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5D56BC0-B450-43F6-BF44-45EECF45318F}"/>
              </a:ext>
            </a:extLst>
          </p:cNvPr>
          <p:cNvSpPr/>
          <p:nvPr/>
        </p:nvSpPr>
        <p:spPr bwMode="auto">
          <a:xfrm>
            <a:off x="4949723" y="5327772"/>
            <a:ext cx="2298405" cy="23647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1.5x10</a:t>
            </a:r>
            <a:r>
              <a:rPr lang="en-US" b="1" baseline="30000" dirty="0"/>
              <a:t>12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  <a:endParaRPr lang="en-GB" b="1" baseline="30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1BEFD26-FB98-450A-98E8-13F05E50C3D9}"/>
              </a:ext>
            </a:extLst>
          </p:cNvPr>
          <p:cNvSpPr/>
          <p:nvPr/>
        </p:nvSpPr>
        <p:spPr bwMode="auto">
          <a:xfrm>
            <a:off x="8782567" y="5327772"/>
            <a:ext cx="2429815" cy="27304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1.5x10</a:t>
            </a:r>
            <a:r>
              <a:rPr lang="en-US" b="1" baseline="30000" dirty="0"/>
              <a:t>11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  <a:endParaRPr lang="en-GB" b="1" baseline="30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27F97D-21AF-4960-8921-E1C33513CF3D}"/>
              </a:ext>
            </a:extLst>
          </p:cNvPr>
          <p:cNvSpPr txBox="1"/>
          <p:nvPr/>
        </p:nvSpPr>
        <p:spPr>
          <a:xfrm rot="16200000">
            <a:off x="7753402" y="4516622"/>
            <a:ext cx="92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73636C-CB4E-4914-8B5D-8370AD1CB5CD}"/>
              </a:ext>
            </a:extLst>
          </p:cNvPr>
          <p:cNvSpPr txBox="1"/>
          <p:nvPr/>
        </p:nvSpPr>
        <p:spPr>
          <a:xfrm rot="16200000">
            <a:off x="7752111" y="2109801"/>
            <a:ext cx="803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74CEDD-521E-475E-A31A-7ED3A2A55350}"/>
              </a:ext>
            </a:extLst>
          </p:cNvPr>
          <p:cNvSpPr txBox="1"/>
          <p:nvPr/>
        </p:nvSpPr>
        <p:spPr>
          <a:xfrm>
            <a:off x="4764175" y="6021016"/>
            <a:ext cx="57851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Results normalized to 10</a:t>
            </a:r>
            <a:r>
              <a:rPr lang="en-US" sz="1400" baseline="30000" dirty="0"/>
              <a:t>7</a:t>
            </a:r>
            <a:r>
              <a:rPr lang="en-US" sz="1400" dirty="0"/>
              <a:t>s (one year at the current design) and 5.4mA </a:t>
            </a:r>
            <a:endParaRPr lang="en-US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32623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A8004-0EAE-4A65-A7F7-CB1E98C71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R2E: high energy hadron equivalent fluence &amp; thermal neutron equivalent fluence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5154B-D446-4BAE-B1D0-575AEDD88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81578-5115-464A-AF86-FC09F697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FCC-ee R&amp;D and Technology Meeting #4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F818B-D66F-49BA-9DB3-BAEA09047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A375A-B421-4BEC-9A93-5B2FF5C07A8B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EFAC1DF1-AD99-4A59-835C-BFAEACA61B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00" t="6951" b="4850"/>
          <a:stretch/>
        </p:blipFill>
        <p:spPr>
          <a:xfrm>
            <a:off x="4639588" y="3257860"/>
            <a:ext cx="3840845" cy="2700000"/>
          </a:xfrm>
          <a:prstGeom prst="rect">
            <a:avLst/>
          </a:prstGeom>
        </p:spPr>
      </p:pic>
      <p:pic>
        <p:nvPicPr>
          <p:cNvPr id="12" name="Picture 11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8B4E33DF-33CE-410A-9417-6E2F173F75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0" t="6951" b="4850"/>
          <a:stretch/>
        </p:blipFill>
        <p:spPr>
          <a:xfrm>
            <a:off x="399200" y="1556792"/>
            <a:ext cx="3840845" cy="27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9E88E1-A0A2-40EA-A529-17B970B15C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0433" y="3229365"/>
            <a:ext cx="3605201" cy="270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9AB147-FF68-4142-A2C4-C2163C0F12D1}"/>
              </a:ext>
            </a:extLst>
          </p:cNvPr>
          <p:cNvSpPr txBox="1"/>
          <p:nvPr/>
        </p:nvSpPr>
        <p:spPr>
          <a:xfrm>
            <a:off x="9820845" y="2852936"/>
            <a:ext cx="92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06A3E0-4A68-4D6A-BF2C-5E4C3289F1E6}"/>
              </a:ext>
            </a:extLst>
          </p:cNvPr>
          <p:cNvSpPr txBox="1"/>
          <p:nvPr/>
        </p:nvSpPr>
        <p:spPr>
          <a:xfrm>
            <a:off x="6232004" y="2890910"/>
            <a:ext cx="803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8DD031-290A-46F5-9098-C53916B0726D}"/>
              </a:ext>
            </a:extLst>
          </p:cNvPr>
          <p:cNvSpPr txBox="1"/>
          <p:nvPr/>
        </p:nvSpPr>
        <p:spPr>
          <a:xfrm>
            <a:off x="1" y="4293096"/>
            <a:ext cx="463958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Neutrons create secondary neutrons and thermalize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Thermal neutron eq. looks identical for both cases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HL-LHC arc reference: 1.2x10</a:t>
            </a:r>
            <a:r>
              <a:rPr lang="en-US" sz="2000" baseline="30000" dirty="0">
                <a:sym typeface="Wingdings" panose="05000000000000000000" pitchFamily="2" charset="2"/>
              </a:rPr>
              <a:t>10</a:t>
            </a:r>
            <a:r>
              <a:rPr lang="en-US" sz="2000" dirty="0">
                <a:sym typeface="Wingdings" panose="05000000000000000000" pitchFamily="2" charset="2"/>
              </a:rPr>
              <a:t>cm</a:t>
            </a:r>
            <a:r>
              <a:rPr lang="en-US" sz="2000" baseline="30000" dirty="0">
                <a:sym typeface="Wingdings" panose="05000000000000000000" pitchFamily="2" charset="2"/>
              </a:rPr>
              <a:t>-2</a:t>
            </a: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3A5226-0D3E-41EF-B025-1B03AAB371E1}"/>
              </a:ext>
            </a:extLst>
          </p:cNvPr>
          <p:cNvSpPr txBox="1"/>
          <p:nvPr/>
        </p:nvSpPr>
        <p:spPr>
          <a:xfrm>
            <a:off x="4727848" y="1484784"/>
            <a:ext cx="685089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HEH-eq fluence is lower due to low energy of neutrons </a:t>
            </a:r>
            <a:r>
              <a:rPr lang="en-US" sz="2000" dirty="0">
                <a:sym typeface="Wingdings" panose="05000000000000000000" pitchFamily="2" charset="2"/>
              </a:rPr>
              <a:t> low weight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Similar results for both designs for HEH-eq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HL-LHC arc reference: 2.4x10</a:t>
            </a:r>
            <a:r>
              <a:rPr lang="en-US" sz="2000" baseline="30000" dirty="0">
                <a:sym typeface="Wingdings" panose="05000000000000000000" pitchFamily="2" charset="2"/>
              </a:rPr>
              <a:t>9</a:t>
            </a:r>
            <a:r>
              <a:rPr lang="en-US" sz="2000" dirty="0">
                <a:sym typeface="Wingdings" panose="05000000000000000000" pitchFamily="2" charset="2"/>
              </a:rPr>
              <a:t>cm</a:t>
            </a:r>
            <a:r>
              <a:rPr lang="en-US" sz="2000" baseline="30000" dirty="0">
                <a:sym typeface="Wingdings" panose="05000000000000000000" pitchFamily="2" charset="2"/>
              </a:rPr>
              <a:t>-2</a:t>
            </a: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742D6B-9DB2-48A8-AD57-4605EC3A2216}"/>
              </a:ext>
            </a:extLst>
          </p:cNvPr>
          <p:cNvSpPr txBox="1"/>
          <p:nvPr/>
        </p:nvSpPr>
        <p:spPr>
          <a:xfrm>
            <a:off x="2908449" y="5929365"/>
            <a:ext cx="58326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Results normalized to 10</a:t>
            </a:r>
            <a:r>
              <a:rPr lang="en-US" sz="1400" baseline="30000" dirty="0"/>
              <a:t>7</a:t>
            </a:r>
            <a:r>
              <a:rPr lang="en-US" sz="1400" dirty="0"/>
              <a:t>s (one year at the current design) and 5.4mA </a:t>
            </a:r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B6933D7-B8A0-4E93-911D-111DA8E73E74}"/>
              </a:ext>
            </a:extLst>
          </p:cNvPr>
          <p:cNvSpPr/>
          <p:nvPr/>
        </p:nvSpPr>
        <p:spPr bwMode="auto">
          <a:xfrm>
            <a:off x="839416" y="3313735"/>
            <a:ext cx="2734927" cy="38125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2x10</a:t>
            </a:r>
            <a:r>
              <a:rPr lang="en-US" b="1" baseline="30000" dirty="0"/>
              <a:t>11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  <a:endParaRPr lang="en-GB" b="1" baseline="30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04D1E6-DAF3-4F7A-8AD4-E865393DFFCF}"/>
              </a:ext>
            </a:extLst>
          </p:cNvPr>
          <p:cNvSpPr/>
          <p:nvPr/>
        </p:nvSpPr>
        <p:spPr bwMode="auto">
          <a:xfrm>
            <a:off x="4993848" y="5051146"/>
            <a:ext cx="2830344" cy="36933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2x10</a:t>
            </a:r>
            <a:r>
              <a:rPr lang="en-US" b="1" baseline="30000" dirty="0"/>
              <a:t>8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  <a:endParaRPr lang="en-GB" b="1" baseline="30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0B993F-C0C0-4FA5-BB31-206D36EB6C22}"/>
              </a:ext>
            </a:extLst>
          </p:cNvPr>
          <p:cNvSpPr/>
          <p:nvPr/>
        </p:nvSpPr>
        <p:spPr bwMode="auto">
          <a:xfrm>
            <a:off x="8732694" y="5060500"/>
            <a:ext cx="2691898" cy="40632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1x10</a:t>
            </a:r>
            <a:r>
              <a:rPr lang="en-US" b="1" baseline="30000" dirty="0"/>
              <a:t>8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  <a:endParaRPr lang="en-GB" b="1" baseline="30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92C0944-7BE0-4389-8B08-97239BE8E70C}"/>
              </a:ext>
            </a:extLst>
          </p:cNvPr>
          <p:cNvCxnSpPr>
            <a:cxnSpLocks/>
          </p:cNvCxnSpPr>
          <p:nvPr/>
        </p:nvCxnSpPr>
        <p:spPr bwMode="auto">
          <a:xfrm>
            <a:off x="4583832" y="1161860"/>
            <a:ext cx="0" cy="4715412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2AB3D02-FCDE-4DB5-93F5-A48B881DA9BA}"/>
              </a:ext>
            </a:extLst>
          </p:cNvPr>
          <p:cNvSpPr txBox="1"/>
          <p:nvPr/>
        </p:nvSpPr>
        <p:spPr>
          <a:xfrm>
            <a:off x="347823" y="1052736"/>
            <a:ext cx="4441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Thermal neutron eq fluence:</a:t>
            </a:r>
            <a:endParaRPr lang="en-GB" sz="24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FB2D2D-F920-4CF4-8265-98CCB0FEA6A7}"/>
              </a:ext>
            </a:extLst>
          </p:cNvPr>
          <p:cNvSpPr txBox="1"/>
          <p:nvPr/>
        </p:nvSpPr>
        <p:spPr>
          <a:xfrm>
            <a:off x="4993848" y="1052736"/>
            <a:ext cx="34395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/>
              <a:t>HEH-eq fluence: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71562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1C5BC-385D-4A23-8BFD-A32421F8F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FFEBF5-DE37-4B1E-95D8-F4ABB0C31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02/09/2021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835936-9964-4FEA-A835-A2E8B156C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FCC-ee R&amp;D and Technology Meeting #4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41527-46B1-4B56-810E-EA74939B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C003B-D60D-43F3-879F-42211E5AFC1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5360" y="1245522"/>
            <a:ext cx="11449272" cy="4821904"/>
          </a:xfrm>
        </p:spPr>
        <p:txBody>
          <a:bodyPr>
            <a:normAutofit/>
          </a:bodyPr>
          <a:lstStyle/>
          <a:p>
            <a:r>
              <a:rPr lang="en-US" sz="2400" dirty="0"/>
              <a:t>Particle fluences in the FCC-</a:t>
            </a:r>
            <a:r>
              <a:rPr lang="en-US" sz="2400" dirty="0" err="1"/>
              <a:t>ee</a:t>
            </a:r>
            <a:r>
              <a:rPr lang="en-US" sz="2400" dirty="0"/>
              <a:t> arcs: </a:t>
            </a:r>
          </a:p>
          <a:p>
            <a:pPr lvl="1"/>
            <a:r>
              <a:rPr lang="en-US" sz="2000" dirty="0"/>
              <a:t>comparable results for continuous scheme and absorber layout</a:t>
            </a:r>
          </a:p>
          <a:p>
            <a:pPr lvl="1"/>
            <a:r>
              <a:rPr lang="en-US" sz="2000" dirty="0"/>
              <a:t>Si-1MeV neutron equivalent: dominated by electromagnetic contribution (unlike in hadron machines) due to higher abundance of electromagnetic particles</a:t>
            </a:r>
          </a:p>
          <a:p>
            <a:pPr lvl="1"/>
            <a:r>
              <a:rPr lang="en-US" sz="2000" dirty="0"/>
              <a:t>High energy hadron equivalent: low due to low energy of neutrons</a:t>
            </a:r>
          </a:p>
          <a:p>
            <a:pPr lvl="1"/>
            <a:r>
              <a:rPr lang="en-US" sz="2000" dirty="0"/>
              <a:t>Thermal neutron equivalent: similar results for both layouts, relatively higher than in HL-LHC</a:t>
            </a:r>
            <a:br>
              <a:rPr lang="en-US" sz="2000" dirty="0"/>
            </a:br>
            <a:endParaRPr lang="en-US" sz="2000" dirty="0"/>
          </a:p>
          <a:p>
            <a:r>
              <a:rPr lang="en-US" sz="2400" dirty="0"/>
              <a:t>Dose: much harsher environment than in HL-LHC </a:t>
            </a:r>
            <a:r>
              <a:rPr lang="en-US" sz="2400" dirty="0">
                <a:sym typeface="Wingdings" panose="05000000000000000000" pitchFamily="2" charset="2"/>
              </a:rPr>
              <a:t> in terms of R2E the limiting factor for FCC-</a:t>
            </a:r>
            <a:r>
              <a:rPr lang="en-US" sz="2400" dirty="0" err="1">
                <a:sym typeface="Wingdings" panose="05000000000000000000" pitchFamily="2" charset="2"/>
              </a:rPr>
              <a:t>ee</a:t>
            </a:r>
            <a:r>
              <a:rPr lang="en-US" sz="2400" dirty="0">
                <a:sym typeface="Wingdings" panose="05000000000000000000" pitchFamily="2" charset="2"/>
              </a:rPr>
              <a:t>, but it should be easier to shield compared to hadrons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11517882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12805</TotalTime>
  <Words>701</Words>
  <Application>Microsoft Office PowerPoint</Application>
  <DocSecurity>0</DocSecurity>
  <PresentationFormat>Widescreen</PresentationFormat>
  <Paragraphs>128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Wingdings</vt:lpstr>
      <vt:lpstr>Calibri</vt:lpstr>
      <vt:lpstr>CERN_ENdept_Presentation_ArialFont copy</vt:lpstr>
      <vt:lpstr>SR related R2E levels in the FCC-ee arc with FLUKA</vt:lpstr>
      <vt:lpstr>Agenda</vt:lpstr>
      <vt:lpstr>Simulation Setup</vt:lpstr>
      <vt:lpstr>Model comparison: absorber vs continuous shielding</vt:lpstr>
      <vt:lpstr>Fluence in the tunnel – ABS layout</vt:lpstr>
      <vt:lpstr>Dose in the tunnel environment</vt:lpstr>
      <vt:lpstr>R2E: Si-1MeV neutron equivalent fluence</vt:lpstr>
      <vt:lpstr>R2E: high energy hadron equivalent fluence &amp; thermal neutron equivalent fluence</vt:lpstr>
      <vt:lpstr>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Barbara Humann</cp:lastModifiedBy>
  <cp:revision>388</cp:revision>
  <dcterms:created xsi:type="dcterms:W3CDTF">2020-09-04T12:34:15Z</dcterms:created>
  <dcterms:modified xsi:type="dcterms:W3CDTF">2021-09-02T08:43:19Z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