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1357" r:id="rId2"/>
    <p:sldId id="3163" r:id="rId3"/>
    <p:sldId id="286" r:id="rId4"/>
    <p:sldId id="350" r:id="rId5"/>
    <p:sldId id="3164" r:id="rId6"/>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1pPr>
    <a:lvl2pPr marL="0" marR="0" indent="34290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2pPr>
    <a:lvl3pPr marL="0" marR="0" indent="68580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3pPr>
    <a:lvl4pPr marL="0" marR="0" indent="102870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4pPr>
    <a:lvl5pPr marL="0" marR="0" indent="137160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5pPr>
    <a:lvl6pPr marL="0" marR="0" indent="171450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6pPr>
    <a:lvl7pPr marL="0" marR="0" indent="205740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7pPr>
    <a:lvl8pPr marL="0" marR="0" indent="240030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8pPr>
    <a:lvl9pPr marL="0" marR="0" indent="274320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 styleId="{D51ADE6A-740E-44AE-83CC-AE7238B6C88D}"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83"/>
    <p:restoredTop sz="77521"/>
  </p:normalViewPr>
  <p:slideViewPr>
    <p:cSldViewPr snapToGrid="0" snapToObjects="1">
      <p:cViewPr varScale="1">
        <p:scale>
          <a:sx n="53" d="100"/>
          <a:sy n="53" d="100"/>
        </p:scale>
        <p:origin x="768" y="17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 name="Shape 51"/>
          <p:cNvSpPr>
            <a:spLocks noGrp="1" noRot="1" noChangeAspect="1"/>
          </p:cNvSpPr>
          <p:nvPr>
            <p:ph type="sldImg"/>
          </p:nvPr>
        </p:nvSpPr>
        <p:spPr>
          <a:xfrm>
            <a:off x="1143000" y="685800"/>
            <a:ext cx="4572000" cy="3429000"/>
          </a:xfrm>
          <a:prstGeom prst="rect">
            <a:avLst/>
          </a:prstGeom>
        </p:spPr>
        <p:txBody>
          <a:bodyPr/>
          <a:lstStyle/>
          <a:p>
            <a:endParaRPr/>
          </a:p>
        </p:txBody>
      </p:sp>
      <p:sp>
        <p:nvSpPr>
          <p:cNvPr id="52" name="Shape 5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584200" latinLnBrk="0">
      <a:defRPr sz="2200">
        <a:latin typeface="Lucida Grande"/>
        <a:ea typeface="Lucida Grande"/>
        <a:cs typeface="Lucida Grande"/>
        <a:sym typeface="Lucida Grande"/>
      </a:defRPr>
    </a:lvl1pPr>
    <a:lvl2pPr indent="228600" defTabSz="584200" latinLnBrk="0">
      <a:defRPr sz="2200">
        <a:latin typeface="Lucida Grande"/>
        <a:ea typeface="Lucida Grande"/>
        <a:cs typeface="Lucida Grande"/>
        <a:sym typeface="Lucida Grande"/>
      </a:defRPr>
    </a:lvl2pPr>
    <a:lvl3pPr indent="457200" defTabSz="584200" latinLnBrk="0">
      <a:defRPr sz="2200">
        <a:latin typeface="Lucida Grande"/>
        <a:ea typeface="Lucida Grande"/>
        <a:cs typeface="Lucida Grande"/>
        <a:sym typeface="Lucida Grande"/>
      </a:defRPr>
    </a:lvl3pPr>
    <a:lvl4pPr indent="685800" defTabSz="584200" latinLnBrk="0">
      <a:defRPr sz="2200">
        <a:latin typeface="Lucida Grande"/>
        <a:ea typeface="Lucida Grande"/>
        <a:cs typeface="Lucida Grande"/>
        <a:sym typeface="Lucida Grande"/>
      </a:defRPr>
    </a:lvl4pPr>
    <a:lvl5pPr indent="914400" defTabSz="584200" latinLnBrk="0">
      <a:defRPr sz="2200">
        <a:latin typeface="Lucida Grande"/>
        <a:ea typeface="Lucida Grande"/>
        <a:cs typeface="Lucida Grande"/>
        <a:sym typeface="Lucida Grande"/>
      </a:defRPr>
    </a:lvl5pPr>
    <a:lvl6pPr indent="1143000" defTabSz="584200" latinLnBrk="0">
      <a:defRPr sz="2200">
        <a:latin typeface="Lucida Grande"/>
        <a:ea typeface="Lucida Grande"/>
        <a:cs typeface="Lucida Grande"/>
        <a:sym typeface="Lucida Grande"/>
      </a:defRPr>
    </a:lvl6pPr>
    <a:lvl7pPr indent="1371600" defTabSz="584200" latinLnBrk="0">
      <a:defRPr sz="2200">
        <a:latin typeface="Lucida Grande"/>
        <a:ea typeface="Lucida Grande"/>
        <a:cs typeface="Lucida Grande"/>
        <a:sym typeface="Lucida Grande"/>
      </a:defRPr>
    </a:lvl7pPr>
    <a:lvl8pPr indent="1600200" defTabSz="584200" latinLnBrk="0">
      <a:defRPr sz="2200">
        <a:latin typeface="Lucida Grande"/>
        <a:ea typeface="Lucida Grande"/>
        <a:cs typeface="Lucida Grande"/>
        <a:sym typeface="Lucida Grande"/>
      </a:defRPr>
    </a:lvl8pPr>
    <a:lvl9pPr indent="1828800" defTabSz="584200" latinLnBrk="0">
      <a:defRPr sz="2200">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fld id="{9BE482A1-C57B-4646-B465-83AF9B114B9C}" type="slidenum">
              <a:rPr kumimoji="0" lang="en-US" sz="1200" b="0" i="0" u="none" strike="noStrike" kern="1200" cap="none" spc="0" normalizeH="0" baseline="0" noProof="0" smtClean="0">
                <a:ln>
                  <a:noFill/>
                </a:ln>
                <a:solidFill>
                  <a:srgbClr val="000000"/>
                </a:solidFill>
                <a:effectLst/>
                <a:uLnTx/>
                <a:uFillTx/>
                <a:latin typeface="Arial" panose="020B0604020202020204" pitchFamily="34" charset="0"/>
                <a:ea typeface="+mn-ea"/>
              </a:rPr>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t>1</a:t>
            </a:fld>
            <a:endParaRPr kumimoji="0" lang="en-US" sz="1200" b="0" i="0" u="none" strike="noStrike" kern="1200" cap="none" spc="0" normalizeH="0" baseline="0" noProof="0">
              <a:ln>
                <a:noFill/>
              </a:ln>
              <a:solidFill>
                <a:srgbClr val="000000"/>
              </a:solidFill>
              <a:effectLst/>
              <a:uLnTx/>
              <a:uFillTx/>
              <a:latin typeface="Arial" panose="020B0604020202020204" pitchFamily="34" charset="0"/>
              <a:ea typeface="+mn-ea"/>
            </a:endParaRPr>
          </a:p>
        </p:txBody>
      </p:sp>
    </p:spTree>
    <p:extLst>
      <p:ext uri="{BB962C8B-B14F-4D97-AF65-F5344CB8AC3E}">
        <p14:creationId xmlns:p14="http://schemas.microsoft.com/office/powerpoint/2010/main" val="3878299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fld id="{6A12A38D-8EC9-4302-BD09-EB2DA5085CAF}"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rPr>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t>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endParaRPr>
          </a:p>
        </p:txBody>
      </p:sp>
    </p:spTree>
    <p:extLst>
      <p:ext uri="{BB962C8B-B14F-4D97-AF65-F5344CB8AC3E}">
        <p14:creationId xmlns:p14="http://schemas.microsoft.com/office/powerpoint/2010/main" val="40721577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421013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85917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86397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hyperlink" Target="mailto:lars.rickard.stroem@cern.ch"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el och punkter">
    <p:spTree>
      <p:nvGrpSpPr>
        <p:cNvPr id="1" name=""/>
        <p:cNvGrpSpPr/>
        <p:nvPr/>
      </p:nvGrpSpPr>
      <p:grpSpPr>
        <a:xfrm>
          <a:off x="0" y="0"/>
          <a:ext cx="0" cy="0"/>
          <a:chOff x="0" y="0"/>
          <a:chExt cx="0" cy="0"/>
        </a:xfrm>
      </p:grpSpPr>
      <p:sp>
        <p:nvSpPr>
          <p:cNvPr id="15"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16" name="Title Text"/>
          <p:cNvSpPr>
            <a:spLocks noGrp="1"/>
          </p:cNvSpPr>
          <p:nvPr>
            <p:ph type="title"/>
          </p:nvPr>
        </p:nvSpPr>
        <p:spPr>
          <a:prstGeom prst="rect">
            <a:avLst/>
          </a:prstGeom>
        </p:spPr>
        <p:txBody>
          <a:bodyPr/>
          <a:lstStyle/>
          <a:p>
            <a:r>
              <a:t>Title Text</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3573" y="13161547"/>
            <a:ext cx="24391146" cy="559321"/>
          </a:xfrm>
          <a:prstGeom prst="rect">
            <a:avLst/>
          </a:prstGeom>
          <a:solidFill>
            <a:srgbClr val="0053A1"/>
          </a:solidFill>
          <a:ln w="12700">
            <a:miter lim="400000"/>
          </a:ln>
          <a:effectLst>
            <a:outerShdw blurRad="50800" dist="25400" dir="5400000" rotWithShape="0">
              <a:srgbClr val="000000">
                <a:alpha val="50000"/>
              </a:srgbClr>
            </a:outerShdw>
          </a:effectLst>
        </p:spPr>
        <p:txBody>
          <a:bodyPr lIns="71437" tIns="71437" rIns="71437" bIns="71437"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p>
        </p:txBody>
      </p:sp>
      <p:pic>
        <p:nvPicPr>
          <p:cNvPr id="24" name="LogoBadge-01.jpg" descr="LogoBadge-01.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295032" y="522549"/>
            <a:ext cx="1569276" cy="1569275"/>
          </a:xfrm>
          <a:prstGeom prst="rect">
            <a:avLst/>
          </a:prstGeom>
          <a:ln w="12700">
            <a:miter lim="400000"/>
          </a:ln>
        </p:spPr>
      </p:pic>
      <p:pic>
        <p:nvPicPr>
          <p:cNvPr id="25" name="CLIC-Logo-Color-72.png" descr="CLIC-Logo-Color-72.png"/>
          <p:cNvPicPr>
            <a:picLocks noChangeAspect="1"/>
          </p:cNvPicPr>
          <p:nvPr/>
        </p:nvPicPr>
        <p:blipFill>
          <a:blip r:embed="rId3">
            <a:extLst/>
          </a:blip>
          <a:stretch>
            <a:fillRect/>
          </a:stretch>
        </p:blipFill>
        <p:spPr>
          <a:xfrm>
            <a:off x="26009" y="117411"/>
            <a:ext cx="2379552" cy="2379551"/>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4833937" y="369887"/>
            <a:ext cx="14716126" cy="1899999"/>
          </a:xfrm>
          <a:prstGeom prst="rect">
            <a:avLst/>
          </a:prstGeom>
        </p:spPr>
        <p:txBody>
          <a:bodyPr/>
          <a:lstStyle>
            <a:lvl1pPr>
              <a:defRPr sz="7500"/>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 name="Spåtind 2020 / Rickard Ström lars.rickard.stroem@cern.ch">
            <a:extLst>
              <a:ext uri="{FF2B5EF4-FFF2-40B4-BE49-F238E27FC236}">
                <a16:creationId xmlns:a16="http://schemas.microsoft.com/office/drawing/2014/main" id="{370AF695-731D-7242-8049-97EEB7D3D329}"/>
              </a:ext>
            </a:extLst>
          </p:cNvPr>
          <p:cNvSpPr txBox="1"/>
          <p:nvPr userDrawn="1"/>
        </p:nvSpPr>
        <p:spPr>
          <a:xfrm>
            <a:off x="9523805" y="13169017"/>
            <a:ext cx="5336396" cy="5443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algn="ctr">
              <a:defRPr sz="2600">
                <a:solidFill>
                  <a:srgbClr val="FFFFFF"/>
                </a:solidFill>
              </a:defRPr>
            </a:pPr>
            <a:r>
              <a:rPr lang="en-US" dirty="0"/>
              <a:t>PM October 2021</a:t>
            </a:r>
            <a:r>
              <a:rPr dirty="0"/>
              <a:t>/ </a:t>
            </a:r>
            <a:r>
              <a:rPr lang="en-US" dirty="0"/>
              <a:t>Steinar Stapnes</a:t>
            </a:r>
            <a:endParaRPr dirty="0">
              <a:hlinkClick r:id="rId4"/>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b="0" i="0">
                <a:latin typeface="Avenir Book" charset="0"/>
                <a:ea typeface="Avenir Book" charset="0"/>
                <a:cs typeface="Avenir Book" charset="0"/>
              </a:defRPr>
            </a:lvl1pPr>
          </a:lstStyle>
          <a:p>
            <a:r>
              <a:rPr lang="en-US"/>
              <a:t>Steinar Stapnes</a:t>
            </a:r>
            <a:endParaRPr lang="en-US" dirty="0"/>
          </a:p>
        </p:txBody>
      </p:sp>
      <p:sp>
        <p:nvSpPr>
          <p:cNvPr id="5" name="Slide Number Placeholder 4"/>
          <p:cNvSpPr>
            <a:spLocks noGrp="1"/>
          </p:cNvSpPr>
          <p:nvPr>
            <p:ph type="sldNum" sz="quarter" idx="11"/>
          </p:nvPr>
        </p:nvSpPr>
        <p:spPr>
          <a:xfrm>
            <a:off x="23816307" y="13160219"/>
            <a:ext cx="524181" cy="528990"/>
          </a:xfrm>
        </p:spPr>
        <p:txBody>
          <a:bodyPr/>
          <a:lstStyle>
            <a:lvl1pPr>
              <a:defRPr b="0" i="0">
                <a:latin typeface="Avenir Book" charset="0"/>
                <a:ea typeface="Avenir Book" charset="0"/>
                <a:cs typeface="Avenir Book" charset="0"/>
              </a:defRPr>
            </a:lvl1pPr>
          </a:lstStyle>
          <a:p>
            <a:fld id="{DEF62AA5-A9F9-344C-9738-C68EB5A8EDFF}" type="slidenum">
              <a:rPr lang="en-US" smtClean="0"/>
              <a:pPr/>
              <a:t>‹#›</a:t>
            </a:fld>
            <a:endParaRPr lang="en-US"/>
          </a:p>
        </p:txBody>
      </p:sp>
      <p:sp>
        <p:nvSpPr>
          <p:cNvPr id="7" name="Title 6"/>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3" hasCustomPrompt="1"/>
          </p:nvPr>
        </p:nvSpPr>
        <p:spPr>
          <a:xfrm>
            <a:off x="3117957" y="7915604"/>
            <a:ext cx="18148094" cy="959484"/>
          </a:xfrm>
          <a:prstGeom prst="rect">
            <a:avLst/>
          </a:prstGeom>
        </p:spPr>
        <p:txBody>
          <a:bodyPr lIns="100564" tIns="50282" rIns="100564" bIns="50282"/>
          <a:lstStyle>
            <a:lvl1pPr>
              <a:defRPr sz="3994" b="0" i="0" baseline="0">
                <a:latin typeface="Avenir Book" charset="0"/>
                <a:ea typeface="Avenir Book" charset="0"/>
                <a:cs typeface="Avenir Book" charset="0"/>
              </a:defRPr>
            </a:lvl1pPr>
          </a:lstStyle>
          <a:p>
            <a:pPr lvl="0"/>
            <a:r>
              <a:rPr lang="en-US" dirty="0"/>
              <a:t>The Conference X, 13 October 2017</a:t>
            </a:r>
          </a:p>
        </p:txBody>
      </p:sp>
      <p:sp>
        <p:nvSpPr>
          <p:cNvPr id="11" name="Text Placeholder 10"/>
          <p:cNvSpPr>
            <a:spLocks noGrp="1"/>
          </p:cNvSpPr>
          <p:nvPr>
            <p:ph type="body" sz="quarter" idx="14" hasCustomPrompt="1"/>
          </p:nvPr>
        </p:nvSpPr>
        <p:spPr>
          <a:xfrm>
            <a:off x="7019186" y="11075843"/>
            <a:ext cx="10369416" cy="784250"/>
          </a:xfrm>
          <a:prstGeom prst="rect">
            <a:avLst/>
          </a:prstGeom>
        </p:spPr>
        <p:txBody>
          <a:bodyPr lIns="100564" tIns="50282" rIns="100564" bIns="50282"/>
          <a:lstStyle>
            <a:lvl1pPr>
              <a:defRPr sz="3632" b="0" i="0" baseline="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140971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1219202" y="3200405"/>
            <a:ext cx="19913600" cy="9051926"/>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227296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219200" y="548640"/>
            <a:ext cx="19921728" cy="2286000"/>
          </a:xfrm>
        </p:spPr>
        <p:txBody>
          <a:bodyPr anchor="ctr"/>
          <a:lstStyle>
            <a:lvl1pPr algn="l">
              <a:defRPr sz="9200"/>
            </a:lvl1pPr>
          </a:lstStyle>
          <a:p>
            <a:r>
              <a:rPr kumimoji="0" lang="en-US"/>
              <a:t>Click to edit Master title style</a:t>
            </a:r>
          </a:p>
        </p:txBody>
      </p:sp>
    </p:spTree>
    <p:extLst>
      <p:ext uri="{BB962C8B-B14F-4D97-AF65-F5344CB8AC3E}">
        <p14:creationId xmlns:p14="http://schemas.microsoft.com/office/powerpoint/2010/main" val="710872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2DC3E0-4CB7-9E47-8DA9-F9D33B958ED8}"/>
              </a:ext>
            </a:extLst>
          </p:cNvPr>
          <p:cNvSpPr>
            <a:spLocks noGrp="1"/>
          </p:cNvSpPr>
          <p:nvPr>
            <p:ph type="dt" sz="half" idx="10"/>
          </p:nvPr>
        </p:nvSpPr>
        <p:spPr/>
        <p:txBody>
          <a:bodyPr/>
          <a:lstStyle/>
          <a:p>
            <a:r>
              <a:rPr lang="en-US">
                <a:solidFill>
                  <a:prstClr val="white"/>
                </a:solidFill>
              </a:rPr>
              <a:t>October 2019, Sendai</a:t>
            </a:r>
          </a:p>
        </p:txBody>
      </p:sp>
      <p:sp>
        <p:nvSpPr>
          <p:cNvPr id="3" name="Footer Placeholder 2">
            <a:extLst>
              <a:ext uri="{FF2B5EF4-FFF2-40B4-BE49-F238E27FC236}">
                <a16:creationId xmlns:a16="http://schemas.microsoft.com/office/drawing/2014/main" id="{6E60AFAC-10B8-F841-808E-513A49818663}"/>
              </a:ext>
            </a:extLst>
          </p:cNvPr>
          <p:cNvSpPr>
            <a:spLocks noGrp="1"/>
          </p:cNvSpPr>
          <p:nvPr>
            <p:ph type="ftr" sz="quarter" idx="11"/>
          </p:nvPr>
        </p:nvSpPr>
        <p:spPr/>
        <p:txBody>
          <a:bodyPr/>
          <a:lstStyle/>
          <a:p>
            <a:r>
              <a:rPr lang="en-US">
                <a:solidFill>
                  <a:prstClr val="white"/>
                </a:solidFill>
              </a:rPr>
              <a:t>Steinar Stapnes</a:t>
            </a:r>
          </a:p>
        </p:txBody>
      </p:sp>
      <p:sp>
        <p:nvSpPr>
          <p:cNvPr id="4" name="Slide Number Placeholder 3">
            <a:extLst>
              <a:ext uri="{FF2B5EF4-FFF2-40B4-BE49-F238E27FC236}">
                <a16:creationId xmlns:a16="http://schemas.microsoft.com/office/drawing/2014/main" id="{909BD0D0-BC08-4148-83BB-61B50A07F6B4}"/>
              </a:ext>
            </a:extLst>
          </p:cNvPr>
          <p:cNvSpPr>
            <a:spLocks noGrp="1"/>
          </p:cNvSpPr>
          <p:nvPr>
            <p:ph type="sldNum" sz="quarter" idx="12"/>
          </p:nvPr>
        </p:nvSpPr>
        <p:spPr>
          <a:xfrm>
            <a:off x="23816307" y="13160219"/>
            <a:ext cx="524181" cy="528990"/>
          </a:xfrm>
        </p:spPr>
        <p:txBody>
          <a:bodyPr/>
          <a:lstStyle/>
          <a:p>
            <a:fld id="{E66BB354-06AB-8C42-85C8-FB76A158A213}"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725394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0" i="0">
                <a:latin typeface="Avenir Book" charset="0"/>
                <a:ea typeface="Avenir Book" charset="0"/>
                <a:cs typeface="Avenir Book" charset="0"/>
              </a:defRPr>
            </a:lvl1pPr>
          </a:lstStyle>
          <a:p>
            <a:r>
              <a:rPr lang="en-US" dirty="0"/>
              <a:t>Title</a:t>
            </a:r>
          </a:p>
        </p:txBody>
      </p:sp>
      <p:sp>
        <p:nvSpPr>
          <p:cNvPr id="9" name="Slide Number Placeholder 5"/>
          <p:cNvSpPr>
            <a:spLocks noGrp="1"/>
          </p:cNvSpPr>
          <p:nvPr>
            <p:ph type="sldNum" sz="quarter" idx="4"/>
          </p:nvPr>
        </p:nvSpPr>
        <p:spPr>
          <a:xfrm>
            <a:off x="23847824" y="13210485"/>
            <a:ext cx="560562" cy="464722"/>
          </a:xfrm>
          <a:prstGeom prst="rect">
            <a:avLst/>
          </a:prstGeom>
        </p:spPr>
        <p:txBody>
          <a:bodyPr vert="horz" lIns="100564" tIns="50282" rIns="100564" bIns="50282" rtlCol="0" anchor="ctr"/>
          <a:lstStyle>
            <a:lvl1pPr algn="r">
              <a:defRPr sz="236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4" name="Content Placeholder 3"/>
          <p:cNvSpPr>
            <a:spLocks noGrp="1"/>
          </p:cNvSpPr>
          <p:nvPr>
            <p:ph sz="quarter" idx="10"/>
          </p:nvPr>
        </p:nvSpPr>
        <p:spPr>
          <a:xfrm>
            <a:off x="1676400" y="3396259"/>
            <a:ext cx="21031200" cy="8464822"/>
          </a:xfrm>
          <a:prstGeom prst="rect">
            <a:avLst/>
          </a:prstGeom>
        </p:spPr>
        <p:txBody>
          <a:bodyPr lIns="100564" tIns="50282" rIns="100564" bIns="50282"/>
          <a:lstStyle>
            <a:lvl1pPr>
              <a:defRPr b="0" i="0">
                <a:latin typeface="Avenir Book" charset="0"/>
                <a:ea typeface="Avenir Book" charset="0"/>
                <a:cs typeface="Avenir Book" charset="0"/>
              </a:defRPr>
            </a:lvl1pPr>
            <a:lvl2pPr>
              <a:defRPr b="0" i="0">
                <a:latin typeface="Avenir Book" charset="0"/>
                <a:ea typeface="Avenir Book" charset="0"/>
                <a:cs typeface="Avenir Book" charset="0"/>
              </a:defRPr>
            </a:lvl2pPr>
            <a:lvl3pPr>
              <a:defRPr b="0" i="0">
                <a:latin typeface="Avenir Book" charset="0"/>
                <a:ea typeface="Avenir Book" charset="0"/>
                <a:cs typeface="Avenir Book" charset="0"/>
              </a:defRPr>
            </a:lvl3pPr>
            <a:lvl4pPr>
              <a:defRPr b="0" i="0">
                <a:latin typeface="Avenir Book" charset="0"/>
                <a:ea typeface="Avenir Book" charset="0"/>
                <a:cs typeface="Avenir Book" charset="0"/>
              </a:defRPr>
            </a:lvl4pPr>
            <a:lvl5pPr>
              <a:defRPr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57898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hyperlink" Target="mailto:lars.rickard.stroem@cern.ch" TargetMode="Externa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3573" y="13161547"/>
            <a:ext cx="24391146" cy="559321"/>
          </a:xfrm>
          <a:prstGeom prst="rect">
            <a:avLst/>
          </a:prstGeom>
          <a:solidFill>
            <a:srgbClr val="0053A1"/>
          </a:solidFill>
          <a:ln w="12700">
            <a:miter lim="400000"/>
          </a:ln>
          <a:effectLst>
            <a:outerShdw blurRad="50800" dist="25400" dir="5400000" rotWithShape="0">
              <a:srgbClr val="000000">
                <a:alpha val="50000"/>
              </a:srgbClr>
            </a:outerShdw>
          </a:effectLst>
        </p:spPr>
        <p:txBody>
          <a:bodyPr lIns="71437" tIns="71437" rIns="71437" bIns="71437"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p>
        </p:txBody>
      </p:sp>
      <p:pic>
        <p:nvPicPr>
          <p:cNvPr id="3" name="LogoBadge-01.jpg" descr="LogoBadge-01.jpg"/>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22295032" y="522549"/>
            <a:ext cx="1569276" cy="1569275"/>
          </a:xfrm>
          <a:prstGeom prst="rect">
            <a:avLst/>
          </a:prstGeom>
          <a:ln w="12700">
            <a:miter lim="400000"/>
          </a:ln>
        </p:spPr>
      </p:pic>
      <p:pic>
        <p:nvPicPr>
          <p:cNvPr id="4" name="CLIC-Logo-Color-72.png" descr="CLIC-Logo-Color-72.png"/>
          <p:cNvPicPr>
            <a:picLocks noChangeAspect="1"/>
          </p:cNvPicPr>
          <p:nvPr/>
        </p:nvPicPr>
        <p:blipFill>
          <a:blip r:embed="rId10">
            <a:extLst/>
          </a:blip>
          <a:stretch>
            <a:fillRect/>
          </a:stretch>
        </p:blipFill>
        <p:spPr>
          <a:xfrm>
            <a:off x="19787187" y="120112"/>
            <a:ext cx="2379552" cy="2379552"/>
          </a:xfrm>
          <a:prstGeom prst="rect">
            <a:avLst/>
          </a:prstGeom>
          <a:ln w="12700">
            <a:miter lim="400000"/>
          </a:ln>
        </p:spPr>
      </p:pic>
      <p:sp>
        <p:nvSpPr>
          <p:cNvPr id="5" name="Slide Number"/>
          <p:cNvSpPr>
            <a:spLocks noGrp="1"/>
          </p:cNvSpPr>
          <p:nvPr>
            <p:ph type="sldNum" sz="quarter" idx="2"/>
          </p:nvPr>
        </p:nvSpPr>
        <p:spPr>
          <a:xfrm>
            <a:off x="23824079" y="13160219"/>
            <a:ext cx="508636" cy="574676"/>
          </a:xfrm>
          <a:prstGeom prst="rect">
            <a:avLst/>
          </a:prstGeom>
          <a:ln w="12700">
            <a:miter lim="400000"/>
          </a:ln>
        </p:spPr>
        <p:txBody>
          <a:bodyPr wrap="none" lIns="71437" tIns="71437" rIns="71437" bIns="71437">
            <a:spAutoFit/>
          </a:bodyPr>
          <a:lstStyle>
            <a:lvl1pPr algn="ctr">
              <a:defRPr sz="2500">
                <a:solidFill>
                  <a:srgbClr val="FFFFFF"/>
                </a:solidFill>
              </a:defRPr>
            </a:lvl1pPr>
          </a:lstStyle>
          <a:p>
            <a:fld id="{86CB4B4D-7CA3-9044-876B-883B54F8677D}" type="slidenum">
              <a:t>‹#›</a:t>
            </a:fld>
            <a:endParaRPr/>
          </a:p>
        </p:txBody>
      </p:sp>
      <p:sp>
        <p:nvSpPr>
          <p:cNvPr id="6" name="Title Text"/>
          <p:cNvSpPr>
            <a:spLocks noGrp="1"/>
          </p:cNvSpPr>
          <p:nvPr>
            <p:ph type="title"/>
          </p:nvPr>
        </p:nvSpPr>
        <p:spPr>
          <a:xfrm>
            <a:off x="4833937" y="4638001"/>
            <a:ext cx="14716126" cy="18999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p>
            <a:r>
              <a:t>Title Text</a:t>
            </a:r>
          </a:p>
        </p:txBody>
      </p:sp>
      <p:sp>
        <p:nvSpPr>
          <p:cNvPr id="7" name="Spåtind 2020 / Rickard Ström lars.rickard.stroem@cern.ch"/>
          <p:cNvSpPr txBox="1"/>
          <p:nvPr/>
        </p:nvSpPr>
        <p:spPr>
          <a:xfrm>
            <a:off x="9523805" y="13169017"/>
            <a:ext cx="5336396" cy="5443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algn="ctr">
              <a:defRPr sz="2600">
                <a:solidFill>
                  <a:srgbClr val="FFFFFF"/>
                </a:solidFill>
              </a:defRPr>
            </a:pPr>
            <a:r>
              <a:rPr lang="en-US" dirty="0"/>
              <a:t>PM October 2021</a:t>
            </a:r>
            <a:r>
              <a:rPr dirty="0"/>
              <a:t>/ </a:t>
            </a:r>
            <a:r>
              <a:rPr lang="en-US" dirty="0"/>
              <a:t>Steinar Stapnes</a:t>
            </a:r>
            <a:endParaRPr dirty="0">
              <a:hlinkClick r:id="rId11"/>
            </a:endParaRPr>
          </a:p>
        </p:txBody>
      </p:sp>
      <p:sp>
        <p:nvSpPr>
          <p:cNvPr id="8" name="Body Level One…"/>
          <p:cNvSpPr>
            <a:spLocks noGrp="1"/>
          </p:cNvSpPr>
          <p:nvPr>
            <p:ph type="body" idx="1"/>
          </p:nvPr>
        </p:nvSpPr>
        <p:spPr>
          <a:xfrm>
            <a:off x="1808876" y="3136938"/>
            <a:ext cx="20766248" cy="89794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lvl2pPr marL="1117600" indent="-355600">
              <a:buSzPct val="100000"/>
              <a:defRPr sz="4000"/>
            </a:lvl2pPr>
            <a:lvl3pPr marL="1574800" indent="-368300">
              <a:buSzPct val="100000"/>
              <a:defRPr sz="3200"/>
            </a:lvl3pPr>
            <a:lvl4pPr marL="2006600" indent="-355600">
              <a:buSzPct val="100000"/>
              <a:defRPr sz="2500"/>
            </a:lvl4pPr>
            <a:lvl5pPr marL="2451100" indent="-355600">
              <a:buSzPct val="100000"/>
              <a:defRPr sz="2200"/>
            </a:lvl5p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6" r:id="rId5"/>
    <p:sldLayoutId id="2147483657" r:id="rId6"/>
    <p:sldLayoutId id="2147483658" r:id="rId7"/>
  </p:sldLayoutIdLst>
  <p:transition spd="med"/>
  <p:txStyles>
    <p:titleStyle>
      <a:lvl1pPr marL="0" marR="0" indent="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1pPr>
      <a:lvl2pPr marL="0" marR="0" indent="2286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2pPr>
      <a:lvl3pPr marL="0" marR="0" indent="4572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3pPr>
      <a:lvl4pPr marL="0" marR="0" indent="6858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4pPr>
      <a:lvl5pPr marL="0" marR="0" indent="9144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5pPr>
      <a:lvl6pPr marL="0" marR="0" indent="11430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6pPr>
      <a:lvl7pPr marL="0" marR="0" indent="13716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7pPr>
      <a:lvl8pPr marL="0" marR="0" indent="16002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8pPr>
      <a:lvl9pPr marL="0" marR="0" indent="18288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9pPr>
    </p:titleStyle>
    <p:bodyStyle>
      <a:lvl1pPr marL="673100" marR="0" indent="-355600" algn="l" defTabSz="821531" latinLnBrk="0">
        <a:lnSpc>
          <a:spcPct val="100000"/>
        </a:lnSpc>
        <a:spcBef>
          <a:spcPts val="3300"/>
        </a:spcBef>
        <a:spcAft>
          <a:spcPts val="0"/>
        </a:spcAft>
        <a:buClrTx/>
        <a:buSzPct val="100000"/>
        <a:buFontTx/>
        <a:buChar char="•"/>
        <a:tabLst/>
        <a:defRPr sz="5200" b="0" i="0" u="none" strike="noStrike" cap="none" spc="0" baseline="0">
          <a:solidFill>
            <a:srgbClr val="000000"/>
          </a:solidFill>
          <a:uFillTx/>
          <a:latin typeface="Avenir Book"/>
          <a:ea typeface="Avenir Book"/>
          <a:cs typeface="Avenir Book"/>
          <a:sym typeface="Avenir Book"/>
        </a:defRPr>
      </a:lvl1pPr>
      <a:lvl2pPr marL="15440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2pPr>
      <a:lvl3pPr marL="19885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3pPr>
      <a:lvl4pPr marL="24330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4pPr>
      <a:lvl5pPr marL="28775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5pPr>
      <a:lvl6pPr marL="32331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6pPr>
      <a:lvl7pPr marL="35887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7pPr>
      <a:lvl8pPr marL="39443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8pPr>
      <a:lvl9pPr marL="42999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9pPr>
    </p:bodyStyle>
    <p:otherStyle>
      <a:lvl1pPr marL="0" marR="0" indent="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1pPr>
      <a:lvl2pPr marL="0" marR="0" indent="22860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2pPr>
      <a:lvl3pPr marL="0" marR="0" indent="45720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3pPr>
      <a:lvl4pPr marL="0" marR="0" indent="68580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4pPr>
      <a:lvl5pPr marL="0" marR="0" indent="91440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5pPr>
      <a:lvl6pPr marL="0" marR="0" indent="114300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6pPr>
      <a:lvl7pPr marL="0" marR="0" indent="137160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7pPr>
      <a:lvl8pPr marL="0" marR="0" indent="160020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8pPr>
      <a:lvl9pPr marL="0" marR="0" indent="182880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emf"/><Relationship Id="rId13" Type="http://schemas.openxmlformats.org/officeDocument/2006/relationships/hyperlink" Target="https://indico.cern.ch/event/995633/contributions/4271732/attachments/2209297/3738754/LCWS%20X%20applications%20final.pdf" TargetMode="External"/><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hyperlink" Target="https://indico.cern.ch/event/995633/contributions/4271731/attachments/2209361/3738876/High-Luminosity%20CLIC%20Studies.pd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hyperlink" Target="https://indico.cern.ch/event/995633/contributions/4271717/attachments/2209497/3739115/NanobeamsWS_LCWS2021.pdf" TargetMode="External"/><Relationship Id="rId5" Type="http://schemas.openxmlformats.org/officeDocument/2006/relationships/image" Target="../media/image6.jpeg"/><Relationship Id="rId10" Type="http://schemas.openxmlformats.org/officeDocument/2006/relationships/hyperlink" Target="https://indico.cern.ch/event/995633/contributions/4240502/attachments/2208154/3737187/CLIC_LCWS21_Mar2021.pdf" TargetMode="External"/><Relationship Id="rId4" Type="http://schemas.openxmlformats.org/officeDocument/2006/relationships/image" Target="../media/image5.jpeg"/><Relationship Id="rId9" Type="http://schemas.openxmlformats.org/officeDocument/2006/relationships/image" Target="../media/image10.emf"/><Relationship Id="rId14" Type="http://schemas.openxmlformats.org/officeDocument/2006/relationships/hyperlink" Target="https://indico.cern.ch/event/995633/contributions/4240507/attachments/2211209/3742238/european-reports.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image" Target="../media/image15.png"/><Relationship Id="rId12"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8.jpeg"/><Relationship Id="rId5" Type="http://schemas.openxmlformats.org/officeDocument/2006/relationships/image" Target="../media/image13.png"/><Relationship Id="rId10" Type="http://schemas.openxmlformats.org/officeDocument/2006/relationships/hyperlink" Target="http://www.compactlight.eu/Main/HomePage" TargetMode="External"/><Relationship Id="rId4" Type="http://schemas.openxmlformats.org/officeDocument/2006/relationships/image" Target="../media/image12.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C1CAA6-22A1-7B46-A363-D1823E0447D8}"/>
              </a:ext>
            </a:extLst>
          </p:cNvPr>
          <p:cNvSpPr>
            <a:spLocks noGrp="1"/>
          </p:cNvSpPr>
          <p:nvPr>
            <p:ph type="sldNum" sz="quarter" idx="2"/>
          </p:nvPr>
        </p:nvSpPr>
        <p:spPr/>
        <p:txBody>
          <a:bodyPr/>
          <a:lstStyle/>
          <a:p>
            <a:pPr fontAlgn="base">
              <a:spcBef>
                <a:spcPct val="0"/>
              </a:spcBef>
              <a:spcAft>
                <a:spcPct val="0"/>
              </a:spcAft>
              <a:defRPr/>
            </a:pPr>
            <a:fld id="{84CA1A48-680E-414C-97A5-2072CA0912A6}" type="slidenum">
              <a:rPr lang="en-US" altLang="en-US" kern="1200">
                <a:latin typeface="Arial" panose="020B0604020202020204" pitchFamily="34" charset="0"/>
                <a:ea typeface="+mn-ea"/>
              </a:rPr>
              <a:pPr fontAlgn="base">
                <a:spcBef>
                  <a:spcPct val="0"/>
                </a:spcBef>
                <a:spcAft>
                  <a:spcPct val="0"/>
                </a:spcAft>
                <a:defRPr/>
              </a:pPr>
              <a:t>1</a:t>
            </a:fld>
            <a:endParaRPr lang="en-US" altLang="en-US" kern="1200" dirty="0">
              <a:latin typeface="Arial" panose="020B0604020202020204" pitchFamily="34" charset="0"/>
              <a:ea typeface="+mn-ea"/>
            </a:endParaRPr>
          </a:p>
        </p:txBody>
      </p:sp>
      <p:sp>
        <p:nvSpPr>
          <p:cNvPr id="2" name="Title 1">
            <a:extLst>
              <a:ext uri="{FF2B5EF4-FFF2-40B4-BE49-F238E27FC236}">
                <a16:creationId xmlns:a16="http://schemas.microsoft.com/office/drawing/2014/main" id="{5CD0B1C8-0BA4-D340-A2C3-F954F38A897B}"/>
              </a:ext>
            </a:extLst>
          </p:cNvPr>
          <p:cNvSpPr>
            <a:spLocks noGrp="1"/>
          </p:cNvSpPr>
          <p:nvPr>
            <p:ph type="title"/>
          </p:nvPr>
        </p:nvSpPr>
        <p:spPr>
          <a:xfrm>
            <a:off x="4913676" y="33183"/>
            <a:ext cx="14716126" cy="1899999"/>
          </a:xfrm>
        </p:spPr>
        <p:txBody>
          <a:bodyPr/>
          <a:lstStyle/>
          <a:p>
            <a:pPr algn="ctr"/>
            <a:r>
              <a:rPr lang="en-US" sz="6600" dirty="0">
                <a:latin typeface="Avenir Roman" panose="02000503020000020003" pitchFamily="2" charset="0"/>
              </a:rPr>
              <a:t>LC  studies CERN 2021-26 </a:t>
            </a:r>
          </a:p>
        </p:txBody>
      </p:sp>
      <p:pic>
        <p:nvPicPr>
          <p:cNvPr id="8" name="Picture 7">
            <a:extLst>
              <a:ext uri="{FF2B5EF4-FFF2-40B4-BE49-F238E27FC236}">
                <a16:creationId xmlns:a16="http://schemas.microsoft.com/office/drawing/2014/main" id="{4CEB8D8E-5A91-A54A-A00C-F4A367CD0F6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890667" y="5636529"/>
            <a:ext cx="8518358" cy="1290874"/>
          </a:xfrm>
          <a:prstGeom prst="rect">
            <a:avLst/>
          </a:prstGeom>
          <a:ln>
            <a:noFill/>
          </a:ln>
        </p:spPr>
      </p:pic>
      <p:sp>
        <p:nvSpPr>
          <p:cNvPr id="9" name="Rectangle 8">
            <a:extLst>
              <a:ext uri="{FF2B5EF4-FFF2-40B4-BE49-F238E27FC236}">
                <a16:creationId xmlns:a16="http://schemas.microsoft.com/office/drawing/2014/main" id="{A7D6E50D-ED52-6347-AF8B-11C41C52018F}"/>
              </a:ext>
            </a:extLst>
          </p:cNvPr>
          <p:cNvSpPr/>
          <p:nvPr/>
        </p:nvSpPr>
        <p:spPr>
          <a:xfrm>
            <a:off x="8169526" y="1961459"/>
            <a:ext cx="14080873" cy="2739211"/>
          </a:xfrm>
          <a:prstGeom prst="rect">
            <a:avLst/>
          </a:prstGeom>
          <a:ln>
            <a:noFill/>
          </a:ln>
        </p:spPr>
        <p:txBody>
          <a:bodyPr wrap="square">
            <a:spAutoFit/>
          </a:bodyPr>
          <a:lstStyle/>
          <a:p>
            <a:pPr defTabSz="914400" eaLnBrk="0" fontAlgn="base">
              <a:spcBef>
                <a:spcPct val="0"/>
              </a:spcBef>
              <a:spcAft>
                <a:spcPct val="0"/>
              </a:spcAft>
            </a:pPr>
            <a:r>
              <a:rPr lang="en-US" sz="3200" b="1" kern="1200" dirty="0">
                <a:solidFill>
                  <a:srgbClr val="4D4D4D">
                    <a:lumMod val="50000"/>
                  </a:srgbClr>
                </a:solidFill>
                <a:latin typeface="Avenir Medium" panose="02000503020000020003" pitchFamily="2" charset="0"/>
                <a:ea typeface="+mn-ea"/>
              </a:rPr>
              <a:t>CLIC and High Gradient technology:</a:t>
            </a:r>
          </a:p>
          <a:p>
            <a:pPr marL="342900" indent="-342900" defTabSz="914400" eaLnBrk="0" fontAlgn="base">
              <a:spcBef>
                <a:spcPct val="0"/>
              </a:spcBef>
              <a:spcAft>
                <a:spcPct val="0"/>
              </a:spcAft>
              <a:buFont typeface="Arial" panose="020B0604020202020204" pitchFamily="34" charset="0"/>
              <a:buChar char="•"/>
            </a:pPr>
            <a:r>
              <a:rPr lang="en-US" sz="2800" kern="1200" dirty="0">
                <a:solidFill>
                  <a:srgbClr val="4D4D4D">
                    <a:lumMod val="50000"/>
                  </a:srgbClr>
                </a:solidFill>
                <a:latin typeface="Avenir Medium" panose="02000503020000020003" pitchFamily="2" charset="0"/>
                <a:ea typeface="+mn-ea"/>
              </a:rPr>
              <a:t>Design and manufacturing of X-band structures and components, system interfaces</a:t>
            </a:r>
          </a:p>
          <a:p>
            <a:pPr marL="342900" indent="-342900" defTabSz="914400" eaLnBrk="0" fontAlgn="base">
              <a:spcBef>
                <a:spcPct val="0"/>
              </a:spcBef>
              <a:spcAft>
                <a:spcPct val="0"/>
              </a:spcAft>
              <a:buFont typeface="Arial" panose="020B0604020202020204" pitchFamily="34" charset="0"/>
              <a:buChar char="•"/>
            </a:pPr>
            <a:r>
              <a:rPr lang="en-US" sz="2800" kern="1200" dirty="0">
                <a:solidFill>
                  <a:srgbClr val="4D4D4D">
                    <a:lumMod val="50000"/>
                  </a:srgbClr>
                </a:solidFill>
                <a:latin typeface="Avenir Medium" panose="02000503020000020003" pitchFamily="2" charset="0"/>
                <a:ea typeface="+mn-ea"/>
              </a:rPr>
              <a:t>Study structures breakdown limits and optimization, operation and conditioning</a:t>
            </a:r>
          </a:p>
          <a:p>
            <a:pPr marL="342900" indent="-342900" defTabSz="914400" eaLnBrk="0" fontAlgn="base">
              <a:spcBef>
                <a:spcPct val="0"/>
              </a:spcBef>
              <a:spcAft>
                <a:spcPct val="0"/>
              </a:spcAft>
              <a:buFont typeface="Arial" panose="020B0604020202020204" pitchFamily="34" charset="0"/>
              <a:buChar char="•"/>
            </a:pPr>
            <a:r>
              <a:rPr lang="en-US" sz="2800" kern="1200" dirty="0">
                <a:solidFill>
                  <a:srgbClr val="4D4D4D">
                    <a:lumMod val="50000"/>
                  </a:srgbClr>
                </a:solidFill>
                <a:latin typeface="Avenir Medium" panose="02000503020000020003" pitchFamily="2" charset="0"/>
                <a:ea typeface="+mn-ea"/>
              </a:rPr>
              <a:t>Beam-dynamics and parameters: Nanobeams (focus on beam-delivery), pushing multi-</a:t>
            </a:r>
            <a:r>
              <a:rPr lang="en-US" sz="2800" kern="1200" dirty="0" err="1">
                <a:solidFill>
                  <a:srgbClr val="4D4D4D">
                    <a:lumMod val="50000"/>
                  </a:srgbClr>
                </a:solidFill>
                <a:latin typeface="Avenir Medium" panose="02000503020000020003" pitchFamily="2" charset="0"/>
                <a:ea typeface="+mn-ea"/>
              </a:rPr>
              <a:t>TeV</a:t>
            </a:r>
            <a:r>
              <a:rPr lang="en-US" sz="2800" kern="1200" dirty="0">
                <a:solidFill>
                  <a:srgbClr val="4D4D4D">
                    <a:lumMod val="50000"/>
                  </a:srgbClr>
                </a:solidFill>
                <a:latin typeface="Avenir Medium" panose="02000503020000020003" pitchFamily="2" charset="0"/>
                <a:ea typeface="+mn-ea"/>
              </a:rPr>
              <a:t> region (parameters and beam structure vs energy efficiency) </a:t>
            </a:r>
          </a:p>
          <a:p>
            <a:pPr marL="342900" indent="-342900" defTabSz="914400" eaLnBrk="0" fontAlgn="base">
              <a:spcBef>
                <a:spcPct val="0"/>
              </a:spcBef>
              <a:spcAft>
                <a:spcPct val="0"/>
              </a:spcAft>
              <a:buFont typeface="Arial" panose="020B0604020202020204" pitchFamily="34" charset="0"/>
              <a:buChar char="•"/>
            </a:pPr>
            <a:r>
              <a:rPr lang="en-US" sz="2800" kern="1200" dirty="0">
                <a:solidFill>
                  <a:srgbClr val="4D4D4D">
                    <a:lumMod val="50000"/>
                  </a:srgbClr>
                </a:solidFill>
                <a:latin typeface="Avenir Medium" panose="02000503020000020003" pitchFamily="2" charset="0"/>
                <a:ea typeface="+mn-ea"/>
              </a:rPr>
              <a:t>Tests in CLEAR (wakefields, instrumentation) and other facilities (e.g. ATF2)</a:t>
            </a:r>
          </a:p>
        </p:txBody>
      </p:sp>
      <p:sp>
        <p:nvSpPr>
          <p:cNvPr id="10" name="TextBox 9">
            <a:extLst>
              <a:ext uri="{FF2B5EF4-FFF2-40B4-BE49-F238E27FC236}">
                <a16:creationId xmlns:a16="http://schemas.microsoft.com/office/drawing/2014/main" id="{35C7E928-EFF9-AE41-9B58-C81BE316A5ED}"/>
              </a:ext>
            </a:extLst>
          </p:cNvPr>
          <p:cNvSpPr txBox="1"/>
          <p:nvPr/>
        </p:nvSpPr>
        <p:spPr>
          <a:xfrm>
            <a:off x="2179177" y="6041209"/>
            <a:ext cx="10450468" cy="3262432"/>
          </a:xfrm>
          <a:prstGeom prst="rect">
            <a:avLst/>
          </a:prstGeom>
          <a:solidFill>
            <a:schemeClr val="bg1"/>
          </a:solidFill>
          <a:ln>
            <a:noFill/>
          </a:ln>
        </p:spPr>
        <p:txBody>
          <a:bodyPr wrap="square" rtlCol="0">
            <a:spAutoFit/>
          </a:bodyPr>
          <a:lstStyle/>
          <a:p>
            <a:pPr defTabSz="914400" eaLnBrk="0" fontAlgn="base">
              <a:spcBef>
                <a:spcPts val="150"/>
              </a:spcBef>
              <a:spcAft>
                <a:spcPct val="0"/>
              </a:spcAft>
            </a:pPr>
            <a:r>
              <a:rPr lang="en-US" sz="3200" b="1" kern="1200" dirty="0">
                <a:solidFill>
                  <a:srgbClr val="4D4D4D">
                    <a:lumMod val="50000"/>
                  </a:srgbClr>
                </a:solidFill>
                <a:latin typeface="Avenir Medium" panose="02000503020000020003" pitchFamily="2" charset="0"/>
              </a:rPr>
              <a:t>Application of X-band technology (examples):</a:t>
            </a:r>
            <a:endParaRPr lang="en-US" sz="3200" kern="1200" dirty="0">
              <a:solidFill>
                <a:srgbClr val="4D4D4D">
                  <a:lumMod val="50000"/>
                </a:srgbClr>
              </a:solidFill>
              <a:latin typeface="Avenir Medium" panose="02000503020000020003" pitchFamily="2" charset="0"/>
              <a:ea typeface="+mn-ea"/>
            </a:endParaRPr>
          </a:p>
          <a:p>
            <a:pPr marL="457200" indent="-457200" defTabSz="914400" eaLnBrk="0" fontAlgn="base">
              <a:spcBef>
                <a:spcPts val="150"/>
              </a:spcBef>
              <a:spcAft>
                <a:spcPct val="0"/>
              </a:spcAft>
              <a:buFont typeface="Arial" panose="020B0604020202020204" pitchFamily="34" charset="0"/>
              <a:buChar char="•"/>
            </a:pPr>
            <a:r>
              <a:rPr lang="en-US" sz="2800" kern="1200" dirty="0">
                <a:solidFill>
                  <a:srgbClr val="4D4D4D">
                    <a:lumMod val="50000"/>
                  </a:srgbClr>
                </a:solidFill>
                <a:latin typeface="Avenir Medium" panose="02000503020000020003" pitchFamily="2" charset="0"/>
                <a:ea typeface="+mn-ea"/>
              </a:rPr>
              <a:t>1 GeV X-band linac at LNF</a:t>
            </a:r>
            <a:endParaRPr lang="en-US" sz="2800" b="1" kern="1200" dirty="0">
              <a:solidFill>
                <a:srgbClr val="4D4D4D">
                  <a:lumMod val="50000"/>
                </a:srgbClr>
              </a:solidFill>
              <a:latin typeface="Avenir Medium" panose="02000503020000020003" pitchFamily="2" charset="0"/>
              <a:ea typeface="+mn-ea"/>
            </a:endParaRPr>
          </a:p>
          <a:p>
            <a:pPr marL="428626" indent="-428626" defTabSz="914400" eaLnBrk="0" fontAlgn="base">
              <a:spcBef>
                <a:spcPts val="150"/>
              </a:spcBef>
              <a:spcAft>
                <a:spcPct val="0"/>
              </a:spcAft>
              <a:buFont typeface="Arial" panose="020B0604020202020204" pitchFamily="34" charset="0"/>
              <a:buChar char="•"/>
            </a:pPr>
            <a:r>
              <a:rPr lang="en-US" sz="2800" kern="1200" dirty="0">
                <a:solidFill>
                  <a:srgbClr val="4D4D4D">
                    <a:lumMod val="50000"/>
                  </a:srgbClr>
                </a:solidFill>
                <a:latin typeface="Avenir Medium" panose="02000503020000020003" pitchFamily="2" charset="0"/>
                <a:ea typeface="+mn-ea"/>
              </a:rPr>
              <a:t>A compact FEL (CompactLight: EU Design Study 2018-21)</a:t>
            </a:r>
          </a:p>
          <a:p>
            <a:pPr marL="428626" indent="-428626" defTabSz="914400" eaLnBrk="0" fontAlgn="base">
              <a:spcBef>
                <a:spcPts val="150"/>
              </a:spcBef>
              <a:spcAft>
                <a:spcPct val="0"/>
              </a:spcAft>
              <a:buFont typeface="Arial" panose="020B0604020202020204" pitchFamily="34" charset="0"/>
              <a:buChar char="•"/>
            </a:pPr>
            <a:r>
              <a:rPr lang="en-US" sz="2800" kern="1200" dirty="0">
                <a:solidFill>
                  <a:srgbClr val="4D4D4D">
                    <a:lumMod val="50000"/>
                  </a:srgbClr>
                </a:solidFill>
                <a:latin typeface="Avenir Medium" panose="02000503020000020003" pitchFamily="2" charset="0"/>
                <a:ea typeface="+mn-ea"/>
              </a:rPr>
              <a:t>Compact Medical </a:t>
            </a:r>
            <a:r>
              <a:rPr lang="en-US" sz="2800" kern="1200" dirty="0" err="1">
                <a:solidFill>
                  <a:srgbClr val="4D4D4D">
                    <a:lumMod val="50000"/>
                  </a:srgbClr>
                </a:solidFill>
                <a:latin typeface="Avenir Medium" panose="02000503020000020003" pitchFamily="2" charset="0"/>
                <a:ea typeface="+mn-ea"/>
              </a:rPr>
              <a:t>linacs</a:t>
            </a:r>
            <a:r>
              <a:rPr lang="en-US" sz="2800" kern="1200" dirty="0">
                <a:solidFill>
                  <a:srgbClr val="4D4D4D">
                    <a:lumMod val="50000"/>
                  </a:srgbClr>
                </a:solidFill>
                <a:latin typeface="Avenir Medium" panose="02000503020000020003" pitchFamily="2" charset="0"/>
                <a:ea typeface="+mn-ea"/>
              </a:rPr>
              <a:t> (proton and electrons)</a:t>
            </a:r>
          </a:p>
          <a:p>
            <a:pPr marL="428626" indent="-428626" defTabSz="914400" eaLnBrk="0" fontAlgn="base">
              <a:spcBef>
                <a:spcPts val="150"/>
              </a:spcBef>
              <a:spcAft>
                <a:spcPct val="0"/>
              </a:spcAft>
              <a:buFont typeface="Arial" panose="020B0604020202020204" pitchFamily="34" charset="0"/>
              <a:buChar char="•"/>
            </a:pPr>
            <a:r>
              <a:rPr lang="en-US" sz="2800" kern="1200" dirty="0">
                <a:solidFill>
                  <a:srgbClr val="4D4D4D">
                    <a:lumMod val="50000"/>
                  </a:srgbClr>
                </a:solidFill>
                <a:latin typeface="Avenir Medium" panose="02000503020000020003" pitchFamily="2" charset="0"/>
                <a:ea typeface="+mn-ea"/>
              </a:rPr>
              <a:t>Inverse Compton Scattering Source (Smart-Light)</a:t>
            </a:r>
          </a:p>
          <a:p>
            <a:pPr marL="428626" indent="-428626" defTabSz="914400" eaLnBrk="0" fontAlgn="base">
              <a:spcBef>
                <a:spcPts val="150"/>
              </a:spcBef>
              <a:spcAft>
                <a:spcPct val="0"/>
              </a:spcAft>
              <a:buFont typeface="Arial" panose="020B0604020202020204" pitchFamily="34" charset="0"/>
              <a:buChar char="•"/>
            </a:pPr>
            <a:r>
              <a:rPr lang="en-US" sz="2800" kern="1200" dirty="0">
                <a:solidFill>
                  <a:srgbClr val="4D4D4D">
                    <a:lumMod val="50000"/>
                  </a:srgbClr>
                </a:solidFill>
                <a:latin typeface="Avenir Medium" panose="02000503020000020003" pitchFamily="2" charset="0"/>
                <a:ea typeface="+mn-ea"/>
              </a:rPr>
              <a:t>Linearizers and deflectors in FELs (PSI, DESY, more)</a:t>
            </a:r>
          </a:p>
          <a:p>
            <a:pPr marL="428626" indent="-428626" defTabSz="914400" eaLnBrk="0" fontAlgn="base">
              <a:spcBef>
                <a:spcPts val="150"/>
              </a:spcBef>
              <a:spcAft>
                <a:spcPct val="0"/>
              </a:spcAft>
              <a:buFont typeface="Arial" panose="020B0604020202020204" pitchFamily="34" charset="0"/>
              <a:buChar char="•"/>
            </a:pPr>
            <a:endParaRPr lang="en-US" sz="2400" kern="1200" dirty="0">
              <a:solidFill>
                <a:srgbClr val="4D4D4D">
                  <a:lumMod val="50000"/>
                </a:srgbClr>
              </a:solidFill>
              <a:latin typeface="Avenir Medium" panose="02000503020000020003" pitchFamily="2" charset="0"/>
              <a:ea typeface="+mn-ea"/>
            </a:endParaRPr>
          </a:p>
        </p:txBody>
      </p:sp>
      <p:pic>
        <p:nvPicPr>
          <p:cNvPr id="12" name="Picture 2">
            <a:extLst>
              <a:ext uri="{FF2B5EF4-FFF2-40B4-BE49-F238E27FC236}">
                <a16:creationId xmlns:a16="http://schemas.microsoft.com/office/drawing/2014/main" id="{23C33A09-3777-104A-841B-E882DEA04BB3}"/>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890664" y="7104343"/>
            <a:ext cx="1913596" cy="143498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 name="Picture 12">
            <a:extLst>
              <a:ext uri="{FF2B5EF4-FFF2-40B4-BE49-F238E27FC236}">
                <a16:creationId xmlns:a16="http://schemas.microsoft.com/office/drawing/2014/main" id="{AD4E6FF7-CDBF-7342-82F4-A988E80FE03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195978" y="7104342"/>
            <a:ext cx="2377980" cy="1441020"/>
          </a:xfrm>
          <a:prstGeom prst="rect">
            <a:avLst/>
          </a:prstGeom>
        </p:spPr>
      </p:pic>
      <p:pic>
        <p:nvPicPr>
          <p:cNvPr id="15" name="Picture 14">
            <a:extLst>
              <a:ext uri="{FF2B5EF4-FFF2-40B4-BE49-F238E27FC236}">
                <a16:creationId xmlns:a16="http://schemas.microsoft.com/office/drawing/2014/main" id="{B921DFB9-9A80-F647-B8F7-0CC22088536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7862726" y="7104345"/>
            <a:ext cx="3534152" cy="1577002"/>
          </a:xfrm>
          <a:prstGeom prst="rect">
            <a:avLst/>
          </a:prstGeom>
        </p:spPr>
      </p:pic>
      <p:pic>
        <p:nvPicPr>
          <p:cNvPr id="20" name="Picture 19">
            <a:extLst>
              <a:ext uri="{FF2B5EF4-FFF2-40B4-BE49-F238E27FC236}">
                <a16:creationId xmlns:a16="http://schemas.microsoft.com/office/drawing/2014/main" id="{37637704-885C-CE43-B920-A1860213ED7B}"/>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179177" y="2062643"/>
            <a:ext cx="1580062" cy="2461270"/>
          </a:xfrm>
          <a:prstGeom prst="rect">
            <a:avLst/>
          </a:prstGeom>
        </p:spPr>
      </p:pic>
      <p:pic>
        <p:nvPicPr>
          <p:cNvPr id="21" name="Picture 20">
            <a:extLst>
              <a:ext uri="{FF2B5EF4-FFF2-40B4-BE49-F238E27FC236}">
                <a16:creationId xmlns:a16="http://schemas.microsoft.com/office/drawing/2014/main" id="{E8272363-EC72-DC41-946A-E11D1C3681BB}"/>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l="698" t="70517" r="63637"/>
          <a:stretch/>
        </p:blipFill>
        <p:spPr>
          <a:xfrm>
            <a:off x="3984966" y="1951159"/>
            <a:ext cx="3958828" cy="2572754"/>
          </a:xfrm>
          <a:prstGeom prst="rect">
            <a:avLst/>
          </a:prstGeom>
          <a:solidFill>
            <a:schemeClr val="bg1"/>
          </a:solidFill>
        </p:spPr>
      </p:pic>
      <p:sp>
        <p:nvSpPr>
          <p:cNvPr id="17" name="Rectangle 16">
            <a:extLst>
              <a:ext uri="{FF2B5EF4-FFF2-40B4-BE49-F238E27FC236}">
                <a16:creationId xmlns:a16="http://schemas.microsoft.com/office/drawing/2014/main" id="{D95930C3-1D82-E348-9A32-8B4417F67048}"/>
              </a:ext>
            </a:extLst>
          </p:cNvPr>
          <p:cNvSpPr/>
          <p:nvPr/>
        </p:nvSpPr>
        <p:spPr>
          <a:xfrm>
            <a:off x="7943794" y="9885092"/>
            <a:ext cx="14293681" cy="2739211"/>
          </a:xfrm>
          <a:prstGeom prst="rect">
            <a:avLst/>
          </a:prstGeom>
          <a:ln>
            <a:noFill/>
          </a:ln>
        </p:spPr>
        <p:txBody>
          <a:bodyPr wrap="square">
            <a:spAutoFit/>
          </a:bodyPr>
          <a:lstStyle/>
          <a:p>
            <a:pPr defTabSz="914400" eaLnBrk="0" fontAlgn="base">
              <a:spcBef>
                <a:spcPct val="0"/>
              </a:spcBef>
              <a:spcAft>
                <a:spcPct val="0"/>
              </a:spcAft>
            </a:pPr>
            <a:r>
              <a:rPr lang="en-US" sz="3200" b="1" kern="1200" dirty="0">
                <a:solidFill>
                  <a:srgbClr val="4D4D4D">
                    <a:lumMod val="50000"/>
                  </a:srgbClr>
                </a:solidFill>
                <a:latin typeface="Avenir Medium" panose="02000503020000020003" pitchFamily="2" charset="0"/>
                <a:ea typeface="+mn-ea"/>
              </a:rPr>
              <a:t>ILC related R&amp;D and Pre-lab Planning </a:t>
            </a:r>
          </a:p>
          <a:p>
            <a:pPr marL="342900" indent="-342900" defTabSz="914400" eaLnBrk="0" fontAlgn="base">
              <a:spcBef>
                <a:spcPct val="0"/>
              </a:spcBef>
              <a:spcAft>
                <a:spcPct val="0"/>
              </a:spcAft>
              <a:buFont typeface="Arial" panose="020B0604020202020204" pitchFamily="34" charset="0"/>
              <a:buChar char="•"/>
            </a:pPr>
            <a:r>
              <a:rPr lang="en-US" sz="2800" kern="1200" dirty="0">
                <a:solidFill>
                  <a:srgbClr val="4D4D4D">
                    <a:lumMod val="50000"/>
                  </a:srgbClr>
                </a:solidFill>
                <a:latin typeface="Avenir Medium" panose="02000503020000020003" pitchFamily="2" charset="0"/>
                <a:ea typeface="+mn-ea"/>
              </a:rPr>
              <a:t>Positron flux concentrator, ATF2/3, Hi-klystrons, various SRF topics, </a:t>
            </a:r>
            <a:r>
              <a:rPr lang="en-US" sz="2800" kern="1200" dirty="0" err="1">
                <a:solidFill>
                  <a:srgbClr val="4D4D4D">
                    <a:lumMod val="50000"/>
                  </a:srgbClr>
                </a:solidFill>
                <a:latin typeface="Avenir Medium" panose="02000503020000020003" pitchFamily="2" charset="0"/>
                <a:ea typeface="+mn-ea"/>
              </a:rPr>
              <a:t>cryo</a:t>
            </a:r>
            <a:r>
              <a:rPr lang="en-US" sz="2800" kern="1200" dirty="0">
                <a:solidFill>
                  <a:srgbClr val="4D4D4D">
                    <a:lumMod val="50000"/>
                  </a:srgbClr>
                </a:solidFill>
                <a:latin typeface="Avenir Medium" panose="02000503020000020003" pitchFamily="2" charset="0"/>
                <a:ea typeface="+mn-ea"/>
              </a:rPr>
              <a:t>, dumps, beam-dynamics, DR, </a:t>
            </a:r>
            <a:r>
              <a:rPr lang="en-US" sz="2800" kern="1200" dirty="0" err="1">
                <a:solidFill>
                  <a:srgbClr val="4D4D4D">
                    <a:lumMod val="50000"/>
                  </a:srgbClr>
                </a:solidFill>
                <a:latin typeface="Avenir Medium" panose="02000503020000020003" pitchFamily="2" charset="0"/>
                <a:ea typeface="+mn-ea"/>
              </a:rPr>
              <a:t>etc</a:t>
            </a:r>
            <a:r>
              <a:rPr lang="en-US" sz="2800" kern="1200" dirty="0">
                <a:solidFill>
                  <a:srgbClr val="4D4D4D">
                    <a:lumMod val="50000"/>
                  </a:srgbClr>
                </a:solidFill>
                <a:latin typeface="Avenir Medium" panose="02000503020000020003" pitchFamily="2" charset="0"/>
                <a:ea typeface="+mn-ea"/>
              </a:rPr>
              <a:t> </a:t>
            </a:r>
          </a:p>
          <a:p>
            <a:pPr marL="342900" indent="-342900" defTabSz="914400" eaLnBrk="0" fontAlgn="base">
              <a:spcBef>
                <a:spcPct val="0"/>
              </a:spcBef>
              <a:spcAft>
                <a:spcPct val="0"/>
              </a:spcAft>
              <a:buFont typeface="Arial" panose="020B0604020202020204" pitchFamily="34" charset="0"/>
              <a:buChar char="•"/>
            </a:pPr>
            <a:r>
              <a:rPr lang="en-US" sz="2800" kern="1200" dirty="0">
                <a:solidFill>
                  <a:srgbClr val="4D4D4D">
                    <a:lumMod val="50000"/>
                  </a:srgbClr>
                </a:solidFill>
                <a:latin typeface="Avenir Medium" panose="02000503020000020003" pitchFamily="2" charset="0"/>
                <a:ea typeface="+mn-ea"/>
              </a:rPr>
              <a:t>IDT participation and Common Fund contributions.</a:t>
            </a:r>
          </a:p>
          <a:p>
            <a:pPr marL="342900" indent="-342900" defTabSz="914400" eaLnBrk="0" fontAlgn="base">
              <a:spcBef>
                <a:spcPct val="0"/>
              </a:spcBef>
              <a:spcAft>
                <a:spcPct val="0"/>
              </a:spcAft>
              <a:buFont typeface="Arial" panose="020B0604020202020204" pitchFamily="34" charset="0"/>
              <a:buChar char="•"/>
            </a:pPr>
            <a:r>
              <a:rPr lang="en-US" sz="2800" kern="1200" dirty="0">
                <a:solidFill>
                  <a:srgbClr val="4D4D4D">
                    <a:lumMod val="50000"/>
                  </a:srgbClr>
                </a:solidFill>
                <a:latin typeface="Avenir Medium" panose="02000503020000020003" pitchFamily="2" charset="0"/>
                <a:ea typeface="+mn-ea"/>
              </a:rPr>
              <a:t>Numerous ILC and/or KEK collaborative R&amp;Ds, linking to CLIC, generic R&amp;D or SRF for HL LHC and FCC and other CERN activities.   </a:t>
            </a:r>
          </a:p>
        </p:txBody>
      </p:sp>
      <p:pic>
        <p:nvPicPr>
          <p:cNvPr id="18" name="Picture 17">
            <a:extLst>
              <a:ext uri="{FF2B5EF4-FFF2-40B4-BE49-F238E27FC236}">
                <a16:creationId xmlns:a16="http://schemas.microsoft.com/office/drawing/2014/main" id="{4951AD03-7325-0648-AF8D-9C061B2A04D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179177" y="10192465"/>
            <a:ext cx="5777540" cy="2542118"/>
          </a:xfrm>
          <a:prstGeom prst="rect">
            <a:avLst/>
          </a:prstGeom>
        </p:spPr>
      </p:pic>
      <p:sp>
        <p:nvSpPr>
          <p:cNvPr id="5" name="TextBox 4">
            <a:extLst>
              <a:ext uri="{FF2B5EF4-FFF2-40B4-BE49-F238E27FC236}">
                <a16:creationId xmlns:a16="http://schemas.microsoft.com/office/drawing/2014/main" id="{9B1C26EE-B91D-B946-BE4C-C5AAE8424A46}"/>
              </a:ext>
            </a:extLst>
          </p:cNvPr>
          <p:cNvSpPr txBox="1"/>
          <p:nvPr/>
        </p:nvSpPr>
        <p:spPr>
          <a:xfrm>
            <a:off x="2218629" y="4736624"/>
            <a:ext cx="18838346" cy="584775"/>
          </a:xfrm>
          <a:prstGeom prst="rect">
            <a:avLst/>
          </a:prstGeom>
          <a:noFill/>
        </p:spPr>
        <p:txBody>
          <a:bodyPr wrap="square" rtlCol="0">
            <a:spAutoFit/>
          </a:bodyPr>
          <a:lstStyle/>
          <a:p>
            <a:pPr defTabSz="914400" eaLnBrk="0" fontAlgn="base">
              <a:spcBef>
                <a:spcPct val="0"/>
              </a:spcBef>
              <a:spcAft>
                <a:spcPct val="0"/>
              </a:spcAft>
            </a:pPr>
            <a:r>
              <a:rPr lang="en-US" sz="3200" kern="1200" dirty="0">
                <a:solidFill>
                  <a:srgbClr val="0055A0"/>
                </a:solidFill>
                <a:latin typeface="Avenir Roman" panose="02000503020000020003" pitchFamily="2" charset="0"/>
                <a:ea typeface="+mn-ea"/>
              </a:rPr>
              <a:t>See talks by Phil Burrows (</a:t>
            </a:r>
            <a:r>
              <a:rPr lang="en-US" sz="3200" kern="1200" dirty="0">
                <a:solidFill>
                  <a:srgbClr val="0055A0"/>
                </a:solidFill>
                <a:latin typeface="Avenir Roman" panose="02000503020000020003" pitchFamily="2" charset="0"/>
                <a:ea typeface="+mn-ea"/>
                <a:hlinkClick r:id="rId10"/>
              </a:rPr>
              <a:t>CLIC</a:t>
            </a:r>
            <a:r>
              <a:rPr lang="en-US" sz="3200" kern="1200" dirty="0">
                <a:solidFill>
                  <a:srgbClr val="0055A0"/>
                </a:solidFill>
                <a:latin typeface="Avenir Roman" panose="02000503020000020003" pitchFamily="2" charset="0"/>
                <a:ea typeface="+mn-ea"/>
              </a:rPr>
              <a:t>), Nuria Catalan (</a:t>
            </a:r>
            <a:r>
              <a:rPr lang="en-US" sz="3200" kern="1200" dirty="0">
                <a:solidFill>
                  <a:srgbClr val="0055A0"/>
                </a:solidFill>
                <a:latin typeface="Avenir Roman" panose="02000503020000020003" pitchFamily="2" charset="0"/>
                <a:ea typeface="+mn-ea"/>
                <a:hlinkClick r:id="rId11"/>
              </a:rPr>
              <a:t>Nanobeams</a:t>
            </a:r>
            <a:r>
              <a:rPr lang="en-US" sz="3200" kern="1200" dirty="0">
                <a:solidFill>
                  <a:srgbClr val="0055A0"/>
                </a:solidFill>
                <a:latin typeface="Avenir Roman" panose="02000503020000020003" pitchFamily="2" charset="0"/>
                <a:ea typeface="+mn-ea"/>
              </a:rPr>
              <a:t>), Chetan Gohil (</a:t>
            </a:r>
            <a:r>
              <a:rPr lang="en-US" sz="3200" kern="1200" dirty="0">
                <a:solidFill>
                  <a:srgbClr val="0055A0"/>
                </a:solidFill>
                <a:latin typeface="Avenir Roman" panose="02000503020000020003" pitchFamily="2" charset="0"/>
                <a:ea typeface="+mn-ea"/>
                <a:hlinkClick r:id="rId12"/>
              </a:rPr>
              <a:t>Luminosity Performance</a:t>
            </a:r>
            <a:r>
              <a:rPr lang="en-US" sz="3200" kern="1200" dirty="0">
                <a:solidFill>
                  <a:srgbClr val="0055A0"/>
                </a:solidFill>
                <a:latin typeface="Avenir Roman" panose="02000503020000020003" pitchFamily="2" charset="0"/>
                <a:ea typeface="+mn-ea"/>
              </a:rPr>
              <a:t>)</a:t>
            </a:r>
          </a:p>
        </p:txBody>
      </p:sp>
      <p:sp>
        <p:nvSpPr>
          <p:cNvPr id="23" name="TextBox 22">
            <a:extLst>
              <a:ext uri="{FF2B5EF4-FFF2-40B4-BE49-F238E27FC236}">
                <a16:creationId xmlns:a16="http://schemas.microsoft.com/office/drawing/2014/main" id="{F0DE399E-3714-2945-80A9-2026BC402FCD}"/>
              </a:ext>
            </a:extLst>
          </p:cNvPr>
          <p:cNvSpPr txBox="1"/>
          <p:nvPr/>
        </p:nvSpPr>
        <p:spPr>
          <a:xfrm>
            <a:off x="2234183" y="8843744"/>
            <a:ext cx="16515806" cy="584775"/>
          </a:xfrm>
          <a:prstGeom prst="rect">
            <a:avLst/>
          </a:prstGeom>
          <a:noFill/>
        </p:spPr>
        <p:txBody>
          <a:bodyPr wrap="square" rtlCol="0">
            <a:spAutoFit/>
          </a:bodyPr>
          <a:lstStyle/>
          <a:p>
            <a:pPr defTabSz="914400" eaLnBrk="0" fontAlgn="base">
              <a:spcBef>
                <a:spcPct val="0"/>
              </a:spcBef>
              <a:spcAft>
                <a:spcPct val="0"/>
              </a:spcAft>
            </a:pPr>
            <a:r>
              <a:rPr lang="en-US" sz="3200" kern="1200" dirty="0">
                <a:solidFill>
                  <a:srgbClr val="0055A0"/>
                </a:solidFill>
                <a:latin typeface="Avenir Roman" panose="02000503020000020003" pitchFamily="2" charset="0"/>
                <a:ea typeface="+mn-ea"/>
              </a:rPr>
              <a:t>See talk by Walter </a:t>
            </a:r>
            <a:r>
              <a:rPr lang="en-US" sz="3200" kern="1200" dirty="0" err="1">
                <a:solidFill>
                  <a:srgbClr val="0055A0"/>
                </a:solidFill>
                <a:latin typeface="Avenir Roman" panose="02000503020000020003" pitchFamily="2" charset="0"/>
                <a:ea typeface="+mn-ea"/>
              </a:rPr>
              <a:t>Wuensch</a:t>
            </a:r>
            <a:r>
              <a:rPr lang="en-US" sz="3200" kern="1200" dirty="0">
                <a:solidFill>
                  <a:srgbClr val="0055A0"/>
                </a:solidFill>
                <a:latin typeface="Avenir Roman" panose="02000503020000020003" pitchFamily="2" charset="0"/>
                <a:ea typeface="+mn-ea"/>
              </a:rPr>
              <a:t> (</a:t>
            </a:r>
            <a:r>
              <a:rPr lang="en-US" sz="3200" kern="1200" dirty="0">
                <a:solidFill>
                  <a:srgbClr val="0055A0"/>
                </a:solidFill>
                <a:latin typeface="Avenir Roman" panose="02000503020000020003" pitchFamily="2" charset="0"/>
                <a:ea typeface="+mn-ea"/>
                <a:hlinkClick r:id="rId13"/>
              </a:rPr>
              <a:t>Applications of High Gradient Technologies</a:t>
            </a:r>
            <a:r>
              <a:rPr lang="en-US" sz="3200" kern="1200" dirty="0">
                <a:solidFill>
                  <a:srgbClr val="0055A0"/>
                </a:solidFill>
                <a:latin typeface="Avenir Roman" panose="02000503020000020003" pitchFamily="2" charset="0"/>
                <a:ea typeface="+mn-ea"/>
              </a:rPr>
              <a:t>) </a:t>
            </a:r>
          </a:p>
        </p:txBody>
      </p:sp>
      <p:sp>
        <p:nvSpPr>
          <p:cNvPr id="4" name="Rectangle 3">
            <a:extLst>
              <a:ext uri="{FF2B5EF4-FFF2-40B4-BE49-F238E27FC236}">
                <a16:creationId xmlns:a16="http://schemas.microsoft.com/office/drawing/2014/main" id="{3A87C169-29B1-1744-8E36-462C36B1DA6C}"/>
              </a:ext>
            </a:extLst>
          </p:cNvPr>
          <p:cNvSpPr/>
          <p:nvPr/>
        </p:nvSpPr>
        <p:spPr>
          <a:xfrm>
            <a:off x="7987197" y="12615270"/>
            <a:ext cx="14833648" cy="584775"/>
          </a:xfrm>
          <a:prstGeom prst="rect">
            <a:avLst/>
          </a:prstGeom>
        </p:spPr>
        <p:txBody>
          <a:bodyPr wrap="square">
            <a:spAutoFit/>
          </a:bodyPr>
          <a:lstStyle/>
          <a:p>
            <a:pPr defTabSz="914400" eaLnBrk="0" fontAlgn="base">
              <a:spcBef>
                <a:spcPct val="0"/>
              </a:spcBef>
              <a:spcAft>
                <a:spcPct val="0"/>
              </a:spcAft>
            </a:pPr>
            <a:r>
              <a:rPr lang="en-US" sz="3200" kern="1200" dirty="0">
                <a:solidFill>
                  <a:srgbClr val="0055A0"/>
                </a:solidFill>
                <a:latin typeface="Avenir Roman" panose="02000503020000020003" pitchFamily="2" charset="0"/>
                <a:ea typeface="+mn-ea"/>
              </a:rPr>
              <a:t>See talks by Joachim </a:t>
            </a:r>
            <a:r>
              <a:rPr lang="en-US" sz="3200" kern="1200" dirty="0" err="1">
                <a:solidFill>
                  <a:srgbClr val="0055A0"/>
                </a:solidFill>
                <a:latin typeface="Avenir Roman" panose="02000503020000020003" pitchFamily="2" charset="0"/>
                <a:ea typeface="+mn-ea"/>
              </a:rPr>
              <a:t>Mnich</a:t>
            </a:r>
            <a:r>
              <a:rPr lang="en-US" sz="3200" kern="1200" dirty="0">
                <a:solidFill>
                  <a:srgbClr val="0055A0"/>
                </a:solidFill>
                <a:latin typeface="Avenir Roman" panose="02000503020000020003" pitchFamily="2" charset="0"/>
                <a:ea typeface="+mn-ea"/>
              </a:rPr>
              <a:t> and Steinar Stapnes (</a:t>
            </a:r>
            <a:r>
              <a:rPr lang="en-US" sz="3200" kern="1200" dirty="0">
                <a:solidFill>
                  <a:srgbClr val="0055A0"/>
                </a:solidFill>
                <a:latin typeface="Avenir Roman" panose="02000503020000020003" pitchFamily="2" charset="0"/>
                <a:ea typeface="+mn-ea"/>
                <a:hlinkClick r:id="rId14"/>
              </a:rPr>
              <a:t>CERN and European reports</a:t>
            </a:r>
            <a:r>
              <a:rPr lang="en-US" sz="3200" kern="1200" dirty="0">
                <a:solidFill>
                  <a:srgbClr val="0055A0"/>
                </a:solidFill>
                <a:latin typeface="Avenir Roman" panose="02000503020000020003" pitchFamily="2" charset="0"/>
                <a:ea typeface="+mn-ea"/>
              </a:rPr>
              <a:t>)</a:t>
            </a:r>
          </a:p>
        </p:txBody>
      </p:sp>
    </p:spTree>
    <p:extLst>
      <p:ext uri="{BB962C8B-B14F-4D97-AF65-F5344CB8AC3E}">
        <p14:creationId xmlns:p14="http://schemas.microsoft.com/office/powerpoint/2010/main" val="20071359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4DD0BD3-92EA-6E41-B71E-D4BA80434A82}"/>
              </a:ext>
            </a:extLst>
          </p:cNvPr>
          <p:cNvSpPr/>
          <p:nvPr/>
        </p:nvSpPr>
        <p:spPr>
          <a:xfrm>
            <a:off x="1102768" y="2393504"/>
            <a:ext cx="22466496" cy="10064294"/>
          </a:xfrm>
          <a:prstGeom prst="rect">
            <a:avLst/>
          </a:prstGeom>
        </p:spPr>
        <p:txBody>
          <a:bodyPr wrap="square">
            <a:spAutoFit/>
          </a:bodyPr>
          <a:lstStyle/>
          <a:p>
            <a:pPr defTabSz="914400" eaLnBrk="0" fontAlgn="base">
              <a:spcBef>
                <a:spcPct val="0"/>
              </a:spcBef>
              <a:spcAft>
                <a:spcPct val="0"/>
              </a:spcAft>
            </a:pPr>
            <a:r>
              <a:rPr lang="en-US" sz="3600" kern="1200" dirty="0">
                <a:solidFill>
                  <a:schemeClr val="tx1"/>
                </a:solidFill>
                <a:latin typeface="Avenir Roman" panose="02000503020000020003" pitchFamily="2" charset="0"/>
                <a:ea typeface="+mn-ea"/>
              </a:rPr>
              <a:t>Project Readiness Report as a step toward a TDR – for next ESPP</a:t>
            </a:r>
          </a:p>
          <a:p>
            <a:pPr defTabSz="914400" eaLnBrk="0" fontAlgn="base">
              <a:spcBef>
                <a:spcPct val="0"/>
              </a:spcBef>
              <a:spcAft>
                <a:spcPct val="0"/>
              </a:spcAft>
            </a:pPr>
            <a:r>
              <a:rPr lang="en-US" sz="3600" kern="1200" dirty="0">
                <a:solidFill>
                  <a:schemeClr val="tx1"/>
                </a:solidFill>
                <a:latin typeface="Avenir Roman" panose="02000503020000020003" pitchFamily="2" charset="0"/>
                <a:ea typeface="+mn-ea"/>
              </a:rPr>
              <a:t>Assuming ESPP in 2026, Project Approval ~ 2028, Project (tunnel) construction can start in ~ 2030.</a:t>
            </a:r>
          </a:p>
          <a:p>
            <a:pPr defTabSz="914400" eaLnBrk="0" fontAlgn="base">
              <a:spcBef>
                <a:spcPct val="0"/>
              </a:spcBef>
              <a:spcAft>
                <a:spcPct val="0"/>
              </a:spcAft>
            </a:pPr>
            <a:endParaRPr lang="en-US" sz="3600" kern="1200" dirty="0">
              <a:solidFill>
                <a:schemeClr val="tx1"/>
              </a:solidFill>
              <a:latin typeface="Avenir Roman" panose="02000503020000020003" pitchFamily="2" charset="0"/>
              <a:ea typeface="+mn-ea"/>
            </a:endParaRPr>
          </a:p>
          <a:p>
            <a:pPr defTabSz="914400" eaLnBrk="0" fontAlgn="base">
              <a:spcBef>
                <a:spcPct val="0"/>
              </a:spcBef>
              <a:spcAft>
                <a:spcPct val="0"/>
              </a:spcAft>
            </a:pPr>
            <a:r>
              <a:rPr lang="en-US" sz="3600" kern="1200" dirty="0">
                <a:solidFill>
                  <a:schemeClr val="tx1"/>
                </a:solidFill>
                <a:latin typeface="Avenir Roman" panose="02000503020000020003" pitchFamily="2" charset="0"/>
                <a:ea typeface="+mn-ea"/>
              </a:rPr>
              <a:t>Focusing on:</a:t>
            </a:r>
          </a:p>
          <a:p>
            <a:pPr marL="571500" indent="-571500" defTabSz="914400" eaLnBrk="0" fontAlgn="base">
              <a:spcBef>
                <a:spcPct val="0"/>
              </a:spcBef>
              <a:spcAft>
                <a:spcPct val="0"/>
              </a:spcAft>
              <a:buFont typeface="Arial" panose="020B0604020202020204" pitchFamily="34" charset="0"/>
              <a:buChar char="•"/>
            </a:pPr>
            <a:r>
              <a:rPr lang="en-US" sz="3600" kern="1200" dirty="0">
                <a:solidFill>
                  <a:srgbClr val="FF0000"/>
                </a:solidFill>
                <a:latin typeface="Avenir Roman" panose="02000503020000020003" pitchFamily="2" charset="0"/>
                <a:ea typeface="+mn-ea"/>
              </a:rPr>
              <a:t>The X-band technology readiness for the 380 GeV CLIC initial phase </a:t>
            </a:r>
          </a:p>
          <a:p>
            <a:pPr marL="571500" indent="-571500" defTabSz="914400" eaLnBrk="0" fontAlgn="base">
              <a:spcBef>
                <a:spcPct val="0"/>
              </a:spcBef>
              <a:spcAft>
                <a:spcPct val="0"/>
              </a:spcAft>
              <a:buFont typeface="Arial" panose="020B0604020202020204" pitchFamily="34" charset="0"/>
              <a:buChar char="•"/>
            </a:pPr>
            <a:r>
              <a:rPr lang="en-US" sz="3600" kern="1200" dirty="0">
                <a:solidFill>
                  <a:schemeClr val="tx1"/>
                </a:solidFill>
                <a:latin typeface="Avenir Roman" panose="02000503020000020003" pitchFamily="2" charset="0"/>
                <a:ea typeface="+mn-ea"/>
              </a:rPr>
              <a:t>Optimizing the luminosity at 380 GeV</a:t>
            </a:r>
          </a:p>
          <a:p>
            <a:pPr marL="571500" indent="-571500" defTabSz="914400" eaLnBrk="0" fontAlgn="base">
              <a:spcBef>
                <a:spcPct val="0"/>
              </a:spcBef>
              <a:spcAft>
                <a:spcPct val="0"/>
              </a:spcAft>
              <a:buFont typeface="Arial" panose="020B0604020202020204" pitchFamily="34" charset="0"/>
              <a:buChar char="•"/>
            </a:pPr>
            <a:r>
              <a:rPr lang="en-US" sz="3600" kern="1200" dirty="0">
                <a:solidFill>
                  <a:schemeClr val="tx1"/>
                </a:solidFill>
                <a:latin typeface="Avenir Roman" panose="02000503020000020003" pitchFamily="2" charset="0"/>
                <a:ea typeface="+mn-ea"/>
              </a:rPr>
              <a:t>Improving the power efficiency for both the initial phase and at high energies </a:t>
            </a:r>
          </a:p>
          <a:p>
            <a:pPr defTabSz="914400" eaLnBrk="0" fontAlgn="base">
              <a:spcBef>
                <a:spcPct val="0"/>
              </a:spcBef>
              <a:spcAft>
                <a:spcPct val="0"/>
              </a:spcAft>
            </a:pPr>
            <a:endParaRPr lang="en-US" sz="3600" kern="1200" dirty="0">
              <a:solidFill>
                <a:schemeClr val="tx1"/>
              </a:solidFill>
              <a:latin typeface="Avenir Roman" panose="02000503020000020003" pitchFamily="2" charset="0"/>
              <a:ea typeface="+mn-ea"/>
            </a:endParaRPr>
          </a:p>
          <a:p>
            <a:pPr defTabSz="914400" eaLnBrk="0" fontAlgn="base">
              <a:spcBef>
                <a:spcPct val="0"/>
              </a:spcBef>
              <a:spcAft>
                <a:spcPct val="0"/>
              </a:spcAft>
            </a:pPr>
            <a:r>
              <a:rPr lang="en-US" sz="3600" kern="1200" dirty="0">
                <a:solidFill>
                  <a:schemeClr val="tx1"/>
                </a:solidFill>
                <a:latin typeface="Avenir Roman" panose="02000503020000020003" pitchFamily="2" charset="0"/>
                <a:ea typeface="+mn-ea"/>
              </a:rPr>
              <a:t>More details:</a:t>
            </a:r>
          </a:p>
          <a:p>
            <a:pPr marL="571500" indent="-571500" defTabSz="914400" eaLnBrk="0" fontAlgn="base">
              <a:spcBef>
                <a:spcPct val="0"/>
              </a:spcBef>
              <a:spcAft>
                <a:spcPct val="0"/>
              </a:spcAft>
              <a:buFont typeface="Arial" panose="020B0604020202020204" pitchFamily="34" charset="0"/>
              <a:buChar char="•"/>
            </a:pPr>
            <a:r>
              <a:rPr lang="en-US" sz="3600" kern="1200" dirty="0">
                <a:solidFill>
                  <a:srgbClr val="FF0000"/>
                </a:solidFill>
                <a:latin typeface="Avenir Roman" panose="02000503020000020003" pitchFamily="2" charset="0"/>
                <a:ea typeface="+mn-ea"/>
              </a:rPr>
              <a:t>X-band studies: Structure manufacturability and optimized conditioning, interfaces to all connecting systems for large scale production, designs for and support of use in applications, e.g. for FEL linacs, ICS and medical linacs, possible future improvements for power/cost </a:t>
            </a:r>
          </a:p>
          <a:p>
            <a:pPr marL="571500" indent="-571500" defTabSz="914400" eaLnBrk="0" fontAlgn="base">
              <a:spcBef>
                <a:spcPct val="0"/>
              </a:spcBef>
              <a:spcAft>
                <a:spcPct val="0"/>
              </a:spcAft>
              <a:buFont typeface="Arial" panose="020B0604020202020204" pitchFamily="34" charset="0"/>
              <a:buChar char="•"/>
            </a:pPr>
            <a:r>
              <a:rPr lang="en-US" sz="3600" kern="1200" dirty="0">
                <a:solidFill>
                  <a:schemeClr val="tx1"/>
                </a:solidFill>
                <a:latin typeface="Avenir Roman" panose="02000503020000020003" pitchFamily="2" charset="0"/>
                <a:ea typeface="+mn-ea"/>
              </a:rPr>
              <a:t>Luminosity: </a:t>
            </a:r>
            <a:r>
              <a:rPr lang="en-US" sz="3600" kern="1200" dirty="0" err="1">
                <a:solidFill>
                  <a:schemeClr val="tx1"/>
                </a:solidFill>
                <a:latin typeface="Avenir Roman" panose="02000503020000020003" pitchFamily="2" charset="0"/>
                <a:ea typeface="+mn-ea"/>
              </a:rPr>
              <a:t>beamdynamics</a:t>
            </a:r>
            <a:r>
              <a:rPr lang="en-US" sz="3600" kern="1200" dirty="0">
                <a:solidFill>
                  <a:schemeClr val="tx1"/>
                </a:solidFill>
                <a:latin typeface="Avenir Roman" panose="02000503020000020003" pitchFamily="2" charset="0"/>
                <a:ea typeface="+mn-ea"/>
              </a:rPr>
              <a:t> studies and related hardware </a:t>
            </a:r>
            <a:r>
              <a:rPr lang="en-US" sz="3600" kern="1200" dirty="0" err="1">
                <a:solidFill>
                  <a:schemeClr val="tx1"/>
                </a:solidFill>
                <a:latin typeface="Avenir Roman" panose="02000503020000020003" pitchFamily="2" charset="0"/>
                <a:ea typeface="+mn-ea"/>
              </a:rPr>
              <a:t>optimisation</a:t>
            </a:r>
            <a:r>
              <a:rPr lang="en-US" sz="3600" kern="1200" dirty="0">
                <a:solidFill>
                  <a:schemeClr val="tx1"/>
                </a:solidFill>
                <a:latin typeface="Avenir Roman" panose="02000503020000020003" pitchFamily="2" charset="0"/>
                <a:ea typeface="+mn-ea"/>
              </a:rPr>
              <a:t> for </a:t>
            </a:r>
            <a:r>
              <a:rPr lang="en-US" sz="3600" kern="1200" dirty="0" err="1">
                <a:solidFill>
                  <a:schemeClr val="tx1"/>
                </a:solidFill>
                <a:latin typeface="Avenir Roman" panose="02000503020000020003" pitchFamily="2" charset="0"/>
                <a:ea typeface="+mn-ea"/>
              </a:rPr>
              <a:t>nano</a:t>
            </a:r>
            <a:r>
              <a:rPr lang="en-US" sz="3600" kern="1200" dirty="0">
                <a:solidFill>
                  <a:schemeClr val="tx1"/>
                </a:solidFill>
                <a:latin typeface="Avenir Roman" panose="02000503020000020003" pitchFamily="2" charset="0"/>
                <a:ea typeface="+mn-ea"/>
              </a:rPr>
              <a:t> beams from damping rings to final focus  (mechanical and thermal stability, alignment, instrumentation, vacuum systems, stray field control, magnet stability, </a:t>
            </a:r>
            <a:r>
              <a:rPr lang="en-US" sz="3600" kern="1200" dirty="0" err="1">
                <a:solidFill>
                  <a:schemeClr val="tx1"/>
                </a:solidFill>
                <a:latin typeface="Avenir Roman" panose="02000503020000020003" pitchFamily="2" charset="0"/>
                <a:ea typeface="+mn-ea"/>
              </a:rPr>
              <a:t>etc</a:t>
            </a:r>
            <a:r>
              <a:rPr lang="en-US" sz="3600" kern="1200" dirty="0">
                <a:solidFill>
                  <a:schemeClr val="tx1"/>
                </a:solidFill>
                <a:latin typeface="Avenir Roman" panose="02000503020000020003" pitchFamily="2" charset="0"/>
                <a:ea typeface="+mn-ea"/>
              </a:rPr>
              <a:t>)  </a:t>
            </a:r>
          </a:p>
          <a:p>
            <a:pPr marL="571500" indent="-571500" defTabSz="914400" eaLnBrk="0" fontAlgn="base">
              <a:spcBef>
                <a:spcPct val="0"/>
              </a:spcBef>
              <a:spcAft>
                <a:spcPct val="0"/>
              </a:spcAft>
              <a:buFont typeface="Arial" panose="020B0604020202020204" pitchFamily="34" charset="0"/>
              <a:buChar char="•"/>
            </a:pPr>
            <a:r>
              <a:rPr lang="en-US" sz="3600" kern="1200" dirty="0">
                <a:solidFill>
                  <a:schemeClr val="tx1"/>
                </a:solidFill>
                <a:latin typeface="Avenir Roman" panose="02000503020000020003" pitchFamily="2" charset="0"/>
                <a:ea typeface="+mn-ea"/>
              </a:rPr>
              <a:t>Improving damping ring and drive beam RF efficiency, study parameters and potential hardware changes to reduce power, from 380 GeV to multi-</a:t>
            </a:r>
            <a:r>
              <a:rPr lang="en-US" sz="3600" kern="1200" dirty="0" err="1">
                <a:solidFill>
                  <a:schemeClr val="tx1"/>
                </a:solidFill>
                <a:latin typeface="Avenir Roman" panose="02000503020000020003" pitchFamily="2" charset="0"/>
                <a:ea typeface="+mn-ea"/>
              </a:rPr>
              <a:t>TeV</a:t>
            </a:r>
            <a:r>
              <a:rPr lang="en-US" sz="3600" kern="1200" dirty="0">
                <a:solidFill>
                  <a:schemeClr val="tx1"/>
                </a:solidFill>
                <a:latin typeface="Avenir Roman" panose="02000503020000020003" pitchFamily="2" charset="0"/>
                <a:ea typeface="+mn-ea"/>
              </a:rPr>
              <a:t> energies with high luminosities</a:t>
            </a:r>
          </a:p>
          <a:p>
            <a:pPr defTabSz="914400" eaLnBrk="0" fontAlgn="base">
              <a:spcBef>
                <a:spcPct val="0"/>
              </a:spcBef>
              <a:spcAft>
                <a:spcPct val="0"/>
              </a:spcAft>
            </a:pPr>
            <a:endParaRPr lang="en-GB" sz="3600" kern="1200" dirty="0">
              <a:solidFill>
                <a:srgbClr val="4D4D4D">
                  <a:lumMod val="50000"/>
                </a:srgbClr>
              </a:solidFill>
              <a:latin typeface="Arial" panose="020B0604020202020204" pitchFamily="34" charset="0"/>
              <a:ea typeface="+mn-ea"/>
            </a:endParaRPr>
          </a:p>
        </p:txBody>
      </p:sp>
      <p:sp>
        <p:nvSpPr>
          <p:cNvPr id="4" name="Slide Number Placeholder 3">
            <a:extLst>
              <a:ext uri="{FF2B5EF4-FFF2-40B4-BE49-F238E27FC236}">
                <a16:creationId xmlns:a16="http://schemas.microsoft.com/office/drawing/2014/main" id="{F41D6FE5-9F32-5943-AFFF-0A97E2B75232}"/>
              </a:ext>
            </a:extLst>
          </p:cNvPr>
          <p:cNvSpPr>
            <a:spLocks noGrp="1"/>
          </p:cNvSpPr>
          <p:nvPr>
            <p:ph type="sldNum" sz="quarter" idx="2"/>
          </p:nvPr>
        </p:nvSpPr>
        <p:spPr/>
        <p:txBody>
          <a:bodyPr/>
          <a:lstStyle/>
          <a:p>
            <a:pPr fontAlgn="base">
              <a:spcBef>
                <a:spcPct val="0"/>
              </a:spcBef>
              <a:spcAft>
                <a:spcPct val="0"/>
              </a:spcAft>
              <a:defRPr/>
            </a:pPr>
            <a:fld id="{84CA1A48-680E-414C-97A5-2072CA0912A6}" type="slidenum">
              <a:rPr lang="en-US" altLang="en-US" kern="1200">
                <a:latin typeface="Arial" panose="020B0604020202020204" pitchFamily="34" charset="0"/>
                <a:ea typeface="+mn-ea"/>
              </a:rPr>
              <a:pPr fontAlgn="base">
                <a:spcBef>
                  <a:spcPct val="0"/>
                </a:spcBef>
                <a:spcAft>
                  <a:spcPct val="0"/>
                </a:spcAft>
                <a:defRPr/>
              </a:pPr>
              <a:t>2</a:t>
            </a:fld>
            <a:endParaRPr lang="en-US" altLang="en-US" kern="1200">
              <a:latin typeface="Arial" panose="020B0604020202020204" pitchFamily="34" charset="0"/>
              <a:ea typeface="+mn-ea"/>
            </a:endParaRPr>
          </a:p>
        </p:txBody>
      </p:sp>
      <p:sp>
        <p:nvSpPr>
          <p:cNvPr id="2" name="Title 1">
            <a:extLst>
              <a:ext uri="{FF2B5EF4-FFF2-40B4-BE49-F238E27FC236}">
                <a16:creationId xmlns:a16="http://schemas.microsoft.com/office/drawing/2014/main" id="{6048FE89-26A1-9D44-B09C-78AFC3D1C0F1}"/>
              </a:ext>
            </a:extLst>
          </p:cNvPr>
          <p:cNvSpPr>
            <a:spLocks noGrp="1"/>
          </p:cNvSpPr>
          <p:nvPr>
            <p:ph type="title"/>
          </p:nvPr>
        </p:nvSpPr>
        <p:spPr>
          <a:xfrm>
            <a:off x="2895600" y="339407"/>
            <a:ext cx="17904143" cy="1899999"/>
          </a:xfrm>
        </p:spPr>
        <p:txBody>
          <a:bodyPr/>
          <a:lstStyle/>
          <a:p>
            <a:r>
              <a:rPr lang="en-GB" sz="6600" dirty="0"/>
              <a:t>CLIC Project Readiness Report (PRR)</a:t>
            </a:r>
          </a:p>
        </p:txBody>
      </p:sp>
    </p:spTree>
    <p:extLst>
      <p:ext uri="{BB962C8B-B14F-4D97-AF65-F5344CB8AC3E}">
        <p14:creationId xmlns:p14="http://schemas.microsoft.com/office/powerpoint/2010/main" val="381760625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5" name="SwissFEL_header.jpg" descr="SwissFEL_header.jpg"/>
          <p:cNvPicPr>
            <a:picLocks noChangeAspect="1"/>
          </p:cNvPicPr>
          <p:nvPr/>
        </p:nvPicPr>
        <p:blipFill>
          <a:blip r:embed="rId3">
            <a:extLst/>
          </a:blip>
          <a:stretch>
            <a:fillRect/>
          </a:stretch>
        </p:blipFill>
        <p:spPr>
          <a:xfrm>
            <a:off x="12478246" y="2606729"/>
            <a:ext cx="11912094" cy="3966952"/>
          </a:xfrm>
          <a:prstGeom prst="rect">
            <a:avLst/>
          </a:prstGeom>
          <a:ln w="12700">
            <a:miter lim="400000"/>
          </a:ln>
        </p:spPr>
      </p:pic>
      <p:pic>
        <p:nvPicPr>
          <p:cNvPr id="446" name="Picture 12" descr="Picture 12"/>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1400236" y="7350676"/>
            <a:ext cx="5725928" cy="2388729"/>
          </a:xfrm>
          <a:prstGeom prst="rect">
            <a:avLst/>
          </a:prstGeom>
          <a:ln w="12700">
            <a:miter lim="400000"/>
          </a:ln>
        </p:spPr>
      </p:pic>
      <p:sp>
        <p:nvSpPr>
          <p:cNvPr id="447" name="Slide Number"/>
          <p:cNvSpPr>
            <a:spLocks noGrp="1"/>
          </p:cNvSpPr>
          <p:nvPr>
            <p:ph type="sldNum" sz="quarter" idx="2"/>
          </p:nvPr>
        </p:nvSpPr>
        <p:spPr>
          <a:xfrm>
            <a:off x="23828329" y="12790110"/>
            <a:ext cx="500136" cy="52899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latin typeface="Avenir Roman" panose="02000503020000020003" pitchFamily="2" charset="0"/>
              </a:rPr>
              <a:t>3</a:t>
            </a:fld>
            <a:endParaRPr>
              <a:latin typeface="Avenir Roman" panose="02000503020000020003" pitchFamily="2" charset="0"/>
            </a:endParaRPr>
          </a:p>
        </p:txBody>
      </p:sp>
      <p:sp>
        <p:nvSpPr>
          <p:cNvPr id="448" name="Technology applications"/>
          <p:cNvSpPr>
            <a:spLocks noGrp="1"/>
          </p:cNvSpPr>
          <p:nvPr>
            <p:ph type="title"/>
          </p:nvPr>
        </p:nvSpPr>
        <p:spPr>
          <a:xfrm>
            <a:off x="4182275" y="369887"/>
            <a:ext cx="16019451" cy="1899999"/>
          </a:xfrm>
          <a:prstGeom prst="rect">
            <a:avLst/>
          </a:prstGeom>
        </p:spPr>
        <p:txBody>
          <a:bodyPr/>
          <a:lstStyle>
            <a:lvl1pPr>
              <a:defRPr>
                <a:latin typeface="Avenir Light"/>
                <a:ea typeface="Avenir Light"/>
                <a:cs typeface="Avenir Light"/>
                <a:sym typeface="Avenir Light"/>
              </a:defRPr>
            </a:lvl1pPr>
          </a:lstStyle>
          <a:p>
            <a:r>
              <a:rPr lang="en-US" dirty="0">
                <a:latin typeface="Avenir Roman" panose="02000503020000020003" pitchFamily="2" charset="0"/>
              </a:rPr>
              <a:t>Use in smaller </a:t>
            </a:r>
            <a:r>
              <a:rPr lang="en-US" dirty="0" err="1">
                <a:latin typeface="Avenir Roman" panose="02000503020000020003" pitchFamily="2" charset="0"/>
              </a:rPr>
              <a:t>linacs</a:t>
            </a:r>
            <a:r>
              <a:rPr lang="en-US" dirty="0">
                <a:latin typeface="Avenir Roman" panose="02000503020000020003" pitchFamily="2" charset="0"/>
              </a:rPr>
              <a:t> (C and X-band) </a:t>
            </a:r>
            <a:endParaRPr dirty="0">
              <a:latin typeface="Avenir Roman" panose="02000503020000020003" pitchFamily="2" charset="0"/>
            </a:endParaRPr>
          </a:p>
        </p:txBody>
      </p:sp>
      <p:sp>
        <p:nvSpPr>
          <p:cNvPr id="453" name="TextBox 10"/>
          <p:cNvSpPr txBox="1"/>
          <p:nvPr/>
        </p:nvSpPr>
        <p:spPr>
          <a:xfrm>
            <a:off x="7700040" y="2059660"/>
            <a:ext cx="4895134" cy="6603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83127" tIns="83127" rIns="83127" bIns="83127">
            <a:spAutoFit/>
          </a:bodyPr>
          <a:lstStyle>
            <a:lvl1pPr defTabSz="1828436">
              <a:defRPr sz="3600">
                <a:solidFill>
                  <a:srgbClr val="FF581E"/>
                </a:solidFill>
                <a:latin typeface="Avenir Heavy"/>
                <a:ea typeface="Avenir Heavy"/>
                <a:cs typeface="Avenir Heavy"/>
                <a:sym typeface="Avenir Heavy"/>
              </a:defRPr>
            </a:lvl1pPr>
          </a:lstStyle>
          <a:p>
            <a:r>
              <a:rPr sz="3200" dirty="0" err="1">
                <a:solidFill>
                  <a:schemeClr val="tx1"/>
                </a:solidFill>
                <a:latin typeface="Avenir Roman" panose="02000503020000020003" pitchFamily="2" charset="0"/>
              </a:rPr>
              <a:t>SwissFEL</a:t>
            </a:r>
            <a:r>
              <a:rPr sz="3200" dirty="0">
                <a:solidFill>
                  <a:schemeClr val="tx1"/>
                </a:solidFill>
                <a:latin typeface="Avenir Roman" panose="02000503020000020003" pitchFamily="2" charset="0"/>
              </a:rPr>
              <a:t>: C-band linac</a:t>
            </a:r>
          </a:p>
        </p:txBody>
      </p:sp>
      <p:pic>
        <p:nvPicPr>
          <p:cNvPr id="454" name="Picture 11" descr="Picture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90158" y="7532975"/>
            <a:ext cx="5459266" cy="3384746"/>
          </a:xfrm>
          <a:prstGeom prst="rect">
            <a:avLst/>
          </a:prstGeom>
          <a:ln w="12700">
            <a:miter lim="400000"/>
          </a:ln>
        </p:spPr>
      </p:pic>
      <p:grpSp>
        <p:nvGrpSpPr>
          <p:cNvPr id="457" name="Picture 12"/>
          <p:cNvGrpSpPr/>
          <p:nvPr/>
        </p:nvGrpSpPr>
        <p:grpSpPr>
          <a:xfrm>
            <a:off x="18311954" y="7404938"/>
            <a:ext cx="5121248" cy="2567904"/>
            <a:chOff x="0" y="0"/>
            <a:chExt cx="5121246" cy="2567902"/>
          </a:xfrm>
        </p:grpSpPr>
        <p:pic>
          <p:nvPicPr>
            <p:cNvPr id="456" name="Picture 12" descr="Picture 12"/>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177799" y="114300"/>
              <a:ext cx="4765648" cy="2098003"/>
            </a:xfrm>
            <a:prstGeom prst="rect">
              <a:avLst/>
            </a:prstGeom>
            <a:ln>
              <a:noFill/>
            </a:ln>
            <a:effectLst/>
          </p:spPr>
        </p:pic>
        <p:pic>
          <p:nvPicPr>
            <p:cNvPr id="455" name="Picture 12" descr="Picture 12"/>
            <p:cNvPicPr>
              <a:picLocks/>
            </p:cNvPicPr>
            <p:nvPr/>
          </p:nvPicPr>
          <p:blipFill>
            <a:blip r:embed="rId7">
              <a:extLst/>
            </a:blip>
            <a:stretch>
              <a:fillRect/>
            </a:stretch>
          </p:blipFill>
          <p:spPr>
            <a:xfrm>
              <a:off x="-1" y="-1"/>
              <a:ext cx="5121248" cy="2567904"/>
            </a:xfrm>
            <a:prstGeom prst="rect">
              <a:avLst/>
            </a:prstGeom>
            <a:effectLst/>
          </p:spPr>
        </p:pic>
      </p:grpSp>
      <p:sp>
        <p:nvSpPr>
          <p:cNvPr id="458" name="TextBox 13"/>
          <p:cNvSpPr txBox="1"/>
          <p:nvPr/>
        </p:nvSpPr>
        <p:spPr>
          <a:xfrm>
            <a:off x="18311953" y="9902646"/>
            <a:ext cx="5178865" cy="783431"/>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83127" tIns="83127" rIns="83127" bIns="83127">
            <a:spAutoFit/>
          </a:bodyPr>
          <a:lstStyle/>
          <a:p>
            <a:pPr defTabSz="1828436">
              <a:defRPr sz="2000"/>
            </a:pPr>
            <a:r>
              <a:rPr dirty="0">
                <a:latin typeface="Avenir Roman" panose="02000503020000020003" pitchFamily="2" charset="0"/>
              </a:rPr>
              <a:t>INFN Frascati advanced acceleration facility</a:t>
            </a:r>
            <a:br>
              <a:rPr dirty="0">
                <a:latin typeface="Avenir Roman" panose="02000503020000020003" pitchFamily="2" charset="0"/>
              </a:rPr>
            </a:br>
            <a:r>
              <a:rPr dirty="0" err="1">
                <a:solidFill>
                  <a:srgbClr val="FF581E"/>
                </a:solidFill>
                <a:latin typeface="Avenir Roman" panose="02000503020000020003" pitchFamily="2" charset="0"/>
                <a:ea typeface="Avenir Heavy"/>
                <a:cs typeface="Avenir Heavy"/>
                <a:sym typeface="Avenir Heavy"/>
              </a:rPr>
              <a:t>EuPRAXIA@SPARC_LAB</a:t>
            </a:r>
            <a:endParaRPr dirty="0">
              <a:solidFill>
                <a:srgbClr val="FF581E"/>
              </a:solidFill>
              <a:latin typeface="Avenir Roman" panose="02000503020000020003" pitchFamily="2" charset="0"/>
              <a:ea typeface="Avenir Heavy"/>
              <a:cs typeface="Avenir Heavy"/>
              <a:sym typeface="Avenir Heavy"/>
            </a:endParaRPr>
          </a:p>
        </p:txBody>
      </p:sp>
      <p:sp>
        <p:nvSpPr>
          <p:cNvPr id="459" name="TextBox 14"/>
          <p:cNvSpPr txBox="1"/>
          <p:nvPr/>
        </p:nvSpPr>
        <p:spPr>
          <a:xfrm>
            <a:off x="11637660" y="9035803"/>
            <a:ext cx="3898066" cy="783431"/>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83127" tIns="83127" rIns="83127" bIns="83127">
            <a:spAutoFit/>
          </a:bodyPr>
          <a:lstStyle/>
          <a:p>
            <a:pPr defTabSz="1828436">
              <a:defRPr sz="2000"/>
            </a:pPr>
            <a:r>
              <a:rPr dirty="0">
                <a:latin typeface="Avenir Roman" panose="02000503020000020003" pitchFamily="2" charset="0"/>
              </a:rPr>
              <a:t>Eindhoven University led</a:t>
            </a:r>
            <a:br>
              <a:rPr dirty="0">
                <a:latin typeface="Avenir Roman" panose="02000503020000020003" pitchFamily="2" charset="0"/>
              </a:rPr>
            </a:br>
            <a:r>
              <a:rPr dirty="0">
                <a:solidFill>
                  <a:srgbClr val="FF581E"/>
                </a:solidFill>
                <a:latin typeface="Avenir Roman" panose="02000503020000020003" pitchFamily="2" charset="0"/>
                <a:ea typeface="Avenir Heavy"/>
                <a:cs typeface="Avenir Heavy"/>
                <a:sym typeface="Avenir Heavy"/>
              </a:rPr>
              <a:t>SMART*LIGHT</a:t>
            </a:r>
            <a:r>
              <a:rPr dirty="0">
                <a:latin typeface="Avenir Roman" panose="02000503020000020003" pitchFamily="2" charset="0"/>
              </a:rPr>
              <a:t> Compton Source</a:t>
            </a:r>
          </a:p>
        </p:txBody>
      </p:sp>
      <p:sp>
        <p:nvSpPr>
          <p:cNvPr id="460" name="TextBox 15"/>
          <p:cNvSpPr txBox="1"/>
          <p:nvPr/>
        </p:nvSpPr>
        <p:spPr>
          <a:xfrm>
            <a:off x="713445" y="2738371"/>
            <a:ext cx="6603541" cy="36709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10832" tIns="110832" rIns="110832" bIns="110832">
            <a:spAutoFit/>
          </a:bodyPr>
          <a:lstStyle/>
          <a:p>
            <a:pPr defTabSz="1828436">
              <a:defRPr sz="3200"/>
            </a:pPr>
            <a:r>
              <a:rPr dirty="0">
                <a:latin typeface="Avenir Roman" panose="02000503020000020003" pitchFamily="2" charset="0"/>
              </a:rPr>
              <a:t>CLIC technology for different applications</a:t>
            </a:r>
          </a:p>
          <a:p>
            <a:pPr marL="355600" indent="-355600" defTabSz="1828436">
              <a:buSzPct val="100000"/>
              <a:buChar char="•"/>
              <a:defRPr sz="3200"/>
            </a:pPr>
            <a:r>
              <a:rPr dirty="0">
                <a:latin typeface="Avenir Roman" panose="02000503020000020003" pitchFamily="2" charset="0"/>
              </a:rPr>
              <a:t>EU co-funded FEL design study</a:t>
            </a:r>
          </a:p>
          <a:p>
            <a:pPr marL="355600" indent="-355600" defTabSz="1828436">
              <a:buSzPct val="100000"/>
              <a:buChar char="•"/>
              <a:defRPr sz="3200"/>
            </a:pPr>
            <a:r>
              <a:rPr lang="en-US" dirty="0">
                <a:latin typeface="Avenir Roman" panose="02000503020000020003" pitchFamily="2" charset="0"/>
              </a:rPr>
              <a:t>1 GeV linac</a:t>
            </a:r>
            <a:r>
              <a:rPr dirty="0">
                <a:latin typeface="Avenir Roman" panose="02000503020000020003" pitchFamily="2" charset="0"/>
              </a:rPr>
              <a:t> at</a:t>
            </a:r>
            <a:r>
              <a:rPr lang="en-US" dirty="0">
                <a:latin typeface="Avenir Roman" panose="02000503020000020003" pitchFamily="2" charset="0"/>
              </a:rPr>
              <a:t> </a:t>
            </a:r>
            <a:r>
              <a:rPr dirty="0">
                <a:latin typeface="Avenir Roman" panose="02000503020000020003" pitchFamily="2" charset="0"/>
              </a:rPr>
              <a:t>INFN-LNF</a:t>
            </a:r>
            <a:endParaRPr lang="en-US" dirty="0">
              <a:latin typeface="Avenir Roman" panose="02000503020000020003" pitchFamily="2" charset="0"/>
            </a:endParaRPr>
          </a:p>
          <a:p>
            <a:pPr marL="355600" indent="-355600" defTabSz="1828436">
              <a:buSzPct val="100000"/>
              <a:buChar char="•"/>
              <a:defRPr sz="3200"/>
            </a:pPr>
            <a:r>
              <a:rPr lang="en-US" dirty="0">
                <a:latin typeface="Avenir Roman" panose="02000503020000020003" pitchFamily="2" charset="0"/>
              </a:rPr>
              <a:t>Medical </a:t>
            </a:r>
            <a:r>
              <a:rPr lang="en-US" dirty="0" err="1">
                <a:latin typeface="Avenir Roman" panose="02000503020000020003" pitchFamily="2" charset="0"/>
              </a:rPr>
              <a:t>linacs</a:t>
            </a:r>
            <a:r>
              <a:rPr lang="en-US" dirty="0">
                <a:latin typeface="Avenir Roman" panose="02000503020000020003" pitchFamily="2" charset="0"/>
              </a:rPr>
              <a:t> </a:t>
            </a:r>
            <a:r>
              <a:rPr dirty="0">
                <a:latin typeface="Avenir Roman" panose="02000503020000020003" pitchFamily="2" charset="0"/>
              </a:rPr>
              <a:t> </a:t>
            </a:r>
            <a:endParaRPr lang="en-US" dirty="0">
              <a:latin typeface="Avenir Roman" panose="02000503020000020003" pitchFamily="2" charset="0"/>
            </a:endParaRPr>
          </a:p>
          <a:p>
            <a:pPr marL="355600" indent="-355600" defTabSz="1828436">
              <a:buSzPct val="100000"/>
              <a:buChar char="•"/>
              <a:defRPr sz="3200"/>
            </a:pPr>
            <a:r>
              <a:rPr lang="en-US" dirty="0">
                <a:latin typeface="Avenir Roman" panose="02000503020000020003" pitchFamily="2" charset="0"/>
              </a:rPr>
              <a:t>ICS </a:t>
            </a:r>
          </a:p>
          <a:p>
            <a:pPr marL="355600" indent="-355600" defTabSz="1828436">
              <a:buSzPct val="100000"/>
              <a:buChar char="•"/>
              <a:defRPr sz="3200"/>
            </a:pPr>
            <a:r>
              <a:rPr lang="en-US" dirty="0" err="1">
                <a:latin typeface="Avenir Roman" panose="02000503020000020003" pitchFamily="2" charset="0"/>
              </a:rPr>
              <a:t>etc</a:t>
            </a:r>
            <a:r>
              <a:rPr lang="en-US" dirty="0">
                <a:latin typeface="Avenir Roman" panose="02000503020000020003" pitchFamily="2" charset="0"/>
              </a:rPr>
              <a:t> </a:t>
            </a:r>
            <a:endParaRPr dirty="0">
              <a:latin typeface="Avenir Roman" panose="02000503020000020003" pitchFamily="2" charset="0"/>
            </a:endParaRPr>
          </a:p>
        </p:txBody>
      </p:sp>
      <p:sp>
        <p:nvSpPr>
          <p:cNvPr id="461" name="TextBox 16"/>
          <p:cNvSpPr txBox="1"/>
          <p:nvPr/>
        </p:nvSpPr>
        <p:spPr>
          <a:xfrm>
            <a:off x="4868825" y="11525661"/>
            <a:ext cx="1801338" cy="4756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83127" tIns="83127" rIns="83127" bIns="83127">
            <a:spAutoFit/>
          </a:bodyPr>
          <a:lstStyle>
            <a:lvl1pPr defTabSz="1828436">
              <a:defRPr sz="2000">
                <a:solidFill>
                  <a:srgbClr val="FF581E"/>
                </a:solidFill>
                <a:latin typeface="Avenir Heavy"/>
                <a:ea typeface="Avenir Heavy"/>
                <a:cs typeface="Avenir Heavy"/>
                <a:sym typeface="Avenir Heavy"/>
              </a:defRPr>
            </a:lvl1pPr>
          </a:lstStyle>
          <a:p>
            <a:r>
              <a:rPr dirty="0">
                <a:latin typeface="Avenir Roman" panose="02000503020000020003" pitchFamily="2" charset="0"/>
              </a:rPr>
              <a:t>CompactLight</a:t>
            </a:r>
          </a:p>
        </p:txBody>
      </p:sp>
      <p:sp>
        <p:nvSpPr>
          <p:cNvPr id="462" name="Line"/>
          <p:cNvSpPr/>
          <p:nvPr/>
        </p:nvSpPr>
        <p:spPr>
          <a:xfrm flipV="1">
            <a:off x="1090158" y="7145220"/>
            <a:ext cx="22512150" cy="29100"/>
          </a:xfrm>
          <a:prstGeom prst="line">
            <a:avLst/>
          </a:prstGeom>
          <a:ln w="25400">
            <a:solidFill>
              <a:srgbClr val="53585F"/>
            </a:solidFill>
            <a:miter lim="400000"/>
          </a:ln>
        </p:spPr>
        <p:txBody>
          <a:bodyPr lIns="71437" tIns="71437" rIns="71437" bIns="71437"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latin typeface="Avenir Roman" panose="02000503020000020003" pitchFamily="2" charset="0"/>
            </a:endParaRPr>
          </a:p>
        </p:txBody>
      </p:sp>
      <p:sp>
        <p:nvSpPr>
          <p:cNvPr id="464" name="Rectangle"/>
          <p:cNvSpPr/>
          <p:nvPr/>
        </p:nvSpPr>
        <p:spPr>
          <a:xfrm>
            <a:off x="12458352" y="2590543"/>
            <a:ext cx="7697177" cy="4196022"/>
          </a:xfrm>
          <a:prstGeom prst="rect">
            <a:avLst/>
          </a:prstGeom>
          <a:gradFill>
            <a:gsLst>
              <a:gs pos="0">
                <a:srgbClr val="FFFFFF">
                  <a:alpha val="0"/>
                </a:srgbClr>
              </a:gs>
              <a:gs pos="100000">
                <a:srgbClr val="FFFFFF"/>
              </a:gs>
            </a:gsLst>
            <a:lin ang="10800000"/>
          </a:gradFill>
          <a:ln w="12700">
            <a:miter lim="400000"/>
          </a:ln>
        </p:spPr>
        <p:txBody>
          <a:bodyPr lIns="71437" tIns="71437" rIns="71437" bIns="71437"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latin typeface="Avenir Roman" panose="02000503020000020003" pitchFamily="2" charset="0"/>
            </a:endParaRPr>
          </a:p>
        </p:txBody>
      </p:sp>
      <p:sp>
        <p:nvSpPr>
          <p:cNvPr id="465" name="Rectangle 3"/>
          <p:cNvSpPr txBox="1"/>
          <p:nvPr/>
        </p:nvSpPr>
        <p:spPr>
          <a:xfrm>
            <a:off x="7700040" y="2738371"/>
            <a:ext cx="7875240" cy="34816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83127" tIns="83127" rIns="83127" bIns="83127">
            <a:spAutoFit/>
          </a:bodyPr>
          <a:lstStyle/>
          <a:p>
            <a:pPr marL="355600" indent="-355600" defTabSz="1828436">
              <a:spcBef>
                <a:spcPts val="700"/>
              </a:spcBef>
              <a:buSzPct val="100000"/>
              <a:buChar char="•"/>
              <a:defRPr sz="3200"/>
            </a:pPr>
            <a:r>
              <a:rPr dirty="0">
                <a:latin typeface="Avenir Roman" panose="02000503020000020003" pitchFamily="2" charset="0"/>
              </a:rPr>
              <a:t>104 x 2 m-long C-band (5.7 GHz) structures</a:t>
            </a:r>
            <a:r>
              <a:rPr sz="2800" b="1" dirty="0">
                <a:latin typeface="Avenir Roman" panose="02000503020000020003" pitchFamily="2" charset="0"/>
                <a:ea typeface="Arial"/>
                <a:cs typeface="Arial"/>
                <a:sym typeface="Arial"/>
              </a:rPr>
              <a:t> </a:t>
            </a:r>
            <a:r>
              <a:rPr dirty="0">
                <a:latin typeface="Avenir Roman" panose="02000503020000020003" pitchFamily="2" charset="0"/>
              </a:rPr>
              <a:t>(beam up to 6 GeV at 100 Hz)</a:t>
            </a:r>
          </a:p>
          <a:p>
            <a:pPr marL="355600" indent="-355600" defTabSz="1828436">
              <a:spcBef>
                <a:spcPts val="700"/>
              </a:spcBef>
              <a:buSzPct val="100000"/>
              <a:buChar char="•"/>
              <a:defRPr sz="3200"/>
            </a:pPr>
            <a:r>
              <a:rPr dirty="0">
                <a:latin typeface="Avenir Roman" panose="02000503020000020003" pitchFamily="2" charset="0"/>
              </a:rPr>
              <a:t>Similar </a:t>
            </a:r>
            <a:r>
              <a:rPr dirty="0" err="1">
                <a:latin typeface="Avenir Roman" panose="02000503020000020003" pitchFamily="2" charset="0"/>
                <a:ea typeface="Avenir Heavy"/>
                <a:cs typeface="Avenir Heavy"/>
                <a:sym typeface="Avenir Heavy"/>
              </a:rPr>
              <a:t>μ</a:t>
            </a:r>
            <a:r>
              <a:rPr dirty="0" err="1">
                <a:latin typeface="Avenir Roman" panose="02000503020000020003" pitchFamily="2" charset="0"/>
              </a:rPr>
              <a:t>m</a:t>
            </a:r>
            <a:r>
              <a:rPr dirty="0">
                <a:latin typeface="Avenir Roman" panose="02000503020000020003" pitchFamily="2" charset="0"/>
              </a:rPr>
              <a:t>-level tolerance</a:t>
            </a:r>
          </a:p>
          <a:p>
            <a:pPr marL="355600" indent="-355600" defTabSz="1828436">
              <a:spcBef>
                <a:spcPts val="700"/>
              </a:spcBef>
              <a:buSzPct val="100000"/>
              <a:buChar char="•"/>
              <a:defRPr sz="3200"/>
            </a:pPr>
            <a:r>
              <a:rPr dirty="0">
                <a:latin typeface="Avenir Roman" panose="02000503020000020003" pitchFamily="2" charset="0"/>
              </a:rPr>
              <a:t>Length ~ 800 CLIC structures</a:t>
            </a:r>
          </a:p>
          <a:p>
            <a:pPr marL="355600" indent="-355600" defTabSz="1828436">
              <a:spcBef>
                <a:spcPts val="700"/>
              </a:spcBef>
              <a:buSzPct val="100000"/>
              <a:buChar char="•"/>
              <a:defRPr sz="3200"/>
            </a:pPr>
            <a:r>
              <a:rPr dirty="0">
                <a:latin typeface="Avenir Roman" panose="02000503020000020003" pitchFamily="2" charset="0"/>
              </a:rPr>
              <a:t>Being commissioned </a:t>
            </a:r>
            <a:endParaRPr lang="en-US" dirty="0">
              <a:latin typeface="Avenir Roman" panose="02000503020000020003" pitchFamily="2" charset="0"/>
            </a:endParaRPr>
          </a:p>
          <a:p>
            <a:pPr marL="355600" indent="-355600" defTabSz="1828436">
              <a:spcBef>
                <a:spcPts val="700"/>
              </a:spcBef>
              <a:buSzPct val="100000"/>
              <a:buChar char="•"/>
              <a:defRPr sz="3200"/>
            </a:pPr>
            <a:r>
              <a:rPr lang="en-US" dirty="0">
                <a:latin typeface="Avenir Roman" panose="02000503020000020003" pitchFamily="2" charset="0"/>
              </a:rPr>
              <a:t>X-band structures from PSI perform well </a:t>
            </a:r>
            <a:endParaRPr dirty="0">
              <a:latin typeface="Avenir Roman" panose="02000503020000020003" pitchFamily="2" charset="0"/>
            </a:endParaRPr>
          </a:p>
        </p:txBody>
      </p:sp>
      <p:sp>
        <p:nvSpPr>
          <p:cNvPr id="466" name="Photo: SwissFEL/PSI"/>
          <p:cNvSpPr txBox="1"/>
          <p:nvPr/>
        </p:nvSpPr>
        <p:spPr>
          <a:xfrm>
            <a:off x="22133348" y="2310856"/>
            <a:ext cx="1885130" cy="3751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lvl1pPr>
              <a:defRPr sz="1500"/>
            </a:lvl1pPr>
          </a:lstStyle>
          <a:p>
            <a:r>
              <a:rPr>
                <a:latin typeface="Avenir Roman" panose="02000503020000020003" pitchFamily="2" charset="0"/>
              </a:rPr>
              <a:t>Photo: SwissFEL/PSI</a:t>
            </a:r>
          </a:p>
        </p:txBody>
      </p:sp>
      <p:pic>
        <p:nvPicPr>
          <p:cNvPr id="25" name="Picture 24">
            <a:extLst>
              <a:ext uri="{FF2B5EF4-FFF2-40B4-BE49-F238E27FC236}">
                <a16:creationId xmlns:a16="http://schemas.microsoft.com/office/drawing/2014/main" id="{6240AF8C-ED71-5D4C-BBA0-F28C9095D4A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2402346" y="2596259"/>
            <a:ext cx="1981654" cy="3898255"/>
          </a:xfrm>
          <a:prstGeom prst="rect">
            <a:avLst/>
          </a:prstGeom>
        </p:spPr>
      </p:pic>
      <p:pic>
        <p:nvPicPr>
          <p:cNvPr id="3" name="Picture 2">
            <a:extLst>
              <a:ext uri="{FF2B5EF4-FFF2-40B4-BE49-F238E27FC236}">
                <a16:creationId xmlns:a16="http://schemas.microsoft.com/office/drawing/2014/main" id="{DFB2CCD2-AA23-034B-AFF8-C3DA8C971480}"/>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3163389" y="10456626"/>
            <a:ext cx="5097640" cy="2620821"/>
          </a:xfrm>
          <a:prstGeom prst="rect">
            <a:avLst/>
          </a:prstGeom>
        </p:spPr>
      </p:pic>
      <p:sp>
        <p:nvSpPr>
          <p:cNvPr id="28" name="TextBox 14">
            <a:extLst>
              <a:ext uri="{FF2B5EF4-FFF2-40B4-BE49-F238E27FC236}">
                <a16:creationId xmlns:a16="http://schemas.microsoft.com/office/drawing/2014/main" id="{80C6ACF2-F474-484C-96B5-90B8455F1672}"/>
              </a:ext>
            </a:extLst>
          </p:cNvPr>
          <p:cNvSpPr txBox="1"/>
          <p:nvPr/>
        </p:nvSpPr>
        <p:spPr>
          <a:xfrm>
            <a:off x="18339535" y="12575546"/>
            <a:ext cx="4885516" cy="475654"/>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83127" tIns="83127" rIns="83127" bIns="83127">
            <a:spAutoFit/>
          </a:bodyPr>
          <a:lstStyle/>
          <a:p>
            <a:pPr defTabSz="1828436">
              <a:defRPr sz="2000"/>
            </a:pPr>
            <a:r>
              <a:rPr lang="en-US" dirty="0">
                <a:solidFill>
                  <a:srgbClr val="FF0000"/>
                </a:solidFill>
                <a:latin typeface="Avenir Roman" panose="02000503020000020003" pitchFamily="2" charset="0"/>
              </a:rPr>
              <a:t>CERN: </a:t>
            </a:r>
            <a:r>
              <a:rPr lang="en-US" dirty="0" err="1">
                <a:solidFill>
                  <a:srgbClr val="FF0000"/>
                </a:solidFill>
                <a:latin typeface="Avenir Roman" panose="02000503020000020003" pitchFamily="2" charset="0"/>
              </a:rPr>
              <a:t>eSPS</a:t>
            </a:r>
            <a:r>
              <a:rPr lang="en-US" dirty="0">
                <a:solidFill>
                  <a:srgbClr val="FF0000"/>
                </a:solidFill>
                <a:latin typeface="Avenir Roman" panose="02000503020000020003" pitchFamily="2" charset="0"/>
              </a:rPr>
              <a:t> </a:t>
            </a:r>
            <a:r>
              <a:rPr lang="en-US" dirty="0">
                <a:latin typeface="Avenir Roman" panose="02000503020000020003" pitchFamily="2" charset="0"/>
              </a:rPr>
              <a:t>study (3.5 GeV X-band linac)</a:t>
            </a:r>
            <a:endParaRPr dirty="0">
              <a:latin typeface="Avenir Roman" panose="02000503020000020003" pitchFamily="2" charset="0"/>
            </a:endParaRPr>
          </a:p>
        </p:txBody>
      </p:sp>
      <p:sp>
        <p:nvSpPr>
          <p:cNvPr id="24" name="TextBox 23">
            <a:extLst>
              <a:ext uri="{FF2B5EF4-FFF2-40B4-BE49-F238E27FC236}">
                <a16:creationId xmlns:a16="http://schemas.microsoft.com/office/drawing/2014/main" id="{2AEE3E60-D976-1745-A455-ED7B38D30F54}"/>
              </a:ext>
            </a:extLst>
          </p:cNvPr>
          <p:cNvSpPr txBox="1"/>
          <p:nvPr/>
        </p:nvSpPr>
        <p:spPr>
          <a:xfrm>
            <a:off x="7085122" y="7452462"/>
            <a:ext cx="4040078" cy="3170099"/>
          </a:xfrm>
          <a:prstGeom prst="rect">
            <a:avLst/>
          </a:prstGeom>
          <a:noFill/>
        </p:spPr>
        <p:txBody>
          <a:bodyPr wrap="square" rtlCol="0">
            <a:spAutoFit/>
          </a:bodyPr>
          <a:lstStyle/>
          <a:p>
            <a:pPr defTabSz="1828800" hangingPunct="1"/>
            <a:r>
              <a:rPr lang="en-US" sz="3200" kern="1200" dirty="0">
                <a:solidFill>
                  <a:prstClr val="black"/>
                </a:solidFill>
                <a:latin typeface="Avenir Roman" panose="02000503020000020003" pitchFamily="2" charset="0"/>
                <a:ea typeface="+mn-ea"/>
                <a:cs typeface="+mn-cs"/>
              </a:rPr>
              <a:t>26 academic and industrial partners: </a:t>
            </a:r>
            <a:r>
              <a:rPr lang="en-GB" sz="3200" kern="1200" dirty="0">
                <a:solidFill>
                  <a:prstClr val="black"/>
                </a:solidFill>
                <a:latin typeface="Avenir Roman" panose="02000503020000020003" pitchFamily="2" charset="0"/>
                <a:hlinkClick r:id="rId10"/>
              </a:rPr>
              <a:t>http://www.compactlight.eu/Main/HomePage</a:t>
            </a:r>
            <a:r>
              <a:rPr lang="en-GB" sz="3200" kern="1200" dirty="0">
                <a:solidFill>
                  <a:prstClr val="black"/>
                </a:solidFill>
                <a:latin typeface="Avenir Roman" panose="02000503020000020003" pitchFamily="2" charset="0"/>
              </a:rPr>
              <a:t> </a:t>
            </a:r>
          </a:p>
          <a:p>
            <a:pPr defTabSz="1828800" hangingPunct="1"/>
            <a:endParaRPr lang="en-GB" kern="1200" dirty="0">
              <a:solidFill>
                <a:prstClr val="black"/>
              </a:solidFill>
              <a:latin typeface="Avenir Roman" panose="02000503020000020003" pitchFamily="2" charset="0"/>
              <a:ea typeface="+mn-ea"/>
              <a:cs typeface="+mn-cs"/>
            </a:endParaRPr>
          </a:p>
        </p:txBody>
      </p:sp>
      <p:sp>
        <p:nvSpPr>
          <p:cNvPr id="26" name="Line">
            <a:extLst>
              <a:ext uri="{FF2B5EF4-FFF2-40B4-BE49-F238E27FC236}">
                <a16:creationId xmlns:a16="http://schemas.microsoft.com/office/drawing/2014/main" id="{05748B94-79B5-AB48-AE8C-85064CF6114F}"/>
              </a:ext>
            </a:extLst>
          </p:cNvPr>
          <p:cNvSpPr/>
          <p:nvPr/>
        </p:nvSpPr>
        <p:spPr>
          <a:xfrm>
            <a:off x="7316986" y="2102576"/>
            <a:ext cx="1" cy="4975258"/>
          </a:xfrm>
          <a:prstGeom prst="line">
            <a:avLst/>
          </a:prstGeom>
          <a:ln w="25400">
            <a:solidFill>
              <a:srgbClr val="53585F"/>
            </a:solidFill>
            <a:miter lim="400000"/>
          </a:ln>
        </p:spPr>
        <p:txBody>
          <a:bodyPr lIns="71437" tIns="71437" rIns="71437" bIns="71437"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latin typeface="Avenir Roman" panose="02000503020000020003" pitchFamily="2" charset="0"/>
            </a:endParaRPr>
          </a:p>
        </p:txBody>
      </p:sp>
      <p:pic>
        <p:nvPicPr>
          <p:cNvPr id="27" name="Picture 2">
            <a:extLst>
              <a:ext uri="{FF2B5EF4-FFF2-40B4-BE49-F238E27FC236}">
                <a16:creationId xmlns:a16="http://schemas.microsoft.com/office/drawing/2014/main" id="{19FC89C2-0B8B-EC45-9171-E455BB072814}"/>
              </a:ext>
            </a:extLst>
          </p:cNvPr>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l="-10733" r="-9315"/>
          <a:stretch/>
        </p:blipFill>
        <p:spPr bwMode="auto">
          <a:xfrm>
            <a:off x="6483078" y="10424811"/>
            <a:ext cx="6144613" cy="2602825"/>
          </a:xfrm>
          <a:prstGeom prst="rect">
            <a:avLst/>
          </a:prstGeom>
          <a:noFill/>
          <a:extLst>
            <a:ext uri="{909E8E84-426E-40DD-AFC4-6F175D3DCCD1}">
              <a14:hiddenFill xmlns:a14="http://schemas.microsoft.com/office/drawing/2010/main">
                <a:solidFill>
                  <a:srgbClr val="FFFFFF"/>
                </a:solidFill>
              </a14:hiddenFill>
            </a:ext>
          </a:extLst>
        </p:spPr>
      </p:pic>
      <p:pic>
        <p:nvPicPr>
          <p:cNvPr id="29" name="Content Placeholder 9" descr="A picture containing indoor, table, sitting, room&#10;&#10;Description automatically generated">
            <a:extLst>
              <a:ext uri="{FF2B5EF4-FFF2-40B4-BE49-F238E27FC236}">
                <a16:creationId xmlns:a16="http://schemas.microsoft.com/office/drawing/2014/main" id="{DA473FE5-B74B-2941-A727-F14031E6D1F8}"/>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7285522" y="7403167"/>
            <a:ext cx="937531" cy="2452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pic>
    </p:spTree>
    <p:extLst>
      <p:ext uri="{BB962C8B-B14F-4D97-AF65-F5344CB8AC3E}">
        <p14:creationId xmlns:p14="http://schemas.microsoft.com/office/powerpoint/2010/main" val="25860375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Picture 94"/>
          <p:cNvPicPr>
            <a:picLocks noChangeAspect="1"/>
          </p:cNvPicPr>
          <p:nvPr/>
        </p:nvPicPr>
        <p:blipFill>
          <a:blip r:embed="rId3"/>
          <a:stretch>
            <a:fillRect/>
          </a:stretch>
        </p:blipFill>
        <p:spPr>
          <a:xfrm>
            <a:off x="1812343" y="2474438"/>
            <a:ext cx="20535594" cy="9172024"/>
          </a:xfrm>
          <a:prstGeom prst="rect">
            <a:avLst/>
          </a:prstGeom>
        </p:spPr>
      </p:pic>
      <p:sp>
        <p:nvSpPr>
          <p:cNvPr id="96" name="TextBox 95"/>
          <p:cNvSpPr txBox="1"/>
          <p:nvPr/>
        </p:nvSpPr>
        <p:spPr>
          <a:xfrm>
            <a:off x="8145332" y="438912"/>
            <a:ext cx="8137099" cy="1077218"/>
          </a:xfrm>
          <a:prstGeom prst="rect">
            <a:avLst/>
          </a:prstGeom>
          <a:noFill/>
        </p:spPr>
        <p:txBody>
          <a:bodyPr wrap="none" rtlCol="0">
            <a:spAutoFit/>
          </a:bodyPr>
          <a:lstStyle/>
          <a:p>
            <a:pPr algn="ctr" defTabSz="1828800" hangingPunct="1"/>
            <a:r>
              <a:rPr lang="en-US" sz="6400" kern="1200" dirty="0">
                <a:solidFill>
                  <a:prstClr val="black"/>
                </a:solidFill>
                <a:latin typeface="Calibri" panose="020F0502020204030204"/>
                <a:ea typeface="+mn-ea"/>
                <a:cs typeface="+mn-cs"/>
              </a:rPr>
              <a:t>CompactLight - features</a:t>
            </a:r>
            <a:endParaRPr lang="en-GB" sz="6400" kern="1200" dirty="0">
              <a:solidFill>
                <a:prstClr val="black"/>
              </a:solidFill>
              <a:latin typeface="Calibri" panose="020F0502020204030204"/>
              <a:ea typeface="+mn-ea"/>
              <a:cs typeface="+mn-cs"/>
            </a:endParaRPr>
          </a:p>
        </p:txBody>
      </p:sp>
      <p:grpSp>
        <p:nvGrpSpPr>
          <p:cNvPr id="99" name="Group 98"/>
          <p:cNvGrpSpPr/>
          <p:nvPr/>
        </p:nvGrpSpPr>
        <p:grpSpPr>
          <a:xfrm>
            <a:off x="2075898" y="7485889"/>
            <a:ext cx="5915960" cy="1323440"/>
            <a:chOff x="1037949" y="3742944"/>
            <a:chExt cx="2957980" cy="661720"/>
          </a:xfrm>
        </p:grpSpPr>
        <p:sp>
          <p:nvSpPr>
            <p:cNvPr id="97" name="TextBox 96"/>
            <p:cNvSpPr txBox="1"/>
            <p:nvPr/>
          </p:nvSpPr>
          <p:spPr>
            <a:xfrm>
              <a:off x="1037949" y="3742944"/>
              <a:ext cx="2464204" cy="661720"/>
            </a:xfrm>
            <a:prstGeom prst="rect">
              <a:avLst/>
            </a:prstGeom>
            <a:noFill/>
          </p:spPr>
          <p:txBody>
            <a:bodyPr wrap="square" rtlCol="0">
              <a:spAutoFit/>
            </a:bodyPr>
            <a:lstStyle/>
            <a:p>
              <a:pPr defTabSz="1828800" hangingPunct="1"/>
              <a:r>
                <a:rPr lang="en-US" kern="1200" dirty="0">
                  <a:solidFill>
                    <a:srgbClr val="FF0000"/>
                  </a:solidFill>
                  <a:latin typeface="Calibri" panose="020F0502020204030204"/>
                  <a:ea typeface="+mn-ea"/>
                  <a:cs typeface="+mn-cs"/>
                </a:rPr>
                <a:t>Hard and soft X-ray operating modes</a:t>
              </a:r>
              <a:endParaRPr lang="en-GB" kern="1200" dirty="0">
                <a:solidFill>
                  <a:srgbClr val="FF0000"/>
                </a:solidFill>
                <a:latin typeface="Calibri" panose="020F0502020204030204"/>
                <a:ea typeface="+mn-ea"/>
                <a:cs typeface="+mn-cs"/>
              </a:endParaRPr>
            </a:p>
          </p:txBody>
        </p:sp>
        <p:sp>
          <p:nvSpPr>
            <p:cNvPr id="98" name="Right Arrow 97"/>
            <p:cNvSpPr/>
            <p:nvPr/>
          </p:nvSpPr>
          <p:spPr>
            <a:xfrm>
              <a:off x="3502153" y="3944487"/>
              <a:ext cx="493776" cy="304800"/>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endParaRPr lang="en-GB" sz="3600" kern="1200">
                <a:solidFill>
                  <a:prstClr val="white"/>
                </a:solidFill>
                <a:latin typeface="Calibri" panose="020F0502020204030204"/>
              </a:endParaRPr>
            </a:p>
          </p:txBody>
        </p:sp>
      </p:grpSp>
      <p:grpSp>
        <p:nvGrpSpPr>
          <p:cNvPr id="103" name="Group 102"/>
          <p:cNvGrpSpPr/>
          <p:nvPr/>
        </p:nvGrpSpPr>
        <p:grpSpPr>
          <a:xfrm>
            <a:off x="14776978" y="7485888"/>
            <a:ext cx="7772668" cy="1323440"/>
            <a:chOff x="7388489" y="3742944"/>
            <a:chExt cx="3886334" cy="661720"/>
          </a:xfrm>
        </p:grpSpPr>
        <p:sp>
          <p:nvSpPr>
            <p:cNvPr id="101" name="TextBox 100"/>
            <p:cNvSpPr txBox="1"/>
            <p:nvPr/>
          </p:nvSpPr>
          <p:spPr>
            <a:xfrm>
              <a:off x="8122544" y="3742944"/>
              <a:ext cx="3152279" cy="661720"/>
            </a:xfrm>
            <a:prstGeom prst="rect">
              <a:avLst/>
            </a:prstGeom>
            <a:noFill/>
          </p:spPr>
          <p:txBody>
            <a:bodyPr wrap="square" rtlCol="0">
              <a:spAutoFit/>
            </a:bodyPr>
            <a:lstStyle/>
            <a:p>
              <a:pPr defTabSz="1828800" hangingPunct="1"/>
              <a:r>
                <a:rPr lang="en-US" kern="1200" dirty="0">
                  <a:solidFill>
                    <a:srgbClr val="FF0000"/>
                  </a:solidFill>
                  <a:latin typeface="Calibri" panose="020F0502020204030204"/>
                  <a:ea typeface="+mn-ea"/>
                  <a:cs typeface="+mn-cs"/>
                </a:rPr>
                <a:t>High and low repetition rate operation</a:t>
              </a:r>
              <a:endParaRPr lang="en-GB" kern="1200" dirty="0">
                <a:solidFill>
                  <a:srgbClr val="FF0000"/>
                </a:solidFill>
                <a:latin typeface="Calibri" panose="020F0502020204030204"/>
                <a:ea typeface="+mn-ea"/>
                <a:cs typeface="+mn-cs"/>
              </a:endParaRPr>
            </a:p>
          </p:txBody>
        </p:sp>
        <p:sp>
          <p:nvSpPr>
            <p:cNvPr id="102" name="Right Arrow 101"/>
            <p:cNvSpPr/>
            <p:nvPr/>
          </p:nvSpPr>
          <p:spPr>
            <a:xfrm rot="10800000">
              <a:off x="7388489" y="3887445"/>
              <a:ext cx="493776" cy="304800"/>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endParaRPr lang="en-GB" sz="3600" kern="1200">
                <a:solidFill>
                  <a:prstClr val="white"/>
                </a:solidFill>
                <a:latin typeface="Calibri" panose="020F0502020204030204"/>
              </a:endParaRPr>
            </a:p>
          </p:txBody>
        </p:sp>
      </p:grpSp>
      <p:grpSp>
        <p:nvGrpSpPr>
          <p:cNvPr id="107" name="Group 106"/>
          <p:cNvGrpSpPr/>
          <p:nvPr/>
        </p:nvGrpSpPr>
        <p:grpSpPr>
          <a:xfrm>
            <a:off x="15869091" y="1407001"/>
            <a:ext cx="6304558" cy="2561414"/>
            <a:chOff x="7934545" y="703500"/>
            <a:chExt cx="3152279" cy="1280707"/>
          </a:xfrm>
        </p:grpSpPr>
        <p:sp>
          <p:nvSpPr>
            <p:cNvPr id="105" name="TextBox 104"/>
            <p:cNvSpPr txBox="1"/>
            <p:nvPr/>
          </p:nvSpPr>
          <p:spPr>
            <a:xfrm>
              <a:off x="7934545" y="703500"/>
              <a:ext cx="3152279" cy="661720"/>
            </a:xfrm>
            <a:prstGeom prst="rect">
              <a:avLst/>
            </a:prstGeom>
            <a:noFill/>
          </p:spPr>
          <p:txBody>
            <a:bodyPr wrap="square" rtlCol="0">
              <a:spAutoFit/>
            </a:bodyPr>
            <a:lstStyle/>
            <a:p>
              <a:pPr defTabSz="1828800" hangingPunct="1"/>
              <a:r>
                <a:rPr lang="en-US" kern="1200" dirty="0">
                  <a:solidFill>
                    <a:srgbClr val="FF0000"/>
                  </a:solidFill>
                  <a:latin typeface="Calibri" panose="020F0502020204030204"/>
                  <a:ea typeface="+mn-ea"/>
                  <a:cs typeface="+mn-cs"/>
                </a:rPr>
                <a:t>Pump-probe experiments:</a:t>
              </a:r>
            </a:p>
            <a:p>
              <a:pPr defTabSz="1828800" hangingPunct="1"/>
              <a:r>
                <a:rPr lang="en-US" kern="1200" dirty="0">
                  <a:solidFill>
                    <a:srgbClr val="FF0000"/>
                  </a:solidFill>
                  <a:latin typeface="Calibri" panose="020F0502020204030204"/>
                  <a:ea typeface="+mn-ea"/>
                  <a:cs typeface="+mn-cs"/>
                </a:rPr>
                <a:t>Two-bunch linac operation</a:t>
              </a:r>
              <a:endParaRPr lang="en-GB" kern="1200" dirty="0">
                <a:solidFill>
                  <a:srgbClr val="FF0000"/>
                </a:solidFill>
                <a:latin typeface="Calibri" panose="020F0502020204030204"/>
                <a:ea typeface="+mn-ea"/>
                <a:cs typeface="+mn-cs"/>
              </a:endParaRPr>
            </a:p>
          </p:txBody>
        </p:sp>
        <p:sp>
          <p:nvSpPr>
            <p:cNvPr id="106" name="Right Arrow 105"/>
            <p:cNvSpPr/>
            <p:nvPr/>
          </p:nvSpPr>
          <p:spPr>
            <a:xfrm rot="5400000">
              <a:off x="9263797" y="1584919"/>
              <a:ext cx="493776" cy="304800"/>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endParaRPr lang="en-GB" sz="3600" kern="1200">
                <a:solidFill>
                  <a:prstClr val="white"/>
                </a:solidFill>
                <a:latin typeface="Calibri" panose="020F0502020204030204"/>
              </a:endParaRPr>
            </a:p>
          </p:txBody>
        </p:sp>
      </p:grpSp>
      <p:grpSp>
        <p:nvGrpSpPr>
          <p:cNvPr id="111" name="Group 110"/>
          <p:cNvGrpSpPr/>
          <p:nvPr/>
        </p:nvGrpSpPr>
        <p:grpSpPr>
          <a:xfrm>
            <a:off x="19913539" y="9696855"/>
            <a:ext cx="4139830" cy="1712572"/>
            <a:chOff x="9956769" y="4848427"/>
            <a:chExt cx="2069915" cy="856286"/>
          </a:xfrm>
        </p:grpSpPr>
        <p:sp>
          <p:nvSpPr>
            <p:cNvPr id="109" name="TextBox 108"/>
            <p:cNvSpPr txBox="1"/>
            <p:nvPr/>
          </p:nvSpPr>
          <p:spPr>
            <a:xfrm>
              <a:off x="9956769" y="5350770"/>
              <a:ext cx="2069915" cy="353943"/>
            </a:xfrm>
            <a:prstGeom prst="rect">
              <a:avLst/>
            </a:prstGeom>
            <a:noFill/>
          </p:spPr>
          <p:txBody>
            <a:bodyPr wrap="square" rtlCol="0">
              <a:spAutoFit/>
            </a:bodyPr>
            <a:lstStyle/>
            <a:p>
              <a:pPr defTabSz="1828800" hangingPunct="1"/>
              <a:r>
                <a:rPr lang="en-US" kern="1200" dirty="0">
                  <a:solidFill>
                    <a:srgbClr val="FF0000"/>
                  </a:solidFill>
                  <a:latin typeface="Calibri" panose="020F0502020204030204"/>
                  <a:ea typeface="+mn-ea"/>
                  <a:cs typeface="+mn-cs"/>
                </a:rPr>
                <a:t>Many frequencies</a:t>
              </a:r>
              <a:endParaRPr lang="en-GB" kern="1200" dirty="0">
                <a:solidFill>
                  <a:srgbClr val="FF0000"/>
                </a:solidFill>
                <a:latin typeface="Calibri" panose="020F0502020204030204"/>
                <a:ea typeface="+mn-ea"/>
                <a:cs typeface="+mn-cs"/>
              </a:endParaRPr>
            </a:p>
          </p:txBody>
        </p:sp>
        <p:sp>
          <p:nvSpPr>
            <p:cNvPr id="110" name="Right Arrow 109"/>
            <p:cNvSpPr/>
            <p:nvPr/>
          </p:nvSpPr>
          <p:spPr>
            <a:xfrm rot="10800000">
              <a:off x="10244739" y="4848427"/>
              <a:ext cx="493776" cy="304800"/>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endParaRPr lang="en-GB" sz="3600" kern="1200">
                <a:solidFill>
                  <a:prstClr val="white"/>
                </a:solidFill>
                <a:latin typeface="Calibri" panose="020F0502020204030204"/>
              </a:endParaRPr>
            </a:p>
          </p:txBody>
        </p:sp>
      </p:grpSp>
    </p:spTree>
    <p:extLst>
      <p:ext uri="{BB962C8B-B14F-4D97-AF65-F5344CB8AC3E}">
        <p14:creationId xmlns:p14="http://schemas.microsoft.com/office/powerpoint/2010/main" val="2203292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additive="base">
                                        <p:cTn id="7" dur="500" fill="hold"/>
                                        <p:tgtEl>
                                          <p:spTgt spid="99"/>
                                        </p:tgtEl>
                                        <p:attrNameLst>
                                          <p:attrName>ppt_x</p:attrName>
                                        </p:attrNameLst>
                                      </p:cBhvr>
                                      <p:tavLst>
                                        <p:tav tm="0">
                                          <p:val>
                                            <p:strVal val="#ppt_x"/>
                                          </p:val>
                                        </p:tav>
                                        <p:tav tm="100000">
                                          <p:val>
                                            <p:strVal val="#ppt_x"/>
                                          </p:val>
                                        </p:tav>
                                      </p:tavLst>
                                    </p:anim>
                                    <p:anim calcmode="lin" valueType="num">
                                      <p:cBhvr additive="base">
                                        <p:cTn id="8" dur="500" fill="hold"/>
                                        <p:tgtEl>
                                          <p:spTgt spid="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3"/>
                                        </p:tgtEl>
                                        <p:attrNameLst>
                                          <p:attrName>style.visibility</p:attrName>
                                        </p:attrNameLst>
                                      </p:cBhvr>
                                      <p:to>
                                        <p:strVal val="visible"/>
                                      </p:to>
                                    </p:set>
                                    <p:anim calcmode="lin" valueType="num">
                                      <p:cBhvr additive="base">
                                        <p:cTn id="13" dur="500" fill="hold"/>
                                        <p:tgtEl>
                                          <p:spTgt spid="103"/>
                                        </p:tgtEl>
                                        <p:attrNameLst>
                                          <p:attrName>ppt_x</p:attrName>
                                        </p:attrNameLst>
                                      </p:cBhvr>
                                      <p:tavLst>
                                        <p:tav tm="0">
                                          <p:val>
                                            <p:strVal val="#ppt_x"/>
                                          </p:val>
                                        </p:tav>
                                        <p:tav tm="100000">
                                          <p:val>
                                            <p:strVal val="#ppt_x"/>
                                          </p:val>
                                        </p:tav>
                                      </p:tavLst>
                                    </p:anim>
                                    <p:anim calcmode="lin" valueType="num">
                                      <p:cBhvr additive="base">
                                        <p:cTn id="14" dur="500" fill="hold"/>
                                        <p:tgtEl>
                                          <p:spTgt spid="10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7"/>
                                        </p:tgtEl>
                                        <p:attrNameLst>
                                          <p:attrName>style.visibility</p:attrName>
                                        </p:attrNameLst>
                                      </p:cBhvr>
                                      <p:to>
                                        <p:strVal val="visible"/>
                                      </p:to>
                                    </p:set>
                                    <p:anim calcmode="lin" valueType="num">
                                      <p:cBhvr additive="base">
                                        <p:cTn id="19" dur="500" fill="hold"/>
                                        <p:tgtEl>
                                          <p:spTgt spid="107"/>
                                        </p:tgtEl>
                                        <p:attrNameLst>
                                          <p:attrName>ppt_x</p:attrName>
                                        </p:attrNameLst>
                                      </p:cBhvr>
                                      <p:tavLst>
                                        <p:tav tm="0">
                                          <p:val>
                                            <p:strVal val="#ppt_x"/>
                                          </p:val>
                                        </p:tav>
                                        <p:tav tm="100000">
                                          <p:val>
                                            <p:strVal val="#ppt_x"/>
                                          </p:val>
                                        </p:tav>
                                      </p:tavLst>
                                    </p:anim>
                                    <p:anim calcmode="lin" valueType="num">
                                      <p:cBhvr additive="base">
                                        <p:cTn id="20" dur="500" fill="hold"/>
                                        <p:tgtEl>
                                          <p:spTgt spid="10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1"/>
                                        </p:tgtEl>
                                        <p:attrNameLst>
                                          <p:attrName>style.visibility</p:attrName>
                                        </p:attrNameLst>
                                      </p:cBhvr>
                                      <p:to>
                                        <p:strVal val="visible"/>
                                      </p:to>
                                    </p:set>
                                    <p:anim calcmode="lin" valueType="num">
                                      <p:cBhvr additive="base">
                                        <p:cTn id="25" dur="500" fill="hold"/>
                                        <p:tgtEl>
                                          <p:spTgt spid="111"/>
                                        </p:tgtEl>
                                        <p:attrNameLst>
                                          <p:attrName>ppt_x</p:attrName>
                                        </p:attrNameLst>
                                      </p:cBhvr>
                                      <p:tavLst>
                                        <p:tav tm="0">
                                          <p:val>
                                            <p:strVal val="#ppt_x"/>
                                          </p:val>
                                        </p:tav>
                                        <p:tav tm="100000">
                                          <p:val>
                                            <p:strVal val="#ppt_x"/>
                                          </p:val>
                                        </p:tav>
                                      </p:tavLst>
                                    </p:anim>
                                    <p:anim calcmode="lin" valueType="num">
                                      <p:cBhvr additive="base">
                                        <p:cTn id="26"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78B232E-C543-2B47-84A7-34961F438396}"/>
              </a:ext>
            </a:extLst>
          </p:cNvPr>
          <p:cNvPicPr>
            <a:picLocks noChangeAspect="1"/>
          </p:cNvPicPr>
          <p:nvPr/>
        </p:nvPicPr>
        <p:blipFill>
          <a:blip r:embed="rId3"/>
          <a:stretch>
            <a:fillRect/>
          </a:stretch>
        </p:blipFill>
        <p:spPr>
          <a:xfrm>
            <a:off x="0" y="-405344"/>
            <a:ext cx="15326504" cy="14121344"/>
          </a:xfrm>
          <a:prstGeom prst="rect">
            <a:avLst/>
          </a:prstGeom>
          <a:ln>
            <a:solidFill>
              <a:schemeClr val="bg1"/>
            </a:solidFill>
          </a:ln>
        </p:spPr>
      </p:pic>
      <p:sp>
        <p:nvSpPr>
          <p:cNvPr id="6" name="Rectangle 5">
            <a:extLst>
              <a:ext uri="{FF2B5EF4-FFF2-40B4-BE49-F238E27FC236}">
                <a16:creationId xmlns:a16="http://schemas.microsoft.com/office/drawing/2014/main" id="{8DB291FE-5B29-A740-9A23-99521997C434}"/>
              </a:ext>
            </a:extLst>
          </p:cNvPr>
          <p:cNvSpPr/>
          <p:nvPr/>
        </p:nvSpPr>
        <p:spPr>
          <a:xfrm>
            <a:off x="15504695" y="2276304"/>
            <a:ext cx="8390021" cy="6555641"/>
          </a:xfrm>
          <a:prstGeom prst="rect">
            <a:avLst/>
          </a:prstGeom>
        </p:spPr>
        <p:txBody>
          <a:bodyPr wrap="square">
            <a:spAutoFit/>
          </a:bodyPr>
          <a:lstStyle/>
          <a:p>
            <a:pPr marL="95250" indent="-71438"/>
            <a:r>
              <a:rPr lang="en-US" sz="3200" b="1" dirty="0">
                <a:solidFill>
                  <a:schemeClr val="tx1"/>
                </a:solidFill>
                <a:latin typeface="Avenir Roman" panose="02000503020000020003" pitchFamily="2" charset="0"/>
              </a:rPr>
              <a:t>Possible areas to cover:</a:t>
            </a:r>
          </a:p>
          <a:p>
            <a:pPr marL="95250" indent="-71438"/>
            <a:br>
              <a:rPr lang="en-US" sz="2800" dirty="0">
                <a:solidFill>
                  <a:schemeClr val="tx1"/>
                </a:solidFill>
                <a:latin typeface="Avenir Roman" panose="02000503020000020003" pitchFamily="2" charset="0"/>
              </a:rPr>
            </a:br>
            <a:r>
              <a:rPr lang="en-US" sz="2800" dirty="0">
                <a:solidFill>
                  <a:schemeClr val="tx1"/>
                </a:solidFill>
                <a:latin typeface="Avenir Roman" panose="02000503020000020003" pitchFamily="2" charset="0"/>
              </a:rPr>
              <a:t>Main purpose of installation </a:t>
            </a:r>
          </a:p>
          <a:p>
            <a:pPr marL="95250" indent="-71438"/>
            <a:br>
              <a:rPr lang="en-US" sz="2800" dirty="0">
                <a:solidFill>
                  <a:schemeClr val="tx1"/>
                </a:solidFill>
                <a:latin typeface="Avenir Roman" panose="02000503020000020003" pitchFamily="2" charset="0"/>
              </a:rPr>
            </a:br>
            <a:r>
              <a:rPr lang="en-US" sz="2800" dirty="0">
                <a:solidFill>
                  <a:schemeClr val="tx1"/>
                </a:solidFill>
                <a:latin typeface="Avenir Roman" panose="02000503020000020003" pitchFamily="2" charset="0"/>
              </a:rPr>
              <a:t>Overview of project parameters: energies, key beam-parameters as bunch structure, charges, rep. rates, </a:t>
            </a:r>
            <a:r>
              <a:rPr lang="en-US" sz="2800" dirty="0" err="1">
                <a:solidFill>
                  <a:schemeClr val="tx1"/>
                </a:solidFill>
                <a:latin typeface="Avenir Roman" panose="02000503020000020003" pitchFamily="2" charset="0"/>
              </a:rPr>
              <a:t>beamsize</a:t>
            </a:r>
            <a:r>
              <a:rPr lang="en-US" sz="2800" dirty="0">
                <a:solidFill>
                  <a:schemeClr val="tx1"/>
                </a:solidFill>
                <a:latin typeface="Avenir Roman" panose="02000503020000020003" pitchFamily="2" charset="0"/>
              </a:rPr>
              <a:t>/emittance, other critical performance parameters, </a:t>
            </a:r>
            <a:r>
              <a:rPr lang="en-US" sz="2800" dirty="0" err="1">
                <a:solidFill>
                  <a:schemeClr val="tx1"/>
                </a:solidFill>
                <a:latin typeface="Avenir Roman" panose="02000503020000020003" pitchFamily="2" charset="0"/>
              </a:rPr>
              <a:t>etc</a:t>
            </a:r>
            <a:r>
              <a:rPr lang="en-US" sz="2800" dirty="0">
                <a:solidFill>
                  <a:schemeClr val="tx1"/>
                </a:solidFill>
                <a:latin typeface="Avenir Roman" panose="02000503020000020003" pitchFamily="2" charset="0"/>
              </a:rPr>
              <a:t> </a:t>
            </a:r>
          </a:p>
          <a:p>
            <a:pPr marL="95250" indent="-71438"/>
            <a:br>
              <a:rPr lang="en-US" sz="2800" dirty="0">
                <a:solidFill>
                  <a:schemeClr val="tx1"/>
                </a:solidFill>
                <a:latin typeface="Avenir Roman" panose="02000503020000020003" pitchFamily="2" charset="0"/>
              </a:rPr>
            </a:br>
            <a:r>
              <a:rPr lang="en-US" sz="2800" dirty="0">
                <a:solidFill>
                  <a:schemeClr val="tx1"/>
                </a:solidFill>
                <a:latin typeface="Avenir Roman" panose="02000503020000020003" pitchFamily="2" charset="0"/>
              </a:rPr>
              <a:t>Technical overview if available as injector, X-band and RF power systems, laser (if part of system), </a:t>
            </a:r>
            <a:r>
              <a:rPr lang="en-US" sz="2800" dirty="0" err="1">
                <a:solidFill>
                  <a:schemeClr val="tx1"/>
                </a:solidFill>
                <a:latin typeface="Avenir Roman" panose="02000503020000020003" pitchFamily="2" charset="0"/>
              </a:rPr>
              <a:t>etc</a:t>
            </a:r>
            <a:endParaRPr lang="en-US" sz="2800" dirty="0">
              <a:solidFill>
                <a:schemeClr val="tx1"/>
              </a:solidFill>
              <a:latin typeface="Avenir Roman" panose="02000503020000020003" pitchFamily="2" charset="0"/>
            </a:endParaRPr>
          </a:p>
          <a:p>
            <a:pPr marL="95250" indent="-71438"/>
            <a:br>
              <a:rPr lang="en-US" sz="2800" dirty="0">
                <a:solidFill>
                  <a:schemeClr val="tx1"/>
                </a:solidFill>
                <a:latin typeface="Avenir Roman" panose="02000503020000020003" pitchFamily="2" charset="0"/>
              </a:rPr>
            </a:br>
            <a:r>
              <a:rPr lang="en-US" sz="2800" dirty="0">
                <a:solidFill>
                  <a:schemeClr val="tx1"/>
                </a:solidFill>
                <a:latin typeface="Avenir Roman" panose="02000503020000020003" pitchFamily="2" charset="0"/>
              </a:rPr>
              <a:t>Timeline, collaborators and collaborative plans or wishes for combined work with CERN (for example related to X-band/CLEAR/Xboxes, RF sources </a:t>
            </a:r>
            <a:r>
              <a:rPr lang="en-US" sz="2800" dirty="0" err="1">
                <a:solidFill>
                  <a:schemeClr val="tx1"/>
                </a:solidFill>
                <a:latin typeface="Avenir Roman" panose="02000503020000020003" pitchFamily="2" charset="0"/>
              </a:rPr>
              <a:t>etc</a:t>
            </a:r>
            <a:r>
              <a:rPr lang="en-US" sz="2800" dirty="0">
                <a:solidFill>
                  <a:schemeClr val="tx1"/>
                </a:solidFill>
                <a:latin typeface="Avenir Roman" panose="02000503020000020003" pitchFamily="2" charset="0"/>
              </a:rPr>
              <a:t>)</a:t>
            </a:r>
          </a:p>
        </p:txBody>
      </p:sp>
    </p:spTree>
    <p:extLst>
      <p:ext uri="{BB962C8B-B14F-4D97-AF65-F5344CB8AC3E}">
        <p14:creationId xmlns:p14="http://schemas.microsoft.com/office/powerpoint/2010/main" val="3481241588"/>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11167</TotalTime>
  <Words>674</Words>
  <Application>Microsoft Macintosh PowerPoint</Application>
  <PresentationFormat>Custom</PresentationFormat>
  <Paragraphs>67</Paragraphs>
  <Slides>5</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vt:i4>
      </vt:variant>
    </vt:vector>
  </HeadingPairs>
  <TitlesOfParts>
    <vt:vector size="15" baseType="lpstr">
      <vt:lpstr>Arial</vt:lpstr>
      <vt:lpstr>Avenir Book</vt:lpstr>
      <vt:lpstr>Avenir Heavy</vt:lpstr>
      <vt:lpstr>Avenir Light</vt:lpstr>
      <vt:lpstr>Avenir Medium</vt:lpstr>
      <vt:lpstr>Avenir Roman</vt:lpstr>
      <vt:lpstr>Calibri</vt:lpstr>
      <vt:lpstr>Gill Sans</vt:lpstr>
      <vt:lpstr>Lucida Grande</vt:lpstr>
      <vt:lpstr>White</vt:lpstr>
      <vt:lpstr>LC  studies CERN 2021-26 </vt:lpstr>
      <vt:lpstr>CLIC Project Readiness Report (PRR)</vt:lpstr>
      <vt:lpstr>Use in smaller linacs (C and X-band) </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Steinar Stapnes</cp:lastModifiedBy>
  <cp:revision>169</cp:revision>
  <dcterms:modified xsi:type="dcterms:W3CDTF">2021-10-04T13:23:34Z</dcterms:modified>
</cp:coreProperties>
</file>