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tiff" ContentType="image/tiff"/>
  <Default Extension="tif" ContentType="image/t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23"/>
  </p:notesMasterIdLst>
  <p:sldIdLst>
    <p:sldId id="1220" r:id="rId2"/>
    <p:sldId id="1219" r:id="rId3"/>
    <p:sldId id="258" r:id="rId4"/>
    <p:sldId id="259" r:id="rId5"/>
    <p:sldId id="264" r:id="rId6"/>
    <p:sldId id="304" r:id="rId7"/>
    <p:sldId id="1222" r:id="rId8"/>
    <p:sldId id="1224" r:id="rId9"/>
    <p:sldId id="1218" r:id="rId10"/>
    <p:sldId id="1223" r:id="rId11"/>
    <p:sldId id="1225" r:id="rId12"/>
    <p:sldId id="943" r:id="rId13"/>
    <p:sldId id="1229" r:id="rId14"/>
    <p:sldId id="1235" r:id="rId15"/>
    <p:sldId id="1228" r:id="rId16"/>
    <p:sldId id="1236" r:id="rId17"/>
    <p:sldId id="305" r:id="rId18"/>
    <p:sldId id="1233" r:id="rId19"/>
    <p:sldId id="1234" r:id="rId20"/>
    <p:sldId id="291" r:id="rId21"/>
    <p:sldId id="278" r:id="rId22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205C"/>
    <a:srgbClr val="1A3158"/>
    <a:srgbClr val="5D759F"/>
    <a:srgbClr val="8EA9DC"/>
    <a:srgbClr val="00133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FD7E7"/>
          </a:solidFill>
        </a:fill>
      </a:tcStyle>
    </a:wholeTbl>
    <a:band2H>
      <a:tcTxStyle/>
      <a:tcStyle>
        <a:tcBdr/>
        <a:fill>
          <a:solidFill>
            <a:srgbClr val="E8ECF4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EE7D0"/>
          </a:solidFill>
        </a:fill>
      </a:tcStyle>
    </a:wholeTbl>
    <a:band2H>
      <a:tcTxStyle/>
      <a:tcStyle>
        <a:tcBdr/>
        <a:fill>
          <a:solidFill>
            <a:srgbClr val="EFF3E9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CDCCE"/>
          </a:solidFill>
        </a:fill>
      </a:tcStyle>
    </a:wholeTbl>
    <a:band2H>
      <a:tcTxStyle/>
      <a:tcStyle>
        <a:tcBdr/>
        <a:fill>
          <a:solidFill>
            <a:srgbClr val="FDEE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FFFFFF">
              <a:alpha val="20000"/>
            </a:srgbClr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508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254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/>
    <p:restoredTop sz="93077"/>
  </p:normalViewPr>
  <p:slideViewPr>
    <p:cSldViewPr snapToGrid="0" snapToObjects="1">
      <p:cViewPr>
        <p:scale>
          <a:sx n="65" d="100"/>
          <a:sy n="65" d="100"/>
        </p:scale>
        <p:origin x="111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24" name="Shape 124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Shape 15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51" name="Shape 15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  <a:p>
            <a:r>
              <a:rPr dirty="0"/>
              <a:t>Limitation of conventional radiotherapy.  Toxicity to healthy tissue limits the dose.</a:t>
            </a:r>
          </a:p>
          <a:p>
            <a:r>
              <a:rPr dirty="0"/>
              <a:t>- How to improve the treatment?</a:t>
            </a:r>
          </a:p>
          <a:p>
            <a:r>
              <a:rPr dirty="0"/>
              <a:t>- Preserving healthy tissue</a:t>
            </a:r>
          </a:p>
          <a:p>
            <a:r>
              <a:rPr dirty="0"/>
              <a:t>- Induce more effective tumor irradiation</a:t>
            </a:r>
          </a:p>
          <a:p>
            <a:r>
              <a:rPr dirty="0"/>
              <a:t>- Particle / energy, ballistic approach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45720" indent="0" algn="just">
              <a:buNone/>
            </a:pP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Sapienza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INFN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group ha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ve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invested on the 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FLASH technology, and has already commercial patnership on it. The group is centered at the SBAI 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epart</a:t>
            </a:r>
            <a:r>
              <a:rPr lang="it-I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</a:t>
            </a:r>
            <a:r>
              <a:rPr lang="it-IT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IT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 and has a twofold interest on FLASH RT:</a:t>
            </a:r>
            <a:endParaRPr lang="en-US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endParaRPr lang="en-IT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r>
              <a:rPr lang="en-US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IT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huge effort has been put on realization of the first FLASH IORT machine with SIT company. The next future target of this team is the development of compact VHEE demonstrator</a:t>
            </a:r>
            <a:endParaRPr lang="it-IT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endParaRPr lang="en-IT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" indent="0" algn="just">
              <a:buNone/>
            </a:pPr>
            <a:r>
              <a:rPr lang="en-US" dirty="0">
                <a:solidFill>
                  <a:srgbClr val="003B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IT">
                <a:solidFill>
                  <a:srgbClr val="003B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second pillar of this effort has been the developmentof a new TPS software based on MC dose evaluation, able to treat electron, photon and protons a</a:t>
            </a:r>
            <a:r>
              <a:rPr lang="en-GB" dirty="0" err="1">
                <a:solidFill>
                  <a:srgbClr val="003B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IT">
                <a:solidFill>
                  <a:srgbClr val="003BDD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run on GPU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40017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The second step is the development of a C-band </a:t>
            </a:r>
            <a:r>
              <a:rPr lang="en-US" dirty="0" err="1"/>
              <a:t>linac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5892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5562746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8" name="Shape 11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940269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Shape 1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63" name="Shape 1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r>
              <a:rPr dirty="0"/>
              <a:t>CLIC RF X-band cavity prototype (12 </a:t>
            </a:r>
            <a:r>
              <a:rPr dirty="0" err="1"/>
              <a:t>Ghz</a:t>
            </a:r>
            <a:r>
              <a:rPr dirty="0"/>
              <a:t>, 100 MV/m)  Compact Linear Collider</a:t>
            </a:r>
          </a:p>
          <a:p>
            <a:pPr marL="120315" indent="-120315">
              <a:buSzPct val="100000"/>
              <a:buChar char="-"/>
            </a:pPr>
            <a:r>
              <a:rPr dirty="0"/>
              <a:t>Current radiotherapy methods:</a:t>
            </a:r>
          </a:p>
          <a:p>
            <a:pPr marL="501315" lvl="1" indent="-120315">
              <a:buSzPct val="100000"/>
              <a:buChar char="-"/>
            </a:pPr>
            <a:r>
              <a:rPr dirty="0"/>
              <a:t> 6 - 18 MeV photons</a:t>
            </a:r>
          </a:p>
          <a:p>
            <a:pPr marL="501315" lvl="1" indent="-120315">
              <a:buSzPct val="100000"/>
              <a:buChar char="-"/>
            </a:pPr>
            <a:r>
              <a:rPr dirty="0"/>
              <a:t> 5 - 20 MeV electrons</a:t>
            </a:r>
          </a:p>
          <a:p>
            <a:pPr marL="501315" lvl="1" indent="-120315">
              <a:buSzPct val="100000"/>
              <a:buChar char="-"/>
            </a:pPr>
            <a:r>
              <a:rPr dirty="0"/>
              <a:t> 50 - 300 MeV/u hadrons (protons, Carbon-12)</a:t>
            </a:r>
          </a:p>
          <a:p>
            <a:pPr marL="120315" indent="-120315">
              <a:buSzPct val="100000"/>
              <a:buChar char="-"/>
            </a:pPr>
            <a:r>
              <a:rPr dirty="0"/>
              <a:t>Beam simulations with Geant4</a:t>
            </a:r>
          </a:p>
          <a:p>
            <a:pPr marL="120315" indent="-120315">
              <a:buSzPct val="100000"/>
              <a:buChar char="-"/>
            </a:pPr>
            <a:r>
              <a:rPr dirty="0"/>
              <a:t>Several VHEE beam simulations has been conducted by Manchester group (A. </a:t>
            </a:r>
            <a:r>
              <a:rPr dirty="0" err="1"/>
              <a:t>Lagzda</a:t>
            </a:r>
            <a:r>
              <a:rPr dirty="0"/>
              <a:t>)</a:t>
            </a:r>
          </a:p>
          <a:p>
            <a:pPr marL="501315" lvl="1" indent="-120315">
              <a:buSzPct val="100000"/>
              <a:buChar char="-"/>
            </a:pPr>
            <a:r>
              <a:rPr dirty="0"/>
              <a:t> Longitudinal and transverse dose profiles of 50 – 250 MeV VHEE beams (with CALIFES parameters)</a:t>
            </a:r>
          </a:p>
          <a:p>
            <a:pPr marL="501315" lvl="1" indent="-120315">
              <a:buSzPct val="100000"/>
              <a:buChar char="-"/>
            </a:pPr>
            <a:r>
              <a:rPr dirty="0"/>
              <a:t>250 MeV electron beams can sufficiently penetrate tissue up to 20-25cm – ideal for deep-seated </a:t>
            </a:r>
            <a:r>
              <a:rPr dirty="0" err="1"/>
              <a:t>tumour</a:t>
            </a:r>
            <a:r>
              <a:rPr dirty="0"/>
              <a:t> irradiation in non-obese patients</a:t>
            </a:r>
          </a:p>
          <a:p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678499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-</a:t>
            </a:r>
            <a:r>
              <a:rPr lang="fr-FR" dirty="0" err="1"/>
              <a:t>Effect</a:t>
            </a:r>
            <a:r>
              <a:rPr lang="fr-FR" dirty="0"/>
              <a:t> of </a:t>
            </a:r>
            <a:r>
              <a:rPr lang="fr-FR" dirty="0" err="1"/>
              <a:t>inhomogeneities</a:t>
            </a:r>
            <a:r>
              <a:rPr lang="fr-FR" dirty="0"/>
              <a:t> on </a:t>
            </a:r>
            <a:r>
              <a:rPr lang="fr-FR" dirty="0" err="1"/>
              <a:t>beam</a:t>
            </a:r>
            <a:r>
              <a:rPr lang="fr-FR" dirty="0"/>
              <a:t> dose (Manchester team)</a:t>
            </a:r>
          </a:p>
          <a:p>
            <a:r>
              <a:rPr lang="fr-FR" dirty="0"/>
              <a:t>	-Protons: Shift in Bragg </a:t>
            </a:r>
            <a:r>
              <a:rPr lang="fr-FR" dirty="0" err="1"/>
              <a:t>peak</a:t>
            </a:r>
            <a:r>
              <a:rPr lang="fr-FR" dirty="0"/>
              <a:t> position (~</a:t>
            </a:r>
            <a:r>
              <a:rPr lang="fr-FR" dirty="0" err="1"/>
              <a:t>diameter</a:t>
            </a:r>
            <a:r>
              <a:rPr lang="fr-FR" dirty="0"/>
              <a:t> of </a:t>
            </a:r>
            <a:r>
              <a:rPr lang="fr-FR" dirty="0" err="1"/>
              <a:t>embedded</a:t>
            </a:r>
            <a:r>
              <a:rPr lang="fr-FR" dirty="0"/>
              <a:t> air </a:t>
            </a:r>
            <a:r>
              <a:rPr lang="fr-FR" dirty="0" err="1"/>
              <a:t>cavity</a:t>
            </a:r>
            <a:r>
              <a:rPr lang="fr-FR" dirty="0"/>
              <a:t>) – </a:t>
            </a:r>
            <a:r>
              <a:rPr lang="fr-FR" dirty="0" err="1"/>
              <a:t>results</a:t>
            </a:r>
            <a:r>
              <a:rPr lang="fr-FR" dirty="0"/>
              <a:t> in large dose </a:t>
            </a:r>
            <a:r>
              <a:rPr lang="fr-FR" dirty="0" err="1"/>
              <a:t>deposition</a:t>
            </a:r>
            <a:r>
              <a:rPr lang="fr-FR" dirty="0"/>
              <a:t> in </a:t>
            </a:r>
            <a:r>
              <a:rPr lang="fr-FR" dirty="0" err="1"/>
              <a:t>healthy</a:t>
            </a:r>
            <a:r>
              <a:rPr lang="fr-FR" dirty="0"/>
              <a:t> tissue!</a:t>
            </a:r>
          </a:p>
          <a:p>
            <a:r>
              <a:rPr lang="fr-FR" dirty="0"/>
              <a:t>	-Photons: Dose </a:t>
            </a:r>
            <a:r>
              <a:rPr lang="fr-FR" dirty="0" err="1"/>
              <a:t>build</a:t>
            </a:r>
            <a:r>
              <a:rPr lang="fr-FR" dirty="0"/>
              <a:t>-up </a:t>
            </a:r>
            <a:r>
              <a:rPr lang="fr-FR" dirty="0" err="1"/>
              <a:t>after</a:t>
            </a:r>
            <a:r>
              <a:rPr lang="fr-FR" dirty="0"/>
              <a:t> the air </a:t>
            </a:r>
            <a:r>
              <a:rPr lang="fr-FR" dirty="0" err="1"/>
              <a:t>cavity</a:t>
            </a:r>
            <a:r>
              <a:rPr lang="fr-FR" dirty="0"/>
              <a:t> for photons</a:t>
            </a:r>
          </a:p>
          <a:p>
            <a:r>
              <a:rPr lang="fr-FR" dirty="0"/>
              <a:t>	-VHEE: </a:t>
            </a:r>
            <a:r>
              <a:rPr lang="fr-FR" dirty="0" err="1"/>
              <a:t>relatively</a:t>
            </a:r>
            <a:r>
              <a:rPr lang="fr-FR" dirty="0"/>
              <a:t> </a:t>
            </a:r>
            <a:r>
              <a:rPr lang="fr-FR" dirty="0" err="1"/>
              <a:t>insensitive</a:t>
            </a:r>
            <a:r>
              <a:rPr lang="fr-FR" dirty="0"/>
              <a:t> to </a:t>
            </a:r>
            <a:r>
              <a:rPr lang="fr-FR" dirty="0" err="1"/>
              <a:t>intervening</a:t>
            </a:r>
            <a:r>
              <a:rPr lang="fr-FR" dirty="0"/>
              <a:t> </a:t>
            </a:r>
            <a:r>
              <a:rPr lang="fr-FR" dirty="0" err="1"/>
              <a:t>low-density</a:t>
            </a:r>
            <a:r>
              <a:rPr lang="fr-FR" dirty="0"/>
              <a:t> media (dose </a:t>
            </a:r>
            <a:r>
              <a:rPr lang="fr-FR" dirty="0" err="1"/>
              <a:t>difference</a:t>
            </a:r>
            <a:r>
              <a:rPr lang="fr-FR" dirty="0"/>
              <a:t> range ~0.3%) – </a:t>
            </a:r>
            <a:r>
              <a:rPr lang="fr-FR" dirty="0" err="1"/>
              <a:t>precise</a:t>
            </a:r>
            <a:r>
              <a:rPr lang="fr-FR" dirty="0"/>
              <a:t> and </a:t>
            </a:r>
            <a:r>
              <a:rPr lang="fr-FR" dirty="0" err="1"/>
              <a:t>reliable</a:t>
            </a:r>
            <a:r>
              <a:rPr lang="fr-FR" dirty="0"/>
              <a:t> dose </a:t>
            </a:r>
            <a:r>
              <a:rPr lang="fr-FR" dirty="0" err="1"/>
              <a:t>delivery</a:t>
            </a:r>
            <a:r>
              <a:rPr lang="fr-FR" dirty="0"/>
              <a:t> 	to </a:t>
            </a:r>
            <a:r>
              <a:rPr lang="fr-FR" dirty="0" err="1"/>
              <a:t>cancerous</a:t>
            </a:r>
            <a:r>
              <a:rPr lang="fr-FR" dirty="0"/>
              <a:t> tissue</a:t>
            </a:r>
          </a:p>
          <a:p>
            <a:r>
              <a:rPr lang="fr-FR" dirty="0"/>
              <a:t>	</a:t>
            </a:r>
          </a:p>
          <a:p>
            <a:r>
              <a:rPr lang="fr-FR" dirty="0"/>
              <a:t>FIGURES: </a:t>
            </a:r>
          </a:p>
          <a:p>
            <a:pPr marL="120315" indent="-120315">
              <a:buSzPct val="100000"/>
              <a:buChar char="-"/>
            </a:pPr>
            <a:r>
              <a:rPr lang="fr-FR" dirty="0"/>
              <a:t>Dose </a:t>
            </a:r>
            <a:r>
              <a:rPr lang="fr-FR" dirty="0" err="1"/>
              <a:t>maps</a:t>
            </a:r>
            <a:r>
              <a:rPr lang="fr-FR" dirty="0"/>
              <a:t> of VHEE, photon and proton </a:t>
            </a:r>
            <a:r>
              <a:rPr lang="fr-FR" dirty="0" err="1"/>
              <a:t>beams</a:t>
            </a:r>
            <a:r>
              <a:rPr lang="fr-FR" dirty="0"/>
              <a:t> in a 30×30×30 cm+ water </a:t>
            </a:r>
            <a:r>
              <a:rPr lang="fr-FR" dirty="0" err="1"/>
              <a:t>phantom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air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placed</a:t>
            </a:r>
            <a:r>
              <a:rPr lang="fr-FR" dirty="0"/>
              <a:t> at </a:t>
            </a:r>
            <a:r>
              <a:rPr lang="fr-FR" dirty="0" err="1"/>
              <a:t>depth</a:t>
            </a:r>
            <a:r>
              <a:rPr lang="fr-FR" dirty="0"/>
              <a:t> , = 10 cm and radius / = 1 cm</a:t>
            </a:r>
          </a:p>
          <a:p>
            <a:pPr marL="120315" indent="-120315">
              <a:buSzPct val="100000"/>
              <a:buChar char="-"/>
            </a:pPr>
            <a:r>
              <a:rPr lang="fr-FR" dirty="0" err="1"/>
              <a:t>Experiments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&gt; 2° </a:t>
            </a:r>
            <a:r>
              <a:rPr lang="fr-FR" dirty="0" err="1"/>
              <a:t>converging</a:t>
            </a:r>
            <a:r>
              <a:rPr lang="fr-FR" dirty="0"/>
              <a:t> </a:t>
            </a:r>
            <a:r>
              <a:rPr lang="fr-FR" dirty="0" err="1"/>
              <a:t>beams</a:t>
            </a:r>
            <a:r>
              <a:rPr lang="fr-FR" dirty="0"/>
              <a:t> </a:t>
            </a:r>
            <a:r>
              <a:rPr lang="fr-FR" dirty="0" err="1"/>
              <a:t>planned</a:t>
            </a:r>
            <a:r>
              <a:rPr lang="fr-FR" dirty="0"/>
              <a:t> at </a:t>
            </a:r>
            <a:r>
              <a:rPr lang="fr-FR" dirty="0" err="1"/>
              <a:t>CERN’s</a:t>
            </a:r>
            <a:r>
              <a:rPr lang="fr-FR" dirty="0"/>
              <a:t> CLEAR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74245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70" name="Shape 17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fr-FR" dirty="0"/>
              <a:t>-</a:t>
            </a:r>
            <a:r>
              <a:rPr lang="fr-FR" dirty="0" err="1"/>
              <a:t>Effect</a:t>
            </a:r>
            <a:r>
              <a:rPr lang="fr-FR" dirty="0"/>
              <a:t> of </a:t>
            </a:r>
            <a:r>
              <a:rPr lang="fr-FR" dirty="0" err="1"/>
              <a:t>inhomogeneities</a:t>
            </a:r>
            <a:r>
              <a:rPr lang="fr-FR" dirty="0"/>
              <a:t> on </a:t>
            </a:r>
            <a:r>
              <a:rPr lang="fr-FR" dirty="0" err="1"/>
              <a:t>beam</a:t>
            </a:r>
            <a:r>
              <a:rPr lang="fr-FR" dirty="0"/>
              <a:t> dose (Manchester team)</a:t>
            </a:r>
          </a:p>
          <a:p>
            <a:r>
              <a:rPr lang="fr-FR" dirty="0"/>
              <a:t>	-Protons: Shift in Bragg </a:t>
            </a:r>
            <a:r>
              <a:rPr lang="fr-FR" dirty="0" err="1"/>
              <a:t>peak</a:t>
            </a:r>
            <a:r>
              <a:rPr lang="fr-FR" dirty="0"/>
              <a:t> position (~</a:t>
            </a:r>
            <a:r>
              <a:rPr lang="fr-FR" dirty="0" err="1"/>
              <a:t>diameter</a:t>
            </a:r>
            <a:r>
              <a:rPr lang="fr-FR" dirty="0"/>
              <a:t> of </a:t>
            </a:r>
            <a:r>
              <a:rPr lang="fr-FR" dirty="0" err="1"/>
              <a:t>embedded</a:t>
            </a:r>
            <a:r>
              <a:rPr lang="fr-FR" dirty="0"/>
              <a:t> air </a:t>
            </a:r>
            <a:r>
              <a:rPr lang="fr-FR" dirty="0" err="1"/>
              <a:t>cavity</a:t>
            </a:r>
            <a:r>
              <a:rPr lang="fr-FR" dirty="0"/>
              <a:t>) – </a:t>
            </a:r>
            <a:r>
              <a:rPr lang="fr-FR" dirty="0" err="1"/>
              <a:t>results</a:t>
            </a:r>
            <a:r>
              <a:rPr lang="fr-FR" dirty="0"/>
              <a:t> in large dose </a:t>
            </a:r>
            <a:r>
              <a:rPr lang="fr-FR" dirty="0" err="1"/>
              <a:t>deposition</a:t>
            </a:r>
            <a:r>
              <a:rPr lang="fr-FR" dirty="0"/>
              <a:t> in </a:t>
            </a:r>
            <a:r>
              <a:rPr lang="fr-FR" dirty="0" err="1"/>
              <a:t>healthy</a:t>
            </a:r>
            <a:r>
              <a:rPr lang="fr-FR" dirty="0"/>
              <a:t> tissue!</a:t>
            </a:r>
          </a:p>
          <a:p>
            <a:r>
              <a:rPr lang="fr-FR" dirty="0"/>
              <a:t>	-Photons: Dose </a:t>
            </a:r>
            <a:r>
              <a:rPr lang="fr-FR" dirty="0" err="1"/>
              <a:t>build</a:t>
            </a:r>
            <a:r>
              <a:rPr lang="fr-FR" dirty="0"/>
              <a:t>-up </a:t>
            </a:r>
            <a:r>
              <a:rPr lang="fr-FR" dirty="0" err="1"/>
              <a:t>after</a:t>
            </a:r>
            <a:r>
              <a:rPr lang="fr-FR" dirty="0"/>
              <a:t> the air </a:t>
            </a:r>
            <a:r>
              <a:rPr lang="fr-FR" dirty="0" err="1"/>
              <a:t>cavity</a:t>
            </a:r>
            <a:r>
              <a:rPr lang="fr-FR" dirty="0"/>
              <a:t> for photons</a:t>
            </a:r>
          </a:p>
          <a:p>
            <a:r>
              <a:rPr lang="fr-FR" dirty="0"/>
              <a:t>	-VHEE: </a:t>
            </a:r>
            <a:r>
              <a:rPr lang="fr-FR" dirty="0" err="1"/>
              <a:t>relatively</a:t>
            </a:r>
            <a:r>
              <a:rPr lang="fr-FR" dirty="0"/>
              <a:t> </a:t>
            </a:r>
            <a:r>
              <a:rPr lang="fr-FR" dirty="0" err="1"/>
              <a:t>insensitive</a:t>
            </a:r>
            <a:r>
              <a:rPr lang="fr-FR" dirty="0"/>
              <a:t> to </a:t>
            </a:r>
            <a:r>
              <a:rPr lang="fr-FR" dirty="0" err="1"/>
              <a:t>intervening</a:t>
            </a:r>
            <a:r>
              <a:rPr lang="fr-FR" dirty="0"/>
              <a:t> </a:t>
            </a:r>
            <a:r>
              <a:rPr lang="fr-FR" dirty="0" err="1"/>
              <a:t>low-density</a:t>
            </a:r>
            <a:r>
              <a:rPr lang="fr-FR" dirty="0"/>
              <a:t> media (dose </a:t>
            </a:r>
            <a:r>
              <a:rPr lang="fr-FR" dirty="0" err="1"/>
              <a:t>difference</a:t>
            </a:r>
            <a:r>
              <a:rPr lang="fr-FR" dirty="0"/>
              <a:t> range ~0.3%) – </a:t>
            </a:r>
            <a:r>
              <a:rPr lang="fr-FR" dirty="0" err="1"/>
              <a:t>precise</a:t>
            </a:r>
            <a:r>
              <a:rPr lang="fr-FR" dirty="0"/>
              <a:t> and </a:t>
            </a:r>
            <a:r>
              <a:rPr lang="fr-FR" dirty="0" err="1"/>
              <a:t>reliable</a:t>
            </a:r>
            <a:r>
              <a:rPr lang="fr-FR" dirty="0"/>
              <a:t> dose </a:t>
            </a:r>
            <a:r>
              <a:rPr lang="fr-FR" dirty="0" err="1"/>
              <a:t>delivery</a:t>
            </a:r>
            <a:r>
              <a:rPr lang="fr-FR" dirty="0"/>
              <a:t> 	to </a:t>
            </a:r>
            <a:r>
              <a:rPr lang="fr-FR" dirty="0" err="1"/>
              <a:t>cancerous</a:t>
            </a:r>
            <a:r>
              <a:rPr lang="fr-FR" dirty="0"/>
              <a:t> tissue</a:t>
            </a:r>
          </a:p>
          <a:p>
            <a:r>
              <a:rPr lang="fr-FR" dirty="0"/>
              <a:t>	</a:t>
            </a:r>
          </a:p>
          <a:p>
            <a:r>
              <a:rPr lang="fr-FR" dirty="0"/>
              <a:t>FIGURES: </a:t>
            </a:r>
          </a:p>
          <a:p>
            <a:pPr marL="120315" indent="-120315">
              <a:buSzPct val="100000"/>
              <a:buChar char="-"/>
            </a:pPr>
            <a:r>
              <a:rPr lang="fr-FR" dirty="0"/>
              <a:t>Dose </a:t>
            </a:r>
            <a:r>
              <a:rPr lang="fr-FR" dirty="0" err="1"/>
              <a:t>maps</a:t>
            </a:r>
            <a:r>
              <a:rPr lang="fr-FR" dirty="0"/>
              <a:t> of VHEE, photon and proton </a:t>
            </a:r>
            <a:r>
              <a:rPr lang="fr-FR" dirty="0" err="1"/>
              <a:t>beams</a:t>
            </a:r>
            <a:r>
              <a:rPr lang="fr-FR" dirty="0"/>
              <a:t> in a 30×30×30 cm+ water </a:t>
            </a:r>
            <a:r>
              <a:rPr lang="fr-FR" dirty="0" err="1"/>
              <a:t>phantom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an air </a:t>
            </a:r>
            <a:r>
              <a:rPr lang="fr-FR" dirty="0" err="1"/>
              <a:t>cavity</a:t>
            </a:r>
            <a:r>
              <a:rPr lang="fr-FR" dirty="0"/>
              <a:t> </a:t>
            </a:r>
            <a:r>
              <a:rPr lang="fr-FR" dirty="0" err="1"/>
              <a:t>placed</a:t>
            </a:r>
            <a:r>
              <a:rPr lang="fr-FR" dirty="0"/>
              <a:t> at </a:t>
            </a:r>
            <a:r>
              <a:rPr lang="fr-FR" dirty="0" err="1"/>
              <a:t>depth</a:t>
            </a:r>
            <a:r>
              <a:rPr lang="fr-FR" dirty="0"/>
              <a:t> , = 10 cm and radius / = 1 cm</a:t>
            </a:r>
          </a:p>
          <a:p>
            <a:pPr marL="120315" indent="-120315">
              <a:buSzPct val="100000"/>
              <a:buChar char="-"/>
            </a:pPr>
            <a:r>
              <a:rPr lang="fr-FR" dirty="0" err="1"/>
              <a:t>Experiments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&gt; 2° </a:t>
            </a:r>
            <a:r>
              <a:rPr lang="fr-FR" dirty="0" err="1"/>
              <a:t>converging</a:t>
            </a:r>
            <a:r>
              <a:rPr lang="fr-FR" dirty="0"/>
              <a:t> </a:t>
            </a:r>
            <a:r>
              <a:rPr lang="fr-FR" dirty="0" err="1"/>
              <a:t>beams</a:t>
            </a:r>
            <a:r>
              <a:rPr lang="fr-FR" dirty="0"/>
              <a:t> </a:t>
            </a:r>
            <a:r>
              <a:rPr lang="fr-FR" dirty="0" err="1"/>
              <a:t>planned</a:t>
            </a:r>
            <a:r>
              <a:rPr lang="fr-FR" dirty="0"/>
              <a:t> at </a:t>
            </a:r>
            <a:r>
              <a:rPr lang="fr-FR" dirty="0" err="1"/>
              <a:t>CERN’s</a:t>
            </a:r>
            <a:r>
              <a:rPr lang="fr-FR" dirty="0"/>
              <a:t> CLEAR</a:t>
            </a:r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9426965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endParaRPr dirty="0"/>
          </a:p>
          <a:p>
            <a:r>
              <a:rPr dirty="0"/>
              <a:t>-</a:t>
            </a:r>
            <a:r>
              <a:rPr lang="en-US" dirty="0"/>
              <a:t> FLASH R&amp;D platform AERIAL-FEERIX IBA 10 MeV </a:t>
            </a:r>
            <a:r>
              <a:rPr lang="en-US" dirty="0" err="1"/>
              <a:t>Rhodotron</a:t>
            </a:r>
            <a:r>
              <a:rPr lang="en-US" dirty="0"/>
              <a:t> in Strasbourg</a:t>
            </a:r>
          </a:p>
          <a:p>
            <a:r>
              <a:rPr lang="en-US" dirty="0"/>
              <a:t>- IPP Institute </a:t>
            </a:r>
            <a:r>
              <a:rPr lang="en-US" dirty="0" err="1"/>
              <a:t>Politechnique</a:t>
            </a:r>
            <a:r>
              <a:rPr lang="en-US" dirty="0"/>
              <a:t> de Paris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3252222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endParaRPr dirty="0"/>
          </a:p>
          <a:p>
            <a:r>
              <a:rPr dirty="0"/>
              <a:t>-</a:t>
            </a:r>
            <a:r>
              <a:rPr lang="en-US" dirty="0"/>
              <a:t> FLASH R&amp;D platform AERIAL-FEERIX IBA 10 MeV </a:t>
            </a:r>
            <a:r>
              <a:rPr lang="en-US" dirty="0" err="1"/>
              <a:t>Rhodotron</a:t>
            </a:r>
            <a:r>
              <a:rPr lang="en-US" dirty="0"/>
              <a:t> in Strasbourg</a:t>
            </a:r>
          </a:p>
          <a:p>
            <a:r>
              <a:rPr lang="en-US" dirty="0"/>
              <a:t>- IPP Institute </a:t>
            </a:r>
            <a:r>
              <a:rPr lang="en-US" dirty="0" err="1"/>
              <a:t>Politechnique</a:t>
            </a:r>
            <a:r>
              <a:rPr lang="en-US" dirty="0"/>
              <a:t> de Paris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835091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endParaRPr dirty="0"/>
          </a:p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429436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Shape 31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6" name="Shape 31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120315" indent="-120315">
              <a:buSzPct val="100000"/>
              <a:buChar char="-"/>
            </a:pPr>
            <a:r>
              <a:rPr lang="en-US" dirty="0"/>
              <a:t>Focus in NC HG </a:t>
            </a:r>
            <a:r>
              <a:rPr lang="en-US" dirty="0" err="1"/>
              <a:t>linac</a:t>
            </a:r>
            <a:r>
              <a:rPr lang="en-US" dirty="0"/>
              <a:t> technology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8402842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 blanco">
    <p:bg>
      <p:bgPr>
        <a:gradFill flip="none" rotWithShape="1">
          <a:gsLst>
            <a:gs pos="87000">
              <a:srgbClr val="5D759F"/>
            </a:gs>
            <a:gs pos="97000">
              <a:srgbClr val="00205C"/>
            </a:gs>
            <a:gs pos="51000">
              <a:schemeClr val="accent1">
                <a:lumMod val="40000"/>
                <a:lumOff val="60000"/>
              </a:schemeClr>
            </a:gs>
            <a:gs pos="72000">
              <a:srgbClr val="5D759F"/>
            </a:gs>
            <a:gs pos="10000">
              <a:schemeClr val="accent1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079687D-BF50-154B-B06E-923979F349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A39D62-77A5-114F-B621-1E9280D007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D3DDA3-980C-9942-B8AF-A88B733A96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</p:spTree>
    <p:extLst>
      <p:ext uri="{BB962C8B-B14F-4D97-AF65-F5344CB8AC3E}">
        <p14:creationId xmlns:p14="http://schemas.microsoft.com/office/powerpoint/2010/main" val="128133812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76E04-D462-CC44-8EB5-D35EB5301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0FF4CE7-E0D9-7C4D-A34A-7515CDCC32C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4D8D6E-9DFE-A749-8759-B0A9F59EB50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C34464-3336-D943-A1ED-FBDCD618C1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45FCE6-8E60-034E-BE73-6ABF8AB1A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6519F54-9E4A-DD45-8E37-B8E66D4F2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5412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A4B66-6923-7549-82FC-2D19A2FCF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1B693C7-00C3-A44B-A638-7C7320862F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5684E4-5F77-484C-84A3-E0FC58764A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FF624D-C77D-E148-842A-FC26781FF3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C6790C-62E6-F04B-A19A-9B14D10BC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460893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44672A5-DB6B-E243-8A0E-0A79044800C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91DFD7E-1A49-8F41-9530-F18BF8EC0D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0DE0C7-D70D-9C45-AA8D-F4E4DC7E7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73AF960-3C47-254A-B694-E923F9376F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9F075-BEE3-D443-AAB3-104FCA7F51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9278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3A33-8271-4DD0-9C48-789913D7C11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143000" y="609318"/>
            <a:ext cx="6826566" cy="862584"/>
          </a:xfrm>
        </p:spPr>
        <p:txBody>
          <a:bodyPr/>
          <a:lstStyle/>
          <a:p>
            <a:r>
              <a:rPr lang="it-IT"/>
              <a:t>Click to edit Master title style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1" y="1940410"/>
            <a:ext cx="6807242" cy="3774337"/>
          </a:xfrm>
        </p:spPr>
        <p:txBody>
          <a:bodyPr/>
          <a:lstStyle/>
          <a:p>
            <a:pPr lvl="0"/>
            <a:r>
              <a:rPr lang="it-IT"/>
              <a:t>Click to edit Master text styles</a:t>
            </a:r>
          </a:p>
          <a:p>
            <a:pPr lvl="1"/>
            <a:r>
              <a:rPr lang="it-IT"/>
              <a:t>Second level</a:t>
            </a:r>
          </a:p>
          <a:p>
            <a:pPr lvl="2"/>
            <a:r>
              <a:rPr lang="it-IT"/>
              <a:t>Third level</a:t>
            </a:r>
          </a:p>
          <a:p>
            <a:pPr lvl="3"/>
            <a:r>
              <a:rPr lang="it-IT"/>
              <a:t>Fourth level</a:t>
            </a:r>
          </a:p>
          <a:p>
            <a:pPr lvl="4"/>
            <a:r>
              <a:rPr lang="it-IT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24606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277748-2E32-764F-BF65-9E6620A91F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455BF1E-CE7B-CB43-BA2C-857932328A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58F68B-97C6-4F43-9B17-E13607A01B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99933B-EBD9-174A-8F90-324F6C6848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625916-0719-634B-A4AA-C7BEBE03D8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5540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B91FF-D6BC-5C4B-A3DC-7211E1B1BE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A2A052-4991-DD47-88FD-69E968753E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3B3889-1556-F74F-A38D-CCA09FFCCA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53D0C2-7AD0-3F47-AAF5-DB53F84B9B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832C2-084B-624A-AD13-F81AA5FA6B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19462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17E112-CFC8-C549-968A-20EA0614F5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0977EF-6F3E-E546-A41A-F225D44DBB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A76D41-0C8F-9349-B241-13F05369C0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0B3A775-C2D5-4C4F-86C5-D7B659E6EB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EE5AF4-0B70-784E-878C-32EFD19E90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552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CF4070-BCAB-AB4C-982A-C34E15C504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097DB8-D3A0-D94D-B604-7AE1A8A109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850A02-03BC-7846-84AD-C99900F4AC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4798749-F04E-C848-8DC3-D5345A45F9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A1A819-7504-B442-9218-D98F46B8A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183FB6-F077-6B4A-AC98-46E023D6F3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3681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096F3-B768-F34A-943B-C3AC3D2FFD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C38C68-8DEB-7C47-86DA-975DBE67C8C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5A77288-B584-4B41-B6B8-0EC43F7533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C0424CA-ABFA-0A40-B28D-E2086481B3E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6452106-7738-1F4E-9D48-EDBFDB4E0DC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66AFE65-263B-E442-B6A7-AC691EB493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FD68FBF-C64A-5E44-8516-5CED991D3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0122356-E4A0-2A4F-B643-92D85313E5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26926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7EDB95-4F9A-5541-B940-8506B701B9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299E7B-4066-4F4B-8DAC-C9F96242F9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2BF7EA-04EA-B54E-BBEC-F64F21AF31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751D75-141C-5147-8E9D-CA48D1A40F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79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37DF33-7E90-CD42-897B-6872F39A88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F2A41F-314F-1F40-BC71-B08EB38658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4BCD683-391F-F143-AE20-3CC72B6F33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4067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33D92D-A371-4349-8217-2C100DE35F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D8F26-D445-874B-8E8A-7141867050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1FF6211-7D9E-EA42-8581-9C77F26012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44E92C-3CD2-5D46-8B08-11EFCFFDE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2B8CAC-72E7-F641-A052-19C79CB271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98FA16-D673-944F-9300-0F764114B6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078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flip="none" rotWithShape="1">
          <a:gsLst>
            <a:gs pos="95000">
              <a:srgbClr val="001337"/>
            </a:gs>
            <a:gs pos="66000">
              <a:srgbClr val="8EA9DC"/>
            </a:gs>
            <a:gs pos="38000">
              <a:schemeClr val="accent1">
                <a:lumMod val="40000"/>
                <a:lumOff val="60000"/>
              </a:schemeClr>
            </a:gs>
            <a:gs pos="81000">
              <a:srgbClr val="5D759F"/>
            </a:gs>
            <a:gs pos="10000">
              <a:schemeClr val="bg2">
                <a:lumMod val="20000"/>
                <a:lumOff val="8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54D48EC-081D-7042-ADB9-5EB75EF31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E7A2E0-8CB1-0E41-8F5B-6588056BB9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D9925F-BDF8-7441-8429-D0C48F13885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C995A8-91B3-F547-B7CE-450CE0E7A19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EDD19F-E33C-E64B-9A70-C5A8778C3F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64974-0C61-484E-98F6-CAE3D3F721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9926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9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70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f"/><Relationship Id="rId3" Type="http://schemas.openxmlformats.org/officeDocument/2006/relationships/image" Target="../media/image32.tiff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4" Type="http://schemas.openxmlformats.org/officeDocument/2006/relationships/image" Target="../media/image33.tiff"/><Relationship Id="rId9" Type="http://schemas.openxmlformats.org/officeDocument/2006/relationships/image" Target="../media/image38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tiff"/><Relationship Id="rId3" Type="http://schemas.openxmlformats.org/officeDocument/2006/relationships/image" Target="../media/image32.tiff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tiff"/><Relationship Id="rId5" Type="http://schemas.openxmlformats.org/officeDocument/2006/relationships/image" Target="../media/image34.tiff"/><Relationship Id="rId4" Type="http://schemas.openxmlformats.org/officeDocument/2006/relationships/image" Target="../media/image33.tiff"/><Relationship Id="rId9" Type="http://schemas.openxmlformats.org/officeDocument/2006/relationships/image" Target="../media/image38.tif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tiff"/><Relationship Id="rId3" Type="http://schemas.openxmlformats.org/officeDocument/2006/relationships/image" Target="../media/image39.png"/><Relationship Id="rId7" Type="http://schemas.openxmlformats.org/officeDocument/2006/relationships/image" Target="../media/image42.png"/><Relationship Id="rId12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.tiff"/><Relationship Id="rId11" Type="http://schemas.openxmlformats.org/officeDocument/2006/relationships/image" Target="../media/image46.png"/><Relationship Id="rId5" Type="http://schemas.openxmlformats.org/officeDocument/2006/relationships/image" Target="../media/image41.png"/><Relationship Id="rId10" Type="http://schemas.openxmlformats.org/officeDocument/2006/relationships/image" Target="../media/image45.png"/><Relationship Id="rId4" Type="http://schemas.openxmlformats.org/officeDocument/2006/relationships/image" Target="../media/image40.tiff"/><Relationship Id="rId9" Type="http://schemas.openxmlformats.org/officeDocument/2006/relationships/image" Target="../media/image44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iff"/><Relationship Id="rId7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9.jpeg"/><Relationship Id="rId5" Type="http://schemas.openxmlformats.org/officeDocument/2006/relationships/image" Target="../media/image7.jpeg"/><Relationship Id="rId4" Type="http://schemas.openxmlformats.org/officeDocument/2006/relationships/image" Target="../media/image48.tif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tiff"/><Relationship Id="rId2" Type="http://schemas.openxmlformats.org/officeDocument/2006/relationships/image" Target="../media/image47.tiff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.png"/><Relationship Id="rId5" Type="http://schemas.openxmlformats.org/officeDocument/2006/relationships/image" Target="../media/image49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3.tiff"/><Relationship Id="rId4" Type="http://schemas.openxmlformats.org/officeDocument/2006/relationships/image" Target="../media/image52.tif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53.tiff"/><Relationship Id="rId4" Type="http://schemas.openxmlformats.org/officeDocument/2006/relationships/image" Target="../media/image52.tif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tiff"/><Relationship Id="rId13" Type="http://schemas.openxmlformats.org/officeDocument/2006/relationships/image" Target="../media/image64.tiff"/><Relationship Id="rId18" Type="http://schemas.openxmlformats.org/officeDocument/2006/relationships/image" Target="../media/image69.tiff"/><Relationship Id="rId3" Type="http://schemas.openxmlformats.org/officeDocument/2006/relationships/image" Target="../media/image54.tiff"/><Relationship Id="rId21" Type="http://schemas.openxmlformats.org/officeDocument/2006/relationships/image" Target="../media/image72.tiff"/><Relationship Id="rId7" Type="http://schemas.openxmlformats.org/officeDocument/2006/relationships/image" Target="../media/image58.tiff"/><Relationship Id="rId12" Type="http://schemas.openxmlformats.org/officeDocument/2006/relationships/image" Target="../media/image63.tiff"/><Relationship Id="rId17" Type="http://schemas.openxmlformats.org/officeDocument/2006/relationships/image" Target="../media/image68.tiff"/><Relationship Id="rId2" Type="http://schemas.openxmlformats.org/officeDocument/2006/relationships/notesSlide" Target="../notesSlides/notesSlide12.xml"/><Relationship Id="rId16" Type="http://schemas.openxmlformats.org/officeDocument/2006/relationships/image" Target="../media/image67.tiff"/><Relationship Id="rId20" Type="http://schemas.openxmlformats.org/officeDocument/2006/relationships/image" Target="../media/image71.tif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tiff"/><Relationship Id="rId11" Type="http://schemas.openxmlformats.org/officeDocument/2006/relationships/image" Target="../media/image62.tiff"/><Relationship Id="rId24" Type="http://schemas.openxmlformats.org/officeDocument/2006/relationships/image" Target="../media/image75.tiff"/><Relationship Id="rId5" Type="http://schemas.openxmlformats.org/officeDocument/2006/relationships/image" Target="../media/image56.tiff"/><Relationship Id="rId15" Type="http://schemas.openxmlformats.org/officeDocument/2006/relationships/image" Target="../media/image66.tiff"/><Relationship Id="rId23" Type="http://schemas.openxmlformats.org/officeDocument/2006/relationships/image" Target="../media/image74.png"/><Relationship Id="rId10" Type="http://schemas.openxmlformats.org/officeDocument/2006/relationships/image" Target="../media/image61.tiff"/><Relationship Id="rId19" Type="http://schemas.openxmlformats.org/officeDocument/2006/relationships/image" Target="../media/image70.tiff"/><Relationship Id="rId4" Type="http://schemas.openxmlformats.org/officeDocument/2006/relationships/image" Target="../media/image55.tiff"/><Relationship Id="rId9" Type="http://schemas.openxmlformats.org/officeDocument/2006/relationships/image" Target="../media/image60.tiff"/><Relationship Id="rId14" Type="http://schemas.openxmlformats.org/officeDocument/2006/relationships/image" Target="../media/image65.tiff"/><Relationship Id="rId22" Type="http://schemas.openxmlformats.org/officeDocument/2006/relationships/image" Target="../media/image73.tif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tiff"/><Relationship Id="rId2" Type="http://schemas.openxmlformats.org/officeDocument/2006/relationships/image" Target="../media/image7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image" Target="../media/image79.tiff"/><Relationship Id="rId4" Type="http://schemas.openxmlformats.org/officeDocument/2006/relationships/image" Target="../media/image78.tif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tiff"/><Relationship Id="rId7" Type="http://schemas.openxmlformats.org/officeDocument/2006/relationships/image" Target="../media/image2.png"/><Relationship Id="rId2" Type="http://schemas.openxmlformats.org/officeDocument/2006/relationships/image" Target="../media/image80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3.tiff"/><Relationship Id="rId5" Type="http://schemas.openxmlformats.org/officeDocument/2006/relationships/image" Target="../media/image6.tiff"/><Relationship Id="rId4" Type="http://schemas.openxmlformats.org/officeDocument/2006/relationships/image" Target="../media/image82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7" Type="http://schemas.openxmlformats.org/officeDocument/2006/relationships/image" Target="../media/image7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tiff"/><Relationship Id="rId5" Type="http://schemas.openxmlformats.org/officeDocument/2006/relationships/image" Target="../media/image5.tif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2.png"/><Relationship Id="rId2" Type="http://schemas.openxmlformats.org/officeDocument/2006/relationships/image" Target="../media/image84.t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tif"/><Relationship Id="rId5" Type="http://schemas.openxmlformats.org/officeDocument/2006/relationships/image" Target="../media/image6.tiff"/><Relationship Id="rId4" Type="http://schemas.openxmlformats.org/officeDocument/2006/relationships/image" Target="../media/image5.t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2.t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tif"/><Relationship Id="rId5" Type="http://schemas.openxmlformats.org/officeDocument/2006/relationships/image" Target="../media/image10.tif"/><Relationship Id="rId4" Type="http://schemas.openxmlformats.org/officeDocument/2006/relationships/image" Target="../media/image5.t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4.t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"/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tif"/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13" Type="http://schemas.openxmlformats.org/officeDocument/2006/relationships/image" Target="../media/image31.tiff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12" Type="http://schemas.openxmlformats.org/officeDocument/2006/relationships/image" Target="../media/image30.tif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tiff"/><Relationship Id="rId11" Type="http://schemas.openxmlformats.org/officeDocument/2006/relationships/image" Target="../media/image29.tiff"/><Relationship Id="rId5" Type="http://schemas.openxmlformats.org/officeDocument/2006/relationships/image" Target="../media/image23.tiff"/><Relationship Id="rId10" Type="http://schemas.openxmlformats.org/officeDocument/2006/relationships/image" Target="../media/image28.jpeg"/><Relationship Id="rId4" Type="http://schemas.openxmlformats.org/officeDocument/2006/relationships/image" Target="../media/image22.tiff"/><Relationship Id="rId9" Type="http://schemas.openxmlformats.org/officeDocument/2006/relationships/image" Target="../media/image27.tiff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tiff"/><Relationship Id="rId13" Type="http://schemas.openxmlformats.org/officeDocument/2006/relationships/image" Target="../media/image31.tiff"/><Relationship Id="rId3" Type="http://schemas.openxmlformats.org/officeDocument/2006/relationships/image" Target="../media/image21.tiff"/><Relationship Id="rId7" Type="http://schemas.openxmlformats.org/officeDocument/2006/relationships/image" Target="../media/image25.tiff"/><Relationship Id="rId12" Type="http://schemas.openxmlformats.org/officeDocument/2006/relationships/image" Target="../media/image30.tif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tiff"/><Relationship Id="rId11" Type="http://schemas.openxmlformats.org/officeDocument/2006/relationships/image" Target="../media/image29.tiff"/><Relationship Id="rId5" Type="http://schemas.openxmlformats.org/officeDocument/2006/relationships/image" Target="../media/image23.tiff"/><Relationship Id="rId10" Type="http://schemas.openxmlformats.org/officeDocument/2006/relationships/image" Target="../media/image28.jpeg"/><Relationship Id="rId4" Type="http://schemas.openxmlformats.org/officeDocument/2006/relationships/image" Target="../media/image22.tiff"/><Relationship Id="rId9" Type="http://schemas.openxmlformats.org/officeDocument/2006/relationships/image" Target="../media/image2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https://indico.cern.ch/event/939012/images/29183-VHEE2020_Poster_3.jpg">
            <a:extLst>
              <a:ext uri="{FF2B5EF4-FFF2-40B4-BE49-F238E27FC236}">
                <a16:creationId xmlns:a16="http://schemas.microsoft.com/office/drawing/2014/main" id="{1310B863-EAC5-F54B-939E-8E3467611B2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50" y="506531"/>
            <a:ext cx="8755445" cy="5158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AC3ACCF-B212-8B4B-90D9-E84F423A5BE1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1</a:t>
            </a:fld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10CE3C-3738-6B4E-8151-3D4302EF13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622526-C5B4-1149-A718-3634BA8AC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Arrow">
            <a:extLst>
              <a:ext uri="{FF2B5EF4-FFF2-40B4-BE49-F238E27FC236}">
                <a16:creationId xmlns:a16="http://schemas.microsoft.com/office/drawing/2014/main" id="{8BFCEA8E-0E3A-5A4D-A7F9-17D0553CD337}"/>
              </a:ext>
            </a:extLst>
          </p:cNvPr>
          <p:cNvSpPr/>
          <p:nvPr/>
        </p:nvSpPr>
        <p:spPr>
          <a:xfrm rot="10800000" flipH="1">
            <a:off x="405753" y="2158625"/>
            <a:ext cx="8339236" cy="1833811"/>
          </a:xfrm>
          <a:prstGeom prst="rightArrow">
            <a:avLst>
              <a:gd name="adj1" fmla="val 49442"/>
              <a:gd name="adj2" fmla="val 90561"/>
            </a:avLst>
          </a:prstGeom>
          <a:gradFill>
            <a:gsLst>
              <a:gs pos="0">
                <a:srgbClr val="8D4C17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385439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8" name="ZoneTexte 8">
            <a:extLst>
              <a:ext uri="{FF2B5EF4-FFF2-40B4-BE49-F238E27FC236}">
                <a16:creationId xmlns:a16="http://schemas.microsoft.com/office/drawing/2014/main" id="{5A9FECB0-1AC6-E146-B5FC-C0EA92120EA6}"/>
              </a:ext>
            </a:extLst>
          </p:cNvPr>
          <p:cNvSpPr txBox="1"/>
          <p:nvPr/>
        </p:nvSpPr>
        <p:spPr>
          <a:xfrm>
            <a:off x="5353198" y="5752758"/>
            <a:ext cx="2133452" cy="43434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ffectLst>
            <a:outerShdw blurRad="355600" rotWithShape="0">
              <a:srgbClr val="000000">
                <a:alpha val="75000"/>
              </a:srgbClr>
            </a:outerShdw>
            <a:reflection stA="50000" endPos="40000" dir="5400000" sy="-100000" algn="bl" rotWithShape="0"/>
          </a:effectLst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2200" b="1">
                <a:solidFill>
                  <a:schemeClr val="accent1">
                    <a:satOff val="-4409"/>
                    <a:lumOff val="-10509"/>
                  </a:schemeClr>
                </a:solidFill>
              </a:defRPr>
            </a:lvl1pPr>
          </a:lstStyle>
          <a:p>
            <a:r>
              <a:rPr dirty="0"/>
              <a:t>Dr.</a:t>
            </a:r>
            <a:r>
              <a:rPr lang="en-US" dirty="0"/>
              <a:t> </a:t>
            </a:r>
            <a:r>
              <a:rPr dirty="0"/>
              <a:t> A. </a:t>
            </a:r>
            <a:r>
              <a:rPr dirty="0" err="1"/>
              <a:t>Faus-Golfe</a:t>
            </a:r>
            <a:endParaRPr dirty="0"/>
          </a:p>
        </p:txBody>
      </p:sp>
      <p:pic>
        <p:nvPicPr>
          <p:cNvPr id="9" name="Image 14">
            <a:extLst>
              <a:ext uri="{FF2B5EF4-FFF2-40B4-BE49-F238E27FC236}">
                <a16:creationId xmlns:a16="http://schemas.microsoft.com/office/drawing/2014/main" id="{FBE54352-CC3C-2C45-AD55-105502D08B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785"/>
            <a:ext cx="1456871" cy="1456871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DE57503E-C51F-9742-8295-7A4C63C204CC}"/>
              </a:ext>
            </a:extLst>
          </p:cNvPr>
          <p:cNvSpPr/>
          <p:nvPr/>
        </p:nvSpPr>
        <p:spPr>
          <a:xfrm>
            <a:off x="807361" y="2732013"/>
            <a:ext cx="70182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VHEE</a:t>
            </a:r>
            <a:r>
              <a:rPr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n-US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with</a:t>
            </a:r>
            <a:r>
              <a:rPr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 </a:t>
            </a:r>
            <a:r>
              <a:rPr lang="en-US" sz="4000" b="1" cap="none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High-Gradient </a:t>
            </a:r>
            <a:r>
              <a:rPr lang="en-US" sz="4000" b="1" cap="none" spc="50" dirty="0" err="1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linacs</a:t>
            </a:r>
            <a:endParaRPr lang="en-US" sz="4000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5853493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843813" y="6625547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10</a:t>
            </a:fld>
            <a:endParaRPr/>
          </a:p>
        </p:txBody>
      </p:sp>
      <p:sp>
        <p:nvSpPr>
          <p:cNvPr id="20" name="GAToroid compact non-rotating SC gantry CERN">
            <a:extLst>
              <a:ext uri="{FF2B5EF4-FFF2-40B4-BE49-F238E27FC236}">
                <a16:creationId xmlns:a16="http://schemas.microsoft.com/office/drawing/2014/main" id="{D5C98735-4734-3342-A516-74DDD27CAC41}"/>
              </a:ext>
            </a:extLst>
          </p:cNvPr>
          <p:cNvSpPr txBox="1"/>
          <p:nvPr/>
        </p:nvSpPr>
        <p:spPr>
          <a:xfrm>
            <a:off x="152520" y="4924786"/>
            <a:ext cx="145255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PITZ</a:t>
            </a:r>
            <a:r>
              <a:rPr sz="2400" dirty="0"/>
              <a:t> </a:t>
            </a:r>
            <a:r>
              <a:rPr lang="en-US" sz="2400" dirty="0"/>
              <a:t> DESY</a:t>
            </a:r>
            <a:endParaRPr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0EB56-55C3-B84C-83ED-8D8C946EF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632" y="4683213"/>
            <a:ext cx="3560493" cy="2076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24F15B-A7E6-8C41-8B2E-12CCC0239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20" y="5433149"/>
            <a:ext cx="5130800" cy="12894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2364FB-A28C-CF44-93D9-A4710389C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0020" y="5078797"/>
            <a:ext cx="1003300" cy="381000"/>
          </a:xfrm>
          <a:prstGeom prst="rect">
            <a:avLst/>
          </a:prstGeom>
        </p:spPr>
      </p:pic>
      <p:sp>
        <p:nvSpPr>
          <p:cNvPr id="313" name="Star"/>
          <p:cNvSpPr/>
          <p:nvPr/>
        </p:nvSpPr>
        <p:spPr>
          <a:xfrm>
            <a:off x="2726327" y="1653323"/>
            <a:ext cx="4017006" cy="298326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C96D20"/>
              </a:gs>
              <a:gs pos="80000">
                <a:srgbClr val="FF9034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GAToroid compact non-rotating SC gantry CERN">
            <a:extLst>
              <a:ext uri="{FF2B5EF4-FFF2-40B4-BE49-F238E27FC236}">
                <a16:creationId xmlns:a16="http://schemas.microsoft.com/office/drawing/2014/main" id="{695F0641-31DE-0346-B202-AC3F829932E3}"/>
              </a:ext>
            </a:extLst>
          </p:cNvPr>
          <p:cNvSpPr txBox="1"/>
          <p:nvPr/>
        </p:nvSpPr>
        <p:spPr>
          <a:xfrm>
            <a:off x="4051883" y="2810815"/>
            <a:ext cx="1810367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800" dirty="0"/>
              <a:t>On design</a:t>
            </a:r>
          </a:p>
          <a:p>
            <a:r>
              <a:rPr lang="en-US" sz="2800" dirty="0"/>
              <a:t>Facilities </a:t>
            </a:r>
            <a:r>
              <a:rPr sz="2800" dirty="0"/>
              <a:t> </a:t>
            </a:r>
          </a:p>
        </p:txBody>
      </p:sp>
      <p:sp>
        <p:nvSpPr>
          <p:cNvPr id="21" name="GAToroid compact non-rotating SC gantry CERN">
            <a:extLst>
              <a:ext uri="{FF2B5EF4-FFF2-40B4-BE49-F238E27FC236}">
                <a16:creationId xmlns:a16="http://schemas.microsoft.com/office/drawing/2014/main" id="{6AC0BBEF-84E9-EE46-98C7-6998A439D987}"/>
              </a:ext>
            </a:extLst>
          </p:cNvPr>
          <p:cNvSpPr txBox="1"/>
          <p:nvPr/>
        </p:nvSpPr>
        <p:spPr>
          <a:xfrm>
            <a:off x="5176134" y="1703611"/>
            <a:ext cx="2319139" cy="472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e-beam PHASER</a:t>
            </a:r>
            <a:r>
              <a:rPr sz="2400" dirty="0"/>
              <a:t> </a:t>
            </a:r>
          </a:p>
        </p:txBody>
      </p:sp>
      <p:sp>
        <p:nvSpPr>
          <p:cNvPr id="33" name="GAToroid compact non-rotating SC gantry CERN">
            <a:extLst>
              <a:ext uri="{FF2B5EF4-FFF2-40B4-BE49-F238E27FC236}">
                <a16:creationId xmlns:a16="http://schemas.microsoft.com/office/drawing/2014/main" id="{EB4718CF-C2AE-3846-9D47-8A111105E8DD}"/>
              </a:ext>
            </a:extLst>
          </p:cNvPr>
          <p:cNvSpPr txBox="1"/>
          <p:nvPr/>
        </p:nvSpPr>
        <p:spPr>
          <a:xfrm>
            <a:off x="6739406" y="4157669"/>
            <a:ext cx="20099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IDRA LOA IPP</a:t>
            </a:r>
            <a:r>
              <a:rPr sz="2400" dirty="0"/>
              <a:t>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C3CB4E2-CC91-AD42-9A56-F22C9B06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FC41FA9-9BB0-3744-9010-C35E0E2C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40th CLIC Project Meeting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E45770-D581-4C46-93C3-DE5E3396F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41" y="2010495"/>
            <a:ext cx="2932552" cy="23780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81D93B-62CE-DA46-AC8C-E46BE442A7A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3" b="21447"/>
          <a:stretch/>
        </p:blipFill>
        <p:spPr>
          <a:xfrm>
            <a:off x="11707" y="46520"/>
            <a:ext cx="4238510" cy="190674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C16327-35A1-D24A-88DC-40246871F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1624" y="1614732"/>
            <a:ext cx="1522376" cy="8857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C3995C-CC9C-FB45-9040-B84ADFA5A5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2157" y="18984"/>
            <a:ext cx="4148944" cy="1595748"/>
          </a:xfrm>
          <a:prstGeom prst="rect">
            <a:avLst/>
          </a:prstGeom>
        </p:spPr>
      </p:pic>
      <p:sp>
        <p:nvSpPr>
          <p:cNvPr id="305" name="GAToroid compact non-rotating SC gantry CERN"/>
          <p:cNvSpPr txBox="1"/>
          <p:nvPr/>
        </p:nvSpPr>
        <p:spPr>
          <a:xfrm>
            <a:off x="40853" y="1010152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DEFT</a:t>
            </a:r>
            <a:r>
              <a:rPr sz="2400" dirty="0"/>
              <a:t> </a:t>
            </a:r>
            <a:r>
              <a:rPr lang="en-US" sz="2400" dirty="0"/>
              <a:t>CERN-CHUV</a:t>
            </a:r>
            <a:endParaRPr sz="2400" dirty="0"/>
          </a:p>
        </p:txBody>
      </p:sp>
      <p:sp>
        <p:nvSpPr>
          <p:cNvPr id="34" name="GAToroid compact non-rotating SC gantry CERN">
            <a:extLst>
              <a:ext uri="{FF2B5EF4-FFF2-40B4-BE49-F238E27FC236}">
                <a16:creationId xmlns:a16="http://schemas.microsoft.com/office/drawing/2014/main" id="{E30DC821-A0C6-C84A-BF34-F44CFEF1AC22}"/>
              </a:ext>
            </a:extLst>
          </p:cNvPr>
          <p:cNvSpPr txBox="1"/>
          <p:nvPr/>
        </p:nvSpPr>
        <p:spPr>
          <a:xfrm>
            <a:off x="66391" y="4416423"/>
            <a:ext cx="279672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FRIDA Sapienza-INFN</a:t>
            </a:r>
            <a:endParaRPr sz="2400" dirty="0"/>
          </a:p>
        </p:txBody>
      </p:sp>
      <p:sp>
        <p:nvSpPr>
          <p:cNvPr id="35" name="ZoneTexte 8">
            <a:extLst>
              <a:ext uri="{FF2B5EF4-FFF2-40B4-BE49-F238E27FC236}">
                <a16:creationId xmlns:a16="http://schemas.microsoft.com/office/drawing/2014/main" id="{AE7AD783-3166-114C-B84B-A91FF62D79F0}"/>
              </a:ext>
            </a:extLst>
          </p:cNvPr>
          <p:cNvSpPr txBox="1"/>
          <p:nvPr/>
        </p:nvSpPr>
        <p:spPr>
          <a:xfrm>
            <a:off x="6335703" y="4878088"/>
            <a:ext cx="2120501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LPA</a:t>
            </a:r>
          </a:p>
        </p:txBody>
      </p:sp>
      <p:sp>
        <p:nvSpPr>
          <p:cNvPr id="36" name="ZoneTexte 8">
            <a:extLst>
              <a:ext uri="{FF2B5EF4-FFF2-40B4-BE49-F238E27FC236}">
                <a16:creationId xmlns:a16="http://schemas.microsoft.com/office/drawing/2014/main" id="{F1E40C80-5CAA-6040-9304-39B9322C69F7}"/>
              </a:ext>
            </a:extLst>
          </p:cNvPr>
          <p:cNvSpPr txBox="1"/>
          <p:nvPr/>
        </p:nvSpPr>
        <p:spPr>
          <a:xfrm>
            <a:off x="2006040" y="1553705"/>
            <a:ext cx="2120501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NC HG </a:t>
            </a:r>
            <a:r>
              <a:rPr lang="en-US" sz="2000" dirty="0" err="1"/>
              <a:t>linacs</a:t>
            </a:r>
            <a:endParaRPr lang="en-US" sz="2000" dirty="0"/>
          </a:p>
        </p:txBody>
      </p:sp>
      <p:sp>
        <p:nvSpPr>
          <p:cNvPr id="37" name="ZoneTexte 8">
            <a:extLst>
              <a:ext uri="{FF2B5EF4-FFF2-40B4-BE49-F238E27FC236}">
                <a16:creationId xmlns:a16="http://schemas.microsoft.com/office/drawing/2014/main" id="{63FFDA6D-7D6D-604B-9E0B-C50234C7B203}"/>
              </a:ext>
            </a:extLst>
          </p:cNvPr>
          <p:cNvSpPr txBox="1"/>
          <p:nvPr/>
        </p:nvSpPr>
        <p:spPr>
          <a:xfrm>
            <a:off x="1856479" y="5232031"/>
            <a:ext cx="2120501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SC </a:t>
            </a:r>
            <a:r>
              <a:rPr lang="en-US" sz="2000" dirty="0" err="1"/>
              <a:t>linacs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4096329141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843813" y="6625547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11</a:t>
            </a:fld>
            <a:endParaRPr/>
          </a:p>
        </p:txBody>
      </p:sp>
      <p:sp>
        <p:nvSpPr>
          <p:cNvPr id="20" name="GAToroid compact non-rotating SC gantry CERN">
            <a:extLst>
              <a:ext uri="{FF2B5EF4-FFF2-40B4-BE49-F238E27FC236}">
                <a16:creationId xmlns:a16="http://schemas.microsoft.com/office/drawing/2014/main" id="{D5C98735-4734-3342-A516-74DDD27CAC41}"/>
              </a:ext>
            </a:extLst>
          </p:cNvPr>
          <p:cNvSpPr txBox="1"/>
          <p:nvPr/>
        </p:nvSpPr>
        <p:spPr>
          <a:xfrm>
            <a:off x="152520" y="4924786"/>
            <a:ext cx="145255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PITZ</a:t>
            </a:r>
            <a:r>
              <a:rPr sz="2400" dirty="0"/>
              <a:t> </a:t>
            </a:r>
            <a:r>
              <a:rPr lang="en-US" sz="2400" dirty="0"/>
              <a:t> DESY</a:t>
            </a:r>
            <a:endParaRPr sz="24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E0EB56-55C3-B84C-83ED-8D8C946EF4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2632" y="4683213"/>
            <a:ext cx="3560493" cy="207695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624F15B-A7E6-8C41-8B2E-12CCC02391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520" y="5433149"/>
            <a:ext cx="5130800" cy="128948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12364FB-A28C-CF44-93D9-A4710389C8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0020" y="5078797"/>
            <a:ext cx="1003300" cy="381000"/>
          </a:xfrm>
          <a:prstGeom prst="rect">
            <a:avLst/>
          </a:prstGeom>
        </p:spPr>
      </p:pic>
      <p:sp>
        <p:nvSpPr>
          <p:cNvPr id="313" name="Star"/>
          <p:cNvSpPr/>
          <p:nvPr/>
        </p:nvSpPr>
        <p:spPr>
          <a:xfrm>
            <a:off x="2726327" y="1653323"/>
            <a:ext cx="4017006" cy="298326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C96D20"/>
              </a:gs>
              <a:gs pos="80000">
                <a:srgbClr val="FF9034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GAToroid compact non-rotating SC gantry CERN">
            <a:extLst>
              <a:ext uri="{FF2B5EF4-FFF2-40B4-BE49-F238E27FC236}">
                <a16:creationId xmlns:a16="http://schemas.microsoft.com/office/drawing/2014/main" id="{695F0641-31DE-0346-B202-AC3F829932E3}"/>
              </a:ext>
            </a:extLst>
          </p:cNvPr>
          <p:cNvSpPr txBox="1"/>
          <p:nvPr/>
        </p:nvSpPr>
        <p:spPr>
          <a:xfrm>
            <a:off x="4051883" y="2810815"/>
            <a:ext cx="1810367" cy="9541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800" dirty="0"/>
              <a:t>On design</a:t>
            </a:r>
          </a:p>
          <a:p>
            <a:r>
              <a:rPr lang="en-US" sz="2800" dirty="0"/>
              <a:t>Facilities </a:t>
            </a:r>
            <a:r>
              <a:rPr sz="2800" dirty="0"/>
              <a:t> </a:t>
            </a:r>
          </a:p>
        </p:txBody>
      </p:sp>
      <p:sp>
        <p:nvSpPr>
          <p:cNvPr id="21" name="GAToroid compact non-rotating SC gantry CERN">
            <a:extLst>
              <a:ext uri="{FF2B5EF4-FFF2-40B4-BE49-F238E27FC236}">
                <a16:creationId xmlns:a16="http://schemas.microsoft.com/office/drawing/2014/main" id="{6AC0BBEF-84E9-EE46-98C7-6998A439D987}"/>
              </a:ext>
            </a:extLst>
          </p:cNvPr>
          <p:cNvSpPr txBox="1"/>
          <p:nvPr/>
        </p:nvSpPr>
        <p:spPr>
          <a:xfrm>
            <a:off x="5176134" y="1703611"/>
            <a:ext cx="2319139" cy="472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e-beam PHASER</a:t>
            </a:r>
            <a:r>
              <a:rPr sz="2400" dirty="0"/>
              <a:t> </a:t>
            </a:r>
          </a:p>
        </p:txBody>
      </p:sp>
      <p:sp>
        <p:nvSpPr>
          <p:cNvPr id="33" name="GAToroid compact non-rotating SC gantry CERN">
            <a:extLst>
              <a:ext uri="{FF2B5EF4-FFF2-40B4-BE49-F238E27FC236}">
                <a16:creationId xmlns:a16="http://schemas.microsoft.com/office/drawing/2014/main" id="{EB4718CF-C2AE-3846-9D47-8A111105E8DD}"/>
              </a:ext>
            </a:extLst>
          </p:cNvPr>
          <p:cNvSpPr txBox="1"/>
          <p:nvPr/>
        </p:nvSpPr>
        <p:spPr>
          <a:xfrm>
            <a:off x="6739406" y="4157669"/>
            <a:ext cx="20099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IDRA LOA IPP</a:t>
            </a:r>
            <a:r>
              <a:rPr sz="2400" dirty="0"/>
              <a:t>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C3CB4E2-CC91-AD42-9A56-F22C9B06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FC41FA9-9BB0-3744-9010-C35E0E2C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FE45770-D581-4C46-93C3-DE5E3396F3D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141" y="2010495"/>
            <a:ext cx="2932552" cy="237800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3081D93B-62CE-DA46-AC8C-E46BE442A7A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353" b="21447"/>
          <a:stretch/>
        </p:blipFill>
        <p:spPr>
          <a:xfrm>
            <a:off x="11707" y="46520"/>
            <a:ext cx="4238510" cy="190674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47C16327-35A1-D24A-88DC-40246871FBE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21624" y="1614732"/>
            <a:ext cx="1522376" cy="885746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65C3995C-CC9C-FB45-9040-B84ADFA5A58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02157" y="18984"/>
            <a:ext cx="4148944" cy="1595748"/>
          </a:xfrm>
          <a:prstGeom prst="rect">
            <a:avLst/>
          </a:prstGeom>
        </p:spPr>
      </p:pic>
      <p:sp>
        <p:nvSpPr>
          <p:cNvPr id="305" name="GAToroid compact non-rotating SC gantry CERN"/>
          <p:cNvSpPr txBox="1"/>
          <p:nvPr/>
        </p:nvSpPr>
        <p:spPr>
          <a:xfrm>
            <a:off x="169908" y="993769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DEFT</a:t>
            </a:r>
            <a:r>
              <a:rPr sz="2400" dirty="0"/>
              <a:t> </a:t>
            </a:r>
            <a:r>
              <a:rPr lang="en-US" sz="2400" dirty="0"/>
              <a:t>CERN-CHUV</a:t>
            </a:r>
            <a:endParaRPr sz="2400" dirty="0"/>
          </a:p>
        </p:txBody>
      </p:sp>
      <p:sp>
        <p:nvSpPr>
          <p:cNvPr id="34" name="GAToroid compact non-rotating SC gantry CERN">
            <a:extLst>
              <a:ext uri="{FF2B5EF4-FFF2-40B4-BE49-F238E27FC236}">
                <a16:creationId xmlns:a16="http://schemas.microsoft.com/office/drawing/2014/main" id="{E30DC821-A0C6-C84A-BF34-F44CFEF1AC22}"/>
              </a:ext>
            </a:extLst>
          </p:cNvPr>
          <p:cNvSpPr txBox="1"/>
          <p:nvPr/>
        </p:nvSpPr>
        <p:spPr>
          <a:xfrm>
            <a:off x="449671" y="4401602"/>
            <a:ext cx="2796729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FRIDA Sapienza-INFN</a:t>
            </a:r>
            <a:endParaRPr sz="2400" dirty="0"/>
          </a:p>
        </p:txBody>
      </p:sp>
      <p:sp>
        <p:nvSpPr>
          <p:cNvPr id="35" name="ZoneTexte 8">
            <a:extLst>
              <a:ext uri="{FF2B5EF4-FFF2-40B4-BE49-F238E27FC236}">
                <a16:creationId xmlns:a16="http://schemas.microsoft.com/office/drawing/2014/main" id="{AE7AD783-3166-114C-B84B-A91FF62D79F0}"/>
              </a:ext>
            </a:extLst>
          </p:cNvPr>
          <p:cNvSpPr txBox="1"/>
          <p:nvPr/>
        </p:nvSpPr>
        <p:spPr>
          <a:xfrm>
            <a:off x="6111924" y="5625150"/>
            <a:ext cx="2637422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LPA</a:t>
            </a:r>
          </a:p>
        </p:txBody>
      </p:sp>
      <p:sp>
        <p:nvSpPr>
          <p:cNvPr id="36" name="ZoneTexte 8">
            <a:extLst>
              <a:ext uri="{FF2B5EF4-FFF2-40B4-BE49-F238E27FC236}">
                <a16:creationId xmlns:a16="http://schemas.microsoft.com/office/drawing/2014/main" id="{F1E40C80-5CAA-6040-9304-39B9322C69F7}"/>
              </a:ext>
            </a:extLst>
          </p:cNvPr>
          <p:cNvSpPr txBox="1"/>
          <p:nvPr/>
        </p:nvSpPr>
        <p:spPr>
          <a:xfrm>
            <a:off x="1551601" y="1660717"/>
            <a:ext cx="2797783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NC HG </a:t>
            </a:r>
            <a:r>
              <a:rPr lang="en-US" sz="2000" dirty="0" err="1"/>
              <a:t>linacs</a:t>
            </a:r>
            <a:endParaRPr lang="en-US" sz="2000" dirty="0"/>
          </a:p>
        </p:txBody>
      </p:sp>
      <p:sp>
        <p:nvSpPr>
          <p:cNvPr id="37" name="ZoneTexte 8">
            <a:extLst>
              <a:ext uri="{FF2B5EF4-FFF2-40B4-BE49-F238E27FC236}">
                <a16:creationId xmlns:a16="http://schemas.microsoft.com/office/drawing/2014/main" id="{63FFDA6D-7D6D-604B-9E0B-C50234C7B203}"/>
              </a:ext>
            </a:extLst>
          </p:cNvPr>
          <p:cNvSpPr txBox="1"/>
          <p:nvPr/>
        </p:nvSpPr>
        <p:spPr>
          <a:xfrm>
            <a:off x="1856479" y="5232031"/>
            <a:ext cx="2685541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SC </a:t>
            </a:r>
            <a:r>
              <a:rPr lang="en-US" sz="2000" dirty="0" err="1"/>
              <a:t>linacs</a:t>
            </a:r>
            <a:endParaRPr lang="en-US" sz="2000" dirty="0"/>
          </a:p>
        </p:txBody>
      </p:sp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F9580E0-EB2A-1A4A-A5DC-200F718D373A}"/>
              </a:ext>
            </a:extLst>
          </p:cNvPr>
          <p:cNvSpPr/>
          <p:nvPr/>
        </p:nvSpPr>
        <p:spPr>
          <a:xfrm>
            <a:off x="66391" y="46520"/>
            <a:ext cx="3985492" cy="4831568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GAToroid compact non-rotating SC gantry CERN">
            <a:extLst>
              <a:ext uri="{FF2B5EF4-FFF2-40B4-BE49-F238E27FC236}">
                <a16:creationId xmlns:a16="http://schemas.microsoft.com/office/drawing/2014/main" id="{9847B440-5AEB-734E-896C-1556339A0CB0}"/>
              </a:ext>
            </a:extLst>
          </p:cNvPr>
          <p:cNvSpPr txBox="1"/>
          <p:nvPr/>
        </p:nvSpPr>
        <p:spPr>
          <a:xfrm>
            <a:off x="1340010" y="527751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>
                <a:solidFill>
                  <a:srgbClr val="C00000"/>
                </a:solidFill>
              </a:rPr>
              <a:t>W. </a:t>
            </a:r>
            <a:r>
              <a:rPr lang="en-US" sz="2400" dirty="0" err="1">
                <a:solidFill>
                  <a:srgbClr val="C00000"/>
                </a:solidFill>
              </a:rPr>
              <a:t>Wuensch’s</a:t>
            </a:r>
            <a:r>
              <a:rPr lang="en-US" sz="2400" dirty="0">
                <a:solidFill>
                  <a:srgbClr val="C00000"/>
                </a:solidFill>
              </a:rPr>
              <a:t> talk</a:t>
            </a:r>
            <a:endParaRPr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178961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9F80F8A-BC20-F64E-89D1-1A4CE0C2E5E1}"/>
              </a:ext>
            </a:extLst>
          </p:cNvPr>
          <p:cNvSpPr/>
          <p:nvPr/>
        </p:nvSpPr>
        <p:spPr>
          <a:xfrm>
            <a:off x="589329" y="243540"/>
            <a:ext cx="7731863" cy="2215991"/>
          </a:xfrm>
          <a:prstGeom prst="rect">
            <a:avLst/>
          </a:prstGeom>
          <a:ln w="12700">
            <a:solidFill>
              <a:srgbClr val="00205C"/>
            </a:solidFill>
          </a:ln>
        </p:spPr>
        <p:txBody>
          <a:bodyPr wrap="square">
            <a:spAutoFit/>
          </a:bodyPr>
          <a:lstStyle/>
          <a:p>
            <a:r>
              <a:rPr lang="en-US" sz="2800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            </a:t>
            </a:r>
            <a:r>
              <a:rPr lang="en-IT" sz="2800" b="1" kern="120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Sapienza &amp;</a:t>
            </a:r>
            <a:r>
              <a:rPr lang="it-IT" sz="2800" b="1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INFN on Flash-RT</a:t>
            </a:r>
          </a:p>
          <a:p>
            <a:endParaRPr lang="it-IT" sz="1000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Development of 5-7 MeV S-Band e-</a:t>
            </a:r>
            <a:r>
              <a:rPr lang="en-US" sz="2000" b="1" dirty="0" err="1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Linac</a:t>
            </a: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 for Flash-RT with industrial partnership (SIT), nowadays installed at IC Orsay</a:t>
            </a: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000" b="1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989E0-A71B-D745-A1BC-42AE7B18E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772400" y="6582819"/>
            <a:ext cx="1371600" cy="273844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450"/>
              </a:spcAft>
            </a:pPr>
            <a:fld id="{D7E63A33-8271-4DD0-9C48-789913D7C115}" type="slidenum">
              <a:rPr lang="en-US" smtClean="0"/>
              <a:pPr>
                <a:spcAft>
                  <a:spcPts val="450"/>
                </a:spcAft>
              </a:pPr>
              <a:t>12</a:t>
            </a:fld>
            <a:endParaRPr lang="en-US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E26D2507-03FC-204B-9371-439D082A9AD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696900" y="5696197"/>
            <a:ext cx="1885950" cy="273844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450"/>
              </a:spcAft>
            </a:pPr>
            <a:r>
              <a:rPr lang="fr-FR"/>
              <a:t>5 October 2021</a:t>
            </a:r>
            <a:endParaRPr lang="en-US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51E0419-8E1E-425F-B05B-BC1520376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17" y="1692300"/>
            <a:ext cx="3657600" cy="20574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5D22FF-4B42-254F-B61B-1A7C73FA72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679" y="3612575"/>
            <a:ext cx="2732123" cy="1508231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2435D-CF2B-D242-8844-59E6119C8885}"/>
                  </a:ext>
                </a:extLst>
              </p:cNvPr>
              <p:cNvSpPr txBox="1"/>
              <p:nvPr/>
            </p:nvSpPr>
            <p:spPr>
              <a:xfrm>
                <a:off x="2862978" y="3454013"/>
                <a:ext cx="2520242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it-IT" sz="16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Biperiodic </a:t>
                </a:r>
                <a:r>
                  <a:rPr lang="it-IT" sz="1600" dirty="0" err="1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structure</a:t>
                </a:r>
                <a:r>
                  <a:rPr lang="it-IT" sz="16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 ~ 3 GHz</a:t>
                </a:r>
              </a:p>
              <a:p>
                <a:r>
                  <a:rPr lang="it-IT" sz="1600" dirty="0" err="1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Accelerting</a:t>
                </a:r>
                <a:r>
                  <a:rPr lang="it-IT" sz="16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 mode </a:t>
                </a:r>
                <a14:m>
                  <m:oMath xmlns:m="http://schemas.openxmlformats.org/officeDocument/2006/math">
                    <m:r>
                      <a:rPr lang="it-IT" sz="1600" i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𝜋</m:t>
                    </m:r>
                    <m:r>
                      <a:rPr lang="it-IT" sz="1600" i="1">
                        <a:solidFill>
                          <a:schemeClr val="bg1">
                            <a:lumMod val="95000"/>
                            <a:lumOff val="5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/2</m:t>
                    </m:r>
                  </m:oMath>
                </a14:m>
                <a:endParaRPr lang="it-IT" sz="160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Calibri" panose="020F0502020204030204" pitchFamily="34" charset="0"/>
                </a:endParaRPr>
              </a:p>
              <a:p>
                <a:r>
                  <a:rPr lang="it-IT" sz="1600" dirty="0" err="1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Magneting</a:t>
                </a:r>
                <a:r>
                  <a:rPr lang="it-IT" sz="1600" dirty="0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 </a:t>
                </a:r>
                <a:r>
                  <a:rPr lang="it-IT" sz="1600" dirty="0" err="1">
                    <a:solidFill>
                      <a:schemeClr val="bg1">
                        <a:lumMod val="95000"/>
                        <a:lumOff val="5000"/>
                      </a:schemeClr>
                    </a:solidFill>
                    <a:latin typeface="+mn-lt"/>
                    <a:cs typeface="Calibri" panose="020F0502020204030204" pitchFamily="34" charset="0"/>
                  </a:rPr>
                  <a:t>coupling</a:t>
                </a:r>
                <a:endParaRPr lang="it-IT" sz="1600" dirty="0">
                  <a:solidFill>
                    <a:schemeClr val="bg1">
                      <a:lumMod val="95000"/>
                      <a:lumOff val="5000"/>
                    </a:schemeClr>
                  </a:solidFill>
                  <a:latin typeface="+mn-lt"/>
                  <a:cs typeface="Calibri" panose="020F0502020204030204" pitchFamily="34" charset="0"/>
                </a:endParaRPr>
              </a:p>
            </p:txBody>
          </p:sp>
        </mc:Choice>
        <mc:Fallback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122435D-CF2B-D242-8844-59E6119C888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2978" y="3454013"/>
                <a:ext cx="2520242" cy="830997"/>
              </a:xfrm>
              <a:prstGeom prst="rect">
                <a:avLst/>
              </a:prstGeom>
              <a:blipFill>
                <a:blip r:embed="rId5"/>
                <a:stretch>
                  <a:fillRect l="-1000" t="-1515" b="-757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Picture 13">
            <a:extLst>
              <a:ext uri="{FF2B5EF4-FFF2-40B4-BE49-F238E27FC236}">
                <a16:creationId xmlns:a16="http://schemas.microsoft.com/office/drawing/2014/main" id="{D2B99636-2FD2-1544-A621-A96D48A2DD0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07925" y="3385798"/>
            <a:ext cx="2467194" cy="1600700"/>
          </a:xfrm>
          <a:prstGeom prst="rect">
            <a:avLst/>
          </a:prstGeom>
        </p:spPr>
      </p:pic>
      <p:pic>
        <p:nvPicPr>
          <p:cNvPr id="15" name="Segnaposto contenuto 6">
            <a:extLst>
              <a:ext uri="{FF2B5EF4-FFF2-40B4-BE49-F238E27FC236}">
                <a16:creationId xmlns:a16="http://schemas.microsoft.com/office/drawing/2014/main" id="{31548C97-C378-164D-8B36-18970DDF9B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50231" y="1639718"/>
            <a:ext cx="4693769" cy="1734244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E664459D-156C-E94B-8C44-5AE117D9606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85117" y="5294774"/>
            <a:ext cx="4402394" cy="105920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3BC7E0F4-ABA9-1249-BBD1-022AD13DCBF1}"/>
              </a:ext>
            </a:extLst>
          </p:cNvPr>
          <p:cNvSpPr/>
          <p:nvPr/>
        </p:nvSpPr>
        <p:spPr>
          <a:xfrm>
            <a:off x="5230706" y="1643114"/>
            <a:ext cx="3132818" cy="143756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3E1E7FF-78AE-7C4F-BC9E-208F576C50FE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7353" y="5128123"/>
            <a:ext cx="2230225" cy="1672669"/>
          </a:xfrm>
          <a:prstGeom prst="rect">
            <a:avLst/>
          </a:prstGeom>
        </p:spPr>
      </p:pic>
      <p:pic>
        <p:nvPicPr>
          <p:cNvPr id="18" name="Immagine 1">
            <a:extLst>
              <a:ext uri="{FF2B5EF4-FFF2-40B4-BE49-F238E27FC236}">
                <a16:creationId xmlns:a16="http://schemas.microsoft.com/office/drawing/2014/main" id="{2A8549E5-E4C2-2440-8543-6412D836F5D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207476" y="4975677"/>
            <a:ext cx="1606574" cy="87075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9" name="Immagine 4">
            <a:extLst>
              <a:ext uri="{FF2B5EF4-FFF2-40B4-BE49-F238E27FC236}">
                <a16:creationId xmlns:a16="http://schemas.microsoft.com/office/drawing/2014/main" id="{8C930B6D-D0D3-AF4D-9E56-2AE62EEBA86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160812" y="5912820"/>
            <a:ext cx="1606574" cy="917026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256A7FF-90A4-2F44-A078-A53FC5E94646}"/>
              </a:ext>
            </a:extLst>
          </p:cNvPr>
          <p:cNvSpPr/>
          <p:nvPr/>
        </p:nvSpPr>
        <p:spPr>
          <a:xfrm>
            <a:off x="3358197" y="4589235"/>
            <a:ext cx="25793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Dosimetric</a:t>
            </a:r>
            <a:r>
              <a:rPr lang="it-IT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it-IT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it-IT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- 7 </a:t>
            </a:r>
            <a:r>
              <a:rPr lang="it-IT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MeV</a:t>
            </a:r>
            <a:r>
              <a:rPr lang="it-IT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it-IT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Measurements</a:t>
            </a:r>
            <a:r>
              <a:rPr lang="it-IT" sz="1600" dirty="0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vs </a:t>
            </a:r>
            <a:r>
              <a:rPr lang="it-IT" sz="1600" dirty="0" err="1">
                <a:solidFill>
                  <a:schemeClr val="bg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Fluka</a:t>
            </a:r>
            <a:endParaRPr lang="it-IT" sz="1600" dirty="0">
              <a:solidFill>
                <a:schemeClr val="bg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028F163-8797-864F-9CF5-98C3BC9BBFF9}"/>
              </a:ext>
            </a:extLst>
          </p:cNvPr>
          <p:cNvSpPr txBox="1"/>
          <p:nvPr/>
        </p:nvSpPr>
        <p:spPr>
          <a:xfrm>
            <a:off x="8105115" y="5287280"/>
            <a:ext cx="6431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>
                <a:solidFill>
                  <a:srgbClr val="002060"/>
                </a:solidFill>
              </a:rPr>
              <a:t>7 </a:t>
            </a:r>
            <a:r>
              <a:rPr lang="it-IT" sz="1100" dirty="0" err="1">
                <a:solidFill>
                  <a:srgbClr val="002060"/>
                </a:solidFill>
              </a:rPr>
              <a:t>MeV</a:t>
            </a:r>
            <a:endParaRPr lang="it-IT" sz="1100" dirty="0">
              <a:solidFill>
                <a:srgbClr val="002060"/>
              </a:solidFill>
            </a:endParaRPr>
          </a:p>
          <a:p>
            <a:r>
              <a:rPr lang="it-IT" sz="1100" dirty="0">
                <a:solidFill>
                  <a:srgbClr val="002060"/>
                </a:solidFill>
              </a:rPr>
              <a:t>D30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25E4309-EF62-1E4C-B008-1B3E0B9B8F18}"/>
              </a:ext>
            </a:extLst>
          </p:cNvPr>
          <p:cNvSpPr/>
          <p:nvPr/>
        </p:nvSpPr>
        <p:spPr>
          <a:xfrm>
            <a:off x="7644192" y="4997319"/>
            <a:ext cx="50847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PDD</a:t>
            </a:r>
            <a:endParaRPr lang="it-IT" sz="1200" dirty="0"/>
          </a:p>
        </p:txBody>
      </p:sp>
      <p:sp>
        <p:nvSpPr>
          <p:cNvPr id="24" name="Date Placeholder 1">
            <a:extLst>
              <a:ext uri="{FF2B5EF4-FFF2-40B4-BE49-F238E27FC236}">
                <a16:creationId xmlns:a16="http://schemas.microsoft.com/office/drawing/2014/main" id="{AE2E51B0-F55C-1741-9853-30F720584E65}"/>
              </a:ext>
            </a:extLst>
          </p:cNvPr>
          <p:cNvSpPr txBox="1">
            <a:spLocks/>
          </p:cNvSpPr>
          <p:nvPr/>
        </p:nvSpPr>
        <p:spPr>
          <a:xfrm>
            <a:off x="262537" y="6426279"/>
            <a:ext cx="20574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fr-FR" sz="1200" dirty="0">
                <a:solidFill>
                  <a:schemeClr val="tx1"/>
                </a:solidFill>
              </a:rPr>
              <a:t>5 </a:t>
            </a:r>
            <a:r>
              <a:rPr lang="fr-FR" sz="1200" dirty="0" err="1">
                <a:solidFill>
                  <a:schemeClr val="tx1"/>
                </a:solidFill>
              </a:rPr>
              <a:t>October</a:t>
            </a:r>
            <a:r>
              <a:rPr lang="fr-FR" sz="1200" dirty="0">
                <a:solidFill>
                  <a:schemeClr val="tx1"/>
                </a:solidFill>
              </a:rPr>
              <a:t> 2021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25" name="Footer Placeholder 2">
            <a:extLst>
              <a:ext uri="{FF2B5EF4-FFF2-40B4-BE49-F238E27FC236}">
                <a16:creationId xmlns:a16="http://schemas.microsoft.com/office/drawing/2014/main" id="{3E832096-0936-8640-9660-715D2B9096AC}"/>
              </a:ext>
            </a:extLst>
          </p:cNvPr>
          <p:cNvSpPr txBox="1">
            <a:spLocks/>
          </p:cNvSpPr>
          <p:nvPr/>
        </p:nvSpPr>
        <p:spPr>
          <a:xfrm>
            <a:off x="2815542" y="6457888"/>
            <a:ext cx="30861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40th CLIC Project Meeting</a:t>
            </a:r>
          </a:p>
        </p:txBody>
      </p:sp>
      <p:pic>
        <p:nvPicPr>
          <p:cNvPr id="22" name="Image 14">
            <a:extLst>
              <a:ext uri="{FF2B5EF4-FFF2-40B4-BE49-F238E27FC236}">
                <a16:creationId xmlns:a16="http://schemas.microsoft.com/office/drawing/2014/main" id="{6435DD0D-7B44-DA42-A826-9978D0E87B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2752" y="19009"/>
            <a:ext cx="713154" cy="713154"/>
          </a:xfrm>
          <a:prstGeom prst="rect">
            <a:avLst/>
          </a:prstGeom>
          <a:ln>
            <a:noFill/>
          </a:ln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C47D8F02-0142-6841-BD8B-C5890573D60A}"/>
              </a:ext>
            </a:extLst>
          </p:cNvPr>
          <p:cNvSpPr/>
          <p:nvPr/>
        </p:nvSpPr>
        <p:spPr>
          <a:xfrm>
            <a:off x="5052544" y="4139833"/>
            <a:ext cx="1769971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T" sz="1400">
                <a:solidFill>
                  <a:schemeClr val="bg1"/>
                </a:solidFill>
                <a:latin typeface="+mn-lt"/>
                <a:cs typeface="Arial" panose="020B0604020202020204" pitchFamily="34" charset="0"/>
              </a:rPr>
              <a:t>FLASH IORT machine </a:t>
            </a:r>
            <a:endParaRPr lang="en-US" sz="1400" dirty="0">
              <a:solidFill>
                <a:schemeClr val="bg1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9728415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580C562-2DEF-6747-93B7-371FFBE36C13}"/>
              </a:ext>
            </a:extLst>
          </p:cNvPr>
          <p:cNvSpPr/>
          <p:nvPr/>
        </p:nvSpPr>
        <p:spPr>
          <a:xfrm>
            <a:off x="894613" y="387799"/>
            <a:ext cx="7731863" cy="1908215"/>
          </a:xfrm>
          <a:prstGeom prst="rect">
            <a:avLst/>
          </a:prstGeom>
          <a:ln w="12700">
            <a:solidFill>
              <a:srgbClr val="00205C"/>
            </a:solidFill>
          </a:ln>
        </p:spPr>
        <p:txBody>
          <a:bodyPr wrap="square">
            <a:spAutoFit/>
          </a:bodyPr>
          <a:lstStyle/>
          <a:p>
            <a:r>
              <a:rPr lang="en-US" sz="2800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            </a:t>
            </a:r>
            <a:r>
              <a:rPr lang="en-IT" sz="2800" b="1" kern="120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Sapienza &amp;</a:t>
            </a:r>
            <a:r>
              <a:rPr lang="it-IT" sz="2800" b="1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INFN on Flash-RT</a:t>
            </a:r>
          </a:p>
          <a:p>
            <a:endParaRPr lang="it-IT" sz="1000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Development of a C-Band </a:t>
            </a:r>
            <a:r>
              <a:rPr lang="en-US" sz="2000" b="1" dirty="0" err="1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Linac</a:t>
            </a: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 12 MeV – SIT Company  </a:t>
            </a: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000" b="1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989E0-A71B-D745-A1BC-42AE7B18E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48731" y="6503528"/>
            <a:ext cx="1371600" cy="273844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450"/>
              </a:spcAft>
            </a:pPr>
            <a:fld id="{D7E63A33-8271-4DD0-9C48-789913D7C115}" type="slidenum">
              <a:rPr lang="en-US" smtClean="0"/>
              <a:pPr>
                <a:spcAft>
                  <a:spcPts val="450"/>
                </a:spcAft>
              </a:pPr>
              <a:t>13</a:t>
            </a:fld>
            <a:endParaRPr lang="en-US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E26D2507-03FC-204B-9371-439D082A9AD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696900" y="5696197"/>
            <a:ext cx="1885950" cy="273844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450"/>
              </a:spcAft>
            </a:pPr>
            <a:r>
              <a:rPr lang="fr-FR"/>
              <a:t>5 October 2021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D49247-128C-3748-8502-AC4A4146A8E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95704" y="1540500"/>
            <a:ext cx="3398635" cy="2868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F7D05D-86AC-2743-A739-D8C1ED6F07D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833" y="1524681"/>
            <a:ext cx="5004262" cy="2089279"/>
          </a:xfrm>
          <a:prstGeom prst="rect">
            <a:avLst/>
          </a:prstGeom>
        </p:spPr>
      </p:pic>
      <p:pic>
        <p:nvPicPr>
          <p:cNvPr id="12" name="Immagine 18">
            <a:extLst>
              <a:ext uri="{FF2B5EF4-FFF2-40B4-BE49-F238E27FC236}">
                <a16:creationId xmlns:a16="http://schemas.microsoft.com/office/drawing/2014/main" id="{B3F5836A-1BB1-9243-B5A5-EDA911F84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7" t="208" r="7397" b="28413"/>
          <a:stretch>
            <a:fillRect/>
          </a:stretch>
        </p:blipFill>
        <p:spPr bwMode="auto">
          <a:xfrm>
            <a:off x="262537" y="3979509"/>
            <a:ext cx="2730576" cy="203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17" descr="Immagine che contiene testo, interni, schermo, elettronico&#10;&#10;Descrizione generata automaticamente">
            <a:extLst>
              <a:ext uri="{FF2B5EF4-FFF2-40B4-BE49-F238E27FC236}">
                <a16:creationId xmlns:a16="http://schemas.microsoft.com/office/drawing/2014/main" id="{9F6E630F-B85E-6345-AF10-5DFE82CBF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" t="11827" r="-1401" b="1024"/>
          <a:stretch>
            <a:fillRect/>
          </a:stretch>
        </p:blipFill>
        <p:spPr bwMode="auto">
          <a:xfrm>
            <a:off x="3667570" y="4084276"/>
            <a:ext cx="3514547" cy="229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6B17A69-DFC8-C240-92C4-433E57609619}"/>
              </a:ext>
            </a:extLst>
          </p:cNvPr>
          <p:cNvSpPr/>
          <p:nvPr/>
        </p:nvSpPr>
        <p:spPr>
          <a:xfrm>
            <a:off x="5295703" y="4074894"/>
            <a:ext cx="3398635" cy="32799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76630C5-4A3E-7C41-A13A-05A31CD1A0DB}"/>
              </a:ext>
            </a:extLst>
          </p:cNvPr>
          <p:cNvSpPr/>
          <p:nvPr/>
        </p:nvSpPr>
        <p:spPr>
          <a:xfrm>
            <a:off x="262537" y="3310781"/>
            <a:ext cx="4498008" cy="242721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rgbClr val="002060"/>
                </a:solidFill>
              </a:rPr>
              <a:t>32 </a:t>
            </a:r>
            <a:r>
              <a:rPr lang="it-IT" sz="1350" dirty="0" err="1">
                <a:solidFill>
                  <a:srgbClr val="002060"/>
                </a:solidFill>
              </a:rPr>
              <a:t>biperiodics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  <a:r>
              <a:rPr lang="it-IT" sz="1350" dirty="0" err="1">
                <a:solidFill>
                  <a:srgbClr val="002060"/>
                </a:solidFill>
              </a:rPr>
              <a:t>cells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  <a:r>
              <a:rPr lang="it-IT" sz="1350" dirty="0" err="1">
                <a:solidFill>
                  <a:srgbClr val="002060"/>
                </a:solidFill>
              </a:rPr>
              <a:t>structure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753AAF2B-67EC-5646-B4C2-0AF041EFA82B}"/>
              </a:ext>
            </a:extLst>
          </p:cNvPr>
          <p:cNvSpPr txBox="1">
            <a:spLocks/>
          </p:cNvSpPr>
          <p:nvPr/>
        </p:nvSpPr>
        <p:spPr>
          <a:xfrm>
            <a:off x="262537" y="6426279"/>
            <a:ext cx="20574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fr-FR" sz="1200" dirty="0">
                <a:solidFill>
                  <a:schemeClr val="tx1"/>
                </a:solidFill>
              </a:rPr>
              <a:t>5 </a:t>
            </a:r>
            <a:r>
              <a:rPr lang="fr-FR" sz="1200" dirty="0" err="1">
                <a:solidFill>
                  <a:schemeClr val="tx1"/>
                </a:solidFill>
              </a:rPr>
              <a:t>October</a:t>
            </a:r>
            <a:r>
              <a:rPr lang="fr-FR" sz="1200" dirty="0">
                <a:solidFill>
                  <a:schemeClr val="tx1"/>
                </a:solidFill>
              </a:rPr>
              <a:t> 2021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423BEFFE-3BCC-0B4B-B409-33225C38FC5D}"/>
              </a:ext>
            </a:extLst>
          </p:cNvPr>
          <p:cNvSpPr txBox="1">
            <a:spLocks/>
          </p:cNvSpPr>
          <p:nvPr/>
        </p:nvSpPr>
        <p:spPr>
          <a:xfrm>
            <a:off x="3918890" y="6503528"/>
            <a:ext cx="30861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40th CLIC Project Meeting</a:t>
            </a:r>
          </a:p>
        </p:txBody>
      </p:sp>
      <p:pic>
        <p:nvPicPr>
          <p:cNvPr id="16" name="Image 14">
            <a:extLst>
              <a:ext uri="{FF2B5EF4-FFF2-40B4-BE49-F238E27FC236}">
                <a16:creationId xmlns:a16="http://schemas.microsoft.com/office/drawing/2014/main" id="{947AAB52-C4AE-9044-8F1D-5247ED1636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8083" y="237023"/>
            <a:ext cx="713154" cy="7131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3140144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8580C562-2DEF-6747-93B7-371FFBE36C13}"/>
              </a:ext>
            </a:extLst>
          </p:cNvPr>
          <p:cNvSpPr/>
          <p:nvPr/>
        </p:nvSpPr>
        <p:spPr>
          <a:xfrm>
            <a:off x="894613" y="387799"/>
            <a:ext cx="7731863" cy="1908215"/>
          </a:xfrm>
          <a:prstGeom prst="rect">
            <a:avLst/>
          </a:prstGeom>
          <a:ln w="12700">
            <a:solidFill>
              <a:srgbClr val="00205C"/>
            </a:solidFill>
          </a:ln>
        </p:spPr>
        <p:txBody>
          <a:bodyPr wrap="square">
            <a:spAutoFit/>
          </a:bodyPr>
          <a:lstStyle/>
          <a:p>
            <a:r>
              <a:rPr lang="en-US" sz="2800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            </a:t>
            </a:r>
            <a:r>
              <a:rPr lang="en-IT" sz="2800" b="1" kern="120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Sapienza &amp;</a:t>
            </a:r>
            <a:r>
              <a:rPr lang="it-IT" sz="2800" b="1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INFN on Flash-RT</a:t>
            </a:r>
          </a:p>
          <a:p>
            <a:endParaRPr lang="it-IT" sz="1000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Development of a C-Band </a:t>
            </a:r>
            <a:r>
              <a:rPr lang="en-US" sz="2000" b="1" dirty="0" err="1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Linac</a:t>
            </a: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 12 MeV – SIT Company  </a:t>
            </a: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000" b="1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11989E0-A71B-D745-A1BC-42AE7B18E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7648731" y="6503528"/>
            <a:ext cx="1371600" cy="273844"/>
          </a:xfrm>
        </p:spPr>
        <p:txBody>
          <a:bodyPr anchor="ctr">
            <a:normAutofit lnSpcReduction="10000"/>
          </a:bodyPr>
          <a:lstStyle/>
          <a:p>
            <a:pPr>
              <a:spcAft>
                <a:spcPts val="450"/>
              </a:spcAft>
            </a:pPr>
            <a:fld id="{D7E63A33-8271-4DD0-9C48-789913D7C115}" type="slidenum">
              <a:rPr lang="en-US" smtClean="0"/>
              <a:pPr>
                <a:spcAft>
                  <a:spcPts val="450"/>
                </a:spcAft>
              </a:pPr>
              <a:t>14</a:t>
            </a:fld>
            <a:endParaRPr lang="en-US" dirty="0"/>
          </a:p>
        </p:txBody>
      </p:sp>
      <p:sp>
        <p:nvSpPr>
          <p:cNvPr id="3" name="Date Placeholder 2" hidden="1">
            <a:extLst>
              <a:ext uri="{FF2B5EF4-FFF2-40B4-BE49-F238E27FC236}">
                <a16:creationId xmlns:a16="http://schemas.microsoft.com/office/drawing/2014/main" id="{E26D2507-03FC-204B-9371-439D082A9AD2}"/>
              </a:ext>
            </a:extLst>
          </p:cNvPr>
          <p:cNvSpPr>
            <a:spLocks noGrp="1"/>
          </p:cNvSpPr>
          <p:nvPr>
            <p:ph type="dt" sz="half" idx="4294967295"/>
          </p:nvPr>
        </p:nvSpPr>
        <p:spPr>
          <a:xfrm>
            <a:off x="3696900" y="5696197"/>
            <a:ext cx="1885950" cy="273844"/>
          </a:xfrm>
          <a:prstGeom prst="rect">
            <a:avLst/>
          </a:prstGeom>
        </p:spPr>
        <p:txBody>
          <a:bodyPr/>
          <a:lstStyle/>
          <a:p>
            <a:pPr>
              <a:spcAft>
                <a:spcPts val="450"/>
              </a:spcAft>
            </a:pPr>
            <a:r>
              <a:rPr lang="fr-FR"/>
              <a:t>5 October 2021</a:t>
            </a:r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23D49247-128C-3748-8502-AC4A4146A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95704" y="1540500"/>
            <a:ext cx="3398635" cy="286829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75F7D05D-86AC-2743-A739-D8C1ED6F07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33" y="1524681"/>
            <a:ext cx="5004262" cy="2089279"/>
          </a:xfrm>
          <a:prstGeom prst="rect">
            <a:avLst/>
          </a:prstGeom>
        </p:spPr>
      </p:pic>
      <p:pic>
        <p:nvPicPr>
          <p:cNvPr id="12" name="Immagine 18">
            <a:extLst>
              <a:ext uri="{FF2B5EF4-FFF2-40B4-BE49-F238E27FC236}">
                <a16:creationId xmlns:a16="http://schemas.microsoft.com/office/drawing/2014/main" id="{B3F5836A-1BB1-9243-B5A5-EDA911F8415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7" t="208" r="7397" b="28413"/>
          <a:stretch>
            <a:fillRect/>
          </a:stretch>
        </p:blipFill>
        <p:spPr bwMode="auto">
          <a:xfrm>
            <a:off x="262537" y="3979509"/>
            <a:ext cx="2730576" cy="203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magine 17" descr="Immagine che contiene testo, interni, schermo, elettronico&#10;&#10;Descrizione generata automaticamente">
            <a:extLst>
              <a:ext uri="{FF2B5EF4-FFF2-40B4-BE49-F238E27FC236}">
                <a16:creationId xmlns:a16="http://schemas.microsoft.com/office/drawing/2014/main" id="{9F6E630F-B85E-6345-AF10-5DFE82CBF5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1" t="11827" r="-1401" b="1024"/>
          <a:stretch>
            <a:fillRect/>
          </a:stretch>
        </p:blipFill>
        <p:spPr bwMode="auto">
          <a:xfrm>
            <a:off x="3667570" y="4084276"/>
            <a:ext cx="3514547" cy="2297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16B17A69-DFC8-C240-92C4-433E57609619}"/>
              </a:ext>
            </a:extLst>
          </p:cNvPr>
          <p:cNvSpPr/>
          <p:nvPr/>
        </p:nvSpPr>
        <p:spPr>
          <a:xfrm>
            <a:off x="5295703" y="4074894"/>
            <a:ext cx="3398635" cy="327994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Rounded Rectangle 14">
            <a:extLst>
              <a:ext uri="{FF2B5EF4-FFF2-40B4-BE49-F238E27FC236}">
                <a16:creationId xmlns:a16="http://schemas.microsoft.com/office/drawing/2014/main" id="{F76630C5-4A3E-7C41-A13A-05A31CD1A0DB}"/>
              </a:ext>
            </a:extLst>
          </p:cNvPr>
          <p:cNvSpPr/>
          <p:nvPr/>
        </p:nvSpPr>
        <p:spPr>
          <a:xfrm>
            <a:off x="262537" y="3310781"/>
            <a:ext cx="4498008" cy="242721"/>
          </a:xfrm>
          <a:prstGeom prst="round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350" dirty="0">
                <a:solidFill>
                  <a:srgbClr val="002060"/>
                </a:solidFill>
              </a:rPr>
              <a:t>32 </a:t>
            </a:r>
            <a:r>
              <a:rPr lang="it-IT" sz="1350" dirty="0" err="1">
                <a:solidFill>
                  <a:srgbClr val="002060"/>
                </a:solidFill>
              </a:rPr>
              <a:t>biperiodics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  <a:r>
              <a:rPr lang="it-IT" sz="1350" dirty="0" err="1">
                <a:solidFill>
                  <a:srgbClr val="002060"/>
                </a:solidFill>
              </a:rPr>
              <a:t>cells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  <a:r>
              <a:rPr lang="it-IT" sz="1350" dirty="0" err="1">
                <a:solidFill>
                  <a:srgbClr val="002060"/>
                </a:solidFill>
              </a:rPr>
              <a:t>structure</a:t>
            </a:r>
            <a:r>
              <a:rPr lang="it-IT" sz="1350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17" name="Date Placeholder 1">
            <a:extLst>
              <a:ext uri="{FF2B5EF4-FFF2-40B4-BE49-F238E27FC236}">
                <a16:creationId xmlns:a16="http://schemas.microsoft.com/office/drawing/2014/main" id="{753AAF2B-67EC-5646-B4C2-0AF041EFA82B}"/>
              </a:ext>
            </a:extLst>
          </p:cNvPr>
          <p:cNvSpPr txBox="1">
            <a:spLocks/>
          </p:cNvSpPr>
          <p:nvPr/>
        </p:nvSpPr>
        <p:spPr>
          <a:xfrm>
            <a:off x="262537" y="6426279"/>
            <a:ext cx="20574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fr-FR" sz="1200" dirty="0">
                <a:solidFill>
                  <a:schemeClr val="tx1"/>
                </a:solidFill>
              </a:rPr>
              <a:t>5 </a:t>
            </a:r>
            <a:r>
              <a:rPr lang="fr-FR" sz="1200" dirty="0" err="1">
                <a:solidFill>
                  <a:schemeClr val="tx1"/>
                </a:solidFill>
              </a:rPr>
              <a:t>October</a:t>
            </a:r>
            <a:r>
              <a:rPr lang="fr-FR" sz="1200" dirty="0">
                <a:solidFill>
                  <a:schemeClr val="tx1"/>
                </a:solidFill>
              </a:rPr>
              <a:t> 2021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18" name="Footer Placeholder 2">
            <a:extLst>
              <a:ext uri="{FF2B5EF4-FFF2-40B4-BE49-F238E27FC236}">
                <a16:creationId xmlns:a16="http://schemas.microsoft.com/office/drawing/2014/main" id="{423BEFFE-3BCC-0B4B-B409-33225C38FC5D}"/>
              </a:ext>
            </a:extLst>
          </p:cNvPr>
          <p:cNvSpPr txBox="1">
            <a:spLocks/>
          </p:cNvSpPr>
          <p:nvPr/>
        </p:nvSpPr>
        <p:spPr>
          <a:xfrm>
            <a:off x="3918890" y="6503528"/>
            <a:ext cx="3086100" cy="365125"/>
          </a:xfrm>
          <a:prstGeom prst="rect">
            <a:avLst/>
          </a:prstGeom>
        </p:spPr>
        <p:txBody>
          <a:bodyPr/>
          <a:lstStyle>
            <a:defPPr marL="0" marR="0" indent="0" algn="l" defTabSz="914400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0" marR="0" indent="457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0" marR="0" indent="914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0" marR="0" indent="1371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0" marR="0" indent="18288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0" marR="0" indent="22860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0" marR="0" indent="27432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0" marR="0" indent="32004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0" marR="0" indent="365760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800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r>
              <a:rPr lang="en-US" sz="1200" dirty="0">
                <a:solidFill>
                  <a:schemeClr val="tx1"/>
                </a:solidFill>
              </a:rPr>
              <a:t>40th CLIC Project Meeting</a:t>
            </a:r>
          </a:p>
        </p:txBody>
      </p:sp>
      <p:pic>
        <p:nvPicPr>
          <p:cNvPr id="16" name="Image 14">
            <a:extLst>
              <a:ext uri="{FF2B5EF4-FFF2-40B4-BE49-F238E27FC236}">
                <a16:creationId xmlns:a16="http://schemas.microsoft.com/office/drawing/2014/main" id="{947AAB52-C4AE-9044-8F1D-5247ED1636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8083" y="237023"/>
            <a:ext cx="713154" cy="713154"/>
          </a:xfrm>
          <a:prstGeom prst="rect">
            <a:avLst/>
          </a:prstGeom>
          <a:ln>
            <a:noFill/>
          </a:ln>
        </p:spPr>
      </p:pic>
      <p:sp>
        <p:nvSpPr>
          <p:cNvPr id="19" name="ZoneTexte 8">
            <a:extLst>
              <a:ext uri="{FF2B5EF4-FFF2-40B4-BE49-F238E27FC236}">
                <a16:creationId xmlns:a16="http://schemas.microsoft.com/office/drawing/2014/main" id="{373B58C4-BA21-1043-ADA9-0C41BD5D55DD}"/>
              </a:ext>
            </a:extLst>
          </p:cNvPr>
          <p:cNvSpPr txBox="1"/>
          <p:nvPr/>
        </p:nvSpPr>
        <p:spPr>
          <a:xfrm>
            <a:off x="1814673" y="3074045"/>
            <a:ext cx="5834058" cy="1323439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dirty="0"/>
              <a:t> </a:t>
            </a:r>
            <a:r>
              <a:rPr lang="it-IT" sz="4000" dirty="0" err="1">
                <a:solidFill>
                  <a:schemeClr val="tx1"/>
                </a:solidFill>
              </a:rPr>
              <a:t>Final</a:t>
            </a:r>
            <a:r>
              <a:rPr lang="it-IT" sz="4000" dirty="0">
                <a:solidFill>
                  <a:schemeClr val="tx1"/>
                </a:solidFill>
              </a:rPr>
              <a:t> full </a:t>
            </a:r>
            <a:r>
              <a:rPr lang="it-IT" sz="4000" dirty="0" err="1">
                <a:solidFill>
                  <a:schemeClr val="tx1"/>
                </a:solidFill>
              </a:rPr>
              <a:t>prototype</a:t>
            </a:r>
            <a:r>
              <a:rPr lang="it-IT" sz="4000" dirty="0">
                <a:solidFill>
                  <a:schemeClr val="tx1"/>
                </a:solidFill>
              </a:rPr>
              <a:t> </a:t>
            </a:r>
            <a:r>
              <a:rPr lang="it-IT" sz="4000" dirty="0" err="1">
                <a:solidFill>
                  <a:schemeClr val="tx1"/>
                </a:solidFill>
              </a:rPr>
              <a:t>expected</a:t>
            </a:r>
            <a:r>
              <a:rPr lang="it-IT" sz="4000" dirty="0">
                <a:solidFill>
                  <a:schemeClr val="tx1"/>
                </a:solidFill>
              </a:rPr>
              <a:t> end 2021</a:t>
            </a:r>
          </a:p>
        </p:txBody>
      </p:sp>
    </p:spTree>
    <p:extLst>
      <p:ext uri="{BB962C8B-B14F-4D97-AF65-F5344CB8AC3E}">
        <p14:creationId xmlns:p14="http://schemas.microsoft.com/office/powerpoint/2010/main" val="427660029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3FA6709-05FF-4A7F-809E-47F1FC8A7F0F}"/>
              </a:ext>
            </a:extLst>
          </p:cNvPr>
          <p:cNvGrpSpPr/>
          <p:nvPr/>
        </p:nvGrpSpPr>
        <p:grpSpPr>
          <a:xfrm>
            <a:off x="107465" y="1652570"/>
            <a:ext cx="3198677" cy="4190734"/>
            <a:chOff x="-332112" y="676862"/>
            <a:chExt cx="5937159" cy="85728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F6F70D7-63B6-4DA7-AE33-A403A75D7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218" y="4375754"/>
              <a:ext cx="4342265" cy="113252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5804844-7663-4D6E-97A8-A2EDC00A92A1}"/>
                </a:ext>
              </a:extLst>
            </p:cNvPr>
            <p:cNvSpPr/>
            <p:nvPr/>
          </p:nvSpPr>
          <p:spPr>
            <a:xfrm>
              <a:off x="-94290" y="2902878"/>
              <a:ext cx="5699337" cy="770302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4C2D5A-B1DC-4B06-9940-14F0EF5D0D99}"/>
                </a:ext>
              </a:extLst>
            </p:cNvPr>
            <p:cNvSpPr/>
            <p:nvPr/>
          </p:nvSpPr>
          <p:spPr>
            <a:xfrm flipV="1">
              <a:off x="-332112" y="2922507"/>
              <a:ext cx="794165" cy="6327248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07C3A37-3F69-4B05-B5B5-EE14FC628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145" y="676862"/>
              <a:ext cx="3843384" cy="2143324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0775461-904F-4251-96C7-213B01F4B8C4}"/>
                </a:ext>
              </a:extLst>
            </p:cNvPr>
            <p:cNvCxnSpPr>
              <a:cxnSpLocks/>
            </p:cNvCxnSpPr>
            <p:nvPr/>
          </p:nvCxnSpPr>
          <p:spPr>
            <a:xfrm>
              <a:off x="1676359" y="2771789"/>
              <a:ext cx="0" cy="16814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4329AF2-CA93-481D-BFA5-72BA94972C03}"/>
                </a:ext>
              </a:extLst>
            </p:cNvPr>
            <p:cNvCxnSpPr>
              <a:cxnSpLocks/>
            </p:cNvCxnSpPr>
            <p:nvPr/>
          </p:nvCxnSpPr>
          <p:spPr>
            <a:xfrm>
              <a:off x="2745375" y="2771790"/>
              <a:ext cx="0" cy="168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D56F31-4C8C-4698-9DCF-82BEA46F6121}"/>
              </a:ext>
            </a:extLst>
          </p:cNvPr>
          <p:cNvCxnSpPr>
            <a:cxnSpLocks/>
          </p:cNvCxnSpPr>
          <p:nvPr/>
        </p:nvCxnSpPr>
        <p:spPr>
          <a:xfrm>
            <a:off x="2591876" y="3639885"/>
            <a:ext cx="381669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rapezoid 11">
            <a:extLst>
              <a:ext uri="{FF2B5EF4-FFF2-40B4-BE49-F238E27FC236}">
                <a16:creationId xmlns:a16="http://schemas.microsoft.com/office/drawing/2014/main" id="{96862F29-4AF3-4C4E-AA18-59B1D429251B}"/>
              </a:ext>
            </a:extLst>
          </p:cNvPr>
          <p:cNvSpPr/>
          <p:nvPr/>
        </p:nvSpPr>
        <p:spPr>
          <a:xfrm rot="16200000">
            <a:off x="2829719" y="3582609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47F416-60AE-4F0D-AFE3-DCB569E41270}"/>
              </a:ext>
            </a:extLst>
          </p:cNvPr>
          <p:cNvCxnSpPr>
            <a:cxnSpLocks/>
            <a:stCxn id="12" idx="2"/>
            <a:endCxn id="15" idx="3"/>
          </p:cNvCxnSpPr>
          <p:nvPr/>
        </p:nvCxnSpPr>
        <p:spPr>
          <a:xfrm flipV="1">
            <a:off x="2954290" y="2498049"/>
            <a:ext cx="2323643" cy="114159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10CBE2B-011D-43EB-BA50-5BF7BF65FBA4}"/>
              </a:ext>
            </a:extLst>
          </p:cNvPr>
          <p:cNvSpPr/>
          <p:nvPr/>
        </p:nvSpPr>
        <p:spPr>
          <a:xfrm>
            <a:off x="123293" y="1382328"/>
            <a:ext cx="8297270" cy="21716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8C19D9E9-D689-4170-A4B4-EAA6865CDAEB}"/>
              </a:ext>
            </a:extLst>
          </p:cNvPr>
          <p:cNvSpPr/>
          <p:nvPr/>
        </p:nvSpPr>
        <p:spPr>
          <a:xfrm rot="9342065">
            <a:off x="5258955" y="2419092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E744D6-EE10-4D91-BED9-8150FCFD7AE1}"/>
              </a:ext>
            </a:extLst>
          </p:cNvPr>
          <p:cNvSpPr/>
          <p:nvPr/>
        </p:nvSpPr>
        <p:spPr>
          <a:xfrm flipH="1">
            <a:off x="8408932" y="1384659"/>
            <a:ext cx="409886" cy="445864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A10E5B-BD57-435A-9E47-E380C4F7DCA0}"/>
              </a:ext>
            </a:extLst>
          </p:cNvPr>
          <p:cNvCxnSpPr>
            <a:cxnSpLocks/>
            <a:stCxn id="15" idx="1"/>
          </p:cNvCxnSpPr>
          <p:nvPr/>
        </p:nvCxnSpPr>
        <p:spPr>
          <a:xfrm flipV="1">
            <a:off x="5375059" y="2444469"/>
            <a:ext cx="945017" cy="972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CF5F9BC-0113-49E3-ACB7-3A918D3A8BF6}"/>
              </a:ext>
            </a:extLst>
          </p:cNvPr>
          <p:cNvSpPr txBox="1"/>
          <p:nvPr/>
        </p:nvSpPr>
        <p:spPr>
          <a:xfrm>
            <a:off x="6158064" y="2532886"/>
            <a:ext cx="1899879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Monitoring</a:t>
            </a:r>
            <a:r>
              <a:rPr lang="it-IT" sz="1350" dirty="0"/>
              <a:t> &amp; </a:t>
            </a:r>
            <a:r>
              <a:rPr lang="it-IT" sz="1350" dirty="0" err="1"/>
              <a:t>Dosimetry</a:t>
            </a:r>
            <a:endParaRPr lang="it-IT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5A5873-61D7-4D7F-943C-FEA3735C1538}"/>
              </a:ext>
            </a:extLst>
          </p:cNvPr>
          <p:cNvSpPr txBox="1"/>
          <p:nvPr/>
        </p:nvSpPr>
        <p:spPr>
          <a:xfrm>
            <a:off x="6466291" y="4653805"/>
            <a:ext cx="1099981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Radiobiology</a:t>
            </a:r>
            <a:endParaRPr lang="it-IT" sz="13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BD3C5D-B729-41E8-AD55-F75680B40017}"/>
              </a:ext>
            </a:extLst>
          </p:cNvPr>
          <p:cNvSpPr txBox="1"/>
          <p:nvPr/>
        </p:nvSpPr>
        <p:spPr>
          <a:xfrm>
            <a:off x="6472383" y="3460719"/>
            <a:ext cx="901209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Pre</a:t>
            </a:r>
            <a:r>
              <a:rPr lang="it-IT" sz="1350" dirty="0"/>
              <a:t>-clinics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85A6444-F17D-4211-A2F7-028C8069D805}"/>
              </a:ext>
            </a:extLst>
          </p:cNvPr>
          <p:cNvCxnSpPr>
            <a:cxnSpLocks/>
            <a:stCxn id="12" idx="2"/>
            <a:endCxn id="23" idx="1"/>
          </p:cNvCxnSpPr>
          <p:nvPr/>
        </p:nvCxnSpPr>
        <p:spPr>
          <a:xfrm>
            <a:off x="2954290" y="3639640"/>
            <a:ext cx="2378903" cy="1109815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rapezoid 22">
            <a:extLst>
              <a:ext uri="{FF2B5EF4-FFF2-40B4-BE49-F238E27FC236}">
                <a16:creationId xmlns:a16="http://schemas.microsoft.com/office/drawing/2014/main" id="{E918A775-F07B-4943-B4E9-561EDAE97759}"/>
              </a:ext>
            </a:extLst>
          </p:cNvPr>
          <p:cNvSpPr/>
          <p:nvPr/>
        </p:nvSpPr>
        <p:spPr>
          <a:xfrm rot="1028899">
            <a:off x="5316567" y="4708134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97F72E-614F-496A-9F3D-8DC707E91598}"/>
              </a:ext>
            </a:extLst>
          </p:cNvPr>
          <p:cNvCxnSpPr>
            <a:cxnSpLocks/>
            <a:stCxn id="12" idx="2"/>
          </p:cNvCxnSpPr>
          <p:nvPr/>
        </p:nvCxnSpPr>
        <p:spPr>
          <a:xfrm flipV="1">
            <a:off x="2954290" y="3604433"/>
            <a:ext cx="3308636" cy="3520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4F2DD1F-D672-4B39-BA98-1CF4A2B45346}"/>
              </a:ext>
            </a:extLst>
          </p:cNvPr>
          <p:cNvSpPr txBox="1"/>
          <p:nvPr/>
        </p:nvSpPr>
        <p:spPr>
          <a:xfrm>
            <a:off x="2120690" y="2475884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/>
              <a:t>KLYSTRON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AEDE17-FAEB-4F59-A0C9-17D741B33C14}"/>
              </a:ext>
            </a:extLst>
          </p:cNvPr>
          <p:cNvSpPr/>
          <p:nvPr/>
        </p:nvSpPr>
        <p:spPr>
          <a:xfrm>
            <a:off x="113179" y="5474199"/>
            <a:ext cx="8705639" cy="36910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C7A213-48D5-446C-A1C1-4CE4EF26DFA8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5435023" y="4780875"/>
            <a:ext cx="827418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14CE7D6-D487-4BF4-9B33-538381C2C9C9}"/>
              </a:ext>
            </a:extLst>
          </p:cNvPr>
          <p:cNvSpPr/>
          <p:nvPr/>
        </p:nvSpPr>
        <p:spPr>
          <a:xfrm flipH="1">
            <a:off x="2898510" y="1382328"/>
            <a:ext cx="407632" cy="134931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09A5C50-7B2E-42B3-B60C-6B4D76DE1C7B}"/>
              </a:ext>
            </a:extLst>
          </p:cNvPr>
          <p:cNvSpPr/>
          <p:nvPr/>
        </p:nvSpPr>
        <p:spPr>
          <a:xfrm flipH="1">
            <a:off x="5568168" y="1390791"/>
            <a:ext cx="385892" cy="408340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50D96F-DE5E-462E-8818-9C709C4F48C1}"/>
              </a:ext>
            </a:extLst>
          </p:cNvPr>
          <p:cNvSpPr txBox="1"/>
          <p:nvPr/>
        </p:nvSpPr>
        <p:spPr>
          <a:xfrm>
            <a:off x="1177471" y="3976787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60-100 </a:t>
            </a:r>
            <a:r>
              <a:rPr lang="it-IT" sz="1200" dirty="0" err="1"/>
              <a:t>MeV</a:t>
            </a:r>
            <a:r>
              <a:rPr lang="it-IT" sz="1200" dirty="0"/>
              <a:t> LINAC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EFB8D6-8A33-4233-9639-D92892A88A18}"/>
              </a:ext>
            </a:extLst>
          </p:cNvPr>
          <p:cNvSpPr/>
          <p:nvPr/>
        </p:nvSpPr>
        <p:spPr>
          <a:xfrm rot="5400000" flipH="1">
            <a:off x="4276080" y="399553"/>
            <a:ext cx="432258" cy="240337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04FA01-BE16-450B-AA23-EAE73576CB03}"/>
              </a:ext>
            </a:extLst>
          </p:cNvPr>
          <p:cNvSpPr/>
          <p:nvPr/>
        </p:nvSpPr>
        <p:spPr>
          <a:xfrm rot="16200000" flipH="1">
            <a:off x="6843912" y="252346"/>
            <a:ext cx="428759" cy="270129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b="1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FAF0B14-13D0-42BF-B94A-1EB627744CDD}"/>
              </a:ext>
            </a:extLst>
          </p:cNvPr>
          <p:cNvGrpSpPr/>
          <p:nvPr/>
        </p:nvGrpSpPr>
        <p:grpSpPr>
          <a:xfrm>
            <a:off x="3707263" y="3566981"/>
            <a:ext cx="1327496" cy="127340"/>
            <a:chOff x="5064936" y="3839396"/>
            <a:chExt cx="1769995" cy="227055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4E5B0D2-4EA9-4DF9-BD06-A7E44F9BA246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0149BEC-8864-403A-81DC-626C0312D9C4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D80EF4F-669C-4B01-AA09-4FDEFFEF8AF6}"/>
                </a:ext>
              </a:extLst>
            </p:cNvPr>
            <p:cNvSpPr/>
            <p:nvPr/>
          </p:nvSpPr>
          <p:spPr>
            <a:xfrm>
              <a:off x="6789212" y="383939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5FE7C48-E5A9-4C8C-8255-64F1DFEF4149}"/>
              </a:ext>
            </a:extLst>
          </p:cNvPr>
          <p:cNvGrpSpPr/>
          <p:nvPr/>
        </p:nvGrpSpPr>
        <p:grpSpPr>
          <a:xfrm rot="19904835">
            <a:off x="3628846" y="2906860"/>
            <a:ext cx="1327496" cy="117332"/>
            <a:chOff x="5064936" y="3839396"/>
            <a:chExt cx="1769995" cy="22705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63F8028-21E3-4649-BB65-9F620000745D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D1936BA-B58F-42CF-9E02-B926596AC502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4AF4E8D-36B7-4D01-B00A-8E419389CE13}"/>
                </a:ext>
              </a:extLst>
            </p:cNvPr>
            <p:cNvSpPr/>
            <p:nvPr/>
          </p:nvSpPr>
          <p:spPr>
            <a:xfrm>
              <a:off x="6789212" y="383939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BE19470-2794-4443-95AF-DF9CF7649268}"/>
              </a:ext>
            </a:extLst>
          </p:cNvPr>
          <p:cNvGrpSpPr/>
          <p:nvPr/>
        </p:nvGrpSpPr>
        <p:grpSpPr>
          <a:xfrm rot="1521639" flipV="1">
            <a:off x="3581901" y="4182550"/>
            <a:ext cx="1321900" cy="136760"/>
            <a:chOff x="5064936" y="3841106"/>
            <a:chExt cx="1762533" cy="24074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9D3481E-0D81-49AA-9486-2AF5AAC06036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5FFD8E9-B531-4CAD-85C6-02104F236A9B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A6D8B5-3997-461B-83EA-CCA941184A07}"/>
                </a:ext>
              </a:extLst>
            </p:cNvPr>
            <p:cNvSpPr/>
            <p:nvPr/>
          </p:nvSpPr>
          <p:spPr>
            <a:xfrm>
              <a:off x="6781750" y="3860177"/>
              <a:ext cx="45719" cy="2216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BA9001A-0793-4F77-926E-13E36F62FF86}"/>
              </a:ext>
            </a:extLst>
          </p:cNvPr>
          <p:cNvSpPr txBox="1"/>
          <p:nvPr/>
        </p:nvSpPr>
        <p:spPr>
          <a:xfrm>
            <a:off x="2725623" y="4903324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/>
              <a:t>9 m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0019B4-779D-4E13-9E7C-88C1E37ED764}"/>
              </a:ext>
            </a:extLst>
          </p:cNvPr>
          <p:cNvSpPr/>
          <p:nvPr/>
        </p:nvSpPr>
        <p:spPr>
          <a:xfrm flipH="1">
            <a:off x="111424" y="1380494"/>
            <a:ext cx="222819" cy="136982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graphicFrame>
        <p:nvGraphicFramePr>
          <p:cNvPr id="52" name="Table 2">
            <a:extLst>
              <a:ext uri="{FF2B5EF4-FFF2-40B4-BE49-F238E27FC236}">
                <a16:creationId xmlns:a16="http://schemas.microsoft.com/office/drawing/2014/main" id="{13D029DE-BCB5-4228-95B4-16FA3499445A}"/>
              </a:ext>
            </a:extLst>
          </p:cNvPr>
          <p:cNvGraphicFramePr>
            <a:graphicFrameLocks noGrp="1"/>
          </p:cNvGraphicFramePr>
          <p:nvPr/>
        </p:nvGraphicFramePr>
        <p:xfrm>
          <a:off x="510907" y="5405837"/>
          <a:ext cx="3961924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962">
                  <a:extLst>
                    <a:ext uri="{9D8B030D-6E8A-4147-A177-3AD203B41FA5}">
                      <a16:colId xmlns:a16="http://schemas.microsoft.com/office/drawing/2014/main" val="1001029982"/>
                    </a:ext>
                  </a:extLst>
                </a:gridCol>
                <a:gridCol w="1980962">
                  <a:extLst>
                    <a:ext uri="{9D8B030D-6E8A-4147-A177-3AD203B41FA5}">
                      <a16:colId xmlns:a16="http://schemas.microsoft.com/office/drawing/2014/main" val="410925499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it-IT" sz="1400" dirty="0"/>
                        <a:t>Very High-Charge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Medium-Charge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957898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/>
                        <a:t>Up to 600 nC per RF pulse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Up to 200 nC per RF pulse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2387685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DFE3566F-A845-4E85-9AE5-8E002EF036FA}"/>
              </a:ext>
            </a:extLst>
          </p:cNvPr>
          <p:cNvGrpSpPr/>
          <p:nvPr/>
        </p:nvGrpSpPr>
        <p:grpSpPr>
          <a:xfrm>
            <a:off x="579798" y="4006006"/>
            <a:ext cx="2400352" cy="1292602"/>
            <a:chOff x="773064" y="4198341"/>
            <a:chExt cx="3200469" cy="172346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CA4B49-96FF-4979-B848-03B71CE7B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6176" r="30070" b="13598"/>
            <a:stretch/>
          </p:blipFill>
          <p:spPr>
            <a:xfrm>
              <a:off x="773064" y="4198341"/>
              <a:ext cx="3200469" cy="1723469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07C0ECE-1EC3-439F-AA16-5FB14FD81E86}"/>
                </a:ext>
              </a:extLst>
            </p:cNvPr>
            <p:cNvSpPr/>
            <p:nvPr/>
          </p:nvSpPr>
          <p:spPr>
            <a:xfrm>
              <a:off x="1378746" y="5399780"/>
              <a:ext cx="31841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45" name="Date Placeholder 44">
            <a:extLst>
              <a:ext uri="{FF2B5EF4-FFF2-40B4-BE49-F238E27FC236}">
                <a16:creationId xmlns:a16="http://schemas.microsoft.com/office/drawing/2014/main" id="{AA4D78A6-E898-714D-914A-72957E53F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903940B0-2C1A-3745-B9D7-5B0340F6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6C18ABA3-7B85-B544-87C6-76DFD714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15</a:t>
            </a:fld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289B20-3403-D34B-86EF-88376FEBF815}"/>
              </a:ext>
            </a:extLst>
          </p:cNvPr>
          <p:cNvSpPr txBox="1"/>
          <p:nvPr/>
        </p:nvSpPr>
        <p:spPr>
          <a:xfrm>
            <a:off x="6320076" y="6040868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IPAC Conference, 2021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1D1B7A5-F278-6243-A506-337BA35D3494}"/>
              </a:ext>
            </a:extLst>
          </p:cNvPr>
          <p:cNvSpPr/>
          <p:nvPr/>
        </p:nvSpPr>
        <p:spPr>
          <a:xfrm>
            <a:off x="665444" y="351618"/>
            <a:ext cx="7731863" cy="1908215"/>
          </a:xfrm>
          <a:prstGeom prst="rect">
            <a:avLst/>
          </a:prstGeom>
          <a:ln w="12700">
            <a:solidFill>
              <a:srgbClr val="00205C"/>
            </a:solidFill>
          </a:ln>
        </p:spPr>
        <p:txBody>
          <a:bodyPr wrap="square">
            <a:spAutoFit/>
          </a:bodyPr>
          <a:lstStyle/>
          <a:p>
            <a:r>
              <a:rPr lang="en-US" sz="2800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            </a:t>
            </a:r>
            <a:r>
              <a:rPr lang="en-IT" sz="2800" b="1" kern="120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Sapienza &amp;</a:t>
            </a:r>
            <a:r>
              <a:rPr lang="it-IT" sz="2800" b="1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INFN on Flash-RT</a:t>
            </a:r>
          </a:p>
          <a:p>
            <a:endParaRPr lang="it-IT" sz="1000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Proposal of a VHEE-LINAC- FLASH RT Research Laboratory  (Concept)  </a:t>
            </a: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000" b="1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56" name="Image 14">
            <a:extLst>
              <a:ext uri="{FF2B5EF4-FFF2-40B4-BE49-F238E27FC236}">
                <a16:creationId xmlns:a16="http://schemas.microsoft.com/office/drawing/2014/main" id="{C0377DAB-995A-AC40-A5B9-1CCF2A581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795" y="199159"/>
            <a:ext cx="713154" cy="7131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09263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83FA6709-05FF-4A7F-809E-47F1FC8A7F0F}"/>
              </a:ext>
            </a:extLst>
          </p:cNvPr>
          <p:cNvGrpSpPr/>
          <p:nvPr/>
        </p:nvGrpSpPr>
        <p:grpSpPr>
          <a:xfrm>
            <a:off x="107465" y="1652570"/>
            <a:ext cx="3198677" cy="4190734"/>
            <a:chOff x="-332112" y="676862"/>
            <a:chExt cx="5937159" cy="857289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F6F70D7-63B6-4DA7-AE33-A403A75D7B0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58218" y="4375754"/>
              <a:ext cx="4342265" cy="113252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5804844-7663-4D6E-97A8-A2EDC00A92A1}"/>
                </a:ext>
              </a:extLst>
            </p:cNvPr>
            <p:cNvSpPr/>
            <p:nvPr/>
          </p:nvSpPr>
          <p:spPr>
            <a:xfrm>
              <a:off x="-94290" y="2902878"/>
              <a:ext cx="5699337" cy="770302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4C2D5A-B1DC-4B06-9940-14F0EF5D0D99}"/>
                </a:ext>
              </a:extLst>
            </p:cNvPr>
            <p:cNvSpPr/>
            <p:nvPr/>
          </p:nvSpPr>
          <p:spPr>
            <a:xfrm flipV="1">
              <a:off x="-332112" y="2922507"/>
              <a:ext cx="794165" cy="6327248"/>
            </a:xfrm>
            <a:prstGeom prst="rect">
              <a:avLst/>
            </a:prstGeom>
            <a:blipFill>
              <a:blip r:embed="rId3"/>
              <a:tile tx="0" ty="0" sx="100000" sy="100000" flip="none" algn="tl"/>
            </a:blipFill>
            <a:ln>
              <a:solidFill>
                <a:schemeClr val="accent4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 dirty="0"/>
            </a:p>
          </p:txBody>
        </p:sp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407C3A37-3F69-4B05-B5B5-EE14FC6281F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4145" y="676862"/>
              <a:ext cx="3843384" cy="2143324"/>
            </a:xfrm>
            <a:prstGeom prst="rect">
              <a:avLst/>
            </a:prstGeom>
            <a:ln>
              <a:noFill/>
            </a:ln>
          </p:spPr>
        </p:pic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70775461-904F-4251-96C7-213B01F4B8C4}"/>
                </a:ext>
              </a:extLst>
            </p:cNvPr>
            <p:cNvCxnSpPr>
              <a:cxnSpLocks/>
            </p:cNvCxnSpPr>
            <p:nvPr/>
          </p:nvCxnSpPr>
          <p:spPr>
            <a:xfrm>
              <a:off x="1676359" y="2771789"/>
              <a:ext cx="0" cy="1681441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E4329AF2-CA93-481D-BFA5-72BA94972C03}"/>
                </a:ext>
              </a:extLst>
            </p:cNvPr>
            <p:cNvCxnSpPr>
              <a:cxnSpLocks/>
            </p:cNvCxnSpPr>
            <p:nvPr/>
          </p:nvCxnSpPr>
          <p:spPr>
            <a:xfrm>
              <a:off x="2745375" y="2771790"/>
              <a:ext cx="0" cy="168144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8FD56F31-4C8C-4698-9DCF-82BEA46F6121}"/>
              </a:ext>
            </a:extLst>
          </p:cNvPr>
          <p:cNvCxnSpPr>
            <a:cxnSpLocks/>
          </p:cNvCxnSpPr>
          <p:nvPr/>
        </p:nvCxnSpPr>
        <p:spPr>
          <a:xfrm>
            <a:off x="2591876" y="3639885"/>
            <a:ext cx="381669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rapezoid 11">
            <a:extLst>
              <a:ext uri="{FF2B5EF4-FFF2-40B4-BE49-F238E27FC236}">
                <a16:creationId xmlns:a16="http://schemas.microsoft.com/office/drawing/2014/main" id="{96862F29-4AF3-4C4E-AA18-59B1D429251B}"/>
              </a:ext>
            </a:extLst>
          </p:cNvPr>
          <p:cNvSpPr/>
          <p:nvPr/>
        </p:nvSpPr>
        <p:spPr>
          <a:xfrm rot="16200000">
            <a:off x="2829719" y="3582609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9747F416-60AE-4F0D-AFE3-DCB569E41270}"/>
              </a:ext>
            </a:extLst>
          </p:cNvPr>
          <p:cNvCxnSpPr>
            <a:cxnSpLocks/>
            <a:stCxn id="12" idx="2"/>
            <a:endCxn id="15" idx="3"/>
          </p:cNvCxnSpPr>
          <p:nvPr/>
        </p:nvCxnSpPr>
        <p:spPr>
          <a:xfrm flipV="1">
            <a:off x="2954290" y="2498049"/>
            <a:ext cx="2323643" cy="1141591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210CBE2B-011D-43EB-BA50-5BF7BF65FBA4}"/>
              </a:ext>
            </a:extLst>
          </p:cNvPr>
          <p:cNvSpPr/>
          <p:nvPr/>
        </p:nvSpPr>
        <p:spPr>
          <a:xfrm>
            <a:off x="123293" y="1382328"/>
            <a:ext cx="8297270" cy="21716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5" name="Trapezoid 14">
            <a:extLst>
              <a:ext uri="{FF2B5EF4-FFF2-40B4-BE49-F238E27FC236}">
                <a16:creationId xmlns:a16="http://schemas.microsoft.com/office/drawing/2014/main" id="{8C19D9E9-D689-4170-A4B4-EAA6865CDAEB}"/>
              </a:ext>
            </a:extLst>
          </p:cNvPr>
          <p:cNvSpPr/>
          <p:nvPr/>
        </p:nvSpPr>
        <p:spPr>
          <a:xfrm rot="9342065">
            <a:off x="5258955" y="2419092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8E744D6-EE10-4D91-BED9-8150FCFD7AE1}"/>
              </a:ext>
            </a:extLst>
          </p:cNvPr>
          <p:cNvSpPr/>
          <p:nvPr/>
        </p:nvSpPr>
        <p:spPr>
          <a:xfrm flipH="1">
            <a:off x="8408932" y="1384659"/>
            <a:ext cx="409886" cy="445864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A10E5B-BD57-435A-9E47-E380C4F7DCA0}"/>
              </a:ext>
            </a:extLst>
          </p:cNvPr>
          <p:cNvCxnSpPr>
            <a:cxnSpLocks/>
            <a:stCxn id="15" idx="1"/>
          </p:cNvCxnSpPr>
          <p:nvPr/>
        </p:nvCxnSpPr>
        <p:spPr>
          <a:xfrm flipV="1">
            <a:off x="5375059" y="2444469"/>
            <a:ext cx="945017" cy="9728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CF5F9BC-0113-49E3-ACB7-3A918D3A8BF6}"/>
              </a:ext>
            </a:extLst>
          </p:cNvPr>
          <p:cNvSpPr txBox="1"/>
          <p:nvPr/>
        </p:nvSpPr>
        <p:spPr>
          <a:xfrm>
            <a:off x="6158064" y="2532886"/>
            <a:ext cx="1899879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Monitoring</a:t>
            </a:r>
            <a:r>
              <a:rPr lang="it-IT" sz="1350" dirty="0"/>
              <a:t> &amp; </a:t>
            </a:r>
            <a:r>
              <a:rPr lang="it-IT" sz="1350" dirty="0" err="1"/>
              <a:t>Dosimetry</a:t>
            </a:r>
            <a:endParaRPr lang="it-IT" sz="135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35A5873-61D7-4D7F-943C-FEA3735C1538}"/>
              </a:ext>
            </a:extLst>
          </p:cNvPr>
          <p:cNvSpPr txBox="1"/>
          <p:nvPr/>
        </p:nvSpPr>
        <p:spPr>
          <a:xfrm>
            <a:off x="6466291" y="4653805"/>
            <a:ext cx="1099981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Radiobiology</a:t>
            </a:r>
            <a:endParaRPr lang="it-IT" sz="135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A8BD3C5D-B729-41E8-AD55-F75680B40017}"/>
              </a:ext>
            </a:extLst>
          </p:cNvPr>
          <p:cNvSpPr txBox="1"/>
          <p:nvPr/>
        </p:nvSpPr>
        <p:spPr>
          <a:xfrm>
            <a:off x="6472383" y="3460719"/>
            <a:ext cx="901209" cy="30008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it-IT" sz="1350" dirty="0" err="1"/>
              <a:t>Pre</a:t>
            </a:r>
            <a:r>
              <a:rPr lang="it-IT" sz="1350" dirty="0"/>
              <a:t>-clinics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85A6444-F17D-4211-A2F7-028C8069D805}"/>
              </a:ext>
            </a:extLst>
          </p:cNvPr>
          <p:cNvCxnSpPr>
            <a:cxnSpLocks/>
            <a:stCxn id="12" idx="2"/>
            <a:endCxn id="23" idx="1"/>
          </p:cNvCxnSpPr>
          <p:nvPr/>
        </p:nvCxnSpPr>
        <p:spPr>
          <a:xfrm>
            <a:off x="2954290" y="3639640"/>
            <a:ext cx="2378903" cy="1109815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rapezoid 22">
            <a:extLst>
              <a:ext uri="{FF2B5EF4-FFF2-40B4-BE49-F238E27FC236}">
                <a16:creationId xmlns:a16="http://schemas.microsoft.com/office/drawing/2014/main" id="{E918A775-F07B-4943-B4E9-561EDAE97759}"/>
              </a:ext>
            </a:extLst>
          </p:cNvPr>
          <p:cNvSpPr/>
          <p:nvPr/>
        </p:nvSpPr>
        <p:spPr>
          <a:xfrm rot="1028899">
            <a:off x="5316567" y="4708134"/>
            <a:ext cx="135082" cy="114062"/>
          </a:xfrm>
          <a:prstGeom prst="trapezoi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FC97F72E-614F-496A-9F3D-8DC707E91598}"/>
              </a:ext>
            </a:extLst>
          </p:cNvPr>
          <p:cNvCxnSpPr>
            <a:cxnSpLocks/>
            <a:stCxn id="12" idx="2"/>
          </p:cNvCxnSpPr>
          <p:nvPr/>
        </p:nvCxnSpPr>
        <p:spPr>
          <a:xfrm flipV="1">
            <a:off x="2954290" y="3604433"/>
            <a:ext cx="3308636" cy="35207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94F2DD1F-D672-4B39-BA98-1CF4A2B45346}"/>
              </a:ext>
            </a:extLst>
          </p:cNvPr>
          <p:cNvSpPr txBox="1"/>
          <p:nvPr/>
        </p:nvSpPr>
        <p:spPr>
          <a:xfrm>
            <a:off x="2120690" y="2475884"/>
            <a:ext cx="91884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/>
              <a:t>KLYSTRON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E5AEDE17-FAEB-4F59-A0C9-17D741B33C14}"/>
              </a:ext>
            </a:extLst>
          </p:cNvPr>
          <p:cNvSpPr/>
          <p:nvPr/>
        </p:nvSpPr>
        <p:spPr>
          <a:xfrm>
            <a:off x="113179" y="5474199"/>
            <a:ext cx="8705639" cy="369105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DCC7A213-48D5-446C-A1C1-4CE4EF26DFA8}"/>
              </a:ext>
            </a:extLst>
          </p:cNvPr>
          <p:cNvCxnSpPr>
            <a:cxnSpLocks/>
            <a:stCxn id="23" idx="3"/>
          </p:cNvCxnSpPr>
          <p:nvPr/>
        </p:nvCxnSpPr>
        <p:spPr>
          <a:xfrm>
            <a:off x="5435023" y="4780875"/>
            <a:ext cx="827418" cy="0"/>
          </a:xfrm>
          <a:prstGeom prst="line">
            <a:avLst/>
          </a:prstGeom>
          <a:ln w="127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27">
            <a:extLst>
              <a:ext uri="{FF2B5EF4-FFF2-40B4-BE49-F238E27FC236}">
                <a16:creationId xmlns:a16="http://schemas.microsoft.com/office/drawing/2014/main" id="{C14CE7D6-D487-4BF4-9B33-538381C2C9C9}"/>
              </a:ext>
            </a:extLst>
          </p:cNvPr>
          <p:cNvSpPr/>
          <p:nvPr/>
        </p:nvSpPr>
        <p:spPr>
          <a:xfrm flipH="1">
            <a:off x="2898510" y="1382328"/>
            <a:ext cx="407632" cy="134931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609A5C50-7B2E-42B3-B60C-6B4D76DE1C7B}"/>
              </a:ext>
            </a:extLst>
          </p:cNvPr>
          <p:cNvSpPr/>
          <p:nvPr/>
        </p:nvSpPr>
        <p:spPr>
          <a:xfrm flipH="1">
            <a:off x="5568168" y="1390791"/>
            <a:ext cx="385892" cy="408340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650D96F-DE5E-462E-8818-9C709C4F48C1}"/>
              </a:ext>
            </a:extLst>
          </p:cNvPr>
          <p:cNvSpPr txBox="1"/>
          <p:nvPr/>
        </p:nvSpPr>
        <p:spPr>
          <a:xfrm>
            <a:off x="1177471" y="3976787"/>
            <a:ext cx="13628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60-100 </a:t>
            </a:r>
            <a:r>
              <a:rPr lang="it-IT" sz="1200" dirty="0" err="1"/>
              <a:t>MeV</a:t>
            </a:r>
            <a:r>
              <a:rPr lang="it-IT" sz="1200" dirty="0"/>
              <a:t> LINAC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30EFB8D6-8A33-4233-9639-D92892A88A18}"/>
              </a:ext>
            </a:extLst>
          </p:cNvPr>
          <p:cNvSpPr/>
          <p:nvPr/>
        </p:nvSpPr>
        <p:spPr>
          <a:xfrm rot="5400000" flipH="1">
            <a:off x="4276080" y="399553"/>
            <a:ext cx="432258" cy="2403377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EB04FA01-BE16-450B-AA23-EAE73576CB03}"/>
              </a:ext>
            </a:extLst>
          </p:cNvPr>
          <p:cNvSpPr/>
          <p:nvPr/>
        </p:nvSpPr>
        <p:spPr>
          <a:xfrm rot="16200000" flipH="1">
            <a:off x="6843912" y="252346"/>
            <a:ext cx="428759" cy="2701292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 b="1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FAF0B14-13D0-42BF-B94A-1EB627744CDD}"/>
              </a:ext>
            </a:extLst>
          </p:cNvPr>
          <p:cNvGrpSpPr/>
          <p:nvPr/>
        </p:nvGrpSpPr>
        <p:grpSpPr>
          <a:xfrm>
            <a:off x="3707263" y="3566981"/>
            <a:ext cx="1327496" cy="127340"/>
            <a:chOff x="5064936" y="3839396"/>
            <a:chExt cx="1769995" cy="227055"/>
          </a:xfrm>
        </p:grpSpPr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74E5B0D2-4EA9-4DF9-BD06-A7E44F9BA246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D0149BEC-8864-403A-81DC-626C0312D9C4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D80EF4F-669C-4B01-AA09-4FDEFFEF8AF6}"/>
                </a:ext>
              </a:extLst>
            </p:cNvPr>
            <p:cNvSpPr/>
            <p:nvPr/>
          </p:nvSpPr>
          <p:spPr>
            <a:xfrm>
              <a:off x="6789212" y="383939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5FE7C48-E5A9-4C8C-8255-64F1DFEF4149}"/>
              </a:ext>
            </a:extLst>
          </p:cNvPr>
          <p:cNvGrpSpPr/>
          <p:nvPr/>
        </p:nvGrpSpPr>
        <p:grpSpPr>
          <a:xfrm rot="19904835">
            <a:off x="3628846" y="2906860"/>
            <a:ext cx="1327496" cy="117332"/>
            <a:chOff x="5064936" y="3839396"/>
            <a:chExt cx="1769995" cy="227055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63F8028-21E3-4649-BB65-9F620000745D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4D1936BA-B58F-42CF-9E02-B926596AC502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A4AF4E8D-36B7-4D01-B00A-8E419389CE13}"/>
                </a:ext>
              </a:extLst>
            </p:cNvPr>
            <p:cNvSpPr/>
            <p:nvPr/>
          </p:nvSpPr>
          <p:spPr>
            <a:xfrm>
              <a:off x="6789212" y="383939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2BE19470-2794-4443-95AF-DF9CF7649268}"/>
              </a:ext>
            </a:extLst>
          </p:cNvPr>
          <p:cNvGrpSpPr/>
          <p:nvPr/>
        </p:nvGrpSpPr>
        <p:grpSpPr>
          <a:xfrm rot="1521639" flipV="1">
            <a:off x="3581901" y="4182550"/>
            <a:ext cx="1321900" cy="136760"/>
            <a:chOff x="5064936" y="3841106"/>
            <a:chExt cx="1762533" cy="24074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49D3481E-0D81-49AA-9486-2AF5AAC06036}"/>
                </a:ext>
              </a:extLst>
            </p:cNvPr>
            <p:cNvSpPr/>
            <p:nvPr/>
          </p:nvSpPr>
          <p:spPr>
            <a:xfrm>
              <a:off x="5876525" y="3841106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E5FFD8E9-B531-4CAD-85C6-02104F236A9B}"/>
                </a:ext>
              </a:extLst>
            </p:cNvPr>
            <p:cNvSpPr/>
            <p:nvPr/>
          </p:nvSpPr>
          <p:spPr>
            <a:xfrm>
              <a:off x="5064936" y="3844778"/>
              <a:ext cx="45719" cy="22167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B0A6D8B5-3997-461B-83EA-CCA941184A07}"/>
                </a:ext>
              </a:extLst>
            </p:cNvPr>
            <p:cNvSpPr/>
            <p:nvPr/>
          </p:nvSpPr>
          <p:spPr>
            <a:xfrm>
              <a:off x="6781750" y="3860177"/>
              <a:ext cx="45719" cy="221672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 sz="135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8BA9001A-0793-4F77-926E-13E36F62FF86}"/>
              </a:ext>
            </a:extLst>
          </p:cNvPr>
          <p:cNvSpPr txBox="1"/>
          <p:nvPr/>
        </p:nvSpPr>
        <p:spPr>
          <a:xfrm>
            <a:off x="2725623" y="4903324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350" dirty="0"/>
              <a:t>9 m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4C0019B4-779D-4E13-9E7C-88C1E37ED764}"/>
              </a:ext>
            </a:extLst>
          </p:cNvPr>
          <p:cNvSpPr/>
          <p:nvPr/>
        </p:nvSpPr>
        <p:spPr>
          <a:xfrm flipH="1">
            <a:off x="111424" y="1380494"/>
            <a:ext cx="222819" cy="1369826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  <a:ln>
            <a:solidFill>
              <a:schemeClr val="accent4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graphicFrame>
        <p:nvGraphicFramePr>
          <p:cNvPr id="52" name="Table 2">
            <a:extLst>
              <a:ext uri="{FF2B5EF4-FFF2-40B4-BE49-F238E27FC236}">
                <a16:creationId xmlns:a16="http://schemas.microsoft.com/office/drawing/2014/main" id="{13D029DE-BCB5-4228-95B4-16FA3499445A}"/>
              </a:ext>
            </a:extLst>
          </p:cNvPr>
          <p:cNvGraphicFramePr>
            <a:graphicFrameLocks noGrp="1"/>
          </p:cNvGraphicFramePr>
          <p:nvPr/>
        </p:nvGraphicFramePr>
        <p:xfrm>
          <a:off x="510907" y="5405837"/>
          <a:ext cx="3961924" cy="777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0962">
                  <a:extLst>
                    <a:ext uri="{9D8B030D-6E8A-4147-A177-3AD203B41FA5}">
                      <a16:colId xmlns:a16="http://schemas.microsoft.com/office/drawing/2014/main" val="1001029982"/>
                    </a:ext>
                  </a:extLst>
                </a:gridCol>
                <a:gridCol w="1980962">
                  <a:extLst>
                    <a:ext uri="{9D8B030D-6E8A-4147-A177-3AD203B41FA5}">
                      <a16:colId xmlns:a16="http://schemas.microsoft.com/office/drawing/2014/main" val="410925499"/>
                    </a:ext>
                  </a:extLst>
                </a:gridCol>
              </a:tblGrid>
              <a:tr h="278130">
                <a:tc>
                  <a:txBody>
                    <a:bodyPr/>
                    <a:lstStyle/>
                    <a:p>
                      <a:r>
                        <a:rPr lang="it-IT" sz="1400" dirty="0"/>
                        <a:t>Very High-Charge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Medium-Charge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609578982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r>
                        <a:rPr lang="it-IT" sz="1400" dirty="0"/>
                        <a:t>Up to 600 nC per RF pulse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/>
                        <a:t>Up to 200 nC per RF pulse</a:t>
                      </a:r>
                      <a:endParaRPr lang="en-US" sz="14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923876850"/>
                  </a:ext>
                </a:extLst>
              </a:tr>
            </a:tbl>
          </a:graphicData>
        </a:graphic>
      </p:graphicFrame>
      <p:grpSp>
        <p:nvGrpSpPr>
          <p:cNvPr id="3" name="Group 2">
            <a:extLst>
              <a:ext uri="{FF2B5EF4-FFF2-40B4-BE49-F238E27FC236}">
                <a16:creationId xmlns:a16="http://schemas.microsoft.com/office/drawing/2014/main" id="{DFE3566F-A845-4E85-9AE5-8E002EF036FA}"/>
              </a:ext>
            </a:extLst>
          </p:cNvPr>
          <p:cNvGrpSpPr/>
          <p:nvPr/>
        </p:nvGrpSpPr>
        <p:grpSpPr>
          <a:xfrm>
            <a:off x="579798" y="4006006"/>
            <a:ext cx="2400352" cy="1292602"/>
            <a:chOff x="773064" y="4198341"/>
            <a:chExt cx="3200469" cy="1723469"/>
          </a:xfrm>
        </p:grpSpPr>
        <p:pic>
          <p:nvPicPr>
            <p:cNvPr id="53" name="Picture 52">
              <a:extLst>
                <a:ext uri="{FF2B5EF4-FFF2-40B4-BE49-F238E27FC236}">
                  <a16:creationId xmlns:a16="http://schemas.microsoft.com/office/drawing/2014/main" id="{81CA4B49-96FF-4979-B848-03B71CE7BE5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16176" r="30070" b="13598"/>
            <a:stretch/>
          </p:blipFill>
          <p:spPr>
            <a:xfrm>
              <a:off x="773064" y="4198341"/>
              <a:ext cx="3200469" cy="1723469"/>
            </a:xfrm>
            <a:prstGeom prst="rect">
              <a:avLst/>
            </a:prstGeom>
            <a:ln w="88900" cap="sq" cmpd="thickThin">
              <a:solidFill>
                <a:srgbClr val="000000"/>
              </a:solidFill>
              <a:prstDash val="solid"/>
              <a:miter lim="800000"/>
            </a:ln>
            <a:effectLst>
              <a:innerShdw blurRad="76200">
                <a:srgbClr val="000000"/>
              </a:innerShdw>
            </a:effectLst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607C0ECE-1EC3-439F-AA16-5FB14FD81E86}"/>
                </a:ext>
              </a:extLst>
            </p:cNvPr>
            <p:cNvSpPr/>
            <p:nvPr/>
          </p:nvSpPr>
          <p:spPr>
            <a:xfrm>
              <a:off x="1378746" y="5399780"/>
              <a:ext cx="318415" cy="457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45" name="Date Placeholder 44">
            <a:extLst>
              <a:ext uri="{FF2B5EF4-FFF2-40B4-BE49-F238E27FC236}">
                <a16:creationId xmlns:a16="http://schemas.microsoft.com/office/drawing/2014/main" id="{AA4D78A6-E898-714D-914A-72957E53F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46" name="Footer Placeholder 45">
            <a:extLst>
              <a:ext uri="{FF2B5EF4-FFF2-40B4-BE49-F238E27FC236}">
                <a16:creationId xmlns:a16="http://schemas.microsoft.com/office/drawing/2014/main" id="{903940B0-2C1A-3745-B9D7-5B0340F6CC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48" name="Slide Number Placeholder 47">
            <a:extLst>
              <a:ext uri="{FF2B5EF4-FFF2-40B4-BE49-F238E27FC236}">
                <a16:creationId xmlns:a16="http://schemas.microsoft.com/office/drawing/2014/main" id="{6C18ABA3-7B85-B544-87C6-76DFD714C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16</a:t>
            </a:fld>
            <a:endParaRPr lang="en-US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D6289B20-3403-D34B-86EF-88376FEBF815}"/>
              </a:ext>
            </a:extLst>
          </p:cNvPr>
          <p:cNvSpPr txBox="1"/>
          <p:nvPr/>
        </p:nvSpPr>
        <p:spPr>
          <a:xfrm>
            <a:off x="6320076" y="6040868"/>
            <a:ext cx="1617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dirty="0"/>
              <a:t>IPAC Conference, 2021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A1D1B7A5-F278-6243-A506-337BA35D3494}"/>
              </a:ext>
            </a:extLst>
          </p:cNvPr>
          <p:cNvSpPr/>
          <p:nvPr/>
        </p:nvSpPr>
        <p:spPr>
          <a:xfrm>
            <a:off x="665444" y="351618"/>
            <a:ext cx="7731863" cy="1908215"/>
          </a:xfrm>
          <a:prstGeom prst="rect">
            <a:avLst/>
          </a:prstGeom>
          <a:ln w="12700">
            <a:solidFill>
              <a:srgbClr val="00205C"/>
            </a:solidFill>
          </a:ln>
        </p:spPr>
        <p:txBody>
          <a:bodyPr wrap="square">
            <a:spAutoFit/>
          </a:bodyPr>
          <a:lstStyle/>
          <a:p>
            <a:r>
              <a:rPr lang="en-US" sz="2800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            </a:t>
            </a:r>
            <a:r>
              <a:rPr lang="en-IT" sz="2800" b="1" kern="120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Sapienza &amp;</a:t>
            </a:r>
            <a:r>
              <a:rPr lang="it-IT" sz="2800" b="1" kern="1200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Calibri" panose="020F0502020204030204" pitchFamily="34" charset="0"/>
              </a:rPr>
              <a:t> INFN on Flash-RT</a:t>
            </a:r>
          </a:p>
          <a:p>
            <a:endParaRPr lang="it-IT" sz="1000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en-US" sz="2000" b="1" dirty="0">
                <a:ln w="0"/>
                <a:solidFill>
                  <a:srgbClr val="1A3158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Arial" panose="020B0604020202020204" pitchFamily="34" charset="0"/>
              </a:rPr>
              <a:t>Proposal of a VHEE-LINAC- FLASH RT Research Laboratory  (Concept)  </a:t>
            </a: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it-IT" sz="4000" b="1" kern="1200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</a:pPr>
            <a:endParaRPr lang="en-US" sz="2000" b="1" dirty="0">
              <a:ln w="0"/>
              <a:solidFill>
                <a:srgbClr val="1A3158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cs typeface="Arial" panose="020B0604020202020204" pitchFamily="34" charset="0"/>
            </a:endParaRPr>
          </a:p>
        </p:txBody>
      </p:sp>
      <p:pic>
        <p:nvPicPr>
          <p:cNvPr id="56" name="Image 14">
            <a:extLst>
              <a:ext uri="{FF2B5EF4-FFF2-40B4-BE49-F238E27FC236}">
                <a16:creationId xmlns:a16="http://schemas.microsoft.com/office/drawing/2014/main" id="{C0377DAB-995A-AC40-A5B9-1CCF2A5813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3795" y="199159"/>
            <a:ext cx="713154" cy="713154"/>
          </a:xfrm>
          <a:prstGeom prst="rect">
            <a:avLst/>
          </a:prstGeom>
          <a:ln>
            <a:noFill/>
          </a:ln>
        </p:spPr>
      </p:pic>
      <p:sp>
        <p:nvSpPr>
          <p:cNvPr id="57" name="ZoneTexte 8">
            <a:extLst>
              <a:ext uri="{FF2B5EF4-FFF2-40B4-BE49-F238E27FC236}">
                <a16:creationId xmlns:a16="http://schemas.microsoft.com/office/drawing/2014/main" id="{9998758B-8336-5546-B728-6B0AEC1FC3F8}"/>
              </a:ext>
            </a:extLst>
          </p:cNvPr>
          <p:cNvSpPr txBox="1"/>
          <p:nvPr/>
        </p:nvSpPr>
        <p:spPr>
          <a:xfrm>
            <a:off x="982649" y="1011554"/>
            <a:ext cx="7412466" cy="4701123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sz="2800" dirty="0"/>
              <a:t> </a:t>
            </a:r>
            <a:r>
              <a:rPr lang="en" sz="2800" kern="1200" dirty="0">
                <a:ln w="0"/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FRIDA Project INFN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it-IT" sz="2000" dirty="0">
                <a:solidFill>
                  <a:schemeClr val="tx1"/>
                </a:solidFill>
              </a:rPr>
              <a:t>FLASH </a:t>
            </a:r>
            <a:r>
              <a:rPr lang="it-IT" sz="2000" dirty="0" err="1">
                <a:solidFill>
                  <a:schemeClr val="tx1"/>
                </a:solidFill>
              </a:rPr>
              <a:t>Radiotherapy</a:t>
            </a:r>
            <a:r>
              <a:rPr lang="it-IT" sz="2000" dirty="0">
                <a:solidFill>
                  <a:schemeClr val="tx1"/>
                </a:solidFill>
              </a:rPr>
              <a:t> with </a:t>
            </a:r>
            <a:r>
              <a:rPr lang="it-IT" sz="2000" dirty="0" err="1">
                <a:solidFill>
                  <a:schemeClr val="tx1"/>
                </a:solidFill>
              </a:rPr>
              <a:t>hIgh</a:t>
            </a:r>
            <a:r>
              <a:rPr lang="it-IT" sz="2000" dirty="0">
                <a:solidFill>
                  <a:schemeClr val="tx1"/>
                </a:solidFill>
              </a:rPr>
              <a:t> Dose-rate </a:t>
            </a:r>
            <a:r>
              <a:rPr lang="it-IT" sz="2000" dirty="0" err="1">
                <a:solidFill>
                  <a:schemeClr val="tx1"/>
                </a:solidFill>
              </a:rPr>
              <a:t>particle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beAms</a:t>
            </a:r>
            <a:endParaRPr lang="it-IT" sz="2000" i="1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Ø"/>
              <a:defRPr sz="3900" b="1">
                <a:solidFill>
                  <a:srgbClr val="FFFFFF"/>
                </a:solidFill>
              </a:defRPr>
            </a:pPr>
            <a:endParaRPr lang="en-US" sz="2000" i="1" dirty="0">
              <a:solidFill>
                <a:schemeClr val="tx1"/>
              </a:solidFill>
            </a:endParaRPr>
          </a:p>
          <a:p>
            <a:pPr marL="342900" indent="-342900">
              <a:buFont typeface="Wingdings" pitchFamily="2" charset="2"/>
              <a:buChar char="Ø"/>
              <a:defRPr sz="3900" b="1">
                <a:solidFill>
                  <a:srgbClr val="FFFFFF"/>
                </a:solidFill>
              </a:defRPr>
            </a:pPr>
            <a:r>
              <a:rPr lang="en-IT" sz="2000" i="1">
                <a:solidFill>
                  <a:schemeClr val="tx1"/>
                </a:solidFill>
              </a:rPr>
              <a:t>A community of 80 researchers distributed in 7 INFN sections &amp; Labs:  CT, LNS, Milano, Pisa, Roma1, TIFPA, Torino</a:t>
            </a:r>
            <a:r>
              <a:rPr lang="en-US" sz="2000" i="1" dirty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buFont typeface="Wingdings" pitchFamily="2" charset="2"/>
              <a:buChar char="Ø"/>
              <a:defRPr sz="3900" b="1">
                <a:solidFill>
                  <a:srgbClr val="FFFFFF"/>
                </a:solidFill>
              </a:defRPr>
            </a:pPr>
            <a:r>
              <a:rPr lang="en-US" sz="2000" i="1" dirty="0">
                <a:solidFill>
                  <a:schemeClr val="tx1"/>
                </a:solidFill>
              </a:rPr>
              <a:t>Main Objectives:</a:t>
            </a:r>
            <a:endParaRPr lang="en-US" sz="2000" b="1" i="1" dirty="0">
              <a:solidFill>
                <a:srgbClr val="00206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219200" lvl="2" indent="-304800" hangingPunct="1">
              <a:buSzPct val="1000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the time scales at which the FLASH effect occurs</a:t>
            </a:r>
          </a:p>
          <a:p>
            <a:pPr marL="1219200" lvl="2" indent="-304800" hangingPunct="1">
              <a:buSzPct val="1000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Develop compact, high intensity sources and delivery solutions for EBRT with e and p</a:t>
            </a:r>
          </a:p>
          <a:p>
            <a:pPr marL="1219200" lvl="2" indent="-304800" hangingPunct="1">
              <a:buSzPct val="1000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novel detection strategies both for dosimetry and beam monitoring applications </a:t>
            </a:r>
          </a:p>
          <a:p>
            <a:pPr marL="1219200" lvl="2" indent="-304800" hangingPunct="1">
              <a:buSzPct val="1000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Explore clinical potential of FLASH EBRT</a:t>
            </a:r>
            <a:endParaRPr lang="en-US" sz="2000" b="1" i="1" dirty="0">
              <a:solidFill>
                <a:schemeClr val="tx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Wingdings" pitchFamily="2" charset="2"/>
              <a:buChar char="Ø"/>
              <a:defRPr sz="3900" b="1">
                <a:solidFill>
                  <a:srgbClr val="FFFFFF"/>
                </a:solidFill>
              </a:defRPr>
            </a:pPr>
            <a:r>
              <a:rPr lang="it-IT" sz="2000" i="1" dirty="0">
                <a:solidFill>
                  <a:schemeClr val="tx1"/>
                </a:solidFill>
              </a:rPr>
              <a:t>Budget ~1 ME,  </a:t>
            </a:r>
            <a:r>
              <a:rPr lang="en-US" sz="2000" i="1" dirty="0">
                <a:solidFill>
                  <a:schemeClr val="tx1"/>
                </a:solidFill>
              </a:rPr>
              <a:t>Project Approved</a:t>
            </a:r>
          </a:p>
          <a:p>
            <a:pPr marL="342900" indent="-342900">
              <a:buFont typeface="Wingdings" pitchFamily="2" charset="2"/>
              <a:buChar char="Ø"/>
              <a:defRPr sz="3900" b="1">
                <a:solidFill>
                  <a:srgbClr val="FFFFFF"/>
                </a:solidFill>
              </a:defRPr>
            </a:pPr>
            <a:endParaRPr lang="it-IT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7542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E6A3236E-5C4B-3444-BE74-5182B6D7A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7013" y="1326392"/>
            <a:ext cx="2336800" cy="1612900"/>
          </a:xfrm>
          <a:prstGeom prst="rect">
            <a:avLst/>
          </a:prstGeom>
        </p:spPr>
      </p:pic>
      <p:sp>
        <p:nvSpPr>
          <p:cNvPr id="28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843813" y="6625547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17</a:t>
            </a:fld>
            <a:endParaRPr/>
          </a:p>
        </p:txBody>
      </p:sp>
      <p:sp>
        <p:nvSpPr>
          <p:cNvPr id="305" name="GAToroid compact non-rotating SC gantry CERN"/>
          <p:cNvSpPr txBox="1"/>
          <p:nvPr/>
        </p:nvSpPr>
        <p:spPr>
          <a:xfrm>
            <a:off x="248687" y="83902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Normal Conducting RF</a:t>
            </a:r>
            <a:r>
              <a:rPr sz="2400" dirty="0"/>
              <a:t> </a:t>
            </a:r>
          </a:p>
        </p:txBody>
      </p:sp>
      <p:sp>
        <p:nvSpPr>
          <p:cNvPr id="313" name="Star"/>
          <p:cNvSpPr/>
          <p:nvPr/>
        </p:nvSpPr>
        <p:spPr>
          <a:xfrm>
            <a:off x="2853951" y="1484048"/>
            <a:ext cx="4119962" cy="3001623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C96D20"/>
              </a:gs>
              <a:gs pos="80000">
                <a:srgbClr val="FF9034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 dirty="0"/>
          </a:p>
        </p:txBody>
      </p:sp>
      <p:sp>
        <p:nvSpPr>
          <p:cNvPr id="32" name="GAToroid compact non-rotating SC gantry CERN">
            <a:extLst>
              <a:ext uri="{FF2B5EF4-FFF2-40B4-BE49-F238E27FC236}">
                <a16:creationId xmlns:a16="http://schemas.microsoft.com/office/drawing/2014/main" id="{F9A92F68-32DC-A544-8045-23F4CDBC083D}"/>
              </a:ext>
            </a:extLst>
          </p:cNvPr>
          <p:cNvSpPr txBox="1"/>
          <p:nvPr/>
        </p:nvSpPr>
        <p:spPr>
          <a:xfrm>
            <a:off x="4416322" y="5660258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Super Conducting RF</a:t>
            </a:r>
            <a:r>
              <a:rPr sz="2400" dirty="0"/>
              <a:t> </a:t>
            </a:r>
          </a:p>
        </p:txBody>
      </p:sp>
      <p:sp>
        <p:nvSpPr>
          <p:cNvPr id="33" name="GAToroid compact non-rotating SC gantry CERN">
            <a:extLst>
              <a:ext uri="{FF2B5EF4-FFF2-40B4-BE49-F238E27FC236}">
                <a16:creationId xmlns:a16="http://schemas.microsoft.com/office/drawing/2014/main" id="{EB4718CF-C2AE-3846-9D47-8A111105E8DD}"/>
              </a:ext>
            </a:extLst>
          </p:cNvPr>
          <p:cNvSpPr txBox="1"/>
          <p:nvPr/>
        </p:nvSpPr>
        <p:spPr>
          <a:xfrm>
            <a:off x="6762004" y="3042336"/>
            <a:ext cx="2267436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Laser-Driven e</a:t>
            </a:r>
            <a:r>
              <a:rPr lang="en-US" sz="2400" baseline="30000" dirty="0"/>
              <a:t>-</a:t>
            </a:r>
            <a:r>
              <a:rPr sz="2400" dirty="0"/>
              <a:t>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C326F41-DDE6-B244-AAB4-9751C4ACE1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4236" y="2265938"/>
            <a:ext cx="1223082" cy="980086"/>
          </a:xfrm>
          <a:prstGeom prst="rect">
            <a:avLst/>
          </a:prstGeom>
        </p:spPr>
      </p:pic>
      <p:sp>
        <p:nvSpPr>
          <p:cNvPr id="40" name="GAToroid compact non-rotating SC gantry CERN">
            <a:extLst>
              <a:ext uri="{FF2B5EF4-FFF2-40B4-BE49-F238E27FC236}">
                <a16:creationId xmlns:a16="http://schemas.microsoft.com/office/drawing/2014/main" id="{D15533D3-00D9-6543-A187-8F73C706A637}"/>
              </a:ext>
            </a:extLst>
          </p:cNvPr>
          <p:cNvSpPr txBox="1"/>
          <p:nvPr/>
        </p:nvSpPr>
        <p:spPr>
          <a:xfrm>
            <a:off x="3982739" y="2823717"/>
            <a:ext cx="2230331" cy="5232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800" dirty="0"/>
              <a:t>Technologies</a:t>
            </a:r>
            <a:r>
              <a:rPr sz="2800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D00814-AC67-A74C-96C8-A679C42960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77" y="2144119"/>
            <a:ext cx="1486088" cy="104900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F36FAB3-CC3B-CB4C-B054-A0AF3AB44F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15525" y="432077"/>
            <a:ext cx="1930400" cy="14605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C926A39-9CC0-D541-9F0C-E05C9604888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14396" y="79845"/>
            <a:ext cx="1930400" cy="1270000"/>
          </a:xfrm>
          <a:prstGeom prst="rect">
            <a:avLst/>
          </a:prstGeom>
        </p:spPr>
      </p:pic>
      <p:sp>
        <p:nvSpPr>
          <p:cNvPr id="45" name="Mini-beams">
            <a:extLst>
              <a:ext uri="{FF2B5EF4-FFF2-40B4-BE49-F238E27FC236}">
                <a16:creationId xmlns:a16="http://schemas.microsoft.com/office/drawing/2014/main" id="{843E9A13-094C-6449-A9CE-A9AF1A7A6285}"/>
              </a:ext>
            </a:extLst>
          </p:cNvPr>
          <p:cNvSpPr txBox="1"/>
          <p:nvPr/>
        </p:nvSpPr>
        <p:spPr>
          <a:xfrm>
            <a:off x="5169198" y="1804273"/>
            <a:ext cx="1238744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200"/>
            </a:lvl1pPr>
          </a:lstStyle>
          <a:p>
            <a:r>
              <a:rPr lang="en-US" dirty="0"/>
              <a:t>Short tunable pulse length Laser </a:t>
            </a:r>
            <a:endParaRPr dirty="0"/>
          </a:p>
        </p:txBody>
      </p:sp>
      <p:sp>
        <p:nvSpPr>
          <p:cNvPr id="309" name="Mini-beams"/>
          <p:cNvSpPr txBox="1"/>
          <p:nvPr/>
        </p:nvSpPr>
        <p:spPr>
          <a:xfrm>
            <a:off x="4993133" y="144181"/>
            <a:ext cx="1414809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rPr lang="en-US" dirty="0"/>
              <a:t>110 GHz RF structure</a:t>
            </a:r>
            <a:endParaRPr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BF3CCFF-519F-8442-A1A3-224716DAAEE9}"/>
              </a:ext>
            </a:extLst>
          </p:cNvPr>
          <p:cNvSpPr/>
          <p:nvPr/>
        </p:nvSpPr>
        <p:spPr>
          <a:xfrm>
            <a:off x="152400" y="472000"/>
            <a:ext cx="358335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&gt;100 MeV/m is now achievable in labs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D1F011F-2DA3-6B47-A6B1-08CCF78C31F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60035" y="720214"/>
            <a:ext cx="1955800" cy="13335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1D0C57A-0824-4B4A-88B6-E134F85209E9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12653" y="522981"/>
            <a:ext cx="1269306" cy="94621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57D710EE-CE4C-D248-BADE-4146D8E58CB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03027" y="1770177"/>
            <a:ext cx="1430520" cy="1038682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F4A5EBA-CDAE-B940-AB42-0ECA9EA947F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85783" y="1168996"/>
            <a:ext cx="1072903" cy="58398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ACDF139-0A7D-7E42-9DC3-2469358877E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6349890" y="4485672"/>
            <a:ext cx="2581807" cy="10056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B091697D-5D1A-3249-AAC5-C421B92A22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4119" y="3440192"/>
            <a:ext cx="1283550" cy="713083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55BF378-3290-8449-999F-07DECF17239B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274254" y="3474607"/>
            <a:ext cx="1473200" cy="125730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4DC0CDE-A5B3-2144-B380-94816A599FBD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011039" y="4346156"/>
            <a:ext cx="1404013" cy="143195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B71CF29-C5B3-204E-A394-0F2372F7D4F6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618253" y="4953488"/>
            <a:ext cx="1678896" cy="60357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A11D71F7-E505-AD47-A67D-86178BA36B9D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-17951" y="4393907"/>
            <a:ext cx="951848" cy="1262656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BD7758D3-B46C-3448-9F91-9167FB18D57A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885687" y="4677962"/>
            <a:ext cx="1752600" cy="7874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1648890-5ECE-B24F-91EC-50DC651684CE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95720" y="3228256"/>
            <a:ext cx="3111500" cy="118110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3489C486-8663-FF44-9979-E4F22E0C7F7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972287" y="5937452"/>
            <a:ext cx="2040594" cy="835775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534364F2-2966-A24C-A475-1686C1A1FCA1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205026" y="5852290"/>
            <a:ext cx="1641702" cy="957660"/>
          </a:xfrm>
          <a:prstGeom prst="rect">
            <a:avLst/>
          </a:prstGeo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59F233BB-4BDE-C046-A7AE-E3B01CC913F2}"/>
              </a:ext>
            </a:extLst>
          </p:cNvPr>
          <p:cNvSpPr/>
          <p:nvPr/>
        </p:nvSpPr>
        <p:spPr>
          <a:xfrm>
            <a:off x="3191527" y="178695"/>
            <a:ext cx="142859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12 GHz RF structure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7725EBB6-DD29-0841-B15F-19BD076F847B}"/>
              </a:ext>
            </a:extLst>
          </p:cNvPr>
          <p:cNvSpPr/>
          <p:nvPr/>
        </p:nvSpPr>
        <p:spPr>
          <a:xfrm>
            <a:off x="467235" y="5623730"/>
            <a:ext cx="1624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5.712 GHz RF structure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F3D4688-D733-B44F-97ED-B3769D15F40C}"/>
              </a:ext>
            </a:extLst>
          </p:cNvPr>
          <p:cNvSpPr/>
          <p:nvPr/>
        </p:nvSpPr>
        <p:spPr>
          <a:xfrm>
            <a:off x="2126819" y="5662024"/>
            <a:ext cx="162416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2.998 GHz RF structure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ADEFC00F-6D40-8249-B404-49D3162E1277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498148" y="5805201"/>
            <a:ext cx="1376804" cy="94067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5FB0E965-AC9C-094F-99D5-4D184DA3DB42}"/>
              </a:ext>
            </a:extLst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072857" y="6029690"/>
            <a:ext cx="2493557" cy="743776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ABA99A15-1E01-ED48-9A15-BB7858A2DF2A}"/>
              </a:ext>
            </a:extLst>
          </p:cNvPr>
          <p:cNvSpPr/>
          <p:nvPr/>
        </p:nvSpPr>
        <p:spPr>
          <a:xfrm>
            <a:off x="7274254" y="5392897"/>
            <a:ext cx="17572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 err="1"/>
              <a:t>Rhodotrons</a:t>
            </a:r>
            <a:r>
              <a:rPr lang="en-US" sz="2400" b="1" dirty="0"/>
              <a:t> </a:t>
            </a:r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A15E0375-A06F-2F43-B987-94F16E7BEE16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 flipV="1">
            <a:off x="3303878" y="3808790"/>
            <a:ext cx="2676206" cy="518364"/>
          </a:xfrm>
          <a:prstGeom prst="rect">
            <a:avLst/>
          </a:prstGeom>
        </p:spPr>
      </p:pic>
      <p:sp>
        <p:nvSpPr>
          <p:cNvPr id="38" name="Rectangle 37">
            <a:extLst>
              <a:ext uri="{FF2B5EF4-FFF2-40B4-BE49-F238E27FC236}">
                <a16:creationId xmlns:a16="http://schemas.microsoft.com/office/drawing/2014/main" id="{F8B23576-E62F-E84D-993F-4C38831BCDA5}"/>
              </a:ext>
            </a:extLst>
          </p:cNvPr>
          <p:cNvSpPr/>
          <p:nvPr/>
        </p:nvSpPr>
        <p:spPr>
          <a:xfrm>
            <a:off x="3116006" y="4309255"/>
            <a:ext cx="18809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400" b="1" dirty="0"/>
              <a:t>Longitudinal shape </a:t>
            </a:r>
          </a:p>
        </p:txBody>
      </p:sp>
      <p:sp>
        <p:nvSpPr>
          <p:cNvPr id="27" name="Date Placeholder 26">
            <a:extLst>
              <a:ext uri="{FF2B5EF4-FFF2-40B4-BE49-F238E27FC236}">
                <a16:creationId xmlns:a16="http://schemas.microsoft.com/office/drawing/2014/main" id="{985E8F07-AA83-F24E-B416-B6E4F0811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28" name="Footer Placeholder 27">
            <a:extLst>
              <a:ext uri="{FF2B5EF4-FFF2-40B4-BE49-F238E27FC236}">
                <a16:creationId xmlns:a16="http://schemas.microsoft.com/office/drawing/2014/main" id="{78309756-FB76-CF49-A05E-4CB4423E4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40th CLIC Project Meeting</a:t>
            </a: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477A8D12-D9D8-7447-A625-66C65EF691AC}"/>
              </a:ext>
            </a:extLst>
          </p:cNvPr>
          <p:cNvSpPr/>
          <p:nvPr/>
        </p:nvSpPr>
        <p:spPr>
          <a:xfrm>
            <a:off x="95720" y="129570"/>
            <a:ext cx="3408329" cy="782947"/>
          </a:xfrm>
          <a:prstGeom prst="roundRect">
            <a:avLst/>
          </a:prstGeom>
          <a:noFill/>
          <a:ln w="635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50046"/>
      </p:ext>
    </p:extLst>
  </p:cSld>
  <p:clrMapOvr>
    <a:masterClrMapping/>
  </p:clrMapOvr>
  <p:transition spd="med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9C5F0-CE28-154B-A05D-A7622D714C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4D712C-12A3-7143-91E6-917AD297DA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43930-85F5-304C-92CB-F58AC85A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18</a:t>
            </a:fld>
            <a:endParaRPr lang="en-US"/>
          </a:p>
        </p:txBody>
      </p:sp>
      <p:sp>
        <p:nvSpPr>
          <p:cNvPr id="9" name="1 CuadroTexto">
            <a:extLst>
              <a:ext uri="{FF2B5EF4-FFF2-40B4-BE49-F238E27FC236}">
                <a16:creationId xmlns:a16="http://schemas.microsoft.com/office/drawing/2014/main" id="{90C7BD7F-E62F-2544-A969-B902090BCBA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64056" y="496011"/>
            <a:ext cx="8116339" cy="5494838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2800" b="1">
                <a:solidFill>
                  <a:srgbClr val="17375E"/>
                </a:solidFill>
              </a:defRPr>
            </a:pPr>
            <a:r>
              <a:rPr lang="en-US" dirty="0"/>
              <a:t> </a:t>
            </a:r>
            <a:r>
              <a:rPr lang="en-GB" sz="2800" b="1" cap="small" dirty="0">
                <a:solidFill>
                  <a:srgbClr val="00205C"/>
                </a:solidFill>
              </a:rPr>
              <a:t>NOVEL ACCELERATOR TECHNOLOGIES FOR </a:t>
            </a:r>
            <a:r>
              <a:rPr lang="en-US" dirty="0"/>
              <a:t>VHEE – FLASH Applications</a:t>
            </a:r>
            <a:endParaRPr lang="en-US" sz="2400" dirty="0">
              <a:solidFill>
                <a:srgbClr val="FFFFFF"/>
              </a:solidFill>
            </a:endParaRPr>
          </a:p>
          <a:p>
            <a:pPr algn="l">
              <a:defRPr sz="2800" b="1">
                <a:solidFill>
                  <a:srgbClr val="17375E"/>
                </a:solidFill>
              </a:defRPr>
            </a:pPr>
            <a:r>
              <a:rPr lang="en-GB" sz="2000" b="1" dirty="0">
                <a:solidFill>
                  <a:schemeClr val="accent2"/>
                </a:solidFill>
              </a:rPr>
              <a:t>VHEE RT </a:t>
            </a:r>
            <a:r>
              <a:rPr lang="en-GB" sz="2000" b="1" dirty="0">
                <a:solidFill>
                  <a:srgbClr val="00205C"/>
                </a:solidFill>
              </a:rPr>
              <a:t>requires beam energies between </a:t>
            </a:r>
            <a:r>
              <a:rPr lang="en-GB" sz="2000" b="1" dirty="0">
                <a:solidFill>
                  <a:schemeClr val="accent2"/>
                </a:solidFill>
              </a:rPr>
              <a:t>50-200 MeV</a:t>
            </a:r>
            <a:r>
              <a:rPr lang="en-GB" sz="2000" b="1" dirty="0">
                <a:solidFill>
                  <a:srgbClr val="00205C"/>
                </a:solidFill>
              </a:rPr>
              <a:t>, an improved dose conformity and scale to higher doses rates, in the case of the </a:t>
            </a:r>
            <a:r>
              <a:rPr lang="en-GB" sz="2000" b="1" dirty="0">
                <a:solidFill>
                  <a:schemeClr val="accent2"/>
                </a:solidFill>
              </a:rPr>
              <a:t>FLASH-RT</a:t>
            </a:r>
            <a:r>
              <a:rPr lang="en-GB" sz="2000" b="1" dirty="0">
                <a:solidFill>
                  <a:srgbClr val="00205C"/>
                </a:solidFill>
              </a:rPr>
              <a:t> until </a:t>
            </a:r>
            <a:r>
              <a:rPr lang="en-GB" sz="2000" b="1" dirty="0">
                <a:solidFill>
                  <a:schemeClr val="accent2"/>
                </a:solidFill>
              </a:rPr>
              <a:t>50 </a:t>
            </a:r>
            <a:r>
              <a:rPr lang="en-GB" sz="2000" b="1" dirty="0" err="1">
                <a:solidFill>
                  <a:schemeClr val="accent2"/>
                </a:solidFill>
              </a:rPr>
              <a:t>Gy</a:t>
            </a:r>
            <a:r>
              <a:rPr lang="en-GB" sz="2000" b="1" dirty="0">
                <a:solidFill>
                  <a:schemeClr val="accent2"/>
                </a:solidFill>
              </a:rPr>
              <a:t>/s </a:t>
            </a:r>
            <a:r>
              <a:rPr lang="en-GB" sz="2000" b="1" dirty="0">
                <a:solidFill>
                  <a:srgbClr val="00205C"/>
                </a:solidFill>
              </a:rPr>
              <a:t>are needed. </a:t>
            </a:r>
          </a:p>
          <a:p>
            <a:pPr algn="l">
              <a:defRPr sz="2800" b="1">
                <a:solidFill>
                  <a:srgbClr val="17375E"/>
                </a:solidFill>
              </a:defRPr>
            </a:pPr>
            <a:r>
              <a:rPr lang="en-US" sz="2000" dirty="0">
                <a:solidFill>
                  <a:srgbClr val="00205C"/>
                </a:solidFill>
              </a:rPr>
              <a:t>An </a:t>
            </a:r>
            <a:r>
              <a:rPr lang="en-US" sz="2000" dirty="0">
                <a:solidFill>
                  <a:schemeClr val="accent2"/>
                </a:solidFill>
              </a:rPr>
              <a:t>international R&amp;D global effort </a:t>
            </a:r>
            <a:r>
              <a:rPr lang="en-US" sz="2000" dirty="0">
                <a:solidFill>
                  <a:srgbClr val="00205C"/>
                </a:solidFill>
              </a:rPr>
              <a:t>is being made by labs such as CERN, INFN, KEK, MIT, UCLA, LANL, SLAC and industry partners and focused towards the:</a:t>
            </a:r>
          </a:p>
          <a:p>
            <a:pPr marL="342900" indent="-342900" algn="l">
              <a:buFont typeface="Wingdings" pitchFamily="2" charset="2"/>
              <a:buChar char="Ø"/>
              <a:defRPr sz="2800" b="1">
                <a:solidFill>
                  <a:srgbClr val="17375E"/>
                </a:solidFill>
              </a:defRPr>
            </a:pPr>
            <a:r>
              <a:rPr lang="en-US" sz="2000" dirty="0">
                <a:solidFill>
                  <a:schemeClr val="accent2"/>
                </a:solidFill>
              </a:rPr>
              <a:t>Material</a:t>
            </a:r>
            <a:r>
              <a:rPr lang="en-US" sz="2000" dirty="0">
                <a:solidFill>
                  <a:srgbClr val="00205C"/>
                </a:solidFill>
              </a:rPr>
              <a:t> origin and purity, </a:t>
            </a:r>
            <a:r>
              <a:rPr lang="en-US" sz="2000" dirty="0">
                <a:solidFill>
                  <a:schemeClr val="accent2"/>
                </a:solidFill>
              </a:rPr>
              <a:t>surface treatments</a:t>
            </a:r>
            <a:r>
              <a:rPr lang="en-US" sz="2000" dirty="0">
                <a:solidFill>
                  <a:srgbClr val="00205C"/>
                </a:solidFill>
              </a:rPr>
              <a:t>,                             </a:t>
            </a:r>
            <a:r>
              <a:rPr lang="en-US" sz="2000" dirty="0">
                <a:solidFill>
                  <a:schemeClr val="accent2"/>
                </a:solidFill>
              </a:rPr>
              <a:t>manufacturing technology</a:t>
            </a:r>
          </a:p>
          <a:p>
            <a:pPr marL="342900" indent="-342900" algn="l">
              <a:buFont typeface="Wingdings" pitchFamily="2" charset="2"/>
              <a:buChar char="Ø"/>
              <a:defRPr sz="2800" b="1">
                <a:solidFill>
                  <a:srgbClr val="17375E"/>
                </a:solidFill>
              </a:defRPr>
            </a:pPr>
            <a:r>
              <a:rPr lang="en-US" sz="2000" dirty="0">
                <a:solidFill>
                  <a:schemeClr val="accent2"/>
                </a:solidFill>
              </a:rPr>
              <a:t>Consistency</a:t>
            </a:r>
            <a:r>
              <a:rPr lang="en-US" sz="2000" dirty="0">
                <a:solidFill>
                  <a:srgbClr val="00205C"/>
                </a:solidFill>
              </a:rPr>
              <a:t> and r</a:t>
            </a:r>
            <a:r>
              <a:rPr lang="en-US" sz="2000" dirty="0">
                <a:solidFill>
                  <a:schemeClr val="accent2"/>
                </a:solidFill>
              </a:rPr>
              <a:t>eproducibility</a:t>
            </a:r>
            <a:r>
              <a:rPr lang="en-US" sz="2000" dirty="0">
                <a:solidFill>
                  <a:srgbClr val="00205C"/>
                </a:solidFill>
              </a:rPr>
              <a:t> of test results.</a:t>
            </a:r>
          </a:p>
          <a:p>
            <a:pPr algn="l">
              <a:defRPr sz="2800" b="1">
                <a:solidFill>
                  <a:srgbClr val="17375E"/>
                </a:solidFill>
              </a:defRPr>
            </a:pPr>
            <a:r>
              <a:rPr lang="en-US" sz="2000" b="1" dirty="0">
                <a:solidFill>
                  <a:srgbClr val="00205C"/>
                </a:solidFill>
              </a:rPr>
              <a:t>Some </a:t>
            </a:r>
            <a:r>
              <a:rPr lang="en-US" sz="2000" b="1" dirty="0">
                <a:solidFill>
                  <a:schemeClr val="accent2"/>
                </a:solidFill>
              </a:rPr>
              <a:t>promising R&amp;D</a:t>
            </a:r>
            <a:r>
              <a:rPr lang="en-US" sz="2000" b="1" dirty="0">
                <a:solidFill>
                  <a:srgbClr val="00205C"/>
                </a:solidFill>
              </a:rPr>
              <a:t> are:</a:t>
            </a:r>
            <a:endParaRPr lang="en-US" sz="2000" dirty="0">
              <a:solidFill>
                <a:srgbClr val="00205C"/>
              </a:solidFill>
            </a:endParaRP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sz="2000" b="1" dirty="0">
                <a:solidFill>
                  <a:srgbClr val="00205C"/>
                </a:solidFill>
              </a:rPr>
              <a:t> The distributed coupling accelerator (SLAC) </a:t>
            </a: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sz="2000" b="1" dirty="0">
                <a:solidFill>
                  <a:srgbClr val="00205C"/>
                </a:solidFill>
              </a:rPr>
              <a:t>The use of cryogenic copper </a:t>
            </a: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endParaRPr lang="en-US" sz="2000" b="1" dirty="0">
              <a:solidFill>
                <a:srgbClr val="00205C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51CCA15-D3FC-4043-BA23-E304BB5C8428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7307" y="3355005"/>
            <a:ext cx="2759075" cy="163787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22385FC-16B6-8047-8450-F69F579BD868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371892" y="4906949"/>
            <a:ext cx="2410691" cy="853094"/>
          </a:xfrm>
          <a:prstGeom prst="rect">
            <a:avLst/>
          </a:prstGeom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AA395083-3573-3F47-81C9-C667FC16B056}"/>
              </a:ext>
            </a:extLst>
          </p:cNvPr>
          <p:cNvSpPr txBox="1"/>
          <p:nvPr/>
        </p:nvSpPr>
        <p:spPr>
          <a:xfrm>
            <a:off x="6888425" y="2907857"/>
            <a:ext cx="2196347" cy="34308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1200" dirty="0">
                <a:solidFill>
                  <a:srgbClr val="012545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X-band p-mode Distributed Coupling RF struc</a:t>
            </a:r>
            <a:r>
              <a:rPr lang="en-GB" sz="1200" i="1" dirty="0">
                <a:solidFill>
                  <a:srgbClr val="012545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tures </a:t>
            </a:r>
            <a:endParaRPr lang="fr-FR" sz="1200" i="1" dirty="0">
              <a:solidFill>
                <a:srgbClr val="012545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A8FED26-D079-5242-8F25-159B6FC02029}"/>
              </a:ext>
            </a:extLst>
          </p:cNvPr>
          <p:cNvPicPr/>
          <p:nvPr/>
        </p:nvPicPr>
        <p:blipFill>
          <a:blip r:embed="rId4"/>
          <a:stretch>
            <a:fillRect/>
          </a:stretch>
        </p:blipFill>
        <p:spPr>
          <a:xfrm>
            <a:off x="3752994" y="5280205"/>
            <a:ext cx="2266459" cy="146569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F4AE54-DDD2-1F44-BA32-F88DC5D8E177}"/>
              </a:ext>
            </a:extLst>
          </p:cNvPr>
          <p:cNvPicPr/>
          <p:nvPr/>
        </p:nvPicPr>
        <p:blipFill>
          <a:blip r:embed="rId5"/>
          <a:stretch>
            <a:fillRect/>
          </a:stretch>
        </p:blipFill>
        <p:spPr>
          <a:xfrm>
            <a:off x="285750" y="5554547"/>
            <a:ext cx="1687916" cy="1231438"/>
          </a:xfrm>
          <a:prstGeom prst="rect">
            <a:avLst/>
          </a:prstGeom>
        </p:spPr>
      </p:pic>
      <p:sp>
        <p:nvSpPr>
          <p:cNvPr id="15" name="Text Box 6">
            <a:extLst>
              <a:ext uri="{FF2B5EF4-FFF2-40B4-BE49-F238E27FC236}">
                <a16:creationId xmlns:a16="http://schemas.microsoft.com/office/drawing/2014/main" id="{7FE56D97-3E06-3D43-B668-A51BEA3E157E}"/>
              </a:ext>
            </a:extLst>
          </p:cNvPr>
          <p:cNvSpPr txBox="1"/>
          <p:nvPr/>
        </p:nvSpPr>
        <p:spPr>
          <a:xfrm>
            <a:off x="6292807" y="6035716"/>
            <a:ext cx="2387686" cy="416548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1200" dirty="0">
                <a:solidFill>
                  <a:srgbClr val="012545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Breakdown probability measurement in a single cell cryogenic test</a:t>
            </a:r>
            <a:endParaRPr lang="fr-FR" sz="1200" dirty="0">
              <a:solidFill>
                <a:srgbClr val="012545"/>
              </a:solidFill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CDB657C-541C-5447-B259-C916171B6179}"/>
              </a:ext>
            </a:extLst>
          </p:cNvPr>
          <p:cNvSpPr/>
          <p:nvPr/>
        </p:nvSpPr>
        <p:spPr>
          <a:xfrm>
            <a:off x="1994969" y="5909220"/>
            <a:ext cx="1795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solidFill>
                  <a:srgbClr val="012545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Quality factor for cryogenic copper accelerator structures</a:t>
            </a:r>
            <a:endParaRPr lang="en-US" sz="1200" dirty="0">
              <a:latin typeface="+mn-lt"/>
            </a:endParaRPr>
          </a:p>
        </p:txBody>
      </p:sp>
      <p:pic>
        <p:nvPicPr>
          <p:cNvPr id="16" name="Image 14">
            <a:extLst>
              <a:ext uri="{FF2B5EF4-FFF2-40B4-BE49-F238E27FC236}">
                <a16:creationId xmlns:a16="http://schemas.microsoft.com/office/drawing/2014/main" id="{037DD128-A1E6-094F-BCE8-BA83AEC00D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868" y="286900"/>
            <a:ext cx="713154" cy="7131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523217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A9C5F0-CE28-154B-A05D-A7622D714C1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121" y="6458596"/>
            <a:ext cx="2057400" cy="365125"/>
          </a:xfrm>
        </p:spPr>
        <p:txBody>
          <a:bodyPr/>
          <a:lstStyle/>
          <a:p>
            <a:r>
              <a:rPr lang="fr-FR" dirty="0"/>
              <a:t>5 </a:t>
            </a:r>
            <a:r>
              <a:rPr lang="fr-FR" dirty="0" err="1"/>
              <a:t>October</a:t>
            </a:r>
            <a:r>
              <a:rPr lang="fr-FR" dirty="0"/>
              <a:t> 2021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F43930-85F5-304C-92CB-F58AC85AA5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C64974-0C61-484E-98F6-CAE3D3F72181}" type="slidenum">
              <a:rPr lang="en-US" smtClean="0"/>
              <a:t>19</a:t>
            </a:fld>
            <a:endParaRPr lang="en-US"/>
          </a:p>
        </p:txBody>
      </p:sp>
      <p:sp>
        <p:nvSpPr>
          <p:cNvPr id="9" name="1 CuadroTexto">
            <a:extLst>
              <a:ext uri="{FF2B5EF4-FFF2-40B4-BE49-F238E27FC236}">
                <a16:creationId xmlns:a16="http://schemas.microsoft.com/office/drawing/2014/main" id="{90C7BD7F-E62F-2544-A969-B902090BCBAF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311986" y="482716"/>
            <a:ext cx="8416378" cy="3981603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2800" b="1">
                <a:solidFill>
                  <a:srgbClr val="17375E"/>
                </a:solidFill>
              </a:defRPr>
            </a:pPr>
            <a:r>
              <a:rPr lang="en-US" dirty="0"/>
              <a:t> </a:t>
            </a:r>
            <a:r>
              <a:rPr lang="en-GB" sz="2800" b="1" cap="small" dirty="0">
                <a:solidFill>
                  <a:srgbClr val="00205C"/>
                </a:solidFill>
              </a:rPr>
              <a:t>NOVEL ACCELERATOR TECHNOLOGIES FOR </a:t>
            </a:r>
            <a:r>
              <a:rPr lang="en-US" dirty="0"/>
              <a:t>VHEE – FLASH Applications II</a:t>
            </a:r>
            <a:endParaRPr lang="en-US" sz="2400" dirty="0">
              <a:solidFill>
                <a:srgbClr val="FFFFFF"/>
              </a:solidFill>
            </a:endParaRPr>
          </a:p>
          <a:p>
            <a:pPr algn="l">
              <a:defRPr sz="2800" b="1">
                <a:solidFill>
                  <a:srgbClr val="17375E"/>
                </a:solidFill>
              </a:defRPr>
            </a:pPr>
            <a:r>
              <a:rPr lang="en-GB" sz="2000" b="1" dirty="0">
                <a:solidFill>
                  <a:srgbClr val="00205C"/>
                </a:solidFill>
              </a:rPr>
              <a:t>Another approach for the </a:t>
            </a:r>
            <a:r>
              <a:rPr lang="en-GB" sz="2000" b="1" dirty="0">
                <a:solidFill>
                  <a:schemeClr val="accent2"/>
                </a:solidFill>
              </a:rPr>
              <a:t>next generation </a:t>
            </a:r>
            <a:r>
              <a:rPr lang="en-GB" sz="2000" b="1" dirty="0">
                <a:solidFill>
                  <a:srgbClr val="00205C"/>
                </a:solidFill>
              </a:rPr>
              <a:t>of </a:t>
            </a:r>
            <a:r>
              <a:rPr lang="en-GB" sz="2000" b="1" dirty="0">
                <a:solidFill>
                  <a:schemeClr val="accent2"/>
                </a:solidFill>
              </a:rPr>
              <a:t>compact</a:t>
            </a:r>
            <a:r>
              <a:rPr lang="en-GB" sz="2000" b="1" dirty="0">
                <a:solidFill>
                  <a:srgbClr val="00205C"/>
                </a:solidFill>
              </a:rPr>
              <a:t>, </a:t>
            </a:r>
            <a:r>
              <a:rPr lang="en-GB" sz="2000" b="1" dirty="0">
                <a:solidFill>
                  <a:schemeClr val="accent2"/>
                </a:solidFill>
              </a:rPr>
              <a:t>efficient</a:t>
            </a:r>
            <a:r>
              <a:rPr lang="en-GB" sz="2000" b="1" dirty="0">
                <a:solidFill>
                  <a:srgbClr val="00205C"/>
                </a:solidFill>
              </a:rPr>
              <a:t> and </a:t>
            </a:r>
            <a:r>
              <a:rPr lang="en-GB" sz="2000" b="1" dirty="0">
                <a:solidFill>
                  <a:schemeClr val="accent2"/>
                </a:solidFill>
              </a:rPr>
              <a:t>high-performance </a:t>
            </a:r>
            <a:r>
              <a:rPr lang="en-GB" sz="2000" b="1" dirty="0">
                <a:solidFill>
                  <a:srgbClr val="00205C"/>
                </a:solidFill>
              </a:rPr>
              <a:t>VHEE accelerator is the use of: </a:t>
            </a: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GB" sz="2000" dirty="0">
                <a:solidFill>
                  <a:schemeClr val="accent2"/>
                </a:solidFill>
              </a:rPr>
              <a:t>Higher frequencies millimetric waves</a:t>
            </a:r>
            <a:r>
              <a:rPr lang="en-GB" sz="2000" b="1" dirty="0">
                <a:solidFill>
                  <a:schemeClr val="accent2"/>
                </a:solidFill>
              </a:rPr>
              <a:t> </a:t>
            </a:r>
            <a:r>
              <a:rPr lang="en-GB" sz="2000" b="1" dirty="0">
                <a:solidFill>
                  <a:srgbClr val="00205C"/>
                </a:solidFill>
              </a:rPr>
              <a:t>(~100 GHz)</a:t>
            </a: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GB" sz="2000" b="1" dirty="0">
                <a:solidFill>
                  <a:schemeClr val="accent2"/>
                </a:solidFill>
              </a:rPr>
              <a:t>Higher repetition rates </a:t>
            </a:r>
            <a:r>
              <a:rPr lang="en-GB" sz="2000" b="1" dirty="0">
                <a:solidFill>
                  <a:srgbClr val="00205C"/>
                </a:solidFill>
              </a:rPr>
              <a:t>using THz sources</a:t>
            </a: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endParaRPr lang="en-GB" sz="2000" b="1" dirty="0">
              <a:solidFill>
                <a:srgbClr val="00205C"/>
              </a:solidFill>
            </a:endParaRP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endParaRPr lang="en-GB" sz="2000" b="1" dirty="0">
              <a:solidFill>
                <a:srgbClr val="00205C"/>
              </a:solidFill>
            </a:endParaRPr>
          </a:p>
          <a:p>
            <a:pPr algn="l">
              <a:buClr>
                <a:srgbClr val="00205C"/>
              </a:buClr>
              <a:buSzPct val="100000"/>
              <a:defRPr sz="2000" b="1">
                <a:solidFill>
                  <a:srgbClr val="17375E"/>
                </a:solidFill>
              </a:defRPr>
            </a:pPr>
            <a:endParaRPr lang="en-US" sz="2000" b="1" dirty="0">
              <a:solidFill>
                <a:srgbClr val="00205C"/>
              </a:solidFill>
            </a:endParaRPr>
          </a:p>
          <a:p>
            <a:pPr marL="285750" indent="-285750" algn="l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endParaRPr lang="en-US" sz="2000" b="1" dirty="0">
              <a:solidFill>
                <a:srgbClr val="00205C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1733AE3-5081-C94F-856C-ED869F6F82AF}"/>
              </a:ext>
            </a:extLst>
          </p:cNvPr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11" r="10302" b="17023"/>
          <a:stretch/>
        </p:blipFill>
        <p:spPr>
          <a:xfrm>
            <a:off x="832860" y="2966493"/>
            <a:ext cx="4470169" cy="961049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2B0B0DB4-BD49-1F4F-B40B-0D5378061E7A}"/>
              </a:ext>
            </a:extLst>
          </p:cNvPr>
          <p:cNvSpPr/>
          <p:nvPr/>
        </p:nvSpPr>
        <p:spPr>
          <a:xfrm>
            <a:off x="945539" y="3952767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>
                <a:latin typeface="+mn-lt"/>
                <a:ea typeface="Times New Roman" panose="02020603050405020304" pitchFamily="18" charset="0"/>
              </a:rPr>
              <a:t>Comparison of X-band and mm-wave </a:t>
            </a:r>
            <a:r>
              <a:rPr lang="en-GB" sz="1200" dirty="0" err="1">
                <a:latin typeface="+mn-lt"/>
                <a:ea typeface="Times New Roman" panose="02020603050405020304" pitchFamily="18" charset="0"/>
              </a:rPr>
              <a:t>linac</a:t>
            </a:r>
            <a:r>
              <a:rPr lang="en-GB" sz="1200" dirty="0">
                <a:latin typeface="+mn-lt"/>
                <a:ea typeface="Times New Roman" panose="02020603050405020304" pitchFamily="18" charset="0"/>
              </a:rPr>
              <a:t> parameters</a:t>
            </a:r>
            <a:endParaRPr lang="en-US" dirty="0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3F3037F-0EAE-5447-AB66-2871C689AF30}"/>
              </a:ext>
            </a:extLst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03029" y="4161399"/>
            <a:ext cx="3786053" cy="1295081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1B958B2-72D2-0444-A5CE-7CAD0EE6A9B2}"/>
              </a:ext>
            </a:extLst>
          </p:cNvPr>
          <p:cNvSpPr/>
          <p:nvPr/>
        </p:nvSpPr>
        <p:spPr>
          <a:xfrm>
            <a:off x="5303029" y="3856490"/>
            <a:ext cx="375357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ea typeface="Times New Roman" panose="02020603050405020304" pitchFamily="18" charset="0"/>
              </a:rPr>
              <a:t>Built and tested structures at 110 GHz to 230 MeV (SLAC)</a:t>
            </a:r>
            <a:r>
              <a:rPr lang="fr-FR" sz="1200" dirty="0"/>
              <a:t> </a:t>
            </a:r>
            <a:endParaRPr lang="en-US" sz="1200" dirty="0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6AE39683-CD9D-974E-A8B2-99250450AEF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647" y="2245421"/>
            <a:ext cx="2384062" cy="1552848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2A3CE87A-9674-C043-B6D0-6DB4A42C355C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63" y="4712236"/>
            <a:ext cx="2782233" cy="1488488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A02B780C-0B3D-5545-952C-097EC53026D3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3861" y="5200816"/>
            <a:ext cx="2326005" cy="1614805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AD04A7EE-60F3-0749-9DB5-EE76FB1A05C9}"/>
              </a:ext>
            </a:extLst>
          </p:cNvPr>
          <p:cNvSpPr/>
          <p:nvPr/>
        </p:nvSpPr>
        <p:spPr>
          <a:xfrm>
            <a:off x="5303029" y="5677227"/>
            <a:ext cx="295982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ea typeface="Times New Roman" panose="02020603050405020304" pitchFamily="18" charset="0"/>
              </a:rPr>
              <a:t>Relativistic electron sources with charges of 160 </a:t>
            </a:r>
            <a:r>
              <a:rPr lang="en-US" sz="1200" dirty="0" err="1">
                <a:ea typeface="Times New Roman" panose="02020603050405020304" pitchFamily="18" charset="0"/>
              </a:rPr>
              <a:t>nC</a:t>
            </a:r>
            <a:r>
              <a:rPr lang="en-US" sz="1200" dirty="0">
                <a:ea typeface="Times New Roman" panose="02020603050405020304" pitchFamily="18" charset="0"/>
              </a:rPr>
              <a:t> delivered in 1 second, with high repetition rate (ultimately 400Hz) utilizing field emission (100 </a:t>
            </a:r>
            <a:r>
              <a:rPr lang="en-US" sz="1200" dirty="0" err="1">
                <a:ea typeface="Times New Roman" panose="02020603050405020304" pitchFamily="18" charset="0"/>
              </a:rPr>
              <a:t>fC</a:t>
            </a:r>
            <a:r>
              <a:rPr lang="en-US" sz="1200" dirty="0">
                <a:ea typeface="Times New Roman" panose="02020603050405020304" pitchFamily="18" charset="0"/>
              </a:rPr>
              <a:t> per bunch, 40 ns pulse) (SLAC-NSF)</a:t>
            </a:r>
            <a:endParaRPr lang="en-US" sz="1200" dirty="0"/>
          </a:p>
        </p:txBody>
      </p:sp>
      <p:sp>
        <p:nvSpPr>
          <p:cNvPr id="23" name="Text Box 11">
            <a:extLst>
              <a:ext uri="{FF2B5EF4-FFF2-40B4-BE49-F238E27FC236}">
                <a16:creationId xmlns:a16="http://schemas.microsoft.com/office/drawing/2014/main" id="{BBCB3D13-26DA-4F4B-A793-86CDFA759AC5}"/>
              </a:ext>
            </a:extLst>
          </p:cNvPr>
          <p:cNvSpPr txBox="1"/>
          <p:nvPr/>
        </p:nvSpPr>
        <p:spPr>
          <a:xfrm>
            <a:off x="2792696" y="4714593"/>
            <a:ext cx="2059016" cy="449777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1000"/>
              </a:spcAft>
            </a:pPr>
            <a:r>
              <a:rPr lang="en-GB" sz="900" i="1" dirty="0">
                <a:solidFill>
                  <a:srgbClr val="012545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1200" dirty="0">
                <a:solidFill>
                  <a:srgbClr val="012545"/>
                </a:solidFill>
                <a:effectLst/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Commissioning device for relativistic electron source</a:t>
            </a:r>
            <a:endParaRPr lang="fr-FR" sz="1200" dirty="0">
              <a:solidFill>
                <a:srgbClr val="012545"/>
              </a:solidFill>
              <a:effectLst/>
              <a:latin typeface="+mn-lt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9FDDD40-F903-B448-9CD0-1ED11B082876}"/>
              </a:ext>
            </a:extLst>
          </p:cNvPr>
          <p:cNvSpPr/>
          <p:nvPr/>
        </p:nvSpPr>
        <p:spPr>
          <a:xfrm>
            <a:off x="738678" y="6185059"/>
            <a:ext cx="18678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dirty="0">
                <a:solidFill>
                  <a:srgbClr val="012545"/>
                </a:solidFill>
                <a:latin typeface="+mn-lt"/>
                <a:ea typeface="Times New Roman" panose="02020603050405020304" pitchFamily="18" charset="0"/>
                <a:cs typeface="Times New Roman" panose="02020603050405020304" pitchFamily="18" charset="0"/>
              </a:rPr>
              <a:t>Relativistic electron source</a:t>
            </a:r>
            <a:endParaRPr lang="en-US" sz="1200" dirty="0">
              <a:latin typeface="+mn-lt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0C7B4DBF-677E-0047-9C58-87FD71AE84A4}"/>
              </a:ext>
            </a:extLst>
          </p:cNvPr>
          <p:cNvSpPr/>
          <p:nvPr/>
        </p:nvSpPr>
        <p:spPr>
          <a:xfrm>
            <a:off x="6424699" y="1783756"/>
            <a:ext cx="25460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ea typeface="Times New Roman" panose="02020603050405020304" pitchFamily="18" charset="0"/>
              </a:rPr>
              <a:t>Laser-triggered semiconductor switch for pulse shaping</a:t>
            </a:r>
            <a:r>
              <a:rPr lang="fr-FR" sz="1200" dirty="0"/>
              <a:t> (MIT)</a:t>
            </a:r>
            <a:endParaRPr lang="en-US" sz="1200" dirty="0"/>
          </a:p>
        </p:txBody>
      </p:sp>
      <p:pic>
        <p:nvPicPr>
          <p:cNvPr id="26" name="Image 14">
            <a:extLst>
              <a:ext uri="{FF2B5EF4-FFF2-40B4-BE49-F238E27FC236}">
                <a16:creationId xmlns:a16="http://schemas.microsoft.com/office/drawing/2014/main" id="{EE20205F-4236-6446-BC46-C7B5587EA5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1121" y="232442"/>
            <a:ext cx="713154" cy="71315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3221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AAAEDF6-6320-6242-9BF1-3B832A0CFB2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t>2</a:t>
            </a:fld>
            <a:endParaRPr lang="fr-FR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FDC8F9C-6A92-694E-8409-8BDD3815D4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0BC64-363A-334D-A47E-052F53761A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AEF735-061A-B84F-9858-73CC219E5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6" name="1 CuadroTexto">
            <a:extLst>
              <a:ext uri="{FF2B5EF4-FFF2-40B4-BE49-F238E27FC236}">
                <a16:creationId xmlns:a16="http://schemas.microsoft.com/office/drawing/2014/main" id="{096FE087-2AA8-B54B-83E8-52B1D49CED8B}"/>
              </a:ext>
            </a:extLst>
          </p:cNvPr>
          <p:cNvSpPr txBox="1"/>
          <p:nvPr/>
        </p:nvSpPr>
        <p:spPr>
          <a:xfrm>
            <a:off x="2939261" y="1258914"/>
            <a:ext cx="6010644" cy="3531736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0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sz="2800" dirty="0">
                <a:latin typeface="+mn-lt"/>
              </a:rPr>
              <a:t>OUTLINE</a:t>
            </a:r>
            <a:endParaRPr dirty="0"/>
          </a:p>
          <a:p>
            <a:pPr>
              <a:defRPr b="1" i="1">
                <a:solidFill>
                  <a:srgbClr val="17375E"/>
                </a:solidFill>
              </a:defRPr>
            </a:pPr>
            <a:endParaRPr lang="en-US" dirty="0"/>
          </a:p>
          <a:p>
            <a:pPr marL="783771" lvl="1" indent="-326571" hangingPunct="1">
              <a:buSzPct val="100000"/>
              <a:buFont typeface="Wingdings" pitchFamily="2" charset="2"/>
              <a:buChar char="Ø"/>
            </a:pP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Challenges of Radiotherapy</a:t>
            </a:r>
          </a:p>
          <a:p>
            <a:pPr marL="1219200" lvl="2" indent="-304800" hangingPunct="1">
              <a:buSzPct val="100000"/>
              <a:buFont typeface="Courier New" panose="02070309020205020404" pitchFamily="49" charset="0"/>
              <a:buChar char="o"/>
            </a:pPr>
            <a:r>
              <a:rPr lang="en-US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RT approaches</a:t>
            </a:r>
          </a:p>
          <a:p>
            <a:pPr marL="1737360" lvl="3" indent="-365760" hangingPunct="1">
              <a:buSzPct val="100000"/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VHEE RT</a:t>
            </a:r>
          </a:p>
          <a:p>
            <a:pPr marL="1737360" lvl="3" indent="-365760" hangingPunct="1">
              <a:buSzPct val="100000"/>
              <a:buFont typeface="Arial" panose="020B0604020202020204" pitchFamily="34" charset="0"/>
              <a:buChar char="•"/>
            </a:pPr>
            <a:r>
              <a:rPr lang="en-US" sz="2000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New delivery doses modalities: FLASH</a:t>
            </a:r>
          </a:p>
          <a:p>
            <a:pPr marL="783771" lvl="1" indent="-326571" hangingPunct="1">
              <a:spcBef>
                <a:spcPts val="700"/>
              </a:spcBef>
              <a:buSzPct val="100000"/>
              <a:buFont typeface="Wingdings" pitchFamily="2" charset="2"/>
              <a:buChar char="Ø"/>
            </a:pP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Facilities for VHEE R&amp;D</a:t>
            </a:r>
          </a:p>
          <a:p>
            <a:pPr marL="783771" lvl="1" indent="-326571" hangingPunct="1">
              <a:spcBef>
                <a:spcPts val="700"/>
              </a:spcBef>
              <a:buSzPct val="100000"/>
              <a:buFont typeface="Wingdings" pitchFamily="2" charset="2"/>
              <a:buChar char="Ø"/>
            </a:pP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Technologies for VHEE: HG </a:t>
            </a:r>
            <a:r>
              <a:rPr lang="en-US" sz="2000" b="1" i="1" dirty="0" err="1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linacs</a:t>
            </a: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783771" lvl="1" indent="-326571" hangingPunct="1">
              <a:spcBef>
                <a:spcPts val="700"/>
              </a:spcBef>
              <a:buSzPct val="100000"/>
              <a:buFont typeface="Wingdings" pitchFamily="2" charset="2"/>
              <a:buChar char="Ø"/>
            </a:pPr>
            <a:r>
              <a:rPr lang="en-US" sz="2000" b="1" i="1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Summary and Future perspectives</a:t>
            </a:r>
          </a:p>
          <a:p>
            <a:pPr>
              <a:defRPr b="1" i="1">
                <a:solidFill>
                  <a:srgbClr val="17375E"/>
                </a:solidFill>
              </a:defRPr>
            </a:pPr>
            <a:endParaRPr sz="2000" dirty="0"/>
          </a:p>
        </p:txBody>
      </p:sp>
      <p:pic>
        <p:nvPicPr>
          <p:cNvPr id="7" name="Image 14">
            <a:extLst>
              <a:ext uri="{FF2B5EF4-FFF2-40B4-BE49-F238E27FC236}">
                <a16:creationId xmlns:a16="http://schemas.microsoft.com/office/drawing/2014/main" id="{A1683058-A7D4-5C45-8C00-0D7FFE8E8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16731" y="857583"/>
            <a:ext cx="833105" cy="833105"/>
          </a:xfrm>
          <a:prstGeom prst="rect">
            <a:avLst/>
          </a:prstGeom>
        </p:spPr>
      </p:pic>
      <p:sp>
        <p:nvSpPr>
          <p:cNvPr id="8" name="Arrow">
            <a:extLst>
              <a:ext uri="{FF2B5EF4-FFF2-40B4-BE49-F238E27FC236}">
                <a16:creationId xmlns:a16="http://schemas.microsoft.com/office/drawing/2014/main" id="{AAA36BDD-F551-404D-A5FC-090C8A953360}"/>
              </a:ext>
            </a:extLst>
          </p:cNvPr>
          <p:cNvSpPr/>
          <p:nvPr/>
        </p:nvSpPr>
        <p:spPr>
          <a:xfrm rot="16200000" flipH="1">
            <a:off x="-2000071" y="2601616"/>
            <a:ext cx="6140526" cy="1464826"/>
          </a:xfrm>
          <a:prstGeom prst="rightArrow">
            <a:avLst>
              <a:gd name="adj1" fmla="val 49442"/>
              <a:gd name="adj2" fmla="val 90561"/>
            </a:avLst>
          </a:prstGeom>
          <a:gradFill>
            <a:gsLst>
              <a:gs pos="0">
                <a:srgbClr val="8D4C17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385439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22054AA-84B8-454D-B763-704AC9652D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13" y="3178671"/>
            <a:ext cx="1806906" cy="1172309"/>
          </a:xfrm>
          <a:prstGeom prst="rect">
            <a:avLst/>
          </a:prstGeom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C1104AE7-0507-0147-A7C3-4C894CEBA1E3}"/>
              </a:ext>
            </a:extLst>
          </p:cNvPr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2928" y="1889776"/>
            <a:ext cx="1816874" cy="1177690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6D3D220F-47AE-574A-890A-3A2D6F563A36}"/>
              </a:ext>
            </a:extLst>
          </p:cNvPr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72248" y="166037"/>
            <a:ext cx="2027716" cy="1570975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33DD83C9-E926-AE4B-9757-F55F8BD92B69}"/>
              </a:ext>
            </a:extLst>
          </p:cNvPr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801" y="4810517"/>
            <a:ext cx="1568602" cy="652397"/>
          </a:xfrm>
          <a:prstGeom prst="rect">
            <a:avLst/>
          </a:prstGeom>
        </p:spPr>
      </p:pic>
      <p:pic>
        <p:nvPicPr>
          <p:cNvPr id="13" name="Immagine 18">
            <a:extLst>
              <a:ext uri="{FF2B5EF4-FFF2-40B4-BE49-F238E27FC236}">
                <a16:creationId xmlns:a16="http://schemas.microsoft.com/office/drawing/2014/main" id="{DC3F708F-4525-454E-9DD9-B1608FFBF4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87" t="208" r="7397" b="28413"/>
          <a:stretch>
            <a:fillRect/>
          </a:stretch>
        </p:blipFill>
        <p:spPr bwMode="auto">
          <a:xfrm>
            <a:off x="1471105" y="3813520"/>
            <a:ext cx="1145824" cy="852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8359986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ndico.cern.ch/event/939012/images/29183-VHEE2020_Poster_3.jpg">
            <a:extLst>
              <a:ext uri="{FF2B5EF4-FFF2-40B4-BE49-F238E27FC236}">
                <a16:creationId xmlns:a16="http://schemas.microsoft.com/office/drawing/2014/main" id="{BF4F9660-8216-DB4B-AA89-20F20169EB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860" y="459672"/>
            <a:ext cx="8660280" cy="48714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3" name="Espace réservé du numéro de diapositive 11"/>
          <p:cNvSpPr txBox="1">
            <a:spLocks noGrp="1"/>
          </p:cNvSpPr>
          <p:nvPr>
            <p:ph type="sldNum" sz="quarter" idx="2"/>
          </p:nvPr>
        </p:nvSpPr>
        <p:spPr>
          <a:xfrm>
            <a:off x="8780425" y="6421480"/>
            <a:ext cx="181383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20</a:t>
            </a:fld>
            <a:endParaRPr/>
          </a:p>
        </p:txBody>
      </p:sp>
      <p:sp>
        <p:nvSpPr>
          <p:cNvPr id="114" name="ZoneTexte 8"/>
          <p:cNvSpPr txBox="1"/>
          <p:nvPr/>
        </p:nvSpPr>
        <p:spPr>
          <a:xfrm>
            <a:off x="1657350" y="5331079"/>
            <a:ext cx="6156614" cy="830997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fr-FR" sz="2400" b="1" dirty="0" err="1"/>
              <a:t>Detailed</a:t>
            </a:r>
            <a:r>
              <a:rPr lang="fr-FR" sz="2400" b="1" dirty="0"/>
              <a:t> information in: https://</a:t>
            </a:r>
            <a:r>
              <a:rPr lang="fr-FR" sz="2400" b="1" dirty="0" err="1"/>
              <a:t>indico.cern.ch</a:t>
            </a:r>
            <a:r>
              <a:rPr lang="fr-FR" sz="2400" b="1" dirty="0"/>
              <a:t>/</a:t>
            </a:r>
            <a:r>
              <a:rPr lang="fr-FR" sz="2400" b="1" dirty="0" err="1"/>
              <a:t>event</a:t>
            </a:r>
            <a:r>
              <a:rPr lang="fr-FR" sz="2400" b="1" dirty="0"/>
              <a:t>/939012/</a:t>
            </a:r>
            <a:endParaRPr sz="2400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EB5E4E8-A40C-684C-B135-8C4C093FA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F5C771-3A63-3E43-B300-C8B9F32DE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40th CLIC Project Meeting</a:t>
            </a:r>
          </a:p>
        </p:txBody>
      </p:sp>
    </p:spTree>
    <p:extLst>
      <p:ext uri="{BB962C8B-B14F-4D97-AF65-F5344CB8AC3E}">
        <p14:creationId xmlns:p14="http://schemas.microsoft.com/office/powerpoint/2010/main" val="1053269005"/>
      </p:ext>
    </p:extLst>
  </p:cSld>
  <p:clrMapOvr>
    <a:masterClrMapping/>
  </p:clrMapOvr>
  <p:transition spd="med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1 CuadroTexto"/>
          <p:cNvSpPr txBox="1"/>
          <p:nvPr/>
        </p:nvSpPr>
        <p:spPr>
          <a:xfrm>
            <a:off x="1388797" y="519782"/>
            <a:ext cx="7348284" cy="5832366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20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dirty="0"/>
              <a:t>SUMMARY and FUTURE PERSPECTIVES </a:t>
            </a:r>
          </a:p>
          <a:p>
            <a:pPr algn="ctr">
              <a:defRPr sz="20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endParaRPr i="1" dirty="0">
              <a:latin typeface="+mj-lt"/>
              <a:ea typeface="+mj-ea"/>
              <a:cs typeface="+mj-cs"/>
              <a:sym typeface="Calibri"/>
            </a:endParaRPr>
          </a:p>
          <a:p>
            <a:pPr marL="285750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Challenge </a:t>
            </a:r>
            <a:r>
              <a:rPr dirty="0"/>
              <a:t>in RT is to find possible strategies to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spare normal tissue</a:t>
            </a:r>
          </a:p>
          <a:p>
            <a:pPr marL="742950" lvl="1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/>
              <a:t>Different particle types: Very High Energy Electrons (VHEE)</a:t>
            </a:r>
          </a:p>
          <a:p>
            <a:pPr marL="742950" lvl="1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/>
              <a:t>Different dose delivery methods: Grid mini-beam or FLASH RT</a:t>
            </a:r>
          </a:p>
          <a:p>
            <a:pPr marL="742950" lvl="1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FLASH</a:t>
            </a:r>
            <a:r>
              <a:rPr dirty="0"/>
              <a:t> consists of 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ultra short</a:t>
            </a:r>
            <a:r>
              <a:rPr dirty="0"/>
              <a:t> irradiation time or “beam on time” (&lt;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500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ms</a:t>
            </a:r>
            <a:r>
              <a:rPr dirty="0"/>
              <a:t>) and very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high-dose</a:t>
            </a:r>
            <a:r>
              <a:rPr dirty="0"/>
              <a:t> (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60-200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Gy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/s</a:t>
            </a:r>
            <a:r>
              <a:rPr dirty="0"/>
              <a:t>), that spare normal tissues from radiation-induced toxicities</a:t>
            </a:r>
          </a:p>
          <a:p>
            <a:pPr marL="742950" lvl="1" indent="-285750" algn="just">
              <a:buSzPct val="100000"/>
              <a:buChar char="➢"/>
              <a:defRPr sz="1600" b="1">
                <a:solidFill>
                  <a:srgbClr val="17375E"/>
                </a:solidFill>
              </a:defRPr>
            </a:pP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Understanding</a:t>
            </a:r>
            <a:r>
              <a:rPr dirty="0"/>
              <a:t> the FLASH-RT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limits (min/max dose/time)</a:t>
            </a:r>
          </a:p>
          <a:p>
            <a:pPr marL="1200150" lvl="2" indent="-285750" algn="just">
              <a:buSzPct val="100000"/>
              <a:buChar char="➢"/>
              <a:defRPr sz="1600" b="1">
                <a:solidFill>
                  <a:srgbClr val="17375E"/>
                </a:solidFill>
              </a:defRPr>
            </a:pPr>
            <a:r>
              <a:rPr dirty="0"/>
              <a:t>Minimum beam on-time: </a:t>
            </a:r>
            <a:r>
              <a:rPr dirty="0" err="1"/>
              <a:t>ms</a:t>
            </a:r>
            <a:r>
              <a:rPr dirty="0"/>
              <a:t> =&gt; 𝜇m=&gt; ns ? Bunching structure?</a:t>
            </a:r>
          </a:p>
          <a:p>
            <a:pPr marL="1200150" lvl="2" indent="-285750" algn="just">
              <a:buSzPct val="100000"/>
              <a:buChar char="➢"/>
              <a:defRPr sz="1600" b="1">
                <a:solidFill>
                  <a:srgbClr val="17375E"/>
                </a:solidFill>
              </a:defRPr>
            </a:pPr>
            <a:r>
              <a:rPr dirty="0" err="1"/>
              <a:t>Maximun</a:t>
            </a:r>
            <a:r>
              <a:rPr dirty="0"/>
              <a:t> dose &gt; 200 </a:t>
            </a:r>
            <a:r>
              <a:rPr dirty="0" err="1"/>
              <a:t>Gy</a:t>
            </a:r>
            <a:r>
              <a:rPr dirty="0"/>
              <a:t>/s ?</a:t>
            </a:r>
            <a:endParaRPr dirty="0">
              <a:solidFill>
                <a:srgbClr val="FFFFFF"/>
              </a:solidFill>
            </a:endParaRPr>
          </a:p>
          <a:p>
            <a:pPr marL="742950" lvl="1" indent="-285750" algn="just">
              <a:buSzPct val="100000"/>
              <a:buChar char="➢"/>
              <a:defRPr sz="1600" b="1" i="1">
                <a:solidFill>
                  <a:srgbClr val="17375E"/>
                </a:solidFill>
              </a:defRPr>
            </a:pPr>
            <a:r>
              <a:rPr i="0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Understanding</a:t>
            </a:r>
            <a:r>
              <a:rPr i="0" dirty="0"/>
              <a:t> the FLASH-RT </a:t>
            </a:r>
            <a:r>
              <a:rPr i="0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underlying mechanism:</a:t>
            </a:r>
          </a:p>
          <a:p>
            <a:pPr marL="1200150" lvl="2" indent="-285750" algn="just">
              <a:buSzPct val="100000"/>
              <a:buChar char="➢"/>
              <a:defRPr sz="1600" b="1" i="1">
                <a:solidFill>
                  <a:srgbClr val="17375E"/>
                </a:solidFill>
              </a:defRPr>
            </a:pPr>
            <a:r>
              <a:rPr i="0" dirty="0"/>
              <a:t>Biological studies </a:t>
            </a:r>
          </a:p>
          <a:p>
            <a:pPr marL="1200150" lvl="2" indent="-285750" algn="just">
              <a:buSzPct val="100000"/>
              <a:buChar char="➢"/>
              <a:defRPr sz="1600" b="1" i="1">
                <a:solidFill>
                  <a:srgbClr val="17375E"/>
                </a:solidFill>
              </a:defRPr>
            </a:pPr>
            <a:r>
              <a:rPr i="0" dirty="0"/>
              <a:t>Chemical and kinetic: role of the oxygen</a:t>
            </a:r>
          </a:p>
          <a:p>
            <a:pPr marL="742950" lvl="1" indent="-285750" algn="just">
              <a:buSzPct val="100000"/>
              <a:buChar char="➢"/>
              <a:defRPr sz="1600" b="1" i="1">
                <a:solidFill>
                  <a:srgbClr val="17375E"/>
                </a:solidFill>
              </a:defRPr>
            </a:pPr>
            <a:r>
              <a:rPr i="0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Extending </a:t>
            </a:r>
            <a:r>
              <a:rPr i="0" dirty="0"/>
              <a:t>to other species: </a:t>
            </a:r>
            <a:r>
              <a:rPr i="0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p, </a:t>
            </a:r>
            <a:r>
              <a:rPr i="0" baseline="31999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12</a:t>
            </a:r>
            <a:r>
              <a:rPr i="0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C</a:t>
            </a:r>
          </a:p>
          <a:p>
            <a:pPr algn="just">
              <a:defRPr sz="1700" b="1" i="1">
                <a:solidFill>
                  <a:srgbClr val="17375E"/>
                </a:solidFill>
              </a:defRPr>
            </a:pPr>
            <a:endParaRPr i="0" dirty="0">
              <a:solidFill>
                <a:srgbClr val="FFFFFF"/>
              </a:solidFill>
            </a:endParaRPr>
          </a:p>
          <a:p>
            <a:pPr marL="285750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Dosimetry</a:t>
            </a:r>
            <a:r>
              <a:rPr dirty="0"/>
              <a:t> for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ultra-high dose rate</a:t>
            </a:r>
            <a:r>
              <a:rPr dirty="0"/>
              <a:t> is a key stone, development of dosimeters is mandatory for a clinical application (EURAMET - EMPIR 2018)</a:t>
            </a:r>
          </a:p>
          <a:p>
            <a:pPr algn="just">
              <a:defRPr sz="17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 algn="just">
              <a:buSzPct val="100000"/>
              <a:buChar char="➢"/>
              <a:defRPr sz="1700" b="1">
                <a:solidFill>
                  <a:srgbClr val="17375E"/>
                </a:solidFill>
              </a:defRPr>
            </a:pPr>
            <a:r>
              <a:rPr dirty="0"/>
              <a:t>Which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Accelerator</a:t>
            </a:r>
            <a:r>
              <a:rPr dirty="0"/>
              <a:t> is the most suitable to cope the necessary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performances</a:t>
            </a:r>
            <a:r>
              <a:rPr dirty="0"/>
              <a:t>?</a:t>
            </a:r>
          </a:p>
        </p:txBody>
      </p:sp>
      <p:sp>
        <p:nvSpPr>
          <p:cNvPr id="355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429106" y="6404292"/>
            <a:ext cx="615950" cy="367617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21</a:t>
            </a:fld>
            <a:endParaRPr dirty="0"/>
          </a:p>
        </p:txBody>
      </p:sp>
      <p:sp>
        <p:nvSpPr>
          <p:cNvPr id="357" name="Arrow"/>
          <p:cNvSpPr/>
          <p:nvPr/>
        </p:nvSpPr>
        <p:spPr>
          <a:xfrm rot="16200000" flipH="1">
            <a:off x="-2278340" y="2566127"/>
            <a:ext cx="6140526" cy="1464826"/>
          </a:xfrm>
          <a:prstGeom prst="rightArrow">
            <a:avLst>
              <a:gd name="adj1" fmla="val 49442"/>
              <a:gd name="adj2" fmla="val 90561"/>
            </a:avLst>
          </a:prstGeom>
          <a:gradFill>
            <a:gsLst>
              <a:gs pos="0">
                <a:srgbClr val="8D4C17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385439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36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28066" y="4111716"/>
            <a:ext cx="1354433" cy="77439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6919ABA-E8B3-774B-A77E-7D86F816107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9509" y="6425774"/>
            <a:ext cx="2057400" cy="365125"/>
          </a:xfrm>
        </p:spPr>
        <p:txBody>
          <a:bodyPr/>
          <a:lstStyle/>
          <a:p>
            <a:r>
              <a:rPr lang="fr-FR" dirty="0"/>
              <a:t>5 </a:t>
            </a:r>
            <a:r>
              <a:rPr lang="fr-FR" dirty="0" err="1"/>
              <a:t>October</a:t>
            </a:r>
            <a:r>
              <a:rPr lang="fr-FR" dirty="0"/>
              <a:t> 2021</a:t>
            </a:r>
            <a:endParaRPr lang="en-US" dirty="0"/>
          </a:p>
        </p:txBody>
      </p:sp>
      <p:pic>
        <p:nvPicPr>
          <p:cNvPr id="9" name="Image" descr="Image">
            <a:extLst>
              <a:ext uri="{FF2B5EF4-FFF2-40B4-BE49-F238E27FC236}">
                <a16:creationId xmlns:a16="http://schemas.microsoft.com/office/drawing/2014/main" id="{B770AA3E-23AE-2B45-95CF-D4F7491E565F}"/>
              </a:ext>
            </a:extLst>
          </p:cNvPr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690573" y="-4204241"/>
            <a:ext cx="1702749" cy="10110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0" name="Image" descr="Image">
            <a:extLst>
              <a:ext uri="{FF2B5EF4-FFF2-40B4-BE49-F238E27FC236}">
                <a16:creationId xmlns:a16="http://schemas.microsoft.com/office/drawing/2014/main" id="{756D4F17-062B-8B42-849C-892BAD2157D2}"/>
              </a:ext>
            </a:extLst>
          </p:cNvPr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568419" y="232669"/>
            <a:ext cx="1231092" cy="96427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" name="Image" descr="Image">
            <a:extLst>
              <a:ext uri="{FF2B5EF4-FFF2-40B4-BE49-F238E27FC236}">
                <a16:creationId xmlns:a16="http://schemas.microsoft.com/office/drawing/2014/main" id="{CC1DC5B3-0104-8845-8860-3CC630B8EECE}"/>
              </a:ext>
            </a:extLst>
          </p:cNvPr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20194" y="1490826"/>
            <a:ext cx="1391718" cy="9099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A7F58D-81A3-9241-AAEA-435629BDBE10}"/>
              </a:ext>
            </a:extLst>
          </p:cNvPr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073" y="2914760"/>
            <a:ext cx="1457051" cy="824727"/>
          </a:xfrm>
          <a:prstGeom prst="rect">
            <a:avLst/>
          </a:prstGeom>
        </p:spPr>
      </p:pic>
      <p:pic>
        <p:nvPicPr>
          <p:cNvPr id="13" name="Image" descr="Image">
            <a:extLst>
              <a:ext uri="{FF2B5EF4-FFF2-40B4-BE49-F238E27FC236}">
                <a16:creationId xmlns:a16="http://schemas.microsoft.com/office/drawing/2014/main" id="{1E97D618-78C3-2547-85BE-E41D8B39E3C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29925" y="161822"/>
            <a:ext cx="1419061" cy="995269"/>
          </a:xfrm>
          <a:prstGeom prst="rect">
            <a:avLst/>
          </a:prstGeom>
          <a:ln w="12700">
            <a:miter lim="400000"/>
          </a:ln>
        </p:spPr>
      </p:pic>
      <p:sp>
        <p:nvSpPr>
          <p:cNvPr id="14" name="Lightning">
            <a:extLst>
              <a:ext uri="{FF2B5EF4-FFF2-40B4-BE49-F238E27FC236}">
                <a16:creationId xmlns:a16="http://schemas.microsoft.com/office/drawing/2014/main" id="{360692F5-9A53-0548-8164-70DF426A460B}"/>
              </a:ext>
            </a:extLst>
          </p:cNvPr>
          <p:cNvSpPr/>
          <p:nvPr/>
        </p:nvSpPr>
        <p:spPr>
          <a:xfrm>
            <a:off x="1143430" y="207040"/>
            <a:ext cx="179022" cy="4075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8" y="0"/>
                </a:moveTo>
                <a:lnTo>
                  <a:pt x="0" y="12520"/>
                </a:lnTo>
                <a:lnTo>
                  <a:pt x="12017" y="12520"/>
                </a:lnTo>
                <a:lnTo>
                  <a:pt x="9664" y="21600"/>
                </a:lnTo>
                <a:lnTo>
                  <a:pt x="21600" y="8375"/>
                </a:lnTo>
                <a:lnTo>
                  <a:pt x="11515" y="8375"/>
                </a:lnTo>
                <a:lnTo>
                  <a:pt x="16221" y="0"/>
                </a:lnTo>
                <a:lnTo>
                  <a:pt x="6808" y="0"/>
                </a:lnTo>
                <a:close/>
              </a:path>
            </a:pathLst>
          </a:custGeom>
          <a:gradFill>
            <a:gsLst>
              <a:gs pos="0">
                <a:srgbClr val="C96D20"/>
              </a:gs>
              <a:gs pos="67558">
                <a:srgbClr val="FFF134"/>
              </a:gs>
              <a:gs pos="100000">
                <a:srgbClr val="FF9035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1FF9352F-61ED-0740-8FCF-8010F8DE0FD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78570" y="152587"/>
            <a:ext cx="713154" cy="713154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Arrow"/>
          <p:cNvSpPr/>
          <p:nvPr/>
        </p:nvSpPr>
        <p:spPr>
          <a:xfrm rot="10805164" flipH="1">
            <a:off x="384424" y="4982274"/>
            <a:ext cx="8380929" cy="1464825"/>
          </a:xfrm>
          <a:prstGeom prst="rightArrow">
            <a:avLst>
              <a:gd name="adj1" fmla="val 49442"/>
              <a:gd name="adj2" fmla="val 90561"/>
            </a:avLst>
          </a:prstGeom>
          <a:gradFill>
            <a:gsLst>
              <a:gs pos="0">
                <a:srgbClr val="8D4C17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385439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43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607018" y="65566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3</a:t>
            </a:fld>
            <a:endParaRPr/>
          </a:p>
        </p:txBody>
      </p:sp>
      <p:sp>
        <p:nvSpPr>
          <p:cNvPr id="144" name="1 CuadroTexto"/>
          <p:cNvSpPr txBox="1"/>
          <p:nvPr/>
        </p:nvSpPr>
        <p:spPr>
          <a:xfrm>
            <a:off x="312047" y="454094"/>
            <a:ext cx="8494939" cy="4555093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4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dirty="0"/>
              <a:t>     </a:t>
            </a:r>
            <a:r>
              <a:rPr lang="en-US" dirty="0"/>
              <a:t>     </a:t>
            </a:r>
            <a:r>
              <a:rPr dirty="0"/>
              <a:t>CHALLENGES IN RADIOTHERAPY</a:t>
            </a:r>
          </a:p>
          <a:p>
            <a:pPr algn="ctr">
              <a:defRPr sz="2400" b="1">
                <a:solidFill>
                  <a:schemeClr val="accent2">
                    <a:satOff val="-4966"/>
                    <a:lumOff val="-10549"/>
                  </a:schemeClr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dirty="0"/>
              <a:t>New RT approaches</a:t>
            </a:r>
          </a:p>
          <a:p>
            <a:pPr>
              <a:defRPr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2000" b="1" i="1">
                <a:solidFill>
                  <a:srgbClr val="FFFFFF"/>
                </a:solidFill>
              </a:defRPr>
            </a:pPr>
            <a:r>
              <a:rPr dirty="0"/>
              <a:t>RT treatment of some radio resistant </a:t>
            </a:r>
            <a:r>
              <a:rPr dirty="0" err="1"/>
              <a:t>tumours</a:t>
            </a:r>
            <a:r>
              <a:rPr dirty="0"/>
              <a:t>, </a:t>
            </a:r>
            <a:r>
              <a:rPr dirty="0" err="1"/>
              <a:t>paediatric</a:t>
            </a:r>
            <a:r>
              <a:rPr dirty="0"/>
              <a:t> cancers and </a:t>
            </a:r>
            <a:r>
              <a:rPr dirty="0" err="1"/>
              <a:t>tumours</a:t>
            </a:r>
            <a:r>
              <a:rPr dirty="0"/>
              <a:t> close to a delicate structure (i.e. spinal cord) is currently limited</a:t>
            </a:r>
          </a:p>
          <a:p>
            <a:pPr marL="285750" lvl="1" indent="-285750" algn="just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One of the main challenges is to find approaches to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increase </a:t>
            </a:r>
            <a:r>
              <a:rPr dirty="0">
                <a:solidFill>
                  <a:srgbClr val="13375E"/>
                </a:solidFill>
              </a:rPr>
              <a:t>the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normal tissue resistance</a:t>
            </a:r>
          </a:p>
          <a:p>
            <a:pPr marL="285750" lvl="1" indent="-285750" algn="just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Standard RT is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restricted</a:t>
            </a:r>
            <a:r>
              <a:rPr dirty="0"/>
              <a:t> to the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few temporal </a:t>
            </a:r>
            <a:r>
              <a:rPr dirty="0"/>
              <a:t>and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spatial schemes</a:t>
            </a:r>
            <a:r>
              <a:rPr dirty="0"/>
              <a:t>,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dose rates</a:t>
            </a:r>
            <a:r>
              <a:rPr dirty="0"/>
              <a:t>,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broad field sizes</a:t>
            </a:r>
            <a:r>
              <a:rPr dirty="0"/>
              <a:t>: mainly photons, 2 </a:t>
            </a:r>
            <a:r>
              <a:rPr dirty="0" err="1"/>
              <a:t>Gy</a:t>
            </a:r>
            <a:r>
              <a:rPr dirty="0"/>
              <a:t>/session, 1 session/day, 5 days/week, dose rates ~ 2 </a:t>
            </a:r>
            <a:r>
              <a:rPr dirty="0" err="1"/>
              <a:t>Gy</a:t>
            </a:r>
            <a:r>
              <a:rPr dirty="0"/>
              <a:t>/min, field sizes &gt; cm</a:t>
            </a:r>
            <a:r>
              <a:rPr baseline="31999" dirty="0"/>
              <a:t>2</a:t>
            </a:r>
            <a:r>
              <a:rPr dirty="0"/>
              <a:t>, homogeneous dose distributions</a:t>
            </a:r>
          </a:p>
          <a:p>
            <a:pPr algn="just">
              <a:defRPr sz="2000" b="1">
                <a:solidFill>
                  <a:srgbClr val="FFFFFF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2000" b="1" i="1">
                <a:solidFill>
                  <a:srgbClr val="FFFFFF"/>
                </a:solidFill>
              </a:defRPr>
            </a:pPr>
            <a:r>
              <a:rPr dirty="0"/>
              <a:t>Possible strategies to spare normal tissue</a:t>
            </a:r>
          </a:p>
          <a:p>
            <a:pPr marL="285750" lvl="1" indent="-285750" algn="just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Different particle types: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Very High Energy Electrons (VHEE)</a:t>
            </a:r>
          </a:p>
          <a:p>
            <a:pPr marL="285750" lvl="1" indent="-285750" algn="just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Different dose delivery methods: Grid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Mini-beam</a:t>
            </a:r>
            <a:r>
              <a:rPr dirty="0"/>
              <a:t> or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 FLASH RT</a:t>
            </a: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</p:txBody>
      </p:sp>
      <p:pic>
        <p:nvPicPr>
          <p:cNvPr id="146" name="Image 7" descr="Image 7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79507" y="201246"/>
            <a:ext cx="2228459" cy="1275944"/>
          </a:xfrm>
          <a:prstGeom prst="rect">
            <a:avLst/>
          </a:prstGeom>
          <a:ln w="12700">
            <a:miter lim="400000"/>
          </a:ln>
        </p:spPr>
      </p:pic>
      <p:pic>
        <p:nvPicPr>
          <p:cNvPr id="147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618510" y="3935964"/>
            <a:ext cx="1338966" cy="120726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568A835-E50C-D14F-9A32-2066271523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DF1666-A489-FE41-96DC-046D033580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sp>
        <p:nvSpPr>
          <p:cNvPr id="12" name="Lightning">
            <a:extLst>
              <a:ext uri="{FF2B5EF4-FFF2-40B4-BE49-F238E27FC236}">
                <a16:creationId xmlns:a16="http://schemas.microsoft.com/office/drawing/2014/main" id="{FA77A2CC-46AF-774D-945C-D21A709A6977}"/>
              </a:ext>
            </a:extLst>
          </p:cNvPr>
          <p:cNvSpPr/>
          <p:nvPr/>
        </p:nvSpPr>
        <p:spPr>
          <a:xfrm>
            <a:off x="6705600" y="3271599"/>
            <a:ext cx="575764" cy="172871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8" y="0"/>
                </a:moveTo>
                <a:lnTo>
                  <a:pt x="0" y="12520"/>
                </a:lnTo>
                <a:lnTo>
                  <a:pt x="12017" y="12520"/>
                </a:lnTo>
                <a:lnTo>
                  <a:pt x="9664" y="21600"/>
                </a:lnTo>
                <a:lnTo>
                  <a:pt x="21600" y="8375"/>
                </a:lnTo>
                <a:lnTo>
                  <a:pt x="11515" y="8375"/>
                </a:lnTo>
                <a:lnTo>
                  <a:pt x="16221" y="0"/>
                </a:lnTo>
                <a:lnTo>
                  <a:pt x="6808" y="0"/>
                </a:lnTo>
                <a:close/>
              </a:path>
            </a:pathLst>
          </a:custGeom>
          <a:gradFill>
            <a:gsLst>
              <a:gs pos="0">
                <a:srgbClr val="C96D20"/>
              </a:gs>
              <a:gs pos="67558">
                <a:srgbClr val="FFF134"/>
              </a:gs>
              <a:gs pos="100000">
                <a:srgbClr val="FF9035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pic>
        <p:nvPicPr>
          <p:cNvPr id="10" name="Image 14">
            <a:extLst>
              <a:ext uri="{FF2B5EF4-FFF2-40B4-BE49-F238E27FC236}">
                <a16:creationId xmlns:a16="http://schemas.microsoft.com/office/drawing/2014/main" id="{F68F668D-CDED-8B46-9FDB-17B1E7F1DFD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121" y="320053"/>
            <a:ext cx="713154" cy="71315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Arrow"/>
          <p:cNvSpPr/>
          <p:nvPr/>
        </p:nvSpPr>
        <p:spPr>
          <a:xfrm rot="16200000" flipH="1">
            <a:off x="6262862" y="2277304"/>
            <a:ext cx="4173796" cy="1464826"/>
          </a:xfrm>
          <a:prstGeom prst="rightArrow">
            <a:avLst>
              <a:gd name="adj1" fmla="val 49442"/>
              <a:gd name="adj2" fmla="val 90561"/>
            </a:avLst>
          </a:prstGeom>
          <a:gradFill>
            <a:gsLst>
              <a:gs pos="0">
                <a:srgbClr val="8D4C17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385439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54" name="1 CuadroTexto"/>
          <p:cNvSpPr txBox="1"/>
          <p:nvPr/>
        </p:nvSpPr>
        <p:spPr>
          <a:xfrm>
            <a:off x="376884" y="681354"/>
            <a:ext cx="8390232" cy="5139869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 b="1">
                <a:solidFill>
                  <a:srgbClr val="17375E"/>
                </a:solidFill>
              </a:defRPr>
            </a:pPr>
            <a:r>
              <a:rPr dirty="0"/>
              <a:t>         </a:t>
            </a:r>
            <a:r>
              <a:rPr sz="3000" dirty="0"/>
              <a:t>VHEE THERAPY</a:t>
            </a:r>
            <a:endParaRPr lang="fr-FR" sz="3000" dirty="0">
              <a:solidFill>
                <a:srgbClr val="FFFFFF"/>
              </a:solidFill>
            </a:endParaRPr>
          </a:p>
          <a:p>
            <a:pPr algn="ctr">
              <a:defRPr sz="2800" b="1">
                <a:solidFill>
                  <a:schemeClr val="accent2">
                    <a:satOff val="-4966"/>
                    <a:lumOff val="-10549"/>
                  </a:schemeClr>
                </a:solidFill>
              </a:defRPr>
            </a:pPr>
            <a:r>
              <a:rPr lang="fr-FR" dirty="0"/>
              <a:t>State of the Art</a:t>
            </a:r>
          </a:p>
          <a:p>
            <a:pPr marL="285750" indent="-285750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With recent </a:t>
            </a:r>
            <a:r>
              <a:rPr dirty="0">
                <a:solidFill>
                  <a:schemeClr val="accent2"/>
                </a:solidFill>
              </a:rPr>
              <a:t>High-Gradient </a:t>
            </a:r>
            <a:r>
              <a:rPr dirty="0" err="1">
                <a:solidFill>
                  <a:schemeClr val="accent2"/>
                </a:solidFill>
              </a:rPr>
              <a:t>linac</a:t>
            </a:r>
            <a:r>
              <a:rPr dirty="0">
                <a:solidFill>
                  <a:schemeClr val="accent2"/>
                </a:solidFill>
              </a:rPr>
              <a:t> </a:t>
            </a:r>
            <a:r>
              <a:rPr dirty="0"/>
              <a:t>technology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developments</a:t>
            </a:r>
            <a:r>
              <a:rPr dirty="0"/>
              <a:t>,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Very High Energy Electrons </a:t>
            </a:r>
            <a:r>
              <a:rPr dirty="0">
                <a:solidFill>
                  <a:schemeClr val="accent2"/>
                </a:solidFill>
              </a:rPr>
              <a:t>(VHEE) </a:t>
            </a:r>
            <a:r>
              <a:rPr dirty="0"/>
              <a:t>in the range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100–250 MeV</a:t>
            </a:r>
            <a:r>
              <a:rPr dirty="0"/>
              <a:t> offer the promise to be a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                     cost-effective</a:t>
            </a:r>
            <a:r>
              <a:rPr dirty="0"/>
              <a:t> option in anticancer RT and open up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innovative treatment          modalities </a:t>
            </a:r>
            <a:r>
              <a:rPr dirty="0"/>
              <a:t>(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Grid</a:t>
            </a:r>
            <a:r>
              <a:rPr dirty="0"/>
              <a:t>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mini-beam, FLASH</a:t>
            </a:r>
            <a:r>
              <a:rPr dirty="0"/>
              <a:t>,..)</a:t>
            </a:r>
          </a:p>
          <a:p>
            <a:pPr marL="285750" indent="-285750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Their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ballistic </a:t>
            </a:r>
            <a:r>
              <a:rPr dirty="0"/>
              <a:t>and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dosimetric</a:t>
            </a:r>
            <a:r>
              <a:rPr dirty="0"/>
              <a:t> properties can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surpass</a:t>
            </a:r>
            <a:r>
              <a:rPr dirty="0"/>
              <a:t> those of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photons</a:t>
            </a:r>
            <a:r>
              <a:rPr dirty="0"/>
              <a:t>,                       which are currently the most commonly used in RT</a:t>
            </a:r>
          </a:p>
          <a:p>
            <a:pPr marL="285750" indent="-285750">
              <a:buSzPct val="100000"/>
              <a:buChar char="➢"/>
              <a:defRPr b="1">
                <a:solidFill>
                  <a:srgbClr val="17375E"/>
                </a:solidFill>
              </a:defRPr>
            </a:pPr>
            <a:r>
              <a:rPr dirty="0"/>
              <a:t>Their position compared to 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protons</a:t>
            </a:r>
            <a:r>
              <a:rPr dirty="0"/>
              <a:t> need to be evaluated, but they can be produced at a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reduced cost</a:t>
            </a: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>
              <a:defRPr b="1">
                <a:solidFill>
                  <a:srgbClr val="17375E"/>
                </a:solidFill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</p:txBody>
      </p:sp>
      <p:sp>
        <p:nvSpPr>
          <p:cNvPr id="155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754561" y="6509194"/>
            <a:ext cx="181383" cy="2692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4</a:t>
            </a:fld>
            <a:endParaRPr/>
          </a:p>
        </p:txBody>
      </p:sp>
      <p:pic>
        <p:nvPicPr>
          <p:cNvPr id="156" name="Image" descr="Imag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841006" y="0"/>
            <a:ext cx="2166256" cy="1466997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age" descr="Image"/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62123" y="4204241"/>
            <a:ext cx="3370308" cy="2439410"/>
          </a:xfrm>
          <a:prstGeom prst="rect">
            <a:avLst/>
          </a:prstGeom>
          <a:ln w="12700">
            <a:miter lim="400000"/>
          </a:ln>
        </p:spPr>
      </p:pic>
      <p:pic>
        <p:nvPicPr>
          <p:cNvPr id="158" name="Image" descr="Image"/>
          <p:cNvPicPr>
            <a:picLocks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5516817" y="4373573"/>
            <a:ext cx="3490445" cy="2100746"/>
          </a:xfrm>
          <a:prstGeom prst="rect">
            <a:avLst/>
          </a:prstGeom>
          <a:ln w="12700">
            <a:miter lim="400000"/>
          </a:ln>
        </p:spPr>
      </p:pic>
      <p:pic>
        <p:nvPicPr>
          <p:cNvPr id="159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20659" y="3991022"/>
            <a:ext cx="1902682" cy="25753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60" name="Image" descr="Image"/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620659" y="6620360"/>
            <a:ext cx="1902682" cy="158075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A01F04-526B-5149-8541-6C7C3FF40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811233-1F63-AF49-92FB-A071B8E06A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12" name="Image 14">
            <a:extLst>
              <a:ext uri="{FF2B5EF4-FFF2-40B4-BE49-F238E27FC236}">
                <a16:creationId xmlns:a16="http://schemas.microsoft.com/office/drawing/2014/main" id="{40C887AE-0F6F-6D44-88EA-270D535FFEA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888" y="532992"/>
            <a:ext cx="713154" cy="713154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F94C8A11-3593-004F-968A-E8149CE1C677}"/>
              </a:ext>
            </a:extLst>
          </p:cNvPr>
          <p:cNvSpPr/>
          <p:nvPr/>
        </p:nvSpPr>
        <p:spPr>
          <a:xfrm>
            <a:off x="2417750" y="4877954"/>
            <a:ext cx="750346" cy="429541"/>
          </a:xfrm>
          <a:prstGeom prst="ellipse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1 CuadroTexto"/>
          <p:cNvSpPr txBox="1"/>
          <p:nvPr/>
        </p:nvSpPr>
        <p:spPr>
          <a:xfrm>
            <a:off x="429990" y="124162"/>
            <a:ext cx="8172172" cy="6432530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24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dirty="0"/>
              <a:t>      NEW DELIVERY DOSE MODALITIES</a:t>
            </a:r>
          </a:p>
          <a:p>
            <a:pPr>
              <a:defRPr sz="24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r>
              <a:rPr dirty="0"/>
              <a:t>            </a:t>
            </a:r>
            <a:r>
              <a:rPr lang="en-US" dirty="0"/>
              <a:t>      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What is FLASH RT?</a:t>
            </a:r>
          </a:p>
          <a:p>
            <a:pPr algn="ctr">
              <a:defRPr sz="2400" b="1">
                <a:solidFill>
                  <a:srgbClr val="17375E"/>
                </a:solidFill>
                <a:latin typeface="Adobe Kaiti Std R"/>
                <a:ea typeface="Adobe Kaiti Std R"/>
                <a:cs typeface="Adobe Kaiti Std R"/>
                <a:sym typeface="Adobe Kaiti Std R"/>
              </a:defRPr>
            </a:pP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  <a:p>
            <a:pPr marL="285750" indent="-285750">
              <a:buSzPct val="100000"/>
              <a:buChar char="➢"/>
              <a:defRPr sz="2000" b="1">
                <a:solidFill>
                  <a:srgbClr val="17375E"/>
                </a:solidFill>
              </a:defRPr>
            </a:pPr>
            <a:r>
              <a:rPr dirty="0"/>
              <a:t>New way of dose delivery consisting in                                                                                                                                                                    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ultra short</a:t>
            </a:r>
            <a:r>
              <a:rPr dirty="0"/>
              <a:t> irradiation time or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“beam on time”</a:t>
            </a:r>
            <a:r>
              <a:rPr dirty="0"/>
              <a:t>                                                              (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&lt;500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ms</a:t>
            </a:r>
            <a:r>
              <a:rPr dirty="0"/>
              <a:t>) and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very high-dose</a:t>
            </a:r>
            <a:r>
              <a:rPr dirty="0"/>
              <a:t> (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60-200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Gy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/s</a:t>
            </a:r>
            <a:r>
              <a:rPr dirty="0"/>
              <a:t>)</a:t>
            </a:r>
          </a:p>
          <a:p>
            <a:pPr>
              <a:defRPr sz="20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2000" b="1">
                <a:solidFill>
                  <a:srgbClr val="17375E"/>
                </a:solidFill>
              </a:defRPr>
            </a:pP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No FLASH</a:t>
            </a:r>
            <a:r>
              <a:rPr dirty="0"/>
              <a:t> effect </a:t>
            </a:r>
            <a:r>
              <a:rPr i="1"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in vitro</a:t>
            </a:r>
            <a:r>
              <a:rPr dirty="0"/>
              <a:t> with</a:t>
            </a:r>
            <a:r>
              <a:rPr sz="1200" dirty="0">
                <a:latin typeface="Times"/>
                <a:ea typeface="Times"/>
                <a:cs typeface="Times"/>
                <a:sym typeface="Times"/>
              </a:rPr>
              <a:t> </a:t>
            </a:r>
            <a:r>
              <a:rPr dirty="0" err="1"/>
              <a:t>clonogenic</a:t>
            </a:r>
            <a:r>
              <a:rPr dirty="0"/>
              <a:t> cell death as an endpoint</a:t>
            </a:r>
            <a:r>
              <a:rPr sz="1200" dirty="0">
                <a:latin typeface="Times"/>
                <a:ea typeface="Times"/>
                <a:cs typeface="Times"/>
                <a:sym typeface="Times"/>
              </a:rPr>
              <a:t> </a:t>
            </a:r>
            <a:r>
              <a:rPr sz="1200" i="1" dirty="0">
                <a:latin typeface="Times"/>
                <a:ea typeface="Times"/>
                <a:cs typeface="Times"/>
                <a:sym typeface="Times"/>
              </a:rPr>
              <a:t> </a:t>
            </a:r>
            <a:r>
              <a:rPr i="1" dirty="0">
                <a:latin typeface="Times"/>
                <a:ea typeface="Times"/>
                <a:cs typeface="Times"/>
                <a:sym typeface="Times"/>
              </a:rPr>
              <a:t>(</a:t>
            </a:r>
            <a:r>
              <a:rPr i="1" dirty="0" err="1"/>
              <a:t>Nias</a:t>
            </a:r>
            <a:r>
              <a:rPr i="1" dirty="0"/>
              <a:t> et al. Br J </a:t>
            </a:r>
            <a:r>
              <a:rPr i="1" dirty="0" err="1"/>
              <a:t>Radiol</a:t>
            </a:r>
            <a:r>
              <a:rPr i="1" dirty="0"/>
              <a:t> 42: 553, 1969). </a:t>
            </a:r>
            <a:r>
              <a:rPr dirty="0"/>
              <a:t>  The FLASH effect relates to normal, living tissue only.</a:t>
            </a:r>
          </a:p>
          <a:p>
            <a:pPr>
              <a:defRPr sz="20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2000" b="1">
                <a:solidFill>
                  <a:srgbClr val="17375E"/>
                </a:solidFill>
              </a:defRPr>
            </a:pPr>
            <a:r>
              <a:rPr dirty="0"/>
              <a:t>The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 beam-on time</a:t>
            </a:r>
            <a:r>
              <a:rPr dirty="0"/>
              <a:t>, not the dose-rate                                                          appears to be the major 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determinant </a:t>
            </a:r>
            <a:r>
              <a:rPr dirty="0"/>
              <a:t>of                                                                       the FLASH effect</a:t>
            </a:r>
          </a:p>
          <a:p>
            <a:pPr marL="285750" indent="-285750">
              <a:buSzPct val="100000"/>
              <a:buChar char="➢"/>
              <a:defRPr sz="2000" b="1">
                <a:solidFill>
                  <a:srgbClr val="17375E"/>
                </a:solidFill>
              </a:defRPr>
            </a:pPr>
            <a:endParaRPr dirty="0"/>
          </a:p>
          <a:p>
            <a:pPr marL="285750" indent="-285750">
              <a:buSzPct val="100000"/>
              <a:buChar char="➢"/>
              <a:defRPr sz="2000" b="1">
                <a:solidFill>
                  <a:srgbClr val="17375E"/>
                </a:solidFill>
              </a:defRPr>
            </a:pPr>
            <a:r>
              <a:rPr dirty="0"/>
              <a:t>Ultrahigh dose-rate pulses (e.g. 10</a:t>
            </a:r>
            <a:r>
              <a:rPr baseline="31999" dirty="0"/>
              <a:t>13</a:t>
            </a:r>
            <a:r>
              <a:rPr dirty="0"/>
              <a:t> </a:t>
            </a:r>
            <a:r>
              <a:rPr dirty="0" err="1"/>
              <a:t>Gy</a:t>
            </a:r>
            <a:r>
              <a:rPr dirty="0"/>
              <a:t>/s)                                                                will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NOT </a:t>
            </a:r>
            <a:r>
              <a:rPr dirty="0"/>
              <a:t>provide a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FLASH</a:t>
            </a:r>
            <a:r>
              <a:rPr dirty="0"/>
              <a:t>  effect as long as                                                            the dose per pulse is low and the total                                                                    length of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radiation</a:t>
            </a:r>
            <a:r>
              <a:rPr dirty="0"/>
              <a:t> exposure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exceeds </a:t>
            </a:r>
            <a:r>
              <a:rPr dirty="0"/>
              <a:t>                                                        </a:t>
            </a:r>
            <a:r>
              <a:rPr lang="en-US" dirty="0"/>
              <a:t>    </a:t>
            </a:r>
            <a:r>
              <a:rPr dirty="0">
                <a:solidFill>
                  <a:schemeClr val="accent2">
                    <a:satOff val="-4966"/>
                    <a:lumOff val="-10549"/>
                  </a:schemeClr>
                </a:solidFill>
              </a:rPr>
              <a:t>100-500 </a:t>
            </a:r>
            <a:r>
              <a:rPr dirty="0" err="1">
                <a:solidFill>
                  <a:schemeClr val="accent2">
                    <a:satOff val="-4966"/>
                    <a:lumOff val="-10549"/>
                  </a:schemeClr>
                </a:solidFill>
              </a:rPr>
              <a:t>ms</a:t>
            </a:r>
            <a:endParaRPr dirty="0">
              <a:solidFill>
                <a:schemeClr val="accent2">
                  <a:satOff val="-4966"/>
                  <a:lumOff val="-10549"/>
                </a:schemeClr>
              </a:solidFill>
            </a:endParaRPr>
          </a:p>
        </p:txBody>
      </p:sp>
      <p:sp>
        <p:nvSpPr>
          <p:cNvPr id="212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607018" y="65566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t>5</a:t>
            </a:fld>
            <a:endParaRPr/>
          </a:p>
        </p:txBody>
      </p:sp>
      <p:pic>
        <p:nvPicPr>
          <p:cNvPr id="213" name="Image" descr="Image"/>
          <p:cNvPicPr>
            <a:picLocks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391668" y="3539953"/>
            <a:ext cx="3740453" cy="281639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" descr="Image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190164" y="201676"/>
            <a:ext cx="2941957" cy="2063364"/>
          </a:xfrm>
          <a:prstGeom prst="rect">
            <a:avLst/>
          </a:prstGeom>
          <a:ln w="12700">
            <a:miter lim="400000"/>
          </a:ln>
        </p:spPr>
      </p:pic>
      <p:sp>
        <p:nvSpPr>
          <p:cNvPr id="215" name="Double Arrow"/>
          <p:cNvSpPr/>
          <p:nvPr/>
        </p:nvSpPr>
        <p:spPr>
          <a:xfrm>
            <a:off x="7133666" y="5699683"/>
            <a:ext cx="1054952" cy="120416"/>
          </a:xfrm>
          <a:prstGeom prst="leftRightArrow">
            <a:avLst>
              <a:gd name="adj1" fmla="val 35489"/>
              <a:gd name="adj2" fmla="val 121210"/>
            </a:avLst>
          </a:prstGeom>
          <a:solidFill>
            <a:srgbClr val="FFFFFF"/>
          </a:solidFill>
          <a:ln w="25400">
            <a:solidFill>
              <a:schemeClr val="accent1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endParaRPr/>
          </a:p>
        </p:txBody>
      </p:sp>
      <p:sp>
        <p:nvSpPr>
          <p:cNvPr id="216" name="100-500 ms"/>
          <p:cNvSpPr txBox="1"/>
          <p:nvPr/>
        </p:nvSpPr>
        <p:spPr>
          <a:xfrm>
            <a:off x="7309384" y="5878004"/>
            <a:ext cx="703517" cy="1905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12700" tIns="12700" rIns="12700" bIns="12700">
            <a:spAutoFit/>
          </a:bodyPr>
          <a:lstStyle>
            <a:lvl1pPr>
              <a:defRPr sz="1100"/>
            </a:lvl1pPr>
          </a:lstStyle>
          <a:p>
            <a:r>
              <a:t>100-500 ms</a:t>
            </a:r>
          </a:p>
        </p:txBody>
      </p:sp>
      <p:sp>
        <p:nvSpPr>
          <p:cNvPr id="217" name="Lightning"/>
          <p:cNvSpPr/>
          <p:nvPr/>
        </p:nvSpPr>
        <p:spPr>
          <a:xfrm>
            <a:off x="8602162" y="267826"/>
            <a:ext cx="470813" cy="8449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8" y="0"/>
                </a:moveTo>
                <a:lnTo>
                  <a:pt x="0" y="12520"/>
                </a:lnTo>
                <a:lnTo>
                  <a:pt x="12017" y="12520"/>
                </a:lnTo>
                <a:lnTo>
                  <a:pt x="9664" y="21600"/>
                </a:lnTo>
                <a:lnTo>
                  <a:pt x="21600" y="8375"/>
                </a:lnTo>
                <a:lnTo>
                  <a:pt x="11515" y="8375"/>
                </a:lnTo>
                <a:lnTo>
                  <a:pt x="16221" y="0"/>
                </a:lnTo>
                <a:lnTo>
                  <a:pt x="6808" y="0"/>
                </a:lnTo>
                <a:close/>
              </a:path>
            </a:pathLst>
          </a:custGeom>
          <a:gradFill>
            <a:gsLst>
              <a:gs pos="0">
                <a:srgbClr val="C96D20"/>
              </a:gs>
              <a:gs pos="67558">
                <a:srgbClr val="FFF134"/>
              </a:gs>
              <a:gs pos="100000">
                <a:srgbClr val="FF9035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1DDF49B-35F8-2746-9C6C-602F584D4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9588" y="6522167"/>
            <a:ext cx="2057400" cy="365125"/>
          </a:xfrm>
        </p:spPr>
        <p:txBody>
          <a:bodyPr/>
          <a:lstStyle/>
          <a:p>
            <a:r>
              <a:rPr lang="fr-FR"/>
              <a:t>5 October 2021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B51BF81-BA3E-D248-9E24-3C3F69EE8F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104064" y="6522166"/>
            <a:ext cx="3086100" cy="365125"/>
          </a:xfrm>
        </p:spPr>
        <p:txBody>
          <a:bodyPr/>
          <a:lstStyle/>
          <a:p>
            <a:r>
              <a:rPr lang="en-US" dirty="0"/>
              <a:t>40th CLIC Project Meeting</a:t>
            </a:r>
          </a:p>
        </p:txBody>
      </p:sp>
      <p:pic>
        <p:nvPicPr>
          <p:cNvPr id="11" name="Image 14">
            <a:extLst>
              <a:ext uri="{FF2B5EF4-FFF2-40B4-BE49-F238E27FC236}">
                <a16:creationId xmlns:a16="http://schemas.microsoft.com/office/drawing/2014/main" id="{FB7CE66E-D546-5649-8EA9-FD329E2186B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557" y="-22839"/>
            <a:ext cx="713154" cy="71315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1 CuadroTexto"/>
          <p:cNvSpPr txBox="1"/>
          <p:nvPr/>
        </p:nvSpPr>
        <p:spPr>
          <a:xfrm>
            <a:off x="655695" y="258683"/>
            <a:ext cx="6321437" cy="4339650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2800" b="1">
                <a:solidFill>
                  <a:srgbClr val="17375E"/>
                </a:solidFill>
              </a:defRPr>
            </a:pPr>
            <a:r>
              <a:rPr lang="en-US" dirty="0"/>
              <a:t>      VHEE – FLASH Open questions:</a:t>
            </a:r>
            <a:endParaRPr lang="en-US" sz="2400" dirty="0">
              <a:solidFill>
                <a:srgbClr val="FFFFFF"/>
              </a:solidFill>
            </a:endParaRPr>
          </a:p>
          <a:p>
            <a:pPr algn="ctr">
              <a:defRPr sz="2800" b="1">
                <a:solidFill>
                  <a:srgbClr val="17375E"/>
                </a:solidFill>
              </a:defRPr>
            </a:pPr>
            <a:endParaRPr lang="fr-FR" dirty="0">
              <a:solidFill>
                <a:srgbClr val="FFFFFF"/>
              </a:solidFill>
            </a:endParaRP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What High-Energy 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Field sizes?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 err="1">
                <a:solidFill>
                  <a:srgbClr val="002060"/>
                </a:solidFill>
              </a:rPr>
              <a:t>Inhomogenities</a:t>
            </a:r>
            <a:r>
              <a:rPr lang="en-US" dirty="0">
                <a:solidFill>
                  <a:srgbClr val="002060"/>
                </a:solidFill>
              </a:rPr>
              <a:t>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Skin/Bone  dose 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Penumbra? 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Neutrons 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 Scanning small beams 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Focusing and Shaping?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In vivo experiments for validate FLASH RT?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Pulse structure impact in FLASH RT?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......</a:t>
            </a:r>
          </a:p>
        </p:txBody>
      </p:sp>
      <p:sp>
        <p:nvSpPr>
          <p:cNvPr id="16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6</a:t>
            </a:fld>
            <a:endParaRPr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8A203AB0-22FB-4B40-87E5-04B8A5683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6727" y="2331590"/>
            <a:ext cx="1550338" cy="139784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Mini-beams">
            <a:extLst>
              <a:ext uri="{FF2B5EF4-FFF2-40B4-BE49-F238E27FC236}">
                <a16:creationId xmlns:a16="http://schemas.microsoft.com/office/drawing/2014/main" id="{69C4AEB4-9D67-5247-9B95-BEF314A17E78}"/>
              </a:ext>
            </a:extLst>
          </p:cNvPr>
          <p:cNvSpPr txBox="1"/>
          <p:nvPr/>
        </p:nvSpPr>
        <p:spPr>
          <a:xfrm>
            <a:off x="6360285" y="1906064"/>
            <a:ext cx="12096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rPr sz="1800" dirty="0"/>
              <a:t>Mini-beams</a:t>
            </a:r>
          </a:p>
        </p:txBody>
      </p:sp>
      <p:sp>
        <p:nvSpPr>
          <p:cNvPr id="11" name="Lightning">
            <a:extLst>
              <a:ext uri="{FF2B5EF4-FFF2-40B4-BE49-F238E27FC236}">
                <a16:creationId xmlns:a16="http://schemas.microsoft.com/office/drawing/2014/main" id="{CBC4A10F-57BD-9041-9226-D4982D378545}"/>
              </a:ext>
            </a:extLst>
          </p:cNvPr>
          <p:cNvSpPr/>
          <p:nvPr/>
        </p:nvSpPr>
        <p:spPr>
          <a:xfrm>
            <a:off x="8063377" y="980762"/>
            <a:ext cx="722770" cy="23222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8" y="0"/>
                </a:moveTo>
                <a:lnTo>
                  <a:pt x="0" y="12520"/>
                </a:lnTo>
                <a:lnTo>
                  <a:pt x="12017" y="12520"/>
                </a:lnTo>
                <a:lnTo>
                  <a:pt x="9664" y="21600"/>
                </a:lnTo>
                <a:lnTo>
                  <a:pt x="21600" y="8375"/>
                </a:lnTo>
                <a:lnTo>
                  <a:pt x="11515" y="8375"/>
                </a:lnTo>
                <a:lnTo>
                  <a:pt x="16221" y="0"/>
                </a:lnTo>
                <a:lnTo>
                  <a:pt x="6808" y="0"/>
                </a:lnTo>
                <a:close/>
              </a:path>
            </a:pathLst>
          </a:custGeom>
          <a:gradFill>
            <a:gsLst>
              <a:gs pos="0">
                <a:srgbClr val="C96D20"/>
              </a:gs>
              <a:gs pos="67558">
                <a:srgbClr val="FFF134"/>
              </a:gs>
              <a:gs pos="100000">
                <a:srgbClr val="FF9035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B5215D-5FED-FD4C-8611-AD30204D1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7FCA6ABD-5327-774A-B9B6-F81311B1F632}"/>
              </a:ext>
            </a:extLst>
          </p:cNvPr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026" y="4764233"/>
            <a:ext cx="3146872" cy="1989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91724D17-82FB-AC4C-A288-0EC162FF02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96333" y="5759150"/>
            <a:ext cx="1637086" cy="993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5A8F53D2-02AC-B84F-9C6C-0558B14237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40699" y="4649015"/>
            <a:ext cx="1654919" cy="1036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07268521-C42F-4348-A901-42B63FC93F07}"/>
              </a:ext>
            </a:extLst>
          </p:cNvPr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810265" y="5871539"/>
            <a:ext cx="4333735" cy="802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13260C5C-8CE3-AF47-AE0C-17C415C413FB}"/>
              </a:ext>
            </a:extLst>
          </p:cNvPr>
          <p:cNvPicPr>
            <a:picLocks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650621" y="4015873"/>
            <a:ext cx="3036179" cy="178156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Mini-beams">
            <a:extLst>
              <a:ext uri="{FF2B5EF4-FFF2-40B4-BE49-F238E27FC236}">
                <a16:creationId xmlns:a16="http://schemas.microsoft.com/office/drawing/2014/main" id="{67722DD7-CBEF-3A45-BA7B-04413B184DBF}"/>
              </a:ext>
            </a:extLst>
          </p:cNvPr>
          <p:cNvSpPr txBox="1"/>
          <p:nvPr/>
        </p:nvSpPr>
        <p:spPr>
          <a:xfrm>
            <a:off x="7824921" y="580879"/>
            <a:ext cx="9691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rPr lang="en-US" sz="1800" dirty="0"/>
              <a:t>FLASH RT</a:t>
            </a:r>
            <a:endParaRPr sz="1800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821FCF3-3E7E-9B4E-87B2-CFCC000FFC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21" name="Image 14">
            <a:extLst>
              <a:ext uri="{FF2B5EF4-FFF2-40B4-BE49-F238E27FC236}">
                <a16:creationId xmlns:a16="http://schemas.microsoft.com/office/drawing/2014/main" id="{0DCFCF35-1D85-7E4A-86F8-078C04FD147A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99118" y="92783"/>
            <a:ext cx="713154" cy="71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927774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1 CuadroTexto"/>
          <p:cNvSpPr txBox="1"/>
          <p:nvPr/>
        </p:nvSpPr>
        <p:spPr>
          <a:xfrm>
            <a:off x="559523" y="142582"/>
            <a:ext cx="6321437" cy="4339650"/>
          </a:xfrm>
          <a:prstGeom prst="rect">
            <a:avLst/>
          </a:prstGeom>
          <a:ln w="19050">
            <a:solidFill>
              <a:srgbClr val="2D2957"/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 anchor="ctr">
            <a:spAutoFit/>
          </a:bodyPr>
          <a:lstStyle/>
          <a:p>
            <a:pPr>
              <a:defRPr sz="2800" b="1">
                <a:solidFill>
                  <a:srgbClr val="17375E"/>
                </a:solidFill>
              </a:defRPr>
            </a:pPr>
            <a:r>
              <a:rPr lang="en-US" dirty="0"/>
              <a:t>      VHEE – FLASH Open questions:</a:t>
            </a:r>
            <a:endParaRPr lang="en-US" sz="2400" dirty="0">
              <a:solidFill>
                <a:srgbClr val="FFFFFF"/>
              </a:solidFill>
            </a:endParaRPr>
          </a:p>
          <a:p>
            <a:pPr algn="ctr">
              <a:defRPr sz="2800" b="1">
                <a:solidFill>
                  <a:srgbClr val="17375E"/>
                </a:solidFill>
              </a:defRPr>
            </a:pPr>
            <a:endParaRPr lang="fr-FR" dirty="0">
              <a:solidFill>
                <a:srgbClr val="FFFFFF"/>
              </a:solidFill>
            </a:endParaRP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What High-Energy 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Field sizes?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 err="1">
                <a:solidFill>
                  <a:srgbClr val="002060"/>
                </a:solidFill>
              </a:rPr>
              <a:t>Inhomogenities</a:t>
            </a:r>
            <a:r>
              <a:rPr lang="en-US" dirty="0">
                <a:solidFill>
                  <a:srgbClr val="002060"/>
                </a:solidFill>
              </a:rPr>
              <a:t>??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Skin/Bone  dose ?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-Penumbra? </a:t>
            </a:r>
          </a:p>
          <a:p>
            <a:pPr marL="285750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-Neutrons 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 Scanning small beams 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Focusing and Shaping?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In vivo experiments for validate FLASH RT?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Pulse structure impact in FLASH RT?</a:t>
            </a:r>
          </a:p>
          <a:p>
            <a:pPr marL="285750" lvl="7" indent="-285750">
              <a:buClr>
                <a:srgbClr val="00205C"/>
              </a:buClr>
              <a:buSzPct val="100000"/>
              <a:buFontTx/>
              <a:buChar char="➢"/>
              <a:defRPr sz="2000" b="1">
                <a:solidFill>
                  <a:srgbClr val="17375E"/>
                </a:solidFill>
              </a:defRPr>
            </a:pPr>
            <a:r>
              <a:rPr lang="en-US" dirty="0">
                <a:solidFill>
                  <a:srgbClr val="002060"/>
                </a:solidFill>
              </a:rPr>
              <a:t>......</a:t>
            </a:r>
          </a:p>
        </p:txBody>
      </p:sp>
      <p:sp>
        <p:nvSpPr>
          <p:cNvPr id="16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505418" y="6404292"/>
            <a:ext cx="181382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7</a:t>
            </a:fld>
            <a:endParaRPr/>
          </a:p>
        </p:txBody>
      </p:sp>
      <p:pic>
        <p:nvPicPr>
          <p:cNvPr id="7" name="Image" descr="Image">
            <a:extLst>
              <a:ext uri="{FF2B5EF4-FFF2-40B4-BE49-F238E27FC236}">
                <a16:creationId xmlns:a16="http://schemas.microsoft.com/office/drawing/2014/main" id="{8A203AB0-22FB-4B40-87E5-04B8A56833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246727" y="2331590"/>
            <a:ext cx="1550338" cy="1397847"/>
          </a:xfrm>
          <a:prstGeom prst="rect">
            <a:avLst/>
          </a:prstGeom>
          <a:ln w="12700">
            <a:miter lim="400000"/>
          </a:ln>
        </p:spPr>
      </p:pic>
      <p:sp>
        <p:nvSpPr>
          <p:cNvPr id="10" name="Mini-beams">
            <a:extLst>
              <a:ext uri="{FF2B5EF4-FFF2-40B4-BE49-F238E27FC236}">
                <a16:creationId xmlns:a16="http://schemas.microsoft.com/office/drawing/2014/main" id="{69C4AEB4-9D67-5247-9B95-BEF314A17E78}"/>
              </a:ext>
            </a:extLst>
          </p:cNvPr>
          <p:cNvSpPr txBox="1"/>
          <p:nvPr/>
        </p:nvSpPr>
        <p:spPr>
          <a:xfrm>
            <a:off x="6360285" y="1906064"/>
            <a:ext cx="120962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rPr sz="1800" dirty="0"/>
              <a:t>Mini-beams</a:t>
            </a:r>
          </a:p>
        </p:txBody>
      </p:sp>
      <p:sp>
        <p:nvSpPr>
          <p:cNvPr id="11" name="Lightning">
            <a:extLst>
              <a:ext uri="{FF2B5EF4-FFF2-40B4-BE49-F238E27FC236}">
                <a16:creationId xmlns:a16="http://schemas.microsoft.com/office/drawing/2014/main" id="{CBC4A10F-57BD-9041-9226-D4982D378545}"/>
              </a:ext>
            </a:extLst>
          </p:cNvPr>
          <p:cNvSpPr/>
          <p:nvPr/>
        </p:nvSpPr>
        <p:spPr>
          <a:xfrm>
            <a:off x="8063377" y="980762"/>
            <a:ext cx="722770" cy="23222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6808" y="0"/>
                </a:moveTo>
                <a:lnTo>
                  <a:pt x="0" y="12520"/>
                </a:lnTo>
                <a:lnTo>
                  <a:pt x="12017" y="12520"/>
                </a:lnTo>
                <a:lnTo>
                  <a:pt x="9664" y="21600"/>
                </a:lnTo>
                <a:lnTo>
                  <a:pt x="21600" y="8375"/>
                </a:lnTo>
                <a:lnTo>
                  <a:pt x="11515" y="8375"/>
                </a:lnTo>
                <a:lnTo>
                  <a:pt x="16221" y="0"/>
                </a:lnTo>
                <a:lnTo>
                  <a:pt x="6808" y="0"/>
                </a:lnTo>
                <a:close/>
              </a:path>
            </a:pathLst>
          </a:custGeom>
          <a:gradFill>
            <a:gsLst>
              <a:gs pos="0">
                <a:srgbClr val="C96D20"/>
              </a:gs>
              <a:gs pos="67558">
                <a:srgbClr val="FFF134"/>
              </a:gs>
              <a:gs pos="100000">
                <a:srgbClr val="FF9035"/>
              </a:gs>
            </a:gsLst>
            <a:lin ang="54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2B5215D-5FED-FD4C-8611-AD30204D16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pic>
        <p:nvPicPr>
          <p:cNvPr id="15" name="Image" descr="Image">
            <a:extLst>
              <a:ext uri="{FF2B5EF4-FFF2-40B4-BE49-F238E27FC236}">
                <a16:creationId xmlns:a16="http://schemas.microsoft.com/office/drawing/2014/main" id="{7FCA6ABD-5327-774A-B9B6-F81311B1F632}"/>
              </a:ext>
            </a:extLst>
          </p:cNvPr>
          <p:cNvPicPr>
            <a:picLocks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56026" y="4764233"/>
            <a:ext cx="3146872" cy="1989833"/>
          </a:xfrm>
          <a:prstGeom prst="rect">
            <a:avLst/>
          </a:prstGeom>
          <a:ln w="12700">
            <a:miter lim="400000"/>
          </a:ln>
        </p:spPr>
      </p:pic>
      <p:pic>
        <p:nvPicPr>
          <p:cNvPr id="16" name="Image" descr="Image">
            <a:extLst>
              <a:ext uri="{FF2B5EF4-FFF2-40B4-BE49-F238E27FC236}">
                <a16:creationId xmlns:a16="http://schemas.microsoft.com/office/drawing/2014/main" id="{91724D17-82FB-AC4C-A288-0EC162FF02B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196333" y="5759150"/>
            <a:ext cx="1637086" cy="993447"/>
          </a:xfrm>
          <a:prstGeom prst="rect">
            <a:avLst/>
          </a:prstGeom>
          <a:ln w="12700">
            <a:miter lim="400000"/>
          </a:ln>
        </p:spPr>
      </p:pic>
      <p:pic>
        <p:nvPicPr>
          <p:cNvPr id="17" name="Image" descr="Image">
            <a:extLst>
              <a:ext uri="{FF2B5EF4-FFF2-40B4-BE49-F238E27FC236}">
                <a16:creationId xmlns:a16="http://schemas.microsoft.com/office/drawing/2014/main" id="{5A8F53D2-02AC-B84F-9C6C-0558B14237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240699" y="4649015"/>
            <a:ext cx="1654919" cy="1036064"/>
          </a:xfrm>
          <a:prstGeom prst="rect">
            <a:avLst/>
          </a:prstGeom>
          <a:ln w="12700">
            <a:miter lim="400000"/>
          </a:ln>
        </p:spPr>
      </p:pic>
      <p:pic>
        <p:nvPicPr>
          <p:cNvPr id="18" name="Image" descr="Image">
            <a:extLst>
              <a:ext uri="{FF2B5EF4-FFF2-40B4-BE49-F238E27FC236}">
                <a16:creationId xmlns:a16="http://schemas.microsoft.com/office/drawing/2014/main" id="{07268521-C42F-4348-A901-42B63FC93F07}"/>
              </a:ext>
            </a:extLst>
          </p:cNvPr>
          <p:cNvPicPr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810265" y="5871539"/>
            <a:ext cx="4333735" cy="802234"/>
          </a:xfrm>
          <a:prstGeom prst="rect">
            <a:avLst/>
          </a:prstGeom>
          <a:ln w="12700">
            <a:miter lim="400000"/>
          </a:ln>
        </p:spPr>
      </p:pic>
      <p:pic>
        <p:nvPicPr>
          <p:cNvPr id="19" name="Image" descr="Image">
            <a:extLst>
              <a:ext uri="{FF2B5EF4-FFF2-40B4-BE49-F238E27FC236}">
                <a16:creationId xmlns:a16="http://schemas.microsoft.com/office/drawing/2014/main" id="{13260C5C-8CE3-AF47-AE0C-17C415C413FB}"/>
              </a:ext>
            </a:extLst>
          </p:cNvPr>
          <p:cNvPicPr>
            <a:picLocks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650621" y="4015873"/>
            <a:ext cx="3036179" cy="1781569"/>
          </a:xfrm>
          <a:prstGeom prst="rect">
            <a:avLst/>
          </a:prstGeom>
          <a:ln w="12700">
            <a:miter lim="400000"/>
          </a:ln>
        </p:spPr>
      </p:pic>
      <p:sp>
        <p:nvSpPr>
          <p:cNvPr id="20" name="Mini-beams">
            <a:extLst>
              <a:ext uri="{FF2B5EF4-FFF2-40B4-BE49-F238E27FC236}">
                <a16:creationId xmlns:a16="http://schemas.microsoft.com/office/drawing/2014/main" id="{67722DD7-CBEF-3A45-BA7B-04413B184DBF}"/>
              </a:ext>
            </a:extLst>
          </p:cNvPr>
          <p:cNvSpPr txBox="1"/>
          <p:nvPr/>
        </p:nvSpPr>
        <p:spPr>
          <a:xfrm>
            <a:off x="7824921" y="580879"/>
            <a:ext cx="969174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 sz="1200"/>
            </a:lvl1pPr>
          </a:lstStyle>
          <a:p>
            <a:r>
              <a:rPr lang="en-US" sz="1800" dirty="0"/>
              <a:t>FLASH RT</a:t>
            </a:r>
            <a:endParaRPr sz="1800" dirty="0"/>
          </a:p>
        </p:txBody>
      </p:sp>
      <p:sp>
        <p:nvSpPr>
          <p:cNvPr id="21" name="ZoneTexte 8">
            <a:extLst>
              <a:ext uri="{FF2B5EF4-FFF2-40B4-BE49-F238E27FC236}">
                <a16:creationId xmlns:a16="http://schemas.microsoft.com/office/drawing/2014/main" id="{EFE488B7-929D-9149-92A1-446122E6CEDF}"/>
              </a:ext>
            </a:extLst>
          </p:cNvPr>
          <p:cNvSpPr txBox="1"/>
          <p:nvPr/>
        </p:nvSpPr>
        <p:spPr>
          <a:xfrm>
            <a:off x="1301634" y="2012807"/>
            <a:ext cx="7032897" cy="2492990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dirty="0"/>
              <a:t> </a:t>
            </a:r>
            <a:r>
              <a:rPr lang="en-US" dirty="0"/>
              <a:t>To answer these questions, a lot of experiments are being performed  and new facilities are been designed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6A8176D-0502-074D-B4E8-C3D5D327D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22" name="Image 14">
            <a:extLst>
              <a:ext uri="{FF2B5EF4-FFF2-40B4-BE49-F238E27FC236}">
                <a16:creationId xmlns:a16="http://schemas.microsoft.com/office/drawing/2014/main" id="{58CFB861-F8F0-E14A-9DBA-3F49CF33CC2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72073" y="52391"/>
            <a:ext cx="713154" cy="713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3322528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843813" y="6625547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8</a:t>
            </a:fld>
            <a:endParaRPr/>
          </a:p>
        </p:txBody>
      </p:sp>
      <p:sp>
        <p:nvSpPr>
          <p:cNvPr id="305" name="GAToroid compact non-rotating SC gantry CERN"/>
          <p:cNvSpPr txBox="1"/>
          <p:nvPr/>
        </p:nvSpPr>
        <p:spPr>
          <a:xfrm>
            <a:off x="1717258" y="1849237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CLEAR</a:t>
            </a:r>
            <a:r>
              <a:rPr sz="2400" dirty="0"/>
              <a:t> </a:t>
            </a:r>
            <a:r>
              <a:rPr lang="en-US" sz="2400" dirty="0"/>
              <a:t>CERN</a:t>
            </a:r>
            <a:endParaRPr sz="2400" dirty="0"/>
          </a:p>
        </p:txBody>
      </p:sp>
      <p:sp>
        <p:nvSpPr>
          <p:cNvPr id="32" name="GAToroid compact non-rotating SC gantry CERN">
            <a:extLst>
              <a:ext uri="{FF2B5EF4-FFF2-40B4-BE49-F238E27FC236}">
                <a16:creationId xmlns:a16="http://schemas.microsoft.com/office/drawing/2014/main" id="{F9A92F68-32DC-A544-8045-23F4CDBC083D}"/>
              </a:ext>
            </a:extLst>
          </p:cNvPr>
          <p:cNvSpPr txBox="1"/>
          <p:nvPr/>
        </p:nvSpPr>
        <p:spPr>
          <a:xfrm>
            <a:off x="66750" y="4221548"/>
            <a:ext cx="248923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CLARA STFC CI</a:t>
            </a:r>
            <a:r>
              <a:rPr sz="2400" dirty="0"/>
              <a:t> </a:t>
            </a:r>
          </a:p>
        </p:txBody>
      </p:sp>
      <p:sp>
        <p:nvSpPr>
          <p:cNvPr id="20" name="GAToroid compact non-rotating SC gantry CERN">
            <a:extLst>
              <a:ext uri="{FF2B5EF4-FFF2-40B4-BE49-F238E27FC236}">
                <a16:creationId xmlns:a16="http://schemas.microsoft.com/office/drawing/2014/main" id="{D5C98735-4734-3342-A516-74DDD27CAC41}"/>
              </a:ext>
            </a:extLst>
          </p:cNvPr>
          <p:cNvSpPr txBox="1"/>
          <p:nvPr/>
        </p:nvSpPr>
        <p:spPr>
          <a:xfrm>
            <a:off x="252526" y="4760854"/>
            <a:ext cx="145255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PTB Berlin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6A4267-BD3F-8A43-9935-9B31DFD89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4" y="48455"/>
            <a:ext cx="3386334" cy="1889867"/>
          </a:xfrm>
          <a:prstGeom prst="rect">
            <a:avLst/>
          </a:prstGeom>
        </p:spPr>
      </p:pic>
      <p:sp>
        <p:nvSpPr>
          <p:cNvPr id="313" name="Star"/>
          <p:cNvSpPr/>
          <p:nvPr/>
        </p:nvSpPr>
        <p:spPr>
          <a:xfrm>
            <a:off x="2250523" y="1405240"/>
            <a:ext cx="4017006" cy="298326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C96D20"/>
              </a:gs>
              <a:gs pos="80000">
                <a:srgbClr val="FF9034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GAToroid compact non-rotating SC gantry CERN">
            <a:extLst>
              <a:ext uri="{FF2B5EF4-FFF2-40B4-BE49-F238E27FC236}">
                <a16:creationId xmlns:a16="http://schemas.microsoft.com/office/drawing/2014/main" id="{695F0641-31DE-0346-B202-AC3F829932E3}"/>
              </a:ext>
            </a:extLst>
          </p:cNvPr>
          <p:cNvSpPr txBox="1"/>
          <p:nvPr/>
        </p:nvSpPr>
        <p:spPr>
          <a:xfrm>
            <a:off x="3540190" y="2606364"/>
            <a:ext cx="1810367" cy="1384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800" dirty="0"/>
              <a:t>Operating</a:t>
            </a:r>
          </a:p>
          <a:p>
            <a:r>
              <a:rPr lang="en-US" sz="2800" dirty="0"/>
              <a:t>Facilities</a:t>
            </a:r>
          </a:p>
          <a:p>
            <a:r>
              <a:rPr sz="28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67C10B-D6E9-7C44-A7C3-79920AA27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961" y="129789"/>
            <a:ext cx="1879600" cy="1320800"/>
          </a:xfrm>
          <a:prstGeom prst="rect">
            <a:avLst/>
          </a:prstGeom>
        </p:spPr>
      </p:pic>
      <p:sp>
        <p:nvSpPr>
          <p:cNvPr id="16" name="GAToroid compact non-rotating SC gantry CERN">
            <a:extLst>
              <a:ext uri="{FF2B5EF4-FFF2-40B4-BE49-F238E27FC236}">
                <a16:creationId xmlns:a16="http://schemas.microsoft.com/office/drawing/2014/main" id="{C1946F7A-BD2E-B54B-9910-54BCCCEAC323}"/>
              </a:ext>
            </a:extLst>
          </p:cNvPr>
          <p:cNvSpPr txBox="1"/>
          <p:nvPr/>
        </p:nvSpPr>
        <p:spPr>
          <a:xfrm>
            <a:off x="7796160" y="1498932"/>
            <a:ext cx="160562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FLASH IC</a:t>
            </a:r>
            <a:r>
              <a:rPr sz="24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E9C03-E16B-6540-B99E-7493695F1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629" y="100767"/>
            <a:ext cx="1511180" cy="1881104"/>
          </a:xfrm>
          <a:prstGeom prst="rect">
            <a:avLst/>
          </a:prstGeom>
        </p:spPr>
      </p:pic>
      <p:sp>
        <p:nvSpPr>
          <p:cNvPr id="21" name="GAToroid compact non-rotating SC gantry CERN">
            <a:extLst>
              <a:ext uri="{FF2B5EF4-FFF2-40B4-BE49-F238E27FC236}">
                <a16:creationId xmlns:a16="http://schemas.microsoft.com/office/drawing/2014/main" id="{6AC0BBEF-84E9-EE46-98C7-6998A439D987}"/>
              </a:ext>
            </a:extLst>
          </p:cNvPr>
          <p:cNvSpPr txBox="1"/>
          <p:nvPr/>
        </p:nvSpPr>
        <p:spPr>
          <a:xfrm>
            <a:off x="6170264" y="1960597"/>
            <a:ext cx="2319139" cy="472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ORIATRON CHUV</a:t>
            </a:r>
            <a:r>
              <a:rPr sz="24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EF0A4B-B99D-7B4D-AA56-ECBDCCA743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32" y="2239287"/>
            <a:ext cx="2628183" cy="2013333"/>
          </a:xfrm>
          <a:prstGeom prst="rect">
            <a:avLst/>
          </a:prstGeom>
        </p:spPr>
      </p:pic>
      <p:sp>
        <p:nvSpPr>
          <p:cNvPr id="22" name="GAToroid compact non-rotating SC gantry CERN">
            <a:extLst>
              <a:ext uri="{FF2B5EF4-FFF2-40B4-BE49-F238E27FC236}">
                <a16:creationId xmlns:a16="http://schemas.microsoft.com/office/drawing/2014/main" id="{DC70063D-4A2D-9849-953E-F547C404E4C7}"/>
              </a:ext>
            </a:extLst>
          </p:cNvPr>
          <p:cNvSpPr txBox="1"/>
          <p:nvPr/>
        </p:nvSpPr>
        <p:spPr>
          <a:xfrm>
            <a:off x="7379235" y="2588809"/>
            <a:ext cx="146457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ELBE HZDR</a:t>
            </a:r>
            <a:r>
              <a:rPr sz="2400" dirty="0"/>
              <a:t> </a:t>
            </a:r>
          </a:p>
        </p:txBody>
      </p:sp>
      <p:sp>
        <p:nvSpPr>
          <p:cNvPr id="33" name="GAToroid compact non-rotating SC gantry CERN">
            <a:extLst>
              <a:ext uri="{FF2B5EF4-FFF2-40B4-BE49-F238E27FC236}">
                <a16:creationId xmlns:a16="http://schemas.microsoft.com/office/drawing/2014/main" id="{EB4718CF-C2AE-3846-9D47-8A111105E8DD}"/>
              </a:ext>
            </a:extLst>
          </p:cNvPr>
          <p:cNvSpPr txBox="1"/>
          <p:nvPr/>
        </p:nvSpPr>
        <p:spPr>
          <a:xfrm>
            <a:off x="6115050" y="4362212"/>
            <a:ext cx="310591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LOA Salle Noire IPP</a:t>
            </a:r>
            <a:r>
              <a:rPr sz="24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6E3F15-2191-944F-9EC9-2CECA0324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85095" y="3012478"/>
            <a:ext cx="2049999" cy="13927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20BCA0-A747-B048-9952-1C9CE0667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5605" y="3062621"/>
            <a:ext cx="1587500" cy="13507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0FBDFC-36ED-D940-9C85-A3127910215E}"/>
              </a:ext>
            </a:extLst>
          </p:cNvPr>
          <p:cNvSpPr/>
          <p:nvPr/>
        </p:nvSpPr>
        <p:spPr>
          <a:xfrm>
            <a:off x="3721774" y="1050317"/>
            <a:ext cx="223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/>
              <a:t>FEERIX/ AERIAL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CC8266-FD4C-B647-9425-07B895E14E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4905" y="95032"/>
            <a:ext cx="2025949" cy="1023751"/>
          </a:xfrm>
          <a:prstGeom prst="rect">
            <a:avLst/>
          </a:prstGeom>
        </p:spPr>
      </p:pic>
      <p:pic>
        <p:nvPicPr>
          <p:cNvPr id="25" name="Picture Placeholder 1">
            <a:extLst>
              <a:ext uri="{FF2B5EF4-FFF2-40B4-BE49-F238E27FC236}">
                <a16:creationId xmlns:a16="http://schemas.microsoft.com/office/drawing/2014/main" id="{DEEB4C4D-A6A0-E64F-8BA7-A9E2A4DC60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1712" y="4059683"/>
            <a:ext cx="2059621" cy="976798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5F7DB1-0C56-4D47-B2CC-893CB68A916E}"/>
              </a:ext>
            </a:extLst>
          </p:cNvPr>
          <p:cNvSpPr/>
          <p:nvPr/>
        </p:nvSpPr>
        <p:spPr>
          <a:xfrm>
            <a:off x="2555982" y="5039226"/>
            <a:ext cx="2064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/>
              <a:t>AWA Argonne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C3CB4E2-CC91-AD42-9A56-F22C9B06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FC41FA9-9BB0-3744-9010-C35E0E2C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1FA75A-BEAA-7D44-A1C0-2B89C385DA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957579" y="4848170"/>
            <a:ext cx="3187700" cy="1828800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AC9B69B-2BEC-0A42-961D-62EC592577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5152" y="5308483"/>
            <a:ext cx="2112451" cy="1451684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C276A8B-669A-B044-8C08-0D09B82C83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07549" y="5610287"/>
            <a:ext cx="2102507" cy="12491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027310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Espace réservé du numéro de diapositive 5"/>
          <p:cNvSpPr txBox="1">
            <a:spLocks noGrp="1"/>
          </p:cNvSpPr>
          <p:nvPr>
            <p:ph type="sldNum" sz="quarter" idx="2"/>
          </p:nvPr>
        </p:nvSpPr>
        <p:spPr>
          <a:xfrm>
            <a:off x="8843813" y="6625547"/>
            <a:ext cx="258624" cy="2692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fld id="{86CB4B4D-7CA3-9044-876B-883B54F8677D}" type="slidenum">
              <a:t>9</a:t>
            </a:fld>
            <a:endParaRPr/>
          </a:p>
        </p:txBody>
      </p:sp>
      <p:sp>
        <p:nvSpPr>
          <p:cNvPr id="305" name="GAToroid compact non-rotating SC gantry CERN"/>
          <p:cNvSpPr txBox="1"/>
          <p:nvPr/>
        </p:nvSpPr>
        <p:spPr>
          <a:xfrm>
            <a:off x="1717258" y="1849237"/>
            <a:ext cx="294284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CLEAR</a:t>
            </a:r>
            <a:r>
              <a:rPr sz="2400" dirty="0"/>
              <a:t> </a:t>
            </a:r>
            <a:r>
              <a:rPr lang="en-US" sz="2400" dirty="0"/>
              <a:t>CERN</a:t>
            </a:r>
            <a:endParaRPr sz="2400" dirty="0"/>
          </a:p>
        </p:txBody>
      </p:sp>
      <p:sp>
        <p:nvSpPr>
          <p:cNvPr id="32" name="GAToroid compact non-rotating SC gantry CERN">
            <a:extLst>
              <a:ext uri="{FF2B5EF4-FFF2-40B4-BE49-F238E27FC236}">
                <a16:creationId xmlns:a16="http://schemas.microsoft.com/office/drawing/2014/main" id="{F9A92F68-32DC-A544-8045-23F4CDBC083D}"/>
              </a:ext>
            </a:extLst>
          </p:cNvPr>
          <p:cNvSpPr txBox="1"/>
          <p:nvPr/>
        </p:nvSpPr>
        <p:spPr>
          <a:xfrm>
            <a:off x="66750" y="4221548"/>
            <a:ext cx="248923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CLARA STFC CI</a:t>
            </a:r>
            <a:r>
              <a:rPr sz="2400" dirty="0"/>
              <a:t> </a:t>
            </a:r>
          </a:p>
        </p:txBody>
      </p:sp>
      <p:sp>
        <p:nvSpPr>
          <p:cNvPr id="20" name="GAToroid compact non-rotating SC gantry CERN">
            <a:extLst>
              <a:ext uri="{FF2B5EF4-FFF2-40B4-BE49-F238E27FC236}">
                <a16:creationId xmlns:a16="http://schemas.microsoft.com/office/drawing/2014/main" id="{D5C98735-4734-3342-A516-74DDD27CAC41}"/>
              </a:ext>
            </a:extLst>
          </p:cNvPr>
          <p:cNvSpPr txBox="1"/>
          <p:nvPr/>
        </p:nvSpPr>
        <p:spPr>
          <a:xfrm>
            <a:off x="252526" y="4760854"/>
            <a:ext cx="1452551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PTB Berlin</a:t>
            </a:r>
            <a:endParaRPr sz="2400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B6A4267-BD3F-8A43-9935-9B31DFD897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14" y="48455"/>
            <a:ext cx="3386334" cy="1889867"/>
          </a:xfrm>
          <a:prstGeom prst="rect">
            <a:avLst/>
          </a:prstGeom>
        </p:spPr>
      </p:pic>
      <p:sp>
        <p:nvSpPr>
          <p:cNvPr id="313" name="Star"/>
          <p:cNvSpPr/>
          <p:nvPr/>
        </p:nvSpPr>
        <p:spPr>
          <a:xfrm>
            <a:off x="2250523" y="1405240"/>
            <a:ext cx="4017006" cy="2983262"/>
          </a:xfrm>
          <a:prstGeom prst="star5">
            <a:avLst>
              <a:gd name="adj" fmla="val 19100"/>
              <a:gd name="hf" fmla="val 105146"/>
              <a:gd name="vf" fmla="val 110557"/>
            </a:avLst>
          </a:prstGeom>
          <a:gradFill>
            <a:gsLst>
              <a:gs pos="0">
                <a:srgbClr val="C96D20"/>
              </a:gs>
              <a:gs pos="80000">
                <a:srgbClr val="FF9034"/>
              </a:gs>
              <a:gs pos="100000">
                <a:srgbClr val="FF9035"/>
              </a:gs>
            </a:gsLst>
            <a:lin ang="16200000"/>
          </a:gradFill>
          <a:ln>
            <a:solidFill>
              <a:srgbClr val="4A7EBB"/>
            </a:solidFill>
          </a:ln>
          <a:effectLst>
            <a:outerShdw blurRad="38100" dist="23000" dir="5400000" rotWithShape="0">
              <a:srgbClr val="000000">
                <a:alpha val="35000"/>
              </a:srgbClr>
            </a:outerShdw>
          </a:effectLst>
        </p:spPr>
        <p:txBody>
          <a:bodyPr lIns="45719" rIns="45719" anchor="ctr"/>
          <a:lstStyle/>
          <a:p>
            <a:pPr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9" name="GAToroid compact non-rotating SC gantry CERN">
            <a:extLst>
              <a:ext uri="{FF2B5EF4-FFF2-40B4-BE49-F238E27FC236}">
                <a16:creationId xmlns:a16="http://schemas.microsoft.com/office/drawing/2014/main" id="{695F0641-31DE-0346-B202-AC3F829932E3}"/>
              </a:ext>
            </a:extLst>
          </p:cNvPr>
          <p:cNvSpPr txBox="1"/>
          <p:nvPr/>
        </p:nvSpPr>
        <p:spPr>
          <a:xfrm>
            <a:off x="3540190" y="2606364"/>
            <a:ext cx="1810367" cy="13849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800" dirty="0"/>
              <a:t>Operating</a:t>
            </a:r>
          </a:p>
          <a:p>
            <a:r>
              <a:rPr lang="en-US" sz="2800" dirty="0"/>
              <a:t>Facilities</a:t>
            </a:r>
          </a:p>
          <a:p>
            <a:r>
              <a:rPr sz="2800" dirty="0"/>
              <a:t>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567C10B-D6E9-7C44-A7C3-79920AA273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8961" y="129789"/>
            <a:ext cx="1879600" cy="1320800"/>
          </a:xfrm>
          <a:prstGeom prst="rect">
            <a:avLst/>
          </a:prstGeom>
        </p:spPr>
      </p:pic>
      <p:sp>
        <p:nvSpPr>
          <p:cNvPr id="16" name="GAToroid compact non-rotating SC gantry CERN">
            <a:extLst>
              <a:ext uri="{FF2B5EF4-FFF2-40B4-BE49-F238E27FC236}">
                <a16:creationId xmlns:a16="http://schemas.microsoft.com/office/drawing/2014/main" id="{C1946F7A-BD2E-B54B-9910-54BCCCEAC323}"/>
              </a:ext>
            </a:extLst>
          </p:cNvPr>
          <p:cNvSpPr txBox="1"/>
          <p:nvPr/>
        </p:nvSpPr>
        <p:spPr>
          <a:xfrm>
            <a:off x="7796160" y="1498932"/>
            <a:ext cx="1605622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FLASH IC</a:t>
            </a:r>
            <a:r>
              <a:rPr sz="2400" dirty="0"/>
              <a:t> 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50E9C03-E16B-6540-B99E-7493695F1F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1629" y="100767"/>
            <a:ext cx="1511180" cy="1881104"/>
          </a:xfrm>
          <a:prstGeom prst="rect">
            <a:avLst/>
          </a:prstGeom>
        </p:spPr>
      </p:pic>
      <p:sp>
        <p:nvSpPr>
          <p:cNvPr id="21" name="GAToroid compact non-rotating SC gantry CERN">
            <a:extLst>
              <a:ext uri="{FF2B5EF4-FFF2-40B4-BE49-F238E27FC236}">
                <a16:creationId xmlns:a16="http://schemas.microsoft.com/office/drawing/2014/main" id="{6AC0BBEF-84E9-EE46-98C7-6998A439D987}"/>
              </a:ext>
            </a:extLst>
          </p:cNvPr>
          <p:cNvSpPr txBox="1"/>
          <p:nvPr/>
        </p:nvSpPr>
        <p:spPr>
          <a:xfrm>
            <a:off x="6170264" y="1960597"/>
            <a:ext cx="2319139" cy="472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ORIATRON CHUV</a:t>
            </a:r>
            <a:r>
              <a:rPr sz="2400" dirty="0"/>
              <a:t>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9EF0A4B-B99D-7B4D-AA56-ECBDCCA743C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32" y="2239287"/>
            <a:ext cx="2628183" cy="2013333"/>
          </a:xfrm>
          <a:prstGeom prst="rect">
            <a:avLst/>
          </a:prstGeom>
        </p:spPr>
      </p:pic>
      <p:sp>
        <p:nvSpPr>
          <p:cNvPr id="22" name="GAToroid compact non-rotating SC gantry CERN">
            <a:extLst>
              <a:ext uri="{FF2B5EF4-FFF2-40B4-BE49-F238E27FC236}">
                <a16:creationId xmlns:a16="http://schemas.microsoft.com/office/drawing/2014/main" id="{DC70063D-4A2D-9849-953E-F547C404E4C7}"/>
              </a:ext>
            </a:extLst>
          </p:cNvPr>
          <p:cNvSpPr txBox="1"/>
          <p:nvPr/>
        </p:nvSpPr>
        <p:spPr>
          <a:xfrm>
            <a:off x="7379235" y="2588809"/>
            <a:ext cx="146457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ELBE HZDR</a:t>
            </a:r>
            <a:r>
              <a:rPr sz="2400" dirty="0"/>
              <a:t> </a:t>
            </a:r>
          </a:p>
        </p:txBody>
      </p:sp>
      <p:sp>
        <p:nvSpPr>
          <p:cNvPr id="33" name="GAToroid compact non-rotating SC gantry CERN">
            <a:extLst>
              <a:ext uri="{FF2B5EF4-FFF2-40B4-BE49-F238E27FC236}">
                <a16:creationId xmlns:a16="http://schemas.microsoft.com/office/drawing/2014/main" id="{EB4718CF-C2AE-3846-9D47-8A111105E8DD}"/>
              </a:ext>
            </a:extLst>
          </p:cNvPr>
          <p:cNvSpPr txBox="1"/>
          <p:nvPr/>
        </p:nvSpPr>
        <p:spPr>
          <a:xfrm>
            <a:off x="6151253" y="4619124"/>
            <a:ext cx="3105910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 sz="1500" b="1"/>
            </a:lvl1pPr>
          </a:lstStyle>
          <a:p>
            <a:r>
              <a:rPr lang="en-US" sz="2400" dirty="0"/>
              <a:t>LOA Salle Noire IPP</a:t>
            </a:r>
            <a:r>
              <a:rPr sz="2400" dirty="0"/>
              <a:t> 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66E3F15-2191-944F-9EC9-2CECA03243E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97680" y="3054660"/>
            <a:ext cx="2049999" cy="1392748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4E20BCA0-A747-B048-9952-1C9CE06679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495605" y="3062621"/>
            <a:ext cx="1587500" cy="135070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F10FBDFC-36ED-D940-9C85-A3127910215E}"/>
              </a:ext>
            </a:extLst>
          </p:cNvPr>
          <p:cNvSpPr/>
          <p:nvPr/>
        </p:nvSpPr>
        <p:spPr>
          <a:xfrm>
            <a:off x="3721774" y="1050317"/>
            <a:ext cx="223009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/>
              <a:t>FEERIX/ AERIAL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CC8266-FD4C-B647-9425-07B895E14EC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794905" y="95032"/>
            <a:ext cx="2025949" cy="1023751"/>
          </a:xfrm>
          <a:prstGeom prst="rect">
            <a:avLst/>
          </a:prstGeom>
        </p:spPr>
      </p:pic>
      <p:pic>
        <p:nvPicPr>
          <p:cNvPr id="25" name="Picture Placeholder 1">
            <a:extLst>
              <a:ext uri="{FF2B5EF4-FFF2-40B4-BE49-F238E27FC236}">
                <a16:creationId xmlns:a16="http://schemas.microsoft.com/office/drawing/2014/main" id="{DEEB4C4D-A6A0-E64F-8BA7-A9E2A4DC60BB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246514" y="3867440"/>
            <a:ext cx="2059621" cy="1097401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885F7DB1-0C56-4D47-B2CC-893CB68A916E}"/>
              </a:ext>
            </a:extLst>
          </p:cNvPr>
          <p:cNvSpPr/>
          <p:nvPr/>
        </p:nvSpPr>
        <p:spPr>
          <a:xfrm>
            <a:off x="3206884" y="4895078"/>
            <a:ext cx="20649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en-US" sz="2400" b="1" dirty="0"/>
              <a:t>AWA Argonne </a:t>
            </a:r>
          </a:p>
        </p:txBody>
      </p:sp>
      <p:sp>
        <p:nvSpPr>
          <p:cNvPr id="14" name="Date Placeholder 13">
            <a:extLst>
              <a:ext uri="{FF2B5EF4-FFF2-40B4-BE49-F238E27FC236}">
                <a16:creationId xmlns:a16="http://schemas.microsoft.com/office/drawing/2014/main" id="{5C3CB4E2-CC91-AD42-9A56-F22C9B0680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/>
              <a:t>5 October 2021</a:t>
            </a:r>
            <a:endParaRPr lang="en-US"/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FFC41FA9-9BB0-3744-9010-C35E0E2C6E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40th CLIC Project Meeting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8F1FA75A-BEAA-7D44-A1C0-2B89C385DA6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8425" y="4982790"/>
            <a:ext cx="3098067" cy="1777377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8AC9B69B-2BEC-0A42-961D-62EC5925774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-15977" y="5393965"/>
            <a:ext cx="1989555" cy="1367229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1C276A8B-669A-B044-8C08-0D09B82C835E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077018" y="5395435"/>
            <a:ext cx="2369292" cy="1407696"/>
          </a:xfrm>
          <a:prstGeom prst="rect">
            <a:avLst/>
          </a:prstGeom>
        </p:spPr>
      </p:pic>
      <p:sp>
        <p:nvSpPr>
          <p:cNvPr id="35" name="ZoneTexte 8">
            <a:extLst>
              <a:ext uri="{FF2B5EF4-FFF2-40B4-BE49-F238E27FC236}">
                <a16:creationId xmlns:a16="http://schemas.microsoft.com/office/drawing/2014/main" id="{54DE3537-B85C-334C-AFB3-1CC13F4024A2}"/>
              </a:ext>
            </a:extLst>
          </p:cNvPr>
          <p:cNvSpPr txBox="1"/>
          <p:nvPr/>
        </p:nvSpPr>
        <p:spPr>
          <a:xfrm>
            <a:off x="5578794" y="983316"/>
            <a:ext cx="3076983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Low-energy e- 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 err="1"/>
              <a:t>Cyclos</a:t>
            </a:r>
            <a:r>
              <a:rPr lang="en-US" sz="2000" dirty="0"/>
              <a:t> &amp; </a:t>
            </a:r>
            <a:r>
              <a:rPr lang="en-US" sz="2000" dirty="0" err="1"/>
              <a:t>linacs</a:t>
            </a:r>
            <a:endParaRPr lang="en-US" sz="2000" dirty="0"/>
          </a:p>
        </p:txBody>
      </p:sp>
      <p:sp>
        <p:nvSpPr>
          <p:cNvPr id="36" name="ZoneTexte 8">
            <a:extLst>
              <a:ext uri="{FF2B5EF4-FFF2-40B4-BE49-F238E27FC236}">
                <a16:creationId xmlns:a16="http://schemas.microsoft.com/office/drawing/2014/main" id="{11CD1A99-6C72-1D41-99C3-FF911EF30900}"/>
              </a:ext>
            </a:extLst>
          </p:cNvPr>
          <p:cNvSpPr txBox="1"/>
          <p:nvPr/>
        </p:nvSpPr>
        <p:spPr>
          <a:xfrm>
            <a:off x="216600" y="2703818"/>
            <a:ext cx="3001316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  NC HG </a:t>
            </a:r>
            <a:r>
              <a:rPr lang="en-US" sz="2000" dirty="0" err="1"/>
              <a:t>linacs</a:t>
            </a:r>
            <a:endParaRPr lang="en-US" sz="2000" dirty="0"/>
          </a:p>
        </p:txBody>
      </p:sp>
      <p:sp>
        <p:nvSpPr>
          <p:cNvPr id="37" name="ZoneTexte 8">
            <a:extLst>
              <a:ext uri="{FF2B5EF4-FFF2-40B4-BE49-F238E27FC236}">
                <a16:creationId xmlns:a16="http://schemas.microsoft.com/office/drawing/2014/main" id="{09FEAF99-7BE8-774A-8431-66B0BCC93FC0}"/>
              </a:ext>
            </a:extLst>
          </p:cNvPr>
          <p:cNvSpPr txBox="1"/>
          <p:nvPr/>
        </p:nvSpPr>
        <p:spPr>
          <a:xfrm>
            <a:off x="5563678" y="5004656"/>
            <a:ext cx="2968055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 &amp;FLASH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LPA</a:t>
            </a:r>
          </a:p>
        </p:txBody>
      </p:sp>
      <p:sp>
        <p:nvSpPr>
          <p:cNvPr id="40" name="ZoneTexte 8">
            <a:extLst>
              <a:ext uri="{FF2B5EF4-FFF2-40B4-BE49-F238E27FC236}">
                <a16:creationId xmlns:a16="http://schemas.microsoft.com/office/drawing/2014/main" id="{08A6A118-4144-8A46-8D84-FEF62356798B}"/>
              </a:ext>
            </a:extLst>
          </p:cNvPr>
          <p:cNvSpPr txBox="1"/>
          <p:nvPr/>
        </p:nvSpPr>
        <p:spPr>
          <a:xfrm>
            <a:off x="4962987" y="3168286"/>
            <a:ext cx="2754141" cy="707886"/>
          </a:xfrm>
          <a:prstGeom prst="rect">
            <a:avLst/>
          </a:prstGeom>
          <a:solidFill>
            <a:srgbClr val="1F497D"/>
          </a:solidFill>
          <a:ln w="12700">
            <a:miter lim="400000"/>
          </a:ln>
          <a:effectLst>
            <a:outerShdw blurRad="190500" dist="8455" dir="5400000" rotWithShape="0">
              <a:srgbClr val="000000"/>
            </a:outerShdw>
          </a:effectLst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High-energy e-  &amp; FLASH</a:t>
            </a:r>
          </a:p>
          <a:p>
            <a:pPr algn="ctr">
              <a:defRPr sz="3900" b="1">
                <a:solidFill>
                  <a:srgbClr val="FFFFFF"/>
                </a:solidFill>
              </a:defRPr>
            </a:pPr>
            <a:r>
              <a:rPr lang="en-US" sz="2000" dirty="0"/>
              <a:t> SC </a:t>
            </a:r>
            <a:r>
              <a:rPr lang="en-US" sz="2000" dirty="0" err="1"/>
              <a:t>linacs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461042396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Custom Design">
  <a:themeElements>
    <a:clrScheme name="Office 2007-201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Tema de Offic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FF00FF"/>
      </a:folHlink>
    </a:clrScheme>
    <a:fontScheme name="Tema de Offic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5343</TotalTime>
  <Words>2150</Words>
  <Application>Microsoft Macintosh PowerPoint</Application>
  <PresentationFormat>On-screen Show (4:3)</PresentationFormat>
  <Paragraphs>353</Paragraphs>
  <Slides>21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30" baseType="lpstr">
      <vt:lpstr>Adobe Kaiti Std R</vt:lpstr>
      <vt:lpstr>Arial</vt:lpstr>
      <vt:lpstr>Calibri</vt:lpstr>
      <vt:lpstr>Cambria Math</vt:lpstr>
      <vt:lpstr>Courier New</vt:lpstr>
      <vt:lpstr>Times</vt:lpstr>
      <vt:lpstr>Times New Roman</vt:lpstr>
      <vt:lpstr>Wingdings</vt:lpstr>
      <vt:lpstr>Custom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Microsoft Office User</cp:lastModifiedBy>
  <cp:revision>72</cp:revision>
  <cp:lastPrinted>2021-10-04T06:36:57Z</cp:lastPrinted>
  <dcterms:modified xsi:type="dcterms:W3CDTF">2021-10-05T12:20:11Z</dcterms:modified>
</cp:coreProperties>
</file>