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B8D55-E5AB-47AD-8078-C105DDA05E26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8077C-40BB-4F1C-90E6-30A12769D9F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8077C-40BB-4F1C-90E6-30A12769D9F0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84314-5290-438E-A2BB-4C06480973EE}" type="datetimeFigureOut">
              <a:rPr lang="en-GB" smtClean="0"/>
              <a:t>12/09/2010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91F63-4B4F-4599-8509-91643D4D660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67544" y="2492896"/>
          <a:ext cx="8308140" cy="4149080"/>
        </p:xfrm>
        <a:graphic>
          <a:graphicData uri="http://schemas.openxmlformats.org/presentationml/2006/ole">
            <p:oleObj spid="_x0000_s1026" name="Document" r:id="rId4" imgW="5485033" imgH="2739189" progId="Word.Document.8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332656"/>
            <a:ext cx="80648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Measurement of </a:t>
            </a:r>
            <a:r>
              <a:rPr lang="en-US" b="1" dirty="0"/>
              <a:t>a</a:t>
            </a:r>
            <a:r>
              <a:rPr lang="en-US" b="1" dirty="0" smtClean="0"/>
              <a:t>bsolute </a:t>
            </a:r>
            <a:r>
              <a:rPr lang="en-US" b="1" dirty="0" smtClean="0"/>
              <a:t>quantum efficiency</a:t>
            </a:r>
          </a:p>
          <a:p>
            <a:endParaRPr lang="en-US" dirty="0"/>
          </a:p>
          <a:p>
            <a:r>
              <a:rPr lang="en-US" sz="1600" dirty="0" smtClean="0"/>
              <a:t>Method: measure DC photocurrent for monochromatic illumination. Normalize light intensity with a photodiode of known quantum efficiency.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The set-up is suited for any kind of photodetector (PMT, MA-PMT, MCP-PMT, HPD) up to 5 inch diameter which can stand a DC photocurrent of several 10 </a:t>
            </a:r>
            <a:r>
              <a:rPr lang="en-US" sz="1600" dirty="0" err="1" smtClean="0"/>
              <a:t>nA</a:t>
            </a:r>
            <a:r>
              <a:rPr lang="en-US" sz="1600" dirty="0" smtClean="0"/>
              <a:t> and allows for direct electrical contact with the photocathode. </a:t>
            </a:r>
            <a:endParaRPr lang="en-GB" sz="16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876256" y="5661248"/>
            <a:ext cx="157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/>
              <a:t>Xe</a:t>
            </a:r>
            <a:r>
              <a:rPr lang="en-US" dirty="0"/>
              <a:t> arc </a:t>
            </a:r>
          </a:p>
          <a:p>
            <a:r>
              <a:rPr lang="en-US" dirty="0"/>
              <a:t>discharge lamp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827584" y="1412776"/>
          <a:ext cx="1881490" cy="576312"/>
        </p:xfrm>
        <a:graphic>
          <a:graphicData uri="http://schemas.openxmlformats.org/presentationml/2006/ole">
            <p:oleObj spid="_x0000_s1027" name="Equation" r:id="rId5" imgW="1409400" imgH="431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999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836712"/>
            <a:ext cx="8213787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Measurement procedure</a:t>
            </a:r>
          </a:p>
          <a:p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Discussion of principle and components (15’)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Familiarize with </a:t>
            </a:r>
            <a:r>
              <a:rPr lang="en-US" sz="1600" dirty="0" err="1" smtClean="0"/>
              <a:t>monochromator</a:t>
            </a:r>
            <a:r>
              <a:rPr lang="en-US" sz="1600" dirty="0" smtClean="0"/>
              <a:t>, </a:t>
            </a:r>
            <a:r>
              <a:rPr lang="en-US" sz="1600" dirty="0" err="1" smtClean="0"/>
              <a:t>picoampmeter</a:t>
            </a:r>
            <a:r>
              <a:rPr lang="en-US" sz="1600" dirty="0" smtClean="0"/>
              <a:t> and control software (10’)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Measure I</a:t>
            </a:r>
            <a:r>
              <a:rPr lang="en-US" sz="1600" baseline="-25000" dirty="0" smtClean="0"/>
              <a:t>PD</a:t>
            </a:r>
            <a:r>
              <a:rPr lang="en-US" sz="1600" dirty="0" smtClean="0"/>
              <a:t>(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) for 200 &lt; 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 &lt; 800 nm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Measure I</a:t>
            </a:r>
            <a:r>
              <a:rPr lang="en-US" sz="1600" baseline="-25000" dirty="0" smtClean="0"/>
              <a:t>DUT</a:t>
            </a:r>
            <a:r>
              <a:rPr lang="en-US" sz="1600" dirty="0" smtClean="0"/>
              <a:t>(</a:t>
            </a:r>
            <a:r>
              <a:rPr lang="en-US" sz="1600" dirty="0" smtClean="0">
                <a:latin typeface="Symbol" pitchFamily="18" charset="2"/>
              </a:rPr>
              <a:t>l) </a:t>
            </a:r>
            <a:r>
              <a:rPr lang="en-US" sz="1600" dirty="0" smtClean="0"/>
              <a:t>for 200 &lt; 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 &lt; 800 nm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Subtract dark currents (if any)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Calculate QE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Optional: Perform measurement in centre and edge of photodetector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Discussion of result, error sources, precision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342900" indent="-342900"/>
            <a:r>
              <a:rPr lang="en-US" sz="1600" dirty="0" smtClean="0"/>
              <a:t>Depending on used degree of automation, the whole measurement can be completed in 1- 1.5h.</a:t>
            </a:r>
          </a:p>
          <a:p>
            <a:pPr marL="342900" indent="-342900"/>
            <a:r>
              <a:rPr lang="en-US" sz="1600" dirty="0" smtClean="0"/>
              <a:t>The set-up can be used by max. 3 students . </a:t>
            </a:r>
          </a:p>
          <a:p>
            <a:pPr marL="342900" indent="-342900"/>
            <a:endParaRPr lang="en-US" sz="1600" dirty="0"/>
          </a:p>
          <a:p>
            <a:pPr marL="342900" indent="-342900"/>
            <a:r>
              <a:rPr lang="en-US" sz="1600" dirty="0" smtClean="0"/>
              <a:t>Special technical requirements: cooling water for </a:t>
            </a:r>
            <a:r>
              <a:rPr lang="en-US" sz="1600" dirty="0" err="1" smtClean="0"/>
              <a:t>Xe</a:t>
            </a:r>
            <a:r>
              <a:rPr lang="en-US" sz="1600" dirty="0" smtClean="0"/>
              <a:t> lamp (just tap water)</a:t>
            </a:r>
            <a:endParaRPr lang="en-GB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183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Microsoft Office Word 97 - 2003 Document</vt:lpstr>
      <vt:lpstr>Microsoft Equation 3.0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3</cp:revision>
  <dcterms:created xsi:type="dcterms:W3CDTF">2010-09-12T16:03:32Z</dcterms:created>
  <dcterms:modified xsi:type="dcterms:W3CDTF">2010-09-12T16:24:42Z</dcterms:modified>
</cp:coreProperties>
</file>