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0" r:id="rId2"/>
    <p:sldId id="289" r:id="rId3"/>
    <p:sldId id="286" r:id="rId4"/>
    <p:sldId id="312" r:id="rId5"/>
    <p:sldId id="313" r:id="rId6"/>
    <p:sldId id="279" r:id="rId7"/>
    <p:sldId id="314" r:id="rId8"/>
    <p:sldId id="305" r:id="rId9"/>
    <p:sldId id="315" r:id="rId10"/>
    <p:sldId id="310" r:id="rId11"/>
    <p:sldId id="295" r:id="rId12"/>
    <p:sldId id="303" r:id="rId13"/>
    <p:sldId id="311" r:id="rId14"/>
    <p:sldId id="309" r:id="rId15"/>
    <p:sldId id="307" r:id="rId16"/>
    <p:sldId id="308" r:id="rId17"/>
    <p:sldId id="317" r:id="rId18"/>
    <p:sldId id="260" r:id="rId19"/>
    <p:sldId id="265" r:id="rId20"/>
    <p:sldId id="262" r:id="rId21"/>
    <p:sldId id="292" r:id="rId22"/>
    <p:sldId id="276" r:id="rId23"/>
    <p:sldId id="278" r:id="rId24"/>
    <p:sldId id="271" r:id="rId25"/>
    <p:sldId id="268" r:id="rId26"/>
    <p:sldId id="270" r:id="rId27"/>
    <p:sldId id="293" r:id="rId28"/>
    <p:sldId id="301" r:id="rId29"/>
    <p:sldId id="298" r:id="rId30"/>
    <p:sldId id="31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38766-3F3E-4E59-BC91-4B8962D10D2E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24037-0BEF-4843-8E5F-9D038A637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75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41D5B1-50AA-44F9-A0D0-C5236DC638D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932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87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20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6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18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9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84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720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5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84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59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29/11/2012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77C-329B-49E5-9A48-0EAC79E7B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50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</a:rPr>
              <a:t>Ideas to improve the dynamic range of GEM, THGEM, MM, </a:t>
            </a:r>
            <a:r>
              <a:rPr lang="en-US" sz="4000" dirty="0" err="1" smtClean="0">
                <a:latin typeface="Comic Sans MS" panose="030F0702030302020204" pitchFamily="66" charset="0"/>
              </a:rPr>
              <a:t>uRwell</a:t>
            </a:r>
            <a:r>
              <a:rPr lang="en-US" sz="4000" dirty="0" smtClean="0">
                <a:latin typeface="Comic Sans MS" panose="030F0702030302020204" pitchFamily="66" charset="0"/>
              </a:rPr>
              <a:t> detectors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55589"/>
            <a:ext cx="9144000" cy="1655762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RD51 Dynamic range workshop 18/11/21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Rui De Oliveira on behalf of CERN MPT workshop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644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2172834" y="2278318"/>
            <a:ext cx="2686050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5534" y="22592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915534" y="27926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15534" y="32879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534" y="3754693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68584" y="3570027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R/O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982700" y="1349567"/>
            <a:ext cx="106631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10^5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 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515859" y="1690982"/>
            <a:ext cx="0" cy="428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24288" y="418331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1mm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r 0.8mm2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58866" y="3355063"/>
            <a:ext cx="77457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8750820" y="2538373"/>
            <a:ext cx="390665" cy="6108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463937" y="2115470"/>
            <a:ext cx="2991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One hole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10^5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e- </a:t>
            </a:r>
            <a:r>
              <a:rPr lang="en-US" sz="1200" dirty="0" smtClean="0">
                <a:latin typeface="Comic Sans MS" panose="030F0702030302020204" pitchFamily="66" charset="0"/>
              </a:rPr>
              <a:t>X 30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3Me-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/hole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71816" y="4026568"/>
            <a:ext cx="194403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10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101324" y="133094"/>
            <a:ext cx="425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)Then I’ve sent much more charges 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376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3343649" y="2681299"/>
            <a:ext cx="794586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140617" y="2681299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40617" y="3214699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140617" y="3709999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40617" y="4176724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93667" y="399205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R/O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293664" y="2546460"/>
            <a:ext cx="1284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6900e-/hole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62157" y="3028983"/>
            <a:ext cx="1228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69K </a:t>
            </a:r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e-/</a:t>
            </a:r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hole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12729" y="1734156"/>
            <a:ext cx="899605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230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40942" y="2113013"/>
            <a:ext cx="0" cy="428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43649" y="4493817"/>
            <a:ext cx="79458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23472" y="4584569"/>
            <a:ext cx="275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Smaller diffusion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400um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r 0.140mm2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800" y="5627027"/>
            <a:ext cx="11668579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Conclusion : having many layers is important to increase DR but l</a:t>
            </a:r>
            <a:r>
              <a:rPr lang="en-US" dirty="0" smtClean="0">
                <a:latin typeface="Comic Sans MS" panose="030F0702030302020204" pitchFamily="66" charset="0"/>
              </a:rPr>
              <a:t>ateral </a:t>
            </a:r>
            <a:r>
              <a:rPr lang="en-US" dirty="0" smtClean="0">
                <a:latin typeface="Comic Sans MS" panose="030F0702030302020204" pitchFamily="66" charset="0"/>
              </a:rPr>
              <a:t>diffusion </a:t>
            </a:r>
            <a:r>
              <a:rPr lang="en-US" dirty="0" smtClean="0">
                <a:latin typeface="Comic Sans MS" panose="030F0702030302020204" pitchFamily="66" charset="0"/>
              </a:rPr>
              <a:t>is also a </a:t>
            </a:r>
            <a:r>
              <a:rPr lang="en-US" dirty="0" smtClean="0">
                <a:latin typeface="Comic Sans MS" panose="030F0702030302020204" pitchFamily="66" charset="0"/>
              </a:rPr>
              <a:t>key parameter 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 algn="ctr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Can we put more hole per unit area to mimic a larger diffusion ?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11028" y="206042"/>
            <a:ext cx="608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5) I did the same exercise with a lower diffusion cone 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62157" y="3540091"/>
            <a:ext cx="1495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900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K 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e-/ 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hole 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2923" y="4693451"/>
            <a:ext cx="250581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Really close to Spark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8732681" y="4045734"/>
            <a:ext cx="406289" cy="50175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11</a:t>
            </a:fld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528400" y="3030033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holes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6528401" y="3544383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 holes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517415" y="2534733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hole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55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6396" y="446723"/>
            <a:ext cx="6625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N</a:t>
            </a:r>
            <a:r>
              <a:rPr lang="en-US" dirty="0" smtClean="0">
                <a:latin typeface="Comic Sans MS" panose="030F0702030302020204" pitchFamily="66" charset="0"/>
              </a:rPr>
              <a:t>umber of holes /mm2 for different amplifying structures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02855" y="2138289"/>
            <a:ext cx="590843" cy="11676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851009" y="2138288"/>
            <a:ext cx="590843" cy="11676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199163" y="2138288"/>
            <a:ext cx="590843" cy="11676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547317" y="2138287"/>
            <a:ext cx="590843" cy="11676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840480" y="3938954"/>
            <a:ext cx="4023360" cy="28135"/>
          </a:xfrm>
          <a:prstGeom prst="line">
            <a:avLst/>
          </a:prstGeom>
          <a:ln w="1047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840480" y="4815254"/>
            <a:ext cx="4023360" cy="28135"/>
          </a:xfrm>
          <a:prstGeom prst="line">
            <a:avLst/>
          </a:prstGeom>
          <a:ln w="825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840480" y="5691554"/>
            <a:ext cx="4023360" cy="28135"/>
          </a:xfrm>
          <a:prstGeom prst="line">
            <a:avLst/>
          </a:prstGeom>
          <a:ln w="539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58108" y="2610058"/>
            <a:ext cx="1354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THGEM : 1mm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1 hole/mm2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81525" y="3677671"/>
            <a:ext cx="26548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GEM 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0.14mm pitch : 50 holes mm2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0.1mm pitch : 100 holes /mm2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58108" y="4630588"/>
            <a:ext cx="2704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STD MM : 63um pitch (45/18)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256 holes/mm2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34691" y="5520955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Special MM: 35um pitch (23/12)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780 holes/mm2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211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475861" y="2234083"/>
            <a:ext cx="51828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My conclusion at this stage,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f</a:t>
            </a:r>
            <a:r>
              <a:rPr lang="en-US" dirty="0" smtClean="0">
                <a:latin typeface="Comic Sans MS" panose="030F0702030302020204" pitchFamily="66" charset="0"/>
              </a:rPr>
              <a:t>or large dynamic range detectors we need:</a:t>
            </a:r>
          </a:p>
          <a:p>
            <a:pPr algn="ctr"/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-Diffusion as large as possible between layers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-Amplifying holes density as large as possible </a:t>
            </a:r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-And be producible today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877361" y="3090646"/>
            <a:ext cx="379827" cy="436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486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sosceles Triangle 22"/>
          <p:cNvSpPr/>
          <p:nvPr/>
        </p:nvSpPr>
        <p:spPr>
          <a:xfrm>
            <a:off x="4626389" y="3305906"/>
            <a:ext cx="2366132" cy="164619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851442" y="424705"/>
            <a:ext cx="6234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P</a:t>
            </a:r>
            <a:r>
              <a:rPr lang="en-US" dirty="0" smtClean="0">
                <a:latin typeface="Comic Sans MS" panose="030F0702030302020204" pitchFamily="66" charset="0"/>
              </a:rPr>
              <a:t>roposed stack taking in account the previous conclusion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817063" y="4138979"/>
            <a:ext cx="4023360" cy="28135"/>
          </a:xfrm>
          <a:prstGeom prst="line">
            <a:avLst/>
          </a:prstGeom>
          <a:ln w="1047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817063" y="4970759"/>
            <a:ext cx="4023360" cy="28135"/>
          </a:xfrm>
          <a:prstGeom prst="line">
            <a:avLst/>
          </a:prstGeom>
          <a:ln w="539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62921" y="1563622"/>
            <a:ext cx="2815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GEM : 50 holes/mm2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latin typeface="Comic Sans MS" panose="030F0702030302020204" pitchFamily="66" charset="0"/>
              </a:rPr>
              <a:t> 1 hole acting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reduced at </a:t>
            </a:r>
            <a:r>
              <a:rPr lang="en-US" sz="1200" dirty="0">
                <a:latin typeface="Comic Sans MS" panose="030F0702030302020204" pitchFamily="66" charset="0"/>
              </a:rPr>
              <a:t>5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49638" y="3143250"/>
            <a:ext cx="3033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GEM : 100 holes/mm2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20 holes acting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reduced at 20</a:t>
            </a:r>
            <a:endParaRPr lang="en-GB" sz="1200" dirty="0" smtClean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49638" y="4628934"/>
            <a:ext cx="3605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S</a:t>
            </a:r>
            <a:r>
              <a:rPr lang="en-US" sz="1200" dirty="0" smtClean="0">
                <a:latin typeface="Comic Sans MS" panose="030F0702030302020204" pitchFamily="66" charset="0"/>
              </a:rPr>
              <a:t>pecial MM: 780 holes/mm2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600 holes acting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set at 30</a:t>
            </a:r>
            <a:endParaRPr lang="en-GB" sz="1200" dirty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7063" y="5133975"/>
            <a:ext cx="4023360" cy="3125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070281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791375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512469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626389" y="4794972"/>
            <a:ext cx="2366132" cy="9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42746" y="4527498"/>
            <a:ext cx="1582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Dia</a:t>
            </a:r>
            <a:r>
              <a:rPr lang="en-US" sz="1200" dirty="0" smtClean="0">
                <a:latin typeface="Comic Sans MS" panose="030F0702030302020204" pitchFamily="66" charset="0"/>
              </a:rPr>
              <a:t> 1mm or 0.8mm2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26389" y="5134138"/>
            <a:ext cx="2366132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146430" y="4012298"/>
            <a:ext cx="12784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958152" y="3686551"/>
            <a:ext cx="1741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Dia</a:t>
            </a:r>
            <a:r>
              <a:rPr lang="en-US" sz="1200" dirty="0" smtClean="0">
                <a:latin typeface="Comic Sans MS" panose="030F0702030302020204" pitchFamily="66" charset="0"/>
              </a:rPr>
              <a:t> 0.5mm or 0.2mm2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" y="3504467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Set the gap and fields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</a:t>
            </a:r>
            <a:r>
              <a:rPr lang="en-US" sz="1400" dirty="0" smtClean="0">
                <a:latin typeface="Comic Sans MS" panose="030F0702030302020204" pitchFamily="66" charset="0"/>
              </a:rPr>
              <a:t>o spread over 0.2 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5269" y="4335464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Set the gap and fields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</a:t>
            </a:r>
            <a:r>
              <a:rPr lang="en-US" sz="1400" dirty="0" smtClean="0">
                <a:latin typeface="Comic Sans MS" panose="030F0702030302020204" pitchFamily="66" charset="0"/>
              </a:rPr>
              <a:t>o spread over 0.8 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cxnSp>
        <p:nvCxnSpPr>
          <p:cNvPr id="38" name="Straight Arrow Connector 37"/>
          <p:cNvCxnSpPr>
            <a:stCxn id="35" idx="3"/>
          </p:cNvCxnSpPr>
          <p:nvPr/>
        </p:nvCxnSpPr>
        <p:spPr>
          <a:xfrm flipV="1">
            <a:off x="2615163" y="3689135"/>
            <a:ext cx="1347237" cy="76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6" idx="3"/>
          </p:cNvCxnSpPr>
          <p:nvPr/>
        </p:nvCxnSpPr>
        <p:spPr>
          <a:xfrm flipV="1">
            <a:off x="2623232" y="4547940"/>
            <a:ext cx="1193831" cy="49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840423" y="3390900"/>
            <a:ext cx="634880" cy="748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934326" y="4812380"/>
            <a:ext cx="540976" cy="139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3" idx="1"/>
          </p:cNvCxnSpPr>
          <p:nvPr/>
        </p:nvCxnSpPr>
        <p:spPr>
          <a:xfrm flipH="1">
            <a:off x="7840425" y="1886788"/>
            <a:ext cx="722496" cy="125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3747720" y="3224298"/>
            <a:ext cx="4023360" cy="28135"/>
          </a:xfrm>
          <a:prstGeom prst="line">
            <a:avLst/>
          </a:prstGeom>
          <a:ln w="1301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934326" y="1143946"/>
            <a:ext cx="408156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GEM or THGEM density not critical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79030" y="2725549"/>
            <a:ext cx="297709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GEM as dense as possible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26582" y="4249407"/>
            <a:ext cx="287931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MM as dense as possible 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025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sosceles Triangle 22"/>
          <p:cNvSpPr/>
          <p:nvPr/>
        </p:nvSpPr>
        <p:spPr>
          <a:xfrm>
            <a:off x="4626389" y="3305906"/>
            <a:ext cx="2366132" cy="164619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409274" y="424705"/>
            <a:ext cx="5118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Situation with large ionization in a single hole 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817063" y="4138979"/>
            <a:ext cx="4023360" cy="28135"/>
          </a:xfrm>
          <a:prstGeom prst="line">
            <a:avLst/>
          </a:prstGeom>
          <a:ln w="1047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817063" y="4970759"/>
            <a:ext cx="4023360" cy="28135"/>
          </a:xfrm>
          <a:prstGeom prst="line">
            <a:avLst/>
          </a:prstGeom>
          <a:ln w="539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62921" y="1563622"/>
            <a:ext cx="28151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GEM : 50 holes/mm2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latin typeface="Comic Sans MS" panose="030F0702030302020204" pitchFamily="66" charset="0"/>
              </a:rPr>
              <a:t> 1 hole acting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set at 5</a:t>
            </a:r>
          </a:p>
          <a:p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Input 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100 000e-</a:t>
            </a:r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/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hole</a:t>
            </a:r>
          </a:p>
          <a:p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Output </a:t>
            </a:r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500 000e-</a:t>
            </a:r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/hole </a:t>
            </a:r>
            <a:endParaRPr lang="en-US" sz="1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total charge transferred 0.5 Me-</a:t>
            </a:r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49638" y="3143250"/>
            <a:ext cx="34820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GEM : 100 holes/mm2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20 holes acting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Gain set at 20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Input 25000 e-/hole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</a:p>
          <a:p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Output 500 000 e-</a:t>
            </a:r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/hole </a:t>
            </a:r>
            <a:endParaRPr lang="en-US" sz="1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20 </a:t>
            </a: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holes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total charge transferred 10 Me-</a:t>
            </a:r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49638" y="4628934"/>
            <a:ext cx="36984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S</a:t>
            </a:r>
            <a:r>
              <a:rPr lang="en-US" sz="1200" dirty="0" smtClean="0">
                <a:latin typeface="Comic Sans MS" panose="030F0702030302020204" pitchFamily="66" charset="0"/>
              </a:rPr>
              <a:t>pecial MM: 780 holes/mm2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600 holes acting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set at 30</a:t>
            </a:r>
          </a:p>
          <a:p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Input 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16666 </a:t>
            </a:r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e-/hole 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</a:p>
          <a:p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</a:t>
            </a:r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500 000 e-</a:t>
            </a:r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/hole</a:t>
            </a:r>
            <a:endParaRPr lang="en-US" sz="12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0.8 mm2 </a:t>
            </a:r>
            <a:r>
              <a:rPr lang="en-US" sz="1200" dirty="0">
                <a:latin typeface="Comic Sans MS" panose="030F0702030302020204" pitchFamily="66" charset="0"/>
              </a:rPr>
              <a:t>p</a:t>
            </a:r>
            <a:r>
              <a:rPr lang="en-US" sz="1200" dirty="0" smtClean="0">
                <a:latin typeface="Comic Sans MS" panose="030F0702030302020204" pitchFamily="66" charset="0"/>
              </a:rPr>
              <a:t>ad </a:t>
            </a:r>
            <a:r>
              <a:rPr lang="en-US" sz="1200" dirty="0">
                <a:latin typeface="Comic Sans MS" panose="030F0702030302020204" pitchFamily="66" charset="0"/>
              </a:rPr>
              <a:t>collecting </a:t>
            </a:r>
            <a:r>
              <a:rPr lang="en-US" sz="1200" dirty="0" smtClean="0">
                <a:latin typeface="Comic Sans MS" panose="030F0702030302020204" pitchFamily="66" charset="0"/>
              </a:rPr>
              <a:t>all </a:t>
            </a:r>
            <a:r>
              <a:rPr lang="en-US" sz="1200" dirty="0">
                <a:latin typeface="Comic Sans MS" panose="030F0702030302020204" pitchFamily="66" charset="0"/>
              </a:rPr>
              <a:t>the charges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600 </a:t>
            </a: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holes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total charge collected 0.3 </a:t>
            </a: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Ge-</a:t>
            </a:r>
            <a:endParaRPr lang="en-US" sz="1200" dirty="0" smtClean="0">
              <a:solidFill>
                <a:srgbClr val="FF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7063" y="5133975"/>
            <a:ext cx="4023360" cy="3125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070281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791375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512469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626389" y="4794972"/>
            <a:ext cx="2366132" cy="9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42746" y="4527498"/>
            <a:ext cx="1582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Dia</a:t>
            </a:r>
            <a:r>
              <a:rPr lang="en-US" sz="1200" dirty="0" smtClean="0">
                <a:latin typeface="Comic Sans MS" panose="030F0702030302020204" pitchFamily="66" charset="0"/>
              </a:rPr>
              <a:t> 1mm or 0.8mm2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43975" y="5327992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GB" sz="1400" dirty="0">
              <a:latin typeface="Comic Sans MS" panose="030F0702030302020204" pitchFamily="66" charset="0"/>
            </a:endParaRPr>
          </a:p>
          <a:p>
            <a:endParaRPr lang="en-US" sz="1400" dirty="0" smtClean="0">
              <a:latin typeface="Comic Sans MS" panose="030F0702030302020204" pitchFamily="66" charset="0"/>
            </a:endParaRPr>
          </a:p>
          <a:p>
            <a:endParaRPr lang="en-US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4626389" y="5134138"/>
            <a:ext cx="2366132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146430" y="4012298"/>
            <a:ext cx="12784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958152" y="3686551"/>
            <a:ext cx="1741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Dia</a:t>
            </a:r>
            <a:r>
              <a:rPr lang="en-US" sz="1200" dirty="0" smtClean="0">
                <a:latin typeface="Comic Sans MS" panose="030F0702030302020204" pitchFamily="66" charset="0"/>
              </a:rPr>
              <a:t> 0.5mm or 0.2mm2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14485" y="2071309"/>
            <a:ext cx="106631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10^5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9" name="Down Arrow 48"/>
          <p:cNvSpPr/>
          <p:nvPr/>
        </p:nvSpPr>
        <p:spPr>
          <a:xfrm>
            <a:off x="5726674" y="2472337"/>
            <a:ext cx="241940" cy="5503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Down Arrow 66"/>
          <p:cNvSpPr/>
          <p:nvPr/>
        </p:nvSpPr>
        <p:spPr>
          <a:xfrm>
            <a:off x="9982200" y="2618983"/>
            <a:ext cx="273193" cy="3296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Down Arrow 67"/>
          <p:cNvSpPr/>
          <p:nvPr/>
        </p:nvSpPr>
        <p:spPr>
          <a:xfrm>
            <a:off x="9982200" y="4212695"/>
            <a:ext cx="273193" cy="3296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7840423" y="3390900"/>
            <a:ext cx="634880" cy="748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7934326" y="4812380"/>
            <a:ext cx="540976" cy="139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840424" y="1886788"/>
            <a:ext cx="722497" cy="125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020244" y="5939769"/>
            <a:ext cx="9616998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No spark. All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elements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are running at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500 000 e-/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hole . And there is still some margin.</a:t>
            </a:r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Gain of </a:t>
            </a:r>
            <a:r>
              <a:rPr lang="en-US" dirty="0">
                <a:latin typeface="Comic Sans MS" panose="030F0702030302020204" pitchFamily="66" charset="0"/>
              </a:rPr>
              <a:t>3000  . Total charge 0.3Ge-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3797775" y="3213832"/>
            <a:ext cx="4023360" cy="28135"/>
          </a:xfrm>
          <a:prstGeom prst="line">
            <a:avLst/>
          </a:prstGeom>
          <a:ln w="1301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Slide Number Placeholder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15</a:t>
            </a:fld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457200" y="3504467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Set the gap and fields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</a:t>
            </a:r>
            <a:r>
              <a:rPr lang="en-US" sz="1400" dirty="0" smtClean="0">
                <a:latin typeface="Comic Sans MS" panose="030F0702030302020204" pitchFamily="66" charset="0"/>
              </a:rPr>
              <a:t>o spread over 0.2 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65269" y="4335464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Set the gap and fields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</a:t>
            </a:r>
            <a:r>
              <a:rPr lang="en-US" sz="1400" dirty="0" smtClean="0">
                <a:latin typeface="Comic Sans MS" panose="030F0702030302020204" pitchFamily="66" charset="0"/>
              </a:rPr>
              <a:t>o spread over 0.8 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cxnSp>
        <p:nvCxnSpPr>
          <p:cNvPr id="77" name="Straight Arrow Connector 76"/>
          <p:cNvCxnSpPr>
            <a:stCxn id="75" idx="3"/>
          </p:cNvCxnSpPr>
          <p:nvPr/>
        </p:nvCxnSpPr>
        <p:spPr>
          <a:xfrm flipV="1">
            <a:off x="2615163" y="3689135"/>
            <a:ext cx="1347237" cy="76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76" idx="3"/>
          </p:cNvCxnSpPr>
          <p:nvPr/>
        </p:nvCxnSpPr>
        <p:spPr>
          <a:xfrm flipV="1">
            <a:off x="2623232" y="4547940"/>
            <a:ext cx="1193831" cy="49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248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sosceles Triangle 22"/>
          <p:cNvSpPr/>
          <p:nvPr/>
        </p:nvSpPr>
        <p:spPr>
          <a:xfrm>
            <a:off x="4626389" y="3305906"/>
            <a:ext cx="2366132" cy="164619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124472" y="424705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Low ionization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817063" y="4138979"/>
            <a:ext cx="4023360" cy="28135"/>
          </a:xfrm>
          <a:prstGeom prst="line">
            <a:avLst/>
          </a:prstGeom>
          <a:ln w="1047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817063" y="4970759"/>
            <a:ext cx="4023360" cy="28135"/>
          </a:xfrm>
          <a:prstGeom prst="line">
            <a:avLst/>
          </a:prstGeom>
          <a:ln w="539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49638" y="1498818"/>
            <a:ext cx="28151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GEM : 50 holes/mm2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latin typeface="Comic Sans MS" panose="030F0702030302020204" pitchFamily="66" charset="0"/>
              </a:rPr>
              <a:t> 1 hole acting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set at 5</a:t>
            </a:r>
          </a:p>
          <a:p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Input 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230e-</a:t>
            </a:r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/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hole</a:t>
            </a:r>
          </a:p>
          <a:p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Output </a:t>
            </a:r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1150e-</a:t>
            </a:r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/hole </a:t>
            </a:r>
            <a:endParaRPr lang="en-US" sz="1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total charge transferred 1150e-</a:t>
            </a:r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49638" y="3132552"/>
            <a:ext cx="331372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GEM : 100 holes/mm2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20 holes acting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Gain set at 20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Input 57e-/hole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</a:p>
          <a:p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Output 1150e-</a:t>
            </a:r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/hole </a:t>
            </a:r>
            <a:endParaRPr lang="en-US" sz="1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20 </a:t>
            </a: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holes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total charge transferred 23ke-</a:t>
            </a:r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49638" y="4628934"/>
            <a:ext cx="36519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S</a:t>
            </a:r>
            <a:r>
              <a:rPr lang="en-US" sz="1200" dirty="0" smtClean="0">
                <a:latin typeface="Comic Sans MS" panose="030F0702030302020204" pitchFamily="66" charset="0"/>
              </a:rPr>
              <a:t>pecial MM: 780 holes/mm2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600 holes acting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Gain set at 30</a:t>
            </a:r>
          </a:p>
          <a:p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Input 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39 </a:t>
            </a:r>
            <a:r>
              <a:rPr lang="en-US" sz="1200" dirty="0">
                <a:solidFill>
                  <a:srgbClr val="00B0F0"/>
                </a:solidFill>
                <a:latin typeface="Comic Sans MS" panose="030F0702030302020204" pitchFamily="66" charset="0"/>
              </a:rPr>
              <a:t>e-/hole </a:t>
            </a:r>
            <a:r>
              <a:rPr lang="en-US" sz="12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</a:p>
          <a:p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</a:t>
            </a:r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1150 e-</a:t>
            </a:r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/hole</a:t>
            </a:r>
            <a:endParaRPr lang="en-US" sz="12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0.8 mm2 </a:t>
            </a:r>
            <a:r>
              <a:rPr lang="en-US" sz="1200" dirty="0">
                <a:latin typeface="Comic Sans MS" panose="030F0702030302020204" pitchFamily="66" charset="0"/>
              </a:rPr>
              <a:t>p</a:t>
            </a:r>
            <a:r>
              <a:rPr lang="en-US" sz="1200" dirty="0" smtClean="0">
                <a:latin typeface="Comic Sans MS" panose="030F0702030302020204" pitchFamily="66" charset="0"/>
              </a:rPr>
              <a:t>ad </a:t>
            </a:r>
            <a:r>
              <a:rPr lang="en-US" sz="1200" dirty="0">
                <a:latin typeface="Comic Sans MS" panose="030F0702030302020204" pitchFamily="66" charset="0"/>
              </a:rPr>
              <a:t>collecting </a:t>
            </a:r>
            <a:r>
              <a:rPr lang="en-US" sz="1200" dirty="0" smtClean="0">
                <a:latin typeface="Comic Sans MS" panose="030F0702030302020204" pitchFamily="66" charset="0"/>
              </a:rPr>
              <a:t>all </a:t>
            </a:r>
            <a:r>
              <a:rPr lang="en-US" sz="1200" dirty="0">
                <a:latin typeface="Comic Sans MS" panose="030F0702030302020204" pitchFamily="66" charset="0"/>
              </a:rPr>
              <a:t>the charges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600 </a:t>
            </a: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holes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total charge collected 0.7 Me-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7063" y="5133975"/>
            <a:ext cx="4023360" cy="3125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070281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791375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512469" y="4867275"/>
            <a:ext cx="163977" cy="2667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626389" y="4794972"/>
            <a:ext cx="2366132" cy="9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42746" y="4527498"/>
            <a:ext cx="1582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Dia</a:t>
            </a:r>
            <a:r>
              <a:rPr lang="en-US" sz="1200" dirty="0" smtClean="0">
                <a:latin typeface="Comic Sans MS" panose="030F0702030302020204" pitchFamily="66" charset="0"/>
              </a:rPr>
              <a:t> 1mm or 0.8mm2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43975" y="5327992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GB" sz="1400" dirty="0">
              <a:latin typeface="Comic Sans MS" panose="030F0702030302020204" pitchFamily="66" charset="0"/>
            </a:endParaRPr>
          </a:p>
          <a:p>
            <a:endParaRPr lang="en-US" sz="1400" dirty="0" smtClean="0">
              <a:latin typeface="Comic Sans MS" panose="030F0702030302020204" pitchFamily="66" charset="0"/>
            </a:endParaRPr>
          </a:p>
          <a:p>
            <a:endParaRPr lang="en-US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4626389" y="5134138"/>
            <a:ext cx="2366132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146430" y="4012298"/>
            <a:ext cx="12784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958152" y="3686551"/>
            <a:ext cx="1741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Dia</a:t>
            </a:r>
            <a:r>
              <a:rPr lang="en-US" sz="1200" dirty="0" smtClean="0">
                <a:latin typeface="Comic Sans MS" panose="030F0702030302020204" pitchFamily="66" charset="0"/>
              </a:rPr>
              <a:t> 0.5mm or 0.2mm2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7934326" y="4812380"/>
            <a:ext cx="540976" cy="139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435455" y="2059514"/>
            <a:ext cx="968535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230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9" name="Down Arrow 48"/>
          <p:cNvSpPr/>
          <p:nvPr/>
        </p:nvSpPr>
        <p:spPr>
          <a:xfrm>
            <a:off x="5726674" y="2472337"/>
            <a:ext cx="241940" cy="5503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3797775" y="3213832"/>
            <a:ext cx="4023360" cy="28135"/>
          </a:xfrm>
          <a:prstGeom prst="line">
            <a:avLst/>
          </a:prstGeom>
          <a:ln w="1301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own Arrow 29"/>
          <p:cNvSpPr/>
          <p:nvPr/>
        </p:nvSpPr>
        <p:spPr>
          <a:xfrm>
            <a:off x="9982200" y="2618983"/>
            <a:ext cx="273193" cy="3296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own Arrow 31"/>
          <p:cNvSpPr/>
          <p:nvPr/>
        </p:nvSpPr>
        <p:spPr>
          <a:xfrm>
            <a:off x="9982200" y="4218306"/>
            <a:ext cx="273193" cy="3296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7840423" y="3390900"/>
            <a:ext cx="634880" cy="748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934326" y="4812380"/>
            <a:ext cx="540976" cy="139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7840424" y="1886788"/>
            <a:ext cx="722497" cy="125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778483" y="5875823"/>
            <a:ext cx="2255746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Standard behavior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Gain 3000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16</a:t>
            </a:fld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457200" y="3504467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Set the gap and fields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</a:t>
            </a:r>
            <a:r>
              <a:rPr lang="en-US" sz="1400" dirty="0" smtClean="0">
                <a:latin typeface="Comic Sans MS" panose="030F0702030302020204" pitchFamily="66" charset="0"/>
              </a:rPr>
              <a:t>o spread over 0.2 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5269" y="4335464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Set the gap and fields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</a:t>
            </a:r>
            <a:r>
              <a:rPr lang="en-US" sz="1400" dirty="0" smtClean="0">
                <a:latin typeface="Comic Sans MS" panose="030F0702030302020204" pitchFamily="66" charset="0"/>
              </a:rPr>
              <a:t>o spread over 0.8 mm2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cxnSp>
        <p:nvCxnSpPr>
          <p:cNvPr id="45" name="Straight Arrow Connector 44"/>
          <p:cNvCxnSpPr>
            <a:stCxn id="41" idx="3"/>
          </p:cNvCxnSpPr>
          <p:nvPr/>
        </p:nvCxnSpPr>
        <p:spPr>
          <a:xfrm flipV="1">
            <a:off x="2615163" y="3689135"/>
            <a:ext cx="1347237" cy="76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3" idx="3"/>
          </p:cNvCxnSpPr>
          <p:nvPr/>
        </p:nvCxnSpPr>
        <p:spPr>
          <a:xfrm flipV="1">
            <a:off x="2623232" y="4547940"/>
            <a:ext cx="1193831" cy="49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657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56232" y="1656638"/>
            <a:ext cx="111123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Conclusion at this stage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-There is probably a way to make detectors working in proportional mode with primary ionization 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r</a:t>
            </a:r>
            <a:r>
              <a:rPr lang="en-US" dirty="0" smtClean="0">
                <a:latin typeface="Comic Sans MS" panose="030F0702030302020204" pitchFamily="66" charset="0"/>
              </a:rPr>
              <a:t>anging from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10^2e- to 10^5-10^6e- (covering 3-4 orders of magnitude) </a:t>
            </a:r>
            <a:r>
              <a:rPr lang="en-US" dirty="0" smtClean="0">
                <a:latin typeface="Comic Sans MS" panose="030F0702030302020204" pitchFamily="66" charset="0"/>
              </a:rPr>
              <a:t>without instabilities and with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existing devices.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(May </a:t>
            </a:r>
            <a:r>
              <a:rPr lang="en-US" dirty="0" smtClean="0">
                <a:latin typeface="Comic Sans MS" panose="030F0702030302020204" pitchFamily="66" charset="0"/>
              </a:rPr>
              <a:t>be a </a:t>
            </a:r>
            <a:r>
              <a:rPr lang="en-US" dirty="0">
                <a:latin typeface="Comic Sans MS" panose="030F0702030302020204" pitchFamily="66" charset="0"/>
              </a:rPr>
              <a:t>good candidate for IBF </a:t>
            </a:r>
            <a:r>
              <a:rPr lang="en-US" dirty="0" smtClean="0">
                <a:latin typeface="Comic Sans MS" panose="030F0702030302020204" pitchFamily="66" charset="0"/>
              </a:rPr>
              <a:t>suppression, but this is a different topic).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-For application with primary ionization above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10^5 - 10^6 primaries </a:t>
            </a:r>
            <a:r>
              <a:rPr lang="en-US" dirty="0" smtClean="0">
                <a:latin typeface="Comic Sans MS" panose="030F0702030302020204" pitchFamily="66" charset="0"/>
              </a:rPr>
              <a:t>the trajectory of the particles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should be set parallel to the detector surface . This will do a first dilution of the  electrons in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the drift region prior drifting perpendicularly inside the detector 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-I can’t imagine that clusters of 10^6 charges or more could be created in a single small location.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564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0655" y="926005"/>
            <a:ext cx="8008090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Ideas to improve </a:t>
            </a:r>
            <a:r>
              <a:rPr lang="en-US" sz="28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single </a:t>
            </a:r>
            <a:r>
              <a:rPr lang="en-US" sz="28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amplification devices</a:t>
            </a:r>
          </a:p>
          <a:p>
            <a:pPr algn="ctr"/>
            <a:r>
              <a:rPr lang="en-US" sz="28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minimizing </a:t>
            </a:r>
            <a:r>
              <a:rPr lang="en-US" sz="28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parasitic fields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757" y="3110999"/>
            <a:ext cx="3653589" cy="1976354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THGEM</a:t>
            </a: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Micromegas</a:t>
            </a:r>
            <a:endParaRPr lang="en-US" sz="2000" dirty="0" smtClean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633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991243" y="330836"/>
            <a:ext cx="6221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latin typeface="Comic Sans MS" panose="030F0702030302020204" pitchFamily="66" charset="0"/>
              </a:rPr>
              <a:t>Parasitic</a:t>
            </a:r>
            <a:r>
              <a:rPr lang="fr-FR" sz="2400" dirty="0" smtClean="0">
                <a:latin typeface="Comic Sans MS" panose="030F0702030302020204" pitchFamily="66" charset="0"/>
              </a:rPr>
              <a:t> </a:t>
            </a:r>
            <a:r>
              <a:rPr lang="fr-FR" sz="2400" dirty="0" err="1" smtClean="0">
                <a:latin typeface="Comic Sans MS" panose="030F0702030302020204" pitchFamily="66" charset="0"/>
              </a:rPr>
              <a:t>field</a:t>
            </a:r>
            <a:r>
              <a:rPr lang="fr-FR" sz="2400" dirty="0" smtClean="0">
                <a:latin typeface="Comic Sans MS" panose="030F0702030302020204" pitchFamily="66" charset="0"/>
              </a:rPr>
              <a:t> in </a:t>
            </a:r>
            <a:r>
              <a:rPr lang="fr-FR" sz="2400" dirty="0" smtClean="0">
                <a:latin typeface="Comic Sans MS" panose="030F0702030302020204" pitchFamily="66" charset="0"/>
              </a:rPr>
              <a:t>THGEM at the </a:t>
            </a:r>
            <a:r>
              <a:rPr lang="fr-FR" sz="2400" dirty="0" err="1" smtClean="0">
                <a:latin typeface="Comic Sans MS" panose="030F0702030302020204" pitchFamily="66" charset="0"/>
              </a:rPr>
              <a:t>hole</a:t>
            </a:r>
            <a:r>
              <a:rPr lang="fr-FR" sz="2400" dirty="0" smtClean="0">
                <a:latin typeface="Comic Sans MS" panose="030F0702030302020204" pitchFamily="66" charset="0"/>
              </a:rPr>
              <a:t> input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12961" y="988993"/>
            <a:ext cx="7113125" cy="4669426"/>
            <a:chOff x="1613043" y="1109609"/>
            <a:chExt cx="8713227" cy="51987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94" t="34337" r="4628" b="663"/>
            <a:stretch/>
          </p:blipFill>
          <p:spPr>
            <a:xfrm>
              <a:off x="1822350" y="1452663"/>
              <a:ext cx="8503920" cy="3566160"/>
            </a:xfrm>
            <a:prstGeom prst="rect">
              <a:avLst/>
            </a:prstGeom>
          </p:spPr>
        </p:pic>
        <p:grpSp>
          <p:nvGrpSpPr>
            <p:cNvPr id="39" name="Group 38"/>
            <p:cNvGrpSpPr/>
            <p:nvPr/>
          </p:nvGrpSpPr>
          <p:grpSpPr>
            <a:xfrm>
              <a:off x="2748619" y="5142943"/>
              <a:ext cx="4612293" cy="815489"/>
              <a:chOff x="2787639" y="5830520"/>
              <a:chExt cx="4612293" cy="81548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787639" y="5830520"/>
                <a:ext cx="2351290" cy="809699"/>
                <a:chOff x="2403590" y="1980896"/>
                <a:chExt cx="2996583" cy="809699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4078224" y="1980896"/>
                  <a:ext cx="484632" cy="808023"/>
                  <a:chOff x="4078224" y="1980896"/>
                  <a:chExt cx="484632" cy="808023"/>
                </a:xfrm>
              </p:grpSpPr>
              <p:sp>
                <p:nvSpPr>
                  <p:cNvPr id="19" name="Rectangle 18"/>
                  <p:cNvSpPr/>
                  <p:nvPr/>
                </p:nvSpPr>
                <p:spPr>
                  <a:xfrm>
                    <a:off x="4145780" y="2743200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Rectangle 19"/>
                  <p:cNvSpPr/>
                  <p:nvPr/>
                </p:nvSpPr>
                <p:spPr>
                  <a:xfrm>
                    <a:off x="4145780" y="1980896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>
                  <a:xfrm>
                    <a:off x="4078224" y="2029968"/>
                    <a:ext cx="484632" cy="71323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4915541" y="1980896"/>
                  <a:ext cx="484632" cy="808023"/>
                  <a:chOff x="4078224" y="1980896"/>
                  <a:chExt cx="484632" cy="808023"/>
                </a:xfrm>
              </p:grpSpPr>
              <p:sp>
                <p:nvSpPr>
                  <p:cNvPr id="16" name="Rectangle 15"/>
                  <p:cNvSpPr/>
                  <p:nvPr/>
                </p:nvSpPr>
                <p:spPr>
                  <a:xfrm>
                    <a:off x="4145780" y="2743200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4145780" y="1980896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078224" y="2029968"/>
                    <a:ext cx="484632" cy="71323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" name="Group 7"/>
                <p:cNvGrpSpPr/>
                <p:nvPr/>
              </p:nvGrpSpPr>
              <p:grpSpPr>
                <a:xfrm>
                  <a:off x="3240907" y="1982572"/>
                  <a:ext cx="484632" cy="808023"/>
                  <a:chOff x="4078224" y="1980896"/>
                  <a:chExt cx="484632" cy="808023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4145780" y="2743200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4145780" y="1980896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>
                  <a:xfrm>
                    <a:off x="4078224" y="2029968"/>
                    <a:ext cx="484632" cy="71323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2403590" y="1982572"/>
                  <a:ext cx="484632" cy="808023"/>
                  <a:chOff x="4078224" y="1980896"/>
                  <a:chExt cx="484632" cy="808023"/>
                </a:xfrm>
              </p:grpSpPr>
              <p:sp>
                <p:nvSpPr>
                  <p:cNvPr id="10" name="Rectangle 9"/>
                  <p:cNvSpPr/>
                  <p:nvPr/>
                </p:nvSpPr>
                <p:spPr>
                  <a:xfrm>
                    <a:off x="4145780" y="2743200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4145780" y="1980896"/>
                    <a:ext cx="349520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078224" y="2029968"/>
                    <a:ext cx="484632" cy="71323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36" name="Rectangle 35"/>
              <p:cNvSpPr/>
              <p:nvPr/>
            </p:nvSpPr>
            <p:spPr>
              <a:xfrm>
                <a:off x="6835694" y="6598614"/>
                <a:ext cx="27425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835694" y="5836310"/>
                <a:ext cx="27425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782686" y="5885382"/>
                <a:ext cx="617246" cy="7132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6125680" y="5837986"/>
                <a:ext cx="380270" cy="808023"/>
                <a:chOff x="4078224" y="1980896"/>
                <a:chExt cx="484632" cy="808023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4145780" y="2743200"/>
                  <a:ext cx="349520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4145780" y="1980896"/>
                  <a:ext cx="349520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078224" y="2029968"/>
                  <a:ext cx="484632" cy="71323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5468673" y="5837986"/>
                <a:ext cx="380270" cy="808023"/>
                <a:chOff x="4078224" y="1980896"/>
                <a:chExt cx="484632" cy="808023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4145780" y="2743200"/>
                  <a:ext cx="349520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145780" y="1980896"/>
                  <a:ext cx="349520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078224" y="2029968"/>
                  <a:ext cx="484632" cy="71323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3" name="Straight Arrow Connector 2"/>
            <p:cNvCxnSpPr/>
            <p:nvPr/>
          </p:nvCxnSpPr>
          <p:spPr>
            <a:xfrm>
              <a:off x="2471606" y="5137304"/>
              <a:ext cx="5998139" cy="731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 flipV="1">
              <a:off x="2619910" y="4839208"/>
              <a:ext cx="4096" cy="45049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1613043" y="1109609"/>
              <a:ext cx="8435083" cy="51987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EE26EF4-A440-4CCB-A4CF-F8BF2207B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C080-E9CB-4833-9F5B-5ADBD750B1AE}" type="slidenum">
              <a:rPr lang="en-US" smtClean="0"/>
              <a:t>19</a:t>
            </a:fld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020258" y="6171684"/>
            <a:ext cx="3921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Silvia Franchino </a:t>
            </a:r>
            <a:r>
              <a:rPr lang="en-US" dirty="0" err="1">
                <a:latin typeface="Comic Sans MS" panose="030F0702030302020204" pitchFamily="66" charset="0"/>
              </a:rPr>
              <a:t>C</a:t>
            </a:r>
            <a:r>
              <a:rPr lang="en-US" dirty="0" err="1" smtClean="0">
                <a:latin typeface="Comic Sans MS" panose="030F0702030302020204" pitchFamily="66" charset="0"/>
              </a:rPr>
              <a:t>omsol</a:t>
            </a:r>
            <a:r>
              <a:rPr lang="en-US" dirty="0" smtClean="0">
                <a:latin typeface="Comic Sans MS" panose="030F0702030302020204" pitchFamily="66" charset="0"/>
              </a:rPr>
              <a:t> simulations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78343" y="2220565"/>
            <a:ext cx="3768975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Comic Sans MS" panose="030F0702030302020204" pitchFamily="66" charset="0"/>
              </a:rPr>
              <a:t>-The </a:t>
            </a:r>
            <a:r>
              <a:rPr lang="fr-FR" sz="1400" dirty="0" err="1" smtClean="0">
                <a:latin typeface="Comic Sans MS" panose="030F0702030302020204" pitchFamily="66" charset="0"/>
              </a:rPr>
              <a:t>parasitic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field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can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be</a:t>
            </a:r>
            <a:r>
              <a:rPr lang="fr-FR" sz="1400" dirty="0" smtClean="0">
                <a:latin typeface="Comic Sans MS" panose="030F0702030302020204" pitchFamily="66" charset="0"/>
              </a:rPr>
              <a:t> 2 time </a:t>
            </a:r>
            <a:r>
              <a:rPr lang="fr-FR" sz="1400" dirty="0" err="1" smtClean="0">
                <a:latin typeface="Comic Sans MS" panose="030F0702030302020204" pitchFamily="66" charset="0"/>
              </a:rPr>
              <a:t>bigger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than</a:t>
            </a:r>
            <a:r>
              <a:rPr lang="fr-FR" sz="1400" dirty="0" smtClean="0">
                <a:latin typeface="Comic Sans MS" panose="030F0702030302020204" pitchFamily="66" charset="0"/>
              </a:rPr>
              <a:t> the amplification </a:t>
            </a:r>
            <a:r>
              <a:rPr lang="fr-FR" sz="1400" dirty="0" err="1" smtClean="0">
                <a:latin typeface="Comic Sans MS" panose="030F0702030302020204" pitchFamily="66" charset="0"/>
              </a:rPr>
              <a:t>field</a:t>
            </a:r>
            <a:r>
              <a:rPr lang="fr-FR" sz="1400" dirty="0" smtClean="0">
                <a:latin typeface="Comic Sans MS" panose="030F0702030302020204" pitchFamily="66" charset="0"/>
              </a:rPr>
              <a:t>.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</a:t>
            </a:r>
            <a:r>
              <a:rPr lang="fr-FR" sz="1400" dirty="0" err="1" smtClean="0">
                <a:latin typeface="Comic Sans MS" panose="030F0702030302020204" pitchFamily="66" charset="0"/>
              </a:rPr>
              <a:t>Any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</a:rPr>
              <a:t>charges passing </a:t>
            </a:r>
            <a:r>
              <a:rPr lang="fr-FR" sz="1400" dirty="0" smtClean="0">
                <a:latin typeface="Comic Sans MS" panose="030F0702030302020204" pitchFamily="66" charset="0"/>
              </a:rPr>
              <a:t>in the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parasitic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field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regions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will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be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pre</a:t>
            </a:r>
            <a:r>
              <a:rPr lang="fr-FR" sz="1400" dirty="0" err="1">
                <a:latin typeface="Comic Sans MS" panose="030F0702030302020204" pitchFamily="66" charset="0"/>
              </a:rPr>
              <a:t>-</a:t>
            </a:r>
            <a:r>
              <a:rPr lang="fr-FR" sz="1400" dirty="0" err="1" smtClean="0">
                <a:latin typeface="Comic Sans MS" panose="030F0702030302020204" pitchFamily="66" charset="0"/>
              </a:rPr>
              <a:t>amplified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</a:rPr>
              <a:t>and </a:t>
            </a:r>
            <a:r>
              <a:rPr lang="fr-FR" sz="1400" dirty="0" err="1" smtClean="0">
                <a:latin typeface="Comic Sans MS" panose="030F0702030302020204" pitchFamily="66" charset="0"/>
              </a:rPr>
              <a:t>will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artificially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limit</a:t>
            </a:r>
            <a:r>
              <a:rPr lang="fr-FR" sz="1400" dirty="0" smtClean="0">
                <a:latin typeface="Comic Sans MS" panose="030F0702030302020204" pitchFamily="66" charset="0"/>
              </a:rPr>
              <a:t> the </a:t>
            </a:r>
            <a:r>
              <a:rPr lang="fr-FR" sz="1400" dirty="0" err="1" smtClean="0">
                <a:latin typeface="Comic Sans MS" panose="030F0702030302020204" pitchFamily="66" charset="0"/>
              </a:rPr>
              <a:t>dynamic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</a:rPr>
              <a:t>r</a:t>
            </a:r>
            <a:r>
              <a:rPr lang="fr-FR" sz="1400" dirty="0" smtClean="0">
                <a:latin typeface="Comic Sans MS" panose="030F0702030302020204" pitchFamily="66" charset="0"/>
              </a:rPr>
              <a:t>ange.</a:t>
            </a:r>
          </a:p>
          <a:p>
            <a:endParaRPr lang="fr-FR" sz="1400" dirty="0" smtClean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Or</a:t>
            </a:r>
          </a:p>
          <a:p>
            <a:endParaRPr lang="fr-FR" sz="14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-High parasitic fields can induce </a:t>
            </a:r>
            <a:r>
              <a:rPr lang="en-US" sz="1400" dirty="0" smtClean="0">
                <a:latin typeface="Comic Sans MS" panose="030F0702030302020204" pitchFamily="66" charset="0"/>
              </a:rPr>
              <a:t>Electron emissions reducing also the dynamic range.</a:t>
            </a:r>
            <a:endParaRPr lang="en-US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43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Tgem gain-dischar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44" y="622300"/>
            <a:ext cx="6896100" cy="53244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3410" y="557744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Fabio Sauli </a:t>
            </a:r>
            <a:r>
              <a:rPr lang="en-US" dirty="0" smtClean="0">
                <a:latin typeface="Comic Sans MS" panose="030F0702030302020204" pitchFamily="66" charset="0"/>
              </a:rPr>
              <a:t>and all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9407" y="1962956"/>
            <a:ext cx="4532010" cy="3077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-In </a:t>
            </a:r>
            <a:r>
              <a:rPr lang="en-US" sz="1600" dirty="0" smtClean="0">
                <a:latin typeface="Comic Sans MS" panose="030F0702030302020204" pitchFamily="66" charset="0"/>
              </a:rPr>
              <a:t>the 3 configurations the back-ground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was similar </a:t>
            </a:r>
            <a:r>
              <a:rPr lang="en-US" sz="1600" dirty="0">
                <a:latin typeface="Comic Sans MS" panose="030F0702030302020204" pitchFamily="66" charset="0"/>
              </a:rPr>
              <a:t>(</a:t>
            </a:r>
            <a:r>
              <a:rPr lang="en-US" sz="1600" dirty="0" smtClean="0">
                <a:latin typeface="Comic Sans MS" panose="030F0702030302020204" pitchFamily="66" charset="0"/>
              </a:rPr>
              <a:t>I suppose)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To my point of view the solution for larger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 dynamic range is somewhere here.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-At a given gain, T</a:t>
            </a:r>
            <a:r>
              <a:rPr lang="en-US" sz="1600" dirty="0" smtClean="0">
                <a:latin typeface="Comic Sans MS" panose="030F0702030302020204" pitchFamily="66" charset="0"/>
              </a:rPr>
              <a:t>riple </a:t>
            </a:r>
            <a:r>
              <a:rPr lang="en-US" sz="1600" dirty="0" smtClean="0">
                <a:latin typeface="Comic Sans MS" panose="030F0702030302020204" pitchFamily="66" charset="0"/>
              </a:rPr>
              <a:t>GEM </a:t>
            </a:r>
            <a:r>
              <a:rPr lang="en-US" sz="1600" dirty="0" smtClean="0">
                <a:latin typeface="Comic Sans MS" panose="030F0702030302020204" pitchFamily="66" charset="0"/>
              </a:rPr>
              <a:t>structures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can accept </a:t>
            </a:r>
            <a:r>
              <a:rPr lang="en-US" sz="1600" dirty="0" smtClean="0">
                <a:latin typeface="Comic Sans MS" panose="030F0702030302020204" pitchFamily="66" charset="0"/>
              </a:rPr>
              <a:t>particles </a:t>
            </a:r>
            <a:r>
              <a:rPr lang="en-US" sz="1600" dirty="0" smtClean="0">
                <a:latin typeface="Comic Sans MS" panose="030F0702030302020204" pitchFamily="66" charset="0"/>
              </a:rPr>
              <a:t>with </a:t>
            </a:r>
            <a:r>
              <a:rPr lang="en-US" sz="1600" dirty="0" smtClean="0">
                <a:latin typeface="Comic Sans MS" panose="030F0702030302020204" pitchFamily="66" charset="0"/>
              </a:rPr>
              <a:t>a </a:t>
            </a:r>
            <a:r>
              <a:rPr lang="en-US" sz="1600" dirty="0" smtClean="0">
                <a:latin typeface="Comic Sans MS" panose="030F0702030302020204" pitchFamily="66" charset="0"/>
              </a:rPr>
              <a:t>higher level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of ionization </a:t>
            </a:r>
            <a:r>
              <a:rPr lang="en-US" sz="1600" dirty="0" smtClean="0">
                <a:latin typeface="Comic Sans MS" panose="030F0702030302020204" pitchFamily="66" charset="0"/>
              </a:rPr>
              <a:t>compared </a:t>
            </a:r>
            <a:r>
              <a:rPr lang="en-US" sz="1600" dirty="0" smtClean="0">
                <a:latin typeface="Comic Sans MS" panose="030F0702030302020204" pitchFamily="66" charset="0"/>
              </a:rPr>
              <a:t>to single or double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structures before </a:t>
            </a:r>
            <a:r>
              <a:rPr lang="en-US" sz="1600" dirty="0" smtClean="0">
                <a:latin typeface="Comic Sans MS" panose="030F0702030302020204" pitchFamily="66" charset="0"/>
              </a:rPr>
              <a:t>Sparking.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own Arrow 3"/>
          <p:cNvSpPr/>
          <p:nvPr/>
        </p:nvSpPr>
        <p:spPr>
          <a:xfrm>
            <a:off x="9530860" y="998806"/>
            <a:ext cx="407963" cy="85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656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131089" y="176197"/>
            <a:ext cx="4291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latin typeface="Comic Sans MS" panose="030F0702030302020204" pitchFamily="66" charset="0"/>
              </a:rPr>
              <a:t>Multi </a:t>
            </a:r>
            <a:r>
              <a:rPr lang="fr-FR" sz="2800" dirty="0" err="1" smtClean="0">
                <a:latin typeface="Comic Sans MS" panose="030F0702030302020204" pitchFamily="66" charset="0"/>
              </a:rPr>
              <a:t>electrode</a:t>
            </a:r>
            <a:r>
              <a:rPr lang="fr-FR" sz="2800" dirty="0" smtClean="0">
                <a:latin typeface="Comic Sans MS" panose="030F0702030302020204" pitchFamily="66" charset="0"/>
              </a:rPr>
              <a:t> solution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35C8115-5D5B-41A0-82C2-20CB42580F82}"/>
              </a:ext>
            </a:extLst>
          </p:cNvPr>
          <p:cNvSpPr txBox="1"/>
          <p:nvPr/>
        </p:nvSpPr>
        <p:spPr>
          <a:xfrm>
            <a:off x="5589952" y="816890"/>
            <a:ext cx="60757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-</a:t>
            </a:r>
            <a:r>
              <a:rPr lang="en-GB" dirty="0" smtClean="0">
                <a:latin typeface="Comic Sans MS" panose="030F0702030302020204" pitchFamily="66" charset="0"/>
              </a:rPr>
              <a:t>Multi </a:t>
            </a:r>
            <a:r>
              <a:rPr lang="en-GB" dirty="0" smtClean="0">
                <a:latin typeface="Comic Sans MS" panose="030F0702030302020204" pitchFamily="66" charset="0"/>
              </a:rPr>
              <a:t>Layers</a:t>
            </a:r>
            <a:r>
              <a:rPr lang="en-GB" dirty="0" smtClean="0">
                <a:latin typeface="Comic Sans MS" panose="030F0702030302020204" pitchFamily="66" charset="0"/>
              </a:rPr>
              <a:t> THGEM</a:t>
            </a:r>
          </a:p>
          <a:p>
            <a:r>
              <a:rPr lang="en-US" dirty="0">
                <a:latin typeface="Comic Sans MS" panose="030F0702030302020204" pitchFamily="66" charset="0"/>
              </a:rPr>
              <a:t>-Stronger field </a:t>
            </a:r>
            <a:r>
              <a:rPr lang="en-US" dirty="0" smtClean="0">
                <a:latin typeface="Comic Sans MS" panose="030F0702030302020204" pitchFamily="66" charset="0"/>
              </a:rPr>
              <a:t>inside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-Give the possibility to reduce the </a:t>
            </a:r>
            <a:r>
              <a:rPr lang="en-US" dirty="0">
                <a:latin typeface="Comic Sans MS" panose="030F0702030302020204" pitchFamily="66" charset="0"/>
              </a:rPr>
              <a:t>outer </a:t>
            </a:r>
            <a:r>
              <a:rPr lang="en-US" dirty="0" smtClean="0">
                <a:latin typeface="Comic Sans MS" panose="030F0702030302020204" pitchFamily="66" charset="0"/>
              </a:rPr>
              <a:t>voltage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–This reduces the parasitic fields at the hole input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-Possibility to creates a new </a:t>
            </a:r>
            <a:r>
              <a:rPr lang="en-US" dirty="0" smtClean="0">
                <a:latin typeface="Comic Sans MS" panose="030F0702030302020204" pitchFamily="66" charset="0"/>
              </a:rPr>
              <a:t>region with parasitic field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7760868-87B4-4B96-A368-A486F4F9B83D}"/>
              </a:ext>
            </a:extLst>
          </p:cNvPr>
          <p:cNvSpPr txBox="1"/>
          <p:nvPr/>
        </p:nvSpPr>
        <p:spPr>
          <a:xfrm>
            <a:off x="5628838" y="2972445"/>
            <a:ext cx="4557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-</a:t>
            </a:r>
            <a:r>
              <a:rPr lang="en-GB" dirty="0" smtClean="0">
                <a:latin typeface="Comic Sans MS" panose="030F0702030302020204" pitchFamily="66" charset="0"/>
              </a:rPr>
              <a:t>Embedded </a:t>
            </a:r>
            <a:r>
              <a:rPr lang="en-GB" dirty="0" smtClean="0">
                <a:latin typeface="Comic Sans MS" panose="030F0702030302020204" pitchFamily="66" charset="0"/>
              </a:rPr>
              <a:t>electrodes THGEM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-High </a:t>
            </a:r>
            <a:r>
              <a:rPr lang="en-US" dirty="0" smtClean="0">
                <a:latin typeface="Comic Sans MS" panose="030F0702030302020204" pitchFamily="66" charset="0"/>
              </a:rPr>
              <a:t>parasitic </a:t>
            </a:r>
            <a:r>
              <a:rPr lang="en-US" dirty="0" smtClean="0">
                <a:latin typeface="Comic Sans MS" panose="030F0702030302020204" pitchFamily="66" charset="0"/>
              </a:rPr>
              <a:t>field region </a:t>
            </a:r>
            <a:r>
              <a:rPr lang="en-US" dirty="0" smtClean="0">
                <a:latin typeface="Comic Sans MS" panose="030F0702030302020204" pitchFamily="66" charset="0"/>
              </a:rPr>
              <a:t>encapsulated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-Stronger </a:t>
            </a:r>
            <a:r>
              <a:rPr lang="en-US" dirty="0" smtClean="0">
                <a:latin typeface="Comic Sans MS" panose="030F0702030302020204" pitchFamily="66" charset="0"/>
              </a:rPr>
              <a:t>field </a:t>
            </a:r>
            <a:r>
              <a:rPr lang="en-US" dirty="0" smtClean="0">
                <a:latin typeface="Comic Sans MS" panose="030F0702030302020204" pitchFamily="66" charset="0"/>
              </a:rPr>
              <a:t>inside as before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5EAC45AD-AE45-41AA-A7AA-4715DE969619}"/>
              </a:ext>
            </a:extLst>
          </p:cNvPr>
          <p:cNvSpPr txBox="1"/>
          <p:nvPr/>
        </p:nvSpPr>
        <p:spPr>
          <a:xfrm>
            <a:off x="5571111" y="5184429"/>
            <a:ext cx="246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-</a:t>
            </a:r>
            <a:r>
              <a:rPr lang="en-US" dirty="0" smtClean="0">
                <a:latin typeface="Comic Sans MS" panose="030F0702030302020204" pitchFamily="66" charset="0"/>
              </a:rPr>
              <a:t>Multi Mesh THGEM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506712DC-4EFB-429D-A3EE-4C68F2A6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C080-E9CB-4833-9F5B-5ADBD750B1AE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21191" y="428086"/>
            <a:ext cx="4272894" cy="1804784"/>
            <a:chOff x="523721" y="628234"/>
            <a:chExt cx="4272894" cy="1804784"/>
          </a:xfrm>
        </p:grpSpPr>
        <p:grpSp>
          <p:nvGrpSpPr>
            <p:cNvPr id="3" name="Group 2"/>
            <p:cNvGrpSpPr/>
            <p:nvPr/>
          </p:nvGrpSpPr>
          <p:grpSpPr>
            <a:xfrm>
              <a:off x="523721" y="628234"/>
              <a:ext cx="1811970" cy="1795063"/>
              <a:chOff x="3859491" y="2403569"/>
              <a:chExt cx="1811970" cy="1795063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871262" y="3616503"/>
                <a:ext cx="1800199" cy="3650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 rot="10800000">
                <a:off x="4077588" y="3981858"/>
                <a:ext cx="1387544" cy="216774"/>
                <a:chOff x="7876808" y="980728"/>
                <a:chExt cx="1387544" cy="216774"/>
              </a:xfrm>
            </p:grpSpPr>
            <p:sp>
              <p:nvSpPr>
                <p:cNvPr id="6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4075134" y="2403569"/>
                <a:ext cx="1387544" cy="216774"/>
                <a:chOff x="7876808" y="980728"/>
                <a:chExt cx="1387544" cy="216774"/>
              </a:xfrm>
            </p:grpSpPr>
            <p:sp>
              <p:nvSpPr>
                <p:cNvPr id="32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" name="Rectangle 1"/>
              <p:cNvSpPr/>
              <p:nvPr/>
            </p:nvSpPr>
            <p:spPr>
              <a:xfrm>
                <a:off x="4075136" y="3462391"/>
                <a:ext cx="1387543" cy="15411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868807" y="3120887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075134" y="2965682"/>
                <a:ext cx="1387543" cy="15411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859491" y="2621621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2984645" y="637955"/>
              <a:ext cx="1811970" cy="1795063"/>
              <a:chOff x="3859491" y="2403569"/>
              <a:chExt cx="1811970" cy="1795063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3871262" y="3616503"/>
                <a:ext cx="1800199" cy="3650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 rot="10800000">
                <a:off x="4077588" y="3981858"/>
                <a:ext cx="1387544" cy="216774"/>
                <a:chOff x="7876808" y="980728"/>
                <a:chExt cx="1387544" cy="216774"/>
              </a:xfrm>
            </p:grpSpPr>
            <p:sp>
              <p:nvSpPr>
                <p:cNvPr id="90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1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075134" y="2403569"/>
                <a:ext cx="1387544" cy="216774"/>
                <a:chOff x="7876808" y="980728"/>
                <a:chExt cx="1387544" cy="216774"/>
              </a:xfrm>
            </p:grpSpPr>
            <p:sp>
              <p:nvSpPr>
                <p:cNvPr id="85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6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8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1" name="Rectangle 80"/>
              <p:cNvSpPr/>
              <p:nvPr/>
            </p:nvSpPr>
            <p:spPr>
              <a:xfrm>
                <a:off x="4075136" y="3462391"/>
                <a:ext cx="1387543" cy="15411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3868807" y="3120887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4075134" y="2965682"/>
                <a:ext cx="1387543" cy="15411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3859491" y="2621621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481352" y="2538207"/>
            <a:ext cx="4312807" cy="1795063"/>
            <a:chOff x="523720" y="2894011"/>
            <a:chExt cx="4312807" cy="1795063"/>
          </a:xfrm>
        </p:grpSpPr>
        <p:grpSp>
          <p:nvGrpSpPr>
            <p:cNvPr id="12" name="Group 11"/>
            <p:cNvGrpSpPr/>
            <p:nvPr/>
          </p:nvGrpSpPr>
          <p:grpSpPr>
            <a:xfrm>
              <a:off x="523720" y="2894011"/>
              <a:ext cx="1800199" cy="1795063"/>
              <a:chOff x="1260128" y="3976350"/>
              <a:chExt cx="1800199" cy="1795063"/>
            </a:xfrm>
          </p:grpSpPr>
          <p:grpSp>
            <p:nvGrpSpPr>
              <p:cNvPr id="44" name="Group 43"/>
              <p:cNvGrpSpPr/>
              <p:nvPr/>
            </p:nvGrpSpPr>
            <p:grpSpPr>
              <a:xfrm rot="10800000">
                <a:off x="1487542" y="5554639"/>
                <a:ext cx="1387544" cy="216774"/>
                <a:chOff x="7876808" y="980728"/>
                <a:chExt cx="1387544" cy="216774"/>
              </a:xfrm>
            </p:grpSpPr>
            <p:sp>
              <p:nvSpPr>
                <p:cNvPr id="45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1485088" y="3976350"/>
                <a:ext cx="1387544" cy="216774"/>
                <a:chOff x="7876808" y="980728"/>
                <a:chExt cx="1387544" cy="216774"/>
              </a:xfrm>
            </p:grpSpPr>
            <p:sp>
              <p:nvSpPr>
                <p:cNvPr id="56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72" name="Rectangle 71"/>
              <p:cNvSpPr/>
              <p:nvPr/>
            </p:nvSpPr>
            <p:spPr>
              <a:xfrm>
                <a:off x="1260128" y="4192374"/>
                <a:ext cx="1800199" cy="135989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1485088" y="4480047"/>
                <a:ext cx="1387543" cy="14776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485088" y="5121961"/>
                <a:ext cx="1387543" cy="14569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3036328" y="2894011"/>
              <a:ext cx="1800199" cy="1795063"/>
              <a:chOff x="1260128" y="3976350"/>
              <a:chExt cx="1800199" cy="1795063"/>
            </a:xfrm>
          </p:grpSpPr>
          <p:grpSp>
            <p:nvGrpSpPr>
              <p:cNvPr id="96" name="Group 95"/>
              <p:cNvGrpSpPr/>
              <p:nvPr/>
            </p:nvGrpSpPr>
            <p:grpSpPr>
              <a:xfrm rot="10800000">
                <a:off x="1487542" y="5554639"/>
                <a:ext cx="1387544" cy="216774"/>
                <a:chOff x="7876808" y="980728"/>
                <a:chExt cx="1387544" cy="216774"/>
              </a:xfrm>
            </p:grpSpPr>
            <p:sp>
              <p:nvSpPr>
                <p:cNvPr id="106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7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9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7" name="Group 96"/>
              <p:cNvGrpSpPr/>
              <p:nvPr/>
            </p:nvGrpSpPr>
            <p:grpSpPr>
              <a:xfrm>
                <a:off x="1485088" y="3976350"/>
                <a:ext cx="1387544" cy="216774"/>
                <a:chOff x="7876808" y="980728"/>
                <a:chExt cx="1387544" cy="216774"/>
              </a:xfrm>
            </p:grpSpPr>
            <p:sp>
              <p:nvSpPr>
                <p:cNvPr id="101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2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4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98" name="Rectangle 97"/>
              <p:cNvSpPr/>
              <p:nvPr/>
            </p:nvSpPr>
            <p:spPr>
              <a:xfrm>
                <a:off x="1260128" y="4192374"/>
                <a:ext cx="1800199" cy="135989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531207" y="4480048"/>
                <a:ext cx="1320262" cy="14776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1549911" y="5121960"/>
                <a:ext cx="1301557" cy="14569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545598" y="4785904"/>
            <a:ext cx="4286043" cy="1804784"/>
            <a:chOff x="550484" y="5046605"/>
            <a:chExt cx="4286043" cy="1804784"/>
          </a:xfrm>
        </p:grpSpPr>
        <p:grpSp>
          <p:nvGrpSpPr>
            <p:cNvPr id="111" name="Group 110"/>
            <p:cNvGrpSpPr/>
            <p:nvPr/>
          </p:nvGrpSpPr>
          <p:grpSpPr>
            <a:xfrm>
              <a:off x="550484" y="5046605"/>
              <a:ext cx="1811970" cy="1795063"/>
              <a:chOff x="3859491" y="2403569"/>
              <a:chExt cx="1811970" cy="1795063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871262" y="3616503"/>
                <a:ext cx="1800199" cy="3650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 rot="10800000">
                <a:off x="4077588" y="3981858"/>
                <a:ext cx="1387544" cy="216774"/>
                <a:chOff x="7876808" y="980728"/>
                <a:chExt cx="1387544" cy="216774"/>
              </a:xfrm>
            </p:grpSpPr>
            <p:sp>
              <p:nvSpPr>
                <p:cNvPr id="124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5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7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4075134" y="2403569"/>
                <a:ext cx="1387544" cy="216774"/>
                <a:chOff x="7876808" y="980728"/>
                <a:chExt cx="1387544" cy="216774"/>
              </a:xfrm>
            </p:grpSpPr>
            <p:sp>
              <p:nvSpPr>
                <p:cNvPr id="119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0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2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16" name="Rectangle 115"/>
              <p:cNvSpPr/>
              <p:nvPr/>
            </p:nvSpPr>
            <p:spPr>
              <a:xfrm>
                <a:off x="3868807" y="3120887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3859491" y="2621621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3011408" y="5056326"/>
              <a:ext cx="1811970" cy="1795063"/>
              <a:chOff x="3859491" y="2403569"/>
              <a:chExt cx="1811970" cy="1795063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3871262" y="3616503"/>
                <a:ext cx="1800199" cy="3650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31" name="Group 130"/>
              <p:cNvGrpSpPr/>
              <p:nvPr/>
            </p:nvGrpSpPr>
            <p:grpSpPr>
              <a:xfrm rot="10800000">
                <a:off x="4077588" y="3981858"/>
                <a:ext cx="1387544" cy="216774"/>
                <a:chOff x="7876808" y="980728"/>
                <a:chExt cx="1387544" cy="216774"/>
              </a:xfrm>
            </p:grpSpPr>
            <p:sp>
              <p:nvSpPr>
                <p:cNvPr id="142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3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5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4075134" y="2403569"/>
                <a:ext cx="1387544" cy="216774"/>
                <a:chOff x="7876808" y="980728"/>
                <a:chExt cx="1387544" cy="216774"/>
              </a:xfrm>
            </p:grpSpPr>
            <p:sp>
              <p:nvSpPr>
                <p:cNvPr id="137" name="Arrondir un rectangle à un seul coin 15"/>
                <p:cNvSpPr/>
                <p:nvPr/>
              </p:nvSpPr>
              <p:spPr>
                <a:xfrm>
                  <a:off x="8064500" y="980728"/>
                  <a:ext cx="1017062" cy="216024"/>
                </a:xfrm>
                <a:prstGeom prst="round1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8" name="Ellipse 16"/>
                <p:cNvSpPr/>
                <p:nvPr/>
              </p:nvSpPr>
              <p:spPr>
                <a:xfrm>
                  <a:off x="7876808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8959703" y="108874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0" name="Ellipse 16"/>
                <p:cNvSpPr/>
                <p:nvPr/>
              </p:nvSpPr>
              <p:spPr>
                <a:xfrm>
                  <a:off x="8898772" y="980728"/>
                  <a:ext cx="365579" cy="21602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1" name="Rectangle 140"/>
                <p:cNvSpPr/>
                <p:nvPr/>
              </p:nvSpPr>
              <p:spPr>
                <a:xfrm>
                  <a:off x="7876808" y="1089490"/>
                  <a:ext cx="304649" cy="1080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34" name="Rectangle 133"/>
              <p:cNvSpPr/>
              <p:nvPr/>
            </p:nvSpPr>
            <p:spPr>
              <a:xfrm>
                <a:off x="3868807" y="3120887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3859491" y="2621621"/>
                <a:ext cx="1800199" cy="34150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559800" y="5688077"/>
              <a:ext cx="4276727" cy="9721"/>
            </a:xfrm>
            <a:prstGeom prst="line">
              <a:avLst/>
            </a:prstGeom>
            <a:ln w="698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559800" y="6187343"/>
              <a:ext cx="4276727" cy="9721"/>
            </a:xfrm>
            <a:prstGeom prst="line">
              <a:avLst/>
            </a:prstGeom>
            <a:ln w="698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/>
          <p:nvPr/>
        </p:nvSpPr>
        <p:spPr>
          <a:xfrm>
            <a:off x="2560565" y="3018830"/>
            <a:ext cx="205430" cy="8478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813625" y="1127964"/>
            <a:ext cx="2757486" cy="196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361707" y="1593191"/>
            <a:ext cx="2209404" cy="521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502407" y="3189667"/>
            <a:ext cx="2107819" cy="277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150079" y="3002860"/>
            <a:ext cx="267328" cy="27133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2553909" y="892231"/>
            <a:ext cx="205430" cy="8478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9" name="Straight Arrow Connector 148"/>
          <p:cNvCxnSpPr/>
          <p:nvPr/>
        </p:nvCxnSpPr>
        <p:spPr>
          <a:xfrm flipH="1">
            <a:off x="2813626" y="3679212"/>
            <a:ext cx="2796599" cy="23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149"/>
          <p:cNvSpPr/>
          <p:nvPr/>
        </p:nvSpPr>
        <p:spPr>
          <a:xfrm>
            <a:off x="3062367" y="1439755"/>
            <a:ext cx="267328" cy="27133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895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6168" y="3015916"/>
            <a:ext cx="1888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mic Sans MS" panose="030F0702030302020204" pitchFamily="66" charset="0"/>
              </a:rPr>
              <a:t>Micromegas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6180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555" y="528126"/>
            <a:ext cx="384042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756" y="3356992"/>
            <a:ext cx="3743390" cy="28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179" y="3677451"/>
            <a:ext cx="384042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020344" y="1780295"/>
            <a:ext cx="1963553" cy="786442"/>
            <a:chOff x="2020344" y="1780295"/>
            <a:chExt cx="1963553" cy="786442"/>
          </a:xfrm>
        </p:grpSpPr>
        <p:sp>
          <p:nvSpPr>
            <p:cNvPr id="7" name="Rectangle 6"/>
            <p:cNvSpPr/>
            <p:nvPr/>
          </p:nvSpPr>
          <p:spPr>
            <a:xfrm>
              <a:off x="2020344" y="2244823"/>
              <a:ext cx="1951112" cy="292649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20344" y="2537472"/>
              <a:ext cx="1951112" cy="2926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81603" y="2186294"/>
              <a:ext cx="741422" cy="5853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18137" y="2186294"/>
              <a:ext cx="741422" cy="5853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Oval 14"/>
            <p:cNvSpPr/>
            <p:nvPr/>
          </p:nvSpPr>
          <p:spPr>
            <a:xfrm>
              <a:off x="2106394" y="1781800"/>
              <a:ext cx="78044" cy="585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Oval 15"/>
            <p:cNvSpPr/>
            <p:nvPr/>
          </p:nvSpPr>
          <p:spPr>
            <a:xfrm>
              <a:off x="2418572" y="1844765"/>
              <a:ext cx="78044" cy="585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28349" y="1844766"/>
              <a:ext cx="234133" cy="514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 rot="19517486">
              <a:off x="2215534" y="1812188"/>
              <a:ext cx="153468" cy="562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37692" y="1781800"/>
              <a:ext cx="234133" cy="506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 rot="1946436">
              <a:off x="2539860" y="1808278"/>
              <a:ext cx="153468" cy="562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Oval 20"/>
            <p:cNvSpPr/>
            <p:nvPr/>
          </p:nvSpPr>
          <p:spPr>
            <a:xfrm>
              <a:off x="2753095" y="1784428"/>
              <a:ext cx="78044" cy="585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Oval 21"/>
            <p:cNvSpPr/>
            <p:nvPr/>
          </p:nvSpPr>
          <p:spPr>
            <a:xfrm>
              <a:off x="3065273" y="1847394"/>
              <a:ext cx="78044" cy="585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675051" y="1847394"/>
              <a:ext cx="234133" cy="514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 rot="19517486">
              <a:off x="2862235" y="1814816"/>
              <a:ext cx="153468" cy="562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84394" y="1784428"/>
              <a:ext cx="234133" cy="506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 rot="1946436">
              <a:off x="3186562" y="1810906"/>
              <a:ext cx="153468" cy="562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Oval 26"/>
            <p:cNvSpPr/>
            <p:nvPr/>
          </p:nvSpPr>
          <p:spPr>
            <a:xfrm>
              <a:off x="3396962" y="1780295"/>
              <a:ext cx="78044" cy="585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Oval 27"/>
            <p:cNvSpPr/>
            <p:nvPr/>
          </p:nvSpPr>
          <p:spPr>
            <a:xfrm>
              <a:off x="3709140" y="1843260"/>
              <a:ext cx="78044" cy="585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18918" y="1843261"/>
              <a:ext cx="234133" cy="514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 rot="19517486">
              <a:off x="3506102" y="1810683"/>
              <a:ext cx="153468" cy="562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28261" y="1780295"/>
              <a:ext cx="234133" cy="506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 rot="1946436">
              <a:off x="3830429" y="1806773"/>
              <a:ext cx="153468" cy="562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3" name="Content Placeholder 5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990" y="448514"/>
            <a:ext cx="1768173" cy="1078810"/>
          </a:xfrm>
        </p:spPr>
      </p:pic>
      <p:cxnSp>
        <p:nvCxnSpPr>
          <p:cNvPr id="4" name="Straight Connector 3"/>
          <p:cNvCxnSpPr/>
          <p:nvPr/>
        </p:nvCxnSpPr>
        <p:spPr>
          <a:xfrm flipV="1">
            <a:off x="970547" y="4283242"/>
            <a:ext cx="4171599" cy="8021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979473" y="4645115"/>
            <a:ext cx="4171599" cy="802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970546" y="4924926"/>
            <a:ext cx="4171599" cy="80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716446" y="4872622"/>
            <a:ext cx="1274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Large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Variations</a:t>
            </a:r>
          </a:p>
          <a:p>
            <a:r>
              <a:rPr lang="en-US" dirty="0">
                <a:latin typeface="Comic Sans MS" panose="030F0702030302020204" pitchFamily="66" charset="0"/>
              </a:rPr>
              <a:t>n</a:t>
            </a:r>
            <a:r>
              <a:rPr lang="en-US" dirty="0" smtClean="0">
                <a:latin typeface="Comic Sans MS" panose="030F0702030302020204" pitchFamily="66" charset="0"/>
              </a:rPr>
              <a:t>ear the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Pad edges</a:t>
            </a:r>
          </a:p>
        </p:txBody>
      </p:sp>
      <p:cxnSp>
        <p:nvCxnSpPr>
          <p:cNvPr id="2049" name="Straight Arrow Connector 2048"/>
          <p:cNvCxnSpPr/>
          <p:nvPr/>
        </p:nvCxnSpPr>
        <p:spPr>
          <a:xfrm flipH="1" flipV="1">
            <a:off x="9448115" y="1916962"/>
            <a:ext cx="1582411" cy="2061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Straight Arrow Connector 2050"/>
          <p:cNvCxnSpPr/>
          <p:nvPr/>
        </p:nvCxnSpPr>
        <p:spPr>
          <a:xfrm flipV="1">
            <a:off x="5158264" y="1968287"/>
            <a:ext cx="1509236" cy="661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Straight Arrow Connector 2052"/>
          <p:cNvCxnSpPr>
            <a:stCxn id="6" idx="1"/>
          </p:cNvCxnSpPr>
          <p:nvPr/>
        </p:nvCxnSpPr>
        <p:spPr>
          <a:xfrm flipH="1" flipV="1">
            <a:off x="9422568" y="4786356"/>
            <a:ext cx="1293878" cy="686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898594" y="1847122"/>
            <a:ext cx="4171599" cy="8021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98593" y="2026412"/>
            <a:ext cx="4171599" cy="802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898592" y="2192942"/>
            <a:ext cx="4171599" cy="80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357997" y="71670"/>
            <a:ext cx="3911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STD </a:t>
            </a:r>
            <a:r>
              <a:rPr lang="en-US" dirty="0" err="1" smtClean="0">
                <a:latin typeface="Comic Sans MS" panose="030F0702030302020204" pitchFamily="66" charset="0"/>
              </a:rPr>
              <a:t>config</a:t>
            </a:r>
            <a:r>
              <a:rPr lang="en-US" dirty="0" smtClean="0">
                <a:latin typeface="Comic Sans MS" panose="030F0702030302020204" pitchFamily="66" charset="0"/>
              </a:rPr>
              <a:t>: woven mesh STD pads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052" name="Right Brace 2051"/>
          <p:cNvSpPr/>
          <p:nvPr/>
        </p:nvSpPr>
        <p:spPr>
          <a:xfrm>
            <a:off x="10413605" y="1299499"/>
            <a:ext cx="422832" cy="12349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0836437" y="1368121"/>
            <a:ext cx="1274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Large 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Variations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near</a:t>
            </a:r>
            <a:r>
              <a:rPr lang="en-US" dirty="0" smtClean="0">
                <a:latin typeface="Comic Sans MS" panose="030F0702030302020204" pitchFamily="66" charset="0"/>
              </a:rPr>
              <a:t> the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mesh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174301" y="2303438"/>
            <a:ext cx="2423381" cy="355193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158264" y="1527324"/>
            <a:ext cx="2127993" cy="27790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0588161" y="3957286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Stable field</a:t>
            </a:r>
          </a:p>
          <a:p>
            <a:r>
              <a:rPr lang="en-US" dirty="0">
                <a:latin typeface="Comic Sans MS" panose="030F0702030302020204" pitchFamily="66" charset="0"/>
              </a:rPr>
              <a:t>i</a:t>
            </a:r>
            <a:r>
              <a:rPr lang="en-US" dirty="0" smtClean="0">
                <a:latin typeface="Comic Sans MS" panose="030F0702030302020204" pitchFamily="66" charset="0"/>
              </a:rPr>
              <a:t>n the middle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2048" name="TextBox 2047"/>
          <p:cNvSpPr txBox="1"/>
          <p:nvPr/>
        </p:nvSpPr>
        <p:spPr>
          <a:xfrm>
            <a:off x="223616" y="1653902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mesh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1133" y="1874030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middle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44175" y="207705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Pads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057" name="TextBox 2056"/>
          <p:cNvSpPr txBox="1"/>
          <p:nvPr/>
        </p:nvSpPr>
        <p:spPr>
          <a:xfrm>
            <a:off x="1441954" y="6366236"/>
            <a:ext cx="3921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Silvia Franchino </a:t>
            </a:r>
            <a:r>
              <a:rPr lang="en-US" dirty="0" err="1" smtClean="0">
                <a:latin typeface="Comic Sans MS" panose="030F0702030302020204" pitchFamily="66" charset="0"/>
              </a:rPr>
              <a:t>comsol</a:t>
            </a:r>
            <a:r>
              <a:rPr lang="en-US" dirty="0" smtClean="0">
                <a:latin typeface="Comic Sans MS" panose="030F0702030302020204" pitchFamily="66" charset="0"/>
              </a:rPr>
              <a:t> simulations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058" name="Slide Number Placeholder 20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14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94" y="3874616"/>
            <a:ext cx="355239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4638"/>
            <a:ext cx="3528392" cy="264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33056"/>
            <a:ext cx="3528392" cy="264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49" y="872902"/>
            <a:ext cx="1974501" cy="22785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71950" y="229044"/>
            <a:ext cx="289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Filling gaps between pads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9809226" y="5676900"/>
            <a:ext cx="345948" cy="4191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155174" y="5695950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Lower spread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03037" y="942186"/>
            <a:ext cx="12987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Mesh side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No change</a:t>
            </a:r>
          </a:p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0177983" y="3040395"/>
            <a:ext cx="1580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Inner field</a:t>
            </a:r>
          </a:p>
          <a:p>
            <a:r>
              <a:rPr lang="en-US" dirty="0">
                <a:latin typeface="Comic Sans MS" panose="030F0702030302020204" pitchFamily="66" charset="0"/>
              </a:rPr>
              <a:t>No change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9304421" y="1403851"/>
            <a:ext cx="798616" cy="6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1"/>
          </p:cNvCxnSpPr>
          <p:nvPr/>
        </p:nvCxnSpPr>
        <p:spPr>
          <a:xfrm flipH="1" flipV="1">
            <a:off x="8895347" y="2467785"/>
            <a:ext cx="1282636" cy="895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2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495601" y="4797152"/>
            <a:ext cx="3634437" cy="660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495601" y="5463754"/>
            <a:ext cx="3634437" cy="6606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4439816" y="4797152"/>
            <a:ext cx="1381086" cy="1321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2855640" y="4797152"/>
            <a:ext cx="1381086" cy="1321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riangle isocèle 40"/>
          <p:cNvSpPr/>
          <p:nvPr/>
        </p:nvSpPr>
        <p:spPr>
          <a:xfrm>
            <a:off x="3143672" y="4725144"/>
            <a:ext cx="72008" cy="7200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Triangle isocèle 41"/>
          <p:cNvSpPr/>
          <p:nvPr/>
        </p:nvSpPr>
        <p:spPr>
          <a:xfrm>
            <a:off x="3287688" y="4725144"/>
            <a:ext cx="72008" cy="7200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Triangle isocèle 42"/>
          <p:cNvSpPr/>
          <p:nvPr/>
        </p:nvSpPr>
        <p:spPr>
          <a:xfrm>
            <a:off x="3791744" y="4725144"/>
            <a:ext cx="72008" cy="7200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2478909" y="2186106"/>
            <a:ext cx="3634437" cy="7081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2478909" y="2900244"/>
            <a:ext cx="3634437" cy="6606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2797584" y="2186106"/>
            <a:ext cx="1381086" cy="1321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4525776" y="2186106"/>
            <a:ext cx="1381086" cy="1321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1142747"/>
            <a:ext cx="3600400" cy="270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659" y="4005064"/>
            <a:ext cx="3736261" cy="280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6183" y="1547500"/>
            <a:ext cx="192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anose="030F0702030302020204" pitchFamily="66" charset="0"/>
              </a:rPr>
              <a:t>Mirror </a:t>
            </a:r>
            <a:r>
              <a:rPr lang="fr-FR" dirty="0" err="1" smtClean="0">
                <a:latin typeface="Comic Sans MS" panose="030F0702030302020204" pitchFamily="66" charset="0"/>
              </a:rPr>
              <a:t>Polished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1490" y="4221088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1um </a:t>
            </a:r>
            <a:r>
              <a:rPr lang="fr-FR" dirty="0" smtClean="0">
                <a:latin typeface="Comic Sans MS" panose="030F0702030302020204" pitchFamily="66" charset="0"/>
              </a:rPr>
              <a:t>structures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48" y="447413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Pads finishing impact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094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785" y="3717032"/>
            <a:ext cx="3398506" cy="25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3717032"/>
            <a:ext cx="3425957" cy="2569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620689"/>
            <a:ext cx="3363083" cy="25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986" y="688814"/>
            <a:ext cx="2229716" cy="26132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71950" y="229044"/>
            <a:ext cx="3746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Exchange the mesh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Beta mesh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9715500" y="1847850"/>
            <a:ext cx="419100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134600" y="1791384"/>
            <a:ext cx="1625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Lower spread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On mesh side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34600" y="3035514"/>
            <a:ext cx="1643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Better field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In the middle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610600" y="1847850"/>
            <a:ext cx="1455821" cy="1510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189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770" y="3530476"/>
            <a:ext cx="3878560" cy="29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541" y="3879051"/>
            <a:ext cx="3291193" cy="2468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980728"/>
            <a:ext cx="3096344" cy="232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429" y="727971"/>
            <a:ext cx="2150521" cy="25204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82200" y="4928582"/>
            <a:ext cx="1067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Pad side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perfect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1950" y="229044"/>
            <a:ext cx="424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With Beta mesh and adding DLC layer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38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113" y="2477623"/>
            <a:ext cx="650015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other</a:t>
            </a:r>
            <a:r>
              <a:rPr lang="en-US" dirty="0" smtClean="0">
                <a:latin typeface="Comic Sans MS" panose="030F0702030302020204" pitchFamily="66" charset="0"/>
              </a:rPr>
              <a:t> last idea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855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5810767" y="238966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With highly ionizing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particles: </a:t>
            </a: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Read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the signal with the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low gain amplifier 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signal =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direct primary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electrons signal followed in time by a large one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induced 	by the large signal from the gap below.</a:t>
            </a:r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one can remove the part of the signal during the time where high gain amplifier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	is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saturated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or only keep one polarity 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811203" y="4051092"/>
            <a:ext cx="3560890" cy="2028825"/>
            <a:chOff x="7524467" y="4304821"/>
            <a:chExt cx="3560890" cy="2028825"/>
          </a:xfrm>
        </p:grpSpPr>
        <p:grpSp>
          <p:nvGrpSpPr>
            <p:cNvPr id="30" name="Group 29"/>
            <p:cNvGrpSpPr/>
            <p:nvPr/>
          </p:nvGrpSpPr>
          <p:grpSpPr>
            <a:xfrm>
              <a:off x="7524467" y="4304821"/>
              <a:ext cx="3560890" cy="2028825"/>
              <a:chOff x="8610317" y="3381375"/>
              <a:chExt cx="3560890" cy="2028825"/>
            </a:xfrm>
          </p:grpSpPr>
          <p:sp>
            <p:nvSpPr>
              <p:cNvPr id="10" name="Arc 9"/>
              <p:cNvSpPr/>
              <p:nvPr/>
            </p:nvSpPr>
            <p:spPr>
              <a:xfrm rot="5400000">
                <a:off x="8453438" y="3538254"/>
                <a:ext cx="942975" cy="629218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Connector 14"/>
              <p:cNvCxnSpPr>
                <a:stCxn id="10" idx="0"/>
              </p:cNvCxnSpPr>
              <p:nvPr/>
            </p:nvCxnSpPr>
            <p:spPr>
              <a:xfrm>
                <a:off x="9239535" y="3852863"/>
                <a:ext cx="0" cy="154781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9239535" y="5400675"/>
                <a:ext cx="2457165" cy="95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11706225" y="4319589"/>
                <a:ext cx="9525" cy="107632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9383486" y="4527587"/>
                <a:ext cx="2244525" cy="5770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latin typeface="Comic Sans MS" panose="030F0702030302020204" pitchFamily="66" charset="0"/>
                  </a:rPr>
                  <a:t>Saturated signal coming</a:t>
                </a:r>
              </a:p>
              <a:p>
                <a:r>
                  <a:rPr lang="en-US" sz="1050" dirty="0">
                    <a:latin typeface="Comic Sans MS" panose="030F0702030302020204" pitchFamily="66" charset="0"/>
                  </a:rPr>
                  <a:t>f</a:t>
                </a:r>
                <a:r>
                  <a:rPr lang="en-US" sz="1050" dirty="0" smtClean="0">
                    <a:latin typeface="Comic Sans MS" panose="030F0702030302020204" pitchFamily="66" charset="0"/>
                  </a:rPr>
                  <a:t>rom the amplification gap below</a:t>
                </a:r>
              </a:p>
              <a:p>
                <a:r>
                  <a:rPr lang="en-US" sz="1050" dirty="0" smtClean="0">
                    <a:latin typeface="Comic Sans MS" panose="030F0702030302020204" pitchFamily="66" charset="0"/>
                  </a:rPr>
                  <a:t> (in the range of 10-20us )</a:t>
                </a:r>
                <a:endParaRPr lang="en-GB" sz="105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771191" y="3381375"/>
                <a:ext cx="2400016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latin typeface="Comic Sans MS" panose="030F0702030302020204" pitchFamily="66" charset="0"/>
                  </a:rPr>
                  <a:t>Long signal when e- approach </a:t>
                </a:r>
              </a:p>
              <a:p>
                <a:r>
                  <a:rPr lang="en-US" sz="1050" dirty="0" smtClean="0">
                    <a:latin typeface="Comic Sans MS" panose="030F0702030302020204" pitchFamily="66" charset="0"/>
                  </a:rPr>
                  <a:t>the top mesh pad (micro sec level)</a:t>
                </a:r>
                <a:endParaRPr lang="en-GB" sz="1050" dirty="0">
                  <a:latin typeface="Comic Sans MS" panose="030F0702030302020204" pitchFamily="66" charset="0"/>
                </a:endParaRPr>
              </a:p>
            </p:txBody>
          </p:sp>
          <p:cxnSp>
            <p:nvCxnSpPr>
              <p:cNvPr id="23" name="Straight Arrow Connector 22"/>
              <p:cNvCxnSpPr>
                <a:stCxn id="21" idx="1"/>
              </p:cNvCxnSpPr>
              <p:nvPr/>
            </p:nvCxnSpPr>
            <p:spPr>
              <a:xfrm flipH="1">
                <a:off x="9159195" y="3589124"/>
                <a:ext cx="611996" cy="6114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Arrow Connector 32"/>
            <p:cNvCxnSpPr/>
            <p:nvPr/>
          </p:nvCxnSpPr>
          <p:spPr>
            <a:xfrm flipV="1">
              <a:off x="7534275" y="5229225"/>
              <a:ext cx="3352800" cy="285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7686675" y="4304821"/>
              <a:ext cx="0" cy="14197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5800725" y="149817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low ionizing </a:t>
            </a:r>
            <a:r>
              <a:rPr lang="en-US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particles: </a:t>
            </a:r>
            <a:endParaRPr lang="en-US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 Normal reading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with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the high gain Amplifier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573486" y="5908214"/>
            <a:ext cx="22383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3934728" y="712462"/>
            <a:ext cx="5509281" cy="764111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Comic Sans MS" panose="030F0702030302020204" pitchFamily="66" charset="0"/>
              </a:rPr>
              <a:t>S</a:t>
            </a:r>
            <a:r>
              <a:rPr lang="en-US" sz="3200" dirty="0" smtClean="0">
                <a:latin typeface="Comic Sans MS" panose="030F0702030302020204" pitchFamily="66" charset="0"/>
              </a:rPr>
              <a:t>pecial </a:t>
            </a:r>
            <a:r>
              <a:rPr lang="en-US" sz="3200" dirty="0" err="1">
                <a:latin typeface="Comic Sans MS" panose="030F0702030302020204" pitchFamily="66" charset="0"/>
              </a:rPr>
              <a:t>uRwell</a:t>
            </a:r>
            <a:r>
              <a:rPr lang="en-US" sz="3200" dirty="0">
                <a:latin typeface="Comic Sans MS" panose="030F0702030302020204" pitchFamily="66" charset="0"/>
              </a:rPr>
              <a:t> device</a:t>
            </a: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fr-CH" dirty="0"/>
          </a:p>
        </p:txBody>
      </p:sp>
      <p:sp>
        <p:nvSpPr>
          <p:cNvPr id="43" name="Right Arrow 42"/>
          <p:cNvSpPr/>
          <p:nvPr/>
        </p:nvSpPr>
        <p:spPr>
          <a:xfrm>
            <a:off x="4475639" y="3523137"/>
            <a:ext cx="1005447" cy="4395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>
            <a:off x="5660137" y="1466427"/>
            <a:ext cx="14067" cy="455295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28</a:t>
            </a:fld>
            <a:endParaRPr lang="en-GB"/>
          </a:p>
        </p:txBody>
      </p:sp>
      <p:grpSp>
        <p:nvGrpSpPr>
          <p:cNvPr id="53" name="Group 52"/>
          <p:cNvGrpSpPr/>
          <p:nvPr/>
        </p:nvGrpSpPr>
        <p:grpSpPr>
          <a:xfrm>
            <a:off x="670529" y="2426982"/>
            <a:ext cx="3504572" cy="3384000"/>
            <a:chOff x="1030494" y="1044000"/>
            <a:chExt cx="3504572" cy="3384000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36" t="26131" r="38329" b="-23684"/>
            <a:stretch/>
          </p:blipFill>
          <p:spPr>
            <a:xfrm>
              <a:off x="2196000" y="1044000"/>
              <a:ext cx="1188000" cy="338400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36" t="26131" r="38329" b="-23684"/>
            <a:stretch/>
          </p:blipFill>
          <p:spPr>
            <a:xfrm>
              <a:off x="3347066" y="1044000"/>
              <a:ext cx="1188000" cy="338400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36" t="26131" r="38329" b="-23684"/>
            <a:stretch/>
          </p:blipFill>
          <p:spPr>
            <a:xfrm>
              <a:off x="1030494" y="1044000"/>
              <a:ext cx="1188000" cy="338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76787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Espace réservé du numéro de diapositive 45">
            <a:extLst>
              <a:ext uri="{FF2B5EF4-FFF2-40B4-BE49-F238E27FC236}">
                <a16:creationId xmlns:a16="http://schemas.microsoft.com/office/drawing/2014/main" id="{953E0A47-EC91-4A37-B780-66FADE6E3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7E1E-7F1E-48DF-888B-BD03ADA08D05}" type="slidenum">
              <a:rPr lang="fr-CH" smtClean="0"/>
              <a:t>29</a:t>
            </a:fld>
            <a:endParaRPr lang="fr-CH"/>
          </a:p>
        </p:txBody>
      </p:sp>
      <p:grpSp>
        <p:nvGrpSpPr>
          <p:cNvPr id="2" name="Group 1"/>
          <p:cNvGrpSpPr/>
          <p:nvPr/>
        </p:nvGrpSpPr>
        <p:grpSpPr>
          <a:xfrm>
            <a:off x="4040029" y="1407838"/>
            <a:ext cx="2913221" cy="4620819"/>
            <a:chOff x="4040029" y="1407838"/>
            <a:chExt cx="2913221" cy="462081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290EAF9-D59A-4FD3-A296-7D2F6767DB35}"/>
                </a:ext>
              </a:extLst>
            </p:cNvPr>
            <p:cNvSpPr/>
            <p:nvPr/>
          </p:nvSpPr>
          <p:spPr>
            <a:xfrm>
              <a:off x="4732398" y="3201472"/>
              <a:ext cx="2220852" cy="3471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BDE2951-1CED-4E59-ABE1-5D3D800107B9}"/>
                </a:ext>
              </a:extLst>
            </p:cNvPr>
            <p:cNvSpPr/>
            <p:nvPr/>
          </p:nvSpPr>
          <p:spPr>
            <a:xfrm>
              <a:off x="4732398" y="3818704"/>
              <a:ext cx="2220852" cy="6277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7E567A-ED09-4159-A796-A38E2311C436}"/>
                </a:ext>
              </a:extLst>
            </p:cNvPr>
            <p:cNvSpPr/>
            <p:nvPr/>
          </p:nvSpPr>
          <p:spPr>
            <a:xfrm>
              <a:off x="4876849" y="3098075"/>
              <a:ext cx="1950043" cy="103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94B7147-8340-49A0-9176-20C59BD14374}"/>
                </a:ext>
              </a:extLst>
            </p:cNvPr>
            <p:cNvSpPr/>
            <p:nvPr/>
          </p:nvSpPr>
          <p:spPr>
            <a:xfrm>
              <a:off x="4900461" y="3984716"/>
              <a:ext cx="1950043" cy="103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60F27E-962C-4067-90E0-9B71FCD21745}"/>
                </a:ext>
              </a:extLst>
            </p:cNvPr>
            <p:cNvSpPr/>
            <p:nvPr/>
          </p:nvSpPr>
          <p:spPr>
            <a:xfrm>
              <a:off x="5187515" y="3098075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571B94E-B19A-4D19-8279-154014458BD5}"/>
                </a:ext>
              </a:extLst>
            </p:cNvPr>
            <p:cNvSpPr/>
            <p:nvPr/>
          </p:nvSpPr>
          <p:spPr>
            <a:xfrm>
              <a:off x="5739293" y="3082077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B93EC87-B1A1-4288-8E8E-D03C0F8E681E}"/>
                </a:ext>
              </a:extLst>
            </p:cNvPr>
            <p:cNvSpPr/>
            <p:nvPr/>
          </p:nvSpPr>
          <p:spPr>
            <a:xfrm>
              <a:off x="6309716" y="3086998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3" name="Triangle isocèle 22">
              <a:extLst>
                <a:ext uri="{FF2B5EF4-FFF2-40B4-BE49-F238E27FC236}">
                  <a16:creationId xmlns:a16="http://schemas.microsoft.com/office/drawing/2014/main" id="{70E9F860-3812-4C33-BCE7-A8A8F937402E}"/>
                </a:ext>
              </a:extLst>
            </p:cNvPr>
            <p:cNvSpPr/>
            <p:nvPr/>
          </p:nvSpPr>
          <p:spPr>
            <a:xfrm rot="5400000">
              <a:off x="5828407" y="4758893"/>
              <a:ext cx="594513" cy="52874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021591" y="1778324"/>
              <a:ext cx="1295" cy="136703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0AFEE4-6B4F-426E-A0C5-BEA5DA2E0758}"/>
                </a:ext>
              </a:extLst>
            </p:cNvPr>
            <p:cNvCxnSpPr/>
            <p:nvPr/>
          </p:nvCxnSpPr>
          <p:spPr>
            <a:xfrm>
              <a:off x="5038006" y="4053682"/>
              <a:ext cx="0" cy="9572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038006" y="5009530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9127137-9227-4974-A605-A13211B17E81}"/>
                </a:ext>
              </a:extLst>
            </p:cNvPr>
            <p:cNvSpPr/>
            <p:nvPr/>
          </p:nvSpPr>
          <p:spPr>
            <a:xfrm>
              <a:off x="4732398" y="3553508"/>
              <a:ext cx="2220852" cy="2651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9E2FC3A6-0C44-4B25-B373-C4AFD1A5BD10}"/>
                </a:ext>
              </a:extLst>
            </p:cNvPr>
            <p:cNvCxnSpPr>
              <a:cxnSpLocks/>
            </p:cNvCxnSpPr>
            <p:nvPr/>
          </p:nvCxnSpPr>
          <p:spPr>
            <a:xfrm>
              <a:off x="4900459" y="3555868"/>
              <a:ext cx="1950043" cy="28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599F87F-B47B-4284-B00F-EE506B8B9D16}"/>
                </a:ext>
              </a:extLst>
            </p:cNvPr>
            <p:cNvCxnSpPr>
              <a:cxnSpLocks/>
            </p:cNvCxnSpPr>
            <p:nvPr/>
          </p:nvCxnSpPr>
          <p:spPr>
            <a:xfrm>
              <a:off x="4900460" y="3804763"/>
              <a:ext cx="1950043" cy="28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995999D4-5244-4DAD-990F-7693CE8C8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9723" y="3546538"/>
              <a:ext cx="1" cy="24716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1F2388B9-A54D-49FD-AE17-D628D5CEA1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380" y="3810503"/>
              <a:ext cx="1" cy="24716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4556064" y="4809064"/>
              <a:ext cx="118748" cy="44115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endCxn id="8" idx="3"/>
            </p:cNvCxnSpPr>
            <p:nvPr/>
          </p:nvCxnSpPr>
          <p:spPr>
            <a:xfrm flipH="1">
              <a:off x="4674812" y="5009529"/>
              <a:ext cx="368602" cy="2011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4610026" y="5253632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4610026" y="4596864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157" y="5465832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157" y="4599139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040029" y="4412198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+V</a:t>
              </a:r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054648" y="5281166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  <a:r>
                <a:rPr lang="en-US" dirty="0" smtClean="0"/>
                <a:t>V</a:t>
              </a:r>
              <a:endParaRPr lang="en-GB" dirty="0"/>
            </a:p>
          </p:txBody>
        </p:sp>
        <p:cxnSp>
          <p:nvCxnSpPr>
            <p:cNvPr id="56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372839" y="5009530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H="1">
              <a:off x="5273054" y="4913627"/>
              <a:ext cx="4172" cy="1918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H="1">
              <a:off x="5387310" y="4913627"/>
              <a:ext cx="4172" cy="1918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5557576" y="5204941"/>
              <a:ext cx="118292" cy="2608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612227" y="4993299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628642" y="5475245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26467" y="5688837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612411" y="5010007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5398901" y="5659325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 V</a:t>
              </a:r>
              <a:endParaRPr lang="en-GB" dirty="0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5021591" y="1661495"/>
              <a:ext cx="1352032" cy="1302646"/>
              <a:chOff x="9968314" y="1840242"/>
              <a:chExt cx="1352032" cy="1302646"/>
            </a:xfrm>
          </p:grpSpPr>
          <p:sp>
            <p:nvSpPr>
              <p:cNvPr id="99" name="Triangle isocèle 22">
                <a:extLst>
                  <a:ext uri="{FF2B5EF4-FFF2-40B4-BE49-F238E27FC236}">
                    <a16:creationId xmlns:a16="http://schemas.microsoft.com/office/drawing/2014/main" id="{70E9F860-3812-4C33-BCE7-A8A8F937402E}"/>
                  </a:ext>
                </a:extLst>
              </p:cNvPr>
              <p:cNvSpPr/>
              <p:nvPr/>
            </p:nvSpPr>
            <p:spPr>
              <a:xfrm rot="5400000">
                <a:off x="10758715" y="1873124"/>
                <a:ext cx="594513" cy="52874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100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9968314" y="2123761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10303147" y="2123761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H="1">
                <a:off x="10203362" y="2027858"/>
                <a:ext cx="4172" cy="1918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H="1">
                <a:off x="10317618" y="2027858"/>
                <a:ext cx="4172" cy="1918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ectangle 103"/>
              <p:cNvSpPr/>
              <p:nvPr/>
            </p:nvSpPr>
            <p:spPr>
              <a:xfrm>
                <a:off x="10487884" y="2319172"/>
                <a:ext cx="118292" cy="2608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5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42535" y="2107530"/>
                <a:ext cx="977" cy="212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8950" y="2589476"/>
                <a:ext cx="977" cy="212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56775" y="2803068"/>
                <a:ext cx="19373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10542719" y="2124238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108"/>
              <p:cNvSpPr txBox="1"/>
              <p:nvPr/>
            </p:nvSpPr>
            <p:spPr>
              <a:xfrm>
                <a:off x="10329209" y="277355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 V</a:t>
                </a:r>
                <a:endParaRPr lang="en-GB" dirty="0"/>
              </a:p>
            </p:txBody>
          </p:sp>
        </p:grpSp>
        <p:cxnSp>
          <p:nvCxnSpPr>
            <p:cNvPr id="112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4542" y="1778324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4732398" y="1407838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-HV</a:t>
              </a:r>
              <a:endParaRPr lang="en-GB" dirty="0"/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3105963" y="269253"/>
            <a:ext cx="5840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Similar but with pad voltage </a:t>
            </a:r>
            <a:r>
              <a:rPr lang="en-US" sz="2400" dirty="0" smtClean="0">
                <a:latin typeface="Comic Sans MS" panose="030F0702030302020204" pitchFamily="66" charset="0"/>
              </a:rPr>
              <a:t>control </a:t>
            </a:r>
          </a:p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to reduce the amplification field locally</a:t>
            </a:r>
            <a:endParaRPr lang="en-GB" sz="24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6260961" y="1407838"/>
            <a:ext cx="2913221" cy="4620819"/>
            <a:chOff x="4040029" y="1407838"/>
            <a:chExt cx="2913221" cy="4620819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290EAF9-D59A-4FD3-A296-7D2F6767DB35}"/>
                </a:ext>
              </a:extLst>
            </p:cNvPr>
            <p:cNvSpPr/>
            <p:nvPr/>
          </p:nvSpPr>
          <p:spPr>
            <a:xfrm>
              <a:off x="4732398" y="3201472"/>
              <a:ext cx="2220852" cy="3471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BDE2951-1CED-4E59-ABE1-5D3D800107B9}"/>
                </a:ext>
              </a:extLst>
            </p:cNvPr>
            <p:cNvSpPr/>
            <p:nvPr/>
          </p:nvSpPr>
          <p:spPr>
            <a:xfrm>
              <a:off x="4732398" y="3818704"/>
              <a:ext cx="2220852" cy="6277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0E7E567A-ED09-4159-A796-A38E2311C436}"/>
                </a:ext>
              </a:extLst>
            </p:cNvPr>
            <p:cNvSpPr/>
            <p:nvPr/>
          </p:nvSpPr>
          <p:spPr>
            <a:xfrm>
              <a:off x="4876849" y="3098075"/>
              <a:ext cx="1950043" cy="103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D94B7147-8340-49A0-9176-20C59BD14374}"/>
                </a:ext>
              </a:extLst>
            </p:cNvPr>
            <p:cNvSpPr/>
            <p:nvPr/>
          </p:nvSpPr>
          <p:spPr>
            <a:xfrm>
              <a:off x="4900461" y="3984716"/>
              <a:ext cx="1950043" cy="103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BB60F27E-962C-4067-90E0-9B71FCD21745}"/>
                </a:ext>
              </a:extLst>
            </p:cNvPr>
            <p:cNvSpPr/>
            <p:nvPr/>
          </p:nvSpPr>
          <p:spPr>
            <a:xfrm>
              <a:off x="5187515" y="3098075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E571B94E-B19A-4D19-8279-154014458BD5}"/>
                </a:ext>
              </a:extLst>
            </p:cNvPr>
            <p:cNvSpPr/>
            <p:nvPr/>
          </p:nvSpPr>
          <p:spPr>
            <a:xfrm>
              <a:off x="5739293" y="3082077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5B93EC87-B1A1-4288-8E8E-D03C0F8E681E}"/>
                </a:ext>
              </a:extLst>
            </p:cNvPr>
            <p:cNvSpPr/>
            <p:nvPr/>
          </p:nvSpPr>
          <p:spPr>
            <a:xfrm>
              <a:off x="6309716" y="3086998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5" name="Triangle isocèle 22">
              <a:extLst>
                <a:ext uri="{FF2B5EF4-FFF2-40B4-BE49-F238E27FC236}">
                  <a16:creationId xmlns:a16="http://schemas.microsoft.com/office/drawing/2014/main" id="{70E9F860-3812-4C33-BCE7-A8A8F937402E}"/>
                </a:ext>
              </a:extLst>
            </p:cNvPr>
            <p:cNvSpPr/>
            <p:nvPr/>
          </p:nvSpPr>
          <p:spPr>
            <a:xfrm rot="5400000">
              <a:off x="5828407" y="4758893"/>
              <a:ext cx="594513" cy="52874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126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021591" y="1778324"/>
              <a:ext cx="1295" cy="136703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35">
              <a:extLst>
                <a:ext uri="{FF2B5EF4-FFF2-40B4-BE49-F238E27FC236}">
                  <a16:creationId xmlns:a16="http://schemas.microsoft.com/office/drawing/2014/main" id="{A90AFEE4-6B4F-426E-A0C5-BEA5DA2E0758}"/>
                </a:ext>
              </a:extLst>
            </p:cNvPr>
            <p:cNvCxnSpPr/>
            <p:nvPr/>
          </p:nvCxnSpPr>
          <p:spPr>
            <a:xfrm>
              <a:off x="5038006" y="4053682"/>
              <a:ext cx="0" cy="9572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038006" y="5009530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E9127137-9227-4974-A605-A13211B17E81}"/>
                </a:ext>
              </a:extLst>
            </p:cNvPr>
            <p:cNvSpPr/>
            <p:nvPr/>
          </p:nvSpPr>
          <p:spPr>
            <a:xfrm>
              <a:off x="4732398" y="3553508"/>
              <a:ext cx="2220852" cy="2651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0" name="Connecteur droit 8">
              <a:extLst>
                <a:ext uri="{FF2B5EF4-FFF2-40B4-BE49-F238E27FC236}">
                  <a16:creationId xmlns:a16="http://schemas.microsoft.com/office/drawing/2014/main" id="{9E2FC3A6-0C44-4B25-B373-C4AFD1A5BD10}"/>
                </a:ext>
              </a:extLst>
            </p:cNvPr>
            <p:cNvCxnSpPr>
              <a:cxnSpLocks/>
            </p:cNvCxnSpPr>
            <p:nvPr/>
          </p:nvCxnSpPr>
          <p:spPr>
            <a:xfrm>
              <a:off x="4900459" y="3555868"/>
              <a:ext cx="1950043" cy="28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36">
              <a:extLst>
                <a:ext uri="{FF2B5EF4-FFF2-40B4-BE49-F238E27FC236}">
                  <a16:creationId xmlns:a16="http://schemas.microsoft.com/office/drawing/2014/main" id="{1599F87F-B47B-4284-B00F-EE506B8B9D16}"/>
                </a:ext>
              </a:extLst>
            </p:cNvPr>
            <p:cNvCxnSpPr>
              <a:cxnSpLocks/>
            </p:cNvCxnSpPr>
            <p:nvPr/>
          </p:nvCxnSpPr>
          <p:spPr>
            <a:xfrm>
              <a:off x="4900460" y="3804763"/>
              <a:ext cx="1950043" cy="28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47">
              <a:extLst>
                <a:ext uri="{FF2B5EF4-FFF2-40B4-BE49-F238E27FC236}">
                  <a16:creationId xmlns:a16="http://schemas.microsoft.com/office/drawing/2014/main" id="{995999D4-5244-4DAD-990F-7693CE8C8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9723" y="3546538"/>
              <a:ext cx="1" cy="24716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49">
              <a:extLst>
                <a:ext uri="{FF2B5EF4-FFF2-40B4-BE49-F238E27FC236}">
                  <a16:creationId xmlns:a16="http://schemas.microsoft.com/office/drawing/2014/main" id="{1F2388B9-A54D-49FD-AE17-D628D5CEA1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380" y="3810503"/>
              <a:ext cx="1" cy="24716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tangle 133"/>
            <p:cNvSpPr/>
            <p:nvPr/>
          </p:nvSpPr>
          <p:spPr>
            <a:xfrm>
              <a:off x="4556064" y="4809064"/>
              <a:ext cx="118748" cy="44115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5" name="Straight Arrow Connector 134"/>
            <p:cNvCxnSpPr>
              <a:endCxn id="134" idx="3"/>
            </p:cNvCxnSpPr>
            <p:nvPr/>
          </p:nvCxnSpPr>
          <p:spPr>
            <a:xfrm flipH="1">
              <a:off x="4674812" y="5009529"/>
              <a:ext cx="368602" cy="2011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4610026" y="5253632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4610026" y="4596864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157" y="5465832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157" y="4599139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/>
            <p:cNvSpPr txBox="1"/>
            <p:nvPr/>
          </p:nvSpPr>
          <p:spPr>
            <a:xfrm>
              <a:off x="4040029" y="4412198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+V</a:t>
              </a:r>
              <a:endParaRPr lang="en-GB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054648" y="5281166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  <a:r>
                <a:rPr lang="en-US" dirty="0" smtClean="0"/>
                <a:t>V</a:t>
              </a:r>
              <a:endParaRPr lang="en-GB" dirty="0"/>
            </a:p>
          </p:txBody>
        </p:sp>
        <p:cxnSp>
          <p:nvCxnSpPr>
            <p:cNvPr id="142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372839" y="5009530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H="1">
              <a:off x="5273054" y="4913627"/>
              <a:ext cx="4172" cy="1918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H="1">
              <a:off x="5387310" y="4913627"/>
              <a:ext cx="4172" cy="1918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5557576" y="5204941"/>
              <a:ext cx="118292" cy="2608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6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612227" y="4993299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628642" y="5475245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26467" y="5688837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612411" y="5010007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5398901" y="5659325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 V</a:t>
              </a:r>
              <a:endParaRPr lang="en-GB" dirty="0"/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5021591" y="1661495"/>
              <a:ext cx="1352032" cy="1302646"/>
              <a:chOff x="9968314" y="1840242"/>
              <a:chExt cx="1352032" cy="1302646"/>
            </a:xfrm>
          </p:grpSpPr>
          <p:sp>
            <p:nvSpPr>
              <p:cNvPr id="154" name="Triangle isocèle 22">
                <a:extLst>
                  <a:ext uri="{FF2B5EF4-FFF2-40B4-BE49-F238E27FC236}">
                    <a16:creationId xmlns:a16="http://schemas.microsoft.com/office/drawing/2014/main" id="{70E9F860-3812-4C33-BCE7-A8A8F937402E}"/>
                  </a:ext>
                </a:extLst>
              </p:cNvPr>
              <p:cNvSpPr/>
              <p:nvPr/>
            </p:nvSpPr>
            <p:spPr>
              <a:xfrm rot="5400000">
                <a:off x="10758715" y="1873124"/>
                <a:ext cx="594513" cy="52874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155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9968314" y="2123761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10303147" y="2123761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H="1">
                <a:off x="10203362" y="2027858"/>
                <a:ext cx="4172" cy="1918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H="1">
                <a:off x="10317618" y="2027858"/>
                <a:ext cx="4172" cy="1918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Rectangle 158"/>
              <p:cNvSpPr/>
              <p:nvPr/>
            </p:nvSpPr>
            <p:spPr>
              <a:xfrm>
                <a:off x="10487884" y="2319172"/>
                <a:ext cx="118292" cy="2608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0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42535" y="2107530"/>
                <a:ext cx="977" cy="212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8950" y="2589476"/>
                <a:ext cx="977" cy="212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56775" y="2803068"/>
                <a:ext cx="19373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10542719" y="2124238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TextBox 163"/>
              <p:cNvSpPr txBox="1"/>
              <p:nvPr/>
            </p:nvSpPr>
            <p:spPr>
              <a:xfrm>
                <a:off x="10329209" y="277355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 V</a:t>
                </a:r>
                <a:endParaRPr lang="en-GB" dirty="0"/>
              </a:p>
            </p:txBody>
          </p:sp>
        </p:grpSp>
        <p:cxnSp>
          <p:nvCxnSpPr>
            <p:cNvPr id="152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4542" y="1778324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4732398" y="1407838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-HV</a:t>
              </a:r>
              <a:endParaRPr lang="en-GB" dirty="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1809623" y="1407838"/>
            <a:ext cx="2913221" cy="4620819"/>
            <a:chOff x="4040029" y="1407838"/>
            <a:chExt cx="2913221" cy="4620819"/>
          </a:xfrm>
        </p:grpSpPr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2290EAF9-D59A-4FD3-A296-7D2F6767DB35}"/>
                </a:ext>
              </a:extLst>
            </p:cNvPr>
            <p:cNvSpPr/>
            <p:nvPr/>
          </p:nvSpPr>
          <p:spPr>
            <a:xfrm>
              <a:off x="4732398" y="3201472"/>
              <a:ext cx="2220852" cy="3471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7BDE2951-1CED-4E59-ABE1-5D3D800107B9}"/>
                </a:ext>
              </a:extLst>
            </p:cNvPr>
            <p:cNvSpPr/>
            <p:nvPr/>
          </p:nvSpPr>
          <p:spPr>
            <a:xfrm>
              <a:off x="4732398" y="3818704"/>
              <a:ext cx="2220852" cy="6277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0E7E567A-ED09-4159-A796-A38E2311C436}"/>
                </a:ext>
              </a:extLst>
            </p:cNvPr>
            <p:cNvSpPr/>
            <p:nvPr/>
          </p:nvSpPr>
          <p:spPr>
            <a:xfrm>
              <a:off x="4876849" y="3098075"/>
              <a:ext cx="1950043" cy="103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D94B7147-8340-49A0-9176-20C59BD14374}"/>
                </a:ext>
              </a:extLst>
            </p:cNvPr>
            <p:cNvSpPr/>
            <p:nvPr/>
          </p:nvSpPr>
          <p:spPr>
            <a:xfrm>
              <a:off x="4900461" y="3984716"/>
              <a:ext cx="1950043" cy="103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BB60F27E-962C-4067-90E0-9B71FCD21745}"/>
                </a:ext>
              </a:extLst>
            </p:cNvPr>
            <p:cNvSpPr/>
            <p:nvPr/>
          </p:nvSpPr>
          <p:spPr>
            <a:xfrm>
              <a:off x="5187515" y="3098075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E571B94E-B19A-4D19-8279-154014458BD5}"/>
                </a:ext>
              </a:extLst>
            </p:cNvPr>
            <p:cNvSpPr/>
            <p:nvPr/>
          </p:nvSpPr>
          <p:spPr>
            <a:xfrm>
              <a:off x="5739293" y="3082077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5B93EC87-B1A1-4288-8E8E-D03C0F8E681E}"/>
                </a:ext>
              </a:extLst>
            </p:cNvPr>
            <p:cNvSpPr/>
            <p:nvPr/>
          </p:nvSpPr>
          <p:spPr>
            <a:xfrm>
              <a:off x="6309716" y="3086998"/>
              <a:ext cx="272379" cy="450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3" name="Triangle isocèle 22">
              <a:extLst>
                <a:ext uri="{FF2B5EF4-FFF2-40B4-BE49-F238E27FC236}">
                  <a16:creationId xmlns:a16="http://schemas.microsoft.com/office/drawing/2014/main" id="{70E9F860-3812-4C33-BCE7-A8A8F937402E}"/>
                </a:ext>
              </a:extLst>
            </p:cNvPr>
            <p:cNvSpPr/>
            <p:nvPr/>
          </p:nvSpPr>
          <p:spPr>
            <a:xfrm rot="5400000">
              <a:off x="5828407" y="4758893"/>
              <a:ext cx="594513" cy="52874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174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021591" y="1778324"/>
              <a:ext cx="1295" cy="136703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35">
              <a:extLst>
                <a:ext uri="{FF2B5EF4-FFF2-40B4-BE49-F238E27FC236}">
                  <a16:creationId xmlns:a16="http://schemas.microsoft.com/office/drawing/2014/main" id="{A90AFEE4-6B4F-426E-A0C5-BEA5DA2E0758}"/>
                </a:ext>
              </a:extLst>
            </p:cNvPr>
            <p:cNvCxnSpPr/>
            <p:nvPr/>
          </p:nvCxnSpPr>
          <p:spPr>
            <a:xfrm>
              <a:off x="5038006" y="4053682"/>
              <a:ext cx="0" cy="9572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038006" y="5009530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E9127137-9227-4974-A605-A13211B17E81}"/>
                </a:ext>
              </a:extLst>
            </p:cNvPr>
            <p:cNvSpPr/>
            <p:nvPr/>
          </p:nvSpPr>
          <p:spPr>
            <a:xfrm>
              <a:off x="4732398" y="3553508"/>
              <a:ext cx="2220852" cy="2651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8" name="Connecteur droit 8">
              <a:extLst>
                <a:ext uri="{FF2B5EF4-FFF2-40B4-BE49-F238E27FC236}">
                  <a16:creationId xmlns:a16="http://schemas.microsoft.com/office/drawing/2014/main" id="{9E2FC3A6-0C44-4B25-B373-C4AFD1A5BD10}"/>
                </a:ext>
              </a:extLst>
            </p:cNvPr>
            <p:cNvCxnSpPr>
              <a:cxnSpLocks/>
            </p:cNvCxnSpPr>
            <p:nvPr/>
          </p:nvCxnSpPr>
          <p:spPr>
            <a:xfrm>
              <a:off x="4900459" y="3555868"/>
              <a:ext cx="1950043" cy="28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36">
              <a:extLst>
                <a:ext uri="{FF2B5EF4-FFF2-40B4-BE49-F238E27FC236}">
                  <a16:creationId xmlns:a16="http://schemas.microsoft.com/office/drawing/2014/main" id="{1599F87F-B47B-4284-B00F-EE506B8B9D16}"/>
                </a:ext>
              </a:extLst>
            </p:cNvPr>
            <p:cNvCxnSpPr>
              <a:cxnSpLocks/>
            </p:cNvCxnSpPr>
            <p:nvPr/>
          </p:nvCxnSpPr>
          <p:spPr>
            <a:xfrm>
              <a:off x="4900460" y="3804763"/>
              <a:ext cx="1950043" cy="28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47">
              <a:extLst>
                <a:ext uri="{FF2B5EF4-FFF2-40B4-BE49-F238E27FC236}">
                  <a16:creationId xmlns:a16="http://schemas.microsoft.com/office/drawing/2014/main" id="{995999D4-5244-4DAD-990F-7693CE8C8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9723" y="3546538"/>
              <a:ext cx="1" cy="24716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49">
              <a:extLst>
                <a:ext uri="{FF2B5EF4-FFF2-40B4-BE49-F238E27FC236}">
                  <a16:creationId xmlns:a16="http://schemas.microsoft.com/office/drawing/2014/main" id="{1F2388B9-A54D-49FD-AE17-D628D5CEA1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380" y="3810503"/>
              <a:ext cx="1" cy="24716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ectangle 181"/>
            <p:cNvSpPr/>
            <p:nvPr/>
          </p:nvSpPr>
          <p:spPr>
            <a:xfrm>
              <a:off x="4556064" y="4809064"/>
              <a:ext cx="118748" cy="44115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3" name="Straight Arrow Connector 182"/>
            <p:cNvCxnSpPr>
              <a:endCxn id="182" idx="3"/>
            </p:cNvCxnSpPr>
            <p:nvPr/>
          </p:nvCxnSpPr>
          <p:spPr>
            <a:xfrm flipH="1">
              <a:off x="4674812" y="5009529"/>
              <a:ext cx="368602" cy="2011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4610026" y="5253632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4610026" y="4596864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157" y="5465832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157" y="4599139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Box 187"/>
            <p:cNvSpPr txBox="1"/>
            <p:nvPr/>
          </p:nvSpPr>
          <p:spPr>
            <a:xfrm>
              <a:off x="4040029" y="4412198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+V</a:t>
              </a:r>
              <a:endParaRPr lang="en-GB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054648" y="5281166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  <a:r>
                <a:rPr lang="en-US" dirty="0" smtClean="0"/>
                <a:t>V</a:t>
              </a:r>
              <a:endParaRPr lang="en-GB" dirty="0"/>
            </a:p>
          </p:txBody>
        </p:sp>
        <p:cxnSp>
          <p:nvCxnSpPr>
            <p:cNvPr id="190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372839" y="5009530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H="1">
              <a:off x="5273054" y="4913627"/>
              <a:ext cx="4172" cy="1918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H="1">
              <a:off x="5387310" y="4913627"/>
              <a:ext cx="4172" cy="1918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Rectangle 192"/>
            <p:cNvSpPr/>
            <p:nvPr/>
          </p:nvSpPr>
          <p:spPr>
            <a:xfrm>
              <a:off x="5557576" y="5204941"/>
              <a:ext cx="118292" cy="2608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4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612227" y="4993299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>
              <a:off x="5628642" y="5475245"/>
              <a:ext cx="977" cy="212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26467" y="5688837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37">
              <a:extLst>
                <a:ext uri="{FF2B5EF4-FFF2-40B4-BE49-F238E27FC236}">
                  <a16:creationId xmlns:a16="http://schemas.microsoft.com/office/drawing/2014/main" id="{A3221185-B441-4153-830D-357DB522F67A}"/>
                </a:ext>
              </a:extLst>
            </p:cNvPr>
            <p:cNvCxnSpPr/>
            <p:nvPr/>
          </p:nvCxnSpPr>
          <p:spPr>
            <a:xfrm flipV="1">
              <a:off x="5612411" y="5010007"/>
              <a:ext cx="241722" cy="14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/>
            <p:cNvSpPr txBox="1"/>
            <p:nvPr/>
          </p:nvSpPr>
          <p:spPr>
            <a:xfrm>
              <a:off x="5398901" y="5659325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 V</a:t>
              </a:r>
              <a:endParaRPr lang="en-GB" dirty="0"/>
            </a:p>
          </p:txBody>
        </p:sp>
        <p:grpSp>
          <p:nvGrpSpPr>
            <p:cNvPr id="199" name="Group 198"/>
            <p:cNvGrpSpPr/>
            <p:nvPr/>
          </p:nvGrpSpPr>
          <p:grpSpPr>
            <a:xfrm>
              <a:off x="5021591" y="1661495"/>
              <a:ext cx="1352032" cy="1302646"/>
              <a:chOff x="9968314" y="1840242"/>
              <a:chExt cx="1352032" cy="1302646"/>
            </a:xfrm>
          </p:grpSpPr>
          <p:sp>
            <p:nvSpPr>
              <p:cNvPr id="202" name="Triangle isocèle 22">
                <a:extLst>
                  <a:ext uri="{FF2B5EF4-FFF2-40B4-BE49-F238E27FC236}">
                    <a16:creationId xmlns:a16="http://schemas.microsoft.com/office/drawing/2014/main" id="{70E9F860-3812-4C33-BCE7-A8A8F937402E}"/>
                  </a:ext>
                </a:extLst>
              </p:cNvPr>
              <p:cNvSpPr/>
              <p:nvPr/>
            </p:nvSpPr>
            <p:spPr>
              <a:xfrm rot="5400000">
                <a:off x="10758715" y="1873124"/>
                <a:ext cx="594513" cy="52874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203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9968314" y="2123761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10303147" y="2123761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H="1">
                <a:off x="10203362" y="2027858"/>
                <a:ext cx="4172" cy="1918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H="1">
                <a:off x="10317618" y="2027858"/>
                <a:ext cx="4172" cy="1918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Rectangle 206"/>
              <p:cNvSpPr/>
              <p:nvPr/>
            </p:nvSpPr>
            <p:spPr>
              <a:xfrm>
                <a:off x="10487884" y="2319172"/>
                <a:ext cx="118292" cy="2608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8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42535" y="2107530"/>
                <a:ext cx="977" cy="212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8950" y="2589476"/>
                <a:ext cx="977" cy="212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33">
                <a:extLst>
                  <a:ext uri="{FF2B5EF4-FFF2-40B4-BE49-F238E27FC236}">
                    <a16:creationId xmlns:a16="http://schemas.microsoft.com/office/drawing/2014/main" id="{986659FD-8E1C-4D76-A3A6-A02907B0F3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56775" y="2803068"/>
                <a:ext cx="19373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37">
                <a:extLst>
                  <a:ext uri="{FF2B5EF4-FFF2-40B4-BE49-F238E27FC236}">
                    <a16:creationId xmlns:a16="http://schemas.microsoft.com/office/drawing/2014/main" id="{A3221185-B441-4153-830D-357DB522F67A}"/>
                  </a:ext>
                </a:extLst>
              </p:cNvPr>
              <p:cNvCxnSpPr/>
              <p:nvPr/>
            </p:nvCxnSpPr>
            <p:spPr>
              <a:xfrm flipV="1">
                <a:off x="10542719" y="2124238"/>
                <a:ext cx="241722" cy="144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TextBox 211"/>
              <p:cNvSpPr txBox="1"/>
              <p:nvPr/>
            </p:nvSpPr>
            <p:spPr>
              <a:xfrm>
                <a:off x="10329209" y="277355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 V</a:t>
                </a:r>
                <a:endParaRPr lang="en-GB" dirty="0"/>
              </a:p>
            </p:txBody>
          </p:sp>
        </p:grpSp>
        <p:cxnSp>
          <p:nvCxnSpPr>
            <p:cNvPr id="200" name="Connecteur droit 33">
              <a:extLst>
                <a:ext uri="{FF2B5EF4-FFF2-40B4-BE49-F238E27FC236}">
                  <a16:creationId xmlns:a16="http://schemas.microsoft.com/office/drawing/2014/main" id="{986659FD-8E1C-4D76-A3A6-A02907B0F3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4542" y="1778324"/>
              <a:ext cx="1937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4732398" y="1407838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-HV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16965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1688220" y="5647216"/>
            <a:ext cx="63764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>
                <a:solidFill>
                  <a:srgbClr val="990000"/>
                </a:solidFill>
              </a:rPr>
              <a:t>For </a:t>
            </a:r>
            <a:r>
              <a:rPr lang="en-US" altLang="en-US" sz="1400" dirty="0">
                <a:solidFill>
                  <a:srgbClr val="009900"/>
                </a:solidFill>
              </a:rPr>
              <a:t>n</a:t>
            </a:r>
            <a:r>
              <a:rPr lang="en-US" altLang="en-US" sz="1400" baseline="-25000" dirty="0">
                <a:solidFill>
                  <a:srgbClr val="009900"/>
                </a:solidFill>
              </a:rPr>
              <a:t>0</a:t>
            </a:r>
            <a:r>
              <a:rPr lang="en-US" altLang="en-US" sz="1400" dirty="0">
                <a:solidFill>
                  <a:srgbClr val="990000"/>
                </a:solidFill>
              </a:rPr>
              <a:t>&gt;50 electrons “</a:t>
            </a:r>
            <a:r>
              <a:rPr lang="en-US" altLang="en-US" sz="1400" dirty="0" err="1" smtClean="0">
                <a:solidFill>
                  <a:srgbClr val="990000"/>
                </a:solidFill>
              </a:rPr>
              <a:t>Raether</a:t>
            </a:r>
            <a:r>
              <a:rPr lang="en-US" altLang="en-US" sz="1400" dirty="0">
                <a:solidFill>
                  <a:srgbClr val="990000"/>
                </a:solidFill>
              </a:rPr>
              <a:t>” limit works well, however for n</a:t>
            </a:r>
            <a:r>
              <a:rPr lang="en-US" altLang="en-US" sz="1400" baseline="-25000" dirty="0">
                <a:solidFill>
                  <a:srgbClr val="990000"/>
                </a:solidFill>
              </a:rPr>
              <a:t>0</a:t>
            </a:r>
            <a:r>
              <a:rPr lang="en-US" altLang="en-US" sz="1400" dirty="0">
                <a:solidFill>
                  <a:srgbClr val="990000"/>
                </a:solidFill>
              </a:rPr>
              <a:t>&lt;20 electrons</a:t>
            </a:r>
          </a:p>
          <a:p>
            <a:r>
              <a:rPr lang="en-US" altLang="en-US" sz="1400" dirty="0">
                <a:solidFill>
                  <a:srgbClr val="990000"/>
                </a:solidFill>
              </a:rPr>
              <a:t>other factor starts dominating like field emission from sharp edges, gain fluctuation</a:t>
            </a:r>
            <a:r>
              <a:rPr lang="en-US" altLang="en-US" sz="1400" dirty="0"/>
              <a:t>…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2958150" y="6170436"/>
            <a:ext cx="383662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i="1" dirty="0">
                <a:solidFill>
                  <a:srgbClr val="0066FF"/>
                </a:solidFill>
              </a:rPr>
              <a:t>V. Peskov et al., IEEE </a:t>
            </a:r>
            <a:r>
              <a:rPr lang="en-US" altLang="en-US" sz="1600" i="1" dirty="0" err="1">
                <a:solidFill>
                  <a:srgbClr val="0066FF"/>
                </a:solidFill>
              </a:rPr>
              <a:t>Nucl</a:t>
            </a:r>
            <a:r>
              <a:rPr lang="en-US" altLang="en-US" sz="1600" i="1" dirty="0">
                <a:solidFill>
                  <a:srgbClr val="0066FF"/>
                </a:solidFill>
              </a:rPr>
              <a:t>. Sci. 48,2001,1070</a:t>
            </a:r>
          </a:p>
          <a:p>
            <a:endParaRPr lang="en-GB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02829" y="173277"/>
            <a:ext cx="7594600" cy="5479494"/>
            <a:chOff x="2298700" y="373620"/>
            <a:chExt cx="7594600" cy="5479494"/>
          </a:xfrm>
        </p:grpSpPr>
        <p:pic>
          <p:nvPicPr>
            <p:cNvPr id="645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8700" y="1004889"/>
              <a:ext cx="7594600" cy="4848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516" name="Line 4"/>
            <p:cNvSpPr>
              <a:spLocks noChangeShapeType="1"/>
            </p:cNvSpPr>
            <p:nvPr/>
          </p:nvSpPr>
          <p:spPr bwMode="auto">
            <a:xfrm>
              <a:off x="3638216" y="1940479"/>
              <a:ext cx="5715000" cy="0"/>
            </a:xfrm>
            <a:prstGeom prst="line">
              <a:avLst/>
            </a:prstGeom>
            <a:noFill/>
            <a:ln w="9525">
              <a:noFill/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518" name="Line 6"/>
            <p:cNvSpPr>
              <a:spLocks noChangeShapeType="1"/>
            </p:cNvSpPr>
            <p:nvPr/>
          </p:nvSpPr>
          <p:spPr bwMode="auto">
            <a:xfrm flipV="1">
              <a:off x="3575050" y="2464891"/>
              <a:ext cx="5905500" cy="144463"/>
            </a:xfrm>
            <a:prstGeom prst="line">
              <a:avLst/>
            </a:prstGeom>
            <a:noFill/>
            <a:ln w="9525">
              <a:noFill/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520" name="Text Box 8"/>
            <p:cNvSpPr txBox="1">
              <a:spLocks noChangeArrowheads="1"/>
            </p:cNvSpPr>
            <p:nvPr/>
          </p:nvSpPr>
          <p:spPr bwMode="auto">
            <a:xfrm>
              <a:off x="5480013" y="373620"/>
              <a:ext cx="209557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b="1" dirty="0" smtClean="0">
                  <a:solidFill>
                    <a:schemeClr val="accent2"/>
                  </a:solidFill>
                </a:rPr>
                <a:t>GEM-type </a:t>
              </a:r>
              <a:r>
                <a:rPr lang="en-GB" altLang="en-US" b="1" dirty="0">
                  <a:solidFill>
                    <a:schemeClr val="accent2"/>
                  </a:solidFill>
                </a:rPr>
                <a:t>detectors</a:t>
              </a: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 flipV="1">
              <a:off x="3575050" y="2150458"/>
              <a:ext cx="5905500" cy="144463"/>
            </a:xfrm>
            <a:prstGeom prst="line">
              <a:avLst/>
            </a:prstGeom>
            <a:noFill/>
            <a:ln w="9525">
              <a:noFill/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7058526" y="1004889"/>
              <a:ext cx="0" cy="4168690"/>
            </a:xfrm>
            <a:prstGeom prst="line">
              <a:avLst/>
            </a:prstGeom>
            <a:ln w="317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8830489" y="4973236"/>
            <a:ext cx="238398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en-US" dirty="0" smtClean="0">
                <a:solidFill>
                  <a:srgbClr val="009900"/>
                </a:solidFill>
              </a:rPr>
              <a:t> </a:t>
            </a:r>
            <a:r>
              <a:rPr lang="en-US" altLang="en-US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n</a:t>
            </a:r>
            <a:r>
              <a:rPr lang="en-US" altLang="en-US" baseline="-25000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0</a:t>
            </a:r>
            <a:r>
              <a:rPr lang="en-US" altLang="en-US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=230 Fe 55</a:t>
            </a:r>
          </a:p>
          <a:p>
            <a:pPr algn="ctr"/>
            <a:endParaRPr lang="en-US" altLang="en-US" dirty="0" smtClean="0">
              <a:solidFill>
                <a:srgbClr val="0099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altLang="en-US" dirty="0" smtClean="0">
                <a:solidFill>
                  <a:srgbClr val="0066FF"/>
                </a:solidFill>
                <a:latin typeface="Comic Sans MS" panose="030F0702030302020204" pitchFamily="66" charset="0"/>
              </a:rPr>
              <a:t>Single </a:t>
            </a:r>
            <a:r>
              <a:rPr lang="en-GB" altLang="en-US" dirty="0">
                <a:solidFill>
                  <a:srgbClr val="0066FF"/>
                </a:solidFill>
                <a:latin typeface="Comic Sans MS" panose="030F0702030302020204" pitchFamily="66" charset="0"/>
              </a:rPr>
              <a:t>GEM   1.10^6 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260304" y="756588"/>
            <a:ext cx="3585494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-Same conclusion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-More layers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omic Sans MS" panose="030F0702030302020204" pitchFamily="66" charset="0"/>
              </a:rPr>
              <a:t> larger D-Range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-But is it related only to layer count ? 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dirty="0">
                <a:latin typeface="Comic Sans MS" panose="030F0702030302020204" pitchFamily="66" charset="0"/>
              </a:rPr>
              <a:t>M</a:t>
            </a:r>
            <a:r>
              <a:rPr lang="en-US" dirty="0" smtClean="0">
                <a:latin typeface="Comic Sans MS" panose="030F0702030302020204" pitchFamily="66" charset="0"/>
              </a:rPr>
              <a:t>y understanding is that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the charge diffusion between the layers is also a great contributor to reach this behavior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9838145" y="55920"/>
            <a:ext cx="429813" cy="5045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79186" y="6420864"/>
            <a:ext cx="2743200" cy="365125"/>
          </a:xfrm>
        </p:spPr>
        <p:txBody>
          <a:bodyPr/>
          <a:lstStyle/>
          <a:p>
            <a:fld id="{D466577C-329B-49E5-9A48-0EAC79E7BDC0}" type="slidenum">
              <a:rPr lang="en-GB" smtClean="0"/>
              <a:t>3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93895" y="173277"/>
            <a:ext cx="7639090" cy="62978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0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conclusion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There is I think possibly a way to increase largely the DR using a detector with specific stack </a:t>
            </a:r>
          </a:p>
          <a:p>
            <a:endParaRPr lang="en-US" dirty="0"/>
          </a:p>
          <a:p>
            <a:r>
              <a:rPr lang="en-US" dirty="0" smtClean="0">
                <a:latin typeface="Comic Sans MS" panose="030F0702030302020204" pitchFamily="66" charset="0"/>
              </a:rPr>
              <a:t>There is also still some room for single layer amplifying elements improvement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		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Thank you for your attention !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174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8250" y="1340953"/>
            <a:ext cx="1152591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-I’ve no possibilities to do simulations in order to quantify exactly the diffusion effect.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-But I was eager to get a rapid feeling on the importance of this effect to take a direction.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-To solve this , I did a really simple model and took several cases.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-Based on these cases my second goal was to estimate if there is a way to extend the DR.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-Goal is to find ideas to run a detector stability in proportional mode with primary ionization ranging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approximately from 10^2e- to 10^5e-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essentially </a:t>
            </a:r>
            <a:r>
              <a:rPr lang="en-US" dirty="0" smtClean="0">
                <a:latin typeface="Comic Sans MS" panose="030F0702030302020204" pitchFamily="66" charset="0"/>
              </a:rPr>
              <a:t>for Nuclear physics 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dirty="0">
                <a:latin typeface="Comic Sans MS" panose="030F0702030302020204" pitchFamily="66" charset="0"/>
              </a:rPr>
              <a:t>I</a:t>
            </a:r>
            <a:r>
              <a:rPr lang="en-US" dirty="0" smtClean="0">
                <a:latin typeface="Comic Sans MS" panose="030F0702030302020204" pitchFamily="66" charset="0"/>
              </a:rPr>
              <a:t> think that the problem in particle physics is different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we need high gain detectors amplifying </a:t>
            </a: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a small and constant primary ionization , but being able to suppress or reduce sparks caused by unwanted </a:t>
            </a: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heavy ionization , but I will not qualify this as an extension of the dynamic range.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490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2144259" y="2255798"/>
            <a:ext cx="2686050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5534" y="22592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915534" y="27926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15534" y="32879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534" y="3754693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24602" y="133094"/>
            <a:ext cx="7606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AutoNum type="arabicParenR"/>
            </a:pPr>
            <a:r>
              <a:rPr lang="en-US" dirty="0" smtClean="0">
                <a:latin typeface="Comic Sans MS" panose="030F0702030302020204" pitchFamily="66" charset="0"/>
              </a:rPr>
              <a:t>First I set a diffusion cone that I estimate classical 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(I’m may be not absolutely exact on the value but this should not impact my explanation) </a:t>
            </a:r>
            <a:endParaRPr lang="en-US" sz="1400" dirty="0" smtClean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24288" y="418331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1mm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r 0.8mm2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571816" y="4026568"/>
            <a:ext cx="194403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5</a:t>
            </a:fld>
            <a:endParaRPr lang="en-GB"/>
          </a:p>
        </p:txBody>
      </p:sp>
      <p:sp>
        <p:nvSpPr>
          <p:cNvPr id="3" name="Down Arrow 2"/>
          <p:cNvSpPr/>
          <p:nvPr/>
        </p:nvSpPr>
        <p:spPr>
          <a:xfrm rot="8548266">
            <a:off x="4185575" y="5169912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879938" y="3281272"/>
            <a:ext cx="10887" cy="4621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67805" y="3336633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2mm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8976160" y="1774371"/>
            <a:ext cx="864525" cy="44413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8610600" y="6215743"/>
            <a:ext cx="161108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610600" y="4724400"/>
            <a:ext cx="1420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610600" y="3325711"/>
            <a:ext cx="1420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577943" y="1774371"/>
            <a:ext cx="1420572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89184" y="1778004"/>
            <a:ext cx="1407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With right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proportion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3" name="Down Arrow 32"/>
          <p:cNvSpPr/>
          <p:nvPr/>
        </p:nvSpPr>
        <p:spPr>
          <a:xfrm rot="16200000">
            <a:off x="7190446" y="2430963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118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2172834" y="2278318"/>
            <a:ext cx="2686050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5534" y="22592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915534" y="27926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15534" y="32879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534" y="3754693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57080" y="2396219"/>
            <a:ext cx="443102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Single </a:t>
            </a:r>
            <a:r>
              <a:rPr lang="en-US" sz="1600" dirty="0" err="1" smtClean="0">
                <a:latin typeface="Comic Sans MS" panose="030F0702030302020204" pitchFamily="66" charset="0"/>
              </a:rPr>
              <a:t>std</a:t>
            </a:r>
            <a:r>
              <a:rPr lang="en-US" sz="1600" dirty="0" smtClean="0">
                <a:latin typeface="Comic Sans MS" panose="030F0702030302020204" pitchFamily="66" charset="0"/>
              </a:rPr>
              <a:t> GEM </a:t>
            </a:r>
            <a:r>
              <a:rPr lang="en-US" sz="1600" dirty="0" smtClean="0">
                <a:latin typeface="Comic Sans MS" panose="030F0702030302020204" pitchFamily="66" charset="0"/>
              </a:rPr>
              <a:t>gain set at : </a:t>
            </a:r>
            <a:r>
              <a:rPr lang="en-US" sz="1600" dirty="0" smtClean="0">
                <a:latin typeface="Comic Sans MS" panose="030F0702030302020204" pitchFamily="66" charset="0"/>
              </a:rPr>
              <a:t>30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50 hole/mm2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Raether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limit per hole = 10^6 </a:t>
            </a:r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dirty="0" err="1" smtClean="0">
                <a:latin typeface="Comic Sans MS" panose="030F0702030302020204" pitchFamily="66" charset="0"/>
              </a:rPr>
              <a:t>V.Peskov</a:t>
            </a:r>
            <a:r>
              <a:rPr lang="en-US" sz="1600" dirty="0" smtClean="0">
                <a:latin typeface="Comic Sans MS" panose="030F0702030302020204" pitchFamily="66" charset="0"/>
              </a:rPr>
              <a:t> plot)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9128" y="133094"/>
            <a:ext cx="6157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2) Then I’ve defined the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parameters and physical limits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24288" y="418331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1mm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r 0.8mm2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571816" y="4026568"/>
            <a:ext cx="194403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6</a:t>
            </a:fld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191611" y="260800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holes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191612" y="312235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holes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6180626" y="211270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hole</a:t>
            </a:r>
            <a:endParaRPr lang="en-GB" dirty="0"/>
          </a:p>
        </p:txBody>
      </p:sp>
      <p:sp>
        <p:nvSpPr>
          <p:cNvPr id="37" name="Down Arrow 36"/>
          <p:cNvSpPr/>
          <p:nvPr/>
        </p:nvSpPr>
        <p:spPr>
          <a:xfrm rot="8548266">
            <a:off x="9742517" y="3354886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own Arrow 37"/>
          <p:cNvSpPr/>
          <p:nvPr/>
        </p:nvSpPr>
        <p:spPr>
          <a:xfrm rot="10800000">
            <a:off x="6377760" y="3626762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91689" y="4634244"/>
            <a:ext cx="2805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Numbers of active holes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In the cone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470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2172834" y="2278318"/>
            <a:ext cx="2686050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5534" y="22592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915534" y="27926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15534" y="32879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534" y="3754693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68584" y="3570027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R/O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881375" y="2137467"/>
            <a:ext cx="3403496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 wanted to have an idea on</a:t>
            </a:r>
            <a:r>
              <a:rPr lang="en-US" sz="1400" dirty="0" smtClean="0">
                <a:latin typeface="Comic Sans MS" panose="030F0702030302020204" pitchFamily="66" charset="0"/>
              </a:rPr>
              <a:t>:</a:t>
            </a: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-Charge reaching one hole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</a:p>
          <a:p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-Charge exiting one hole</a:t>
            </a:r>
          </a:p>
          <a:p>
            <a:endParaRPr lang="en-US" sz="1400" dirty="0" smtClean="0">
              <a:solidFill>
                <a:srgbClr val="00B05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-Total charges sent to the next layer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94031" y="1349567"/>
            <a:ext cx="899605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230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515859" y="1690982"/>
            <a:ext cx="0" cy="428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71816" y="4026568"/>
            <a:ext cx="194403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24290" y="418331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1mm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or 0.8mm2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7</a:t>
            </a:fld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842689" y="133094"/>
            <a:ext cx="877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3</a:t>
            </a:r>
            <a:r>
              <a:rPr lang="en-US" dirty="0" smtClean="0">
                <a:latin typeface="Comic Sans MS" panose="030F0702030302020204" pitchFamily="66" charset="0"/>
              </a:rPr>
              <a:t>) Then I’ve sent charges in the stack and look at the different layers behavior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91611" y="260800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holes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191612" y="312235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holes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6180626" y="211270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hole</a:t>
            </a:r>
            <a:endParaRPr lang="en-GB" dirty="0"/>
          </a:p>
        </p:txBody>
      </p:sp>
      <p:sp>
        <p:nvSpPr>
          <p:cNvPr id="23" name="Down Arrow 22"/>
          <p:cNvSpPr/>
          <p:nvPr/>
        </p:nvSpPr>
        <p:spPr>
          <a:xfrm rot="8548266">
            <a:off x="9545367" y="3817958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4256242">
            <a:off x="4422212" y="777310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249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2172834" y="2278318"/>
            <a:ext cx="2686050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5534" y="22592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915534" y="27926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15534" y="32879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534" y="3754693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68584" y="3570027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R/O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094031" y="1349567"/>
            <a:ext cx="899605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230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515859" y="1690982"/>
            <a:ext cx="0" cy="428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71816" y="4026568"/>
            <a:ext cx="194403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24290" y="418331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1mm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or 0.8mm2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8</a:t>
            </a:fld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7380776" y="1680924"/>
            <a:ext cx="35509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Input Charge / hole : 230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Charge / hole : 230 x 30 =6900</a:t>
            </a: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charge sent : 6900 x 1 = 6900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91761" y="2482034"/>
            <a:ext cx="36150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Input Charge / hole : 690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Charge / hole : 690 x 30 = 20700</a:t>
            </a: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charge sent : 20700 x 10= 207000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80776" y="3361700"/>
            <a:ext cx="27414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Input Charge / hole : 5175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Charge / hole : 155250</a:t>
            </a: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charge sent : 6.2Me-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91611" y="260800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holes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191612" y="312235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holes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6180626" y="211270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hole</a:t>
            </a:r>
            <a:endParaRPr lang="en-GB" dirty="0"/>
          </a:p>
        </p:txBody>
      </p:sp>
      <p:sp>
        <p:nvSpPr>
          <p:cNvPr id="41" name="Down Arrow 40"/>
          <p:cNvSpPr/>
          <p:nvPr/>
        </p:nvSpPr>
        <p:spPr>
          <a:xfrm rot="10800000">
            <a:off x="8853702" y="4388718"/>
            <a:ext cx="479366" cy="7996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>
            <a:stCxn id="34" idx="1"/>
          </p:cNvCxnSpPr>
          <p:nvPr/>
        </p:nvCxnSpPr>
        <p:spPr>
          <a:xfrm flipH="1">
            <a:off x="6947183" y="2050256"/>
            <a:ext cx="433593" cy="209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36" idx="1"/>
            <a:endCxn id="38" idx="3"/>
          </p:cNvCxnSpPr>
          <p:nvPr/>
        </p:nvCxnSpPr>
        <p:spPr>
          <a:xfrm flipH="1" flipV="1">
            <a:off x="7164954" y="2792668"/>
            <a:ext cx="226807" cy="58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7" idx="1"/>
            <a:endCxn id="39" idx="3"/>
          </p:cNvCxnSpPr>
          <p:nvPr/>
        </p:nvCxnSpPr>
        <p:spPr>
          <a:xfrm flipH="1" flipV="1">
            <a:off x="7164955" y="3307018"/>
            <a:ext cx="215821" cy="424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281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2172834" y="2278318"/>
            <a:ext cx="2686050" cy="14763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5534" y="22592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915534" y="27926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15534" y="3287968"/>
            <a:ext cx="5143500" cy="381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534" y="3754693"/>
            <a:ext cx="51435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68584" y="3570027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R/O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094031" y="1349567"/>
            <a:ext cx="899605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230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e-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515859" y="1690982"/>
            <a:ext cx="0" cy="428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71816" y="4026568"/>
            <a:ext cx="194403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24290" y="418331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1mm </a:t>
            </a:r>
            <a:r>
              <a:rPr lang="en-US" dirty="0" err="1" smtClean="0">
                <a:latin typeface="Comic Sans MS" panose="030F0702030302020204" pitchFamily="66" charset="0"/>
              </a:rPr>
              <a:t>dia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or 0.8mm2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77C-329B-49E5-9A48-0EAC79E7BDC0}" type="slidenum">
              <a:rPr lang="en-GB" smtClean="0"/>
              <a:t>9</a:t>
            </a:fld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716872" y="133094"/>
            <a:ext cx="30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) Conclusion at this stage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91611" y="260800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holes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191612" y="312235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holes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6180626" y="211270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hole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536504" y="5737606"/>
            <a:ext cx="9382697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F</a:t>
            </a:r>
            <a:r>
              <a:rPr lang="en-US" dirty="0" smtClean="0">
                <a:latin typeface="Comic Sans MS" panose="030F0702030302020204" pitchFamily="66" charset="0"/>
              </a:rPr>
              <a:t>irst: the </a:t>
            </a:r>
            <a:r>
              <a:rPr lang="en-US" dirty="0" smtClean="0">
                <a:latin typeface="Comic Sans MS" panose="030F0702030302020204" pitchFamily="66" charset="0"/>
              </a:rPr>
              <a:t>single GEM hole </a:t>
            </a:r>
            <a:r>
              <a:rPr lang="en-US" dirty="0" err="1" smtClean="0">
                <a:latin typeface="Comic Sans MS" panose="030F0702030302020204" pitchFamily="66" charset="0"/>
              </a:rPr>
              <a:t>Raether</a:t>
            </a:r>
            <a:r>
              <a:rPr lang="en-US" dirty="0" smtClean="0">
                <a:latin typeface="Comic Sans MS" panose="030F0702030302020204" pitchFamily="66" charset="0"/>
              </a:rPr>
              <a:t> limit </a:t>
            </a:r>
            <a:r>
              <a:rPr lang="en-US" dirty="0" smtClean="0">
                <a:latin typeface="Comic Sans MS" panose="030F0702030302020204" pitchFamily="66" charset="0"/>
              </a:rPr>
              <a:t>of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10^6 </a:t>
            </a:r>
            <a:r>
              <a:rPr lang="en-US" dirty="0" smtClean="0">
                <a:latin typeface="Comic Sans MS" panose="030F0702030302020204" pitchFamily="66" charset="0"/>
              </a:rPr>
              <a:t>e-/hole </a:t>
            </a:r>
            <a:r>
              <a:rPr lang="en-US" dirty="0" smtClean="0">
                <a:latin typeface="Comic Sans MS" panose="030F0702030302020204" pitchFamily="66" charset="0"/>
              </a:rPr>
              <a:t>is </a:t>
            </a:r>
            <a:r>
              <a:rPr lang="en-US" dirty="0" smtClean="0">
                <a:latin typeface="Comic Sans MS" panose="030F0702030302020204" pitchFamily="66" charset="0"/>
              </a:rPr>
              <a:t>never</a:t>
            </a:r>
            <a:r>
              <a:rPr lang="en-US" dirty="0" smtClean="0">
                <a:latin typeface="Comic Sans MS" panose="030F0702030302020204" pitchFamily="66" charset="0"/>
              </a:rPr>
              <a:t> violated</a:t>
            </a:r>
            <a:endParaRPr lang="en-US" dirty="0" smtClean="0"/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Secondly: with 6.21Me- t</a:t>
            </a:r>
            <a:r>
              <a:rPr lang="en-US" dirty="0" smtClean="0">
                <a:latin typeface="Comic Sans MS" panose="030F0702030302020204" pitchFamily="66" charset="0"/>
              </a:rPr>
              <a:t>he triple GEM </a:t>
            </a:r>
            <a:r>
              <a:rPr lang="en-US" dirty="0" smtClean="0">
                <a:latin typeface="Comic Sans MS" panose="030F0702030302020204" pitchFamily="66" charset="0"/>
              </a:rPr>
              <a:t>stack </a:t>
            </a:r>
            <a:r>
              <a:rPr lang="en-US" dirty="0" smtClean="0">
                <a:latin typeface="Comic Sans MS" panose="030F0702030302020204" pitchFamily="66" charset="0"/>
              </a:rPr>
              <a:t>goes easily beyond the single GEM limit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69582" y="4422985"/>
            <a:ext cx="3042821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Total final charge 6.21Me-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total </a:t>
            </a:r>
            <a:r>
              <a:rPr lang="en-US" dirty="0" smtClean="0">
                <a:latin typeface="Comic Sans MS" panose="030F0702030302020204" pitchFamily="66" charset="0"/>
              </a:rPr>
              <a:t>gain: 30 </a:t>
            </a:r>
            <a:r>
              <a:rPr lang="en-US" dirty="0" smtClean="0">
                <a:latin typeface="Comic Sans MS" panose="030F0702030302020204" pitchFamily="66" charset="0"/>
              </a:rPr>
              <a:t>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80776" y="1680924"/>
            <a:ext cx="35509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Input Charge / hole : 230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Charge / hole : 230 x 30 =6900</a:t>
            </a: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charge sent : 6900 x 1 = 6900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91761" y="2482034"/>
            <a:ext cx="36150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Input Charge / hole : 690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Charge / hole : 690 x 30 = 20700</a:t>
            </a: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charge sent : 20700 x 10= 207000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80776" y="3361700"/>
            <a:ext cx="27414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Input Charge / hole : 5175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Output Charge / hole : 155250</a:t>
            </a: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charge sent : 6.2Me-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947183" y="2050256"/>
            <a:ext cx="433593" cy="209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164954" y="2792668"/>
            <a:ext cx="226807" cy="58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7164955" y="3307018"/>
            <a:ext cx="215821" cy="424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219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9917</TotalTime>
  <Words>1804</Words>
  <Application>Microsoft Office PowerPoint</Application>
  <PresentationFormat>Widescreen</PresentationFormat>
  <Paragraphs>372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Comic Sans MS</vt:lpstr>
      <vt:lpstr>Wingdings</vt:lpstr>
      <vt:lpstr>Office Theme</vt:lpstr>
      <vt:lpstr>Ideas to improve the dynamic range of GEM, THGEM, MM, uRwell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other last idea  </vt:lpstr>
      <vt:lpstr>Special uRwell device  </vt:lpstr>
      <vt:lpstr>PowerPoint Presentation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1154</cp:revision>
  <dcterms:created xsi:type="dcterms:W3CDTF">2021-11-02T12:59:46Z</dcterms:created>
  <dcterms:modified xsi:type="dcterms:W3CDTF">2021-11-18T09:24:00Z</dcterms:modified>
</cp:coreProperties>
</file>