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61" r:id="rId5"/>
    <p:sldId id="259" r:id="rId6"/>
    <p:sldId id="260" r:id="rId7"/>
    <p:sldId id="284" r:id="rId8"/>
    <p:sldId id="285" r:id="rId9"/>
    <p:sldId id="286" r:id="rId10"/>
    <p:sldId id="272" r:id="rId11"/>
    <p:sldId id="273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6" autoAdjust="0"/>
    <p:restoredTop sz="94660"/>
  </p:normalViewPr>
  <p:slideViewPr>
    <p:cSldViewPr snapToGrid="0">
      <p:cViewPr varScale="1">
        <p:scale>
          <a:sx n="91" d="100"/>
          <a:sy n="91" d="100"/>
        </p:scale>
        <p:origin x="120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 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45A4D2-4914-4B59-93C7-950F6A92BB82}" type="datetimeFigureOut">
              <a:rPr lang="en-GB" smtClean="0"/>
              <a:t>30/11/2021</a:t>
            </a:fld>
            <a:endParaRPr lang="en-GB"/>
          </a:p>
        </p:txBody>
      </p:sp>
      <p:sp>
        <p:nvSpPr>
          <p:cNvPr id="4" name="Slayt Resmi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GB"/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8FB3AF-5876-4481-9DF5-E99B627456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74368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92206F98-DAEA-4848-BCC9-91C2AC3675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/>
              <a:t>Asıl başlık stilini düzenlemek için tıklayın</a:t>
            </a:r>
            <a:endParaRPr lang="en-GB"/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650624EF-AABA-4087-BB1A-7F2BD571D0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/>
              <a:t>Asıl alt başlık stilini düzenlemek için tıklayın</a:t>
            </a:r>
            <a:endParaRPr lang="en-GB"/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4E67C46D-A1C3-48C5-80DB-DBA7C8F12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A1497-EB06-43D0-A2C4-2E46D6C90AB6}" type="datetime1">
              <a:rPr lang="en-GB" smtClean="0"/>
              <a:t>30/11/2021</a:t>
            </a:fld>
            <a:endParaRPr lang="en-GB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F756AC6D-1DD3-4CD3-8269-C2FABF408C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C80E324F-390E-415F-BF66-C689073470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005EB-FC16-489E-AC12-3988DB1B12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1033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FA1B9F18-5805-49A9-AA45-9414DAD3A1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GB"/>
          </a:p>
        </p:txBody>
      </p:sp>
      <p:sp>
        <p:nvSpPr>
          <p:cNvPr id="3" name="Dikey Metin Yer Tutucusu 2">
            <a:extLst>
              <a:ext uri="{FF2B5EF4-FFF2-40B4-BE49-F238E27FC236}">
                <a16:creationId xmlns:a16="http://schemas.microsoft.com/office/drawing/2014/main" id="{A91976C8-252B-4D3B-BAD2-F8BB33F8DE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GB"/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7DFC46E5-7A96-4E2D-8EDF-A694E93D86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D8F2A-8479-480E-9ADE-78732C068230}" type="datetime1">
              <a:rPr lang="en-GB" smtClean="0"/>
              <a:t>30/11/2021</a:t>
            </a:fld>
            <a:endParaRPr lang="en-GB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4F715C88-0788-4B13-8911-45B6BC5589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16A0A02F-E885-419C-B485-FB0EC4F0F0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005EB-FC16-489E-AC12-3988DB1B12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7982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>
            <a:extLst>
              <a:ext uri="{FF2B5EF4-FFF2-40B4-BE49-F238E27FC236}">
                <a16:creationId xmlns:a16="http://schemas.microsoft.com/office/drawing/2014/main" id="{DD67F369-0390-4DBD-B1ED-184985E7C57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/>
              <a:t>Asıl başlık stilini düzenlemek için tıklayın</a:t>
            </a:r>
            <a:endParaRPr lang="en-GB"/>
          </a:p>
        </p:txBody>
      </p:sp>
      <p:sp>
        <p:nvSpPr>
          <p:cNvPr id="3" name="Dikey Metin Yer Tutucusu 2">
            <a:extLst>
              <a:ext uri="{FF2B5EF4-FFF2-40B4-BE49-F238E27FC236}">
                <a16:creationId xmlns:a16="http://schemas.microsoft.com/office/drawing/2014/main" id="{1759DC24-40FA-4CF9-AE82-1EEC3F6E48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GB"/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0B7591CE-C12B-4390-B800-C2BFDD4A4F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17C22-123E-4679-B7F8-A9213392B746}" type="datetime1">
              <a:rPr lang="en-GB" smtClean="0"/>
              <a:t>30/11/2021</a:t>
            </a:fld>
            <a:endParaRPr lang="en-GB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53C8DAFA-8302-4068-B7B0-D4F2FEE85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70555F2D-23FA-4C56-A6E6-C4F851F909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005EB-FC16-489E-AC12-3988DB1B12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5541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8D05FDDC-3761-400F-BB43-D5BB50BF38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GB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E80556CE-D194-496D-94E7-FB246B1038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GB"/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7E12BABF-4769-4A12-8EDA-0AC108DD43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3625B-4361-4764-B318-2D8B4744CA6A}" type="datetime1">
              <a:rPr lang="en-GB" smtClean="0"/>
              <a:t>30/11/2021</a:t>
            </a:fld>
            <a:endParaRPr lang="en-GB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FD618668-80AA-4620-9726-4D0968A18C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134A506F-5160-4A68-B7AB-4D4E428682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005EB-FC16-489E-AC12-3988DB1B12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7326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 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4F587C6-AF60-40BB-B933-50E8495044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/>
              <a:t>Asıl başlık stilini düzenlemek için tıklayın</a:t>
            </a:r>
            <a:endParaRPr lang="en-GB"/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407F322C-9626-46B8-8BB1-F33DABB8B8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EAC87B2A-473E-4010-9A01-A74C5D6D5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B55C0-E6F3-4E57-81ED-B5DA81866116}" type="datetime1">
              <a:rPr lang="en-GB" smtClean="0"/>
              <a:t>30/11/2021</a:t>
            </a:fld>
            <a:endParaRPr lang="en-GB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E26E063D-A9A5-4F02-9D14-A62CA865DB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2B3A95C0-B253-4BC3-A609-A189B8DA04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005EB-FC16-489E-AC12-3988DB1B12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1034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804E1160-7539-4371-8265-6FCD30F0C6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GB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28F1B262-D912-4D66-AA9F-E3315E688D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GB"/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5353D2A0-75FA-40E2-9A55-D91F1FAEF6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GB"/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6251C160-0362-41CB-9594-62EAE480A9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5175F-144D-44BF-AC37-5C3C2F17FF7F}" type="datetime1">
              <a:rPr lang="en-GB" smtClean="0"/>
              <a:t>30/11/2021</a:t>
            </a:fld>
            <a:endParaRPr lang="en-GB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7C324D31-118D-4B53-B96C-831839BF8F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2AEB8A28-3CBE-46CE-97B2-9AE468192F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005EB-FC16-489E-AC12-3988DB1B12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23308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DF65F5CA-60BC-448B-AF0D-822E95F018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/>
              <a:t>Asıl başlık stilini düzenlemek için tıklayın</a:t>
            </a:r>
            <a:endParaRPr lang="en-GB"/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717ABAEB-D278-4802-8B69-8F4DDF2431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B3CFCF9C-12DB-4C88-829D-1450FF4ECF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GB"/>
          </a:p>
        </p:txBody>
      </p:sp>
      <p:sp>
        <p:nvSpPr>
          <p:cNvPr id="5" name="Metin Yer Tutucusu 4">
            <a:extLst>
              <a:ext uri="{FF2B5EF4-FFF2-40B4-BE49-F238E27FC236}">
                <a16:creationId xmlns:a16="http://schemas.microsoft.com/office/drawing/2014/main" id="{12E520F2-EF78-4677-A7D8-9476AB3DFCC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6" name="İçerik Yer Tutucusu 5">
            <a:extLst>
              <a:ext uri="{FF2B5EF4-FFF2-40B4-BE49-F238E27FC236}">
                <a16:creationId xmlns:a16="http://schemas.microsoft.com/office/drawing/2014/main" id="{2E4417A8-0E71-46CB-BBC8-6A2066B25B6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GB"/>
          </a:p>
        </p:txBody>
      </p:sp>
      <p:sp>
        <p:nvSpPr>
          <p:cNvPr id="7" name="Veri Yer Tutucusu 6">
            <a:extLst>
              <a:ext uri="{FF2B5EF4-FFF2-40B4-BE49-F238E27FC236}">
                <a16:creationId xmlns:a16="http://schemas.microsoft.com/office/drawing/2014/main" id="{2F377879-6B6C-40BF-A711-F123F0F67B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97FBB-8853-4290-8AC5-A0CA01C5843A}" type="datetime1">
              <a:rPr lang="en-GB" smtClean="0"/>
              <a:t>30/11/2021</a:t>
            </a:fld>
            <a:endParaRPr lang="en-GB"/>
          </a:p>
        </p:txBody>
      </p:sp>
      <p:sp>
        <p:nvSpPr>
          <p:cNvPr id="8" name="Alt Bilgi Yer Tutucusu 7">
            <a:extLst>
              <a:ext uri="{FF2B5EF4-FFF2-40B4-BE49-F238E27FC236}">
                <a16:creationId xmlns:a16="http://schemas.microsoft.com/office/drawing/2014/main" id="{F300F3A5-E161-42D4-9EF3-6CC034C35A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ayt Numarası Yer Tutucusu 8">
            <a:extLst>
              <a:ext uri="{FF2B5EF4-FFF2-40B4-BE49-F238E27FC236}">
                <a16:creationId xmlns:a16="http://schemas.microsoft.com/office/drawing/2014/main" id="{F3749508-986A-4941-BBD8-93B0A75FF0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005EB-FC16-489E-AC12-3988DB1B12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7174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9ED160EF-857D-46AF-9698-491ED4F713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GB"/>
          </a:p>
        </p:txBody>
      </p:sp>
      <p:sp>
        <p:nvSpPr>
          <p:cNvPr id="3" name="Veri Yer Tutucusu 2">
            <a:extLst>
              <a:ext uri="{FF2B5EF4-FFF2-40B4-BE49-F238E27FC236}">
                <a16:creationId xmlns:a16="http://schemas.microsoft.com/office/drawing/2014/main" id="{53E23B0C-55EA-43EE-9A22-4A98495E64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C19FC-DDBB-4117-A4D4-F9CBDB6353B6}" type="datetime1">
              <a:rPr lang="en-GB" smtClean="0"/>
              <a:t>30/11/2021</a:t>
            </a:fld>
            <a:endParaRPr lang="en-GB"/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AABE1360-A52E-4153-9E55-587D9D868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ayt Numarası Yer Tutucusu 4">
            <a:extLst>
              <a:ext uri="{FF2B5EF4-FFF2-40B4-BE49-F238E27FC236}">
                <a16:creationId xmlns:a16="http://schemas.microsoft.com/office/drawing/2014/main" id="{16AF7EA7-E2BF-4400-82C9-272ED559F4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005EB-FC16-489E-AC12-3988DB1B12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35559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>
            <a:extLst>
              <a:ext uri="{FF2B5EF4-FFF2-40B4-BE49-F238E27FC236}">
                <a16:creationId xmlns:a16="http://schemas.microsoft.com/office/drawing/2014/main" id="{0D243F99-165C-42FA-9EAC-B28408A1EA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28210-F644-4B21-9B8C-CADC593DE2FB}" type="datetime1">
              <a:rPr lang="en-GB" smtClean="0"/>
              <a:t>30/11/2021</a:t>
            </a:fld>
            <a:endParaRPr lang="en-GB"/>
          </a:p>
        </p:txBody>
      </p:sp>
      <p:sp>
        <p:nvSpPr>
          <p:cNvPr id="3" name="Alt Bilgi Yer Tutucusu 2">
            <a:extLst>
              <a:ext uri="{FF2B5EF4-FFF2-40B4-BE49-F238E27FC236}">
                <a16:creationId xmlns:a16="http://schemas.microsoft.com/office/drawing/2014/main" id="{B9D0282C-6A1C-4B6A-9954-C6B498064C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ayt Numarası Yer Tutucusu 3">
            <a:extLst>
              <a:ext uri="{FF2B5EF4-FFF2-40B4-BE49-F238E27FC236}">
                <a16:creationId xmlns:a16="http://schemas.microsoft.com/office/drawing/2014/main" id="{C72C1802-2BC7-4637-9081-D997EE9AFB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005EB-FC16-489E-AC12-3988DB1B12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81160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079379EF-9B5F-4F95-9486-505D3A864E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  <a:endParaRPr lang="en-GB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FB4F1651-6604-4456-971C-93126A3FC3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GB"/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id="{7734F1B8-6AB6-4B0A-AAFC-BBEA2BF568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F7668132-2244-4B42-B022-9C14D4439B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84179-67B1-4963-B629-008C9EA27304}" type="datetime1">
              <a:rPr lang="en-GB" smtClean="0"/>
              <a:t>30/11/2021</a:t>
            </a:fld>
            <a:endParaRPr lang="en-GB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2CC51E45-3C8D-423F-B940-CD8A673396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9119425D-FE2A-4BA6-BD2C-B6E081A69B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005EB-FC16-489E-AC12-3988DB1B12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48483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39D6769B-1AB4-4543-9F9F-9AF2136496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  <a:endParaRPr lang="en-GB"/>
          </a:p>
        </p:txBody>
      </p:sp>
      <p:sp>
        <p:nvSpPr>
          <p:cNvPr id="3" name="Resim Yer Tutucusu 2">
            <a:extLst>
              <a:ext uri="{FF2B5EF4-FFF2-40B4-BE49-F238E27FC236}">
                <a16:creationId xmlns:a16="http://schemas.microsoft.com/office/drawing/2014/main" id="{105C7EF7-8F0B-42FF-A140-EEFD81724CD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id="{60162956-E7FF-4AE8-8C05-A14709C0CC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917902C0-8518-4CDC-8AD9-69A714170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D7E24-9CB3-449D-A1C1-F4919571A508}" type="datetime1">
              <a:rPr lang="en-GB" smtClean="0"/>
              <a:t>30/11/2021</a:t>
            </a:fld>
            <a:endParaRPr lang="en-GB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429BAD3F-2CBF-40FC-A9BE-4B3534C580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800E0524-DF46-4473-82BD-8CC37C006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005EB-FC16-489E-AC12-3988DB1B12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49026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>
            <a:extLst>
              <a:ext uri="{FF2B5EF4-FFF2-40B4-BE49-F238E27FC236}">
                <a16:creationId xmlns:a16="http://schemas.microsoft.com/office/drawing/2014/main" id="{5CEFF5E4-A66F-4DD0-B4F4-DFDEBF4793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stilini düzenlemek için tıklayın</a:t>
            </a:r>
            <a:endParaRPr lang="en-GB"/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B82B854C-754C-4A19-9FE2-0CFE86FD8C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GB"/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1364DA23-EFFE-40EC-95D8-BF7BE22C2A4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962A4A-8F41-4150-9147-E6C55AAA0021}" type="datetime1">
              <a:rPr lang="en-GB" smtClean="0"/>
              <a:t>30/11/2021</a:t>
            </a:fld>
            <a:endParaRPr lang="en-GB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05842260-8E1C-4DE2-B8AD-CE306177AE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9303D057-CF69-4BAD-A1CE-C5A9F86B8D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6005EB-FC16-489E-AC12-3988DB1B12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5566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071632/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hyperlink" Target="https://www.tubitak.gov.tr/en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F8474F12-3F7A-4E0A-969B-EDC484CB19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598255"/>
            <a:ext cx="9144000" cy="2387600"/>
          </a:xfrm>
        </p:spPr>
        <p:txBody>
          <a:bodyPr>
            <a:noAutofit/>
          </a:bodyPr>
          <a:lstStyle/>
          <a:p>
            <a:r>
              <a:rPr lang="en-GB" sz="4000" b="0" i="0" dirty="0">
                <a:solidFill>
                  <a:srgbClr val="222222"/>
                </a:solidFill>
                <a:effectLst/>
                <a:latin typeface="Amasis MT Pro Black" panose="020B0604020202020204" pitchFamily="18" charset="-94"/>
              </a:rPr>
              <a:t>Determination of cluster ion size for Ar-CO</a:t>
            </a:r>
            <a:r>
              <a:rPr lang="en-GB" sz="4000" b="0" i="0" baseline="-25000" dirty="0">
                <a:solidFill>
                  <a:srgbClr val="222222"/>
                </a:solidFill>
                <a:effectLst/>
                <a:latin typeface="Amasis MT Pro Black" panose="020B0604020202020204" pitchFamily="18" charset="-94"/>
              </a:rPr>
              <a:t>2</a:t>
            </a:r>
            <a:r>
              <a:rPr lang="en-GB" sz="4000" b="0" i="0" dirty="0">
                <a:solidFill>
                  <a:srgbClr val="222222"/>
                </a:solidFill>
                <a:effectLst/>
                <a:latin typeface="Amasis MT Pro Black" panose="020B0604020202020204" pitchFamily="18" charset="-94"/>
              </a:rPr>
              <a:t> mixtures</a:t>
            </a:r>
            <a:r>
              <a:rPr lang="tr-TR" sz="4000" b="0" i="0" dirty="0">
                <a:solidFill>
                  <a:srgbClr val="222222"/>
                </a:solidFill>
                <a:effectLst/>
                <a:latin typeface="Amasis MT Pro Black" panose="020B0604020202020204" pitchFamily="18" charset="-94"/>
              </a:rPr>
              <a:t> </a:t>
            </a:r>
            <a:r>
              <a:rPr lang="tr-TR" sz="4000" b="0" i="0" dirty="0" err="1">
                <a:solidFill>
                  <a:srgbClr val="222222"/>
                </a:solidFill>
                <a:effectLst/>
                <a:latin typeface="Amasis MT Pro Black" panose="020B0604020202020204" pitchFamily="18" charset="-94"/>
              </a:rPr>
              <a:t>by</a:t>
            </a:r>
            <a:r>
              <a:rPr lang="tr-TR" sz="4000" b="0" i="0" dirty="0">
                <a:solidFill>
                  <a:srgbClr val="222222"/>
                </a:solidFill>
                <a:effectLst/>
                <a:latin typeface="Amasis MT Pro Black" panose="020B0604020202020204" pitchFamily="18" charset="-94"/>
              </a:rPr>
              <a:t> </a:t>
            </a:r>
            <a:r>
              <a:rPr lang="tr-TR" sz="4000" b="0" i="0" dirty="0" err="1">
                <a:solidFill>
                  <a:srgbClr val="222222"/>
                </a:solidFill>
                <a:effectLst/>
                <a:latin typeface="Amasis MT Pro Black" panose="020B0604020202020204" pitchFamily="18" charset="-94"/>
              </a:rPr>
              <a:t>using</a:t>
            </a:r>
            <a:r>
              <a:rPr lang="tr-TR" sz="4000" b="0" i="0" dirty="0">
                <a:solidFill>
                  <a:srgbClr val="222222"/>
                </a:solidFill>
                <a:effectLst/>
                <a:latin typeface="Amasis MT Pro Black" panose="020B0604020202020204" pitchFamily="18" charset="-94"/>
              </a:rPr>
              <a:t> </a:t>
            </a:r>
            <a:r>
              <a:rPr lang="tr-TR" sz="4000" b="0" i="0" dirty="0" err="1">
                <a:solidFill>
                  <a:srgbClr val="222222"/>
                </a:solidFill>
                <a:effectLst/>
                <a:latin typeface="Amasis MT Pro Black" panose="020B0604020202020204" pitchFamily="18" charset="-94"/>
              </a:rPr>
              <a:t>Rayleigh</a:t>
            </a:r>
            <a:r>
              <a:rPr lang="tr-TR" sz="4000" b="0" i="0" dirty="0">
                <a:solidFill>
                  <a:srgbClr val="222222"/>
                </a:solidFill>
                <a:effectLst/>
                <a:latin typeface="Amasis MT Pro Black" panose="020B0604020202020204" pitchFamily="18" charset="-94"/>
              </a:rPr>
              <a:t> </a:t>
            </a:r>
            <a:r>
              <a:rPr lang="tr-TR" sz="4000" b="0" i="0" dirty="0" err="1">
                <a:solidFill>
                  <a:srgbClr val="222222"/>
                </a:solidFill>
                <a:effectLst/>
                <a:latin typeface="Amasis MT Pro Black" panose="020B0604020202020204" pitchFamily="18" charset="-94"/>
              </a:rPr>
              <a:t>Scattering</a:t>
            </a:r>
            <a:r>
              <a:rPr lang="en-GB" sz="4000" b="0" i="0" dirty="0">
                <a:solidFill>
                  <a:srgbClr val="222222"/>
                </a:solidFill>
                <a:effectLst/>
                <a:latin typeface="Amasis MT Pro Black" panose="020B0604020202020204" pitchFamily="18" charset="-94"/>
              </a:rPr>
              <a:t>.</a:t>
            </a:r>
            <a:endParaRPr lang="en-GB" sz="4000" dirty="0">
              <a:latin typeface="Amasis MT Pro Black" panose="020B0604020202020204" pitchFamily="18" charset="-94"/>
            </a:endParaRP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638FF4B0-B5E4-4EEC-A905-FDD589148E3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tr-TR" dirty="0"/>
              <a:t>Yalçın KALKAN</a:t>
            </a:r>
          </a:p>
          <a:p>
            <a:r>
              <a:rPr lang="tr-TR" dirty="0"/>
              <a:t>Muş Alparslan </a:t>
            </a:r>
            <a:r>
              <a:rPr lang="tr-TR" dirty="0" err="1"/>
              <a:t>University</a:t>
            </a:r>
            <a:r>
              <a:rPr lang="tr-TR" dirty="0"/>
              <a:t>, </a:t>
            </a:r>
            <a:r>
              <a:rPr lang="tr-TR" dirty="0" err="1"/>
              <a:t>Turkey</a:t>
            </a:r>
            <a:r>
              <a:rPr lang="tr-TR" dirty="0"/>
              <a:t>.</a:t>
            </a:r>
            <a:endParaRPr lang="en-GB" dirty="0"/>
          </a:p>
        </p:txBody>
      </p:sp>
      <p:sp>
        <p:nvSpPr>
          <p:cNvPr id="5" name="Metin kutusu 4">
            <a:extLst>
              <a:ext uri="{FF2B5EF4-FFF2-40B4-BE49-F238E27FC236}">
                <a16:creationId xmlns:a16="http://schemas.microsoft.com/office/drawing/2014/main" id="{DB8A1870-C59E-40D0-A154-27B99E5460A3}"/>
              </a:ext>
            </a:extLst>
          </p:cNvPr>
          <p:cNvSpPr txBox="1"/>
          <p:nvPr/>
        </p:nvSpPr>
        <p:spPr>
          <a:xfrm>
            <a:off x="2966720" y="4518075"/>
            <a:ext cx="6096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b="0" i="0" u="none" strike="noStrike" dirty="0">
                <a:solidFill>
                  <a:srgbClr val="FFFFFF"/>
                </a:solidFill>
                <a:effectLst/>
                <a:latin typeface="Roboto" panose="02000000000000000000" pitchFamily="2" charset="0"/>
                <a:hlinkClick r:id="rId3"/>
              </a:rPr>
              <a:t>RD51 Collaboration Meeting and Topical Workshop on Wide Dynamic Range Operation</a:t>
            </a:r>
            <a:endParaRPr lang="tr-TR" sz="1800" b="0" i="0" u="none" strike="noStrike" dirty="0">
              <a:solidFill>
                <a:srgbClr val="FFFFFF"/>
              </a:solidFill>
              <a:effectLst/>
              <a:latin typeface="Roboto" panose="02000000000000000000" pitchFamily="2" charset="0"/>
            </a:endParaRPr>
          </a:p>
          <a:p>
            <a:pPr algn="ctr"/>
            <a:r>
              <a:rPr lang="tr-TR" dirty="0">
                <a:solidFill>
                  <a:srgbClr val="FFFFFF"/>
                </a:solidFill>
                <a:latin typeface="Roboto" panose="02000000000000000000" pitchFamily="2" charset="0"/>
              </a:rPr>
              <a:t>15-19 </a:t>
            </a:r>
            <a:r>
              <a:rPr lang="tr-TR" dirty="0" err="1">
                <a:solidFill>
                  <a:srgbClr val="FFFFFF"/>
                </a:solidFill>
                <a:latin typeface="Roboto" panose="02000000000000000000" pitchFamily="2" charset="0"/>
              </a:rPr>
              <a:t>November</a:t>
            </a:r>
            <a:r>
              <a:rPr lang="tr-TR" dirty="0">
                <a:solidFill>
                  <a:srgbClr val="FFFFFF"/>
                </a:solidFill>
                <a:latin typeface="Roboto" panose="02000000000000000000" pitchFamily="2" charset="0"/>
              </a:rPr>
              <a:t> 2021</a:t>
            </a:r>
            <a:endParaRPr lang="en-GB" dirty="0"/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id="{A9AF695B-8794-4E6E-A10E-E95265E07B29}"/>
              </a:ext>
            </a:extLst>
          </p:cNvPr>
          <p:cNvSpPr txBox="1"/>
          <p:nvPr/>
        </p:nvSpPr>
        <p:spPr>
          <a:xfrm>
            <a:off x="2268161" y="2931042"/>
            <a:ext cx="749311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ase"/>
            <a:r>
              <a:rPr lang="tr-TR" sz="1400" b="1" dirty="0">
                <a:solidFill>
                  <a:srgbClr val="FF0000"/>
                </a:solidFill>
                <a:latin typeface="helvetica" panose="020B0604020202020204" pitchFamily="34" charset="0"/>
                <a:hlinkClick r:id="rId4" tooltip="Hom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</a:t>
            </a:r>
            <a:r>
              <a:rPr lang="en-GB" sz="1400" b="1" i="0" u="none" strike="noStrike" dirty="0" err="1">
                <a:solidFill>
                  <a:srgbClr val="FF0000"/>
                </a:solidFill>
                <a:effectLst/>
                <a:latin typeface="helvetica" panose="020B0604020202020204" pitchFamily="34" charset="0"/>
                <a:hlinkClick r:id="rId4" tooltip="Hom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ith</a:t>
            </a:r>
            <a:r>
              <a:rPr lang="en-GB" sz="1400" b="1" i="0" u="none" strike="noStrike" dirty="0">
                <a:solidFill>
                  <a:srgbClr val="FF0000"/>
                </a:solidFill>
                <a:effectLst/>
                <a:latin typeface="helvetica" panose="020B0604020202020204" pitchFamily="34" charset="0"/>
                <a:hlinkClick r:id="rId4" tooltip="Hom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TUBITAK Support</a:t>
            </a:r>
            <a:r>
              <a:rPr lang="tr-TR" sz="1400" b="1" i="0" u="none" strike="noStrike" dirty="0">
                <a:solidFill>
                  <a:srgbClr val="FF0000"/>
                </a:solidFill>
                <a:effectLst/>
                <a:latin typeface="helvetica" panose="020B0604020202020204" pitchFamily="34" charset="0"/>
                <a:hlinkClick r:id="rId4" tooltip="Hom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(</a:t>
            </a:r>
            <a:r>
              <a:rPr lang="en-GB" sz="1400" b="1" i="0" u="none" strike="noStrike" dirty="0">
                <a:solidFill>
                  <a:srgbClr val="FF0000"/>
                </a:solidFill>
                <a:effectLst/>
                <a:latin typeface="helvetica" panose="020B0604020202020204" pitchFamily="34" charset="0"/>
                <a:hlinkClick r:id="rId4" tooltip="Hom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The Scientific And Technological Research Council Of Turkey</a:t>
            </a:r>
            <a:r>
              <a:rPr lang="tr-TR" sz="1400" b="1" i="0" u="none" strike="noStrike" dirty="0">
                <a:solidFill>
                  <a:srgbClr val="FF0000"/>
                </a:solidFill>
                <a:effectLst/>
                <a:latin typeface="helvetica" panose="020B0604020202020204" pitchFamily="34" charset="0"/>
              </a:rPr>
              <a:t>)</a:t>
            </a:r>
          </a:p>
          <a:p>
            <a:pPr algn="ctr" fontAlgn="base"/>
            <a:r>
              <a:rPr lang="tr-TR" sz="1400" b="1" dirty="0">
                <a:solidFill>
                  <a:srgbClr val="FF0000"/>
                </a:solidFill>
                <a:latin typeface="helvetica" panose="020B0604020202020204" pitchFamily="34" charset="0"/>
              </a:rPr>
              <a:t>Project Number:120F026</a:t>
            </a:r>
            <a:endParaRPr lang="en-GB" sz="1400" b="1" i="0" dirty="0">
              <a:solidFill>
                <a:srgbClr val="FF0000"/>
              </a:solidFill>
              <a:effectLst/>
              <a:latin typeface="helvetica" panose="020B0604020202020204" pitchFamily="34" charset="0"/>
            </a:endParaRPr>
          </a:p>
        </p:txBody>
      </p:sp>
      <p:pic>
        <p:nvPicPr>
          <p:cNvPr id="1026" name="Picture 2" descr="THE SCIENTIFIC AND TECHNOLOGICAL RESEARCH COUNCIL OF TURKEY">
            <a:extLst>
              <a:ext uri="{FF2B5EF4-FFF2-40B4-BE49-F238E27FC236}">
                <a16:creationId xmlns:a16="http://schemas.microsoft.com/office/drawing/2014/main" id="{B06554CA-0E21-4C1C-AE8D-0A5858D357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4834" y="278133"/>
            <a:ext cx="675838" cy="901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Resim 7">
            <a:extLst>
              <a:ext uri="{FF2B5EF4-FFF2-40B4-BE49-F238E27FC236}">
                <a16:creationId xmlns:a16="http://schemas.microsoft.com/office/drawing/2014/main" id="{AE50E53D-B454-4CAD-BE48-AC0205294AB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0842" y="278133"/>
            <a:ext cx="901117" cy="901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82434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4" name="TextShape 5"/>
          <p:cNvSpPr txBox="1"/>
          <p:nvPr/>
        </p:nvSpPr>
        <p:spPr>
          <a:xfrm>
            <a:off x="11465242" y="6727590"/>
            <a:ext cx="725789" cy="642630"/>
          </a:xfrm>
          <a:prstGeom prst="rect">
            <a:avLst/>
          </a:prstGeom>
          <a:noFill/>
          <a:ln>
            <a:noFill/>
          </a:ln>
        </p:spPr>
        <p:txBody>
          <a:bodyPr lIns="108847" tIns="54423" rIns="108847" bIns="54423"/>
          <a:lstStyle/>
          <a:p>
            <a:r>
              <a:rPr lang="en-US" sz="1717" spc="-1">
                <a:latin typeface="Arial"/>
              </a:rPr>
              <a:t>17</a:t>
            </a:r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6981" y="1544052"/>
            <a:ext cx="1879149" cy="677046"/>
          </a:xfrm>
          <a:prstGeom prst="rect">
            <a:avLst/>
          </a:prstGeom>
        </p:spPr>
      </p:pic>
      <p:sp>
        <p:nvSpPr>
          <p:cNvPr id="7" name="Metin kutusu 6"/>
          <p:cNvSpPr txBox="1"/>
          <p:nvPr/>
        </p:nvSpPr>
        <p:spPr>
          <a:xfrm>
            <a:off x="1303032" y="1882575"/>
            <a:ext cx="2499595" cy="4273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177" dirty="0"/>
              <a:t>Argon Ar</a:t>
            </a:r>
            <a:r>
              <a:rPr lang="tr-TR" sz="2177" baseline="30000" dirty="0"/>
              <a:t>+</a:t>
            </a:r>
            <a:r>
              <a:rPr lang="tr-TR" sz="2177" dirty="0"/>
              <a:t>.(Ar)</a:t>
            </a:r>
            <a:r>
              <a:rPr lang="tr-TR" sz="2177" baseline="-25000" dirty="0"/>
              <a:t>N</a:t>
            </a:r>
            <a:r>
              <a:rPr lang="tr-TR" sz="2177" dirty="0"/>
              <a:t> </a:t>
            </a:r>
          </a:p>
        </p:txBody>
      </p:sp>
      <p:sp>
        <p:nvSpPr>
          <p:cNvPr id="8" name="Metin kutusu 7"/>
          <p:cNvSpPr txBox="1"/>
          <p:nvPr/>
        </p:nvSpPr>
        <p:spPr>
          <a:xfrm>
            <a:off x="8299088" y="1882574"/>
            <a:ext cx="3166154" cy="4273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177" dirty="0"/>
              <a:t>CO</a:t>
            </a:r>
            <a:r>
              <a:rPr lang="tr-TR" sz="2177" baseline="-25000" dirty="0"/>
              <a:t>2</a:t>
            </a:r>
            <a:r>
              <a:rPr lang="tr-TR" sz="2177" baseline="30000" dirty="0"/>
              <a:t>+</a:t>
            </a:r>
            <a:r>
              <a:rPr lang="tr-TR" sz="2177" dirty="0"/>
              <a:t>.(CO</a:t>
            </a:r>
            <a:r>
              <a:rPr lang="tr-TR" sz="2177" baseline="-25000" dirty="0"/>
              <a:t>2</a:t>
            </a:r>
            <a:r>
              <a:rPr lang="tr-TR" sz="2177" dirty="0"/>
              <a:t>)</a:t>
            </a:r>
            <a:r>
              <a:rPr lang="tr-TR" sz="2177" baseline="-25000" dirty="0"/>
              <a:t>N</a:t>
            </a:r>
            <a:r>
              <a:rPr lang="tr-TR" sz="2177" dirty="0"/>
              <a:t> </a:t>
            </a:r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E6788097-BF67-4567-99AC-78B93B0C1BAA}"/>
              </a:ext>
            </a:extLst>
          </p:cNvPr>
          <p:cNvSpPr txBox="1"/>
          <p:nvPr/>
        </p:nvSpPr>
        <p:spPr>
          <a:xfrm>
            <a:off x="4738200" y="3701970"/>
            <a:ext cx="2211763" cy="128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tr-TR" sz="3870" dirty="0"/>
          </a:p>
          <a:p>
            <a:pPr algn="ctr"/>
            <a:r>
              <a:rPr lang="tr-TR" sz="3870" dirty="0"/>
              <a:t>N = 3-4</a:t>
            </a:r>
            <a:endParaRPr lang="en-GB" sz="3870" dirty="0"/>
          </a:p>
        </p:txBody>
      </p:sp>
      <p:sp>
        <p:nvSpPr>
          <p:cNvPr id="10" name="Slayt Numarası Yer Tutucusu 9">
            <a:extLst>
              <a:ext uri="{FF2B5EF4-FFF2-40B4-BE49-F238E27FC236}">
                <a16:creationId xmlns:a16="http://schemas.microsoft.com/office/drawing/2014/main" id="{F8A584D7-1FCB-4433-8FBC-F19D74A8FE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005EB-FC16-489E-AC12-3988DB1B12D7}" type="slidenum">
              <a:rPr lang="en-GB" smtClean="0"/>
              <a:t>10</a:t>
            </a:fld>
            <a:endParaRPr lang="en-GB"/>
          </a:p>
        </p:txBody>
      </p:sp>
      <p:sp>
        <p:nvSpPr>
          <p:cNvPr id="13" name="TextShape 2">
            <a:extLst>
              <a:ext uri="{FF2B5EF4-FFF2-40B4-BE49-F238E27FC236}">
                <a16:creationId xmlns:a16="http://schemas.microsoft.com/office/drawing/2014/main" id="{D6E9FC2B-AED8-4A6E-9118-E18F9521FF98}"/>
              </a:ext>
            </a:extLst>
          </p:cNvPr>
          <p:cNvSpPr txBox="1"/>
          <p:nvPr/>
        </p:nvSpPr>
        <p:spPr>
          <a:xfrm>
            <a:off x="323676" y="148608"/>
            <a:ext cx="6957902" cy="903427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r>
              <a:rPr lang="tr-TR" sz="4354" spc="-1" dirty="0" err="1">
                <a:solidFill>
                  <a:schemeClr val="accent6">
                    <a:lumMod val="50000"/>
                  </a:schemeClr>
                </a:solidFill>
                <a:latin typeface="Times New Roman"/>
              </a:rPr>
              <a:t>Result</a:t>
            </a:r>
            <a:endParaRPr lang="en-US" sz="4354" spc="-1" dirty="0">
              <a:solidFill>
                <a:schemeClr val="accent6">
                  <a:lumMod val="50000"/>
                </a:schemeClr>
              </a:solidFill>
              <a:latin typeface="Times New Roman"/>
            </a:endParaRPr>
          </a:p>
        </p:txBody>
      </p:sp>
      <p:pic>
        <p:nvPicPr>
          <p:cNvPr id="14" name="Resim 13">
            <a:extLst>
              <a:ext uri="{FF2B5EF4-FFF2-40B4-BE49-F238E27FC236}">
                <a16:creationId xmlns:a16="http://schemas.microsoft.com/office/drawing/2014/main" id="{9D5CCC4D-C15B-469C-8CEC-47499DCDFA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0176" y="2578735"/>
            <a:ext cx="3000375" cy="3143250"/>
          </a:xfrm>
          <a:prstGeom prst="rect">
            <a:avLst/>
          </a:prstGeom>
        </p:spPr>
      </p:pic>
      <p:pic>
        <p:nvPicPr>
          <p:cNvPr id="16" name="Resim 15">
            <a:extLst>
              <a:ext uri="{FF2B5EF4-FFF2-40B4-BE49-F238E27FC236}">
                <a16:creationId xmlns:a16="http://schemas.microsoft.com/office/drawing/2014/main" id="{DD94055B-FF84-48FD-9693-967A67EC46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00302" y="2588260"/>
            <a:ext cx="2962275" cy="3124200"/>
          </a:xfrm>
          <a:prstGeom prst="rect">
            <a:avLst/>
          </a:prstGeom>
        </p:spPr>
      </p:pic>
      <p:sp>
        <p:nvSpPr>
          <p:cNvPr id="17" name="Metin kutusu 16">
            <a:extLst>
              <a:ext uri="{FF2B5EF4-FFF2-40B4-BE49-F238E27FC236}">
                <a16:creationId xmlns:a16="http://schemas.microsoft.com/office/drawing/2014/main" id="{7F56CB9F-A422-4703-A43C-23CC46DDA0D8}"/>
              </a:ext>
            </a:extLst>
          </p:cNvPr>
          <p:cNvSpPr txBox="1"/>
          <p:nvPr/>
        </p:nvSpPr>
        <p:spPr>
          <a:xfrm>
            <a:off x="323676" y="974878"/>
            <a:ext cx="46431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dirty="0" err="1"/>
              <a:t>Statictics</a:t>
            </a:r>
            <a:r>
              <a:rPr lang="tr-TR" dirty="0"/>
              <a:t> is </a:t>
            </a:r>
            <a:r>
              <a:rPr lang="tr-TR" dirty="0" err="1"/>
              <a:t>going</a:t>
            </a:r>
            <a:r>
              <a:rPr lang="tr-TR" dirty="0"/>
              <a:t> 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dirty="0" err="1"/>
              <a:t>Paper</a:t>
            </a:r>
            <a:r>
              <a:rPr lang="tr-TR" dirty="0"/>
              <a:t> </a:t>
            </a:r>
            <a:r>
              <a:rPr lang="tr-TR" dirty="0" err="1"/>
              <a:t>submission</a:t>
            </a:r>
            <a:r>
              <a:rPr lang="tr-TR" dirty="0"/>
              <a:t> </a:t>
            </a:r>
            <a:r>
              <a:rPr lang="tr-TR" dirty="0" err="1"/>
              <a:t>work</a:t>
            </a:r>
            <a:r>
              <a:rPr lang="tr-TR" dirty="0"/>
              <a:t> is </a:t>
            </a:r>
            <a:r>
              <a:rPr lang="tr-TR" dirty="0" err="1"/>
              <a:t>going</a:t>
            </a:r>
            <a:r>
              <a:rPr lang="tr-TR" dirty="0"/>
              <a:t> on.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5" name="TextShape 1"/>
          <p:cNvSpPr txBox="1"/>
          <p:nvPr/>
        </p:nvSpPr>
        <p:spPr>
          <a:xfrm>
            <a:off x="1524164" y="1999615"/>
            <a:ext cx="9143680" cy="2764028"/>
          </a:xfrm>
        </p:spPr>
        <p:txBody>
          <a:bodyPr vert="horz" lIns="110588" tIns="55294" rIns="110588" bIns="55294" rtlCol="0" anchor="ctr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726"/>
              </a:spcAft>
            </a:pPr>
            <a:r>
              <a:rPr lang="tr-TR" sz="7135" spc="-1" dirty="0" err="1">
                <a:latin typeface="+mj-lt"/>
                <a:ea typeface="+mj-ea"/>
                <a:cs typeface="+mj-cs"/>
              </a:rPr>
              <a:t>Thank</a:t>
            </a:r>
            <a:r>
              <a:rPr lang="tr-TR" sz="7135" spc="-1" dirty="0">
                <a:latin typeface="+mj-lt"/>
                <a:ea typeface="+mj-ea"/>
                <a:cs typeface="+mj-cs"/>
              </a:rPr>
              <a:t> </a:t>
            </a:r>
            <a:r>
              <a:rPr lang="tr-TR" sz="7135" spc="-1" dirty="0" err="1">
                <a:latin typeface="+mj-lt"/>
                <a:ea typeface="+mj-ea"/>
                <a:cs typeface="+mj-cs"/>
              </a:rPr>
              <a:t>You</a:t>
            </a:r>
            <a:r>
              <a:rPr lang="en-US" sz="7135" spc="-1" dirty="0">
                <a:latin typeface="+mj-lt"/>
                <a:ea typeface="+mj-ea"/>
                <a:cs typeface="+mj-cs"/>
              </a:rPr>
              <a:t> !</a:t>
            </a:r>
          </a:p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726"/>
              </a:spcAft>
            </a:pPr>
            <a:endParaRPr lang="en-US" sz="7135" spc="-1" dirty="0">
              <a:latin typeface="+mj-lt"/>
              <a:ea typeface="+mj-ea"/>
              <a:cs typeface="+mj-cs"/>
            </a:endParaRPr>
          </a:p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726"/>
              </a:spcAft>
            </a:pPr>
            <a:endParaRPr lang="en-US" sz="7135" spc="-1" dirty="0">
              <a:latin typeface="+mj-lt"/>
              <a:ea typeface="+mj-ea"/>
              <a:cs typeface="+mj-cs"/>
            </a:endParaRPr>
          </a:p>
        </p:txBody>
      </p:sp>
      <p:sp>
        <p:nvSpPr>
          <p:cNvPr id="2" name="Slayt Numarası Yer Tutucusu 1">
            <a:extLst>
              <a:ext uri="{FF2B5EF4-FFF2-40B4-BE49-F238E27FC236}">
                <a16:creationId xmlns:a16="http://schemas.microsoft.com/office/drawing/2014/main" id="{29764BE5-6389-4FF8-A47E-2F7D3403B2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005EB-FC16-489E-AC12-3988DB1B12D7}" type="slidenum">
              <a:rPr lang="en-GB" smtClean="0"/>
              <a:t>11</a:t>
            </a:fld>
            <a:endParaRPr lang="en-GB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BBD6C4DD-7FEC-4CED-B442-6C8644C988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err="1"/>
              <a:t>Reminding</a:t>
            </a:r>
            <a:endParaRPr lang="en-GB" b="1" dirty="0"/>
          </a:p>
        </p:txBody>
      </p:sp>
      <p:pic>
        <p:nvPicPr>
          <p:cNvPr id="7" name="Resim 6">
            <a:extLst>
              <a:ext uri="{FF2B5EF4-FFF2-40B4-BE49-F238E27FC236}">
                <a16:creationId xmlns:a16="http://schemas.microsoft.com/office/drawing/2014/main" id="{359083D2-A936-4096-9177-4AC1F79C44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2544" y="1313254"/>
            <a:ext cx="10382331" cy="5179621"/>
          </a:xfrm>
          <a:prstGeom prst="rect">
            <a:avLst/>
          </a:prstGeom>
        </p:spPr>
      </p:pic>
      <p:sp>
        <p:nvSpPr>
          <p:cNvPr id="9" name="Metin kutusu 8">
            <a:extLst>
              <a:ext uri="{FF2B5EF4-FFF2-40B4-BE49-F238E27FC236}">
                <a16:creationId xmlns:a16="http://schemas.microsoft.com/office/drawing/2014/main" id="{21D36902-958C-4D30-B8E0-A83194B915D9}"/>
              </a:ext>
            </a:extLst>
          </p:cNvPr>
          <p:cNvSpPr txBox="1"/>
          <p:nvPr/>
        </p:nvSpPr>
        <p:spPr>
          <a:xfrm>
            <a:off x="4693920" y="6308209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dirty="0"/>
              <a:t>[</a:t>
            </a:r>
            <a:r>
              <a:rPr lang="da-DK" dirty="0"/>
              <a:t>Y. Kalkan et al 2015 JINST 10 P07004</a:t>
            </a:r>
            <a:r>
              <a:rPr lang="tr-TR" dirty="0"/>
              <a:t>]</a:t>
            </a:r>
            <a:endParaRPr lang="en-GB" dirty="0"/>
          </a:p>
        </p:txBody>
      </p:sp>
      <p:sp>
        <p:nvSpPr>
          <p:cNvPr id="10" name="Slayt Numarası Yer Tutucusu 9">
            <a:extLst>
              <a:ext uri="{FF2B5EF4-FFF2-40B4-BE49-F238E27FC236}">
                <a16:creationId xmlns:a16="http://schemas.microsoft.com/office/drawing/2014/main" id="{B38AD14B-FFD1-4114-9C94-35D4F1412F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005EB-FC16-489E-AC12-3988DB1B12D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72406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aşlık 1">
            <a:extLst>
              <a:ext uri="{FF2B5EF4-FFF2-40B4-BE49-F238E27FC236}">
                <a16:creationId xmlns:a16="http://schemas.microsoft.com/office/drawing/2014/main" id="{36B8EAB7-3D2C-4B0C-B4D5-4A4E13F75A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tr-TR" b="1" dirty="0" err="1"/>
              <a:t>Reminding</a:t>
            </a:r>
            <a:endParaRPr lang="en-GB" b="1" dirty="0"/>
          </a:p>
        </p:txBody>
      </p:sp>
      <p:pic>
        <p:nvPicPr>
          <p:cNvPr id="8" name="Resim 7">
            <a:extLst>
              <a:ext uri="{FF2B5EF4-FFF2-40B4-BE49-F238E27FC236}">
                <a16:creationId xmlns:a16="http://schemas.microsoft.com/office/drawing/2014/main" id="{A116B30A-213C-4B8B-BE14-0C80ACCE2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924" y="1392661"/>
            <a:ext cx="10631648" cy="5323806"/>
          </a:xfrm>
          <a:prstGeom prst="rect">
            <a:avLst/>
          </a:prstGeom>
        </p:spPr>
      </p:pic>
      <p:sp>
        <p:nvSpPr>
          <p:cNvPr id="9" name="Slayt Numarası Yer Tutucusu 8">
            <a:extLst>
              <a:ext uri="{FF2B5EF4-FFF2-40B4-BE49-F238E27FC236}">
                <a16:creationId xmlns:a16="http://schemas.microsoft.com/office/drawing/2014/main" id="{552FB63F-4401-4549-B8E1-D2A553C75F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005EB-FC16-489E-AC12-3988DB1B12D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20795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aşlık 1">
            <a:extLst>
              <a:ext uri="{FF2B5EF4-FFF2-40B4-BE49-F238E27FC236}">
                <a16:creationId xmlns:a16="http://schemas.microsoft.com/office/drawing/2014/main" id="{7CF52A3F-612F-41C6-8DEA-386A7F3E02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5152" y="-55000"/>
            <a:ext cx="10515600" cy="1325563"/>
          </a:xfrm>
        </p:spPr>
        <p:txBody>
          <a:bodyPr/>
          <a:lstStyle/>
          <a:p>
            <a:r>
              <a:rPr lang="tr-TR" b="1" dirty="0" err="1"/>
              <a:t>Measuring</a:t>
            </a:r>
            <a:r>
              <a:rPr lang="tr-TR" b="1" dirty="0"/>
              <a:t> </a:t>
            </a:r>
            <a:r>
              <a:rPr lang="tr-TR" b="1" dirty="0" err="1"/>
              <a:t>cluster</a:t>
            </a:r>
            <a:r>
              <a:rPr lang="tr-TR" b="1" dirty="0"/>
              <a:t> </a:t>
            </a:r>
            <a:r>
              <a:rPr lang="tr-TR" b="1" dirty="0" err="1"/>
              <a:t>ion</a:t>
            </a:r>
            <a:r>
              <a:rPr lang="tr-TR" b="1" dirty="0"/>
              <a:t> size</a:t>
            </a:r>
            <a:endParaRPr lang="en-GB" b="1" dirty="0"/>
          </a:p>
        </p:txBody>
      </p:sp>
      <p:pic>
        <p:nvPicPr>
          <p:cNvPr id="7" name="Resim 6">
            <a:extLst>
              <a:ext uri="{FF2B5EF4-FFF2-40B4-BE49-F238E27FC236}">
                <a16:creationId xmlns:a16="http://schemas.microsoft.com/office/drawing/2014/main" id="{F4929405-2BD9-4ABB-A775-AFB028A595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41602" y="475920"/>
            <a:ext cx="1638300" cy="2590800"/>
          </a:xfrm>
          <a:prstGeom prst="rect">
            <a:avLst/>
          </a:prstGeom>
        </p:spPr>
      </p:pic>
      <p:sp>
        <p:nvSpPr>
          <p:cNvPr id="8" name="Metin kutusu 7">
            <a:extLst>
              <a:ext uri="{FF2B5EF4-FFF2-40B4-BE49-F238E27FC236}">
                <a16:creationId xmlns:a16="http://schemas.microsoft.com/office/drawing/2014/main" id="{B69A5EBE-0260-484B-8AAC-B256B2F70E9E}"/>
              </a:ext>
            </a:extLst>
          </p:cNvPr>
          <p:cNvSpPr txBox="1"/>
          <p:nvPr/>
        </p:nvSpPr>
        <p:spPr>
          <a:xfrm>
            <a:off x="345152" y="1189283"/>
            <a:ext cx="5984528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Lei</a:t>
            </a:r>
            <a:r>
              <a:rPr lang="tr-TR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A. L., 2000. “Size </a:t>
            </a:r>
            <a:r>
              <a:rPr lang="tr-TR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Determination</a:t>
            </a:r>
            <a:r>
              <a:rPr lang="tr-TR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of Argon </a:t>
            </a:r>
            <a:r>
              <a:rPr lang="tr-TR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Clusters</a:t>
            </a:r>
            <a:r>
              <a:rPr lang="tr-TR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tr-TR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from</a:t>
            </a:r>
            <a:r>
              <a:rPr lang="tr-TR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tr-TR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Rayleigh</a:t>
            </a:r>
            <a:r>
              <a:rPr lang="tr-TR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tr-TR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Scattering</a:t>
            </a:r>
            <a:r>
              <a:rPr lang="tr-TR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Experiment”, </a:t>
            </a:r>
            <a:r>
              <a:rPr lang="tr-TR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Chin.Phy</a:t>
            </a:r>
            <a:r>
              <a:rPr lang="tr-TR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S. </a:t>
            </a:r>
            <a:r>
              <a:rPr lang="tr-TR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Lett.i</a:t>
            </a:r>
            <a:r>
              <a:rPr lang="tr-TR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tr-TR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Vol</a:t>
            </a:r>
            <a:r>
              <a:rPr lang="tr-TR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17, No. 9, 66.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Hagena</a:t>
            </a:r>
            <a:r>
              <a:rPr lang="tr-TR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O. F. </a:t>
            </a:r>
            <a:r>
              <a:rPr lang="tr-TR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tr-TR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tr-TR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Obert</a:t>
            </a:r>
            <a:r>
              <a:rPr lang="tr-TR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W., 1972. “Cluster </a:t>
            </a:r>
            <a:r>
              <a:rPr lang="tr-TR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Formation</a:t>
            </a:r>
            <a:r>
              <a:rPr lang="tr-TR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in </a:t>
            </a:r>
            <a:r>
              <a:rPr lang="tr-TR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Expanding</a:t>
            </a:r>
            <a:r>
              <a:rPr lang="tr-TR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tr-TR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Supersonic</a:t>
            </a:r>
            <a:r>
              <a:rPr lang="tr-TR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tr-TR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Jets</a:t>
            </a:r>
            <a:r>
              <a:rPr lang="tr-TR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 </a:t>
            </a:r>
            <a:r>
              <a:rPr lang="tr-TR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Effect</a:t>
            </a:r>
            <a:r>
              <a:rPr lang="tr-TR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of </a:t>
            </a:r>
            <a:r>
              <a:rPr lang="tr-TR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Pressure</a:t>
            </a:r>
            <a:r>
              <a:rPr lang="tr-TR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tr-TR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Temperature</a:t>
            </a:r>
            <a:r>
              <a:rPr lang="tr-TR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tr-TR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Nozzle</a:t>
            </a:r>
            <a:r>
              <a:rPr lang="tr-TR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Size, </a:t>
            </a:r>
            <a:r>
              <a:rPr lang="tr-TR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tr-TR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Test </a:t>
            </a:r>
            <a:r>
              <a:rPr lang="tr-TR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Gas</a:t>
            </a:r>
            <a:r>
              <a:rPr lang="tr-TR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”, </a:t>
            </a:r>
            <a:r>
              <a:rPr lang="tr-TR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tr-TR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tr-TR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Journal</a:t>
            </a:r>
            <a:r>
              <a:rPr lang="tr-TR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of </a:t>
            </a:r>
            <a:r>
              <a:rPr lang="tr-TR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Chemical</a:t>
            </a:r>
            <a:r>
              <a:rPr lang="tr-TR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tr-TR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Physics</a:t>
            </a:r>
            <a:r>
              <a:rPr lang="tr-TR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56, p1793.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10" name="Resim 9">
            <a:extLst>
              <a:ext uri="{FF2B5EF4-FFF2-40B4-BE49-F238E27FC236}">
                <a16:creationId xmlns:a16="http://schemas.microsoft.com/office/drawing/2014/main" id="{51D0B6AC-A0F7-49AF-8FAA-E12BE387D7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458" y="2329623"/>
            <a:ext cx="4472382" cy="3962759"/>
          </a:xfrm>
          <a:prstGeom prst="rect">
            <a:avLst/>
          </a:prstGeom>
        </p:spPr>
      </p:pic>
      <p:sp>
        <p:nvSpPr>
          <p:cNvPr id="11" name="Metin kutusu 10">
            <a:extLst>
              <a:ext uri="{FF2B5EF4-FFF2-40B4-BE49-F238E27FC236}">
                <a16:creationId xmlns:a16="http://schemas.microsoft.com/office/drawing/2014/main" id="{BA00083C-E306-4502-B95E-577EB3554CB1}"/>
              </a:ext>
            </a:extLst>
          </p:cNvPr>
          <p:cNvSpPr txBox="1"/>
          <p:nvPr/>
        </p:nvSpPr>
        <p:spPr>
          <a:xfrm>
            <a:off x="6849601" y="1758669"/>
            <a:ext cx="2672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b="1" dirty="0" err="1"/>
              <a:t>Rayleigh</a:t>
            </a:r>
            <a:r>
              <a:rPr lang="tr-TR" b="1" dirty="0"/>
              <a:t> </a:t>
            </a:r>
            <a:r>
              <a:rPr lang="tr-TR" b="1" dirty="0" err="1"/>
              <a:t>or</a:t>
            </a:r>
            <a:r>
              <a:rPr lang="tr-TR" b="1" dirty="0"/>
              <a:t> </a:t>
            </a:r>
            <a:r>
              <a:rPr lang="tr-TR" b="1" dirty="0" err="1"/>
              <a:t>Mie</a:t>
            </a:r>
            <a:r>
              <a:rPr lang="tr-TR" b="1" dirty="0"/>
              <a:t> ?</a:t>
            </a:r>
            <a:endParaRPr lang="en-GB" b="1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9066FB31-027F-47D4-BEFC-42EE43578D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4240" y="3323074"/>
            <a:ext cx="6136640" cy="2598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Metin kutusu 12">
            <a:extLst>
              <a:ext uri="{FF2B5EF4-FFF2-40B4-BE49-F238E27FC236}">
                <a16:creationId xmlns:a16="http://schemas.microsoft.com/office/drawing/2014/main" id="{031EDB9A-01B7-40C8-99F3-04DE3F0C2834}"/>
              </a:ext>
            </a:extLst>
          </p:cNvPr>
          <p:cNvSpPr txBox="1"/>
          <p:nvPr/>
        </p:nvSpPr>
        <p:spPr>
          <a:xfrm>
            <a:off x="10242946" y="106588"/>
            <a:ext cx="26179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/>
              <a:t>CO</a:t>
            </a:r>
            <a:r>
              <a:rPr lang="tr-TR" baseline="-25000" dirty="0"/>
              <a:t>2</a:t>
            </a:r>
            <a:r>
              <a:rPr lang="tr-TR" baseline="30000" dirty="0"/>
              <a:t>+</a:t>
            </a:r>
            <a:r>
              <a:rPr lang="tr-TR" dirty="0"/>
              <a:t>.(CO</a:t>
            </a:r>
            <a:r>
              <a:rPr lang="tr-TR" baseline="-25000" dirty="0"/>
              <a:t>2</a:t>
            </a:r>
            <a:r>
              <a:rPr lang="tr-TR" dirty="0"/>
              <a:t>)</a:t>
            </a:r>
            <a:r>
              <a:rPr lang="tr-TR" baseline="-25000" dirty="0"/>
              <a:t>N</a:t>
            </a:r>
            <a:r>
              <a:rPr lang="tr-TR" dirty="0"/>
              <a:t> </a:t>
            </a:r>
          </a:p>
        </p:txBody>
      </p:sp>
      <p:sp>
        <p:nvSpPr>
          <p:cNvPr id="12" name="Slayt Numarası Yer Tutucusu 11">
            <a:extLst>
              <a:ext uri="{FF2B5EF4-FFF2-40B4-BE49-F238E27FC236}">
                <a16:creationId xmlns:a16="http://schemas.microsoft.com/office/drawing/2014/main" id="{68ADC4F4-DAEF-42E7-9332-310C7DB13F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005EB-FC16-489E-AC12-3988DB1B12D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43458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aşlık 1">
            <a:extLst>
              <a:ext uri="{FF2B5EF4-FFF2-40B4-BE49-F238E27FC236}">
                <a16:creationId xmlns:a16="http://schemas.microsoft.com/office/drawing/2014/main" id="{76D99AFF-B3DF-4E09-818B-CA9A1F30D3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5152" y="-55000"/>
            <a:ext cx="10515600" cy="1325563"/>
          </a:xfrm>
        </p:spPr>
        <p:txBody>
          <a:bodyPr/>
          <a:lstStyle/>
          <a:p>
            <a:r>
              <a:rPr lang="tr-TR" b="1" dirty="0" err="1"/>
              <a:t>Experimental</a:t>
            </a:r>
            <a:r>
              <a:rPr lang="tr-TR" b="1" dirty="0"/>
              <a:t> </a:t>
            </a:r>
            <a:r>
              <a:rPr lang="tr-TR" b="1" dirty="0" err="1"/>
              <a:t>Setup</a:t>
            </a:r>
            <a:endParaRPr lang="en-GB" b="1" dirty="0"/>
          </a:p>
        </p:txBody>
      </p:sp>
      <p:pic>
        <p:nvPicPr>
          <p:cNvPr id="6" name="Resim 5">
            <a:extLst>
              <a:ext uri="{FF2B5EF4-FFF2-40B4-BE49-F238E27FC236}">
                <a16:creationId xmlns:a16="http://schemas.microsoft.com/office/drawing/2014/main" id="{EF6A28A8-3CCE-4B75-A5E6-777FA0640C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152" y="1392573"/>
            <a:ext cx="7561778" cy="5319844"/>
          </a:xfrm>
          <a:prstGeom prst="rect">
            <a:avLst/>
          </a:prstGeom>
        </p:spPr>
      </p:pic>
      <p:pic>
        <p:nvPicPr>
          <p:cNvPr id="7" name="Resim 10">
            <a:extLst>
              <a:ext uri="{FF2B5EF4-FFF2-40B4-BE49-F238E27FC236}">
                <a16:creationId xmlns:a16="http://schemas.microsoft.com/office/drawing/2014/main" id="{7A58F40B-62C4-48B5-A2FA-BF759C35ABBC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575737" y="145583"/>
            <a:ext cx="4425696" cy="2833658"/>
          </a:xfrm>
          <a:prstGeom prst="rect">
            <a:avLst/>
          </a:prstGeom>
          <a:ln>
            <a:noFill/>
          </a:ln>
        </p:spPr>
      </p:pic>
      <p:sp>
        <p:nvSpPr>
          <p:cNvPr id="8" name="Metin kutusu 7">
            <a:extLst>
              <a:ext uri="{FF2B5EF4-FFF2-40B4-BE49-F238E27FC236}">
                <a16:creationId xmlns:a16="http://schemas.microsoft.com/office/drawing/2014/main" id="{A881D71E-A9A1-40DC-B209-63F313D49832}"/>
              </a:ext>
            </a:extLst>
          </p:cNvPr>
          <p:cNvSpPr txBox="1"/>
          <p:nvPr/>
        </p:nvSpPr>
        <p:spPr>
          <a:xfrm>
            <a:off x="8001000" y="3223260"/>
            <a:ext cx="400043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dirty="0"/>
              <a:t>22 </a:t>
            </a:r>
            <a:r>
              <a:rPr lang="tr-TR" baseline="30000" dirty="0" err="1"/>
              <a:t>o</a:t>
            </a:r>
            <a:r>
              <a:rPr lang="tr-TR" dirty="0" err="1"/>
              <a:t>C</a:t>
            </a:r>
            <a:r>
              <a:rPr lang="tr-TR" dirty="0"/>
              <a:t> </a:t>
            </a:r>
            <a:r>
              <a:rPr lang="tr-TR" dirty="0" err="1"/>
              <a:t>Temperature</a:t>
            </a:r>
            <a:endParaRPr lang="tr-T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dirty="0"/>
              <a:t>6% RH </a:t>
            </a:r>
            <a:r>
              <a:rPr lang="tr-TR" dirty="0" err="1"/>
              <a:t>Humidity</a:t>
            </a:r>
            <a:endParaRPr lang="tr-T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dirty="0"/>
              <a:t>0.15 </a:t>
            </a:r>
            <a:r>
              <a:rPr lang="tr-TR" dirty="0" err="1"/>
              <a:t>Atm</a:t>
            </a:r>
            <a:r>
              <a:rPr lang="tr-TR" dirty="0"/>
              <a:t> </a:t>
            </a:r>
            <a:r>
              <a:rPr lang="tr-TR" dirty="0" err="1"/>
              <a:t>Vacuum</a:t>
            </a:r>
            <a:endParaRPr lang="tr-TR" dirty="0"/>
          </a:p>
          <a:p>
            <a:endParaRPr lang="tr-T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dirty="0" err="1"/>
              <a:t>Hamamatsu</a:t>
            </a:r>
            <a:r>
              <a:rPr lang="tr-TR" dirty="0"/>
              <a:t> PMT (H11901)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dirty="0"/>
              <a:t>CNI </a:t>
            </a:r>
            <a:r>
              <a:rPr lang="tr-TR" dirty="0" err="1"/>
              <a:t>Laser</a:t>
            </a:r>
            <a:r>
              <a:rPr lang="tr-TR" dirty="0"/>
              <a:t> (AO-L-532-500mJ)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dirty="0" err="1"/>
              <a:t>Trafag</a:t>
            </a:r>
            <a:r>
              <a:rPr lang="tr-TR" dirty="0"/>
              <a:t> </a:t>
            </a:r>
            <a:r>
              <a:rPr lang="tr-TR" dirty="0" err="1"/>
              <a:t>Press</a:t>
            </a:r>
            <a:r>
              <a:rPr lang="tr-TR" dirty="0"/>
              <a:t>. Sensor (847227)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dirty="0"/>
              <a:t>E+E </a:t>
            </a:r>
            <a:r>
              <a:rPr lang="tr-TR" dirty="0" err="1"/>
              <a:t>Temp</a:t>
            </a:r>
            <a:r>
              <a:rPr lang="tr-TR" dirty="0"/>
              <a:t>. </a:t>
            </a:r>
            <a:r>
              <a:rPr lang="tr-TR" dirty="0" err="1"/>
              <a:t>and</a:t>
            </a:r>
            <a:r>
              <a:rPr lang="tr-TR" dirty="0"/>
              <a:t> </a:t>
            </a:r>
            <a:r>
              <a:rPr lang="tr-TR" dirty="0" err="1"/>
              <a:t>Humidity</a:t>
            </a:r>
            <a:r>
              <a:rPr lang="tr-TR" dirty="0"/>
              <a:t> Sensor</a:t>
            </a:r>
          </a:p>
          <a:p>
            <a:r>
              <a:rPr lang="tr-TR" dirty="0"/>
              <a:t>      </a:t>
            </a:r>
            <a:r>
              <a:rPr lang="tr-TR" dirty="0" err="1"/>
              <a:t>with</a:t>
            </a:r>
            <a:r>
              <a:rPr lang="tr-TR" dirty="0"/>
              <a:t> </a:t>
            </a:r>
            <a:r>
              <a:rPr lang="tr-TR" dirty="0" err="1"/>
              <a:t>probe</a:t>
            </a:r>
            <a:r>
              <a:rPr lang="tr-TR" dirty="0"/>
              <a:t> (EE310)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tr-T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dirty="0" err="1"/>
              <a:t>V</a:t>
            </a:r>
            <a:r>
              <a:rPr lang="tr-TR" baseline="-25000" dirty="0" err="1"/>
              <a:t>drift</a:t>
            </a:r>
            <a:r>
              <a:rPr lang="tr-TR" dirty="0"/>
              <a:t>= 90-300 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dirty="0" err="1"/>
              <a:t>V</a:t>
            </a:r>
            <a:r>
              <a:rPr lang="tr-TR" baseline="-25000" dirty="0" err="1"/>
              <a:t>ind</a:t>
            </a:r>
            <a:r>
              <a:rPr lang="tr-TR" dirty="0"/>
              <a:t>= 20 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tr-T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9" name="Slayt Numarası Yer Tutucusu 8">
            <a:extLst>
              <a:ext uri="{FF2B5EF4-FFF2-40B4-BE49-F238E27FC236}">
                <a16:creationId xmlns:a16="http://schemas.microsoft.com/office/drawing/2014/main" id="{3E2B3ACA-1B23-43F1-AECC-7DDD8EA8AC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005EB-FC16-489E-AC12-3988DB1B12D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69998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up 27">
            <a:extLst>
              <a:ext uri="{FF2B5EF4-FFF2-40B4-BE49-F238E27FC236}">
                <a16:creationId xmlns:a16="http://schemas.microsoft.com/office/drawing/2014/main" id="{A52647EF-A158-4899-B18D-3AB892F3A612}"/>
              </a:ext>
            </a:extLst>
          </p:cNvPr>
          <p:cNvGrpSpPr/>
          <p:nvPr/>
        </p:nvGrpSpPr>
        <p:grpSpPr>
          <a:xfrm>
            <a:off x="50494" y="99060"/>
            <a:ext cx="4807956" cy="6591161"/>
            <a:chOff x="838200" y="1331541"/>
            <a:chExt cx="4020250" cy="5358680"/>
          </a:xfrm>
        </p:grpSpPr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5C23569F-3070-409C-93DC-C3D63EE7108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8200" y="1331541"/>
              <a:ext cx="4020250" cy="53586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Metin kutusu 4">
              <a:extLst>
                <a:ext uri="{FF2B5EF4-FFF2-40B4-BE49-F238E27FC236}">
                  <a16:creationId xmlns:a16="http://schemas.microsoft.com/office/drawing/2014/main" id="{EA8319C3-0A0A-4B16-A077-0E11279DD9BC}"/>
                </a:ext>
              </a:extLst>
            </p:cNvPr>
            <p:cNvSpPr txBox="1"/>
            <p:nvPr/>
          </p:nvSpPr>
          <p:spPr>
            <a:xfrm>
              <a:off x="3363985" y="3942826"/>
              <a:ext cx="6399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r-TR" dirty="0">
                  <a:solidFill>
                    <a:srgbClr val="FF0000"/>
                  </a:solidFill>
                </a:rPr>
                <a:t>GEM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sp>
          <p:nvSpPr>
            <p:cNvPr id="6" name="Metin kutusu 5">
              <a:extLst>
                <a:ext uri="{FF2B5EF4-FFF2-40B4-BE49-F238E27FC236}">
                  <a16:creationId xmlns:a16="http://schemas.microsoft.com/office/drawing/2014/main" id="{FD805683-34EE-43F0-AF52-8F4A46FE6B2F}"/>
                </a:ext>
              </a:extLst>
            </p:cNvPr>
            <p:cNvSpPr txBox="1"/>
            <p:nvPr/>
          </p:nvSpPr>
          <p:spPr>
            <a:xfrm>
              <a:off x="2541991" y="4613945"/>
              <a:ext cx="6126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r-TR" dirty="0">
                  <a:solidFill>
                    <a:srgbClr val="FF0000"/>
                  </a:solidFill>
                </a:rPr>
                <a:t>PMT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sp>
          <p:nvSpPr>
            <p:cNvPr id="7" name="Metin kutusu 6">
              <a:extLst>
                <a:ext uri="{FF2B5EF4-FFF2-40B4-BE49-F238E27FC236}">
                  <a16:creationId xmlns:a16="http://schemas.microsoft.com/office/drawing/2014/main" id="{19BA1A6E-3A87-4759-B8D0-88F5E12A9A42}"/>
                </a:ext>
              </a:extLst>
            </p:cNvPr>
            <p:cNvSpPr txBox="1"/>
            <p:nvPr/>
          </p:nvSpPr>
          <p:spPr>
            <a:xfrm>
              <a:off x="2202795" y="3665862"/>
              <a:ext cx="6783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r-TR" dirty="0" err="1">
                  <a:solidFill>
                    <a:srgbClr val="FF0000"/>
                  </a:solidFill>
                </a:rPr>
                <a:t>Laser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sp>
          <p:nvSpPr>
            <p:cNvPr id="8" name="Metin kutusu 7">
              <a:extLst>
                <a:ext uri="{FF2B5EF4-FFF2-40B4-BE49-F238E27FC236}">
                  <a16:creationId xmlns:a16="http://schemas.microsoft.com/office/drawing/2014/main" id="{7D712151-58BB-4BBA-B8B4-7962CF89EF7A}"/>
                </a:ext>
              </a:extLst>
            </p:cNvPr>
            <p:cNvSpPr txBox="1"/>
            <p:nvPr/>
          </p:nvSpPr>
          <p:spPr>
            <a:xfrm>
              <a:off x="2340749" y="4139903"/>
              <a:ext cx="4024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r-TR" dirty="0">
                  <a:solidFill>
                    <a:srgbClr val="FF0000"/>
                  </a:solidFill>
                </a:rPr>
                <a:t>Fe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sp>
          <p:nvSpPr>
            <p:cNvPr id="9" name="Metin kutusu 8">
              <a:extLst>
                <a:ext uri="{FF2B5EF4-FFF2-40B4-BE49-F238E27FC236}">
                  <a16:creationId xmlns:a16="http://schemas.microsoft.com/office/drawing/2014/main" id="{D5435AB0-77F1-4038-96FA-31CE31EFBB97}"/>
                </a:ext>
              </a:extLst>
            </p:cNvPr>
            <p:cNvSpPr txBox="1"/>
            <p:nvPr/>
          </p:nvSpPr>
          <p:spPr>
            <a:xfrm>
              <a:off x="2131397" y="4035193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r-TR" dirty="0">
                  <a:solidFill>
                    <a:srgbClr val="FF0000"/>
                  </a:solidFill>
                </a:rPr>
                <a:t>55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sp>
          <p:nvSpPr>
            <p:cNvPr id="10" name="Metin kutusu 9">
              <a:extLst>
                <a:ext uri="{FF2B5EF4-FFF2-40B4-BE49-F238E27FC236}">
                  <a16:creationId xmlns:a16="http://schemas.microsoft.com/office/drawing/2014/main" id="{70D82E64-BC50-41A9-A31E-C9D35D5A0E7E}"/>
                </a:ext>
              </a:extLst>
            </p:cNvPr>
            <p:cNvSpPr txBox="1"/>
            <p:nvPr/>
          </p:nvSpPr>
          <p:spPr>
            <a:xfrm>
              <a:off x="2950634" y="5562028"/>
              <a:ext cx="82670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r-TR" dirty="0" err="1">
                  <a:solidFill>
                    <a:srgbClr val="FF0000"/>
                  </a:solidFill>
                </a:rPr>
                <a:t>Sersor</a:t>
              </a:r>
              <a:r>
                <a:rPr lang="tr-TR" dirty="0">
                  <a:solidFill>
                    <a:srgbClr val="FF0000"/>
                  </a:solidFill>
                </a:rPr>
                <a:t> </a:t>
              </a:r>
            </a:p>
            <a:p>
              <a:r>
                <a:rPr lang="tr-TR" dirty="0" err="1">
                  <a:solidFill>
                    <a:srgbClr val="FF0000"/>
                  </a:solidFill>
                </a:rPr>
                <a:t>Probes</a:t>
              </a:r>
              <a:endParaRPr lang="en-GB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7" name="Grup 26">
            <a:extLst>
              <a:ext uri="{FF2B5EF4-FFF2-40B4-BE49-F238E27FC236}">
                <a16:creationId xmlns:a16="http://schemas.microsoft.com/office/drawing/2014/main" id="{6444224E-7240-482F-9811-DE5A70993DE7}"/>
              </a:ext>
            </a:extLst>
          </p:cNvPr>
          <p:cNvGrpSpPr/>
          <p:nvPr/>
        </p:nvGrpSpPr>
        <p:grpSpPr>
          <a:xfrm>
            <a:off x="4917178" y="357842"/>
            <a:ext cx="3946712" cy="2335943"/>
            <a:chOff x="4895219" y="2740371"/>
            <a:chExt cx="3946712" cy="2220314"/>
          </a:xfrm>
        </p:grpSpPr>
        <p:pic>
          <p:nvPicPr>
            <p:cNvPr id="16" name="Picture 2">
              <a:extLst>
                <a:ext uri="{FF2B5EF4-FFF2-40B4-BE49-F238E27FC236}">
                  <a16:creationId xmlns:a16="http://schemas.microsoft.com/office/drawing/2014/main" id="{F0DBEBC5-43B4-41F0-9E9E-48910366C04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95219" y="2740371"/>
              <a:ext cx="3946712" cy="2220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2" name="Düz Ok Bağlayıcısı 11">
              <a:extLst>
                <a:ext uri="{FF2B5EF4-FFF2-40B4-BE49-F238E27FC236}">
                  <a16:creationId xmlns:a16="http://schemas.microsoft.com/office/drawing/2014/main" id="{3DE6D8A8-7C9F-4721-9963-45DA157C74A9}"/>
                </a:ext>
              </a:extLst>
            </p:cNvPr>
            <p:cNvCxnSpPr/>
            <p:nvPr/>
          </p:nvCxnSpPr>
          <p:spPr>
            <a:xfrm>
              <a:off x="6660859" y="3429000"/>
              <a:ext cx="0" cy="698492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3" name="Metin kutusu 12">
              <a:extLst>
                <a:ext uri="{FF2B5EF4-FFF2-40B4-BE49-F238E27FC236}">
                  <a16:creationId xmlns:a16="http://schemas.microsoft.com/office/drawing/2014/main" id="{BAA7CD32-61F0-40EB-B41C-BEB12CC12D14}"/>
                </a:ext>
              </a:extLst>
            </p:cNvPr>
            <p:cNvSpPr txBox="1"/>
            <p:nvPr/>
          </p:nvSpPr>
          <p:spPr>
            <a:xfrm>
              <a:off x="6660859" y="3593580"/>
              <a:ext cx="14820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r-TR" dirty="0">
                  <a:solidFill>
                    <a:srgbClr val="FF0000"/>
                  </a:solidFill>
                </a:rPr>
                <a:t>2 cm </a:t>
              </a:r>
              <a:r>
                <a:rPr lang="tr-TR" dirty="0" err="1">
                  <a:solidFill>
                    <a:srgbClr val="FF0000"/>
                  </a:solidFill>
                </a:rPr>
                <a:t>drift</a:t>
              </a:r>
              <a:r>
                <a:rPr lang="tr-TR" dirty="0">
                  <a:solidFill>
                    <a:srgbClr val="FF0000"/>
                  </a:solidFill>
                </a:rPr>
                <a:t> </a:t>
              </a:r>
              <a:r>
                <a:rPr lang="tr-TR" dirty="0" err="1">
                  <a:solidFill>
                    <a:srgbClr val="FF0000"/>
                  </a:solidFill>
                </a:rPr>
                <a:t>gap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cxnSp>
          <p:nvCxnSpPr>
            <p:cNvPr id="17" name="Düz Ok Bağlayıcısı 16">
              <a:extLst>
                <a:ext uri="{FF2B5EF4-FFF2-40B4-BE49-F238E27FC236}">
                  <a16:creationId xmlns:a16="http://schemas.microsoft.com/office/drawing/2014/main" id="{BA10CF29-013F-44E0-AA7E-28B576766758}"/>
                </a:ext>
              </a:extLst>
            </p:cNvPr>
            <p:cNvCxnSpPr>
              <a:cxnSpLocks/>
            </p:cNvCxnSpPr>
            <p:nvPr/>
          </p:nvCxnSpPr>
          <p:spPr>
            <a:xfrm>
              <a:off x="6937695" y="4084320"/>
              <a:ext cx="0" cy="182880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Metin kutusu 21">
              <a:extLst>
                <a:ext uri="{FF2B5EF4-FFF2-40B4-BE49-F238E27FC236}">
                  <a16:creationId xmlns:a16="http://schemas.microsoft.com/office/drawing/2014/main" id="{65C10A00-43D9-4DB3-8842-96DBACA6F789}"/>
                </a:ext>
              </a:extLst>
            </p:cNvPr>
            <p:cNvSpPr txBox="1"/>
            <p:nvPr/>
          </p:nvSpPr>
          <p:spPr>
            <a:xfrm>
              <a:off x="6937695" y="3962912"/>
              <a:ext cx="15204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r-TR" dirty="0">
                  <a:solidFill>
                    <a:srgbClr val="FF0000"/>
                  </a:solidFill>
                </a:rPr>
                <a:t>2 mm </a:t>
              </a:r>
              <a:r>
                <a:rPr lang="tr-TR" dirty="0" err="1">
                  <a:solidFill>
                    <a:srgbClr val="FF0000"/>
                  </a:solidFill>
                </a:rPr>
                <a:t>ind</a:t>
              </a:r>
              <a:r>
                <a:rPr lang="tr-TR" dirty="0">
                  <a:solidFill>
                    <a:srgbClr val="FF0000"/>
                  </a:solidFill>
                </a:rPr>
                <a:t>. </a:t>
              </a:r>
              <a:r>
                <a:rPr lang="tr-TR" dirty="0" err="1">
                  <a:solidFill>
                    <a:srgbClr val="FF0000"/>
                  </a:solidFill>
                </a:rPr>
                <a:t>gap</a:t>
              </a:r>
              <a:endParaRPr lang="en-GB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9" name="Grup 28">
            <a:extLst>
              <a:ext uri="{FF2B5EF4-FFF2-40B4-BE49-F238E27FC236}">
                <a16:creationId xmlns:a16="http://schemas.microsoft.com/office/drawing/2014/main" id="{4F8E15C0-60A0-461D-94B9-D2349E6D0DE3}"/>
              </a:ext>
            </a:extLst>
          </p:cNvPr>
          <p:cNvGrpSpPr/>
          <p:nvPr/>
        </p:nvGrpSpPr>
        <p:grpSpPr>
          <a:xfrm>
            <a:off x="8922618" y="99060"/>
            <a:ext cx="3173844" cy="4230487"/>
            <a:chOff x="8902021" y="737721"/>
            <a:chExt cx="3173844" cy="4230487"/>
          </a:xfrm>
        </p:grpSpPr>
        <p:pic>
          <p:nvPicPr>
            <p:cNvPr id="1032" name="Picture 8">
              <a:extLst>
                <a:ext uri="{FF2B5EF4-FFF2-40B4-BE49-F238E27FC236}">
                  <a16:creationId xmlns:a16="http://schemas.microsoft.com/office/drawing/2014/main" id="{E80583A6-176F-4CEB-B5DD-C2CBE311B6E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02021" y="737721"/>
              <a:ext cx="3173844" cy="42304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Metin kutusu 22">
              <a:extLst>
                <a:ext uri="{FF2B5EF4-FFF2-40B4-BE49-F238E27FC236}">
                  <a16:creationId xmlns:a16="http://schemas.microsoft.com/office/drawing/2014/main" id="{FB863861-AFFB-4096-87B4-BAF9E9DFCE79}"/>
                </a:ext>
              </a:extLst>
            </p:cNvPr>
            <p:cNvSpPr txBox="1"/>
            <p:nvPr/>
          </p:nvSpPr>
          <p:spPr>
            <a:xfrm>
              <a:off x="9692215" y="2332991"/>
              <a:ext cx="6126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r-TR" dirty="0">
                  <a:solidFill>
                    <a:srgbClr val="FF0000"/>
                  </a:solidFill>
                </a:rPr>
                <a:t>PMT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sp>
          <p:nvSpPr>
            <p:cNvPr id="24" name="Metin kutusu 23">
              <a:extLst>
                <a:ext uri="{FF2B5EF4-FFF2-40B4-BE49-F238E27FC236}">
                  <a16:creationId xmlns:a16="http://schemas.microsoft.com/office/drawing/2014/main" id="{B5DC6A01-CF72-472F-9041-C550FA801410}"/>
                </a:ext>
              </a:extLst>
            </p:cNvPr>
            <p:cNvSpPr txBox="1"/>
            <p:nvPr/>
          </p:nvSpPr>
          <p:spPr>
            <a:xfrm>
              <a:off x="10851178" y="2267947"/>
              <a:ext cx="6783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r-TR" dirty="0" err="1">
                  <a:solidFill>
                    <a:srgbClr val="FF0000"/>
                  </a:solidFill>
                </a:rPr>
                <a:t>Laser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sp>
          <p:nvSpPr>
            <p:cNvPr id="25" name="Metin kutusu 24">
              <a:extLst>
                <a:ext uri="{FF2B5EF4-FFF2-40B4-BE49-F238E27FC236}">
                  <a16:creationId xmlns:a16="http://schemas.microsoft.com/office/drawing/2014/main" id="{5C621F79-33AC-486F-9E97-60F6F8343660}"/>
                </a:ext>
              </a:extLst>
            </p:cNvPr>
            <p:cNvSpPr txBox="1"/>
            <p:nvPr/>
          </p:nvSpPr>
          <p:spPr>
            <a:xfrm>
              <a:off x="10562058" y="3680138"/>
              <a:ext cx="122700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r-TR" dirty="0">
                  <a:solidFill>
                    <a:srgbClr val="FF0000"/>
                  </a:solidFill>
                </a:rPr>
                <a:t>Top of </a:t>
              </a:r>
              <a:r>
                <a:rPr lang="tr-TR" dirty="0" err="1">
                  <a:solidFill>
                    <a:srgbClr val="FF0000"/>
                  </a:solidFill>
                </a:rPr>
                <a:t>the</a:t>
              </a:r>
              <a:r>
                <a:rPr lang="tr-TR" dirty="0">
                  <a:solidFill>
                    <a:srgbClr val="FF0000"/>
                  </a:solidFill>
                </a:rPr>
                <a:t> </a:t>
              </a:r>
            </a:p>
            <a:p>
              <a:r>
                <a:rPr lang="tr-TR" dirty="0">
                  <a:solidFill>
                    <a:srgbClr val="FF0000"/>
                  </a:solidFill>
                </a:rPr>
                <a:t>GEM </a:t>
              </a:r>
              <a:r>
                <a:rPr lang="tr-TR" dirty="0" err="1">
                  <a:solidFill>
                    <a:srgbClr val="FF0000"/>
                  </a:solidFill>
                </a:rPr>
                <a:t>Sheet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sp>
          <p:nvSpPr>
            <p:cNvPr id="26" name="Metin kutusu 25">
              <a:extLst>
                <a:ext uri="{FF2B5EF4-FFF2-40B4-BE49-F238E27FC236}">
                  <a16:creationId xmlns:a16="http://schemas.microsoft.com/office/drawing/2014/main" id="{6F9CDD47-9F60-418B-8475-D3FADA59B926}"/>
                </a:ext>
              </a:extLst>
            </p:cNvPr>
            <p:cNvSpPr txBox="1"/>
            <p:nvPr/>
          </p:nvSpPr>
          <p:spPr>
            <a:xfrm>
              <a:off x="10098883" y="1594327"/>
              <a:ext cx="9744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r-TR" dirty="0" err="1">
                  <a:solidFill>
                    <a:srgbClr val="FF0000"/>
                  </a:solidFill>
                </a:rPr>
                <a:t>Cathode</a:t>
              </a:r>
              <a:endParaRPr lang="en-GB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0" name="Grup 29">
            <a:extLst>
              <a:ext uri="{FF2B5EF4-FFF2-40B4-BE49-F238E27FC236}">
                <a16:creationId xmlns:a16="http://schemas.microsoft.com/office/drawing/2014/main" id="{94CBE41E-A926-4C08-A283-2D671CBC7005}"/>
              </a:ext>
            </a:extLst>
          </p:cNvPr>
          <p:cNvGrpSpPr/>
          <p:nvPr/>
        </p:nvGrpSpPr>
        <p:grpSpPr>
          <a:xfrm>
            <a:off x="4904855" y="3041477"/>
            <a:ext cx="5677800" cy="3648744"/>
            <a:chOff x="4771740" y="3072360"/>
            <a:chExt cx="5964801" cy="3302398"/>
          </a:xfrm>
        </p:grpSpPr>
        <p:pic>
          <p:nvPicPr>
            <p:cNvPr id="35" name="Picture 6">
              <a:extLst>
                <a:ext uri="{FF2B5EF4-FFF2-40B4-BE49-F238E27FC236}">
                  <a16:creationId xmlns:a16="http://schemas.microsoft.com/office/drawing/2014/main" id="{41C5730E-58F0-486D-A80A-907F0187563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71740" y="3072360"/>
              <a:ext cx="5870164" cy="33023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6" name="Metin kutusu 35">
              <a:extLst>
                <a:ext uri="{FF2B5EF4-FFF2-40B4-BE49-F238E27FC236}">
                  <a16:creationId xmlns:a16="http://schemas.microsoft.com/office/drawing/2014/main" id="{8E7F92B2-28C1-4732-B114-37DF3F955CF0}"/>
                </a:ext>
              </a:extLst>
            </p:cNvPr>
            <p:cNvSpPr txBox="1"/>
            <p:nvPr/>
          </p:nvSpPr>
          <p:spPr>
            <a:xfrm>
              <a:off x="8141626" y="4538338"/>
              <a:ext cx="104227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r-TR" dirty="0" err="1">
                  <a:solidFill>
                    <a:srgbClr val="FF0000"/>
                  </a:solidFill>
                </a:rPr>
                <a:t>Vac</a:t>
              </a:r>
              <a:r>
                <a:rPr lang="tr-TR" dirty="0">
                  <a:solidFill>
                    <a:srgbClr val="FF0000"/>
                  </a:solidFill>
                </a:rPr>
                <a:t>. </a:t>
              </a:r>
            </a:p>
            <a:p>
              <a:r>
                <a:rPr lang="tr-TR" dirty="0" err="1">
                  <a:solidFill>
                    <a:srgbClr val="FF0000"/>
                  </a:solidFill>
                </a:rPr>
                <a:t>Chamber</a:t>
              </a:r>
              <a:endParaRPr lang="tr-TR" dirty="0">
                <a:solidFill>
                  <a:srgbClr val="FF0000"/>
                </a:solidFill>
              </a:endParaRPr>
            </a:p>
          </p:txBody>
        </p:sp>
        <p:sp>
          <p:nvSpPr>
            <p:cNvPr id="37" name="Metin kutusu 36">
              <a:extLst>
                <a:ext uri="{FF2B5EF4-FFF2-40B4-BE49-F238E27FC236}">
                  <a16:creationId xmlns:a16="http://schemas.microsoft.com/office/drawing/2014/main" id="{A9CCEA11-0FD8-40B2-A671-AAF1EFF9BB5D}"/>
                </a:ext>
              </a:extLst>
            </p:cNvPr>
            <p:cNvSpPr txBox="1"/>
            <p:nvPr/>
          </p:nvSpPr>
          <p:spPr>
            <a:xfrm>
              <a:off x="9917086" y="4454518"/>
              <a:ext cx="81945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r-TR" dirty="0" err="1">
                  <a:solidFill>
                    <a:srgbClr val="FF0000"/>
                  </a:solidFill>
                </a:rPr>
                <a:t>Press</a:t>
              </a:r>
              <a:r>
                <a:rPr lang="tr-TR" dirty="0">
                  <a:solidFill>
                    <a:srgbClr val="FF0000"/>
                  </a:solidFill>
                </a:rPr>
                <a:t>. </a:t>
              </a:r>
            </a:p>
            <a:p>
              <a:r>
                <a:rPr lang="tr-TR" dirty="0">
                  <a:solidFill>
                    <a:srgbClr val="FF0000"/>
                  </a:solidFill>
                </a:rPr>
                <a:t>Sensor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sp>
          <p:nvSpPr>
            <p:cNvPr id="38" name="Metin kutusu 37">
              <a:extLst>
                <a:ext uri="{FF2B5EF4-FFF2-40B4-BE49-F238E27FC236}">
                  <a16:creationId xmlns:a16="http://schemas.microsoft.com/office/drawing/2014/main" id="{BA4227D1-8083-48BD-B054-44A2D5F0E7FD}"/>
                </a:ext>
              </a:extLst>
            </p:cNvPr>
            <p:cNvSpPr txBox="1"/>
            <p:nvPr/>
          </p:nvSpPr>
          <p:spPr>
            <a:xfrm>
              <a:off x="6333547" y="4639184"/>
              <a:ext cx="1441485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r-TR" dirty="0" err="1">
                  <a:solidFill>
                    <a:srgbClr val="FF0000"/>
                  </a:solidFill>
                </a:rPr>
                <a:t>Temperature</a:t>
              </a:r>
              <a:r>
                <a:rPr lang="tr-TR" dirty="0">
                  <a:solidFill>
                    <a:srgbClr val="FF0000"/>
                  </a:solidFill>
                </a:rPr>
                <a:t> </a:t>
              </a:r>
            </a:p>
            <a:p>
              <a:r>
                <a:rPr lang="tr-TR" dirty="0" err="1">
                  <a:solidFill>
                    <a:srgbClr val="FF0000"/>
                  </a:solidFill>
                </a:rPr>
                <a:t>Humidity</a:t>
              </a:r>
              <a:endParaRPr lang="tr-TR" dirty="0">
                <a:solidFill>
                  <a:srgbClr val="FF0000"/>
                </a:solidFill>
              </a:endParaRPr>
            </a:p>
            <a:p>
              <a:r>
                <a:rPr lang="tr-TR" dirty="0">
                  <a:solidFill>
                    <a:srgbClr val="FF0000"/>
                  </a:solidFill>
                </a:rPr>
                <a:t>Sensor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cxnSp>
          <p:nvCxnSpPr>
            <p:cNvPr id="39" name="Düz Ok Bağlayıcısı 38">
              <a:extLst>
                <a:ext uri="{FF2B5EF4-FFF2-40B4-BE49-F238E27FC236}">
                  <a16:creationId xmlns:a16="http://schemas.microsoft.com/office/drawing/2014/main" id="{AB8112EB-090C-4AF1-9C9D-FB74690F7AE8}"/>
                </a:ext>
              </a:extLst>
            </p:cNvPr>
            <p:cNvCxnSpPr/>
            <p:nvPr/>
          </p:nvCxnSpPr>
          <p:spPr>
            <a:xfrm flipH="1" flipV="1">
              <a:off x="7135786" y="4538338"/>
              <a:ext cx="68580" cy="185221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Metin kutusu 39">
              <a:extLst>
                <a:ext uri="{FF2B5EF4-FFF2-40B4-BE49-F238E27FC236}">
                  <a16:creationId xmlns:a16="http://schemas.microsoft.com/office/drawing/2014/main" id="{AB1EC538-666B-46B3-B458-FFE42252020F}"/>
                </a:ext>
              </a:extLst>
            </p:cNvPr>
            <p:cNvSpPr txBox="1"/>
            <p:nvPr/>
          </p:nvSpPr>
          <p:spPr>
            <a:xfrm>
              <a:off x="5748946" y="3394107"/>
              <a:ext cx="1516380" cy="8356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r-TR" b="1" dirty="0">
                  <a:solidFill>
                    <a:srgbClr val="FF0000"/>
                  </a:solidFill>
                </a:rPr>
                <a:t>532 </a:t>
              </a:r>
              <a:r>
                <a:rPr lang="tr-TR" b="1" dirty="0" err="1">
                  <a:solidFill>
                    <a:srgbClr val="FF0000"/>
                  </a:solidFill>
                </a:rPr>
                <a:t>nm</a:t>
              </a:r>
              <a:r>
                <a:rPr lang="tr-TR" b="1" dirty="0">
                  <a:solidFill>
                    <a:srgbClr val="FF0000"/>
                  </a:solidFill>
                </a:rPr>
                <a:t> </a:t>
              </a:r>
              <a:r>
                <a:rPr lang="tr-TR" b="1" dirty="0" err="1">
                  <a:solidFill>
                    <a:srgbClr val="FF0000"/>
                  </a:solidFill>
                </a:rPr>
                <a:t>Green</a:t>
              </a:r>
              <a:r>
                <a:rPr lang="tr-TR" b="1" dirty="0">
                  <a:solidFill>
                    <a:srgbClr val="FF0000"/>
                  </a:solidFill>
                </a:rPr>
                <a:t> 1 kHz </a:t>
              </a:r>
              <a:r>
                <a:rPr lang="tr-TR" b="1" dirty="0" err="1">
                  <a:solidFill>
                    <a:srgbClr val="FF0000"/>
                  </a:solidFill>
                </a:rPr>
                <a:t>Pulsed</a:t>
              </a:r>
              <a:r>
                <a:rPr lang="tr-TR" b="1" dirty="0">
                  <a:solidFill>
                    <a:srgbClr val="FF0000"/>
                  </a:solidFill>
                </a:rPr>
                <a:t> </a:t>
              </a:r>
              <a:r>
                <a:rPr lang="tr-TR" b="1" dirty="0" err="1">
                  <a:solidFill>
                    <a:srgbClr val="FF0000"/>
                  </a:solidFill>
                </a:rPr>
                <a:t>Laser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31" name="Slayt Numarası Yer Tutucusu 30">
            <a:extLst>
              <a:ext uri="{FF2B5EF4-FFF2-40B4-BE49-F238E27FC236}">
                <a16:creationId xmlns:a16="http://schemas.microsoft.com/office/drawing/2014/main" id="{C4B9083D-CFF9-4726-9E8C-FD6076517B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005EB-FC16-489E-AC12-3988DB1B12D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43374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Shape 2">
            <a:extLst>
              <a:ext uri="{FF2B5EF4-FFF2-40B4-BE49-F238E27FC236}">
                <a16:creationId xmlns:a16="http://schemas.microsoft.com/office/drawing/2014/main" id="{8C6802DD-E5AB-4DBC-B818-DD0639E093A1}"/>
              </a:ext>
            </a:extLst>
          </p:cNvPr>
          <p:cNvSpPr txBox="1"/>
          <p:nvPr/>
        </p:nvSpPr>
        <p:spPr>
          <a:xfrm>
            <a:off x="328643" y="183428"/>
            <a:ext cx="6957902" cy="903427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r>
              <a:rPr lang="tr-TR" sz="4354" spc="-1" dirty="0">
                <a:solidFill>
                  <a:schemeClr val="accent6">
                    <a:lumMod val="50000"/>
                  </a:schemeClr>
                </a:solidFill>
                <a:latin typeface="Times New Roman"/>
              </a:rPr>
              <a:t>Ar-CO</a:t>
            </a:r>
            <a:r>
              <a:rPr lang="tr-TR" sz="4354" spc="-1" baseline="-25000" dirty="0">
                <a:solidFill>
                  <a:schemeClr val="accent6">
                    <a:lumMod val="50000"/>
                  </a:schemeClr>
                </a:solidFill>
                <a:latin typeface="Times New Roman"/>
              </a:rPr>
              <a:t>2</a:t>
            </a:r>
            <a:r>
              <a:rPr lang="tr-TR" sz="4354" spc="-1" dirty="0">
                <a:latin typeface="Times New Roman"/>
              </a:rPr>
              <a:t> </a:t>
            </a:r>
            <a:r>
              <a:rPr lang="tr-TR" sz="4354" spc="-1" dirty="0" err="1">
                <a:solidFill>
                  <a:schemeClr val="accent6">
                    <a:lumMod val="50000"/>
                  </a:schemeClr>
                </a:solidFill>
                <a:latin typeface="Times New Roman"/>
              </a:rPr>
              <a:t>Mixture</a:t>
            </a:r>
            <a:endParaRPr lang="en-US" sz="4354" spc="-1" dirty="0">
              <a:solidFill>
                <a:schemeClr val="accent6">
                  <a:lumMod val="50000"/>
                </a:schemeClr>
              </a:solidFill>
              <a:latin typeface="Times New Roman"/>
            </a:endParaRPr>
          </a:p>
        </p:txBody>
      </p:sp>
      <p:pic>
        <p:nvPicPr>
          <p:cNvPr id="6" name="Resim 5">
            <a:extLst>
              <a:ext uri="{FF2B5EF4-FFF2-40B4-BE49-F238E27FC236}">
                <a16:creationId xmlns:a16="http://schemas.microsoft.com/office/drawing/2014/main" id="{50B4EBC9-8A40-4E15-ACAF-785E98FF66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222" y="1202508"/>
            <a:ext cx="7360744" cy="4452984"/>
          </a:xfrm>
          <a:prstGeom prst="rect">
            <a:avLst/>
          </a:prstGeom>
        </p:spPr>
      </p:pic>
      <p:sp>
        <p:nvSpPr>
          <p:cNvPr id="7" name="Metin kutusu 6">
            <a:extLst>
              <a:ext uri="{FF2B5EF4-FFF2-40B4-BE49-F238E27FC236}">
                <a16:creationId xmlns:a16="http://schemas.microsoft.com/office/drawing/2014/main" id="{D14673FB-9659-4194-A391-81D770CF22A1}"/>
              </a:ext>
            </a:extLst>
          </p:cNvPr>
          <p:cNvSpPr txBox="1"/>
          <p:nvPr/>
        </p:nvSpPr>
        <p:spPr>
          <a:xfrm>
            <a:off x="11282" y="784527"/>
            <a:ext cx="7275263" cy="4273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177" dirty="0"/>
              <a:t>%80 Ar - %20 CO</a:t>
            </a:r>
            <a:r>
              <a:rPr lang="tr-TR" sz="2177" baseline="-25000" dirty="0"/>
              <a:t>2</a:t>
            </a:r>
          </a:p>
        </p:txBody>
      </p:sp>
      <p:pic>
        <p:nvPicPr>
          <p:cNvPr id="8" name="Resim 7">
            <a:extLst>
              <a:ext uri="{FF2B5EF4-FFF2-40B4-BE49-F238E27FC236}">
                <a16:creationId xmlns:a16="http://schemas.microsoft.com/office/drawing/2014/main" id="{1671E01D-87D6-4F5E-885C-00ED20758D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7944" y="268605"/>
            <a:ext cx="4762500" cy="3333750"/>
          </a:xfrm>
          <a:prstGeom prst="rect">
            <a:avLst/>
          </a:prstGeom>
        </p:spPr>
      </p:pic>
      <p:pic>
        <p:nvPicPr>
          <p:cNvPr id="11" name="Resim 10">
            <a:extLst>
              <a:ext uri="{FF2B5EF4-FFF2-40B4-BE49-F238E27FC236}">
                <a16:creationId xmlns:a16="http://schemas.microsoft.com/office/drawing/2014/main" id="{8A3CC412-6769-4716-83A3-F436CEC5B2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03906" y="3530834"/>
            <a:ext cx="4222941" cy="3327166"/>
          </a:xfrm>
          <a:prstGeom prst="rect">
            <a:avLst/>
          </a:prstGeom>
        </p:spPr>
      </p:pic>
      <p:sp>
        <p:nvSpPr>
          <p:cNvPr id="12" name="Slayt Numarası Yer Tutucusu 11">
            <a:extLst>
              <a:ext uri="{FF2B5EF4-FFF2-40B4-BE49-F238E27FC236}">
                <a16:creationId xmlns:a16="http://schemas.microsoft.com/office/drawing/2014/main" id="{6DA112CB-9729-4EF1-A2DE-16E89F88DD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005EB-FC16-489E-AC12-3988DB1B12D7}" type="slidenum">
              <a:rPr lang="en-GB" smtClean="0"/>
              <a:t>7</a:t>
            </a:fld>
            <a:endParaRPr lang="en-GB"/>
          </a:p>
        </p:txBody>
      </p:sp>
      <p:sp>
        <p:nvSpPr>
          <p:cNvPr id="13" name="Metin kutusu 12">
            <a:extLst>
              <a:ext uri="{FF2B5EF4-FFF2-40B4-BE49-F238E27FC236}">
                <a16:creationId xmlns:a16="http://schemas.microsoft.com/office/drawing/2014/main" id="{C0C607EC-D7EA-4B7D-A30B-768B6C36D57A}"/>
              </a:ext>
            </a:extLst>
          </p:cNvPr>
          <p:cNvSpPr txBox="1"/>
          <p:nvPr/>
        </p:nvSpPr>
        <p:spPr>
          <a:xfrm>
            <a:off x="641130" y="5892581"/>
            <a:ext cx="60155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/>
              <a:t>1 kHz </a:t>
            </a:r>
            <a:r>
              <a:rPr lang="tr-TR" dirty="0" err="1"/>
              <a:t>Laser</a:t>
            </a:r>
            <a:r>
              <a:rPr lang="tr-TR" dirty="0"/>
              <a:t> </a:t>
            </a:r>
            <a:r>
              <a:rPr lang="tr-TR" dirty="0" err="1"/>
              <a:t>Pulse</a:t>
            </a:r>
            <a:r>
              <a:rPr lang="tr-TR" dirty="0"/>
              <a:t> </a:t>
            </a:r>
            <a:r>
              <a:rPr lang="tr-TR" dirty="0" err="1"/>
              <a:t>Frequency</a:t>
            </a:r>
            <a:endParaRPr lang="tr-TR" dirty="0"/>
          </a:p>
          <a:p>
            <a:pPr algn="ctr"/>
            <a:r>
              <a:rPr lang="tr-TR" dirty="0"/>
              <a:t>300 V GEM </a:t>
            </a:r>
            <a:r>
              <a:rPr lang="tr-TR" dirty="0" err="1"/>
              <a:t>Drift</a:t>
            </a:r>
            <a:r>
              <a:rPr lang="tr-TR" dirty="0"/>
              <a:t> </a:t>
            </a:r>
            <a:r>
              <a:rPr lang="tr-TR" dirty="0" err="1"/>
              <a:t>Voltage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61757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Shape 2">
            <a:extLst>
              <a:ext uri="{FF2B5EF4-FFF2-40B4-BE49-F238E27FC236}">
                <a16:creationId xmlns:a16="http://schemas.microsoft.com/office/drawing/2014/main" id="{8C6802DD-E5AB-4DBC-B818-DD0639E093A1}"/>
              </a:ext>
            </a:extLst>
          </p:cNvPr>
          <p:cNvSpPr txBox="1"/>
          <p:nvPr/>
        </p:nvSpPr>
        <p:spPr>
          <a:xfrm>
            <a:off x="328643" y="183428"/>
            <a:ext cx="6957902" cy="903427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r>
              <a:rPr lang="tr-TR" sz="4354" spc="-1" dirty="0">
                <a:solidFill>
                  <a:schemeClr val="accent6">
                    <a:lumMod val="50000"/>
                  </a:schemeClr>
                </a:solidFill>
                <a:latin typeface="Times New Roman"/>
              </a:rPr>
              <a:t>Argon-Karbondioksit</a:t>
            </a:r>
            <a:r>
              <a:rPr lang="tr-TR" sz="4354" spc="-1" dirty="0">
                <a:latin typeface="Times New Roman"/>
              </a:rPr>
              <a:t> </a:t>
            </a:r>
            <a:r>
              <a:rPr lang="tr-TR" sz="4354" spc="-1" dirty="0">
                <a:solidFill>
                  <a:schemeClr val="accent6">
                    <a:lumMod val="50000"/>
                  </a:schemeClr>
                </a:solidFill>
                <a:latin typeface="Times New Roman"/>
              </a:rPr>
              <a:t>Karışımı</a:t>
            </a:r>
            <a:endParaRPr lang="en-US" sz="4354" spc="-1" dirty="0">
              <a:solidFill>
                <a:schemeClr val="accent6">
                  <a:lumMod val="50000"/>
                </a:schemeClr>
              </a:solidFill>
              <a:latin typeface="Times New Roman"/>
            </a:endParaRPr>
          </a:p>
        </p:txBody>
      </p:sp>
      <p:sp>
        <p:nvSpPr>
          <p:cNvPr id="4" name="Metin kutusu 3">
            <a:extLst>
              <a:ext uri="{FF2B5EF4-FFF2-40B4-BE49-F238E27FC236}">
                <a16:creationId xmlns:a16="http://schemas.microsoft.com/office/drawing/2014/main" id="{A9C11302-4D52-4F67-9168-9A8F0F263001}"/>
              </a:ext>
            </a:extLst>
          </p:cNvPr>
          <p:cNvSpPr txBox="1"/>
          <p:nvPr/>
        </p:nvSpPr>
        <p:spPr>
          <a:xfrm>
            <a:off x="127222" y="5903979"/>
            <a:ext cx="7275263" cy="76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177" dirty="0"/>
              <a:t>1 KHz Lazer Darbe Frekansı</a:t>
            </a:r>
          </a:p>
          <a:p>
            <a:pPr algn="ctr"/>
            <a:r>
              <a:rPr lang="tr-TR" sz="2177" dirty="0"/>
              <a:t>90 V GEM Sürüklenme Bölgesi Voltajı</a:t>
            </a:r>
            <a:endParaRPr lang="en-GB" sz="2177" dirty="0"/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D14673FB-9659-4194-A391-81D770CF22A1}"/>
              </a:ext>
            </a:extLst>
          </p:cNvPr>
          <p:cNvSpPr txBox="1"/>
          <p:nvPr/>
        </p:nvSpPr>
        <p:spPr>
          <a:xfrm>
            <a:off x="11282" y="784527"/>
            <a:ext cx="7275263" cy="4273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177" dirty="0"/>
              <a:t>%80 Argon - %20 Karbondioksit</a:t>
            </a:r>
          </a:p>
        </p:txBody>
      </p:sp>
      <p:pic>
        <p:nvPicPr>
          <p:cNvPr id="8" name="Resim 7">
            <a:extLst>
              <a:ext uri="{FF2B5EF4-FFF2-40B4-BE49-F238E27FC236}">
                <a16:creationId xmlns:a16="http://schemas.microsoft.com/office/drawing/2014/main" id="{5F11F9CA-8723-45D5-BA5D-D065E4B5FFEB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8" t="8685" r="9350" b="2275"/>
          <a:stretch/>
        </p:blipFill>
        <p:spPr bwMode="auto">
          <a:xfrm>
            <a:off x="7805326" y="552940"/>
            <a:ext cx="4259453" cy="287605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Resim 9">
            <a:extLst>
              <a:ext uri="{FF2B5EF4-FFF2-40B4-BE49-F238E27FC236}">
                <a16:creationId xmlns:a16="http://schemas.microsoft.com/office/drawing/2014/main" id="{2400D59B-0E8B-4BE4-9A9D-FE093FEDA77E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27" t="2540" r="4170" b="4273"/>
          <a:stretch/>
        </p:blipFill>
        <p:spPr bwMode="auto">
          <a:xfrm>
            <a:off x="7840160" y="3304271"/>
            <a:ext cx="4224620" cy="338138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Resim 10">
            <a:extLst>
              <a:ext uri="{FF2B5EF4-FFF2-40B4-BE49-F238E27FC236}">
                <a16:creationId xmlns:a16="http://schemas.microsoft.com/office/drawing/2014/main" id="{9D84E387-8D2B-4A57-A372-1132398204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221" y="1428337"/>
            <a:ext cx="7413060" cy="4001323"/>
          </a:xfrm>
          <a:prstGeom prst="rect">
            <a:avLst/>
          </a:prstGeom>
        </p:spPr>
      </p:pic>
      <p:sp>
        <p:nvSpPr>
          <p:cNvPr id="3" name="Slayt Numarası Yer Tutucusu 2">
            <a:extLst>
              <a:ext uri="{FF2B5EF4-FFF2-40B4-BE49-F238E27FC236}">
                <a16:creationId xmlns:a16="http://schemas.microsoft.com/office/drawing/2014/main" id="{4CE87E7D-0FB3-493E-964B-77DA9EC2B0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005EB-FC16-489E-AC12-3988DB1B12D7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58880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Shape 2">
            <a:extLst>
              <a:ext uri="{FF2B5EF4-FFF2-40B4-BE49-F238E27FC236}">
                <a16:creationId xmlns:a16="http://schemas.microsoft.com/office/drawing/2014/main" id="{8C6802DD-E5AB-4DBC-B818-DD0639E093A1}"/>
              </a:ext>
            </a:extLst>
          </p:cNvPr>
          <p:cNvSpPr txBox="1"/>
          <p:nvPr/>
        </p:nvSpPr>
        <p:spPr>
          <a:xfrm>
            <a:off x="328643" y="183428"/>
            <a:ext cx="6957902" cy="903427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r>
              <a:rPr lang="tr-TR" sz="4354" spc="-1" dirty="0">
                <a:solidFill>
                  <a:schemeClr val="accent6">
                    <a:lumMod val="50000"/>
                  </a:schemeClr>
                </a:solidFill>
                <a:latin typeface="Times New Roman"/>
              </a:rPr>
              <a:t>Argon-Karbondioksit</a:t>
            </a:r>
            <a:r>
              <a:rPr lang="tr-TR" sz="4354" spc="-1" dirty="0">
                <a:latin typeface="Times New Roman"/>
              </a:rPr>
              <a:t> </a:t>
            </a:r>
            <a:r>
              <a:rPr lang="tr-TR" sz="4354" spc="-1" dirty="0">
                <a:solidFill>
                  <a:schemeClr val="accent6">
                    <a:lumMod val="50000"/>
                  </a:schemeClr>
                </a:solidFill>
                <a:latin typeface="Times New Roman"/>
              </a:rPr>
              <a:t>Karışımı</a:t>
            </a:r>
            <a:endParaRPr lang="en-US" sz="4354" spc="-1" dirty="0">
              <a:solidFill>
                <a:schemeClr val="accent6">
                  <a:lumMod val="50000"/>
                </a:schemeClr>
              </a:solidFill>
              <a:latin typeface="Times New Roman"/>
            </a:endParaRPr>
          </a:p>
        </p:txBody>
      </p:sp>
      <p:sp>
        <p:nvSpPr>
          <p:cNvPr id="4" name="Metin kutusu 3">
            <a:extLst>
              <a:ext uri="{FF2B5EF4-FFF2-40B4-BE49-F238E27FC236}">
                <a16:creationId xmlns:a16="http://schemas.microsoft.com/office/drawing/2014/main" id="{A9C11302-4D52-4F67-9168-9A8F0F263001}"/>
              </a:ext>
            </a:extLst>
          </p:cNvPr>
          <p:cNvSpPr txBox="1"/>
          <p:nvPr/>
        </p:nvSpPr>
        <p:spPr>
          <a:xfrm>
            <a:off x="127222" y="5903979"/>
            <a:ext cx="7275263" cy="76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177" dirty="0"/>
              <a:t>5 KHz Lazer Darbe Frekansı</a:t>
            </a:r>
          </a:p>
          <a:p>
            <a:pPr algn="ctr"/>
            <a:r>
              <a:rPr lang="tr-TR" sz="2177" dirty="0"/>
              <a:t>300 V GEM Sürüklenme Bölgesi Voltajı</a:t>
            </a:r>
            <a:endParaRPr lang="en-GB" sz="2177" dirty="0"/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D14673FB-9659-4194-A391-81D770CF22A1}"/>
              </a:ext>
            </a:extLst>
          </p:cNvPr>
          <p:cNvSpPr txBox="1"/>
          <p:nvPr/>
        </p:nvSpPr>
        <p:spPr>
          <a:xfrm>
            <a:off x="11282" y="784527"/>
            <a:ext cx="7275263" cy="4273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177" dirty="0"/>
              <a:t>%80 Argon - %20 Karbondioksit</a:t>
            </a:r>
          </a:p>
        </p:txBody>
      </p:sp>
      <p:pic>
        <p:nvPicPr>
          <p:cNvPr id="8" name="Resim 7">
            <a:extLst>
              <a:ext uri="{FF2B5EF4-FFF2-40B4-BE49-F238E27FC236}">
                <a16:creationId xmlns:a16="http://schemas.microsoft.com/office/drawing/2014/main" id="{F2465209-C322-41A6-BD81-5D027B674C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067" y="2669964"/>
            <a:ext cx="6515571" cy="1795248"/>
          </a:xfrm>
          <a:prstGeom prst="rect">
            <a:avLst/>
          </a:prstGeom>
        </p:spPr>
      </p:pic>
      <p:pic>
        <p:nvPicPr>
          <p:cNvPr id="10" name="Resim 9">
            <a:extLst>
              <a:ext uri="{FF2B5EF4-FFF2-40B4-BE49-F238E27FC236}">
                <a16:creationId xmlns:a16="http://schemas.microsoft.com/office/drawing/2014/main" id="{8BEF4BD9-9DEF-4A89-A2DA-BA8DF4C6997D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9" t="2978" r="5548" b="4240"/>
          <a:stretch/>
        </p:blipFill>
        <p:spPr bwMode="auto">
          <a:xfrm>
            <a:off x="7308026" y="1748675"/>
            <a:ext cx="4147055" cy="33606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Slayt Numarası Yer Tutucusu 2">
            <a:extLst>
              <a:ext uri="{FF2B5EF4-FFF2-40B4-BE49-F238E27FC236}">
                <a16:creationId xmlns:a16="http://schemas.microsoft.com/office/drawing/2014/main" id="{896A59D4-F6E3-40A8-B785-8F887F10B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005EB-FC16-489E-AC12-3988DB1B12D7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23526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2845</TotalTime>
  <Words>349</Words>
  <Application>Microsoft Office PowerPoint</Application>
  <PresentationFormat>Geniş ekran</PresentationFormat>
  <Paragraphs>82</Paragraphs>
  <Slides>11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7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11</vt:i4>
      </vt:variant>
    </vt:vector>
  </HeadingPairs>
  <TitlesOfParts>
    <vt:vector size="19" baseType="lpstr">
      <vt:lpstr>Amasis MT Pro Black</vt:lpstr>
      <vt:lpstr>Arial</vt:lpstr>
      <vt:lpstr>Calibri</vt:lpstr>
      <vt:lpstr>Calibri Light</vt:lpstr>
      <vt:lpstr>helvetica</vt:lpstr>
      <vt:lpstr>Roboto</vt:lpstr>
      <vt:lpstr>Times New Roman</vt:lpstr>
      <vt:lpstr>Office Teması</vt:lpstr>
      <vt:lpstr>Determination of cluster ion size for Ar-CO2 mixtures by using Rayleigh Scattering.</vt:lpstr>
      <vt:lpstr>Reminding</vt:lpstr>
      <vt:lpstr>Reminding</vt:lpstr>
      <vt:lpstr>Measuring cluster ion size</vt:lpstr>
      <vt:lpstr>Experimental Setup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Determination of cluster ion size for Ar-CO2 mixtures by using Rayleigh Scattering.</dc:title>
  <dc:creator>Yalcin KALKAN</dc:creator>
  <cp:lastModifiedBy>Yalcin KALKAN</cp:lastModifiedBy>
  <cp:revision>3</cp:revision>
  <dcterms:created xsi:type="dcterms:W3CDTF">2021-11-15T10:33:36Z</dcterms:created>
  <dcterms:modified xsi:type="dcterms:W3CDTF">2021-11-30T17:12:09Z</dcterms:modified>
</cp:coreProperties>
</file>