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  <p:sldMasterId id="2147483685" r:id="rId3"/>
    <p:sldMasterId id="2147483660" r:id="rId4"/>
    <p:sldMasterId id="2147483673" r:id="rId5"/>
  </p:sldMasterIdLst>
  <p:notesMasterIdLst>
    <p:notesMasterId r:id="rId19"/>
  </p:notesMasterIdLst>
  <p:sldIdLst>
    <p:sldId id="256" r:id="rId6"/>
    <p:sldId id="272" r:id="rId7"/>
    <p:sldId id="304" r:id="rId8"/>
    <p:sldId id="309" r:id="rId9"/>
    <p:sldId id="326" r:id="rId10"/>
    <p:sldId id="325" r:id="rId11"/>
    <p:sldId id="316" r:id="rId12"/>
    <p:sldId id="317" r:id="rId13"/>
    <p:sldId id="319" r:id="rId14"/>
    <p:sldId id="320" r:id="rId15"/>
    <p:sldId id="321" r:id="rId16"/>
    <p:sldId id="327" r:id="rId17"/>
    <p:sldId id="27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01750-419C-4FF1-AFE9-91BA1DCEE672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7F891-EC6F-4760-89AB-81935D51AE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549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7F891-EC6F-4760-89AB-81935D51AE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36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7F891-EC6F-4760-89AB-81935D51AE5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97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E7F891-EC6F-4760-89AB-81935D51AE5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1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CE178-6F99-43DD-9235-127683A5B9EC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0" y="166687"/>
            <a:ext cx="1117600" cy="112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938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 preferRelativeResize="0"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081463"/>
            <a:ext cx="1131888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 preferRelativeResize="0"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 preferRelativeResize="0"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476251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/>
          <p:cNvPicPr preferRelativeResize="0"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979488"/>
            <a:ext cx="91440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 preferRelativeResize="0"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131888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-2670" y="3176"/>
            <a:ext cx="1100138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9688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35237-06C1-4EE5-9A46-1219510E70F6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05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8119-32BC-4606-AB00-55EC534E1AFF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0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09BD-FDD3-41A6-947E-1FBB0EAE6720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51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786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382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810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189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212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28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1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22A3-4F18-4F0E-ADFF-E0CBD5A8E8A9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147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50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79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090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243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292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258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5065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944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0458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19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92E4-40D3-4AE7-B689-05246042D676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2067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3221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7490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364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54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752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F228-2C18-4AA4-A7FE-42F49ECFE06B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0925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C346-97B6-41AE-883D-33FE974F827B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5375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3CE4F-4EAC-488D-9A28-2EA1EFCD905E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4465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7693B-6CE8-4219-8F65-103EB28A8B4C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132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064A-4BF6-4934-85CC-0A2539D2269D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52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3703-FBA2-47AD-A54F-F48A08A4B0B9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9698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DB13-CCC2-4E43-9413-C33FC53CEF06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2452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4264E-7FDF-4CC2-81AA-1585739CCD08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3062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4390-C53C-4553-B78E-49C07E331C8F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2706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0910-5862-47B1-BF18-0B806DC8B06E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4163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B89B-A240-436C-8B3B-4A6A566A4F9C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5377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3935-B3F1-4747-8497-04C14126849B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9646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57C3E-DE9B-40BD-96CD-9439EB3E4E6F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116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089-167A-4B5D-B8C2-A5FF9BB7F7D1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9095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A37C3-C85C-4439-BEAB-F9125C8F496C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3702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9ED6-2FBF-4B46-8438-E3FF4EE93C19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99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DEFB-06FF-4F7C-B8F9-5A3E78AA30F4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1451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1497F-89BA-480B-8B41-94C8EE970B20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3526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6E664-CDFD-4385-A86C-82475237EBB1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28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0E172-648A-497D-B34F-6D460443B71A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0916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59B75-1392-4A9B-AD63-478D3F85117D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4862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D4D1-5529-4D8D-AE0C-C718BDD1FA25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0773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C0DB-0AAC-41F5-838B-3090AAF83961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5136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0831-1CBD-42E0-B168-DF223A6EE0C9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4777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536D-F555-4CCD-8F54-2716CB717EFB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286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40C98-B487-443F-8CB8-E6274C735F7A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75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0A51-EEDB-4CA5-9DB1-991C95E45F7B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85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02AF-B3EB-4F5D-B6E0-12854FA51131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11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D41D-9F28-49DA-8D1D-BBE2F75B9077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854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22A3-4F18-4F0E-ADFF-E0CBD5A8E8A9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3565E-3D9A-416C-AE67-45BB807DB5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75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4EE30-E433-4FB9-83BF-9BA4C69AD22A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9A0C0-8181-4C2E-86D8-47C327FB85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97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8945D-EAF3-4940-9BFF-A2D06A8C94D6}" type="datetimeFigureOut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2BC1F-27AC-4C3A-B095-8A986D885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7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39EDE-DDC8-4E1A-BDE0-CF177B5D0F62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8B840-994C-49D2-B7C7-34C4805AA8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38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85077-08D0-4F8B-A7F0-93DD227120AA}" type="datetime1">
              <a:rPr lang="zh-CN" altLang="en-US" smtClean="0"/>
              <a:t>2021/11/16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6BD57-0693-4DCE-8D9A-D2A0ED05EF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28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915341" y="2109579"/>
            <a:ext cx="836131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800" dirty="0">
                <a:solidFill>
                  <a:srgbClr val="3F3B91"/>
                </a:solidFill>
                <a:latin typeface="Times New Roman" pitchFamily="18" charset="0"/>
                <a:ea typeface="楷体" pitchFamily="49" charset="-122"/>
                <a:cs typeface="+mj-cs"/>
              </a:rPr>
              <a:t>Update of the 100cm×50cm RWELL detector </a:t>
            </a:r>
          </a:p>
          <a:p>
            <a:pPr algn="ctr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800" dirty="0">
                <a:solidFill>
                  <a:srgbClr val="3F3B91"/>
                </a:solidFill>
                <a:latin typeface="Times New Roman" pitchFamily="18" charset="0"/>
                <a:ea typeface="楷体" pitchFamily="49" charset="-122"/>
                <a:cs typeface="+mj-cs"/>
              </a:rPr>
              <a:t>for DHCAL application</a:t>
            </a:r>
          </a:p>
          <a:p>
            <a:pPr algn="ctr"/>
            <a:endParaRPr lang="en-US" altLang="zh-CN" sz="1400" dirty="0"/>
          </a:p>
          <a:p>
            <a:pPr algn="ctr"/>
            <a:r>
              <a:rPr kumimoji="1" lang="en-US" altLang="zh-CN" sz="1600" dirty="0" err="1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Daojin</a:t>
            </a:r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 Hong</a:t>
            </a:r>
          </a:p>
          <a:p>
            <a:pPr algn="ctr"/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On behalf of the USTC MPGD Group</a:t>
            </a:r>
          </a:p>
          <a:p>
            <a:pPr algn="ctr"/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State Key Laboratory of Particle Detection and Electronics </a:t>
            </a:r>
          </a:p>
          <a:p>
            <a:pPr algn="ctr"/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University of Science and Technology of China</a:t>
            </a:r>
          </a:p>
          <a:p>
            <a:pPr algn="ctr"/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6" name="矩形 5"/>
          <p:cNvSpPr/>
          <p:nvPr/>
        </p:nvSpPr>
        <p:spPr>
          <a:xfrm>
            <a:off x="5458397" y="4796232"/>
            <a:ext cx="14662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16th.Nov.2021</a:t>
            </a: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712035" y="5384428"/>
            <a:ext cx="838896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RD51 Collaboration Meeting and topical workshop on Wide Dynamic Range operation of MPGDs</a:t>
            </a:r>
            <a:endParaRPr kumimoji="1" lang="en-US" altLang="zh-CN" sz="1600" dirty="0">
              <a:solidFill>
                <a:srgbClr val="4A5C30"/>
              </a:solidFill>
              <a:latin typeface="Cambria" pitchFamily="18" charset="0"/>
              <a:ea typeface="华文楷体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15th -19th November</a:t>
            </a:r>
            <a:r>
              <a:rPr kumimoji="1" lang="en-US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 2021</a:t>
            </a:r>
            <a:r>
              <a:rPr kumimoji="1" lang="zh-CN" altLang="zh-CN" sz="1600" dirty="0">
                <a:solidFill>
                  <a:srgbClr val="4A5C30"/>
                </a:solidFill>
                <a:latin typeface="Cambria" pitchFamily="18" charset="0"/>
                <a:ea typeface="华文楷体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1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502" y="1849823"/>
            <a:ext cx="4661867" cy="260629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7118" y="351976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Detection efficiency to MIPs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283" y="4284951"/>
            <a:ext cx="3555830" cy="22444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内容占位符 2"/>
          <p:cNvSpPr txBox="1">
            <a:spLocks/>
          </p:cNvSpPr>
          <p:nvPr/>
        </p:nvSpPr>
        <p:spPr>
          <a:xfrm>
            <a:off x="430283" y="1667474"/>
            <a:ext cx="6001149" cy="8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Test setup</a:t>
            </a:r>
          </a:p>
        </p:txBody>
      </p:sp>
      <p:sp>
        <p:nvSpPr>
          <p:cNvPr id="35" name="矩形 34"/>
          <p:cNvSpPr/>
          <p:nvPr/>
        </p:nvSpPr>
        <p:spPr>
          <a:xfrm>
            <a:off x="6483718" y="3981172"/>
            <a:ext cx="3294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Detection efficiency: </a:t>
            </a:r>
            <a:r>
              <a:rPr lang="zh-CN" altLang="en-US" b="1" dirty="0"/>
              <a:t>～</a:t>
            </a:r>
            <a:r>
              <a:rPr lang="en-US" altLang="zh-CN" b="1" dirty="0"/>
              <a:t>95.9%</a:t>
            </a:r>
            <a:endParaRPr lang="zh-CN" altLang="en-US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9661511" y="1150964"/>
            <a:ext cx="218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Gas: Ar-5%iC</a:t>
            </a:r>
            <a:r>
              <a:rPr lang="en-US" altLang="zh-CN" baseline="-25000" dirty="0"/>
              <a:t>4</a:t>
            </a:r>
            <a:r>
              <a:rPr lang="en-US" altLang="zh-CN" dirty="0"/>
              <a:t>H</a:t>
            </a:r>
            <a:r>
              <a:rPr lang="en-US" altLang="zh-CN" baseline="-25000" dirty="0"/>
              <a:t>10</a:t>
            </a:r>
            <a:endParaRPr lang="zh-CN" altLang="en-US" dirty="0"/>
          </a:p>
        </p:txBody>
      </p:sp>
      <p:sp>
        <p:nvSpPr>
          <p:cNvPr id="18" name="左弧形箭头 17"/>
          <p:cNvSpPr/>
          <p:nvPr/>
        </p:nvSpPr>
        <p:spPr>
          <a:xfrm>
            <a:off x="630699" y="3297345"/>
            <a:ext cx="801325" cy="168709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588417" y="1841431"/>
            <a:ext cx="4873060" cy="1923777"/>
            <a:chOff x="6588417" y="1841431"/>
            <a:chExt cx="4873060" cy="192377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417" y="1841431"/>
              <a:ext cx="4873060" cy="1923777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8336836" y="2135823"/>
              <a:ext cx="23251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i="1" dirty="0"/>
                <a:t>signal</a:t>
              </a:r>
              <a:endParaRPr lang="zh-CN" altLang="en-US" sz="1600" b="1" i="1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10600" y="2908675"/>
              <a:ext cx="10036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i="1" dirty="0"/>
                <a:t>Trigger</a:t>
              </a:r>
              <a:endParaRPr lang="zh-CN" altLang="en-US" sz="1600" b="1" i="1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86692" y="4332614"/>
            <a:ext cx="5101725" cy="2206298"/>
            <a:chOff x="1486692" y="4332614"/>
            <a:chExt cx="5101725" cy="220629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6692" y="4332614"/>
              <a:ext cx="4470570" cy="2206298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4263229" y="4464810"/>
              <a:ext cx="23251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i="1" dirty="0">
                  <a:solidFill>
                    <a:srgbClr val="FFFF00"/>
                  </a:solidFill>
                </a:rPr>
                <a:t>PMT1</a:t>
              </a:r>
              <a:endParaRPr lang="zh-CN" altLang="en-US" sz="1600" b="1" i="1" dirty="0">
                <a:solidFill>
                  <a:srgbClr val="FFFF0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202433" y="5172679"/>
              <a:ext cx="23251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i="1" dirty="0">
                  <a:solidFill>
                    <a:srgbClr val="FFFF00"/>
                  </a:solidFill>
                </a:rPr>
                <a:t>RWELL detector</a:t>
              </a:r>
              <a:endParaRPr lang="zh-CN" altLang="en-US" sz="1600" b="1" i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61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6340" y="345058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MICROROC based electronic system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818" y="2119776"/>
            <a:ext cx="30227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64 Channels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 threshold per channel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Dynamic range:1~500 </a:t>
            </a:r>
            <a:r>
              <a:rPr lang="en-US" altLang="zh-CN" sz="16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fC</a:t>
            </a:r>
            <a:endParaRPr lang="en-US" altLang="zh-CN" sz="1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71072" y="1870525"/>
            <a:ext cx="6612715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/>
              <a:t>Readout board: integrated with MICROROC 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altLang="zh-CN" sz="2000" b="1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altLang="zh-CN" sz="2000" b="1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altLang="zh-CN" sz="2000" b="1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2000" b="1" dirty="0"/>
          </a:p>
        </p:txBody>
      </p:sp>
      <p:sp>
        <p:nvSpPr>
          <p:cNvPr id="12" name="矩形 11"/>
          <p:cNvSpPr/>
          <p:nvPr/>
        </p:nvSpPr>
        <p:spPr>
          <a:xfrm>
            <a:off x="6356343" y="2270333"/>
            <a:ext cx="3022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625 channels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Readout pads: 1cm×1 cm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751" y="2069011"/>
            <a:ext cx="1355140" cy="13374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75045" y="1784355"/>
            <a:ext cx="262879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b="1" dirty="0"/>
              <a:t>MICROROC Parameters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800" y="3406476"/>
            <a:ext cx="4079732" cy="284429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827177" y="3399936"/>
            <a:ext cx="6018491" cy="2413954"/>
            <a:chOff x="5827177" y="3399936"/>
            <a:chExt cx="6018491" cy="241395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9706957" y="3675178"/>
              <a:ext cx="2413954" cy="186346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27177" y="3406475"/>
              <a:ext cx="4081119" cy="2400875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7632605" y="4237580"/>
            <a:ext cx="92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</a:rPr>
              <a:t>FEB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14257" y="4237580"/>
            <a:ext cx="92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</a:rPr>
              <a:t>DIF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08296" y="4280083"/>
            <a:ext cx="210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</a:rPr>
              <a:t>Pad size:1cm×1cm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23363" y="5675390"/>
            <a:ext cx="16693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MICROROC analog part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3827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933091" y="1789703"/>
            <a:ext cx="6112248" cy="2354973"/>
            <a:chOff x="933091" y="1789703"/>
            <a:chExt cx="6112248" cy="235497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91" y="1789703"/>
              <a:ext cx="3139964" cy="235497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2111" y="1854454"/>
              <a:ext cx="2848543" cy="2278835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5399419" y="2375043"/>
              <a:ext cx="16459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1600" dirty="0"/>
            </a:p>
            <a:p>
              <a:r>
                <a:rPr lang="en-US" altLang="zh-CN" sz="1600" dirty="0"/>
                <a:t>Low gain</a:t>
              </a:r>
              <a:endParaRPr lang="zh-CN" altLang="en-US" sz="160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4203" y="299211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Preliminary result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59" y="1604515"/>
            <a:ext cx="3416644" cy="2540161"/>
          </a:xfrm>
          <a:prstGeom prst="rect">
            <a:avLst/>
          </a:prstGeom>
        </p:spPr>
      </p:pic>
      <p:sp>
        <p:nvSpPr>
          <p:cNvPr id="15" name="内容占位符 2"/>
          <p:cNvSpPr txBox="1">
            <a:spLocks/>
          </p:cNvSpPr>
          <p:nvPr/>
        </p:nvSpPr>
        <p:spPr>
          <a:xfrm>
            <a:off x="7388319" y="1360450"/>
            <a:ext cx="6001149" cy="405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S curve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69593"/>
            <a:ext cx="4688129" cy="2068491"/>
          </a:xfrm>
          <a:prstGeom prst="rect">
            <a:avLst/>
          </a:prstGeom>
        </p:spPr>
      </p:pic>
      <p:pic>
        <p:nvPicPr>
          <p:cNvPr id="11" name="内容占位符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049" y="4527897"/>
            <a:ext cx="3090359" cy="2151882"/>
          </a:xfrm>
          <a:prstGeom prst="rect">
            <a:avLst/>
          </a:prstGeom>
        </p:spPr>
      </p:pic>
      <p:sp>
        <p:nvSpPr>
          <p:cNvPr id="18" name="内容占位符 2"/>
          <p:cNvSpPr txBox="1">
            <a:spLocks/>
          </p:cNvSpPr>
          <p:nvPr/>
        </p:nvSpPr>
        <p:spPr>
          <a:xfrm>
            <a:off x="727651" y="1360450"/>
            <a:ext cx="6001149" cy="8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Calibration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98260" y="2370665"/>
            <a:ext cx="1645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High gain</a:t>
            </a:r>
            <a:endParaRPr lang="zh-CN" altLang="en-US" sz="1600" dirty="0"/>
          </a:p>
        </p:txBody>
      </p:sp>
      <p:sp>
        <p:nvSpPr>
          <p:cNvPr id="21" name="内容占位符 2"/>
          <p:cNvSpPr txBox="1">
            <a:spLocks/>
          </p:cNvSpPr>
          <p:nvPr/>
        </p:nvSpPr>
        <p:spPr>
          <a:xfrm>
            <a:off x="727651" y="4198040"/>
            <a:ext cx="6001149" cy="37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Spectrum measured with external ADC</a:t>
            </a:r>
          </a:p>
        </p:txBody>
      </p:sp>
      <p:sp>
        <p:nvSpPr>
          <p:cNvPr id="22" name="内容占位符 2"/>
          <p:cNvSpPr txBox="1">
            <a:spLocks/>
          </p:cNvSpPr>
          <p:nvPr/>
        </p:nvSpPr>
        <p:spPr>
          <a:xfrm>
            <a:off x="5931023" y="4198040"/>
            <a:ext cx="3613571" cy="371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Cosmic ray test is ongoing</a:t>
            </a:r>
          </a:p>
        </p:txBody>
      </p:sp>
    </p:spTree>
    <p:extLst>
      <p:ext uri="{BB962C8B-B14F-4D97-AF65-F5344CB8AC3E}">
        <p14:creationId xmlns:p14="http://schemas.microsoft.com/office/powerpoint/2010/main" val="6415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5666" y="1414597"/>
            <a:ext cx="10748356" cy="292338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Gain uniformity of the 100 </a:t>
            </a:r>
            <a:r>
              <a:rPr lang="en-US" altLang="zh-CN" sz="2400" b="1" i="1" dirty="0"/>
              <a:t>cm</a:t>
            </a:r>
            <a:r>
              <a:rPr lang="en-US" altLang="zh-CN" sz="2400" b="1" dirty="0"/>
              <a:t>×50 </a:t>
            </a:r>
            <a:r>
              <a:rPr lang="en-US" altLang="zh-CN" sz="2400" b="1" i="1" dirty="0"/>
              <a:t>cm</a:t>
            </a:r>
            <a:r>
              <a:rPr lang="en-US" altLang="zh-CN" sz="2400" b="1" dirty="0"/>
              <a:t> RWELL detector </a:t>
            </a:r>
            <a:r>
              <a:rPr lang="en-US" altLang="zh-CN" sz="2400" b="1" dirty="0" err="1"/>
              <a:t>detector</a:t>
            </a:r>
            <a:r>
              <a:rPr lang="en-US" altLang="zh-CN" sz="2400" b="1" dirty="0"/>
              <a:t> is about </a:t>
            </a:r>
            <a:r>
              <a:rPr lang="en-US" altLang="zh-CN" sz="2400" b="1" dirty="0">
                <a:solidFill>
                  <a:srgbClr val="FF0000"/>
                </a:solidFill>
              </a:rPr>
              <a:t>14%@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</a:rPr>
              <a:t>5200  </a:t>
            </a:r>
            <a:r>
              <a:rPr lang="en-US" altLang="zh-CN" sz="2400" b="1" dirty="0"/>
              <a:t>gain, and rate capability is large than</a:t>
            </a:r>
            <a:r>
              <a:rPr lang="en-US" altLang="zh-CN" sz="2400" dirty="0"/>
              <a:t>  </a:t>
            </a:r>
            <a:r>
              <a:rPr lang="en-US" altLang="zh-CN" sz="2400" b="1" dirty="0">
                <a:solidFill>
                  <a:srgbClr val="FF0000"/>
                </a:solidFill>
              </a:rPr>
              <a:t>100 kHz/cm</a:t>
            </a:r>
            <a:r>
              <a:rPr lang="en-US" altLang="zh-CN" sz="2400" b="1" baseline="30000" dirty="0">
                <a:solidFill>
                  <a:srgbClr val="FF0000"/>
                </a:solidFill>
              </a:rPr>
              <a:t>2</a:t>
            </a:r>
            <a:r>
              <a:rPr lang="en-US" altLang="zh-CN" sz="2400" b="1" dirty="0"/>
              <a:t>.</a:t>
            </a:r>
            <a:r>
              <a:rPr lang="en-US" altLang="zh-CN" sz="2400" b="1" dirty="0">
                <a:solidFill>
                  <a:srgbClr val="FF0000"/>
                </a:solidFill>
              </a:rPr>
              <a:t>  </a:t>
            </a:r>
            <a:r>
              <a:rPr lang="en-US" altLang="zh-CN" sz="2400" b="1" dirty="0"/>
              <a:t>Detection efficiency to MIPs is about </a:t>
            </a:r>
            <a:r>
              <a:rPr lang="en-US" altLang="zh-CN" sz="2400" b="1" dirty="0">
                <a:solidFill>
                  <a:srgbClr val="FF0000"/>
                </a:solidFill>
              </a:rPr>
              <a:t>95.9%</a:t>
            </a:r>
            <a:r>
              <a:rPr lang="en-US" altLang="zh-CN" sz="2400" b="1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Readout PCB with MICROROC integrated has developed and started the test with RWELL detector.</a:t>
            </a:r>
          </a:p>
          <a:p>
            <a:pPr>
              <a:lnSpc>
                <a:spcPct val="150000"/>
              </a:lnSpc>
            </a:pPr>
            <a:endParaRPr lang="en-US" altLang="zh-CN" sz="2400" b="1" dirty="0"/>
          </a:p>
          <a:p>
            <a:pPr marL="0" indent="0">
              <a:buNone/>
            </a:pPr>
            <a:endParaRPr lang="en-US" altLang="zh-CN" sz="1900" b="1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770342" y="5071294"/>
            <a:ext cx="7886287" cy="6430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/>
              <a:t>Advanced test of the MICROROC based FEE with RWELL detector will be studied in the future.  </a:t>
            </a:r>
          </a:p>
          <a:p>
            <a:pPr marL="0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xmlns="" id="{BAB88EE9-D9EE-4C29-AD29-5A23B0767006}"/>
              </a:ext>
            </a:extLst>
          </p:cNvPr>
          <p:cNvSpPr txBox="1">
            <a:spLocks/>
          </p:cNvSpPr>
          <p:nvPr/>
        </p:nvSpPr>
        <p:spPr>
          <a:xfrm>
            <a:off x="465920" y="681286"/>
            <a:ext cx="10515600" cy="733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+mn-lt"/>
              </a:rPr>
              <a:t>Summary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465920" y="4441119"/>
            <a:ext cx="10515600" cy="7270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latin typeface="+mn-lt"/>
              </a:rPr>
              <a:t>Outlook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15" name="WordArt 3">
            <a:hlinkClick r:id="" action="ppaction://noaction">
              <a:snd r:embed="rId2" name="applause.wav"/>
            </a:hlinkClick>
            <a:extLst>
              <a:ext uri="{FF2B5EF4-FFF2-40B4-BE49-F238E27FC236}">
                <a16:creationId xmlns:a16="http://schemas.microsoft.com/office/drawing/2014/main" xmlns="" id="{7FF469B4-1735-4254-9604-4905E6504E2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656629" y="4869921"/>
            <a:ext cx="2425766" cy="114696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2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1" hangingPunct="1">
              <a:defRPr/>
            </a:pPr>
            <a:r>
              <a:rPr lang="en-US" sz="7200" dirty="0">
                <a:ln w="9525" cmpd="sng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Thank</a:t>
            </a:r>
            <a:r>
              <a:rPr lang="en-US" altLang="zh-CN" sz="7200" dirty="0">
                <a:ln w="9525" cmpd="sng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s</a:t>
            </a:r>
            <a:endParaRPr lang="en-US" sz="7200" dirty="0">
              <a:ln w="9525" cmpd="sng">
                <a:round/>
                <a:headEnd/>
                <a:tailEnd/>
              </a:ln>
              <a:gradFill rotWithShape="1">
                <a:gsLst>
                  <a:gs pos="0">
                    <a:srgbClr val="FE3E02"/>
                  </a:gs>
                  <a:gs pos="100000">
                    <a:srgbClr val="FFE701"/>
                  </a:gs>
                </a:gsLst>
                <a:lin ang="5400000" scaled="1"/>
              </a:gradFill>
              <a:latin typeface="Impact"/>
              <a:ea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15004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303797" y="227215"/>
            <a:ext cx="9988309" cy="857251"/>
          </a:xfrm>
        </p:spPr>
        <p:txBody>
          <a:bodyPr>
            <a:noAutofit/>
          </a:bodyPr>
          <a:lstStyle/>
          <a:p>
            <a:r>
              <a:rPr lang="en-US" altLang="zh-CN" sz="3200" b="1" dirty="0">
                <a:latin typeface="+mn-lt"/>
              </a:rPr>
              <a:t>Options for CEPC PFA HCAL  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21514" name="灯片编号占位符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1FFE6A-344A-4C03-A0B9-6E6B0D36EBB0}" type="slidenum">
              <a:rPr lang="en-US" altLang="ko-KR"/>
              <a:pPr/>
              <a:t>2</a:t>
            </a:fld>
            <a:endParaRPr lang="en-US" altLang="ko-KR" dirty="0"/>
          </a:p>
        </p:txBody>
      </p:sp>
      <p:grpSp>
        <p:nvGrpSpPr>
          <p:cNvPr id="2" name="组合 1"/>
          <p:cNvGrpSpPr/>
          <p:nvPr/>
        </p:nvGrpSpPr>
        <p:grpSpPr>
          <a:xfrm>
            <a:off x="309950" y="1290746"/>
            <a:ext cx="5801439" cy="4519343"/>
            <a:chOff x="2657822" y="2725624"/>
            <a:chExt cx="5081491" cy="3606720"/>
          </a:xfrm>
        </p:grpSpPr>
        <p:sp>
          <p:nvSpPr>
            <p:cNvPr id="21510" name="椭圆 12"/>
            <p:cNvSpPr>
              <a:spLocks noChangeArrowheads="1"/>
            </p:cNvSpPr>
            <p:nvPr/>
          </p:nvSpPr>
          <p:spPr bwMode="auto">
            <a:xfrm>
              <a:off x="6156176" y="5466545"/>
              <a:ext cx="1583137" cy="865799"/>
            </a:xfrm>
            <a:prstGeom prst="ellipse">
              <a:avLst/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657822" y="2725624"/>
              <a:ext cx="4924176" cy="3388424"/>
              <a:chOff x="2744168" y="3140968"/>
              <a:chExt cx="4924176" cy="3388424"/>
            </a:xfrm>
          </p:grpSpPr>
          <p:sp>
            <p:nvSpPr>
              <p:cNvPr id="10" name="圆角矩形 9"/>
              <p:cNvSpPr/>
              <p:nvPr/>
            </p:nvSpPr>
            <p:spPr bwMode="auto">
              <a:xfrm>
                <a:off x="3527885" y="3140968"/>
                <a:ext cx="2592288" cy="504056"/>
              </a:xfrm>
              <a:prstGeom prst="roundRect">
                <a:avLst/>
              </a:prstGeom>
              <a:solidFill>
                <a:srgbClr val="00B0F0">
                  <a:alpha val="18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sx="97000" sy="97000" algn="tl" rotWithShape="0">
                  <a:prstClr val="black">
                    <a:alpha val="37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CEPC  HCAL</a:t>
                </a:r>
                <a:endParaRPr kumimoji="1" lang="zh-CN" altLang="en-US" sz="2400" dirty="0"/>
              </a:p>
            </p:txBody>
          </p:sp>
          <p:sp>
            <p:nvSpPr>
              <p:cNvPr id="11" name="圆角矩形 10"/>
              <p:cNvSpPr/>
              <p:nvPr/>
            </p:nvSpPr>
            <p:spPr bwMode="auto">
              <a:xfrm>
                <a:off x="4211960" y="4005064"/>
                <a:ext cx="1224136" cy="504056"/>
              </a:xfrm>
              <a:prstGeom prst="roundRect">
                <a:avLst/>
              </a:prstGeom>
              <a:solidFill>
                <a:schemeClr val="bg2">
                  <a:lumMod val="40000"/>
                  <a:lumOff val="60000"/>
                  <a:alpha val="2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Iron</a:t>
                </a:r>
                <a:endParaRPr kumimoji="1" lang="zh-CN" altLang="en-US" sz="2400" dirty="0"/>
              </a:p>
            </p:txBody>
          </p:sp>
          <p:sp>
            <p:nvSpPr>
              <p:cNvPr id="12" name="圆角矩形 11"/>
              <p:cNvSpPr/>
              <p:nvPr/>
            </p:nvSpPr>
            <p:spPr bwMode="auto">
              <a:xfrm>
                <a:off x="5437002" y="5059871"/>
                <a:ext cx="1224136" cy="504056"/>
              </a:xfrm>
              <a:prstGeom prst="roundRect">
                <a:avLst/>
              </a:prstGeom>
              <a:solidFill>
                <a:srgbClr val="C00000">
                  <a:alpha val="35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Digital</a:t>
                </a:r>
                <a:endParaRPr kumimoji="1" lang="zh-CN" altLang="en-US" sz="2400" dirty="0"/>
              </a:p>
            </p:txBody>
          </p:sp>
          <p:sp>
            <p:nvSpPr>
              <p:cNvPr id="13" name="圆角矩形 12"/>
              <p:cNvSpPr/>
              <p:nvPr/>
            </p:nvSpPr>
            <p:spPr bwMode="auto">
              <a:xfrm>
                <a:off x="2984607" y="5040000"/>
                <a:ext cx="1442635" cy="504056"/>
              </a:xfrm>
              <a:prstGeom prst="roundRect">
                <a:avLst/>
              </a:prstGeom>
              <a:solidFill>
                <a:srgbClr val="FFC000">
                  <a:alpha val="35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Analog</a:t>
                </a:r>
                <a:endParaRPr kumimoji="1" lang="zh-CN" altLang="en-US" sz="2400" dirty="0"/>
              </a:p>
            </p:txBody>
          </p:sp>
          <p:cxnSp>
            <p:nvCxnSpPr>
              <p:cNvPr id="14" name="直接箭头连接符 13"/>
              <p:cNvCxnSpPr>
                <a:endCxn id="11" idx="0"/>
              </p:cNvCxnSpPr>
              <p:nvPr/>
            </p:nvCxnSpPr>
            <p:spPr bwMode="auto">
              <a:xfrm>
                <a:off x="4824028" y="3645024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肘形连接符 14"/>
              <p:cNvCxnSpPr>
                <a:stCxn id="11" idx="2"/>
                <a:endCxn id="13" idx="0"/>
              </p:cNvCxnSpPr>
              <p:nvPr/>
            </p:nvCxnSpPr>
            <p:spPr bwMode="auto">
              <a:xfrm rot="5400000">
                <a:off x="3999537" y="4215509"/>
                <a:ext cx="530880" cy="1118104"/>
              </a:xfrm>
              <a:prstGeom prst="bentConnector3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肘形连接符 15"/>
              <p:cNvCxnSpPr>
                <a:endCxn id="12" idx="0"/>
              </p:cNvCxnSpPr>
              <p:nvPr/>
            </p:nvCxnSpPr>
            <p:spPr bwMode="auto">
              <a:xfrm>
                <a:off x="4824029" y="4774560"/>
                <a:ext cx="1225041" cy="285311"/>
              </a:xfrm>
              <a:prstGeom prst="bentConnector2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" name="圆角矩形 16"/>
              <p:cNvSpPr/>
              <p:nvPr/>
            </p:nvSpPr>
            <p:spPr bwMode="auto">
              <a:xfrm>
                <a:off x="2744168" y="6021288"/>
                <a:ext cx="1923513" cy="504056"/>
              </a:xfrm>
              <a:prstGeom prst="roundRect">
                <a:avLst/>
              </a:prstGeom>
              <a:solidFill>
                <a:srgbClr val="FFC000">
                  <a:alpha val="2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/>
                  <a:t>Scintillator</a:t>
                </a:r>
                <a:endParaRPr kumimoji="1" lang="zh-CN" altLang="en-US" sz="2400" dirty="0"/>
              </a:p>
            </p:txBody>
          </p:sp>
          <p:sp>
            <p:nvSpPr>
              <p:cNvPr id="18" name="圆角矩形 17"/>
              <p:cNvSpPr/>
              <p:nvPr/>
            </p:nvSpPr>
            <p:spPr bwMode="auto">
              <a:xfrm>
                <a:off x="4788024" y="6025336"/>
                <a:ext cx="1224136" cy="504056"/>
              </a:xfrm>
              <a:prstGeom prst="roundRect">
                <a:avLst/>
              </a:prstGeom>
              <a:solidFill>
                <a:srgbClr val="C00000">
                  <a:alpha val="2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RPC</a:t>
                </a:r>
                <a:endParaRPr kumimoji="1" lang="zh-CN" altLang="en-US" sz="2400" dirty="0"/>
              </a:p>
            </p:txBody>
          </p:sp>
          <p:sp>
            <p:nvSpPr>
              <p:cNvPr id="19" name="圆角矩形 18"/>
              <p:cNvSpPr/>
              <p:nvPr/>
            </p:nvSpPr>
            <p:spPr bwMode="auto">
              <a:xfrm>
                <a:off x="6444208" y="6025336"/>
                <a:ext cx="1224136" cy="504056"/>
              </a:xfrm>
              <a:prstGeom prst="roundRect">
                <a:avLst/>
              </a:prstGeom>
              <a:solidFill>
                <a:srgbClr val="C00000">
                  <a:alpha val="2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sx="103000" sy="103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 latinLnBrk="1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2400" dirty="0">
                    <a:ea typeface="Cambria" pitchFamily="18" charset="0"/>
                  </a:rPr>
                  <a:t>MPGD</a:t>
                </a:r>
                <a:endParaRPr kumimoji="1" lang="zh-CN" altLang="en-US" sz="2400" dirty="0"/>
              </a:p>
            </p:txBody>
          </p:sp>
          <p:cxnSp>
            <p:nvCxnSpPr>
              <p:cNvPr id="20" name="直接箭头连接符 19"/>
              <p:cNvCxnSpPr>
                <a:stCxn id="13" idx="2"/>
                <a:endCxn id="17" idx="0"/>
              </p:cNvCxnSpPr>
              <p:nvPr/>
            </p:nvCxnSpPr>
            <p:spPr bwMode="auto">
              <a:xfrm>
                <a:off x="3705925" y="5544056"/>
                <a:ext cx="0" cy="477232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肘形连接符 20"/>
              <p:cNvCxnSpPr>
                <a:stCxn id="12" idx="2"/>
                <a:endCxn id="18" idx="0"/>
              </p:cNvCxnSpPr>
              <p:nvPr/>
            </p:nvCxnSpPr>
            <p:spPr bwMode="auto">
              <a:xfrm rot="5400000">
                <a:off x="5493877" y="5470142"/>
                <a:ext cx="461409" cy="648978"/>
              </a:xfrm>
              <a:prstGeom prst="bentConnector3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肘形连接符 21"/>
              <p:cNvCxnSpPr>
                <a:endCxn id="19" idx="0"/>
              </p:cNvCxnSpPr>
              <p:nvPr/>
            </p:nvCxnSpPr>
            <p:spPr bwMode="auto">
              <a:xfrm>
                <a:off x="6049071" y="5794977"/>
                <a:ext cx="1007205" cy="230359"/>
              </a:xfrm>
              <a:prstGeom prst="bentConnector2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1509" name="TextBox 21508"/>
          <p:cNvSpPr txBox="1"/>
          <p:nvPr/>
        </p:nvSpPr>
        <p:spPr>
          <a:xfrm>
            <a:off x="5991706" y="2559776"/>
            <a:ext cx="6791060" cy="501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2000" dirty="0">
                <a:ea typeface="宋体" charset="-122"/>
              </a:rPr>
              <a:t>MPGD</a:t>
            </a:r>
            <a:r>
              <a:rPr lang="zh-CN" altLang="en-US" sz="2000" dirty="0">
                <a:ea typeface="宋体" charset="-122"/>
              </a:rPr>
              <a:t>：</a:t>
            </a:r>
            <a:r>
              <a:rPr lang="en-US" altLang="zh-CN" sz="2000" dirty="0">
                <a:ea typeface="宋体" charset="-122"/>
              </a:rPr>
              <a:t>one of the candidates</a:t>
            </a:r>
            <a:endParaRPr lang="zh-CN" altLang="en-US" sz="2000" dirty="0">
              <a:ea typeface="宋体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16671" y="2998614"/>
            <a:ext cx="6741129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000" dirty="0">
                <a:ea typeface="宋体" charset="-122"/>
              </a:rPr>
              <a:t>Resistive WELL detector (RWELL):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altLang="zh-CN" sz="2000" dirty="0">
              <a:ea typeface="宋体" charset="-122"/>
            </a:endParaRPr>
          </a:p>
          <a:p>
            <a:pPr algn="l">
              <a:lnSpc>
                <a:spcPct val="150000"/>
              </a:lnSpc>
            </a:pPr>
            <a:endParaRPr lang="en-US" altLang="zh-CN" sz="2000" dirty="0">
              <a:ea typeface="宋体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altLang="zh-CN" sz="2000" dirty="0">
              <a:ea typeface="宋体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ea typeface="宋体" charset="-122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6481762" y="3481900"/>
            <a:ext cx="5396707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600" dirty="0">
                <a:ea typeface="宋体" charset="-122"/>
              </a:rPr>
              <a:t>Only a drift gap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600" dirty="0">
                <a:ea typeface="宋体" charset="-122"/>
              </a:rPr>
              <a:t>Only one stage amplification, high gain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600" dirty="0">
                <a:ea typeface="宋体" charset="-122"/>
              </a:rPr>
              <a:t>Resistive layer-DLC </a:t>
            </a:r>
          </a:p>
          <a:p>
            <a:pPr>
              <a:lnSpc>
                <a:spcPct val="120000"/>
              </a:lnSpc>
            </a:pPr>
            <a:endParaRPr lang="en-US" altLang="zh-CN" dirty="0">
              <a:ea typeface="Cambria" pitchFamily="18" charset="0"/>
            </a:endParaRPr>
          </a:p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8" name="文本框 16"/>
          <p:cNvSpPr txBox="1">
            <a:spLocks noChangeArrowheads="1"/>
          </p:cNvSpPr>
          <p:nvPr/>
        </p:nvSpPr>
        <p:spPr bwMode="auto">
          <a:xfrm>
            <a:off x="5971724" y="1123450"/>
            <a:ext cx="8640763" cy="97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2000" dirty="0">
                <a:solidFill>
                  <a:schemeClr val="tx1"/>
                </a:solidFill>
                <a:ea typeface="宋体" charset="-122"/>
              </a:rPr>
              <a:t>Requirements of sensitive detector: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kumimoji="0" lang="zh-CN" altLang="en-US" dirty="0">
              <a:solidFill>
                <a:schemeClr val="tx1"/>
              </a:solidFill>
              <a:latin typeface="Cambria" pitchFamily="18" charset="0"/>
              <a:ea typeface="宋体" charset="-122"/>
            </a:endParaRPr>
          </a:p>
        </p:txBody>
      </p:sp>
      <p:sp>
        <p:nvSpPr>
          <p:cNvPr id="29" name="文本框 5"/>
          <p:cNvSpPr txBox="1"/>
          <p:nvPr/>
        </p:nvSpPr>
        <p:spPr>
          <a:xfrm>
            <a:off x="6455556" y="1608455"/>
            <a:ext cx="4386262" cy="9787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l" latinLnBrk="0">
              <a:lnSpc>
                <a:spcPct val="120000"/>
              </a:lnSpc>
              <a:buFont typeface="+mj-lt"/>
              <a:buAutoNum type="arabicPeriod"/>
            </a:pPr>
            <a:r>
              <a:rPr kumimoji="0" lang="en-US" altLang="zh-CN" sz="1600" dirty="0">
                <a:solidFill>
                  <a:schemeClr val="tx1"/>
                </a:solidFill>
                <a:ea typeface="宋体" charset="-122"/>
              </a:rPr>
              <a:t>Compact</a:t>
            </a:r>
          </a:p>
          <a:p>
            <a:pPr marL="342900" indent="-342900" algn="l" latinLnBrk="0">
              <a:lnSpc>
                <a:spcPct val="120000"/>
              </a:lnSpc>
              <a:buFont typeface="+mj-lt"/>
              <a:buAutoNum type="arabicPeriod"/>
            </a:pPr>
            <a:r>
              <a:rPr kumimoji="0" lang="en-US" altLang="zh-CN" sz="1600" dirty="0">
                <a:solidFill>
                  <a:schemeClr val="tx1"/>
                </a:solidFill>
                <a:ea typeface="宋体" charset="-122"/>
              </a:rPr>
              <a:t>High detection efficiency</a:t>
            </a:r>
          </a:p>
          <a:p>
            <a:pPr marL="342900" indent="-342900" algn="l" latinLnBrk="0">
              <a:lnSpc>
                <a:spcPct val="120000"/>
              </a:lnSpc>
              <a:buFont typeface="+mj-lt"/>
              <a:buAutoNum type="arabicPeriod"/>
            </a:pPr>
            <a:r>
              <a:rPr kumimoji="0" lang="en-US" altLang="zh-CN" sz="1600" dirty="0">
                <a:solidFill>
                  <a:schemeClr val="tx1"/>
                </a:solidFill>
                <a:ea typeface="宋体" charset="-122"/>
              </a:rPr>
              <a:t>Scalable to large size </a:t>
            </a:r>
          </a:p>
        </p:txBody>
      </p:sp>
      <p:sp>
        <p:nvSpPr>
          <p:cNvPr id="3" name="矩形 2"/>
          <p:cNvSpPr/>
          <p:nvPr/>
        </p:nvSpPr>
        <p:spPr>
          <a:xfrm>
            <a:off x="2543446" y="6156531"/>
            <a:ext cx="7075976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000" b="1" dirty="0">
                <a:solidFill>
                  <a:srgbClr val="FF0000"/>
                </a:solidFill>
                <a:ea typeface="宋体" charset="-122"/>
              </a:rPr>
              <a:t>RWELL: A promising candidate for sensitive detector of DHCAL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24" y="4354756"/>
            <a:ext cx="3944325" cy="18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0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227" y="212668"/>
            <a:ext cx="11103347" cy="798398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Design of 100cm×50cm</a:t>
            </a:r>
            <a:r>
              <a:rPr lang="en-US" altLang="zh-CN" sz="3200" b="1" dirty="0"/>
              <a:t> </a:t>
            </a:r>
            <a:r>
              <a:rPr lang="en-US" altLang="zh-CN" sz="3200" b="1" dirty="0">
                <a:latin typeface="+mn-lt"/>
              </a:rPr>
              <a:t>RWELL detector</a:t>
            </a:r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3</a:t>
            </a:fld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845533" y="1184618"/>
            <a:ext cx="5818128" cy="2806658"/>
            <a:chOff x="7694062" y="2876814"/>
            <a:chExt cx="5077172" cy="2320348"/>
          </a:xfrm>
        </p:grpSpPr>
        <p:grpSp>
          <p:nvGrpSpPr>
            <p:cNvPr id="28" name="组合 27"/>
            <p:cNvGrpSpPr/>
            <p:nvPr/>
          </p:nvGrpSpPr>
          <p:grpSpPr>
            <a:xfrm>
              <a:off x="7694062" y="2876814"/>
              <a:ext cx="4084194" cy="2320348"/>
              <a:chOff x="7193106" y="3082925"/>
              <a:chExt cx="3878568" cy="2018205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3106" y="3082925"/>
                <a:ext cx="3878568" cy="2004266"/>
              </a:xfrm>
              <a:prstGeom prst="rect">
                <a:avLst/>
              </a:prstGeom>
            </p:spPr>
          </p:pic>
          <p:sp>
            <p:nvSpPr>
              <p:cNvPr id="31" name="矩形 30"/>
              <p:cNvSpPr/>
              <p:nvPr/>
            </p:nvSpPr>
            <p:spPr>
              <a:xfrm>
                <a:off x="8357242" y="4207512"/>
                <a:ext cx="2275609" cy="446809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357241" y="4654321"/>
                <a:ext cx="2275609" cy="446809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上箭头 28"/>
            <p:cNvSpPr/>
            <p:nvPr/>
          </p:nvSpPr>
          <p:spPr>
            <a:xfrm rot="5400000">
              <a:off x="12201178" y="4263074"/>
              <a:ext cx="380805" cy="759307"/>
            </a:xfrm>
            <a:prstGeom prst="upArrow">
              <a:avLst/>
            </a:prstGeom>
            <a:solidFill>
              <a:schemeClr val="accent1"/>
            </a:solidFill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076520" y="2979133"/>
            <a:ext cx="3697929" cy="1744551"/>
            <a:chOff x="6555578" y="2978528"/>
            <a:chExt cx="3697929" cy="1744551"/>
          </a:xfrm>
        </p:grpSpPr>
        <p:pic>
          <p:nvPicPr>
            <p:cNvPr id="36" name="图片 35" descr="C:\Users\user\AppData\Local\Temp\1625709473(1)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578" y="2978528"/>
              <a:ext cx="3697929" cy="17445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矩形 36"/>
            <p:cNvSpPr/>
            <p:nvPr/>
          </p:nvSpPr>
          <p:spPr>
            <a:xfrm>
              <a:off x="7236961" y="3419443"/>
              <a:ext cx="23214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FFF00"/>
                  </a:solidFill>
                </a:rPr>
                <a:t>100cm×50cm RWELL</a:t>
              </a:r>
              <a:r>
                <a:rPr lang="zh-CN" altLang="en-US" b="1" dirty="0">
                  <a:solidFill>
                    <a:srgbClr val="FFFF00"/>
                  </a:solidFill>
                </a:rPr>
                <a:t> 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045386" y="3788775"/>
              <a:ext cx="1146211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rgbClr val="FFFF00"/>
                  </a:solidFill>
                </a:rPr>
                <a:t>20</a:t>
              </a:r>
              <a:r>
                <a:rPr lang="zh-CN" altLang="en-US" b="1" dirty="0">
                  <a:solidFill>
                    <a:srgbClr val="FFFF00"/>
                  </a:solidFill>
                </a:rPr>
                <a:t> </a:t>
              </a:r>
              <a:r>
                <a:rPr lang="en-US" altLang="zh-CN" b="1" dirty="0">
                  <a:solidFill>
                    <a:srgbClr val="FFFF00"/>
                  </a:solidFill>
                </a:rPr>
                <a:t>sectors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2860" y="4079988"/>
            <a:ext cx="5796874" cy="2190285"/>
            <a:chOff x="540351" y="4111471"/>
            <a:chExt cx="5796874" cy="2190285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351" y="4582814"/>
              <a:ext cx="1925979" cy="1718942"/>
            </a:xfrm>
            <a:prstGeom prst="rect">
              <a:avLst/>
            </a:prstGeom>
          </p:spPr>
        </p:pic>
        <p:sp>
          <p:nvSpPr>
            <p:cNvPr id="42" name="下箭头 41"/>
            <p:cNvSpPr/>
            <p:nvPr/>
          </p:nvSpPr>
          <p:spPr>
            <a:xfrm rot="2804108">
              <a:off x="1632274" y="4085770"/>
              <a:ext cx="397164" cy="5186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下箭头 42"/>
            <p:cNvSpPr/>
            <p:nvPr/>
          </p:nvSpPr>
          <p:spPr>
            <a:xfrm>
              <a:off x="4140286" y="4111471"/>
              <a:ext cx="397164" cy="45464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764040" y="4564115"/>
              <a:ext cx="14526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FFF00"/>
                  </a:solidFill>
                </a:rPr>
                <a:t>25cm×25cm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75269" y="4584880"/>
              <a:ext cx="3661956" cy="1694015"/>
            </a:xfrm>
            <a:prstGeom prst="rect">
              <a:avLst/>
            </a:prstGeom>
          </p:spPr>
        </p:pic>
        <p:sp>
          <p:nvSpPr>
            <p:cNvPr id="46" name="矩形 45"/>
            <p:cNvSpPr/>
            <p:nvPr/>
          </p:nvSpPr>
          <p:spPr>
            <a:xfrm>
              <a:off x="3140776" y="5117531"/>
              <a:ext cx="2934265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FFF00"/>
                  </a:solidFill>
                </a:rPr>
                <a:t>100cm×50cm resistive layer</a:t>
              </a:r>
            </a:p>
            <a:p>
              <a:r>
                <a:rPr lang="en-US" altLang="zh-CN" sz="1600" b="1" dirty="0">
                  <a:solidFill>
                    <a:srgbClr val="FFFF00"/>
                  </a:solidFill>
                </a:rPr>
                <a:t>          </a:t>
              </a:r>
            </a:p>
            <a:p>
              <a:r>
                <a:rPr lang="en-US" altLang="zh-CN" sz="1600" b="1" dirty="0">
                  <a:solidFill>
                    <a:srgbClr val="FFFF00"/>
                  </a:solidFill>
                </a:rPr>
                <a:t> </a:t>
              </a:r>
              <a:endParaRPr lang="zh-CN" altLang="en-US" sz="1600" b="1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47" name="肘形连接符 46"/>
          <p:cNvCxnSpPr>
            <a:stCxn id="45" idx="3"/>
            <a:endCxn id="36" idx="2"/>
          </p:cNvCxnSpPr>
          <p:nvPr/>
        </p:nvCxnSpPr>
        <p:spPr>
          <a:xfrm flipV="1">
            <a:off x="6669733" y="4723684"/>
            <a:ext cx="2232000" cy="676721"/>
          </a:xfrm>
          <a:prstGeom prst="bentConnector2">
            <a:avLst/>
          </a:prstGeom>
          <a:ln w="825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420014" y="6374990"/>
            <a:ext cx="8279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100cm×50cm readout PCB was divided into 8 pieces with 25cm×25cm</a:t>
            </a:r>
            <a:r>
              <a:rPr lang="zh-CN" altLang="en-US" b="1" dirty="0"/>
              <a:t> </a:t>
            </a:r>
            <a:r>
              <a:rPr lang="en-US" altLang="zh-CN" b="1" dirty="0"/>
              <a:t>each</a:t>
            </a:r>
            <a:endParaRPr lang="zh-CN" altLang="en-US" b="1" dirty="0"/>
          </a:p>
        </p:txBody>
      </p:sp>
      <p:sp>
        <p:nvSpPr>
          <p:cNvPr id="49" name="文本框 48"/>
          <p:cNvSpPr txBox="1"/>
          <p:nvPr/>
        </p:nvSpPr>
        <p:spPr>
          <a:xfrm>
            <a:off x="7473884" y="4963592"/>
            <a:ext cx="188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Gluing</a:t>
            </a:r>
            <a:endParaRPr lang="zh-CN" altLang="en-US" b="1" dirty="0"/>
          </a:p>
        </p:txBody>
      </p:sp>
      <p:grpSp>
        <p:nvGrpSpPr>
          <p:cNvPr id="50" name="组合 49"/>
          <p:cNvGrpSpPr/>
          <p:nvPr/>
        </p:nvGrpSpPr>
        <p:grpSpPr>
          <a:xfrm>
            <a:off x="8901733" y="4988303"/>
            <a:ext cx="3106556" cy="1477608"/>
            <a:chOff x="9302719" y="4807352"/>
            <a:chExt cx="3106556" cy="1477608"/>
          </a:xfrm>
        </p:grpSpPr>
        <p:sp>
          <p:nvSpPr>
            <p:cNvPr id="51" name="文本框 50"/>
            <p:cNvSpPr txBox="1"/>
            <p:nvPr/>
          </p:nvSpPr>
          <p:spPr>
            <a:xfrm>
              <a:off x="9760542" y="5207742"/>
              <a:ext cx="23212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a typeface="+mj-ea"/>
                  <a:cs typeface="+mj-cs"/>
                </a:rPr>
                <a:t>Diameter</a:t>
              </a:r>
              <a:r>
                <a:rPr lang="zh-CN" altLang="en-US" sz="1600" dirty="0">
                  <a:ea typeface="+mj-ea"/>
                  <a:cs typeface="+mj-cs"/>
                </a:rPr>
                <a:t>：</a:t>
              </a:r>
              <a:r>
                <a:rPr lang="en-US" altLang="zh-CN" sz="1600" dirty="0">
                  <a:ea typeface="+mj-ea"/>
                  <a:cs typeface="+mj-cs"/>
                </a:rPr>
                <a:t>0.5mm</a:t>
              </a:r>
            </a:p>
            <a:p>
              <a:pPr marL="342900" indent="-3429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a typeface="+mj-ea"/>
                  <a:cs typeface="+mj-cs"/>
                </a:rPr>
                <a:t>Pitch: 1mm </a:t>
              </a:r>
            </a:p>
            <a:p>
              <a:pPr marL="342900" indent="-3429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a typeface="+mj-ea"/>
                  <a:cs typeface="+mj-cs"/>
                </a:rPr>
                <a:t>Thickness</a:t>
              </a:r>
              <a:r>
                <a:rPr lang="zh-CN" altLang="en-US" sz="1600" dirty="0">
                  <a:ea typeface="+mj-ea"/>
                  <a:cs typeface="+mj-cs"/>
                </a:rPr>
                <a:t>：</a:t>
              </a:r>
              <a:r>
                <a:rPr lang="en-US" altLang="zh-CN" sz="1600" dirty="0">
                  <a:ea typeface="+mj-ea"/>
                  <a:cs typeface="+mj-cs"/>
                </a:rPr>
                <a:t>0.5mm</a:t>
              </a:r>
            </a:p>
            <a:p>
              <a:pPr marL="342900" indent="-3429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ea typeface="+mj-ea"/>
                  <a:cs typeface="+mj-cs"/>
                </a:rPr>
                <a:t>no rim</a:t>
              </a:r>
              <a:endParaRPr lang="zh-CN" altLang="en-US" sz="1600" dirty="0">
                <a:ea typeface="+mj-ea"/>
                <a:cs typeface="+mj-cs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581C8FBA-B3E7-47DB-9B62-3D7730849FA9}"/>
                </a:ext>
              </a:extLst>
            </p:cNvPr>
            <p:cNvSpPr/>
            <p:nvPr/>
          </p:nvSpPr>
          <p:spPr>
            <a:xfrm>
              <a:off x="9302719" y="4807352"/>
              <a:ext cx="310655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/>
                <a:t>Parameters of RWELL foil</a:t>
              </a:r>
              <a:r>
                <a:rPr lang="zh-CN" altLang="en-US" sz="2000" b="1" dirty="0"/>
                <a:t>：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789174" y="1770434"/>
            <a:ext cx="5269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ea typeface="+mj-ea"/>
                <a:cs typeface="+mj-cs"/>
              </a:rPr>
              <a:t>Divide RWELL foil into 20 sectors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ea typeface="+mj-ea"/>
                <a:cs typeface="+mj-cs"/>
              </a:rPr>
              <a:t>Separate resistive layer from readout PCB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ea typeface="+mj-ea"/>
                <a:cs typeface="+mj-cs"/>
              </a:rPr>
              <a:t>Grounding circuit was designed on the resistive layer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ea typeface="+mj-ea"/>
                <a:cs typeface="+mj-cs"/>
              </a:rPr>
              <a:t>Large readout PCB was composed of 8 pieces </a:t>
            </a:r>
          </a:p>
          <a:p>
            <a:pPr>
              <a:spcBef>
                <a:spcPct val="0"/>
              </a:spcBef>
            </a:pPr>
            <a:r>
              <a:rPr lang="zh-CN" altLang="en-US" sz="2000" dirty="0">
                <a:ea typeface="+mj-ea"/>
                <a:cs typeface="+mj-cs"/>
              </a:rPr>
              <a:t> </a:t>
            </a:r>
            <a:endParaRPr lang="en-US" altLang="zh-CN" sz="2000" dirty="0">
              <a:ea typeface="+mj-ea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4409" y="1354730"/>
            <a:ext cx="258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Design methods: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961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95132D7-998A-4572-A062-27C52D90B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9" y="197673"/>
            <a:ext cx="10515600" cy="733311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Fabrication of 100cm×50cm RWELL detector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C88B2C7-3841-4576-9C28-EF1526B7D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3" y="1463852"/>
            <a:ext cx="1768097" cy="235531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6B02715C-7C46-4AC7-BD74-8C392EDFA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961" y="1463852"/>
            <a:ext cx="1768097" cy="2355312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4A2B1901-5188-4FED-AD86-538EAEC61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575" y="1463852"/>
            <a:ext cx="3137551" cy="2355312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2D7BA34E-5E37-46EA-9431-9276ED143B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281" y="1463852"/>
            <a:ext cx="1768097" cy="2355312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54365070-D6E2-40A5-BEC3-537F5B7A6FB3}"/>
              </a:ext>
            </a:extLst>
          </p:cNvPr>
          <p:cNvSpPr/>
          <p:nvPr/>
        </p:nvSpPr>
        <p:spPr>
          <a:xfrm>
            <a:off x="-312320" y="4352032"/>
            <a:ext cx="798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We make a special PCB and use it as the gluing mask;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We put glue on both resistive layer PCB and THGEM PCB;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A vacuum platform was used for gluing;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8 pieces of readout PCB are used, there are 25 pad(Pad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size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</a:rPr>
              <a:t>5cm×5cm) on each </a:t>
            </a:r>
            <a:r>
              <a:rPr lang="en-US" altLang="zh-CN" sz="2400" dirty="0" err="1">
                <a:solidFill>
                  <a:schemeClr val="accent1">
                    <a:lumMod val="75000"/>
                  </a:schemeClr>
                </a:solidFill>
              </a:rPr>
              <a:t>pcb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F40B51C1-5263-4E76-8F25-B23781E689C8}"/>
              </a:ext>
            </a:extLst>
          </p:cNvPr>
          <p:cNvSpPr/>
          <p:nvPr/>
        </p:nvSpPr>
        <p:spPr>
          <a:xfrm>
            <a:off x="1186849" y="3871158"/>
            <a:ext cx="1798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Painting the glue</a:t>
            </a:r>
            <a:endParaRPr lang="zh-CN" altLang="en-US" b="1" dirty="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939659EE-AAF5-4886-A205-ADDBACAC2E4A}"/>
              </a:ext>
            </a:extLst>
          </p:cNvPr>
          <p:cNvSpPr/>
          <p:nvPr/>
        </p:nvSpPr>
        <p:spPr>
          <a:xfrm>
            <a:off x="4818590" y="3871158"/>
            <a:ext cx="1838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Seal the platform</a:t>
            </a:r>
            <a:endParaRPr lang="zh-CN" altLang="en-US" b="1" dirty="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90C6A09B-40E4-4A22-9B2E-C744E9C33610}"/>
              </a:ext>
            </a:extLst>
          </p:cNvPr>
          <p:cNvSpPr/>
          <p:nvPr/>
        </p:nvSpPr>
        <p:spPr>
          <a:xfrm>
            <a:off x="7327257" y="3874735"/>
            <a:ext cx="210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Pumping and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drying</a:t>
            </a:r>
            <a:endParaRPr lang="zh-CN" altLang="en-US" b="1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E5146B1C-80B7-4B82-904B-1D94F8D696E7}"/>
              </a:ext>
            </a:extLst>
          </p:cNvPr>
          <p:cNvSpPr/>
          <p:nvPr/>
        </p:nvSpPr>
        <p:spPr>
          <a:xfrm>
            <a:off x="9859446" y="3871158"/>
            <a:ext cx="127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Assembling</a:t>
            </a:r>
            <a:endParaRPr lang="zh-CN" altLang="en-US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4CFE49B-73AE-4356-B045-F6D69DFD69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538" y="1463853"/>
            <a:ext cx="1768097" cy="2355312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8869" y="1037745"/>
            <a:ext cx="5031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100cm×50cm RWELL detector:</a:t>
            </a:r>
            <a:endParaRPr lang="zh-CN" altLang="en-US" sz="2000" b="1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408839"/>
            <a:ext cx="2186086" cy="1951088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977322" y="4405262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</a:rPr>
              <a:t>25cm×25cm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7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7730" y="1028095"/>
            <a:ext cx="11469593" cy="2649754"/>
            <a:chOff x="101603" y="1012630"/>
            <a:chExt cx="12090397" cy="28745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03" y="1012630"/>
              <a:ext cx="4113582" cy="28745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0251" y="1110351"/>
              <a:ext cx="4158446" cy="266492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83762" y="1110351"/>
              <a:ext cx="4008238" cy="2776829"/>
            </a:xfrm>
            <a:prstGeom prst="rect">
              <a:avLst/>
            </a:prstGeom>
          </p:spPr>
        </p:pic>
      </p:grpSp>
      <p:sp>
        <p:nvSpPr>
          <p:cNvPr id="11" name="标题 1">
            <a:extLst>
              <a:ext uri="{FF2B5EF4-FFF2-40B4-BE49-F238E27FC236}">
                <a16:creationId xmlns:a16="http://schemas.microsoft.com/office/drawing/2014/main" xmlns="" id="{3DF8D68F-855F-443A-984D-3EE07A1C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9" y="197673"/>
            <a:ext cx="10515600" cy="733311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Performance of 2</a:t>
            </a:r>
            <a:r>
              <a:rPr lang="en-US" altLang="zh-CN" sz="3200" b="1" baseline="30000" dirty="0">
                <a:latin typeface="+mn-lt"/>
              </a:rPr>
              <a:t>nd</a:t>
            </a:r>
            <a:r>
              <a:rPr lang="en-US" altLang="zh-CN" sz="3200" b="1" dirty="0">
                <a:latin typeface="+mn-lt"/>
              </a:rPr>
              <a:t> version RWELL detector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7730" y="855414"/>
            <a:ext cx="376843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b="1" dirty="0"/>
              <a:t>Gain vs HV: </a:t>
            </a:r>
            <a:endParaRPr lang="zh-CN" altLang="en-US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9655726" y="665627"/>
            <a:ext cx="218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Gas: Ar-5%iC</a:t>
            </a:r>
            <a:r>
              <a:rPr lang="en-US" altLang="zh-CN" baseline="-25000" dirty="0"/>
              <a:t>4</a:t>
            </a:r>
            <a:r>
              <a:rPr lang="en-US" altLang="zh-CN" dirty="0"/>
              <a:t>H</a:t>
            </a:r>
            <a:r>
              <a:rPr lang="en-US" altLang="zh-CN" baseline="-25000" dirty="0"/>
              <a:t>10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5</a:t>
            </a:fld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07962" y="3900933"/>
            <a:ext cx="7845838" cy="2545227"/>
            <a:chOff x="-373927" y="2856916"/>
            <a:chExt cx="6484115" cy="270731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1227" y="2921662"/>
              <a:ext cx="5978961" cy="2642569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-373927" y="2856916"/>
              <a:ext cx="196334" cy="392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 </a:t>
              </a:r>
              <a:endParaRPr lang="zh-CN" altLang="en-US" b="1" dirty="0"/>
            </a:p>
          </p:txBody>
        </p:sp>
      </p:grpSp>
      <p:sp>
        <p:nvSpPr>
          <p:cNvPr id="17" name="矩形 16"/>
          <p:cNvSpPr/>
          <p:nvPr/>
        </p:nvSpPr>
        <p:spPr>
          <a:xfrm>
            <a:off x="9020157" y="4959128"/>
            <a:ext cx="1726776" cy="325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Mean gain:~1500</a:t>
            </a:r>
            <a:endParaRPr lang="zh-CN" altLang="en-US" b="1" dirty="0"/>
          </a:p>
        </p:txBody>
      </p:sp>
      <p:sp>
        <p:nvSpPr>
          <p:cNvPr id="2" name="矩形 1"/>
          <p:cNvSpPr/>
          <p:nvPr/>
        </p:nvSpPr>
        <p:spPr>
          <a:xfrm>
            <a:off x="437730" y="6566089"/>
            <a:ext cx="11400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i="1" dirty="0" err="1">
                <a:solidFill>
                  <a:srgbClr val="002060"/>
                </a:solidFill>
              </a:rPr>
              <a:t>Daojin</a:t>
            </a:r>
            <a:r>
              <a:rPr lang="en-US" altLang="zh-CN" sz="1000" i="1" dirty="0">
                <a:solidFill>
                  <a:srgbClr val="002060"/>
                </a:solidFill>
              </a:rPr>
              <a:t> Hong</a:t>
            </a:r>
            <a:r>
              <a:rPr lang="zh-CN" altLang="en-US" sz="1000" i="1" dirty="0">
                <a:solidFill>
                  <a:srgbClr val="002060"/>
                </a:solidFill>
              </a:rPr>
              <a:t>，</a:t>
            </a:r>
            <a:r>
              <a:rPr lang="en-US" altLang="zh-CN" sz="1000" i="1" dirty="0">
                <a:solidFill>
                  <a:srgbClr val="002060"/>
                </a:solidFill>
              </a:rPr>
              <a:t>Development of a large-area RWELL detector with DLC coating for</a:t>
            </a:r>
            <a:r>
              <a:rPr lang="zh-CN" altLang="en-US" sz="1000" i="1" dirty="0">
                <a:solidFill>
                  <a:srgbClr val="002060"/>
                </a:solidFill>
              </a:rPr>
              <a:t> </a:t>
            </a:r>
            <a:r>
              <a:rPr lang="en-US" altLang="zh-CN" sz="1000" i="1" dirty="0">
                <a:solidFill>
                  <a:srgbClr val="002060"/>
                </a:solidFill>
              </a:rPr>
              <a:t>CEPC-DHCAL</a:t>
            </a:r>
            <a:r>
              <a:rPr lang="zh-CN" altLang="en-US" sz="1000" i="1" dirty="0">
                <a:solidFill>
                  <a:srgbClr val="002060"/>
                </a:solidFill>
              </a:rPr>
              <a:t> </a:t>
            </a:r>
            <a:r>
              <a:rPr lang="en-US" altLang="zh-CN" sz="1000" i="1" dirty="0">
                <a:solidFill>
                  <a:srgbClr val="002060"/>
                </a:solidFill>
              </a:rPr>
              <a:t>Application</a:t>
            </a:r>
            <a:r>
              <a:rPr lang="zh-CN" altLang="en-US" sz="1000" i="1" dirty="0">
                <a:solidFill>
                  <a:srgbClr val="002060"/>
                </a:solidFill>
              </a:rPr>
              <a:t>，</a:t>
            </a:r>
            <a:r>
              <a:rPr lang="en-US" altLang="zh-CN" sz="1000" i="1" dirty="0">
                <a:solidFill>
                  <a:srgbClr val="002060"/>
                </a:solidFill>
              </a:rPr>
              <a:t>RD51 Collaboration Meeting and Topical Workshop on FE electronics for gas detectors, 14th-18th June 2021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i="1" dirty="0">
              <a:solidFill>
                <a:srgbClr val="002060"/>
              </a:solidFill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534466" y="3662248"/>
            <a:ext cx="7111660" cy="605926"/>
          </a:xfrm>
        </p:spPr>
        <p:txBody>
          <a:bodyPr>
            <a:normAutofit/>
          </a:bodyPr>
          <a:lstStyle/>
          <a:p>
            <a:r>
              <a:rPr lang="en-US" altLang="zh-CN" sz="1800" b="1" dirty="0"/>
              <a:t>Gain uniformity : RMS/Mean=35.46/256.4</a:t>
            </a:r>
            <a:r>
              <a:rPr lang="zh-CN" altLang="en-US" sz="1800" b="1" dirty="0"/>
              <a:t>～</a:t>
            </a:r>
            <a:r>
              <a:rPr lang="en-US" altLang="zh-CN" sz="1800" b="1" dirty="0"/>
              <a:t>13.8</a:t>
            </a:r>
            <a:r>
              <a:rPr lang="en-US" altLang="zh-CN" sz="1800" b="1" dirty="0" smtClean="0"/>
              <a:t>%@~1500 Gain</a:t>
            </a:r>
            <a:endParaRPr lang="en-US" altLang="zh-CN" sz="1800" b="1" dirty="0"/>
          </a:p>
          <a:p>
            <a:endParaRPr lang="zh-CN" altLang="en-US" sz="1800" b="1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856" y="4193310"/>
            <a:ext cx="3141509" cy="21186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A9318A7-B6CC-4524-8FF8-E8DE6E48ACED}"/>
              </a:ext>
            </a:extLst>
          </p:cNvPr>
          <p:cNvSpPr/>
          <p:nvPr/>
        </p:nvSpPr>
        <p:spPr>
          <a:xfrm>
            <a:off x="2510573" y="473504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～</a:t>
            </a:r>
            <a:r>
              <a:rPr lang="en-US" altLang="zh-CN" b="1" dirty="0"/>
              <a:t>25%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07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xmlns="" id="{895132D7-998A-4572-A062-27C52D90B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9" y="197673"/>
            <a:ext cx="10515600" cy="733311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Problem and improvement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012448" y="1959147"/>
            <a:ext cx="4006906" cy="1910226"/>
            <a:chOff x="802409" y="4501203"/>
            <a:chExt cx="4197966" cy="1937982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7E62EF2-7DB2-4A1E-A932-CB725E950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409" y="4501203"/>
              <a:ext cx="2581619" cy="1937982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8D5C3AA-3BE5-487D-BCD5-986AC322A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4424" y="4501203"/>
              <a:ext cx="1445951" cy="1926176"/>
            </a:xfrm>
            <a:prstGeom prst="rect">
              <a:avLst/>
            </a:prstGeom>
          </p:spPr>
        </p:pic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72452" y="4241439"/>
            <a:ext cx="5829524" cy="2387037"/>
            <a:chOff x="2978333" y="4291710"/>
            <a:chExt cx="6486682" cy="236113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8333" y="4291710"/>
              <a:ext cx="4179087" cy="2361135"/>
            </a:xfrm>
            <a:prstGeom prst="rect">
              <a:avLst/>
            </a:prstGeom>
          </p:spPr>
        </p:pic>
        <p:pic>
          <p:nvPicPr>
            <p:cNvPr id="10" name="内容占位符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8817" y="4291710"/>
              <a:ext cx="1976198" cy="2361135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3678813" y="5686867"/>
              <a:ext cx="1389063" cy="3851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FFF00"/>
                  </a:solidFill>
                </a:rPr>
                <a:t>Cleaning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68244" y="5667062"/>
              <a:ext cx="1122075" cy="3851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FFF00"/>
                  </a:solidFill>
                </a:rPr>
                <a:t>Drying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1" name="图片 20" descr="C:\Users\user\AppData\Local\Temp\1625709473(1)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61" y="1958589"/>
            <a:ext cx="4243282" cy="20709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298085" y="1124750"/>
            <a:ext cx="6148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Cu electrode was oxidized after several times cleaning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9889" y="4101831"/>
            <a:ext cx="2301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/>
              <a:t>Cleaning &amp; drying</a:t>
            </a:r>
            <a:endParaRPr lang="zh-CN" altLang="en-US" sz="2000" b="1" dirty="0"/>
          </a:p>
        </p:txBody>
      </p:sp>
      <p:sp>
        <p:nvSpPr>
          <p:cNvPr id="24" name="矩形 23"/>
          <p:cNvSpPr/>
          <p:nvPr/>
        </p:nvSpPr>
        <p:spPr>
          <a:xfrm>
            <a:off x="288883" y="1550919"/>
            <a:ext cx="5864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/>
              <a:t> Cu reduction(to </a:t>
            </a:r>
            <a:r>
              <a:rPr lang="zh-CN" altLang="en-US" sz="2000" b="1" dirty="0"/>
              <a:t>～</a:t>
            </a:r>
            <a:r>
              <a:rPr lang="en-US" altLang="zh-CN" sz="2000" b="1" dirty="0"/>
              <a:t>5</a:t>
            </a:r>
            <a:r>
              <a:rPr lang="el-GR" altLang="zh-CN" sz="2000" b="1" dirty="0"/>
              <a:t>μ</a:t>
            </a:r>
            <a:r>
              <a:rPr lang="en-US" altLang="zh-CN" sz="2000" b="1" dirty="0"/>
              <a:t>m) &amp; Micro-etching (</a:t>
            </a:r>
            <a:r>
              <a:rPr lang="zh-CN" altLang="en-US" sz="2000" b="1" dirty="0"/>
              <a:t>～</a:t>
            </a:r>
            <a:r>
              <a:rPr lang="en-US" altLang="zh-CN" sz="2000" b="1" dirty="0"/>
              <a:t>1</a:t>
            </a:r>
            <a:r>
              <a:rPr lang="el-GR" altLang="zh-CN" sz="2000" b="1" dirty="0"/>
              <a:t>μ</a:t>
            </a:r>
            <a:r>
              <a:rPr lang="en-US" altLang="zh-CN" sz="2000" b="1" dirty="0"/>
              <a:t>m)  </a:t>
            </a:r>
            <a:endParaRPr lang="zh-CN" altLang="en-US" sz="2000" b="1" dirty="0"/>
          </a:p>
        </p:txBody>
      </p:sp>
      <p:sp>
        <p:nvSpPr>
          <p:cNvPr id="25" name="矩形 24"/>
          <p:cNvSpPr/>
          <p:nvPr/>
        </p:nvSpPr>
        <p:spPr>
          <a:xfrm>
            <a:off x="7171960" y="1550919"/>
            <a:ext cx="354770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b="1" dirty="0"/>
              <a:t>Gold deposition: avoid oxidation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1105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849" y="35883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Assembly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838200" y="1672868"/>
            <a:ext cx="10515600" cy="131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/>
              <a:t>～ </a:t>
            </a:r>
            <a:r>
              <a:rPr lang="en-US" altLang="zh-CN" sz="2000" b="1" dirty="0"/>
              <a:t>40 spacers in the detector</a:t>
            </a:r>
            <a:endParaRPr lang="zh-CN" altLang="en-US" sz="2000" b="1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5867561" y="1704633"/>
            <a:ext cx="7008793" cy="131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5531277" y="1546820"/>
            <a:ext cx="6490906" cy="1388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b="1" dirty="0"/>
              <a:t>The long metal strip on the readout PCB of 2nd version RWELL detector was replaced by five short metal strips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881" y="2294778"/>
            <a:ext cx="2259658" cy="284756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4281066" y="2664396"/>
            <a:ext cx="3629868" cy="2108328"/>
            <a:chOff x="1331171" y="4048815"/>
            <a:chExt cx="3776537" cy="213551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171" y="4048815"/>
              <a:ext cx="3776537" cy="2135511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1791855" y="4793673"/>
              <a:ext cx="3066472" cy="45258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01915" y="3846594"/>
            <a:ext cx="3772544" cy="2254545"/>
            <a:chOff x="6773130" y="4014648"/>
            <a:chExt cx="4248727" cy="2169678"/>
          </a:xfrm>
        </p:grpSpPr>
        <p:pic>
          <p:nvPicPr>
            <p:cNvPr id="22" name="图片 21" descr="1623225697(1)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130" y="4014648"/>
              <a:ext cx="4248727" cy="21696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椭圆 22"/>
            <p:cNvSpPr/>
            <p:nvPr/>
          </p:nvSpPr>
          <p:spPr>
            <a:xfrm rot="1479745">
              <a:off x="7458364" y="4421243"/>
              <a:ext cx="617094" cy="1390653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直角上箭头 27"/>
          <p:cNvSpPr/>
          <p:nvPr/>
        </p:nvSpPr>
        <p:spPr>
          <a:xfrm rot="5400000">
            <a:off x="6415213" y="4476463"/>
            <a:ext cx="887227" cy="162482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937969" y="5164641"/>
            <a:ext cx="2494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/>
              <a:t>Acrylic cylinder </a:t>
            </a:r>
            <a:r>
              <a:rPr lang="en-US" altLang="zh-CN" sz="1600" b="1" dirty="0"/>
              <a:t>spacer</a:t>
            </a:r>
            <a:endParaRPr lang="zh-CN" altLang="en-US" sz="1600" b="1" dirty="0"/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2318710" y="4371703"/>
            <a:ext cx="215484" cy="9171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6046414" y="5732488"/>
            <a:ext cx="1695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/>
              <a:t>improvement</a:t>
            </a:r>
            <a:endParaRPr lang="zh-CN" alt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50964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279" y="157543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Performance</a:t>
            </a:r>
            <a:endParaRPr lang="zh-CN" altLang="en-US" sz="3200" b="1" dirty="0"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8</a:t>
            </a:fld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804364" y="3897109"/>
            <a:ext cx="9961429" cy="2895200"/>
            <a:chOff x="0" y="0"/>
            <a:chExt cx="11686482" cy="284914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174183" cy="2849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3964647" y="52842"/>
              <a:ext cx="7721835" cy="2743460"/>
              <a:chOff x="3964647" y="52842"/>
              <a:chExt cx="7721835" cy="274346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4647" y="52842"/>
                <a:ext cx="4006895" cy="27434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7375" y="64845"/>
                <a:ext cx="3839107" cy="2675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3" name="文本框 12"/>
          <p:cNvSpPr txBox="1"/>
          <p:nvPr/>
        </p:nvSpPr>
        <p:spPr>
          <a:xfrm>
            <a:off x="328152" y="3556814"/>
            <a:ext cx="3768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/>
              <a:t>Gain vs HV: </a:t>
            </a:r>
            <a:endParaRPr lang="zh-CN" altLang="en-US" sz="2000" b="1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909" y="1495303"/>
            <a:ext cx="2405934" cy="196209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132306" y="2200361"/>
            <a:ext cx="1644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</a:rPr>
              <a:t>8 </a:t>
            </a:r>
            <a:r>
              <a:rPr lang="en-US" altLang="zh-CN" b="1" i="1" dirty="0" err="1">
                <a:solidFill>
                  <a:srgbClr val="FFFF00"/>
                </a:solidFill>
              </a:rPr>
              <a:t>keV</a:t>
            </a:r>
            <a:r>
              <a:rPr lang="en-US" altLang="zh-CN" b="1" dirty="0">
                <a:solidFill>
                  <a:srgbClr val="FFFF00"/>
                </a:solidFill>
              </a:rPr>
              <a:t> X ray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pic>
        <p:nvPicPr>
          <p:cNvPr id="14" name="图片 13" descr="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104" y="1469873"/>
            <a:ext cx="3729990" cy="2012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647525" y="1531532"/>
            <a:ext cx="4498538" cy="2000624"/>
            <a:chOff x="513077" y="1622065"/>
            <a:chExt cx="4498538" cy="2000624"/>
          </a:xfrm>
        </p:grpSpPr>
        <p:grpSp>
          <p:nvGrpSpPr>
            <p:cNvPr id="16" name="组合 15"/>
            <p:cNvGrpSpPr/>
            <p:nvPr/>
          </p:nvGrpSpPr>
          <p:grpSpPr>
            <a:xfrm>
              <a:off x="513077" y="1912644"/>
              <a:ext cx="4059698" cy="1710045"/>
              <a:chOff x="456936" y="1403009"/>
              <a:chExt cx="4184527" cy="1723860"/>
            </a:xfrm>
          </p:grpSpPr>
          <p:sp>
            <p:nvSpPr>
              <p:cNvPr id="19" name="圆角矩形 18"/>
              <p:cNvSpPr/>
              <p:nvPr/>
            </p:nvSpPr>
            <p:spPr bwMode="auto">
              <a:xfrm>
                <a:off x="456936" y="1526769"/>
                <a:ext cx="1090729" cy="3600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mbria" pitchFamily="18" charset="0"/>
                  </a:rPr>
                  <a:t>RWELL</a:t>
                </a:r>
                <a:endParaRPr kumimoji="1" lang="zh-CN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 bwMode="auto">
              <a:xfrm>
                <a:off x="3741362" y="2766829"/>
                <a:ext cx="720080" cy="3600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mbria" pitchFamily="18" charset="0"/>
                  </a:rPr>
                  <a:t>MCA</a:t>
                </a:r>
                <a:endParaRPr kumimoji="1" lang="zh-CN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 bwMode="auto">
              <a:xfrm>
                <a:off x="1979712" y="1403009"/>
                <a:ext cx="1177995" cy="607561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mbria" pitchFamily="18" charset="0"/>
                  </a:rPr>
                  <a:t>ORTEC </a:t>
                </a:r>
              </a:p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mbria" pitchFamily="18" charset="0"/>
                  </a:rPr>
                  <a:t>142 AH</a:t>
                </a:r>
                <a:endParaRPr kumimoji="1" lang="zh-CN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 bwMode="auto">
              <a:xfrm>
                <a:off x="3561343" y="1404000"/>
                <a:ext cx="1080120" cy="607561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dirty="0">
                    <a:solidFill>
                      <a:schemeClr val="tx1"/>
                    </a:solidFill>
                    <a:ea typeface="Cambria" pitchFamily="18" charset="0"/>
                  </a:rPr>
                  <a:t>ORTEC 671</a:t>
                </a:r>
                <a:endParaRPr kumimoji="1" lang="zh-CN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 bwMode="auto">
              <a:xfrm>
                <a:off x="2395520" y="2755191"/>
                <a:ext cx="720080" cy="3600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mbria" pitchFamily="18" charset="0"/>
                  </a:rPr>
                  <a:t>PC</a:t>
                </a:r>
                <a:endParaRPr kumimoji="1" lang="zh-CN" alt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cxnSp>
            <p:nvCxnSpPr>
              <p:cNvPr id="24" name="直接箭头连接符 23"/>
              <p:cNvCxnSpPr>
                <a:stCxn id="19" idx="3"/>
                <a:endCxn id="21" idx="1"/>
              </p:cNvCxnSpPr>
              <p:nvPr/>
            </p:nvCxnSpPr>
            <p:spPr bwMode="auto">
              <a:xfrm>
                <a:off x="1547665" y="1706790"/>
                <a:ext cx="432047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直接箭头连接符 24"/>
              <p:cNvCxnSpPr>
                <a:stCxn id="21" idx="3"/>
                <a:endCxn id="22" idx="1"/>
              </p:cNvCxnSpPr>
              <p:nvPr/>
            </p:nvCxnSpPr>
            <p:spPr bwMode="auto">
              <a:xfrm>
                <a:off x="3157707" y="1706790"/>
                <a:ext cx="403636" cy="991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接箭头连接符 25"/>
              <p:cNvCxnSpPr>
                <a:stCxn id="22" idx="2"/>
                <a:endCxn id="20" idx="0"/>
              </p:cNvCxnSpPr>
              <p:nvPr/>
            </p:nvCxnSpPr>
            <p:spPr bwMode="auto">
              <a:xfrm flipH="1">
                <a:off x="4101403" y="2011561"/>
                <a:ext cx="1" cy="755268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接箭头连接符 26"/>
              <p:cNvCxnSpPr>
                <a:endCxn id="23" idx="3"/>
              </p:cNvCxnSpPr>
              <p:nvPr/>
            </p:nvCxnSpPr>
            <p:spPr bwMode="auto">
              <a:xfrm flipH="1">
                <a:off x="3115600" y="2926224"/>
                <a:ext cx="625762" cy="8988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7" name="TextBox 28"/>
            <p:cNvSpPr txBox="1"/>
            <p:nvPr/>
          </p:nvSpPr>
          <p:spPr>
            <a:xfrm>
              <a:off x="1990427" y="1622065"/>
              <a:ext cx="12892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/>
                  </a:solidFill>
                  <a:ea typeface="Cambria" pitchFamily="18" charset="0"/>
                </a:rPr>
                <a:t>(pre-amplifier)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307046" y="1631441"/>
              <a:ext cx="17045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tx1"/>
                  </a:solidFill>
                  <a:ea typeface="Cambria" pitchFamily="18" charset="0"/>
                </a:rPr>
                <a:t>(Spectroscopy amplifier)</a:t>
              </a:r>
              <a:endParaRPr lang="zh-CN" altLang="en-US" sz="1200" dirty="0">
                <a:solidFill>
                  <a:schemeClr val="tx1"/>
                </a:solidFill>
                <a:ea typeface="Cambria" pitchFamily="18" charset="0"/>
              </a:endParaRPr>
            </a:p>
          </p:txBody>
        </p:sp>
      </p:grpSp>
      <p:sp>
        <p:nvSpPr>
          <p:cNvPr id="28" name="内容占位符 2"/>
          <p:cNvSpPr txBox="1">
            <a:spLocks/>
          </p:cNvSpPr>
          <p:nvPr/>
        </p:nvSpPr>
        <p:spPr>
          <a:xfrm>
            <a:off x="250193" y="1357839"/>
            <a:ext cx="10515600" cy="131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Test setup</a:t>
            </a:r>
          </a:p>
          <a:p>
            <a:pPr marL="0" indent="0">
              <a:buNone/>
            </a:pPr>
            <a:r>
              <a:rPr lang="en-US" altLang="zh-CN" sz="2000" dirty="0"/>
              <a:t>  </a:t>
            </a:r>
            <a:endParaRPr lang="zh-CN" altLang="en-US" sz="2000" dirty="0"/>
          </a:p>
        </p:txBody>
      </p:sp>
      <p:sp>
        <p:nvSpPr>
          <p:cNvPr id="29" name="文本框 28"/>
          <p:cNvSpPr txBox="1"/>
          <p:nvPr/>
        </p:nvSpPr>
        <p:spPr>
          <a:xfrm>
            <a:off x="7358172" y="1086310"/>
            <a:ext cx="218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Gas: Ar-5%iC</a:t>
            </a:r>
            <a:r>
              <a:rPr lang="en-US" altLang="zh-CN" baseline="-25000" dirty="0"/>
              <a:t>4</a:t>
            </a:r>
            <a:r>
              <a:rPr lang="en-US" altLang="zh-CN" dirty="0"/>
              <a:t>H</a:t>
            </a:r>
            <a:r>
              <a:rPr lang="en-US" altLang="zh-CN" baseline="-25000" dirty="0"/>
              <a:t>10</a:t>
            </a:r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A1783971-6A57-40B8-908B-630D717382A6}"/>
              </a:ext>
            </a:extLst>
          </p:cNvPr>
          <p:cNvSpPr/>
          <p:nvPr/>
        </p:nvSpPr>
        <p:spPr>
          <a:xfrm>
            <a:off x="10677024" y="1963285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～</a:t>
            </a:r>
            <a:r>
              <a:rPr lang="en-US" altLang="zh-CN" b="1" dirty="0"/>
              <a:t>20%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161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081" y="2323788"/>
            <a:ext cx="4705566" cy="3554498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565E-3D9A-416C-AE67-45BB807DB5E6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" y="2257721"/>
            <a:ext cx="7195043" cy="33421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内容占位符 2"/>
          <p:cNvSpPr txBox="1">
            <a:spLocks/>
          </p:cNvSpPr>
          <p:nvPr/>
        </p:nvSpPr>
        <p:spPr>
          <a:xfrm>
            <a:off x="8158836" y="5944354"/>
            <a:ext cx="3804811" cy="605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b="1" dirty="0"/>
              <a:t>   Rate capability</a:t>
            </a:r>
            <a:r>
              <a:rPr lang="zh-CN" altLang="en-US" sz="2000" b="1" dirty="0"/>
              <a:t>：</a:t>
            </a:r>
            <a:r>
              <a:rPr lang="en-US" altLang="zh-CN" sz="1800" b="1" dirty="0">
                <a:solidFill>
                  <a:srgbClr val="FF0000"/>
                </a:solidFill>
              </a:rPr>
              <a:t>&gt;100 kHz/cm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2</a:t>
            </a:r>
            <a:r>
              <a:rPr lang="en-US" altLang="zh-CN" sz="1800" b="1" dirty="0">
                <a:solidFill>
                  <a:srgbClr val="FF0000"/>
                </a:solidFill>
              </a:rPr>
              <a:t>   </a:t>
            </a:r>
            <a:endParaRPr lang="zh-CN" alt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2000" b="1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590817" y="1717862"/>
            <a:ext cx="7092490" cy="605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Gain uniformity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xmlns="" id="{F2DF5660-F539-4227-A4BF-05B5B6429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419" y="572379"/>
            <a:ext cx="10515600" cy="733311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latin typeface="+mn-lt"/>
              </a:rPr>
              <a:t>Gain uniformity &amp; Rate capability</a:t>
            </a:r>
          </a:p>
        </p:txBody>
      </p:sp>
      <p:sp>
        <p:nvSpPr>
          <p:cNvPr id="10" name="矩形 9"/>
          <p:cNvSpPr/>
          <p:nvPr/>
        </p:nvSpPr>
        <p:spPr>
          <a:xfrm>
            <a:off x="7616343" y="1604617"/>
            <a:ext cx="3989042" cy="719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b="1" dirty="0"/>
              <a:t>Collimator </a:t>
            </a:r>
            <a:r>
              <a:rPr lang="en-US" altLang="zh-CN" b="1" dirty="0"/>
              <a:t>dia:5.5mm, 8keV X-ray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zh-CN" b="1" dirty="0"/>
              <a:t>              </a:t>
            </a:r>
            <a:r>
              <a:rPr lang="zh-CN" altLang="en-US" b="1" dirty="0"/>
              <a:t>（</a:t>
            </a:r>
            <a:r>
              <a:rPr lang="en-US" altLang="zh-CN" b="1" dirty="0"/>
              <a:t>G0</a:t>
            </a:r>
            <a:r>
              <a:rPr lang="en-US" altLang="zh-CN" b="1" baseline="-25000" dirty="0"/>
              <a:t>curr</a:t>
            </a:r>
            <a:r>
              <a:rPr lang="en-US" altLang="zh-CN" b="1" dirty="0"/>
              <a:t>/G0</a:t>
            </a:r>
            <a:r>
              <a:rPr lang="en-US" altLang="zh-CN" b="1" baseline="-25000" dirty="0"/>
              <a:t>eff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zh-CN" altLang="en-US" b="1" dirty="0"/>
              <a:t>～ </a:t>
            </a:r>
            <a:r>
              <a:rPr lang="en-US" altLang="zh-CN" b="1" dirty="0"/>
              <a:t>2.15)</a:t>
            </a:r>
            <a:endParaRPr lang="zh-CN" altLang="en-US" b="1" dirty="0"/>
          </a:p>
        </p:txBody>
      </p:sp>
      <p:sp>
        <p:nvSpPr>
          <p:cNvPr id="11" name="矩形 10"/>
          <p:cNvSpPr/>
          <p:nvPr/>
        </p:nvSpPr>
        <p:spPr>
          <a:xfrm>
            <a:off x="2529446" y="5709702"/>
            <a:ext cx="3716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RMS/Mean: </a:t>
            </a:r>
            <a:r>
              <a:rPr lang="zh-CN" altLang="en-US" b="1" dirty="0">
                <a:solidFill>
                  <a:srgbClr val="FF0000"/>
                </a:solidFill>
              </a:rPr>
              <a:t>～</a:t>
            </a:r>
            <a:r>
              <a:rPr lang="en-US" altLang="zh-CN" b="1" dirty="0">
                <a:solidFill>
                  <a:srgbClr val="FF0000"/>
                </a:solidFill>
              </a:rPr>
              <a:t>14.0%@</a:t>
            </a:r>
            <a:r>
              <a:rPr lang="zh-CN" altLang="en-US" b="1" dirty="0">
                <a:solidFill>
                  <a:srgbClr val="FF0000"/>
                </a:solidFill>
              </a:rPr>
              <a:t> ～ </a:t>
            </a:r>
            <a:r>
              <a:rPr lang="en-US" altLang="zh-CN" b="1" dirty="0">
                <a:solidFill>
                  <a:srgbClr val="FF0000"/>
                </a:solidFill>
              </a:rPr>
              <a:t>5175 Gain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00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4596</TotalTime>
  <Words>620</Words>
  <Application>Microsoft Office PowerPoint</Application>
  <PresentationFormat>宽屏</PresentationFormat>
  <Paragraphs>159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Malgun Gothic</vt:lpstr>
      <vt:lpstr>黑体</vt:lpstr>
      <vt:lpstr>华文楷体</vt:lpstr>
      <vt:lpstr>楷体</vt:lpstr>
      <vt:lpstr>宋体</vt:lpstr>
      <vt:lpstr>Arial</vt:lpstr>
      <vt:lpstr>Calibri</vt:lpstr>
      <vt:lpstr>Calibri Light</vt:lpstr>
      <vt:lpstr>Cambria</vt:lpstr>
      <vt:lpstr>Impact</vt:lpstr>
      <vt:lpstr>Times New Roman</vt:lpstr>
      <vt:lpstr>Wingdings</vt:lpstr>
      <vt:lpstr>Office 主题</vt:lpstr>
      <vt:lpstr>3_自定义设计方案</vt:lpstr>
      <vt:lpstr>2_自定义设计方案</vt:lpstr>
      <vt:lpstr>自定义设计方案</vt:lpstr>
      <vt:lpstr>1_自定义设计方案</vt:lpstr>
      <vt:lpstr> </vt:lpstr>
      <vt:lpstr>Options for CEPC PFA HCAL  </vt:lpstr>
      <vt:lpstr>Design of 100cm×50cm RWELL detector</vt:lpstr>
      <vt:lpstr>Fabrication of 100cm×50cm RWELL detector</vt:lpstr>
      <vt:lpstr>Performance of 2nd version RWELL detector</vt:lpstr>
      <vt:lpstr>Problem and improvement</vt:lpstr>
      <vt:lpstr>Assembly</vt:lpstr>
      <vt:lpstr>Performance</vt:lpstr>
      <vt:lpstr>Gain uniformity &amp; Rate capability</vt:lpstr>
      <vt:lpstr>Detection efficiency to MIPs</vt:lpstr>
      <vt:lpstr>MICROROC based electronic system</vt:lpstr>
      <vt:lpstr>Preliminary result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100cm×50cm RWELL  进展</dc:title>
  <dc:creator>user</dc:creator>
  <cp:lastModifiedBy>user</cp:lastModifiedBy>
  <cp:revision>238</cp:revision>
  <dcterms:created xsi:type="dcterms:W3CDTF">2021-03-08T13:24:14Z</dcterms:created>
  <dcterms:modified xsi:type="dcterms:W3CDTF">2021-11-16T05:30:13Z</dcterms:modified>
</cp:coreProperties>
</file>