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57" r:id="rId3"/>
    <p:sldId id="261" r:id="rId4"/>
    <p:sldId id="263" r:id="rId5"/>
    <p:sldId id="262" r:id="rId6"/>
    <p:sldId id="264" r:id="rId7"/>
    <p:sldId id="265" r:id="rId8"/>
    <p:sldId id="266" r:id="rId9"/>
    <p:sldId id="267" r:id="rId10"/>
    <p:sldId id="258" r:id="rId11"/>
    <p:sldId id="259" r:id="rId12"/>
    <p:sldId id="268" r:id="rId13"/>
    <p:sldId id="269" r:id="rId14"/>
    <p:sldId id="270"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2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B0E2F9-0B5A-490C-9638-9F7E298C412C}" type="datetimeFigureOut">
              <a:rPr lang="zh-CN" altLang="en-US" smtClean="0"/>
              <a:t>2021/11/15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942166-97FA-41FF-873E-42679FF0ACBC}" type="slidenum">
              <a:rPr lang="zh-CN" altLang="en-US" smtClean="0"/>
              <a:t>‹#›</a:t>
            </a:fld>
            <a:endParaRPr lang="zh-CN" altLang="en-US"/>
          </a:p>
        </p:txBody>
      </p:sp>
    </p:spTree>
    <p:extLst>
      <p:ext uri="{BB962C8B-B14F-4D97-AF65-F5344CB8AC3E}">
        <p14:creationId xmlns:p14="http://schemas.microsoft.com/office/powerpoint/2010/main" val="405224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Ok,</a:t>
            </a:r>
            <a:r>
              <a:rPr lang="en-US" altLang="zh-CN" baseline="0" dirty="0" smtClean="0"/>
              <a:t> the </a:t>
            </a:r>
            <a:r>
              <a:rPr lang="en-US" altLang="zh-CN" baseline="0" dirty="0" err="1" smtClean="0"/>
              <a:t>pandax</a:t>
            </a:r>
            <a:r>
              <a:rPr lang="en-US" altLang="zh-CN" baseline="0" dirty="0" smtClean="0"/>
              <a:t>-iii experiment is a high pressure Time Projection Chamber to search for 0vdbd of Xe136 at the China </a:t>
            </a:r>
            <a:r>
              <a:rPr lang="en-US" altLang="zh-CN" baseline="0" dirty="0" err="1" smtClean="0"/>
              <a:t>JinPing</a:t>
            </a:r>
            <a:r>
              <a:rPr lang="en-US" altLang="zh-CN" baseline="0" dirty="0" smtClean="0"/>
              <a:t> underground Laboratory II, this is the diagram of prototype structure, the top is the readout plane, the middle is the field cage, the outside is SS vessel, the bottom is the cathode plane. The working pressure of </a:t>
            </a:r>
            <a:r>
              <a:rPr lang="en-US" altLang="zh-CN" baseline="0" dirty="0" err="1" smtClean="0"/>
              <a:t>pandax</a:t>
            </a:r>
            <a:r>
              <a:rPr lang="en-US" altLang="zh-CN" baseline="0" dirty="0" smtClean="0"/>
              <a:t>-iii experiment is 10 bar, the working gas is 99percent </a:t>
            </a:r>
            <a:r>
              <a:rPr lang="en-US" altLang="zh-CN" baseline="0" dirty="0" err="1" smtClean="0"/>
              <a:t>Xe</a:t>
            </a:r>
            <a:r>
              <a:rPr lang="en-US" altLang="zh-CN" baseline="0" dirty="0" smtClean="0"/>
              <a:t> combined 1percent TMA, the readout plane plans to adopt </a:t>
            </a:r>
            <a:r>
              <a:rPr lang="en-US" altLang="zh-CN" baseline="0" dirty="0" err="1" smtClean="0"/>
              <a:t>Miromegas</a:t>
            </a:r>
            <a:r>
              <a:rPr lang="en-US" altLang="zh-CN" baseline="0" dirty="0" smtClean="0"/>
              <a:t> detector array, like shown in this picture, and the following requirements of the readout plane are put forward in the </a:t>
            </a:r>
            <a:r>
              <a:rPr lang="en-US" altLang="zh-CN" baseline="0" dirty="0" err="1" smtClean="0"/>
              <a:t>pandax</a:t>
            </a:r>
            <a:r>
              <a:rPr lang="en-US" altLang="zh-CN" baseline="0" dirty="0" smtClean="0"/>
              <a:t>-iii experiment. It needs 52 20*20 square centimeter MM for charge readout, and 3% energy resolution at 2.459MeV, x-y strip readout, and stable operation for a long time under 10bar.</a:t>
            </a:r>
            <a:endParaRPr lang="zh-CN" altLang="en-US" dirty="0"/>
          </a:p>
        </p:txBody>
      </p:sp>
      <p:sp>
        <p:nvSpPr>
          <p:cNvPr id="4" name="灯片编号占位符 3"/>
          <p:cNvSpPr>
            <a:spLocks noGrp="1"/>
          </p:cNvSpPr>
          <p:nvPr>
            <p:ph type="sldNum" sz="quarter" idx="10"/>
          </p:nvPr>
        </p:nvSpPr>
        <p:spPr/>
        <p:txBody>
          <a:bodyPr/>
          <a:lstStyle/>
          <a:p>
            <a:fld id="{0E2F05A5-D572-40A2-8058-BEDFC08192F7}" type="slidenum">
              <a:rPr lang="zh-CN" altLang="en-US" smtClean="0"/>
              <a:t>3</a:t>
            </a:fld>
            <a:endParaRPr lang="zh-CN" altLang="en-US"/>
          </a:p>
        </p:txBody>
      </p:sp>
    </p:spTree>
    <p:extLst>
      <p:ext uri="{BB962C8B-B14F-4D97-AF65-F5344CB8AC3E}">
        <p14:creationId xmlns:p14="http://schemas.microsoft.com/office/powerpoint/2010/main" val="257613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Ok, at the same time,</a:t>
            </a:r>
            <a:r>
              <a:rPr lang="en-US" altLang="zh-CN" baseline="0" dirty="0" smtClean="0"/>
              <a:t> over the past decade, the thermal bonding method has been developed for the efficient fabrication of </a:t>
            </a:r>
            <a:r>
              <a:rPr lang="en-US" altLang="zh-CN" baseline="0" dirty="0" err="1" smtClean="0"/>
              <a:t>Micromagas</a:t>
            </a:r>
            <a:r>
              <a:rPr lang="en-US" altLang="zh-CN" baseline="0" dirty="0" smtClean="0"/>
              <a:t> detectors at USTC, this method provides a concise and etching-free mass-productive process to fabricate </a:t>
            </a:r>
            <a:r>
              <a:rPr lang="en-US" altLang="zh-CN" baseline="0" dirty="0" err="1" smtClean="0"/>
              <a:t>Micromegas</a:t>
            </a:r>
            <a:r>
              <a:rPr lang="en-US" altLang="zh-CN" baseline="0" dirty="0" smtClean="0"/>
              <a:t>-like detector. This picture is the diagram of the thermal-bonding method, the orange cylinder is the hot roller, this is SS mesh, this is PCB, we use the hot roller to melt the thermal bonding film, and press SS mesh and PCB together. The advantages of this method are, such as no etching, no pollution, and ……etc. the right is the performance tested by Fe55 source of 15*15cm2 detectors made in our lab. The gas gain can </a:t>
            </a:r>
            <a:r>
              <a:rPr lang="en-US" altLang="zh-CN" baseline="0" dirty="0" err="1" smtClean="0"/>
              <a:t>upto</a:t>
            </a:r>
            <a:r>
              <a:rPr lang="en-US" altLang="zh-CN" baseline="0" dirty="0" smtClean="0"/>
              <a:t> 10to5 in argon plus CO2, energy re……, and the non-uniformity can realize 6.3% at 5000 gas gain. </a:t>
            </a:r>
          </a:p>
        </p:txBody>
      </p:sp>
      <p:sp>
        <p:nvSpPr>
          <p:cNvPr id="4" name="灯片编号占位符 3"/>
          <p:cNvSpPr>
            <a:spLocks noGrp="1"/>
          </p:cNvSpPr>
          <p:nvPr>
            <p:ph type="sldNum" sz="quarter" idx="10"/>
          </p:nvPr>
        </p:nvSpPr>
        <p:spPr/>
        <p:txBody>
          <a:bodyPr/>
          <a:lstStyle/>
          <a:p>
            <a:fld id="{4168B007-FC71-4DAC-BF96-7C0FEC94E89A}" type="slidenum">
              <a:rPr lang="zh-CN" altLang="en-US" smtClean="0"/>
              <a:t>4</a:t>
            </a:fld>
            <a:endParaRPr lang="zh-CN" altLang="en-US"/>
          </a:p>
        </p:txBody>
      </p:sp>
    </p:spTree>
    <p:extLst>
      <p:ext uri="{BB962C8B-B14F-4D97-AF65-F5344CB8AC3E}">
        <p14:creationId xmlns:p14="http://schemas.microsoft.com/office/powerpoint/2010/main" val="2229945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aseline="0" dirty="0" smtClean="0"/>
              <a:t>Consider the low radioactivity and current process, a specific design was devised to meet the requirement of </a:t>
            </a:r>
            <a:r>
              <a:rPr lang="en-US" altLang="zh-CN" baseline="0" dirty="0" err="1" smtClean="0"/>
              <a:t>PandaX</a:t>
            </a:r>
            <a:r>
              <a:rPr lang="en-US" altLang="zh-CN" baseline="0" dirty="0" smtClean="0"/>
              <a:t>-III experiment, like this diagram, the top this SS  woven mesh, the gray is the thermal bonding film spacer, it separate the mesh from the PCB, and keep the gap at 100 micrometer uniformly. the blue is the flexible readout PCB plus the orange copper substrate replace the hard PCB to realize the low radioactivity. At the same time, we designed a specific machine to fabricate the detector, as shown in this picture, this machine can also produce larger area detectors</a:t>
            </a:r>
            <a:endParaRPr lang="zh-CN" altLang="en-US" dirty="0"/>
          </a:p>
        </p:txBody>
      </p:sp>
      <p:sp>
        <p:nvSpPr>
          <p:cNvPr id="4" name="灯片编号占位符 3"/>
          <p:cNvSpPr>
            <a:spLocks noGrp="1"/>
          </p:cNvSpPr>
          <p:nvPr>
            <p:ph type="sldNum" sz="quarter" idx="10"/>
          </p:nvPr>
        </p:nvSpPr>
        <p:spPr/>
        <p:txBody>
          <a:bodyPr/>
          <a:lstStyle/>
          <a:p>
            <a:fld id="{4168B007-FC71-4DAC-BF96-7C0FEC94E89A}" type="slidenum">
              <a:rPr lang="zh-CN" altLang="en-US" smtClean="0"/>
              <a:t>5</a:t>
            </a:fld>
            <a:endParaRPr lang="zh-CN" altLang="en-US"/>
          </a:p>
        </p:txBody>
      </p:sp>
    </p:spTree>
    <p:extLst>
      <p:ext uri="{BB962C8B-B14F-4D97-AF65-F5344CB8AC3E}">
        <p14:creationId xmlns:p14="http://schemas.microsoft.com/office/powerpoint/2010/main" val="3560630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Ok, from</a:t>
            </a:r>
            <a:r>
              <a:rPr lang="en-US" altLang="zh-CN" baseline="0" dirty="0" smtClean="0"/>
              <a:t> this slide, I will introduce the fabrication of the detector for </a:t>
            </a:r>
            <a:r>
              <a:rPr lang="en-US" altLang="zh-CN" baseline="0" dirty="0" err="1" smtClean="0"/>
              <a:t>pandax</a:t>
            </a:r>
            <a:r>
              <a:rPr lang="en-US" altLang="zh-CN" baseline="0" dirty="0" smtClean="0"/>
              <a:t>-iii experiment. </a:t>
            </a:r>
            <a:r>
              <a:rPr lang="en-US" altLang="zh-CN" dirty="0" smtClean="0"/>
              <a:t> from</a:t>
            </a:r>
            <a:r>
              <a:rPr lang="en-US" altLang="zh-CN" baseline="0" dirty="0" smtClean="0"/>
              <a:t> the December of 2019, about one and a half years, we have updated 5 version detectors, and more than 30 different improvement schemes have been tried. As shown in these pictures, the above pictures are the readout PCBs of different versions, and the below are corresponding made detectors. We can see the version 1 and 2 are hard PCB, these 2 versions are our early design to validate the narrow bonding region and the performance of energy resolution and long time stable working. The version 3,4,5 are Flexible PCB, is the consideration of low radioactivity, through these 3 versions, the energy resolution, detector uniformity and stable operation in high gas pressure are verified, and the version 5 is close to the engineering prototype. Now, the version 6 is on going. Perhaps this version is the engineering version.    </a:t>
            </a:r>
            <a:endParaRPr lang="en-US" altLang="zh-CN" dirty="0" smtClean="0"/>
          </a:p>
          <a:p>
            <a:endParaRPr lang="en-US" altLang="zh-CN" dirty="0" smtClean="0"/>
          </a:p>
          <a:p>
            <a:endParaRPr lang="en-US" altLang="zh-CN" dirty="0" smtClean="0"/>
          </a:p>
        </p:txBody>
      </p:sp>
      <p:sp>
        <p:nvSpPr>
          <p:cNvPr id="4" name="灯片编号占位符 3"/>
          <p:cNvSpPr>
            <a:spLocks noGrp="1"/>
          </p:cNvSpPr>
          <p:nvPr>
            <p:ph type="sldNum" sz="quarter" idx="10"/>
          </p:nvPr>
        </p:nvSpPr>
        <p:spPr/>
        <p:txBody>
          <a:bodyPr/>
          <a:lstStyle/>
          <a:p>
            <a:fld id="{71080020-7242-496F-86E1-464D0C55ED86}" type="slidenum">
              <a:rPr lang="zh-CN" altLang="en-US" smtClean="0"/>
              <a:t>6</a:t>
            </a:fld>
            <a:endParaRPr lang="zh-CN" altLang="en-US"/>
          </a:p>
        </p:txBody>
      </p:sp>
    </p:spTree>
    <p:extLst>
      <p:ext uri="{BB962C8B-B14F-4D97-AF65-F5344CB8AC3E}">
        <p14:creationId xmlns:p14="http://schemas.microsoft.com/office/powerpoint/2010/main" val="3033339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So</a:t>
            </a:r>
            <a:r>
              <a:rPr lang="en-US" altLang="zh-CN" baseline="0" dirty="0" smtClean="0"/>
              <a:t>, After three versions of trial production, We have summarized a mature process. </a:t>
            </a:r>
            <a:r>
              <a:rPr lang="en-US" altLang="zh-CN" dirty="0" smtClean="0"/>
              <a:t>These</a:t>
            </a:r>
            <a:r>
              <a:rPr lang="en-US" altLang="zh-CN" baseline="0" dirty="0" smtClean="0"/>
              <a:t> pictures are the manufacturing process of thermal-bonding </a:t>
            </a:r>
            <a:r>
              <a:rPr lang="en-US" altLang="zh-CN" baseline="0" dirty="0" err="1" smtClean="0"/>
              <a:t>Micromegas</a:t>
            </a:r>
            <a:r>
              <a:rPr lang="en-US" altLang="zh-CN" baseline="0" dirty="0" smtClean="0"/>
              <a:t> detector for the version 5, perhaps also the process of engineering version. first, attaching the PCB on a copper substrate, then polishing the active area, after polishing, we sent the PCB to coating the resistive Ge, finished coating, the next step is spacer setting, set the thermal bonding film spacer on the active area uniformly. After this step, is the important </a:t>
            </a:r>
            <a:r>
              <a:rPr lang="en-US" altLang="zh-CN" baseline="0" dirty="0" err="1" smtClean="0"/>
              <a:t>prcess</a:t>
            </a:r>
            <a:r>
              <a:rPr lang="en-US" altLang="zh-CN" baseline="0" dirty="0" smtClean="0"/>
              <a:t>, thermal bonding the mesh on the PCB, with the dedicated machine, this machine has been shown in the front, after bonding, let it cooling, and then cutting the mesh, this cut will remain some broken wire, so we must Inspection and clear the mesh edge under the microscope, and then finished the detector fabrication, and this is effective area of detector, the side length is 20cm, and the tail is also flexible, used for signal extraction. Ok, according to this process, we can fabricate detectors with stable and good performance.</a:t>
            </a:r>
          </a:p>
        </p:txBody>
      </p:sp>
      <p:sp>
        <p:nvSpPr>
          <p:cNvPr id="4" name="灯片编号占位符 3"/>
          <p:cNvSpPr>
            <a:spLocks noGrp="1"/>
          </p:cNvSpPr>
          <p:nvPr>
            <p:ph type="sldNum" sz="quarter" idx="10"/>
          </p:nvPr>
        </p:nvSpPr>
        <p:spPr/>
        <p:txBody>
          <a:bodyPr/>
          <a:lstStyle/>
          <a:p>
            <a:fld id="{71080020-7242-496F-86E1-464D0C55ED86}" type="slidenum">
              <a:rPr lang="zh-CN" altLang="en-US" smtClean="0"/>
              <a:t>7</a:t>
            </a:fld>
            <a:endParaRPr lang="zh-CN" altLang="en-US"/>
          </a:p>
        </p:txBody>
      </p:sp>
    </p:spTree>
    <p:extLst>
      <p:ext uri="{BB962C8B-B14F-4D97-AF65-F5344CB8AC3E}">
        <p14:creationId xmlns:p14="http://schemas.microsoft.com/office/powerpoint/2010/main" val="301087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So, next</a:t>
            </a:r>
            <a:r>
              <a:rPr lang="en-US" altLang="zh-CN" baseline="0" dirty="0" smtClean="0"/>
              <a:t> I will introduce the performance of the detectors.</a:t>
            </a:r>
            <a:endParaRPr lang="en-US" altLang="zh-CN" dirty="0" smtClean="0"/>
          </a:p>
          <a:p>
            <a:r>
              <a:rPr lang="en-US" altLang="zh-CN" dirty="0" smtClean="0"/>
              <a:t>This is the performance</a:t>
            </a:r>
            <a:r>
              <a:rPr lang="en-US" altLang="zh-CN" baseline="0" dirty="0" smtClean="0"/>
              <a:t> of one of version 5 detector, V503, tested in atmospheric pressure argon combined 7% CO2, and the radioactive source is Fe 55,  this is the spectrum of Fe55, these results are tested by the MCA system, readout the mesh signal,  this is the relative transparency vs the ratio of amplification field and drift field, fix the amplification field and change the drift field, the transparency of primary electrons will be changed along with ratio of field. this two pictures are the gas gain and corresponding energy resolutions. From these results, we can see, this detector, the best energy resolution is about 18%, and gas gain can </a:t>
            </a:r>
            <a:r>
              <a:rPr lang="en-US" altLang="zh-CN" baseline="0" dirty="0" err="1" smtClean="0"/>
              <a:t>upto</a:t>
            </a:r>
            <a:r>
              <a:rPr lang="en-US" altLang="zh-CN" baseline="0" dirty="0" smtClean="0"/>
              <a:t> 80 000.  </a:t>
            </a:r>
            <a:endParaRPr lang="zh-CN" altLang="en-US" dirty="0"/>
          </a:p>
        </p:txBody>
      </p:sp>
      <p:sp>
        <p:nvSpPr>
          <p:cNvPr id="4" name="灯片编号占位符 3"/>
          <p:cNvSpPr>
            <a:spLocks noGrp="1"/>
          </p:cNvSpPr>
          <p:nvPr>
            <p:ph type="sldNum" sz="quarter" idx="10"/>
          </p:nvPr>
        </p:nvSpPr>
        <p:spPr/>
        <p:txBody>
          <a:bodyPr/>
          <a:lstStyle/>
          <a:p>
            <a:fld id="{A9C971C4-EAE0-4072-AEBA-02A44988B118}" type="slidenum">
              <a:rPr lang="zh-CN" altLang="en-US" smtClean="0"/>
              <a:t>8</a:t>
            </a:fld>
            <a:endParaRPr lang="zh-CN" altLang="en-US"/>
          </a:p>
        </p:txBody>
      </p:sp>
    </p:spTree>
    <p:extLst>
      <p:ext uri="{BB962C8B-B14F-4D97-AF65-F5344CB8AC3E}">
        <p14:creationId xmlns:p14="http://schemas.microsoft.com/office/powerpoint/2010/main" val="1502846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Beside the</a:t>
            </a:r>
            <a:r>
              <a:rPr lang="en-US" altLang="zh-CN" baseline="0" dirty="0" smtClean="0"/>
              <a:t> regular test like before conducted by the MCA, such as transparency, energy resolution, gas gain.  a electronic test was also implemented to test the performance of uniformity of the detector. We set the Fe55 source above the detector, and scan the effective area of the detector, the electronic signals are read out by the </a:t>
            </a:r>
            <a:r>
              <a:rPr lang="en-US" altLang="zh-CN" baseline="0" dirty="0" err="1" smtClean="0"/>
              <a:t>aget</a:t>
            </a:r>
            <a:r>
              <a:rPr lang="en-US" altLang="zh-CN" baseline="0" dirty="0" smtClean="0"/>
              <a:t> FEC, through the offline analysis,  we divide the effective area into many bins, and then reconstruct the spectrum of very bin. Like this picture, and fit this peak, so the fluctuation(or RMS) of this peak is the uniformity of the detector. This is an important parameter of our detectors, we put a lot of effort into improving the uniformity, like replace the substrate, and change the polishing method etc. now the best one we made, the RMS of the uniformity can </a:t>
            </a:r>
            <a:r>
              <a:rPr lang="en-US" altLang="zh-CN" baseline="0" dirty="0" err="1" smtClean="0"/>
              <a:t>upto</a:t>
            </a:r>
            <a:r>
              <a:rPr lang="en-US" altLang="zh-CN" baseline="0" dirty="0" smtClean="0"/>
              <a:t> about 10%, and we will continue to improve this result for the later version.</a:t>
            </a:r>
            <a:endParaRPr lang="zh-CN" altLang="en-US" dirty="0"/>
          </a:p>
        </p:txBody>
      </p:sp>
      <p:sp>
        <p:nvSpPr>
          <p:cNvPr id="4" name="灯片编号占位符 3"/>
          <p:cNvSpPr>
            <a:spLocks noGrp="1"/>
          </p:cNvSpPr>
          <p:nvPr>
            <p:ph type="sldNum" sz="quarter" idx="10"/>
          </p:nvPr>
        </p:nvSpPr>
        <p:spPr/>
        <p:txBody>
          <a:bodyPr/>
          <a:lstStyle/>
          <a:p>
            <a:fld id="{4168B007-FC71-4DAC-BF96-7C0FEC94E89A}" type="slidenum">
              <a:rPr lang="zh-CN" altLang="en-US" smtClean="0"/>
              <a:t>9</a:t>
            </a:fld>
            <a:endParaRPr lang="zh-CN" altLang="en-US"/>
          </a:p>
        </p:txBody>
      </p:sp>
    </p:spTree>
    <p:extLst>
      <p:ext uri="{BB962C8B-B14F-4D97-AF65-F5344CB8AC3E}">
        <p14:creationId xmlns:p14="http://schemas.microsoft.com/office/powerpoint/2010/main" val="3681156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Apart</a:t>
            </a:r>
            <a:r>
              <a:rPr lang="en-US" altLang="zh-CN" baseline="0" dirty="0" smtClean="0"/>
              <a:t> from the energy resolution and uniformity, the stable operation in high pressure gas is one of the important requirement of </a:t>
            </a:r>
            <a:r>
              <a:rPr lang="en-US" altLang="zh-CN" baseline="0" dirty="0" err="1" smtClean="0"/>
              <a:t>pandax</a:t>
            </a:r>
            <a:r>
              <a:rPr lang="en-US" altLang="zh-CN" baseline="0" dirty="0" smtClean="0"/>
              <a:t>-iii experiment. We established a high pressure test platform in our lab to test the performance of the detector under high pressure. Like this picture show, this stainless steel vessel can withstand 12 bar pressure, the radioactive source Fe55 and detector are set into the vessel, and inject argon combined with 2.5% </a:t>
            </a:r>
            <a:r>
              <a:rPr lang="en-US" altLang="zh-CN" baseline="0" dirty="0" err="1" smtClean="0"/>
              <a:t>Iso</a:t>
            </a:r>
            <a:r>
              <a:rPr lang="en-US" altLang="zh-CN" baseline="0" dirty="0" smtClean="0"/>
              <a:t>. These are performance of detector under high pressure,  this is the relative transparency, this two pictures are gas gain and corresponding energy resolution. From this picture, we can see, at 10bar, as the voltage increase, the gas gain can </a:t>
            </a:r>
            <a:r>
              <a:rPr lang="en-US" altLang="zh-CN" baseline="0" dirty="0" err="1" smtClean="0"/>
              <a:t>upto</a:t>
            </a:r>
            <a:r>
              <a:rPr lang="en-US" altLang="zh-CN" baseline="0" dirty="0" smtClean="0"/>
              <a:t> 5000, and the corresponding energy resolution do not deteriorate obviously. </a:t>
            </a:r>
            <a:endParaRPr lang="zh-CN" altLang="en-US" dirty="0"/>
          </a:p>
        </p:txBody>
      </p:sp>
      <p:sp>
        <p:nvSpPr>
          <p:cNvPr id="4" name="灯片编号占位符 3"/>
          <p:cNvSpPr>
            <a:spLocks noGrp="1"/>
          </p:cNvSpPr>
          <p:nvPr>
            <p:ph type="sldNum" sz="quarter" idx="10"/>
          </p:nvPr>
        </p:nvSpPr>
        <p:spPr/>
        <p:txBody>
          <a:bodyPr/>
          <a:lstStyle/>
          <a:p>
            <a:fld id="{4168B007-FC71-4DAC-BF96-7C0FEC94E89A}" type="slidenum">
              <a:rPr lang="zh-CN" altLang="en-US" smtClean="0"/>
              <a:t>10</a:t>
            </a:fld>
            <a:endParaRPr lang="zh-CN" altLang="en-US"/>
          </a:p>
        </p:txBody>
      </p:sp>
    </p:spTree>
    <p:extLst>
      <p:ext uri="{BB962C8B-B14F-4D97-AF65-F5344CB8AC3E}">
        <p14:creationId xmlns:p14="http://schemas.microsoft.com/office/powerpoint/2010/main" val="3142505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This is the performance of</a:t>
            </a:r>
            <a:r>
              <a:rPr lang="en-US" altLang="zh-CN" baseline="0" dirty="0" smtClean="0"/>
              <a:t> </a:t>
            </a:r>
            <a:r>
              <a:rPr lang="en-US" altLang="zh-CN" dirty="0" smtClean="0"/>
              <a:t>another</a:t>
            </a:r>
            <a:r>
              <a:rPr lang="en-US" altLang="zh-CN" baseline="0" dirty="0" smtClean="0"/>
              <a:t> detector under high pressure. We test this detector from 1bar to 10bar, use the same gas ratio as the before one, and under 10 bar, the gas gain of this detector can reach about 2000, litter than before one, and the energy resolution is consistent with before one. </a:t>
            </a:r>
          </a:p>
          <a:p>
            <a:endParaRPr lang="en-US" altLang="zh-CN" baseline="0" dirty="0" smtClean="0"/>
          </a:p>
          <a:p>
            <a:r>
              <a:rPr lang="en-US" altLang="zh-CN" baseline="0" dirty="0" smtClean="0"/>
              <a:t>We set a lot of Al blocks in the vessel, to reduce the empty space of the vessel for Xeon testing. But have many problems need to be solved, at present, we sent the detector to another laboratory in Shanghai </a:t>
            </a:r>
            <a:r>
              <a:rPr lang="en-US" altLang="zh-CN" baseline="0" dirty="0" err="1" smtClean="0"/>
              <a:t>Jiaotong</a:t>
            </a:r>
            <a:r>
              <a:rPr lang="en-US" altLang="zh-CN" baseline="0" dirty="0" smtClean="0"/>
              <a:t> University to conduct the Xeon plus TMA test.</a:t>
            </a:r>
            <a:endParaRPr lang="zh-CN" altLang="en-US" dirty="0"/>
          </a:p>
        </p:txBody>
      </p:sp>
      <p:sp>
        <p:nvSpPr>
          <p:cNvPr id="4" name="灯片编号占位符 3"/>
          <p:cNvSpPr>
            <a:spLocks noGrp="1"/>
          </p:cNvSpPr>
          <p:nvPr>
            <p:ph type="sldNum" sz="quarter" idx="10"/>
          </p:nvPr>
        </p:nvSpPr>
        <p:spPr/>
        <p:txBody>
          <a:bodyPr/>
          <a:lstStyle/>
          <a:p>
            <a:fld id="{4168B007-FC71-4DAC-BF96-7C0FEC94E89A}" type="slidenum">
              <a:rPr lang="zh-CN" altLang="en-US" smtClean="0"/>
              <a:t>11</a:t>
            </a:fld>
            <a:endParaRPr lang="zh-CN" altLang="en-US"/>
          </a:p>
        </p:txBody>
      </p:sp>
    </p:spTree>
    <p:extLst>
      <p:ext uri="{BB962C8B-B14F-4D97-AF65-F5344CB8AC3E}">
        <p14:creationId xmlns:p14="http://schemas.microsoft.com/office/powerpoint/2010/main" val="1408616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5F17062-4434-4FFE-AF3E-B3410D0ED5BA}"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2383032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F84EBA9-EAC2-4E4E-82C3-FFE916C410DB}"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285631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3C095F-4435-4680-9E29-B7DDB50BC0D7}"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48631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19106D8-1A01-49E6-9197-33AA3699F2DD}"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1457863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EA7C83F-5E7F-4788-B2B5-85729CA83D3C}"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3106410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78818F4-6778-4D59-95A8-20629873BC1F}" type="datetime1">
              <a:rPr lang="zh-CN" altLang="en-US" smtClean="0"/>
              <a:t>2021/11/15</a:t>
            </a:fld>
            <a:endParaRPr lang="zh-CN" altLang="en-US"/>
          </a:p>
        </p:txBody>
      </p:sp>
      <p:sp>
        <p:nvSpPr>
          <p:cNvPr id="6" name="页脚占位符 5"/>
          <p:cNvSpPr>
            <a:spLocks noGrp="1"/>
          </p:cNvSpPr>
          <p:nvPr>
            <p:ph type="ftr" sz="quarter" idx="11"/>
          </p:nvPr>
        </p:nvSpPr>
        <p:spPr/>
        <p:txBody>
          <a:bodyPr/>
          <a:lstStyle/>
          <a:p>
            <a:r>
              <a:rPr lang="en-US" altLang="zh-CN" smtClean="0"/>
              <a:t>RD51</a:t>
            </a:r>
            <a:endParaRPr lang="zh-CN" altLang="en-US"/>
          </a:p>
        </p:txBody>
      </p:sp>
      <p:sp>
        <p:nvSpPr>
          <p:cNvPr id="7" name="灯片编号占位符 6"/>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302372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D9E2B14-0696-4B46-BD19-8AD916E88F1D}" type="datetime1">
              <a:rPr lang="zh-CN" altLang="en-US" smtClean="0"/>
              <a:t>2021/11/15</a:t>
            </a:fld>
            <a:endParaRPr lang="zh-CN" altLang="en-US"/>
          </a:p>
        </p:txBody>
      </p:sp>
      <p:sp>
        <p:nvSpPr>
          <p:cNvPr id="8" name="页脚占位符 7"/>
          <p:cNvSpPr>
            <a:spLocks noGrp="1"/>
          </p:cNvSpPr>
          <p:nvPr>
            <p:ph type="ftr" sz="quarter" idx="11"/>
          </p:nvPr>
        </p:nvSpPr>
        <p:spPr/>
        <p:txBody>
          <a:bodyPr/>
          <a:lstStyle/>
          <a:p>
            <a:r>
              <a:rPr lang="en-US" altLang="zh-CN" smtClean="0"/>
              <a:t>RD51</a:t>
            </a:r>
            <a:endParaRPr lang="zh-CN" altLang="en-US"/>
          </a:p>
        </p:txBody>
      </p:sp>
      <p:sp>
        <p:nvSpPr>
          <p:cNvPr id="9" name="灯片编号占位符 8"/>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1996309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CD66A74-025E-445D-A828-BBFDA00C8E92}" type="datetime1">
              <a:rPr lang="zh-CN" altLang="en-US" smtClean="0"/>
              <a:t>2021/11/15</a:t>
            </a:fld>
            <a:endParaRPr lang="zh-CN" altLang="en-US"/>
          </a:p>
        </p:txBody>
      </p:sp>
      <p:sp>
        <p:nvSpPr>
          <p:cNvPr id="4" name="页脚占位符 3"/>
          <p:cNvSpPr>
            <a:spLocks noGrp="1"/>
          </p:cNvSpPr>
          <p:nvPr>
            <p:ph type="ftr" sz="quarter" idx="11"/>
          </p:nvPr>
        </p:nvSpPr>
        <p:spPr/>
        <p:txBody>
          <a:bodyPr/>
          <a:lstStyle/>
          <a:p>
            <a:r>
              <a:rPr lang="en-US" altLang="zh-CN" smtClean="0"/>
              <a:t>RD51</a:t>
            </a:r>
            <a:endParaRPr lang="zh-CN" altLang="en-US"/>
          </a:p>
        </p:txBody>
      </p:sp>
      <p:sp>
        <p:nvSpPr>
          <p:cNvPr id="5" name="灯片编号占位符 4"/>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2072031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BF3611-5E9F-4C4B-88B4-3C16BB18CC8C}" type="datetime1">
              <a:rPr lang="zh-CN" altLang="en-US" smtClean="0"/>
              <a:t>2021/11/15</a:t>
            </a:fld>
            <a:endParaRPr lang="zh-CN" altLang="en-US"/>
          </a:p>
        </p:txBody>
      </p:sp>
      <p:sp>
        <p:nvSpPr>
          <p:cNvPr id="3" name="页脚占位符 2"/>
          <p:cNvSpPr>
            <a:spLocks noGrp="1"/>
          </p:cNvSpPr>
          <p:nvPr>
            <p:ph type="ftr" sz="quarter" idx="11"/>
          </p:nvPr>
        </p:nvSpPr>
        <p:spPr/>
        <p:txBody>
          <a:bodyPr/>
          <a:lstStyle/>
          <a:p>
            <a:r>
              <a:rPr lang="en-US" altLang="zh-CN" smtClean="0"/>
              <a:t>RD51</a:t>
            </a:r>
            <a:endParaRPr lang="zh-CN" altLang="en-US"/>
          </a:p>
        </p:txBody>
      </p:sp>
      <p:sp>
        <p:nvSpPr>
          <p:cNvPr id="4" name="灯片编号占位符 3"/>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1308760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BFB49EF-3618-47C7-9D6D-AA39BB43A5F7}" type="datetime1">
              <a:rPr lang="zh-CN" altLang="en-US" smtClean="0"/>
              <a:t>2021/11/15</a:t>
            </a:fld>
            <a:endParaRPr lang="zh-CN" altLang="en-US"/>
          </a:p>
        </p:txBody>
      </p:sp>
      <p:sp>
        <p:nvSpPr>
          <p:cNvPr id="6" name="页脚占位符 5"/>
          <p:cNvSpPr>
            <a:spLocks noGrp="1"/>
          </p:cNvSpPr>
          <p:nvPr>
            <p:ph type="ftr" sz="quarter" idx="11"/>
          </p:nvPr>
        </p:nvSpPr>
        <p:spPr/>
        <p:txBody>
          <a:bodyPr/>
          <a:lstStyle/>
          <a:p>
            <a:r>
              <a:rPr lang="en-US" altLang="zh-CN" smtClean="0"/>
              <a:t>RD51</a:t>
            </a:r>
            <a:endParaRPr lang="zh-CN" altLang="en-US"/>
          </a:p>
        </p:txBody>
      </p:sp>
      <p:sp>
        <p:nvSpPr>
          <p:cNvPr id="7" name="灯片编号占位符 6"/>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1511673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CCC9BEA-69C8-4399-AF1D-48EEDACD702C}" type="datetime1">
              <a:rPr lang="zh-CN" altLang="en-US" smtClean="0"/>
              <a:t>2021/11/15</a:t>
            </a:fld>
            <a:endParaRPr lang="zh-CN" altLang="en-US"/>
          </a:p>
        </p:txBody>
      </p:sp>
      <p:sp>
        <p:nvSpPr>
          <p:cNvPr id="6" name="页脚占位符 5"/>
          <p:cNvSpPr>
            <a:spLocks noGrp="1"/>
          </p:cNvSpPr>
          <p:nvPr>
            <p:ph type="ftr" sz="quarter" idx="11"/>
          </p:nvPr>
        </p:nvSpPr>
        <p:spPr/>
        <p:txBody>
          <a:bodyPr/>
          <a:lstStyle/>
          <a:p>
            <a:r>
              <a:rPr lang="en-US" altLang="zh-CN" smtClean="0"/>
              <a:t>RD51</a:t>
            </a:r>
            <a:endParaRPr lang="zh-CN" altLang="en-US"/>
          </a:p>
        </p:txBody>
      </p:sp>
      <p:sp>
        <p:nvSpPr>
          <p:cNvPr id="7" name="灯片编号占位符 6"/>
          <p:cNvSpPr>
            <a:spLocks noGrp="1"/>
          </p:cNvSpPr>
          <p:nvPr>
            <p:ph type="sldNum" sz="quarter" idx="12"/>
          </p:nvPr>
        </p:nvSpPr>
        <p:spPr/>
        <p:txBody>
          <a:body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3711964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6C481-977F-4D13-A7FA-3AA4DB6FA7E4}" type="datetime1">
              <a:rPr lang="zh-CN" altLang="en-US" smtClean="0"/>
              <a:t>2021/11/15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smtClean="0"/>
              <a:t>RD51</a:t>
            </a: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B29352-6E67-4906-A86E-EC591F712349}" type="slidenum">
              <a:rPr lang="zh-CN" altLang="en-US" smtClean="0"/>
              <a:t>‹#›</a:t>
            </a:fld>
            <a:endParaRPr lang="zh-CN" altLang="en-US"/>
          </a:p>
        </p:txBody>
      </p:sp>
    </p:spTree>
    <p:extLst>
      <p:ext uri="{BB962C8B-B14F-4D97-AF65-F5344CB8AC3E}">
        <p14:creationId xmlns:p14="http://schemas.microsoft.com/office/powerpoint/2010/main" val="18329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jp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83745" y="1017917"/>
            <a:ext cx="9489055" cy="1943437"/>
          </a:xfrm>
        </p:spPr>
        <p:txBody>
          <a:bodyPr>
            <a:noAutofit/>
          </a:bodyPr>
          <a:lstStyle/>
          <a:p>
            <a:r>
              <a:rPr lang="en-US" altLang="zh-CN" sz="4400" dirty="0">
                <a:latin typeface="华文中宋" panose="02010600040101010101" pitchFamily="2" charset="-122"/>
                <a:ea typeface="华文中宋" panose="02010600040101010101" pitchFamily="2" charset="-122"/>
              </a:rPr>
              <a:t> Study of the </a:t>
            </a:r>
            <a:r>
              <a:rPr lang="en-US" altLang="zh-CN" sz="4400" dirty="0" smtClean="0">
                <a:latin typeface="华文中宋" panose="02010600040101010101" pitchFamily="2" charset="-122"/>
                <a:ea typeface="华文中宋" panose="02010600040101010101" pitchFamily="2" charset="-122"/>
              </a:rPr>
              <a:t>thermal bonding </a:t>
            </a:r>
            <a:r>
              <a:rPr lang="en-US" altLang="zh-CN" sz="4400" dirty="0" err="1" smtClean="0">
                <a:latin typeface="华文中宋" panose="02010600040101010101" pitchFamily="2" charset="-122"/>
                <a:ea typeface="华文中宋" panose="02010600040101010101" pitchFamily="2" charset="-122"/>
              </a:rPr>
              <a:t>Micromegas</a:t>
            </a:r>
            <a:r>
              <a:rPr lang="en-US" altLang="zh-CN" sz="4400" dirty="0" smtClean="0">
                <a:latin typeface="华文中宋" panose="02010600040101010101" pitchFamily="2" charset="-122"/>
                <a:ea typeface="华文中宋" panose="02010600040101010101" pitchFamily="2" charset="-122"/>
              </a:rPr>
              <a:t> in high </a:t>
            </a:r>
            <a:r>
              <a:rPr lang="en-US" altLang="zh-CN" sz="4400" dirty="0">
                <a:latin typeface="华文中宋" panose="02010600040101010101" pitchFamily="2" charset="-122"/>
                <a:ea typeface="华文中宋" panose="02010600040101010101" pitchFamily="2" charset="-122"/>
              </a:rPr>
              <a:t>gas </a:t>
            </a:r>
            <a:r>
              <a:rPr lang="en-US" altLang="zh-CN" sz="4400" dirty="0" smtClean="0">
                <a:latin typeface="华文中宋" panose="02010600040101010101" pitchFamily="2" charset="-122"/>
                <a:ea typeface="华文中宋" panose="02010600040101010101" pitchFamily="2" charset="-122"/>
              </a:rPr>
              <a:t>pressure for </a:t>
            </a:r>
            <a:r>
              <a:rPr lang="en-US" altLang="zh-CN" sz="4400" dirty="0" err="1" smtClean="0">
                <a:latin typeface="华文中宋" panose="02010600040101010101" pitchFamily="2" charset="-122"/>
                <a:ea typeface="华文中宋" panose="02010600040101010101" pitchFamily="2" charset="-122"/>
              </a:rPr>
              <a:t>PandaX</a:t>
            </a:r>
            <a:r>
              <a:rPr lang="en-US" altLang="zh-CN" sz="4400" dirty="0" smtClean="0">
                <a:latin typeface="华文中宋" panose="02010600040101010101" pitchFamily="2" charset="-122"/>
                <a:ea typeface="华文中宋" panose="02010600040101010101" pitchFamily="2" charset="-122"/>
              </a:rPr>
              <a:t>-III experiment</a:t>
            </a:r>
            <a:endParaRPr lang="zh-CN" altLang="en-US" sz="4400" dirty="0">
              <a:latin typeface="华文中宋" panose="02010600040101010101" pitchFamily="2" charset="-122"/>
              <a:ea typeface="华文中宋" panose="02010600040101010101" pitchFamily="2" charset="-122"/>
            </a:endParaRPr>
          </a:p>
        </p:txBody>
      </p:sp>
      <p:sp>
        <p:nvSpPr>
          <p:cNvPr id="4" name="副标题 2">
            <a:extLst>
              <a:ext uri="{FF2B5EF4-FFF2-40B4-BE49-F238E27FC236}">
                <a16:creationId xmlns:a16="http://schemas.microsoft.com/office/drawing/2014/main" id="{9FE66420-0EDB-447E-9180-830D7CCBA1D7}"/>
              </a:ext>
            </a:extLst>
          </p:cNvPr>
          <p:cNvSpPr>
            <a:spLocks noGrp="1"/>
          </p:cNvSpPr>
          <p:nvPr>
            <p:ph type="subTitle" idx="1"/>
          </p:nvPr>
        </p:nvSpPr>
        <p:spPr>
          <a:xfrm>
            <a:off x="1929441" y="3473405"/>
            <a:ext cx="9144000" cy="1655762"/>
          </a:xfrm>
        </p:spPr>
        <p:txBody>
          <a:bodyPr/>
          <a:lstStyle/>
          <a:p>
            <a:r>
              <a:rPr lang="en-US" altLang="zh-CN" u="sng" dirty="0" err="1">
                <a:latin typeface="华文中宋" panose="02010600040101010101" pitchFamily="2" charset="-122"/>
                <a:ea typeface="华文中宋" panose="02010600040101010101" pitchFamily="2" charset="-122"/>
              </a:rPr>
              <a:t>Sicheng</a:t>
            </a:r>
            <a:r>
              <a:rPr lang="en-US" altLang="zh-CN" u="sng" dirty="0">
                <a:latin typeface="华文中宋" panose="02010600040101010101" pitchFamily="2" charset="-122"/>
                <a:ea typeface="华文中宋" panose="02010600040101010101" pitchFamily="2" charset="-122"/>
              </a:rPr>
              <a:t> </a:t>
            </a:r>
            <a:r>
              <a:rPr lang="en-US" altLang="zh-CN" u="sng" dirty="0" smtClean="0">
                <a:latin typeface="华文中宋" panose="02010600040101010101" pitchFamily="2" charset="-122"/>
                <a:ea typeface="华文中宋" panose="02010600040101010101" pitchFamily="2" charset="-122"/>
              </a:rPr>
              <a:t>Wen</a:t>
            </a:r>
            <a:r>
              <a:rPr lang="en-US" altLang="zh-CN" dirty="0" smtClean="0">
                <a:latin typeface="华文中宋" panose="02010600040101010101" pitchFamily="2" charset="-122"/>
                <a:ea typeface="华文中宋" panose="02010600040101010101" pitchFamily="2" charset="-122"/>
              </a:rPr>
              <a:t>, </a:t>
            </a:r>
            <a:r>
              <a:rPr lang="en-US" altLang="zh-CN" dirty="0" err="1" smtClean="0">
                <a:latin typeface="华文中宋" panose="02010600040101010101" pitchFamily="2" charset="-122"/>
                <a:ea typeface="华文中宋" panose="02010600040101010101" pitchFamily="2" charset="-122"/>
              </a:rPr>
              <a:t>Zhiyong</a:t>
            </a:r>
            <a:r>
              <a:rPr lang="en-US" altLang="zh-CN" dirty="0" smtClean="0">
                <a:latin typeface="华文中宋" panose="02010600040101010101" pitchFamily="2" charset="-122"/>
                <a:ea typeface="华文中宋" panose="02010600040101010101" pitchFamily="2" charset="-122"/>
              </a:rPr>
              <a:t> Zhang</a:t>
            </a:r>
          </a:p>
          <a:p>
            <a:r>
              <a:rPr lang="en-US" altLang="zh-CN" dirty="0" err="1" smtClean="0">
                <a:latin typeface="华文中宋" panose="02010600040101010101" pitchFamily="2" charset="-122"/>
                <a:ea typeface="华文中宋" panose="02010600040101010101" pitchFamily="2" charset="-122"/>
              </a:rPr>
              <a:t>PandaX</a:t>
            </a:r>
            <a:r>
              <a:rPr lang="en-US" altLang="zh-CN" dirty="0" smtClean="0">
                <a:latin typeface="华文中宋" panose="02010600040101010101" pitchFamily="2" charset="-122"/>
                <a:ea typeface="华文中宋" panose="02010600040101010101" pitchFamily="2" charset="-122"/>
              </a:rPr>
              <a:t>-III </a:t>
            </a:r>
            <a:r>
              <a:rPr lang="en-US" altLang="zh-CN" dirty="0">
                <a:latin typeface="华文中宋" panose="02010600040101010101" pitchFamily="2" charset="-122"/>
                <a:ea typeface="华文中宋" panose="02010600040101010101" pitchFamily="2" charset="-122"/>
              </a:rPr>
              <a:t>USTC working group</a:t>
            </a:r>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619894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4132" y="230291"/>
            <a:ext cx="10515600" cy="1325563"/>
          </a:xfrm>
        </p:spPr>
        <p:txBody>
          <a:bodyPr/>
          <a:lstStyle/>
          <a:p>
            <a:r>
              <a:rPr lang="en-US" altLang="zh-CN" dirty="0" smtClean="0">
                <a:latin typeface="华文中宋" panose="02010600040101010101" pitchFamily="2" charset="-122"/>
                <a:ea typeface="华文中宋" panose="02010600040101010101" pitchFamily="2" charset="-122"/>
              </a:rPr>
              <a:t>High pressure test</a:t>
            </a:r>
            <a:endParaRPr lang="zh-CN" altLang="en-US" dirty="0">
              <a:latin typeface="华文中宋" panose="02010600040101010101" pitchFamily="2" charset="-122"/>
              <a:ea typeface="华文中宋" panose="02010600040101010101" pitchFamily="2" charset="-122"/>
            </a:endParaRPr>
          </a:p>
        </p:txBody>
      </p:sp>
      <p:pic>
        <p:nvPicPr>
          <p:cNvPr id="4" name="图片 3"/>
          <p:cNvPicPr>
            <a:picLocks noChangeAspect="1"/>
          </p:cNvPicPr>
          <p:nvPr/>
        </p:nvPicPr>
        <p:blipFill>
          <a:blip r:embed="rId3"/>
          <a:stretch>
            <a:fillRect/>
          </a:stretch>
        </p:blipFill>
        <p:spPr>
          <a:xfrm>
            <a:off x="4298000" y="3904063"/>
            <a:ext cx="3448547" cy="2368856"/>
          </a:xfrm>
          <a:prstGeom prst="rect">
            <a:avLst/>
          </a:prstGeom>
        </p:spPr>
      </p:pic>
      <p:pic>
        <p:nvPicPr>
          <p:cNvPr id="5" name="图片 4"/>
          <p:cNvPicPr>
            <a:picLocks noChangeAspect="1"/>
          </p:cNvPicPr>
          <p:nvPr/>
        </p:nvPicPr>
        <p:blipFill>
          <a:blip r:embed="rId4"/>
          <a:stretch>
            <a:fillRect/>
          </a:stretch>
        </p:blipFill>
        <p:spPr>
          <a:xfrm>
            <a:off x="7876970" y="3904061"/>
            <a:ext cx="3351817" cy="2368858"/>
          </a:xfrm>
          <a:prstGeom prst="rect">
            <a:avLst/>
          </a:prstGeom>
        </p:spPr>
      </p:pic>
      <p:pic>
        <p:nvPicPr>
          <p:cNvPr id="6" name="图片 5"/>
          <p:cNvPicPr>
            <a:picLocks noChangeAspect="1"/>
          </p:cNvPicPr>
          <p:nvPr/>
        </p:nvPicPr>
        <p:blipFill>
          <a:blip r:embed="rId5"/>
          <a:stretch>
            <a:fillRect/>
          </a:stretch>
        </p:blipFill>
        <p:spPr>
          <a:xfrm>
            <a:off x="793315" y="3904063"/>
            <a:ext cx="3374555" cy="2368856"/>
          </a:xfrm>
          <a:prstGeom prst="rect">
            <a:avLst/>
          </a:prstGeom>
        </p:spPr>
      </p:pic>
      <p:sp>
        <p:nvSpPr>
          <p:cNvPr id="8" name="矩形 7"/>
          <p:cNvSpPr/>
          <p:nvPr/>
        </p:nvSpPr>
        <p:spPr>
          <a:xfrm>
            <a:off x="662892" y="3322436"/>
            <a:ext cx="2606123" cy="646331"/>
          </a:xfrm>
          <a:prstGeom prst="rect">
            <a:avLst/>
          </a:prstGeom>
        </p:spPr>
        <p:txBody>
          <a:bodyPr wrap="square">
            <a:spAutoFit/>
          </a:bodyPr>
          <a:lstStyle/>
          <a:p>
            <a:pPr>
              <a:lnSpc>
                <a:spcPct val="150000"/>
              </a:lnSpc>
            </a:pPr>
            <a:r>
              <a:rPr lang="en-US" altLang="zh-CN" sz="2400" dirty="0">
                <a:latin typeface="华文中宋" panose="02010600040101010101" pitchFamily="2" charset="-122"/>
                <a:ea typeface="华文中宋" panose="02010600040101010101" pitchFamily="2" charset="-122"/>
              </a:rPr>
              <a:t>Prototype V5-03</a:t>
            </a:r>
          </a:p>
        </p:txBody>
      </p:sp>
      <p:sp>
        <p:nvSpPr>
          <p:cNvPr id="9" name="标题 1"/>
          <p:cNvSpPr txBox="1">
            <a:spLocks/>
          </p:cNvSpPr>
          <p:nvPr/>
        </p:nvSpPr>
        <p:spPr>
          <a:xfrm>
            <a:off x="592897" y="2600836"/>
            <a:ext cx="4770682" cy="78630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altLang="zh-CN" sz="1800" dirty="0" smtClean="0">
                <a:latin typeface="华文中宋" panose="02010600040101010101" pitchFamily="2" charset="-122"/>
                <a:ea typeface="华文中宋" panose="02010600040101010101" pitchFamily="2" charset="-122"/>
              </a:rPr>
              <a:t>Test in high pressure Argon (2.5% </a:t>
            </a:r>
            <a:r>
              <a:rPr lang="en-US" altLang="zh-CN" sz="1800" dirty="0" err="1" smtClean="0">
                <a:latin typeface="华文中宋" panose="02010600040101010101" pitchFamily="2" charset="-122"/>
                <a:ea typeface="华文中宋" panose="02010600040101010101" pitchFamily="2" charset="-122"/>
              </a:rPr>
              <a:t>Iso</a:t>
            </a:r>
            <a:r>
              <a:rPr lang="en-US" altLang="zh-CN" sz="1800" dirty="0" smtClean="0">
                <a:latin typeface="华文中宋" panose="02010600040101010101" pitchFamily="2" charset="-122"/>
                <a:ea typeface="华文中宋" panose="02010600040101010101" pitchFamily="2" charset="-122"/>
              </a:rPr>
              <a:t>)</a:t>
            </a:r>
          </a:p>
          <a:p>
            <a:pPr>
              <a:lnSpc>
                <a:spcPct val="150000"/>
              </a:lnSpc>
            </a:pPr>
            <a:r>
              <a:rPr lang="en-US" altLang="zh-CN" sz="1800" dirty="0" smtClean="0">
                <a:latin typeface="华文中宋" panose="02010600040101010101" pitchFamily="2" charset="-122"/>
                <a:ea typeface="华文中宋" panose="02010600040101010101" pitchFamily="2" charset="-122"/>
              </a:rPr>
              <a:t>Radioactive source:  Fe55 </a:t>
            </a:r>
            <a:endParaRPr lang="zh-CN" altLang="en-US" sz="1800" dirty="0">
              <a:latin typeface="华文中宋" panose="02010600040101010101" pitchFamily="2" charset="-122"/>
              <a:ea typeface="华文中宋" panose="02010600040101010101" pitchFamily="2" charset="-122"/>
            </a:endParaRPr>
          </a:p>
        </p:txBody>
      </p:sp>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55828" y="1191461"/>
            <a:ext cx="3231186" cy="2423391"/>
          </a:xfrm>
          <a:prstGeom prst="rect">
            <a:avLst/>
          </a:prstGeom>
        </p:spPr>
      </p:pic>
      <p:sp>
        <p:nvSpPr>
          <p:cNvPr id="3" name="矩形 2"/>
          <p:cNvSpPr/>
          <p:nvPr/>
        </p:nvSpPr>
        <p:spPr>
          <a:xfrm>
            <a:off x="592897" y="1594075"/>
            <a:ext cx="4991825" cy="923330"/>
          </a:xfrm>
          <a:prstGeom prst="rect">
            <a:avLst/>
          </a:prstGeom>
        </p:spPr>
        <p:txBody>
          <a:bodyPr wrap="square">
            <a:spAutoFit/>
          </a:bodyPr>
          <a:lstStyle/>
          <a:p>
            <a:pPr algn="just"/>
            <a:r>
              <a:rPr lang="en-US" altLang="zh-CN" dirty="0" smtClean="0">
                <a:latin typeface="华文中宋" panose="02010600040101010101" pitchFamily="2" charset="-122"/>
                <a:ea typeface="华文中宋" panose="02010600040101010101" pitchFamily="2" charset="-122"/>
              </a:rPr>
              <a:t>The </a:t>
            </a:r>
            <a:r>
              <a:rPr lang="en-US" altLang="zh-CN" dirty="0">
                <a:latin typeface="华文中宋" panose="02010600040101010101" pitchFamily="2" charset="-122"/>
                <a:ea typeface="华文中宋" panose="02010600040101010101" pitchFamily="2" charset="-122"/>
              </a:rPr>
              <a:t>stable operation in high pressure gas is one of the important requirement of </a:t>
            </a:r>
            <a:r>
              <a:rPr lang="en-US" altLang="zh-CN" dirty="0" err="1">
                <a:latin typeface="华文中宋" panose="02010600040101010101" pitchFamily="2" charset="-122"/>
                <a:ea typeface="华文中宋" panose="02010600040101010101" pitchFamily="2" charset="-122"/>
              </a:rPr>
              <a:t>pandax</a:t>
            </a:r>
            <a:r>
              <a:rPr lang="en-US" altLang="zh-CN" dirty="0">
                <a:latin typeface="华文中宋" panose="02010600040101010101" pitchFamily="2" charset="-122"/>
                <a:ea typeface="华文中宋" panose="02010600040101010101" pitchFamily="2" charset="-122"/>
              </a:rPr>
              <a:t>-iii </a:t>
            </a:r>
            <a:r>
              <a:rPr lang="en-US" altLang="zh-CN" dirty="0" smtClean="0">
                <a:latin typeface="华文中宋" panose="02010600040101010101" pitchFamily="2" charset="-122"/>
                <a:ea typeface="华文中宋" panose="02010600040101010101" pitchFamily="2" charset="-122"/>
              </a:rPr>
              <a:t>experiment </a:t>
            </a:r>
            <a:endParaRPr lang="zh-CN" altLang="en-US" dirty="0">
              <a:latin typeface="华文中宋" panose="02010600040101010101" pitchFamily="2" charset="-122"/>
              <a:ea typeface="华文中宋" panose="02010600040101010101" pitchFamily="2" charset="-122"/>
            </a:endParaRPr>
          </a:p>
        </p:txBody>
      </p:sp>
      <p:sp>
        <p:nvSpPr>
          <p:cNvPr id="7" name="日期占位符 6"/>
          <p:cNvSpPr>
            <a:spLocks noGrp="1"/>
          </p:cNvSpPr>
          <p:nvPr>
            <p:ph type="dt" sz="half" idx="10"/>
          </p:nvPr>
        </p:nvSpPr>
        <p:spPr/>
        <p:txBody>
          <a:bodyPr/>
          <a:lstStyle/>
          <a:p>
            <a:fld id="{00AB1C84-01FF-448C-B021-DD844B710695}" type="datetime1">
              <a:rPr lang="zh-CN" altLang="en-US" smtClean="0"/>
              <a:t>2021/11/15</a:t>
            </a:fld>
            <a:endParaRPr lang="zh-CN" altLang="en-US"/>
          </a:p>
        </p:txBody>
      </p:sp>
      <p:sp>
        <p:nvSpPr>
          <p:cNvPr id="11" name="页脚占位符 10"/>
          <p:cNvSpPr>
            <a:spLocks noGrp="1"/>
          </p:cNvSpPr>
          <p:nvPr>
            <p:ph type="ftr" sz="quarter" idx="11"/>
          </p:nvPr>
        </p:nvSpPr>
        <p:spPr/>
        <p:txBody>
          <a:bodyPr/>
          <a:lstStyle/>
          <a:p>
            <a:r>
              <a:rPr lang="en-US" altLang="zh-CN" smtClean="0"/>
              <a:t>RD51</a:t>
            </a:r>
            <a:endParaRPr lang="zh-CN" altLang="en-US"/>
          </a:p>
        </p:txBody>
      </p:sp>
      <p:sp>
        <p:nvSpPr>
          <p:cNvPr id="12" name="灯片编号占位符 11"/>
          <p:cNvSpPr>
            <a:spLocks noGrp="1"/>
          </p:cNvSpPr>
          <p:nvPr>
            <p:ph type="sldNum" sz="quarter" idx="12"/>
          </p:nvPr>
        </p:nvSpPr>
        <p:spPr/>
        <p:txBody>
          <a:bodyPr/>
          <a:lstStyle/>
          <a:p>
            <a:fld id="{30865535-5231-4B26-BA33-96E76B4AFCE8}" type="slidenum">
              <a:rPr lang="zh-CN" altLang="en-US" smtClean="0"/>
              <a:t>10</a:t>
            </a:fld>
            <a:endParaRPr lang="zh-CN" altLang="en-US"/>
          </a:p>
        </p:txBody>
      </p:sp>
      <p:pic>
        <p:nvPicPr>
          <p:cNvPr id="13" name="图片 12"/>
          <p:cNvPicPr>
            <a:picLocks noChangeAspect="1"/>
          </p:cNvPicPr>
          <p:nvPr/>
        </p:nvPicPr>
        <p:blipFill>
          <a:blip r:embed="rId7"/>
          <a:stretch>
            <a:fillRect/>
          </a:stretch>
        </p:blipFill>
        <p:spPr>
          <a:xfrm>
            <a:off x="5491295" y="1189253"/>
            <a:ext cx="3666909" cy="2425599"/>
          </a:xfrm>
          <a:prstGeom prst="rect">
            <a:avLst/>
          </a:prstGeom>
        </p:spPr>
      </p:pic>
    </p:spTree>
    <p:extLst>
      <p:ext uri="{BB962C8B-B14F-4D97-AF65-F5344CB8AC3E}">
        <p14:creationId xmlns:p14="http://schemas.microsoft.com/office/powerpoint/2010/main" val="835062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0229" y="218477"/>
            <a:ext cx="7192994" cy="911584"/>
          </a:xfrm>
        </p:spPr>
        <p:txBody>
          <a:bodyPr>
            <a:normAutofit/>
          </a:bodyPr>
          <a:lstStyle/>
          <a:p>
            <a:r>
              <a:rPr lang="en-US" altLang="zh-CN" sz="3200" dirty="0" smtClean="0">
                <a:latin typeface="华文中宋" panose="02010600040101010101" pitchFamily="2" charset="-122"/>
                <a:ea typeface="华文中宋" panose="02010600040101010101" pitchFamily="2" charset="-122"/>
              </a:rPr>
              <a:t>High pressure test result of V513</a:t>
            </a:r>
            <a:endParaRPr lang="zh-CN" altLang="en-US" sz="3200" dirty="0">
              <a:latin typeface="华文中宋" panose="02010600040101010101" pitchFamily="2" charset="-122"/>
              <a:ea typeface="华文中宋" panose="02010600040101010101" pitchFamily="2" charset="-122"/>
            </a:endParaRPr>
          </a:p>
        </p:txBody>
      </p:sp>
      <p:sp>
        <p:nvSpPr>
          <p:cNvPr id="11" name="文本框 10"/>
          <p:cNvSpPr txBox="1"/>
          <p:nvPr/>
        </p:nvSpPr>
        <p:spPr>
          <a:xfrm>
            <a:off x="594845" y="4597878"/>
            <a:ext cx="7928054" cy="1289777"/>
          </a:xfrm>
          <a:prstGeom prst="rect">
            <a:avLst/>
          </a:prstGeom>
          <a:noFill/>
        </p:spPr>
        <p:txBody>
          <a:bodyPr wrap="square" rtlCol="0">
            <a:spAutoFit/>
          </a:bodyPr>
          <a:lstStyle/>
          <a:p>
            <a:pPr marL="342900" indent="-342900" algn="just">
              <a:lnSpc>
                <a:spcPct val="150000"/>
              </a:lnSpc>
              <a:buAutoNum type="arabicPeriod"/>
            </a:pPr>
            <a:r>
              <a:rPr lang="en-US" altLang="zh-CN" dirty="0" smtClean="0">
                <a:latin typeface="华文中宋" panose="02010600040101010101" pitchFamily="2" charset="-122"/>
                <a:ea typeface="华文中宋" panose="02010600040101010101" pitchFamily="2" charset="-122"/>
              </a:rPr>
              <a:t>Since the various gain of detectors and the deviation of gas ratio, the performance is a little different between V503 and V513 at high pressure</a:t>
            </a:r>
            <a:endParaRPr lang="zh-CN" altLang="en-US" dirty="0">
              <a:latin typeface="华文中宋" panose="02010600040101010101" pitchFamily="2" charset="-122"/>
              <a:ea typeface="华文中宋" panose="02010600040101010101" pitchFamily="2" charset="-122"/>
            </a:endParaRPr>
          </a:p>
        </p:txBody>
      </p:sp>
      <p:sp>
        <p:nvSpPr>
          <p:cNvPr id="12" name="矩形 11"/>
          <p:cNvSpPr/>
          <p:nvPr/>
        </p:nvSpPr>
        <p:spPr>
          <a:xfrm>
            <a:off x="594844" y="3964660"/>
            <a:ext cx="3611886" cy="499496"/>
          </a:xfrm>
          <a:prstGeom prst="rect">
            <a:avLst/>
          </a:prstGeom>
        </p:spPr>
        <p:txBody>
          <a:bodyPr wrap="none">
            <a:spAutoFit/>
          </a:bodyPr>
          <a:lstStyle/>
          <a:p>
            <a:pPr>
              <a:lnSpc>
                <a:spcPct val="150000"/>
              </a:lnSpc>
            </a:pPr>
            <a:r>
              <a:rPr lang="en-US" altLang="zh-CN" sz="2000" dirty="0">
                <a:latin typeface="华文中宋" panose="02010600040101010101" pitchFamily="2" charset="-122"/>
                <a:ea typeface="华文中宋" panose="02010600040101010101" pitchFamily="2" charset="-122"/>
              </a:rPr>
              <a:t>Gas:  </a:t>
            </a:r>
            <a:r>
              <a:rPr lang="en-US" altLang="zh-CN" sz="2000" dirty="0" err="1">
                <a:latin typeface="华文中宋" panose="02010600040101010101" pitchFamily="2" charset="-122"/>
                <a:ea typeface="华文中宋" panose="02010600040101010101" pitchFamily="2" charset="-122"/>
              </a:rPr>
              <a:t>Ar</a:t>
            </a:r>
            <a:r>
              <a:rPr lang="en-US" altLang="zh-CN" sz="2000" dirty="0">
                <a:latin typeface="华文中宋" panose="02010600040101010101" pitchFamily="2" charset="-122"/>
                <a:ea typeface="华文中宋" panose="02010600040101010101" pitchFamily="2" charset="-122"/>
              </a:rPr>
              <a:t>(97.5%) + </a:t>
            </a:r>
            <a:r>
              <a:rPr lang="en-US" altLang="zh-CN" sz="2000" dirty="0" err="1">
                <a:latin typeface="华文中宋" panose="02010600040101010101" pitchFamily="2" charset="-122"/>
                <a:ea typeface="华文中宋" panose="02010600040101010101" pitchFamily="2" charset="-122"/>
              </a:rPr>
              <a:t>Iso</a:t>
            </a:r>
            <a:r>
              <a:rPr lang="en-US" altLang="zh-CN" sz="2000" dirty="0">
                <a:latin typeface="华文中宋" panose="02010600040101010101" pitchFamily="2" charset="-122"/>
                <a:ea typeface="华文中宋" panose="02010600040101010101" pitchFamily="2" charset="-122"/>
              </a:rPr>
              <a:t>(2.5%)</a:t>
            </a:r>
          </a:p>
        </p:txBody>
      </p:sp>
      <p:sp>
        <p:nvSpPr>
          <p:cNvPr id="6" name="日期占位符 5"/>
          <p:cNvSpPr>
            <a:spLocks noGrp="1"/>
          </p:cNvSpPr>
          <p:nvPr>
            <p:ph type="dt" sz="half" idx="10"/>
          </p:nvPr>
        </p:nvSpPr>
        <p:spPr/>
        <p:txBody>
          <a:bodyPr/>
          <a:lstStyle/>
          <a:p>
            <a:fld id="{BD3D23B8-B7E1-4163-9588-042A1CB5548B}" type="datetime1">
              <a:rPr lang="zh-CN" altLang="en-US" smtClean="0"/>
              <a:t>2021/11/15</a:t>
            </a:fld>
            <a:endParaRPr lang="zh-CN" altLang="en-US"/>
          </a:p>
        </p:txBody>
      </p:sp>
      <p:sp>
        <p:nvSpPr>
          <p:cNvPr id="8" name="页脚占位符 7"/>
          <p:cNvSpPr>
            <a:spLocks noGrp="1"/>
          </p:cNvSpPr>
          <p:nvPr>
            <p:ph type="ftr" sz="quarter" idx="11"/>
          </p:nvPr>
        </p:nvSpPr>
        <p:spPr/>
        <p:txBody>
          <a:bodyPr/>
          <a:lstStyle/>
          <a:p>
            <a:r>
              <a:rPr lang="en-US" altLang="zh-CN" smtClean="0"/>
              <a:t>RD51</a:t>
            </a:r>
            <a:endParaRPr lang="zh-CN" altLang="en-US"/>
          </a:p>
        </p:txBody>
      </p:sp>
      <p:sp>
        <p:nvSpPr>
          <p:cNvPr id="9" name="灯片编号占位符 8"/>
          <p:cNvSpPr>
            <a:spLocks noGrp="1"/>
          </p:cNvSpPr>
          <p:nvPr>
            <p:ph type="sldNum" sz="quarter" idx="12"/>
          </p:nvPr>
        </p:nvSpPr>
        <p:spPr/>
        <p:txBody>
          <a:bodyPr/>
          <a:lstStyle/>
          <a:p>
            <a:fld id="{30865535-5231-4B26-BA33-96E76B4AFCE8}" type="slidenum">
              <a:rPr lang="zh-CN" altLang="en-US" smtClean="0"/>
              <a:t>11</a:t>
            </a:fld>
            <a:endParaRPr lang="zh-CN" altLang="en-US"/>
          </a:p>
        </p:txBody>
      </p:sp>
      <p:pic>
        <p:nvPicPr>
          <p:cNvPr id="13" name="图片 12"/>
          <p:cNvPicPr>
            <a:picLocks noChangeAspect="1"/>
          </p:cNvPicPr>
          <p:nvPr/>
        </p:nvPicPr>
        <p:blipFill>
          <a:blip r:embed="rId3"/>
          <a:stretch>
            <a:fillRect/>
          </a:stretch>
        </p:blipFill>
        <p:spPr>
          <a:xfrm>
            <a:off x="769932" y="1301635"/>
            <a:ext cx="3215158" cy="2339521"/>
          </a:xfrm>
          <a:prstGeom prst="rect">
            <a:avLst/>
          </a:prstGeom>
        </p:spPr>
      </p:pic>
      <p:pic>
        <p:nvPicPr>
          <p:cNvPr id="14" name="图片 13"/>
          <p:cNvPicPr>
            <a:picLocks noChangeAspect="1"/>
          </p:cNvPicPr>
          <p:nvPr/>
        </p:nvPicPr>
        <p:blipFill>
          <a:blip r:embed="rId4"/>
          <a:stretch>
            <a:fillRect/>
          </a:stretch>
        </p:blipFill>
        <p:spPr>
          <a:xfrm>
            <a:off x="4385641" y="1431928"/>
            <a:ext cx="3420718" cy="2335430"/>
          </a:xfrm>
          <a:prstGeom prst="rect">
            <a:avLst/>
          </a:prstGeom>
        </p:spPr>
      </p:pic>
      <p:pic>
        <p:nvPicPr>
          <p:cNvPr id="15" name="图片 14"/>
          <p:cNvPicPr>
            <a:picLocks noChangeAspect="1"/>
          </p:cNvPicPr>
          <p:nvPr/>
        </p:nvPicPr>
        <p:blipFill>
          <a:blip r:embed="rId5"/>
          <a:stretch>
            <a:fillRect/>
          </a:stretch>
        </p:blipFill>
        <p:spPr>
          <a:xfrm>
            <a:off x="8153400" y="1340833"/>
            <a:ext cx="3474410" cy="2517619"/>
          </a:xfrm>
          <a:prstGeom prst="rect">
            <a:avLst/>
          </a:prstGeom>
        </p:spPr>
      </p:pic>
      <p:pic>
        <p:nvPicPr>
          <p:cNvPr id="16" name="内容占位符 3"/>
          <p:cNvPicPr>
            <a:picLocks noGrp="1" noChangeAspect="1"/>
          </p:cNvPicPr>
          <p:nvPr>
            <p:ph idx="1"/>
          </p:nvPr>
        </p:nvPicPr>
        <p:blipFill>
          <a:blip r:embed="rId6"/>
          <a:stretch>
            <a:fillRect/>
          </a:stretch>
        </p:blipFill>
        <p:spPr>
          <a:xfrm rot="5400000">
            <a:off x="8632690" y="4029106"/>
            <a:ext cx="2301008" cy="2345188"/>
          </a:xfrm>
          <a:prstGeom prst="rect">
            <a:avLst/>
          </a:prstGeom>
        </p:spPr>
      </p:pic>
    </p:spTree>
    <p:extLst>
      <p:ext uri="{BB962C8B-B14F-4D97-AF65-F5344CB8AC3E}">
        <p14:creationId xmlns:p14="http://schemas.microsoft.com/office/powerpoint/2010/main" val="290875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5725" y="166718"/>
            <a:ext cx="10515600" cy="1325563"/>
          </a:xfrm>
        </p:spPr>
        <p:txBody>
          <a:bodyPr>
            <a:normAutofit/>
          </a:bodyPr>
          <a:lstStyle/>
          <a:p>
            <a:r>
              <a:rPr lang="en-US" altLang="zh-CN" sz="3200" dirty="0">
                <a:latin typeface="华文中宋" panose="02010600040101010101" pitchFamily="2" charset="-122"/>
                <a:ea typeface="华文中宋" panose="02010600040101010101" pitchFamily="2" charset="-122"/>
              </a:rPr>
              <a:t>Result of long time high gas pressure test</a:t>
            </a:r>
            <a:endParaRPr lang="zh-CN" altLang="en-US" sz="3200" dirty="0">
              <a:latin typeface="华文中宋" panose="02010600040101010101" pitchFamily="2" charset="-122"/>
              <a:ea typeface="华文中宋" panose="02010600040101010101" pitchFamily="2" charset="-122"/>
            </a:endParaRPr>
          </a:p>
        </p:txBody>
      </p:sp>
      <p:pic>
        <p:nvPicPr>
          <p:cNvPr id="4" name="内容占位符 3"/>
          <p:cNvPicPr>
            <a:picLocks noGrp="1" noChangeAspect="1"/>
          </p:cNvPicPr>
          <p:nvPr>
            <p:ph idx="1"/>
          </p:nvPr>
        </p:nvPicPr>
        <p:blipFill>
          <a:blip r:embed="rId2"/>
          <a:stretch>
            <a:fillRect/>
          </a:stretch>
        </p:blipFill>
        <p:spPr>
          <a:xfrm>
            <a:off x="557182" y="1492281"/>
            <a:ext cx="6521561" cy="3487224"/>
          </a:xfrm>
          <a:prstGeom prst="rect">
            <a:avLst/>
          </a:prstGeom>
        </p:spPr>
      </p:pic>
      <p:sp>
        <p:nvSpPr>
          <p:cNvPr id="8" name="文本框 7"/>
          <p:cNvSpPr txBox="1"/>
          <p:nvPr/>
        </p:nvSpPr>
        <p:spPr>
          <a:xfrm>
            <a:off x="7410200" y="1556557"/>
            <a:ext cx="4547340" cy="3323987"/>
          </a:xfrm>
          <a:prstGeom prst="rect">
            <a:avLst/>
          </a:prstGeom>
          <a:noFill/>
        </p:spPr>
        <p:txBody>
          <a:bodyPr wrap="square" rtlCol="0">
            <a:spAutoFit/>
          </a:bodyPr>
          <a:lstStyle/>
          <a:p>
            <a:pPr>
              <a:lnSpc>
                <a:spcPct val="150000"/>
              </a:lnSpc>
            </a:pPr>
            <a:r>
              <a:rPr lang="en-US" altLang="zh-CN" sz="2000" dirty="0">
                <a:latin typeface="华文中宋" panose="02010600040101010101" pitchFamily="2" charset="-122"/>
                <a:ea typeface="华文中宋" panose="02010600040101010101" pitchFamily="2" charset="-122"/>
              </a:rPr>
              <a:t>T</a:t>
            </a:r>
            <a:r>
              <a:rPr lang="en-US" altLang="zh-CN" sz="2000" dirty="0" smtClean="0">
                <a:latin typeface="华文中宋" panose="02010600040101010101" pitchFamily="2" charset="-122"/>
                <a:ea typeface="华文中宋" panose="02010600040101010101" pitchFamily="2" charset="-122"/>
              </a:rPr>
              <a:t>ime</a:t>
            </a:r>
            <a:r>
              <a:rPr lang="zh-CN" altLang="en-US" sz="2000" dirty="0" smtClean="0">
                <a:latin typeface="华文中宋" panose="02010600040101010101" pitchFamily="2" charset="-122"/>
                <a:ea typeface="华文中宋" panose="02010600040101010101" pitchFamily="2" charset="-122"/>
              </a:rPr>
              <a:t>： </a:t>
            </a:r>
            <a:r>
              <a:rPr lang="en-US" altLang="zh-CN" sz="2000" dirty="0" smtClean="0">
                <a:latin typeface="华文中宋" panose="02010600040101010101" pitchFamily="2" charset="-122"/>
                <a:ea typeface="华文中宋" panose="02010600040101010101" pitchFamily="2" charset="-122"/>
              </a:rPr>
              <a:t>8.7 ---8.16 (10days)</a:t>
            </a:r>
          </a:p>
          <a:p>
            <a:pPr>
              <a:lnSpc>
                <a:spcPct val="150000"/>
              </a:lnSpc>
            </a:pPr>
            <a:r>
              <a:rPr lang="en-US" altLang="zh-CN" sz="2000" dirty="0" smtClean="0">
                <a:latin typeface="华文中宋" panose="02010600040101010101" pitchFamily="2" charset="-122"/>
                <a:ea typeface="华文中宋" panose="02010600040101010101" pitchFamily="2" charset="-122"/>
              </a:rPr>
              <a:t>Gas pressure</a:t>
            </a:r>
            <a:r>
              <a:rPr lang="zh-CN" altLang="en-US" sz="2000" dirty="0" smtClean="0">
                <a:latin typeface="华文中宋" panose="02010600040101010101" pitchFamily="2" charset="-122"/>
                <a:ea typeface="华文中宋" panose="02010600040101010101" pitchFamily="2" charset="-122"/>
              </a:rPr>
              <a:t>：</a:t>
            </a:r>
            <a:r>
              <a:rPr lang="en-US" altLang="zh-CN" sz="2000" dirty="0" smtClean="0">
                <a:latin typeface="华文中宋" panose="02010600040101010101" pitchFamily="2" charset="-122"/>
                <a:ea typeface="华文中宋" panose="02010600040101010101" pitchFamily="2" charset="-122"/>
              </a:rPr>
              <a:t>10bar</a:t>
            </a:r>
          </a:p>
          <a:p>
            <a:pPr>
              <a:lnSpc>
                <a:spcPct val="150000"/>
              </a:lnSpc>
            </a:pPr>
            <a:r>
              <a:rPr lang="en-US" altLang="zh-CN" sz="2000" dirty="0">
                <a:latin typeface="华文中宋" panose="02010600040101010101" pitchFamily="2" charset="-122"/>
                <a:ea typeface="华文中宋" panose="02010600040101010101" pitchFamily="2" charset="-122"/>
              </a:rPr>
              <a:t>G</a:t>
            </a:r>
            <a:r>
              <a:rPr lang="en-US" altLang="zh-CN" sz="2000" dirty="0" smtClean="0">
                <a:latin typeface="华文中宋" panose="02010600040101010101" pitchFamily="2" charset="-122"/>
                <a:ea typeface="华文中宋" panose="02010600040101010101" pitchFamily="2" charset="-122"/>
              </a:rPr>
              <a:t>as</a:t>
            </a:r>
            <a:r>
              <a:rPr lang="zh-CN" altLang="en-US" sz="2000" dirty="0" smtClean="0">
                <a:latin typeface="华文中宋" panose="02010600040101010101" pitchFamily="2" charset="-122"/>
                <a:ea typeface="华文中宋" panose="02010600040101010101" pitchFamily="2" charset="-122"/>
              </a:rPr>
              <a:t>：</a:t>
            </a:r>
            <a:r>
              <a:rPr lang="en-US" altLang="zh-CN" sz="2000" dirty="0" err="1" smtClean="0">
                <a:latin typeface="华文中宋" panose="02010600040101010101" pitchFamily="2" charset="-122"/>
                <a:ea typeface="华文中宋" panose="02010600040101010101" pitchFamily="2" charset="-122"/>
              </a:rPr>
              <a:t>Ar</a:t>
            </a:r>
            <a:r>
              <a:rPr lang="en-US" altLang="zh-CN" sz="2000" dirty="0" smtClean="0">
                <a:latin typeface="华文中宋" panose="02010600040101010101" pitchFamily="2" charset="-122"/>
                <a:ea typeface="华文中宋" panose="02010600040101010101" pitchFamily="2" charset="-122"/>
              </a:rPr>
              <a:t>(97.5%) + </a:t>
            </a:r>
            <a:r>
              <a:rPr lang="en-US" altLang="zh-CN" sz="2000" dirty="0" err="1" smtClean="0">
                <a:latin typeface="华文中宋" panose="02010600040101010101" pitchFamily="2" charset="-122"/>
                <a:ea typeface="华文中宋" panose="02010600040101010101" pitchFamily="2" charset="-122"/>
              </a:rPr>
              <a:t>Iso</a:t>
            </a:r>
            <a:r>
              <a:rPr lang="en-US" altLang="zh-CN" sz="2000" dirty="0" smtClean="0">
                <a:latin typeface="华文中宋" panose="02010600040101010101" pitchFamily="2" charset="-122"/>
                <a:ea typeface="华文中宋" panose="02010600040101010101" pitchFamily="2" charset="-122"/>
              </a:rPr>
              <a:t>(2.5%)</a:t>
            </a:r>
          </a:p>
          <a:p>
            <a:pPr>
              <a:lnSpc>
                <a:spcPct val="150000"/>
              </a:lnSpc>
            </a:pPr>
            <a:r>
              <a:rPr lang="en-US" altLang="zh-CN" sz="2000" dirty="0" smtClean="0">
                <a:latin typeface="华文中宋" panose="02010600040101010101" pitchFamily="2" charset="-122"/>
                <a:ea typeface="华文中宋" panose="02010600040101010101" pitchFamily="2" charset="-122"/>
              </a:rPr>
              <a:t>Detector</a:t>
            </a:r>
            <a:r>
              <a:rPr lang="zh-CN" altLang="en-US" sz="2000" dirty="0" smtClean="0">
                <a:latin typeface="华文中宋" panose="02010600040101010101" pitchFamily="2" charset="-122"/>
                <a:ea typeface="华文中宋" panose="02010600040101010101" pitchFamily="2" charset="-122"/>
              </a:rPr>
              <a:t>：</a:t>
            </a:r>
            <a:r>
              <a:rPr lang="en-US" altLang="zh-CN" sz="2000" dirty="0" smtClean="0">
                <a:latin typeface="华文中宋" panose="02010600040101010101" pitchFamily="2" charset="-122"/>
                <a:ea typeface="华文中宋" panose="02010600040101010101" pitchFamily="2" charset="-122"/>
              </a:rPr>
              <a:t>V513</a:t>
            </a:r>
          </a:p>
          <a:p>
            <a:pPr>
              <a:lnSpc>
                <a:spcPct val="150000"/>
              </a:lnSpc>
            </a:pPr>
            <a:r>
              <a:rPr lang="en-US" altLang="zh-CN" sz="2000" dirty="0">
                <a:latin typeface="华文中宋" panose="02010600040101010101" pitchFamily="2" charset="-122"/>
                <a:ea typeface="华文中宋" panose="02010600040101010101" pitchFamily="2" charset="-122"/>
              </a:rPr>
              <a:t>Radioactive Source</a:t>
            </a:r>
            <a:r>
              <a:rPr lang="zh-CN" altLang="en-US" sz="2000" dirty="0" smtClean="0">
                <a:latin typeface="华文中宋" panose="02010600040101010101" pitchFamily="2" charset="-122"/>
                <a:ea typeface="华文中宋" panose="02010600040101010101" pitchFamily="2" charset="-122"/>
              </a:rPr>
              <a:t>：</a:t>
            </a:r>
            <a:r>
              <a:rPr lang="en-US" altLang="zh-CN" sz="2000" dirty="0" smtClean="0">
                <a:latin typeface="华文中宋" panose="02010600040101010101" pitchFamily="2" charset="-122"/>
                <a:ea typeface="华文中宋" panose="02010600040101010101" pitchFamily="2" charset="-122"/>
              </a:rPr>
              <a:t>Fe55</a:t>
            </a:r>
            <a:r>
              <a:rPr lang="zh-CN" altLang="en-US" sz="2000" dirty="0" smtClean="0">
                <a:latin typeface="华文中宋" panose="02010600040101010101" pitchFamily="2" charset="-122"/>
                <a:ea typeface="华文中宋" panose="02010600040101010101" pitchFamily="2" charset="-122"/>
              </a:rPr>
              <a:t>， </a:t>
            </a:r>
            <a:endParaRPr lang="en-US" altLang="zh-CN" sz="2000" dirty="0" smtClean="0">
              <a:latin typeface="华文中宋" panose="02010600040101010101" pitchFamily="2" charset="-122"/>
              <a:ea typeface="华文中宋" panose="02010600040101010101" pitchFamily="2" charset="-122"/>
            </a:endParaRPr>
          </a:p>
          <a:p>
            <a:pPr>
              <a:lnSpc>
                <a:spcPct val="150000"/>
              </a:lnSpc>
            </a:pPr>
            <a:r>
              <a:rPr lang="en-US" altLang="zh-CN" sz="2000" dirty="0" smtClean="0">
                <a:latin typeface="华文中宋" panose="02010600040101010101" pitchFamily="2" charset="-122"/>
                <a:ea typeface="华文中宋" panose="02010600040101010101" pitchFamily="2" charset="-122"/>
              </a:rPr>
              <a:t>Voltage:</a:t>
            </a:r>
            <a:r>
              <a:rPr lang="zh-CN" altLang="en-US" sz="2000" dirty="0" smtClean="0">
                <a:latin typeface="华文中宋" panose="02010600040101010101" pitchFamily="2" charset="-122"/>
                <a:ea typeface="华文中宋" panose="02010600040101010101" pitchFamily="2" charset="-122"/>
              </a:rPr>
              <a:t> </a:t>
            </a:r>
            <a:r>
              <a:rPr lang="en-US" altLang="zh-CN" sz="2000" dirty="0" smtClean="0">
                <a:latin typeface="华文中宋" panose="02010600040101010101" pitchFamily="2" charset="-122"/>
                <a:ea typeface="华文中宋" panose="02010600040101010101" pitchFamily="2" charset="-122"/>
              </a:rPr>
              <a:t>960V</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en-US" altLang="zh-CN" sz="2000" dirty="0">
                <a:latin typeface="华文中宋" panose="02010600040101010101" pitchFamily="2" charset="-122"/>
                <a:ea typeface="华文中宋" panose="02010600040101010101" pitchFamily="2" charset="-122"/>
              </a:rPr>
              <a:t>Relative </a:t>
            </a:r>
            <a:r>
              <a:rPr lang="en-US" altLang="zh-CN" sz="2000" dirty="0" smtClean="0">
                <a:latin typeface="华文中宋" panose="02010600040101010101" pitchFamily="2" charset="-122"/>
                <a:ea typeface="华文中宋" panose="02010600040101010101" pitchFamily="2" charset="-122"/>
              </a:rPr>
              <a:t>gas gain</a:t>
            </a:r>
            <a:r>
              <a:rPr lang="zh-CN" altLang="en-US" sz="2000" dirty="0" smtClean="0">
                <a:latin typeface="华文中宋" panose="02010600040101010101" pitchFamily="2" charset="-122"/>
                <a:ea typeface="华文中宋" panose="02010600040101010101" pitchFamily="2" charset="-122"/>
              </a:rPr>
              <a:t>：</a:t>
            </a:r>
            <a:r>
              <a:rPr lang="en-US" altLang="zh-CN" sz="2000" dirty="0" smtClean="0">
                <a:latin typeface="华文中宋" panose="02010600040101010101" pitchFamily="2" charset="-122"/>
                <a:ea typeface="华文中宋" panose="02010600040101010101" pitchFamily="2" charset="-122"/>
              </a:rPr>
              <a:t>~2300</a:t>
            </a:r>
          </a:p>
        </p:txBody>
      </p:sp>
      <p:sp>
        <p:nvSpPr>
          <p:cNvPr id="3" name="日期占位符 2"/>
          <p:cNvSpPr>
            <a:spLocks noGrp="1"/>
          </p:cNvSpPr>
          <p:nvPr>
            <p:ph type="dt" sz="half" idx="10"/>
          </p:nvPr>
        </p:nvSpPr>
        <p:spPr/>
        <p:txBody>
          <a:bodyPr/>
          <a:lstStyle/>
          <a:p>
            <a:fld id="{CF0D9E4C-90DF-403E-8AE1-ADD30F14CC48}"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12</a:t>
            </a:fld>
            <a:endParaRPr lang="zh-CN" altLang="en-US"/>
          </a:p>
        </p:txBody>
      </p:sp>
    </p:spTree>
    <p:extLst>
      <p:ext uri="{BB962C8B-B14F-4D97-AF65-F5344CB8AC3E}">
        <p14:creationId xmlns:p14="http://schemas.microsoft.com/office/powerpoint/2010/main" val="4072391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200" dirty="0">
                <a:latin typeface="华文中宋" panose="02010600040101010101" pitchFamily="2" charset="-122"/>
                <a:ea typeface="华文中宋" panose="02010600040101010101" pitchFamily="2" charset="-122"/>
              </a:rPr>
              <a:t>Conclusion</a:t>
            </a:r>
            <a:endParaRPr lang="zh-CN" altLang="en-US" sz="3200" dirty="0">
              <a:latin typeface="华文中宋" panose="02010600040101010101" pitchFamily="2" charset="-122"/>
              <a:ea typeface="华文中宋" panose="02010600040101010101" pitchFamily="2" charset="-122"/>
            </a:endParaRPr>
          </a:p>
        </p:txBody>
      </p:sp>
      <p:sp>
        <p:nvSpPr>
          <p:cNvPr id="4" name="内容占位符 2"/>
          <p:cNvSpPr>
            <a:spLocks noGrp="1"/>
          </p:cNvSpPr>
          <p:nvPr>
            <p:ph idx="1"/>
          </p:nvPr>
        </p:nvSpPr>
        <p:spPr>
          <a:xfrm>
            <a:off x="838200" y="1690688"/>
            <a:ext cx="10515600" cy="3056676"/>
          </a:xfrm>
        </p:spPr>
        <p:txBody>
          <a:bodyPr>
            <a:normAutofit fontScale="77500" lnSpcReduction="20000"/>
          </a:bodyPr>
          <a:lstStyle/>
          <a:p>
            <a:pPr>
              <a:lnSpc>
                <a:spcPct val="150000"/>
              </a:lnSpc>
              <a:buFont typeface="Wingdings" panose="05000000000000000000" pitchFamily="2" charset="2"/>
              <a:buChar char="Ø"/>
            </a:pPr>
            <a:r>
              <a:rPr lang="en-US" altLang="zh-CN" dirty="0">
                <a:latin typeface="华文中宋" panose="02010600040101010101" pitchFamily="2" charset="-122"/>
                <a:ea typeface="华文中宋" panose="02010600040101010101" pitchFamily="2" charset="-122"/>
              </a:rPr>
              <a:t>Thermal bonding method developed </a:t>
            </a:r>
            <a:r>
              <a:rPr lang="en-US" altLang="zh-CN" dirty="0" smtClean="0">
                <a:latin typeface="华文中宋" panose="02010600040101010101" pitchFamily="2" charset="-122"/>
                <a:ea typeface="华文中宋" panose="02010600040101010101" pitchFamily="2" charset="-122"/>
              </a:rPr>
              <a:t>at </a:t>
            </a:r>
            <a:r>
              <a:rPr lang="en-US" altLang="zh-CN" dirty="0">
                <a:latin typeface="华文中宋" panose="02010600040101010101" pitchFamily="2" charset="-122"/>
                <a:ea typeface="华文中宋" panose="02010600040101010101" pitchFamily="2" charset="-122"/>
              </a:rPr>
              <a:t>USTC </a:t>
            </a:r>
            <a:r>
              <a:rPr lang="en-US" altLang="zh-CN" dirty="0" smtClean="0">
                <a:latin typeface="华文中宋" panose="02010600040101010101" pitchFamily="2" charset="-122"/>
                <a:ea typeface="华文中宋" panose="02010600040101010101" pitchFamily="2" charset="-122"/>
              </a:rPr>
              <a:t>is a </a:t>
            </a:r>
            <a:r>
              <a:rPr lang="en-US" altLang="zh-CN" dirty="0">
                <a:latin typeface="华文中宋" panose="02010600040101010101" pitchFamily="2" charset="-122"/>
                <a:ea typeface="华文中宋" panose="02010600040101010101" pitchFamily="2" charset="-122"/>
              </a:rPr>
              <a:t>very promising method in low background and high energy resolution experiments.</a:t>
            </a:r>
          </a:p>
          <a:p>
            <a:pPr>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After 5 versions detector fabrication, the manufacturing process has been developed and fixed</a:t>
            </a:r>
          </a:p>
          <a:p>
            <a:pPr>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The results of high gas pressure test are optimistic and the detector can work stable for long time in high pressure gas</a:t>
            </a:r>
          </a:p>
        </p:txBody>
      </p:sp>
      <p:sp>
        <p:nvSpPr>
          <p:cNvPr id="5" name="文本框 4"/>
          <p:cNvSpPr txBox="1"/>
          <p:nvPr/>
        </p:nvSpPr>
        <p:spPr>
          <a:xfrm>
            <a:off x="5115838" y="4747364"/>
            <a:ext cx="6463430" cy="1323439"/>
          </a:xfrm>
          <a:prstGeom prst="rect">
            <a:avLst/>
          </a:prstGeom>
          <a:noFill/>
        </p:spPr>
        <p:txBody>
          <a:bodyPr wrap="square" rtlCol="0">
            <a:spAutoFit/>
          </a:bodyPr>
          <a:lstStyle/>
          <a:p>
            <a:r>
              <a:rPr lang="en-US" altLang="zh-CN" sz="8000" dirty="0" smtClean="0">
                <a:solidFill>
                  <a:srgbClr val="C00000"/>
                </a:solidFill>
                <a:latin typeface="华文中宋" panose="02010600040101010101" pitchFamily="2" charset="-122"/>
                <a:ea typeface="华文中宋" panose="02010600040101010101" pitchFamily="2" charset="-122"/>
              </a:rPr>
              <a:t>Thank you!</a:t>
            </a:r>
            <a:endParaRPr lang="zh-CN" altLang="en-US" sz="8000" dirty="0">
              <a:solidFill>
                <a:srgbClr val="C00000"/>
              </a:solidFill>
              <a:latin typeface="华文中宋" panose="02010600040101010101" pitchFamily="2" charset="-122"/>
              <a:ea typeface="华文中宋" panose="02010600040101010101" pitchFamily="2" charset="-122"/>
            </a:endParaRPr>
          </a:p>
        </p:txBody>
      </p:sp>
      <p:sp>
        <p:nvSpPr>
          <p:cNvPr id="3" name="日期占位符 2"/>
          <p:cNvSpPr>
            <a:spLocks noGrp="1"/>
          </p:cNvSpPr>
          <p:nvPr>
            <p:ph type="dt" sz="half" idx="10"/>
          </p:nvPr>
        </p:nvSpPr>
        <p:spPr/>
        <p:txBody>
          <a:bodyPr/>
          <a:lstStyle/>
          <a:p>
            <a:fld id="{03A8B6A1-4DDA-4C14-A38A-7074032B0386}" type="datetime1">
              <a:rPr lang="zh-CN" altLang="en-US" smtClean="0"/>
              <a:t>2021/11/15</a:t>
            </a:fld>
            <a:endParaRPr lang="zh-CN" altLang="en-US"/>
          </a:p>
        </p:txBody>
      </p:sp>
      <p:sp>
        <p:nvSpPr>
          <p:cNvPr id="6" name="页脚占位符 5"/>
          <p:cNvSpPr>
            <a:spLocks noGrp="1"/>
          </p:cNvSpPr>
          <p:nvPr>
            <p:ph type="ftr" sz="quarter" idx="11"/>
          </p:nvPr>
        </p:nvSpPr>
        <p:spPr/>
        <p:txBody>
          <a:bodyPr/>
          <a:lstStyle/>
          <a:p>
            <a:r>
              <a:rPr lang="en-US" altLang="zh-CN" smtClean="0"/>
              <a:t>RD51</a:t>
            </a:r>
            <a:endParaRPr lang="zh-CN" altLang="en-US"/>
          </a:p>
        </p:txBody>
      </p:sp>
      <p:sp>
        <p:nvSpPr>
          <p:cNvPr id="7" name="灯片编号占位符 6"/>
          <p:cNvSpPr>
            <a:spLocks noGrp="1"/>
          </p:cNvSpPr>
          <p:nvPr>
            <p:ph type="sldNum" sz="quarter" idx="12"/>
          </p:nvPr>
        </p:nvSpPr>
        <p:spPr/>
        <p:txBody>
          <a:bodyPr/>
          <a:lstStyle/>
          <a:p>
            <a:fld id="{7EB29352-6E67-4906-A86E-EC591F712349}" type="slidenum">
              <a:rPr lang="zh-CN" altLang="en-US" smtClean="0"/>
              <a:t>13</a:t>
            </a:fld>
            <a:endParaRPr lang="zh-CN" altLang="en-US"/>
          </a:p>
        </p:txBody>
      </p:sp>
    </p:spTree>
    <p:extLst>
      <p:ext uri="{BB962C8B-B14F-4D97-AF65-F5344CB8AC3E}">
        <p14:creationId xmlns:p14="http://schemas.microsoft.com/office/powerpoint/2010/main" val="169618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19106D8-1A01-49E6-9197-33AA3699F2DD}" type="datetime1">
              <a:rPr lang="zh-CN" altLang="en-US" smtClean="0"/>
              <a:t>2021/11/15</a:t>
            </a:fld>
            <a:endParaRPr lang="zh-CN" altLang="en-US" dirty="0"/>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14</a:t>
            </a:fld>
            <a:endParaRPr lang="zh-CN" altLang="en-US"/>
          </a:p>
        </p:txBody>
      </p:sp>
      <p:sp>
        <p:nvSpPr>
          <p:cNvPr id="9" name="矩形 8"/>
          <p:cNvSpPr/>
          <p:nvPr/>
        </p:nvSpPr>
        <p:spPr>
          <a:xfrm>
            <a:off x="1995948" y="1484671"/>
            <a:ext cx="3097162" cy="2792361"/>
          </a:xfrm>
          <a:prstGeom prst="rect">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22090" y="1484671"/>
            <a:ext cx="2654710" cy="2595716"/>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dirty="0" smtClean="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 </a:t>
            </a:r>
            <a:r>
              <a:rPr lang="en-US" altLang="zh-CN" dirty="0" smtClean="0">
                <a:latin typeface="华文中宋" panose="02010600040101010101" pitchFamily="2" charset="-122"/>
                <a:ea typeface="华文中宋" panose="02010600040101010101" pitchFamily="2" charset="-122"/>
              </a:rPr>
              <a:t> </a:t>
            </a:r>
            <a:r>
              <a:rPr lang="en-US" altLang="zh-CN" dirty="0" err="1" smtClean="0">
                <a:latin typeface="华文中宋" panose="02010600040101010101" pitchFamily="2" charset="-122"/>
                <a:ea typeface="华文中宋" panose="02010600040101010101" pitchFamily="2" charset="-122"/>
              </a:rPr>
              <a:t>Ar</a:t>
            </a:r>
            <a:r>
              <a:rPr lang="en-US" altLang="zh-CN" dirty="0" smtClean="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 </a:t>
            </a:r>
            <a:r>
              <a:rPr lang="en-US" altLang="zh-CN" dirty="0" err="1" smtClean="0">
                <a:latin typeface="华文中宋" panose="02010600040101010101" pitchFamily="2" charset="-122"/>
                <a:ea typeface="华文中宋" panose="02010600040101010101" pitchFamily="2" charset="-122"/>
              </a:rPr>
              <a:t>Iso</a:t>
            </a:r>
            <a:endParaRPr lang="en-US" altLang="zh-CN" dirty="0">
              <a:latin typeface="华文中宋" panose="02010600040101010101" pitchFamily="2" charset="-122"/>
              <a:ea typeface="华文中宋" panose="02010600040101010101" pitchFamily="2" charset="-122"/>
            </a:endParaRPr>
          </a:p>
        </p:txBody>
      </p:sp>
      <p:sp>
        <p:nvSpPr>
          <p:cNvPr id="11" name="单圆角矩形 10"/>
          <p:cNvSpPr/>
          <p:nvPr/>
        </p:nvSpPr>
        <p:spPr>
          <a:xfrm>
            <a:off x="2477729" y="4001729"/>
            <a:ext cx="2064774" cy="78658"/>
          </a:xfrm>
          <a:prstGeom prst="round1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单圆角矩形 11"/>
          <p:cNvSpPr/>
          <p:nvPr/>
        </p:nvSpPr>
        <p:spPr>
          <a:xfrm flipV="1">
            <a:off x="2349909" y="3883742"/>
            <a:ext cx="2356299" cy="45719"/>
          </a:xfrm>
          <a:prstGeom prst="round1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单圆角矩形 12"/>
          <p:cNvSpPr/>
          <p:nvPr/>
        </p:nvSpPr>
        <p:spPr>
          <a:xfrm>
            <a:off x="2349908" y="3929461"/>
            <a:ext cx="45721" cy="150926"/>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单圆角矩形 13"/>
          <p:cNvSpPr/>
          <p:nvPr/>
        </p:nvSpPr>
        <p:spPr>
          <a:xfrm>
            <a:off x="4660490" y="3929461"/>
            <a:ext cx="45719" cy="150926"/>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807974" y="3205316"/>
            <a:ext cx="363794" cy="589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807974" y="3500284"/>
            <a:ext cx="363794" cy="589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肘形连接符 20"/>
          <p:cNvCxnSpPr>
            <a:stCxn id="14" idx="0"/>
            <a:endCxn id="18" idx="1"/>
          </p:cNvCxnSpPr>
          <p:nvPr/>
        </p:nvCxnSpPr>
        <p:spPr>
          <a:xfrm rot="5400000" flipH="1" flipV="1">
            <a:off x="4398338" y="3519825"/>
            <a:ext cx="694648" cy="124624"/>
          </a:xfrm>
          <a:prstGeom prst="bentConnector2">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5400000" flipH="1" flipV="1">
            <a:off x="4391701" y="3675667"/>
            <a:ext cx="494806" cy="203034"/>
          </a:xfrm>
          <a:prstGeom prst="bentConnector3">
            <a:avLst>
              <a:gd name="adj1" fmla="val 323"/>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19" idx="1"/>
          </p:cNvCxnSpPr>
          <p:nvPr/>
        </p:nvCxnSpPr>
        <p:spPr>
          <a:xfrm>
            <a:off x="4729068" y="3529781"/>
            <a:ext cx="78906"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995948" y="1258530"/>
            <a:ext cx="3097162" cy="226142"/>
          </a:xfrm>
          <a:prstGeom prst="rect">
            <a:avLst/>
          </a:prstGeom>
          <a:solidFill>
            <a:schemeClr val="accent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074606" y="1258529"/>
            <a:ext cx="88491"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045109" y="1145457"/>
            <a:ext cx="147483" cy="1081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925963" y="1140542"/>
            <a:ext cx="147483" cy="1081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955457" y="1248697"/>
            <a:ext cx="88491"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箭头连接符 42"/>
          <p:cNvCxnSpPr/>
          <p:nvPr/>
        </p:nvCxnSpPr>
        <p:spPr>
          <a:xfrm flipH="1">
            <a:off x="1681316" y="4034419"/>
            <a:ext cx="983225" cy="6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620907" y="3839921"/>
            <a:ext cx="1292941"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Detector</a:t>
            </a:r>
            <a:endParaRPr lang="zh-CN" altLang="en-US" dirty="0">
              <a:latin typeface="华文中宋" panose="02010600040101010101" pitchFamily="2" charset="-122"/>
              <a:ea typeface="华文中宋" panose="02010600040101010101" pitchFamily="2" charset="-122"/>
            </a:endParaRPr>
          </a:p>
        </p:txBody>
      </p:sp>
      <p:cxnSp>
        <p:nvCxnSpPr>
          <p:cNvPr id="47" name="直接箭头连接符 46"/>
          <p:cNvCxnSpPr/>
          <p:nvPr/>
        </p:nvCxnSpPr>
        <p:spPr>
          <a:xfrm flipH="1" flipV="1">
            <a:off x="1681316" y="3777184"/>
            <a:ext cx="796413" cy="129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615990" y="3530782"/>
            <a:ext cx="1187494" cy="369332"/>
          </a:xfrm>
          <a:prstGeom prst="rect">
            <a:avLst/>
          </a:prstGeom>
          <a:noFill/>
        </p:spPr>
        <p:txBody>
          <a:bodyPr wrap="square" rtlCol="0">
            <a:spAutoFit/>
          </a:bodyPr>
          <a:lstStyle/>
          <a:p>
            <a:r>
              <a:rPr lang="en-US" altLang="zh-CN" dirty="0">
                <a:latin typeface="华文中宋" panose="02010600040101010101" pitchFamily="2" charset="-122"/>
                <a:ea typeface="华文中宋" panose="02010600040101010101" pitchFamily="2" charset="-122"/>
              </a:rPr>
              <a:t>C</a:t>
            </a:r>
            <a:r>
              <a:rPr lang="en-US" altLang="zh-CN" dirty="0" smtClean="0">
                <a:latin typeface="华文中宋" panose="02010600040101010101" pitchFamily="2" charset="-122"/>
                <a:ea typeface="华文中宋" panose="02010600040101010101" pitchFamily="2" charset="-122"/>
              </a:rPr>
              <a:t>athode</a:t>
            </a:r>
            <a:endParaRPr lang="zh-CN" altLang="en-US" dirty="0">
              <a:latin typeface="华文中宋" panose="02010600040101010101" pitchFamily="2" charset="-122"/>
              <a:ea typeface="华文中宋" panose="02010600040101010101" pitchFamily="2" charset="-122"/>
            </a:endParaRPr>
          </a:p>
        </p:txBody>
      </p:sp>
      <p:sp>
        <p:nvSpPr>
          <p:cNvPr id="50" name="文本框 49"/>
          <p:cNvSpPr txBox="1"/>
          <p:nvPr/>
        </p:nvSpPr>
        <p:spPr>
          <a:xfrm>
            <a:off x="5238873" y="3189946"/>
            <a:ext cx="758804" cy="369332"/>
          </a:xfrm>
          <a:prstGeom prst="rect">
            <a:avLst/>
          </a:prstGeom>
          <a:noFill/>
        </p:spPr>
        <p:txBody>
          <a:bodyPr wrap="square" rtlCol="0">
            <a:spAutoFit/>
          </a:bodyPr>
          <a:lstStyle/>
          <a:p>
            <a:r>
              <a:rPr lang="en-US" altLang="zh-CN" dirty="0">
                <a:latin typeface="华文中宋" panose="02010600040101010101" pitchFamily="2" charset="-122"/>
                <a:ea typeface="华文中宋" panose="02010600040101010101" pitchFamily="2" charset="-122"/>
              </a:rPr>
              <a:t>SHV</a:t>
            </a:r>
            <a:endParaRPr lang="zh-CN" altLang="en-US" dirty="0">
              <a:latin typeface="华文中宋" panose="02010600040101010101" pitchFamily="2" charset="-122"/>
              <a:ea typeface="华文中宋" panose="02010600040101010101" pitchFamily="2" charset="-122"/>
            </a:endParaRPr>
          </a:p>
        </p:txBody>
      </p:sp>
      <p:sp>
        <p:nvSpPr>
          <p:cNvPr id="51" name="矩形 50"/>
          <p:cNvSpPr/>
          <p:nvPr/>
        </p:nvSpPr>
        <p:spPr>
          <a:xfrm>
            <a:off x="3382295" y="3816512"/>
            <a:ext cx="258097" cy="627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2" name="文本框 51"/>
          <p:cNvSpPr txBox="1"/>
          <p:nvPr/>
        </p:nvSpPr>
        <p:spPr>
          <a:xfrm>
            <a:off x="3184177" y="3427942"/>
            <a:ext cx="761265" cy="369332"/>
          </a:xfrm>
          <a:prstGeom prst="rect">
            <a:avLst/>
          </a:prstGeom>
          <a:noFill/>
        </p:spPr>
        <p:txBody>
          <a:bodyPr wrap="square" rtlCol="0">
            <a:spAutoFit/>
          </a:bodyPr>
          <a:lstStyle/>
          <a:p>
            <a:r>
              <a:rPr lang="en-US" altLang="zh-CN" dirty="0" smtClean="0">
                <a:solidFill>
                  <a:srgbClr val="C00000"/>
                </a:solidFill>
                <a:latin typeface="华文中宋" panose="02010600040101010101" pitchFamily="2" charset="-122"/>
                <a:ea typeface="华文中宋" panose="02010600040101010101" pitchFamily="2" charset="-122"/>
              </a:rPr>
              <a:t>Fe55</a:t>
            </a:r>
            <a:endParaRPr lang="zh-CN" altLang="en-US" dirty="0">
              <a:solidFill>
                <a:srgbClr val="C00000"/>
              </a:solidFill>
              <a:latin typeface="华文中宋" panose="02010600040101010101" pitchFamily="2" charset="-122"/>
              <a:ea typeface="华文中宋" panose="02010600040101010101" pitchFamily="2" charset="-122"/>
            </a:endParaRPr>
          </a:p>
        </p:txBody>
      </p:sp>
      <p:pic>
        <p:nvPicPr>
          <p:cNvPr id="53" name="图片 52"/>
          <p:cNvPicPr>
            <a:picLocks noChangeAspect="1"/>
          </p:cNvPicPr>
          <p:nvPr/>
        </p:nvPicPr>
        <p:blipFill>
          <a:blip r:embed="rId2"/>
          <a:stretch>
            <a:fillRect/>
          </a:stretch>
        </p:blipFill>
        <p:spPr>
          <a:xfrm>
            <a:off x="4171394" y="740582"/>
            <a:ext cx="7964011" cy="5268060"/>
          </a:xfrm>
          <a:prstGeom prst="rect">
            <a:avLst/>
          </a:prstGeom>
        </p:spPr>
      </p:pic>
    </p:spTree>
    <p:extLst>
      <p:ext uri="{BB962C8B-B14F-4D97-AF65-F5344CB8AC3E}">
        <p14:creationId xmlns:p14="http://schemas.microsoft.com/office/powerpoint/2010/main" val="1945585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华文中宋" panose="02010600040101010101" pitchFamily="2" charset="-122"/>
                <a:ea typeface="华文中宋" panose="02010600040101010101" pitchFamily="2" charset="-122"/>
              </a:rPr>
              <a:t>Outline</a:t>
            </a:r>
            <a:r>
              <a:rPr lang="en-US" altLang="zh-CN" dirty="0" smtClean="0"/>
              <a:t> </a:t>
            </a:r>
            <a:endParaRPr lang="zh-CN" altLang="en-US" dirty="0"/>
          </a:p>
        </p:txBody>
      </p:sp>
      <p:sp>
        <p:nvSpPr>
          <p:cNvPr id="4" name="内容占位符 2">
            <a:extLst>
              <a:ext uri="{FF2B5EF4-FFF2-40B4-BE49-F238E27FC236}">
                <a16:creationId xmlns:a16="http://schemas.microsoft.com/office/drawing/2014/main" id="{BA6A841E-C37F-461D-AD0A-1A88D7F3AB7E}"/>
              </a:ext>
            </a:extLst>
          </p:cNvPr>
          <p:cNvSpPr>
            <a:spLocks noGrp="1"/>
          </p:cNvSpPr>
          <p:nvPr>
            <p:ph idx="1"/>
          </p:nvPr>
        </p:nvSpPr>
        <p:spPr>
          <a:xfrm>
            <a:off x="838200" y="1690688"/>
            <a:ext cx="9515168" cy="4351338"/>
          </a:xfrm>
        </p:spPr>
        <p:txBody>
          <a:bodyPr>
            <a:normAutofit lnSpcReduction="10000"/>
          </a:bodyPr>
          <a:lstStyle/>
          <a:p>
            <a:pPr>
              <a:lnSpc>
                <a:spcPct val="150000"/>
              </a:lnSpc>
              <a:buFont typeface="Wingdings" panose="05000000000000000000" pitchFamily="2" charset="2"/>
              <a:buChar char="Ø"/>
            </a:pPr>
            <a:r>
              <a:rPr lang="en-US" altLang="zh-CN" sz="2400" dirty="0" smtClean="0">
                <a:latin typeface="华文中宋" panose="02010600040101010101" pitchFamily="2" charset="-122"/>
                <a:ea typeface="华文中宋" panose="02010600040101010101" pitchFamily="2" charset="-122"/>
              </a:rPr>
              <a:t>Introduction of </a:t>
            </a:r>
            <a:r>
              <a:rPr lang="en-US" altLang="zh-CN" sz="2400" dirty="0" err="1" smtClean="0">
                <a:latin typeface="华文中宋" panose="02010600040101010101" pitchFamily="2" charset="-122"/>
                <a:ea typeface="华文中宋" panose="02010600040101010101" pitchFamily="2" charset="-122"/>
              </a:rPr>
              <a:t>PandaX</a:t>
            </a:r>
            <a:r>
              <a:rPr lang="en-US" altLang="zh-CN" sz="2400" dirty="0" smtClean="0">
                <a:latin typeface="华文中宋" panose="02010600040101010101" pitchFamily="2" charset="-122"/>
                <a:ea typeface="华文中宋" panose="02010600040101010101" pitchFamily="2" charset="-122"/>
              </a:rPr>
              <a:t>-III experiment</a:t>
            </a:r>
          </a:p>
          <a:p>
            <a:pPr>
              <a:lnSpc>
                <a:spcPct val="150000"/>
              </a:lnSpc>
              <a:buFont typeface="Wingdings" panose="05000000000000000000" pitchFamily="2" charset="2"/>
              <a:buChar char="Ø"/>
            </a:pPr>
            <a:r>
              <a:rPr lang="en-US" altLang="zh-CN" sz="2400" dirty="0" smtClean="0">
                <a:latin typeface="华文中宋" panose="02010600040101010101" pitchFamily="2" charset="-122"/>
                <a:ea typeface="华文中宋" panose="02010600040101010101" pitchFamily="2" charset="-122"/>
              </a:rPr>
              <a:t>Thermal-bonding method</a:t>
            </a:r>
          </a:p>
          <a:p>
            <a:pPr marL="342900" indent="-342900">
              <a:lnSpc>
                <a:spcPct val="150000"/>
              </a:lnSpc>
              <a:buFont typeface="Wingdings" panose="05000000000000000000" pitchFamily="2" charset="2"/>
              <a:buChar char="Ø"/>
            </a:pPr>
            <a:r>
              <a:rPr lang="en-US" altLang="zh-CN" sz="2400" dirty="0">
                <a:latin typeface="华文中宋" panose="02010600040101010101" pitchFamily="2" charset="-122"/>
                <a:ea typeface="华文中宋" panose="02010600040101010101" pitchFamily="2" charset="-122"/>
              </a:rPr>
              <a:t>Design and fabrication of the thermal bonding </a:t>
            </a:r>
            <a:r>
              <a:rPr lang="en-US" altLang="zh-CN" sz="2400" dirty="0" err="1">
                <a:latin typeface="华文中宋" panose="02010600040101010101" pitchFamily="2" charset="-122"/>
                <a:ea typeface="华文中宋" panose="02010600040101010101" pitchFamily="2" charset="-122"/>
              </a:rPr>
              <a:t>Micromegas</a:t>
            </a: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detector for </a:t>
            </a:r>
            <a:r>
              <a:rPr lang="en-US" altLang="zh-CN" sz="2400" dirty="0" err="1" smtClean="0">
                <a:latin typeface="华文中宋" panose="02010600040101010101" pitchFamily="2" charset="-122"/>
                <a:ea typeface="华文中宋" panose="02010600040101010101" pitchFamily="2" charset="-122"/>
              </a:rPr>
              <a:t>PandaX</a:t>
            </a:r>
            <a:r>
              <a:rPr lang="en-US" altLang="zh-CN" sz="2400" dirty="0" smtClean="0">
                <a:latin typeface="华文中宋" panose="02010600040101010101" pitchFamily="2" charset="-122"/>
                <a:ea typeface="华文中宋" panose="02010600040101010101" pitchFamily="2" charset="-122"/>
              </a:rPr>
              <a:t>-III experiment</a:t>
            </a:r>
            <a:endParaRPr lang="en-US" altLang="zh-CN" sz="2400" dirty="0">
              <a:latin typeface="华文中宋" panose="02010600040101010101" pitchFamily="2" charset="-122"/>
              <a:ea typeface="华文中宋" panose="02010600040101010101" pitchFamily="2" charset="-122"/>
            </a:endParaRPr>
          </a:p>
          <a:p>
            <a:pPr>
              <a:lnSpc>
                <a:spcPct val="150000"/>
              </a:lnSpc>
              <a:buFont typeface="Wingdings" panose="05000000000000000000" pitchFamily="2" charset="2"/>
              <a:buChar char="Ø"/>
            </a:pPr>
            <a:r>
              <a:rPr lang="en-US" altLang="zh-CN" sz="2400" dirty="0" smtClean="0">
                <a:latin typeface="华文中宋" panose="02010600040101010101" pitchFamily="2" charset="-122"/>
                <a:ea typeface="华文中宋" panose="02010600040101010101" pitchFamily="2" charset="-122"/>
              </a:rPr>
              <a:t>The performance of detectors</a:t>
            </a:r>
          </a:p>
          <a:p>
            <a:pPr>
              <a:lnSpc>
                <a:spcPct val="150000"/>
              </a:lnSpc>
              <a:buFont typeface="Wingdings" panose="05000000000000000000" pitchFamily="2" charset="2"/>
              <a:buChar char="Ø"/>
            </a:pPr>
            <a:r>
              <a:rPr lang="en-US" altLang="zh-CN" sz="2400" dirty="0" smtClean="0">
                <a:latin typeface="华文中宋" panose="02010600040101010101" pitchFamily="2" charset="-122"/>
                <a:ea typeface="华文中宋" panose="02010600040101010101" pitchFamily="2" charset="-122"/>
              </a:rPr>
              <a:t>High pressure test</a:t>
            </a:r>
          </a:p>
          <a:p>
            <a:pPr>
              <a:lnSpc>
                <a:spcPct val="150000"/>
              </a:lnSpc>
              <a:buFont typeface="Wingdings" panose="05000000000000000000" pitchFamily="2" charset="2"/>
              <a:buChar char="Ø"/>
            </a:pPr>
            <a:r>
              <a:rPr lang="en-US" altLang="zh-CN" sz="2400" dirty="0" smtClean="0">
                <a:latin typeface="华文中宋" panose="02010600040101010101" pitchFamily="2" charset="-122"/>
                <a:ea typeface="华文中宋" panose="02010600040101010101" pitchFamily="2" charset="-122"/>
              </a:rPr>
              <a:t>Conclusion</a:t>
            </a:r>
          </a:p>
        </p:txBody>
      </p:sp>
      <p:sp>
        <p:nvSpPr>
          <p:cNvPr id="3" name="日期占位符 2"/>
          <p:cNvSpPr>
            <a:spLocks noGrp="1"/>
          </p:cNvSpPr>
          <p:nvPr>
            <p:ph type="dt" sz="half" idx="10"/>
          </p:nvPr>
        </p:nvSpPr>
        <p:spPr/>
        <p:txBody>
          <a:bodyPr/>
          <a:lstStyle/>
          <a:p>
            <a:fld id="{B3320F38-20EF-4B66-8B3B-EA79E222301B}"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6" name="灯片编号占位符 5"/>
          <p:cNvSpPr>
            <a:spLocks noGrp="1"/>
          </p:cNvSpPr>
          <p:nvPr>
            <p:ph type="sldNum" sz="quarter" idx="12"/>
          </p:nvPr>
        </p:nvSpPr>
        <p:spPr/>
        <p:txBody>
          <a:bodyPr/>
          <a:lstStyle/>
          <a:p>
            <a:fld id="{7EB29352-6E67-4906-A86E-EC591F712349}" type="slidenum">
              <a:rPr lang="zh-CN" altLang="en-US" smtClean="0"/>
              <a:t>2</a:t>
            </a:fld>
            <a:endParaRPr lang="zh-CN" altLang="en-US"/>
          </a:p>
        </p:txBody>
      </p:sp>
    </p:spTree>
    <p:extLst>
      <p:ext uri="{BB962C8B-B14F-4D97-AF65-F5344CB8AC3E}">
        <p14:creationId xmlns:p14="http://schemas.microsoft.com/office/powerpoint/2010/main" val="2005208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3319" y="186631"/>
            <a:ext cx="10581846" cy="1325563"/>
          </a:xfrm>
        </p:spPr>
        <p:txBody>
          <a:bodyPr/>
          <a:lstStyle/>
          <a:p>
            <a:r>
              <a:rPr lang="en-US" altLang="zh-CN" dirty="0" err="1" smtClean="0">
                <a:latin typeface="华文中宋" panose="02010600040101010101" pitchFamily="2" charset="-122"/>
                <a:ea typeface="华文中宋" panose="02010600040101010101" pitchFamily="2" charset="-122"/>
              </a:rPr>
              <a:t>PandaX</a:t>
            </a:r>
            <a:r>
              <a:rPr lang="en-US" altLang="zh-CN" dirty="0" smtClean="0">
                <a:latin typeface="华文中宋" panose="02010600040101010101" pitchFamily="2" charset="-122"/>
                <a:ea typeface="华文中宋" panose="02010600040101010101" pitchFamily="2" charset="-122"/>
              </a:rPr>
              <a:t>-III experiment</a:t>
            </a:r>
            <a:endParaRPr lang="zh-CN" altLang="en-US" dirty="0">
              <a:latin typeface="华文中宋" panose="02010600040101010101" pitchFamily="2" charset="-122"/>
              <a:ea typeface="华文中宋" panose="02010600040101010101" pitchFamily="2" charset="-122"/>
            </a:endParaRPr>
          </a:p>
        </p:txBody>
      </p:sp>
      <mc:AlternateContent xmlns:mc="http://schemas.openxmlformats.org/markup-compatibility/2006" xmlns:a14="http://schemas.microsoft.com/office/drawing/2010/main">
        <mc:Choice Requires="a14">
          <p:sp>
            <p:nvSpPr>
              <p:cNvPr id="4" name="矩形 3"/>
              <p:cNvSpPr/>
              <p:nvPr/>
            </p:nvSpPr>
            <p:spPr>
              <a:xfrm>
                <a:off x="446422" y="1436363"/>
                <a:ext cx="5747343" cy="1609671"/>
              </a:xfrm>
              <a:prstGeom prst="rect">
                <a:avLst/>
              </a:prstGeom>
            </p:spPr>
            <p:txBody>
              <a:bodyPr wrap="square">
                <a:spAutoFit/>
              </a:bodyPr>
              <a:lstStyle/>
              <a:p>
                <a:pPr algn="just">
                  <a:lnSpc>
                    <a:spcPct val="150000"/>
                  </a:lnSpc>
                </a:pPr>
                <a:r>
                  <a:rPr lang="en-US" altLang="zh-CN" sz="1600" dirty="0">
                    <a:solidFill>
                      <a:srgbClr val="000000"/>
                    </a:solidFill>
                    <a:latin typeface="华文中宋" panose="02010600040101010101" pitchFamily="2" charset="-122"/>
                    <a:ea typeface="华文中宋" panose="02010600040101010101" pitchFamily="2" charset="-122"/>
                  </a:rPr>
                  <a:t>The </a:t>
                </a:r>
                <a:r>
                  <a:rPr lang="en-US" altLang="zh-CN" sz="1600" dirty="0" err="1">
                    <a:solidFill>
                      <a:srgbClr val="000000"/>
                    </a:solidFill>
                    <a:latin typeface="华文中宋" panose="02010600040101010101" pitchFamily="2" charset="-122"/>
                    <a:ea typeface="华文中宋" panose="02010600040101010101" pitchFamily="2" charset="-122"/>
                  </a:rPr>
                  <a:t>PandaX</a:t>
                </a:r>
                <a:r>
                  <a:rPr lang="en-US" altLang="zh-CN" sz="1600" dirty="0">
                    <a:solidFill>
                      <a:srgbClr val="000000"/>
                    </a:solidFill>
                    <a:latin typeface="华文中宋" panose="02010600040101010101" pitchFamily="2" charset="-122"/>
                    <a:ea typeface="华文中宋" panose="02010600040101010101" pitchFamily="2" charset="-122"/>
                  </a:rPr>
                  <a:t>-III experiment uses high pressure Time Projection Chambers (TPCs) to search for </a:t>
                </a:r>
                <a:r>
                  <a:rPr lang="en-US" altLang="zh-CN" sz="1600" dirty="0" err="1" smtClean="0">
                    <a:solidFill>
                      <a:srgbClr val="000000"/>
                    </a:solidFill>
                    <a:latin typeface="华文中宋" panose="02010600040101010101" pitchFamily="2" charset="-122"/>
                    <a:ea typeface="华文中宋" panose="02010600040101010101" pitchFamily="2" charset="-122"/>
                  </a:rPr>
                  <a:t>Neutrinoless</a:t>
                </a:r>
                <a:r>
                  <a:rPr lang="en-US" altLang="zh-CN" sz="1600" dirty="0" smtClean="0">
                    <a:solidFill>
                      <a:srgbClr val="000000"/>
                    </a:solidFill>
                    <a:latin typeface="华文中宋" panose="02010600040101010101" pitchFamily="2" charset="-122"/>
                    <a:ea typeface="华文中宋" panose="02010600040101010101" pitchFamily="2" charset="-122"/>
                  </a:rPr>
                  <a:t> Double </a:t>
                </a:r>
                <a:r>
                  <a:rPr lang="en-US" altLang="zh-CN" sz="1600" dirty="0">
                    <a:solidFill>
                      <a:srgbClr val="000000"/>
                    </a:solidFill>
                    <a:latin typeface="华文中宋" panose="02010600040101010101" pitchFamily="2" charset="-122"/>
                    <a:ea typeface="华文中宋" panose="02010600040101010101" pitchFamily="2" charset="-122"/>
                  </a:rPr>
                  <a:t>Beta Decay (NLDBD) of </a:t>
                </a:r>
                <a14:m>
                  <m:oMath xmlns:m="http://schemas.openxmlformats.org/officeDocument/2006/math">
                    <m:sPre>
                      <m:sPrePr>
                        <m:ctrlPr>
                          <a:rPr lang="en-US" altLang="zh-CN" sz="1600" i="1" smtClean="0">
                            <a:solidFill>
                              <a:schemeClr val="tx1"/>
                            </a:solidFill>
                            <a:latin typeface="Cambria Math" panose="02040503050406030204" pitchFamily="18" charset="0"/>
                          </a:rPr>
                        </m:ctrlPr>
                      </m:sPrePr>
                      <m:sub/>
                      <m:sup>
                        <m:r>
                          <a:rPr lang="en-US" altLang="zh-CN" sz="1600" i="1">
                            <a:solidFill>
                              <a:schemeClr val="tx1"/>
                            </a:solidFill>
                            <a:latin typeface="Cambria Math" panose="02040503050406030204" pitchFamily="18" charset="0"/>
                          </a:rPr>
                          <m:t>136</m:t>
                        </m:r>
                      </m:sup>
                      <m:e>
                        <m:r>
                          <a:rPr lang="en-US" altLang="zh-CN" sz="1600" i="1">
                            <a:solidFill>
                              <a:schemeClr val="tx1"/>
                            </a:solidFill>
                            <a:latin typeface="Cambria Math" panose="02040503050406030204" pitchFamily="18" charset="0"/>
                          </a:rPr>
                          <m:t>𝑋𝑒</m:t>
                        </m:r>
                      </m:e>
                    </m:sPre>
                  </m:oMath>
                </a14:m>
                <a:r>
                  <a:rPr lang="en-US" altLang="zh-CN" sz="1600" dirty="0" smtClean="0">
                    <a:solidFill>
                      <a:srgbClr val="000000"/>
                    </a:solidFill>
                    <a:latin typeface="华文中宋" panose="02010600040101010101" pitchFamily="2" charset="-122"/>
                    <a:ea typeface="华文中宋" panose="02010600040101010101" pitchFamily="2" charset="-122"/>
                  </a:rPr>
                  <a:t>, </a:t>
                </a:r>
                <a:r>
                  <a:rPr lang="en-US" altLang="zh-CN" sz="1600" dirty="0">
                    <a:solidFill>
                      <a:srgbClr val="000000"/>
                    </a:solidFill>
                    <a:latin typeface="华文中宋" panose="02010600040101010101" pitchFamily="2" charset="-122"/>
                    <a:ea typeface="华文中宋" panose="02010600040101010101" pitchFamily="2" charset="-122"/>
                  </a:rPr>
                  <a:t>at the China </a:t>
                </a:r>
                <a:r>
                  <a:rPr lang="en-US" altLang="zh-CN" sz="1600" dirty="0" err="1" smtClean="0">
                    <a:solidFill>
                      <a:srgbClr val="000000"/>
                    </a:solidFill>
                    <a:latin typeface="华文中宋" panose="02010600040101010101" pitchFamily="2" charset="-122"/>
                    <a:ea typeface="华文中宋" panose="02010600040101010101" pitchFamily="2" charset="-122"/>
                  </a:rPr>
                  <a:t>Jin</a:t>
                </a:r>
                <a:r>
                  <a:rPr lang="en-US" altLang="zh-CN" sz="1600" dirty="0" smtClean="0">
                    <a:solidFill>
                      <a:srgbClr val="000000"/>
                    </a:solidFill>
                    <a:latin typeface="华文中宋" panose="02010600040101010101" pitchFamily="2" charset="-122"/>
                    <a:ea typeface="华文中宋" panose="02010600040101010101" pitchFamily="2" charset="-122"/>
                  </a:rPr>
                  <a:t>-Ping underground </a:t>
                </a:r>
                <a:r>
                  <a:rPr lang="en-US" altLang="zh-CN" sz="1600" dirty="0">
                    <a:solidFill>
                      <a:srgbClr val="000000"/>
                    </a:solidFill>
                    <a:latin typeface="华文中宋" panose="02010600040101010101" pitchFamily="2" charset="-122"/>
                    <a:ea typeface="华文中宋" panose="02010600040101010101" pitchFamily="2" charset="-122"/>
                  </a:rPr>
                  <a:t>Laboratory II (CJPL-II)</a:t>
                </a:r>
                <a:r>
                  <a:rPr lang="en-US" altLang="zh-CN" sz="1600" dirty="0">
                    <a:latin typeface="华文中宋" panose="02010600040101010101" pitchFamily="2" charset="-122"/>
                    <a:ea typeface="华文中宋" panose="02010600040101010101" pitchFamily="2" charset="-122"/>
                  </a:rPr>
                  <a:t> </a:t>
                </a:r>
                <a:r>
                  <a:rPr lang="en-US" altLang="zh-CN" sz="1600" dirty="0" smtClean="0">
                    <a:latin typeface="华文中宋" panose="02010600040101010101" pitchFamily="2" charset="-122"/>
                    <a:ea typeface="华文中宋" panose="02010600040101010101" pitchFamily="2" charset="-122"/>
                  </a:rPr>
                  <a:t>.</a:t>
                </a:r>
                <a:r>
                  <a:rPr lang="en-US" altLang="zh-CN" sz="1600" dirty="0">
                    <a:solidFill>
                      <a:srgbClr val="000000"/>
                    </a:solidFill>
                    <a:latin typeface="华文中宋" panose="02010600040101010101" pitchFamily="2" charset="-122"/>
                    <a:ea typeface="华文中宋" panose="02010600040101010101" pitchFamily="2" charset="-122"/>
                  </a:rPr>
                  <a:t> </a:t>
                </a:r>
                <a:endParaRPr lang="zh-CN" altLang="en-US" sz="1600" dirty="0">
                  <a:latin typeface="华文中宋" panose="02010600040101010101" pitchFamily="2" charset="-122"/>
                  <a:ea typeface="华文中宋" panose="02010600040101010101" pitchFamily="2" charset="-122"/>
                </a:endParaRPr>
              </a:p>
            </p:txBody>
          </p:sp>
        </mc:Choice>
        <mc:Fallback xmlns="">
          <p:sp>
            <p:nvSpPr>
              <p:cNvPr id="4" name="矩形 3"/>
              <p:cNvSpPr>
                <a:spLocks noRot="1" noChangeAspect="1" noMove="1" noResize="1" noEditPoints="1" noAdjustHandles="1" noChangeArrowheads="1" noChangeShapeType="1" noTextEdit="1"/>
              </p:cNvSpPr>
              <p:nvPr/>
            </p:nvSpPr>
            <p:spPr>
              <a:xfrm>
                <a:off x="446422" y="1436363"/>
                <a:ext cx="5747343" cy="1609671"/>
              </a:xfrm>
              <a:prstGeom prst="rect">
                <a:avLst/>
              </a:prstGeom>
              <a:blipFill>
                <a:blip r:embed="rId3"/>
                <a:stretch>
                  <a:fillRect l="-530" r="-636" b="-1515"/>
                </a:stretch>
              </a:blipFill>
            </p:spPr>
            <p:txBody>
              <a:bodyPr/>
              <a:lstStyle/>
              <a:p>
                <a:r>
                  <a:rPr lang="zh-CN" altLang="en-US">
                    <a:noFill/>
                  </a:rPr>
                  <a:t> </a:t>
                </a:r>
              </a:p>
            </p:txBody>
          </p:sp>
        </mc:Fallback>
      </mc:AlternateContent>
      <p:pic>
        <p:nvPicPr>
          <p:cNvPr id="9" name="图片 8" descr="C:\Users\王少博\Desktop\PandaX-III时间投影室发表\截图\截图\读出平面.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9654" y="3779249"/>
            <a:ext cx="2017143" cy="1894833"/>
          </a:xfrm>
          <a:prstGeom prst="rect">
            <a:avLst/>
          </a:prstGeom>
          <a:noFill/>
          <a:ln>
            <a:noFill/>
          </a:ln>
        </p:spPr>
      </p:pic>
      <p:pic>
        <p:nvPicPr>
          <p:cNvPr id="10" name="图片 9"/>
          <p:cNvPicPr>
            <a:picLocks noChangeAspect="1"/>
          </p:cNvPicPr>
          <p:nvPr/>
        </p:nvPicPr>
        <p:blipFill>
          <a:blip r:embed="rId5"/>
          <a:stretch>
            <a:fillRect/>
          </a:stretch>
        </p:blipFill>
        <p:spPr>
          <a:xfrm>
            <a:off x="665086" y="3319448"/>
            <a:ext cx="2220525" cy="2567080"/>
          </a:xfrm>
          <a:prstGeom prst="rect">
            <a:avLst/>
          </a:prstGeom>
        </p:spPr>
      </p:pic>
      <p:sp>
        <p:nvSpPr>
          <p:cNvPr id="15" name="矩形 14"/>
          <p:cNvSpPr/>
          <p:nvPr/>
        </p:nvSpPr>
        <p:spPr>
          <a:xfrm>
            <a:off x="6760412" y="3815854"/>
            <a:ext cx="5215544" cy="1569660"/>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20×20 </a:t>
            </a:r>
            <a:r>
              <a:rPr lang="en-US" altLang="zh-CN" sz="1600" dirty="0">
                <a:solidFill>
                  <a:schemeClr val="accent5">
                    <a:lumMod val="75000"/>
                  </a:schemeClr>
                </a:solidFill>
                <a:latin typeface="华文中宋" panose="02010600040101010101" pitchFamily="2" charset="-122"/>
                <a:ea typeface="华文中宋" panose="02010600040101010101" pitchFamily="2" charset="-122"/>
              </a:rPr>
              <a:t>cm</a:t>
            </a:r>
            <a:r>
              <a:rPr lang="en-US" altLang="zh-CN" sz="1600" baseline="30000" dirty="0">
                <a:solidFill>
                  <a:schemeClr val="accent5">
                    <a:lumMod val="75000"/>
                  </a:schemeClr>
                </a:solidFill>
                <a:latin typeface="华文中宋" panose="02010600040101010101" pitchFamily="2" charset="-122"/>
                <a:ea typeface="华文中宋" panose="02010600040101010101" pitchFamily="2" charset="-122"/>
              </a:rPr>
              <a:t>2</a:t>
            </a:r>
            <a:r>
              <a:rPr lang="en-US" altLang="zh-CN" sz="1600" dirty="0">
                <a:solidFill>
                  <a:schemeClr val="accent5">
                    <a:lumMod val="75000"/>
                  </a:schemeClr>
                </a:solidFill>
                <a:latin typeface="华文中宋" panose="02010600040101010101" pitchFamily="2" charset="-122"/>
                <a:ea typeface="华文中宋" panose="02010600040101010101" pitchFamily="2" charset="-122"/>
              </a:rPr>
              <a:t> MMs for charge </a:t>
            </a: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readout (52)</a:t>
            </a:r>
          </a:p>
          <a:p>
            <a:pPr marL="285750" indent="-285750">
              <a:lnSpc>
                <a:spcPct val="150000"/>
              </a:lnSpc>
              <a:buFont typeface="Wingdings" panose="05000000000000000000" pitchFamily="2" charset="2"/>
              <a:buChar char="Ø"/>
            </a:pP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3</a:t>
            </a:r>
            <a:r>
              <a:rPr lang="en-US" altLang="zh-CN" sz="1600" dirty="0">
                <a:solidFill>
                  <a:schemeClr val="accent5">
                    <a:lumMod val="75000"/>
                  </a:schemeClr>
                </a:solidFill>
                <a:latin typeface="华文中宋" panose="02010600040101010101" pitchFamily="2" charset="-122"/>
                <a:ea typeface="华文中宋" panose="02010600040101010101" pitchFamily="2" charset="-122"/>
              </a:rPr>
              <a:t>% </a:t>
            </a: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energy resolution </a:t>
            </a:r>
            <a:r>
              <a:rPr lang="en-US" altLang="zh-CN" sz="1600" dirty="0">
                <a:solidFill>
                  <a:schemeClr val="accent5">
                    <a:lumMod val="75000"/>
                  </a:schemeClr>
                </a:solidFill>
                <a:latin typeface="华文中宋" panose="02010600040101010101" pitchFamily="2" charset="-122"/>
                <a:ea typeface="华文中宋" panose="02010600040101010101" pitchFamily="2" charset="-122"/>
              </a:rPr>
              <a:t>@ </a:t>
            </a: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2.459 </a:t>
            </a:r>
            <a:r>
              <a:rPr lang="en-US" altLang="zh-CN" sz="1600" dirty="0">
                <a:solidFill>
                  <a:schemeClr val="accent5">
                    <a:lumMod val="75000"/>
                  </a:schemeClr>
                </a:solidFill>
                <a:latin typeface="华文中宋" panose="02010600040101010101" pitchFamily="2" charset="-122"/>
                <a:ea typeface="华文中宋" panose="02010600040101010101" pitchFamily="2" charset="-122"/>
              </a:rPr>
              <a:t>MeV </a:t>
            </a:r>
            <a:endParaRPr lang="en-US" altLang="zh-CN" sz="1600" dirty="0" smtClean="0">
              <a:solidFill>
                <a:schemeClr val="accent5">
                  <a:lumMod val="75000"/>
                </a:schemeClr>
              </a:solidFill>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Ø"/>
            </a:pPr>
            <a:r>
              <a:rPr lang="en-US" altLang="zh-CN" sz="1600" dirty="0">
                <a:solidFill>
                  <a:schemeClr val="accent5">
                    <a:lumMod val="75000"/>
                  </a:schemeClr>
                </a:solidFill>
                <a:latin typeface="华文中宋" panose="02010600040101010101" pitchFamily="2" charset="-122"/>
                <a:ea typeface="华文中宋" panose="02010600040101010101" pitchFamily="2" charset="-122"/>
              </a:rPr>
              <a:t>X-Y strip </a:t>
            </a: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readout</a:t>
            </a:r>
          </a:p>
          <a:p>
            <a:pPr marL="285750" indent="-285750">
              <a:lnSpc>
                <a:spcPct val="150000"/>
              </a:lnSpc>
              <a:buFont typeface="Wingdings" panose="05000000000000000000" pitchFamily="2" charset="2"/>
              <a:buChar char="Ø"/>
            </a:pPr>
            <a:r>
              <a:rPr lang="en-US" altLang="zh-CN" sz="1600" dirty="0">
                <a:solidFill>
                  <a:schemeClr val="accent5">
                    <a:lumMod val="75000"/>
                  </a:schemeClr>
                </a:solidFill>
                <a:latin typeface="华文中宋" panose="02010600040101010101" pitchFamily="2" charset="-122"/>
                <a:ea typeface="华文中宋" panose="02010600040101010101" pitchFamily="2" charset="-122"/>
              </a:rPr>
              <a:t>Stable operation for a long time under 10 </a:t>
            </a:r>
            <a:r>
              <a:rPr lang="en-US" altLang="zh-CN" sz="1600" dirty="0" smtClean="0">
                <a:solidFill>
                  <a:schemeClr val="accent5">
                    <a:lumMod val="75000"/>
                  </a:schemeClr>
                </a:solidFill>
                <a:latin typeface="华文中宋" panose="02010600040101010101" pitchFamily="2" charset="-122"/>
                <a:ea typeface="华文中宋" panose="02010600040101010101" pitchFamily="2" charset="-122"/>
              </a:rPr>
              <a:t>bar</a:t>
            </a:r>
            <a:endParaRPr lang="en-US" altLang="zh-CN" sz="1600" dirty="0">
              <a:solidFill>
                <a:schemeClr val="accent5">
                  <a:lumMod val="75000"/>
                </a:schemeClr>
              </a:solidFill>
              <a:latin typeface="华文中宋" panose="02010600040101010101" pitchFamily="2" charset="-122"/>
              <a:ea typeface="华文中宋" panose="02010600040101010101" pitchFamily="2" charset="-122"/>
            </a:endParaRPr>
          </a:p>
        </p:txBody>
      </p:sp>
      <p:sp>
        <p:nvSpPr>
          <p:cNvPr id="16" name="日期占位符 15"/>
          <p:cNvSpPr>
            <a:spLocks noGrp="1"/>
          </p:cNvSpPr>
          <p:nvPr>
            <p:ph type="dt" sz="half" idx="10"/>
          </p:nvPr>
        </p:nvSpPr>
        <p:spPr/>
        <p:txBody>
          <a:bodyPr/>
          <a:lstStyle/>
          <a:p>
            <a:fld id="{EB756D5E-5E8C-4F56-8357-5974DB8196B8}" type="datetime1">
              <a:rPr lang="zh-CN" altLang="en-US" smtClean="0"/>
              <a:t>2021/11/15</a:t>
            </a:fld>
            <a:endParaRPr lang="zh-CN" altLang="en-US"/>
          </a:p>
        </p:txBody>
      </p:sp>
      <p:sp>
        <p:nvSpPr>
          <p:cNvPr id="17" name="页脚占位符 16"/>
          <p:cNvSpPr>
            <a:spLocks noGrp="1"/>
          </p:cNvSpPr>
          <p:nvPr>
            <p:ph type="ftr" sz="quarter" idx="11"/>
          </p:nvPr>
        </p:nvSpPr>
        <p:spPr/>
        <p:txBody>
          <a:bodyPr/>
          <a:lstStyle/>
          <a:p>
            <a:r>
              <a:rPr lang="en-US" altLang="zh-CN" smtClean="0"/>
              <a:t>RD51</a:t>
            </a:r>
            <a:endParaRPr lang="zh-CN" altLang="en-US"/>
          </a:p>
        </p:txBody>
      </p:sp>
      <p:sp>
        <p:nvSpPr>
          <p:cNvPr id="18" name="灯片编号占位符 17"/>
          <p:cNvSpPr>
            <a:spLocks noGrp="1"/>
          </p:cNvSpPr>
          <p:nvPr>
            <p:ph type="sldNum" sz="quarter" idx="12"/>
          </p:nvPr>
        </p:nvSpPr>
        <p:spPr/>
        <p:txBody>
          <a:bodyPr/>
          <a:lstStyle/>
          <a:p>
            <a:fld id="{DF322168-DF29-42C0-B9BF-1FECDB3041E5}" type="slidenum">
              <a:rPr lang="zh-CN" altLang="en-US" smtClean="0"/>
              <a:t>3</a:t>
            </a:fld>
            <a:endParaRPr lang="zh-CN" altLang="en-US"/>
          </a:p>
        </p:txBody>
      </p:sp>
      <p:sp>
        <p:nvSpPr>
          <p:cNvPr id="3" name="文本框 2"/>
          <p:cNvSpPr txBox="1"/>
          <p:nvPr/>
        </p:nvSpPr>
        <p:spPr>
          <a:xfrm>
            <a:off x="6576742" y="1845705"/>
            <a:ext cx="5287071" cy="1200329"/>
          </a:xfrm>
          <a:prstGeom prst="rect">
            <a:avLst/>
          </a:prstGeom>
          <a:noFill/>
        </p:spPr>
        <p:txBody>
          <a:bodyPr wrap="square" rtlCol="0">
            <a:spAutoFit/>
          </a:bodyPr>
          <a:lstStyle/>
          <a:p>
            <a:pPr>
              <a:lnSpc>
                <a:spcPct val="150000"/>
              </a:lnSpc>
            </a:pPr>
            <a:r>
              <a:rPr lang="en-US" altLang="zh-CN" sz="1600" dirty="0" smtClean="0">
                <a:latin typeface="华文中宋" panose="02010600040101010101" pitchFamily="2" charset="-122"/>
                <a:ea typeface="华文中宋" panose="02010600040101010101" pitchFamily="2" charset="-122"/>
              </a:rPr>
              <a:t>Working pressure:  10 bar</a:t>
            </a:r>
          </a:p>
          <a:p>
            <a:pPr>
              <a:lnSpc>
                <a:spcPct val="150000"/>
              </a:lnSpc>
            </a:pPr>
            <a:r>
              <a:rPr lang="en-US" altLang="zh-CN" sz="1600" dirty="0" smtClean="0">
                <a:latin typeface="华文中宋" panose="02010600040101010101" pitchFamily="2" charset="-122"/>
                <a:ea typeface="华文中宋" panose="02010600040101010101" pitchFamily="2" charset="-122"/>
              </a:rPr>
              <a:t>Working gas        :  </a:t>
            </a:r>
            <a:r>
              <a:rPr lang="en-US" altLang="zh-CN" sz="1600" dirty="0" err="1" smtClean="0">
                <a:latin typeface="华文中宋" panose="02010600040101010101" pitchFamily="2" charset="-122"/>
                <a:ea typeface="华文中宋" panose="02010600040101010101" pitchFamily="2" charset="-122"/>
              </a:rPr>
              <a:t>Xe</a:t>
            </a:r>
            <a:r>
              <a:rPr lang="en-US" altLang="zh-CN" sz="1600" dirty="0" smtClean="0">
                <a:latin typeface="华文中宋" panose="02010600040101010101" pitchFamily="2" charset="-122"/>
                <a:ea typeface="华文中宋" panose="02010600040101010101" pitchFamily="2" charset="-122"/>
              </a:rPr>
              <a:t>(99%) </a:t>
            </a:r>
            <a:r>
              <a:rPr lang="en-US" altLang="zh-CN" sz="1600" dirty="0">
                <a:latin typeface="华文中宋" panose="02010600040101010101" pitchFamily="2" charset="-122"/>
                <a:ea typeface="华文中宋" panose="02010600040101010101" pitchFamily="2" charset="-122"/>
              </a:rPr>
              <a:t>+ </a:t>
            </a:r>
            <a:r>
              <a:rPr lang="en-US" altLang="zh-CN" sz="1600" dirty="0" smtClean="0">
                <a:latin typeface="华文中宋" panose="02010600040101010101" pitchFamily="2" charset="-122"/>
                <a:ea typeface="华文中宋" panose="02010600040101010101" pitchFamily="2" charset="-122"/>
              </a:rPr>
              <a:t>TMA(1%)</a:t>
            </a:r>
            <a:endParaRPr lang="en-US" altLang="zh-CN" sz="1600" dirty="0">
              <a:latin typeface="华文中宋" panose="02010600040101010101" pitchFamily="2" charset="-122"/>
              <a:ea typeface="华文中宋" panose="02010600040101010101" pitchFamily="2" charset="-122"/>
            </a:endParaRPr>
          </a:p>
          <a:p>
            <a:pPr>
              <a:lnSpc>
                <a:spcPct val="150000"/>
              </a:lnSpc>
            </a:pPr>
            <a:r>
              <a:rPr lang="en-US" altLang="zh-CN" sz="1600" dirty="0" smtClean="0">
                <a:latin typeface="华文中宋" panose="02010600040101010101" pitchFamily="2" charset="-122"/>
                <a:ea typeface="华文中宋" panose="02010600040101010101" pitchFamily="2" charset="-122"/>
              </a:rPr>
              <a:t>Readout plane     :  </a:t>
            </a:r>
            <a:r>
              <a:rPr lang="en-US" altLang="zh-CN" sz="1600" dirty="0" err="1" smtClean="0">
                <a:latin typeface="华文中宋" panose="02010600040101010101" pitchFamily="2" charset="-122"/>
                <a:ea typeface="华文中宋" panose="02010600040101010101" pitchFamily="2" charset="-122"/>
              </a:rPr>
              <a:t>MicroMegas</a:t>
            </a:r>
            <a:r>
              <a:rPr lang="en-US" altLang="zh-CN" sz="1600" dirty="0" smtClean="0">
                <a:latin typeface="华文中宋" panose="02010600040101010101" pitchFamily="2" charset="-122"/>
                <a:ea typeface="华文中宋" panose="02010600040101010101" pitchFamily="2" charset="-122"/>
              </a:rPr>
              <a:t> detector array</a:t>
            </a:r>
            <a:endParaRPr lang="zh-CN" altLang="en-US" sz="1600" dirty="0">
              <a:latin typeface="华文中宋" panose="02010600040101010101" pitchFamily="2" charset="-122"/>
              <a:ea typeface="华文中宋" panose="02010600040101010101" pitchFamily="2" charset="-122"/>
            </a:endParaRPr>
          </a:p>
        </p:txBody>
      </p:sp>
      <p:sp>
        <p:nvSpPr>
          <p:cNvPr id="5" name="文本框 4"/>
          <p:cNvSpPr txBox="1"/>
          <p:nvPr/>
        </p:nvSpPr>
        <p:spPr>
          <a:xfrm>
            <a:off x="6576742" y="3379139"/>
            <a:ext cx="2164511" cy="400110"/>
          </a:xfrm>
          <a:prstGeom prst="rect">
            <a:avLst/>
          </a:prstGeom>
          <a:noFill/>
        </p:spPr>
        <p:txBody>
          <a:bodyPr wrap="square" rtlCol="0">
            <a:spAutoFit/>
          </a:bodyPr>
          <a:lstStyle/>
          <a:p>
            <a:r>
              <a:rPr lang="en-US" altLang="zh-CN" sz="2000" b="1" dirty="0" smtClean="0">
                <a:solidFill>
                  <a:srgbClr val="0070C0"/>
                </a:solidFill>
                <a:latin typeface="华文中宋" panose="02010600040101010101" pitchFamily="2" charset="-122"/>
                <a:ea typeface="华文中宋" panose="02010600040101010101" pitchFamily="2" charset="-122"/>
              </a:rPr>
              <a:t>Requirements:</a:t>
            </a:r>
            <a:endParaRPr lang="zh-CN" altLang="en-US" sz="2000" b="1" dirty="0">
              <a:solidFill>
                <a:srgbClr val="0070C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312038" y="5689644"/>
            <a:ext cx="2863969" cy="338554"/>
          </a:xfrm>
          <a:prstGeom prst="rect">
            <a:avLst/>
          </a:prstGeom>
          <a:noFill/>
        </p:spPr>
        <p:txBody>
          <a:bodyPr wrap="square" rtlCol="0">
            <a:spAutoFit/>
          </a:bodyPr>
          <a:lstStyle/>
          <a:p>
            <a:r>
              <a:rPr lang="en-US" altLang="zh-CN" sz="1600" dirty="0" err="1" smtClean="0">
                <a:latin typeface="华文中宋" panose="02010600040101010101" pitchFamily="2" charset="-122"/>
                <a:ea typeface="华文中宋" panose="02010600040101010101" pitchFamily="2" charset="-122"/>
              </a:rPr>
              <a:t>MiroMegas</a:t>
            </a:r>
            <a:r>
              <a:rPr lang="en-US" altLang="zh-CN" sz="1600" dirty="0" smtClean="0">
                <a:latin typeface="华文中宋" panose="02010600040101010101" pitchFamily="2" charset="-122"/>
                <a:ea typeface="华文中宋" panose="02010600040101010101" pitchFamily="2" charset="-122"/>
              </a:rPr>
              <a:t> readout plane</a:t>
            </a:r>
            <a:endParaRPr lang="zh-CN" altLang="en-US" sz="1600" dirty="0">
              <a:latin typeface="华文中宋" panose="02010600040101010101" pitchFamily="2" charset="-122"/>
              <a:ea typeface="华文中宋" panose="02010600040101010101" pitchFamily="2" charset="-122"/>
            </a:endParaRPr>
          </a:p>
        </p:txBody>
      </p:sp>
      <p:cxnSp>
        <p:nvCxnSpPr>
          <p:cNvPr id="19" name="直接箭头连接符 18"/>
          <p:cNvCxnSpPr>
            <a:endCxn id="20" idx="1"/>
          </p:cNvCxnSpPr>
          <p:nvPr/>
        </p:nvCxnSpPr>
        <p:spPr bwMode="auto">
          <a:xfrm flipV="1">
            <a:off x="2526856" y="4911997"/>
            <a:ext cx="467870" cy="7867"/>
          </a:xfrm>
          <a:prstGeom prst="straightConnector1">
            <a:avLst/>
          </a:prstGeom>
          <a:noFill/>
          <a:ln w="19050" cap="flat" cmpd="sng" algn="ctr">
            <a:solidFill>
              <a:srgbClr val="00B0F0"/>
            </a:solidFill>
            <a:prstDash val="solid"/>
            <a:round/>
            <a:headEnd type="none" w="med" len="med"/>
            <a:tailEnd type="triangle"/>
          </a:ln>
          <a:effectLst/>
        </p:spPr>
      </p:cxnSp>
      <p:sp>
        <p:nvSpPr>
          <p:cNvPr id="20" name="文本框 19"/>
          <p:cNvSpPr txBox="1"/>
          <p:nvPr/>
        </p:nvSpPr>
        <p:spPr>
          <a:xfrm>
            <a:off x="2994726" y="4727331"/>
            <a:ext cx="1249006"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SS vessel</a:t>
            </a:r>
            <a:endParaRPr lang="zh-CN" altLang="en-US" dirty="0">
              <a:latin typeface="华文中宋" panose="02010600040101010101" pitchFamily="2" charset="-122"/>
              <a:ea typeface="华文中宋" panose="02010600040101010101" pitchFamily="2" charset="-122"/>
            </a:endParaRPr>
          </a:p>
        </p:txBody>
      </p:sp>
      <p:cxnSp>
        <p:nvCxnSpPr>
          <p:cNvPr id="21" name="直接箭头连接符 20"/>
          <p:cNvCxnSpPr>
            <a:endCxn id="22" idx="1"/>
          </p:cNvCxnSpPr>
          <p:nvPr/>
        </p:nvCxnSpPr>
        <p:spPr bwMode="auto">
          <a:xfrm flipV="1">
            <a:off x="2319128" y="4059475"/>
            <a:ext cx="655514" cy="73375"/>
          </a:xfrm>
          <a:prstGeom prst="straightConnector1">
            <a:avLst/>
          </a:prstGeom>
          <a:noFill/>
          <a:ln w="19050" cap="flat" cmpd="sng" algn="ctr">
            <a:solidFill>
              <a:srgbClr val="00B0F0"/>
            </a:solidFill>
            <a:prstDash val="solid"/>
            <a:round/>
            <a:headEnd type="none" w="med" len="med"/>
            <a:tailEnd type="triangle"/>
          </a:ln>
          <a:effectLst/>
        </p:spPr>
      </p:cxnSp>
      <p:sp>
        <p:nvSpPr>
          <p:cNvPr id="22" name="文本框 21"/>
          <p:cNvSpPr txBox="1"/>
          <p:nvPr/>
        </p:nvSpPr>
        <p:spPr>
          <a:xfrm>
            <a:off x="2974642" y="3874809"/>
            <a:ext cx="1802314"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Readout plane</a:t>
            </a:r>
            <a:endParaRPr lang="zh-CN" altLang="en-US" dirty="0">
              <a:latin typeface="华文中宋" panose="02010600040101010101" pitchFamily="2" charset="-122"/>
              <a:ea typeface="华文中宋" panose="02010600040101010101" pitchFamily="2" charset="-122"/>
            </a:endParaRPr>
          </a:p>
        </p:txBody>
      </p:sp>
      <p:cxnSp>
        <p:nvCxnSpPr>
          <p:cNvPr id="23" name="直接箭头连接符 22"/>
          <p:cNvCxnSpPr>
            <a:endCxn id="24" idx="1"/>
          </p:cNvCxnSpPr>
          <p:nvPr/>
        </p:nvCxnSpPr>
        <p:spPr bwMode="auto">
          <a:xfrm flipV="1">
            <a:off x="2349204" y="4506849"/>
            <a:ext cx="645522" cy="31149"/>
          </a:xfrm>
          <a:prstGeom prst="straightConnector1">
            <a:avLst/>
          </a:prstGeom>
          <a:noFill/>
          <a:ln w="19050" cap="flat" cmpd="sng" algn="ctr">
            <a:solidFill>
              <a:srgbClr val="00B0F0"/>
            </a:solidFill>
            <a:prstDash val="solid"/>
            <a:round/>
            <a:headEnd type="none" w="med" len="med"/>
            <a:tailEnd type="triangle"/>
          </a:ln>
          <a:effectLst/>
        </p:spPr>
      </p:cxnSp>
      <p:sp>
        <p:nvSpPr>
          <p:cNvPr id="24" name="文本框 23"/>
          <p:cNvSpPr txBox="1"/>
          <p:nvPr/>
        </p:nvSpPr>
        <p:spPr>
          <a:xfrm>
            <a:off x="2994726" y="4322183"/>
            <a:ext cx="1386580"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Field cage</a:t>
            </a:r>
            <a:endParaRPr lang="zh-CN" altLang="en-US" dirty="0">
              <a:latin typeface="华文中宋" panose="02010600040101010101" pitchFamily="2" charset="-122"/>
              <a:ea typeface="华文中宋" panose="02010600040101010101" pitchFamily="2" charset="-122"/>
            </a:endParaRPr>
          </a:p>
        </p:txBody>
      </p:sp>
      <p:cxnSp>
        <p:nvCxnSpPr>
          <p:cNvPr id="25" name="直接箭头连接符 24"/>
          <p:cNvCxnSpPr>
            <a:endCxn id="26" idx="1"/>
          </p:cNvCxnSpPr>
          <p:nvPr/>
        </p:nvCxnSpPr>
        <p:spPr bwMode="auto">
          <a:xfrm>
            <a:off x="2130099" y="5254182"/>
            <a:ext cx="844543" cy="34202"/>
          </a:xfrm>
          <a:prstGeom prst="straightConnector1">
            <a:avLst/>
          </a:prstGeom>
          <a:noFill/>
          <a:ln w="19050" cap="flat" cmpd="sng" algn="ctr">
            <a:solidFill>
              <a:srgbClr val="00B0F0"/>
            </a:solidFill>
            <a:prstDash val="solid"/>
            <a:round/>
            <a:headEnd type="none" w="med" len="med"/>
            <a:tailEnd type="triangle"/>
          </a:ln>
          <a:effectLst/>
        </p:spPr>
      </p:cxnSp>
      <p:sp>
        <p:nvSpPr>
          <p:cNvPr id="26" name="文本框 25"/>
          <p:cNvSpPr txBox="1"/>
          <p:nvPr/>
        </p:nvSpPr>
        <p:spPr>
          <a:xfrm>
            <a:off x="2974642" y="5103718"/>
            <a:ext cx="1831642"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Cathode plane</a:t>
            </a:r>
            <a:endParaRPr lang="zh-CN" altLang="en-US" dirty="0">
              <a:latin typeface="华文中宋" panose="02010600040101010101" pitchFamily="2" charset="-122"/>
              <a:ea typeface="华文中宋" panose="02010600040101010101" pitchFamily="2" charset="-122"/>
            </a:endParaRPr>
          </a:p>
        </p:txBody>
      </p:sp>
      <p:cxnSp>
        <p:nvCxnSpPr>
          <p:cNvPr id="27" name="直接连接符 26"/>
          <p:cNvCxnSpPr/>
          <p:nvPr/>
        </p:nvCxnSpPr>
        <p:spPr bwMode="auto">
          <a:xfrm flipV="1">
            <a:off x="263319" y="4203832"/>
            <a:ext cx="1200259" cy="4410"/>
          </a:xfrm>
          <a:prstGeom prst="line">
            <a:avLst/>
          </a:prstGeom>
          <a:noFill/>
          <a:ln w="19050" cap="flat" cmpd="sng" algn="ctr">
            <a:solidFill>
              <a:srgbClr val="00B0F0"/>
            </a:solidFill>
            <a:prstDash val="solid"/>
            <a:round/>
            <a:headEnd type="none" w="med" len="med"/>
            <a:tailEnd type="none" w="med" len="med"/>
          </a:ln>
          <a:effectLst/>
        </p:spPr>
      </p:cxnSp>
      <p:cxnSp>
        <p:nvCxnSpPr>
          <p:cNvPr id="28" name="直接连接符 27"/>
          <p:cNvCxnSpPr/>
          <p:nvPr/>
        </p:nvCxnSpPr>
        <p:spPr bwMode="auto">
          <a:xfrm flipV="1">
            <a:off x="263319" y="5292545"/>
            <a:ext cx="1221047" cy="15389"/>
          </a:xfrm>
          <a:prstGeom prst="line">
            <a:avLst/>
          </a:prstGeom>
          <a:noFill/>
          <a:ln w="19050" cap="flat" cmpd="sng" algn="ctr">
            <a:solidFill>
              <a:srgbClr val="00B0F0"/>
            </a:solidFill>
            <a:prstDash val="solid"/>
            <a:round/>
            <a:headEnd type="none" w="med" len="med"/>
            <a:tailEnd type="none" w="med" len="med"/>
          </a:ln>
          <a:effectLst/>
        </p:spPr>
      </p:cxnSp>
      <p:cxnSp>
        <p:nvCxnSpPr>
          <p:cNvPr id="29" name="直接箭头连接符 28"/>
          <p:cNvCxnSpPr/>
          <p:nvPr/>
        </p:nvCxnSpPr>
        <p:spPr bwMode="auto">
          <a:xfrm>
            <a:off x="665086" y="4219918"/>
            <a:ext cx="0" cy="1076340"/>
          </a:xfrm>
          <a:prstGeom prst="straightConnector1">
            <a:avLst/>
          </a:prstGeom>
          <a:noFill/>
          <a:ln w="19050" cap="flat" cmpd="sng" algn="ctr">
            <a:solidFill>
              <a:srgbClr val="00B0F0"/>
            </a:solidFill>
            <a:prstDash val="solid"/>
            <a:round/>
            <a:headEnd type="triangle"/>
            <a:tailEnd type="triangle"/>
          </a:ln>
          <a:effectLst/>
        </p:spPr>
      </p:cxnSp>
      <p:sp>
        <p:nvSpPr>
          <p:cNvPr id="30" name="文本框 29"/>
          <p:cNvSpPr txBox="1"/>
          <p:nvPr/>
        </p:nvSpPr>
        <p:spPr>
          <a:xfrm rot="10800000">
            <a:off x="240525" y="4387406"/>
            <a:ext cx="430887" cy="628673"/>
          </a:xfrm>
          <a:prstGeom prst="rect">
            <a:avLst/>
          </a:prstGeom>
          <a:noFill/>
        </p:spPr>
        <p:txBody>
          <a:bodyPr vert="eaVert" wrap="square" rtlCol="0">
            <a:spAutoFit/>
          </a:bodyPr>
          <a:lstStyle/>
          <a:p>
            <a:r>
              <a:rPr lang="en-US" altLang="zh-CN" sz="1600" dirty="0">
                <a:latin typeface="华文中宋" panose="02010600040101010101" pitchFamily="2" charset="-122"/>
                <a:ea typeface="华文中宋" panose="02010600040101010101" pitchFamily="2" charset="-122"/>
              </a:rPr>
              <a:t>1.2m</a:t>
            </a:r>
            <a:endParaRPr lang="zh-CN" altLang="en-US" sz="16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600461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0973" y="206661"/>
            <a:ext cx="10515600" cy="941851"/>
          </a:xfrm>
        </p:spPr>
        <p:txBody>
          <a:bodyPr/>
          <a:lstStyle/>
          <a:p>
            <a:r>
              <a:rPr lang="en-US" altLang="zh-CN" dirty="0" smtClean="0">
                <a:latin typeface="华文中宋" panose="02010600040101010101" pitchFamily="2" charset="-122"/>
                <a:ea typeface="华文中宋" panose="02010600040101010101" pitchFamily="2" charset="-122"/>
              </a:rPr>
              <a:t>Thermal-Bonding(TB) method</a:t>
            </a:r>
            <a:endParaRPr lang="zh-CN" altLang="en-US" dirty="0">
              <a:latin typeface="华文中宋" panose="02010600040101010101" pitchFamily="2" charset="-122"/>
              <a:ea typeface="华文中宋" panose="02010600040101010101" pitchFamily="2" charset="-122"/>
            </a:endParaRPr>
          </a:p>
        </p:txBody>
      </p:sp>
      <p:sp>
        <p:nvSpPr>
          <p:cNvPr id="5" name="TextBox 19"/>
          <p:cNvSpPr txBox="1"/>
          <p:nvPr/>
        </p:nvSpPr>
        <p:spPr>
          <a:xfrm>
            <a:off x="498438" y="1148512"/>
            <a:ext cx="10949804" cy="1015663"/>
          </a:xfrm>
          <a:prstGeom prst="rect">
            <a:avLst/>
          </a:prstGeom>
          <a:noFill/>
        </p:spPr>
        <p:txBody>
          <a:bodyPr wrap="square" rtlCol="0">
            <a:spAutoFit/>
          </a:bodyPr>
          <a:lstStyle/>
          <a:p>
            <a:pPr algn="just"/>
            <a:r>
              <a:rPr lang="en-GB" altLang="zh-CN" sz="2000" dirty="0">
                <a:latin typeface="华文中宋" panose="02010600040101010101" pitchFamily="2" charset="-122"/>
                <a:ea typeface="华文中宋" panose="02010600040101010101" pitchFamily="2" charset="-122"/>
              </a:rPr>
              <a:t>Over the past decade, the thermal bonding method (TBM) has been developed for the efficient fabrication of </a:t>
            </a:r>
            <a:r>
              <a:rPr lang="en-GB" altLang="zh-CN" sz="2000" dirty="0" err="1">
                <a:latin typeface="华文中宋" panose="02010600040101010101" pitchFamily="2" charset="-122"/>
                <a:ea typeface="华文中宋" panose="02010600040101010101" pitchFamily="2" charset="-122"/>
              </a:rPr>
              <a:t>Micromegas</a:t>
            </a:r>
            <a:r>
              <a:rPr lang="en-GB" altLang="zh-CN" sz="2000" dirty="0">
                <a:latin typeface="华文中宋" panose="02010600040101010101" pitchFamily="2" charset="-122"/>
                <a:ea typeface="华文中宋" panose="02010600040101010101" pitchFamily="2" charset="-122"/>
              </a:rPr>
              <a:t> detectors at USTC. This method provides a concise and etching-free mass-productive process to fabricate </a:t>
            </a:r>
            <a:r>
              <a:rPr lang="en-GB" altLang="zh-CN" sz="2000" dirty="0" err="1">
                <a:latin typeface="华文中宋" panose="02010600040101010101" pitchFamily="2" charset="-122"/>
                <a:ea typeface="华文中宋" panose="02010600040101010101" pitchFamily="2" charset="-122"/>
              </a:rPr>
              <a:t>Micromegas</a:t>
            </a:r>
            <a:r>
              <a:rPr lang="en-GB" altLang="zh-CN" sz="2000" dirty="0">
                <a:latin typeface="华文中宋" panose="02010600040101010101" pitchFamily="2" charset="-122"/>
                <a:ea typeface="华文中宋" panose="02010600040101010101" pitchFamily="2" charset="-122"/>
              </a:rPr>
              <a:t>-like detector. </a:t>
            </a:r>
            <a:endParaRPr lang="zh-CN" altLang="en-US" sz="24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6" name="Picture 2" descr="G:\Personal Files USTC\My papers\thermal bonding tehnique\After\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7142" y="2405272"/>
            <a:ext cx="4771720" cy="128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6279680" y="2164175"/>
            <a:ext cx="4661840" cy="1754326"/>
          </a:xfrm>
          <a:prstGeom prst="rect">
            <a:avLst/>
          </a:prstGeom>
        </p:spPr>
        <p:txBody>
          <a:bodyPr wrap="square">
            <a:spAutoFit/>
          </a:bodyPr>
          <a:lstStyle/>
          <a:p>
            <a:pPr>
              <a:lnSpc>
                <a:spcPct val="150000"/>
              </a:lnSpc>
            </a:pPr>
            <a:r>
              <a:rPr lang="en-US" altLang="zh-CN" b="1" dirty="0">
                <a:solidFill>
                  <a:srgbClr val="C00000"/>
                </a:solidFill>
                <a:latin typeface="华文中宋" panose="02010600040101010101" pitchFamily="2" charset="-122"/>
                <a:ea typeface="华文中宋" panose="02010600040101010101" pitchFamily="2" charset="-122"/>
              </a:rPr>
              <a:t>5.9keV X-ray </a:t>
            </a:r>
            <a:r>
              <a:rPr lang="en-US" altLang="zh-CN" b="1" dirty="0" smtClean="0">
                <a:solidFill>
                  <a:srgbClr val="C00000"/>
                </a:solidFill>
                <a:latin typeface="华文中宋" panose="02010600040101010101" pitchFamily="2" charset="-122"/>
                <a:ea typeface="华文中宋" panose="02010600040101010101" pitchFamily="2" charset="-122"/>
              </a:rPr>
              <a:t>test</a:t>
            </a:r>
            <a:endParaRPr lang="en-US" altLang="zh-CN" b="1" dirty="0">
              <a:solidFill>
                <a:srgbClr val="C00000"/>
              </a:solidFill>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High gas gain</a:t>
            </a:r>
            <a:r>
              <a:rPr lang="zh-CN" altLang="en-US" dirty="0" smtClean="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 10</a:t>
            </a:r>
            <a:r>
              <a:rPr lang="en-US" altLang="zh-CN" baseline="30000" dirty="0">
                <a:latin typeface="华文中宋" panose="02010600040101010101" pitchFamily="2" charset="-122"/>
                <a:ea typeface="华文中宋" panose="02010600040101010101" pitchFamily="2" charset="-122"/>
              </a:rPr>
              <a:t>5</a:t>
            </a:r>
            <a:r>
              <a:rPr lang="en-US" altLang="zh-CN" dirty="0">
                <a:latin typeface="华文中宋" panose="02010600040101010101" pitchFamily="2" charset="-122"/>
                <a:ea typeface="华文中宋" panose="02010600040101010101" pitchFamily="2" charset="-122"/>
              </a:rPr>
              <a:t> (Ar+CO</a:t>
            </a:r>
            <a:r>
              <a:rPr lang="en-US" altLang="zh-CN" baseline="-25000" dirty="0">
                <a:latin typeface="华文中宋" panose="02010600040101010101" pitchFamily="2" charset="-122"/>
                <a:ea typeface="华文中宋" panose="02010600040101010101" pitchFamily="2" charset="-122"/>
              </a:rPr>
              <a:t>2</a:t>
            </a:r>
            <a:r>
              <a:rPr lang="en-US" altLang="zh-CN" dirty="0">
                <a:latin typeface="华文中宋" panose="02010600040101010101" pitchFamily="2" charset="-122"/>
                <a:ea typeface="华文中宋" panose="02010600040101010101" pitchFamily="2" charset="-122"/>
              </a:rPr>
              <a:t>)</a:t>
            </a:r>
          </a:p>
          <a:p>
            <a:pPr marL="285750" indent="-285750">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Energy resolution</a:t>
            </a:r>
            <a:r>
              <a:rPr lang="zh-CN" altLang="en-US" dirty="0" smtClean="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~15% (FWHM</a:t>
            </a:r>
            <a:r>
              <a:rPr lang="en-US" altLang="zh-CN" dirty="0" smtClean="0">
                <a:latin typeface="华文中宋" panose="02010600040101010101" pitchFamily="2" charset="-122"/>
                <a:ea typeface="华文中宋" panose="02010600040101010101" pitchFamily="2" charset="-122"/>
              </a:rPr>
              <a:t>)</a:t>
            </a:r>
            <a:endParaRPr lang="en-US" altLang="zh-CN" dirty="0">
              <a:solidFill>
                <a:srgbClr val="FF0000"/>
              </a:solidFill>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Non-uniformity: </a:t>
            </a:r>
            <a:r>
              <a:rPr lang="en-US" altLang="zh-CN" dirty="0">
                <a:latin typeface="华文中宋" panose="02010600040101010101" pitchFamily="2" charset="-122"/>
                <a:ea typeface="华文中宋" panose="02010600040101010101" pitchFamily="2" charset="-122"/>
              </a:rPr>
              <a:t>6.3% @ gain =5000</a:t>
            </a:r>
          </a:p>
        </p:txBody>
      </p:sp>
      <p:sp>
        <p:nvSpPr>
          <p:cNvPr id="46" name="文本框 65"/>
          <p:cNvSpPr txBox="1"/>
          <p:nvPr/>
        </p:nvSpPr>
        <p:spPr>
          <a:xfrm>
            <a:off x="977142" y="3931442"/>
            <a:ext cx="4757627" cy="2031325"/>
          </a:xfrm>
          <a:prstGeom prst="rect">
            <a:avLst/>
          </a:prstGeom>
          <a:noFill/>
        </p:spPr>
        <p:txBody>
          <a:bodyPr wrap="square" rtlCol="0">
            <a:spAutoFit/>
          </a:bodyPr>
          <a:lstStyle/>
          <a:p>
            <a:pPr marL="292357" indent="-292357">
              <a:buFont typeface="Wingdings" panose="05000000000000000000" pitchFamily="2" charset="2"/>
              <a:buChar char="Ø"/>
            </a:pPr>
            <a:r>
              <a:rPr lang="en-US" altLang="zh-CN" dirty="0">
                <a:solidFill>
                  <a:srgbClr val="FF0000"/>
                </a:solidFill>
                <a:latin typeface="Times New Roman" panose="02020603050405020304" pitchFamily="18" charset="0"/>
                <a:cs typeface="Times New Roman" panose="02020603050405020304" pitchFamily="18" charset="0"/>
              </a:rPr>
              <a:t>No etching, no pollution</a:t>
            </a:r>
          </a:p>
          <a:p>
            <a:pPr marL="292357" indent="-292357">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Easy to handle at lab</a:t>
            </a:r>
          </a:p>
          <a:p>
            <a:pPr marL="292357" indent="-292357">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Easy to make new structures</a:t>
            </a:r>
          </a:p>
          <a:p>
            <a:pPr marL="292357" indent="-292357">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Cheap </a:t>
            </a:r>
          </a:p>
          <a:p>
            <a:pPr marL="292357" indent="-292357">
              <a:buFont typeface="Wingdings" panose="05000000000000000000" pitchFamily="2" charset="2"/>
              <a:buChar char="Ø"/>
            </a:pPr>
            <a:r>
              <a:rPr lang="el-GR" altLang="zh-CN" dirty="0">
                <a:solidFill>
                  <a:srgbClr val="FF0000"/>
                </a:solidFill>
                <a:latin typeface="Times New Roman" panose="02020603050405020304" pitchFamily="18" charset="0"/>
                <a:cs typeface="Times New Roman" panose="02020603050405020304" pitchFamily="18" charset="0"/>
              </a:rPr>
              <a:t>Φ</a:t>
            </a:r>
            <a:r>
              <a:rPr lang="en-US" altLang="zh-CN" dirty="0">
                <a:solidFill>
                  <a:srgbClr val="FF0000"/>
                </a:solidFill>
                <a:latin typeface="Times New Roman" panose="02020603050405020304" pitchFamily="18" charset="0"/>
                <a:cs typeface="Times New Roman" panose="02020603050405020304" pitchFamily="18" charset="0"/>
              </a:rPr>
              <a:t>0.5mm-</a:t>
            </a:r>
            <a:r>
              <a:rPr lang="el-GR" altLang="zh-CN" dirty="0">
                <a:solidFill>
                  <a:srgbClr val="FF0000"/>
                </a:solidFill>
                <a:latin typeface="Times New Roman" panose="02020603050405020304" pitchFamily="18" charset="0"/>
                <a:cs typeface="Times New Roman" panose="02020603050405020304" pitchFamily="18" charset="0"/>
              </a:rPr>
              <a:t> Φ</a:t>
            </a:r>
            <a:r>
              <a:rPr lang="en-US" altLang="zh-CN" dirty="0">
                <a:solidFill>
                  <a:srgbClr val="FF0000"/>
                </a:solidFill>
                <a:latin typeface="Times New Roman" panose="02020603050405020304" pitchFamily="18" charset="0"/>
                <a:cs typeface="Times New Roman" panose="02020603050405020304" pitchFamily="18" charset="0"/>
              </a:rPr>
              <a:t>1mm spacers, ~1cm pitch </a:t>
            </a:r>
          </a:p>
          <a:p>
            <a:r>
              <a:rPr lang="en-US" altLang="zh-CN" dirty="0">
                <a:latin typeface="Times New Roman" panose="02020603050405020304" pitchFamily="18" charset="0"/>
                <a:cs typeface="Times New Roman" panose="02020603050405020304" pitchFamily="18" charset="0"/>
                <a:sym typeface="Wingdings" panose="05000000000000000000" pitchFamily="2" charset="2"/>
              </a:rPr>
              <a:t> </a:t>
            </a:r>
            <a:r>
              <a:rPr lang="en-US" altLang="zh-CN"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easy to clean, especially for large area</a:t>
            </a:r>
          </a:p>
          <a:p>
            <a:r>
              <a:rPr lang="en-US" altLang="zh-CN" dirty="0">
                <a:latin typeface="Times New Roman" panose="02020603050405020304" pitchFamily="18" charset="0"/>
                <a:cs typeface="Times New Roman" panose="02020603050405020304" pitchFamily="18" charset="0"/>
                <a:sym typeface="Wingdings" panose="05000000000000000000" pitchFamily="2" charset="2"/>
              </a:rPr>
              <a:t> </a:t>
            </a:r>
            <a:r>
              <a:rPr lang="en-US" altLang="zh-CN"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altLang="zh-CN" dirty="0">
                <a:latin typeface="Times New Roman" panose="02020603050405020304" pitchFamily="18" charset="0"/>
                <a:cs typeface="Times New Roman" panose="02020603050405020304" pitchFamily="18" charset="0"/>
                <a:sym typeface="Wingdings" panose="05000000000000000000" pitchFamily="2" charset="2"/>
              </a:rPr>
              <a:t>less than 1% spacer area </a:t>
            </a:r>
            <a:endParaRPr lang="en-US" altLang="zh-CN" dirty="0">
              <a:latin typeface="Times New Roman" panose="02020603050405020304" pitchFamily="18" charset="0"/>
              <a:cs typeface="Times New Roman" panose="02020603050405020304" pitchFamily="18" charset="0"/>
            </a:endParaRPr>
          </a:p>
        </p:txBody>
      </p:sp>
      <p:sp>
        <p:nvSpPr>
          <p:cNvPr id="47" name="日期占位符 46"/>
          <p:cNvSpPr>
            <a:spLocks noGrp="1"/>
          </p:cNvSpPr>
          <p:nvPr>
            <p:ph type="dt" sz="half" idx="10"/>
          </p:nvPr>
        </p:nvSpPr>
        <p:spPr/>
        <p:txBody>
          <a:bodyPr/>
          <a:lstStyle/>
          <a:p>
            <a:fld id="{4CA16223-BB83-483A-B4BE-387D15D26011}" type="datetime1">
              <a:rPr lang="zh-CN" altLang="en-US" smtClean="0"/>
              <a:t>2021/11/15</a:t>
            </a:fld>
            <a:endParaRPr lang="zh-CN" altLang="en-US"/>
          </a:p>
        </p:txBody>
      </p:sp>
      <p:sp>
        <p:nvSpPr>
          <p:cNvPr id="48" name="页脚占位符 47"/>
          <p:cNvSpPr>
            <a:spLocks noGrp="1"/>
          </p:cNvSpPr>
          <p:nvPr>
            <p:ph type="ftr" sz="quarter" idx="11"/>
          </p:nvPr>
        </p:nvSpPr>
        <p:spPr/>
        <p:txBody>
          <a:bodyPr/>
          <a:lstStyle/>
          <a:p>
            <a:r>
              <a:rPr lang="en-US" altLang="zh-CN" smtClean="0"/>
              <a:t>RD51</a:t>
            </a:r>
            <a:endParaRPr lang="zh-CN" altLang="en-US"/>
          </a:p>
        </p:txBody>
      </p:sp>
      <p:sp>
        <p:nvSpPr>
          <p:cNvPr id="49" name="灯片编号占位符 48"/>
          <p:cNvSpPr>
            <a:spLocks noGrp="1"/>
          </p:cNvSpPr>
          <p:nvPr>
            <p:ph type="sldNum" sz="quarter" idx="12"/>
          </p:nvPr>
        </p:nvSpPr>
        <p:spPr/>
        <p:txBody>
          <a:bodyPr/>
          <a:lstStyle/>
          <a:p>
            <a:fld id="{30865535-5231-4B26-BA33-96E76B4AFCE8}" type="slidenum">
              <a:rPr lang="zh-CN" altLang="en-US" smtClean="0"/>
              <a:t>4</a:t>
            </a:fld>
            <a:endParaRPr lang="zh-CN" altLang="en-US"/>
          </a:p>
        </p:txBody>
      </p:sp>
      <p:pic>
        <p:nvPicPr>
          <p:cNvPr id="12" name="图片 11">
            <a:extLst>
              <a:ext uri="{FF2B5EF4-FFF2-40B4-BE49-F238E27FC236}">
                <a16:creationId xmlns:a16="http://schemas.microsoft.com/office/drawing/2014/main" id="{41551C51-F7A6-45BD-81A4-6CDAB1554D29}"/>
              </a:ext>
            </a:extLst>
          </p:cNvPr>
          <p:cNvPicPr>
            <a:picLocks noChangeAspect="1"/>
          </p:cNvPicPr>
          <p:nvPr/>
        </p:nvPicPr>
        <p:blipFill>
          <a:blip r:embed="rId4"/>
          <a:stretch>
            <a:fillRect/>
          </a:stretch>
        </p:blipFill>
        <p:spPr>
          <a:xfrm>
            <a:off x="6190780" y="4199898"/>
            <a:ext cx="2664354" cy="1762869"/>
          </a:xfrm>
          <a:prstGeom prst="rect">
            <a:avLst/>
          </a:prstGeom>
        </p:spPr>
      </p:pic>
      <p:pic>
        <p:nvPicPr>
          <p:cNvPr id="13" name="图片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85257" y="4240284"/>
            <a:ext cx="2462985" cy="1794282"/>
          </a:xfrm>
          <a:prstGeom prst="rect">
            <a:avLst/>
          </a:prstGeom>
          <a:noFill/>
          <a:ln>
            <a:noFill/>
          </a:ln>
        </p:spPr>
      </p:pic>
    </p:spTree>
    <p:extLst>
      <p:ext uri="{BB962C8B-B14F-4D97-AF65-F5344CB8AC3E}">
        <p14:creationId xmlns:p14="http://schemas.microsoft.com/office/powerpoint/2010/main" val="4238861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7297" y="135642"/>
            <a:ext cx="11755170" cy="1325563"/>
          </a:xfrm>
        </p:spPr>
        <p:txBody>
          <a:bodyPr/>
          <a:lstStyle/>
          <a:p>
            <a:r>
              <a:rPr lang="en-US" altLang="zh-CN" dirty="0">
                <a:latin typeface="华文中宋" panose="02010600040101010101" pitchFamily="2" charset="-122"/>
                <a:ea typeface="华文中宋" panose="02010600040101010101" pitchFamily="2" charset="-122"/>
              </a:rPr>
              <a:t>Detector design for </a:t>
            </a:r>
            <a:r>
              <a:rPr lang="en-US" altLang="zh-CN" dirty="0" err="1" smtClean="0">
                <a:latin typeface="华文中宋" panose="02010600040101010101" pitchFamily="2" charset="-122"/>
                <a:ea typeface="华文中宋" panose="02010600040101010101" pitchFamily="2" charset="-122"/>
              </a:rPr>
              <a:t>PandaX</a:t>
            </a:r>
            <a:r>
              <a:rPr lang="en-US" altLang="zh-CN" dirty="0" smtClean="0">
                <a:latin typeface="华文中宋" panose="02010600040101010101" pitchFamily="2" charset="-122"/>
                <a:ea typeface="华文中宋" panose="02010600040101010101" pitchFamily="2" charset="-122"/>
              </a:rPr>
              <a:t>-III experiment</a:t>
            </a:r>
            <a:endParaRPr lang="zh-CN" altLang="en-US" dirty="0">
              <a:latin typeface="华文中宋" panose="02010600040101010101" pitchFamily="2" charset="-122"/>
              <a:ea typeface="华文中宋" panose="02010600040101010101" pitchFamily="2" charset="-122"/>
            </a:endParaRPr>
          </a:p>
        </p:txBody>
      </p:sp>
      <p:grpSp>
        <p:nvGrpSpPr>
          <p:cNvPr id="4" name="组合 3"/>
          <p:cNvGrpSpPr/>
          <p:nvPr/>
        </p:nvGrpSpPr>
        <p:grpSpPr>
          <a:xfrm>
            <a:off x="814706" y="1650316"/>
            <a:ext cx="3569035" cy="1272402"/>
            <a:chOff x="965068" y="3213958"/>
            <a:chExt cx="3170064" cy="861773"/>
          </a:xfrm>
        </p:grpSpPr>
        <p:grpSp>
          <p:nvGrpSpPr>
            <p:cNvPr id="5" name="组合 4"/>
            <p:cNvGrpSpPr/>
            <p:nvPr/>
          </p:nvGrpSpPr>
          <p:grpSpPr>
            <a:xfrm>
              <a:off x="976617" y="3213958"/>
              <a:ext cx="3158515" cy="861773"/>
              <a:chOff x="5946365" y="2933167"/>
              <a:chExt cx="4248472" cy="903027"/>
            </a:xfrm>
          </p:grpSpPr>
          <p:sp>
            <p:nvSpPr>
              <p:cNvPr id="20" name="矩形 19"/>
              <p:cNvSpPr/>
              <p:nvPr/>
            </p:nvSpPr>
            <p:spPr>
              <a:xfrm>
                <a:off x="5946365" y="3332138"/>
                <a:ext cx="4248472" cy="504056"/>
              </a:xfrm>
              <a:prstGeom prst="rect">
                <a:avLst/>
              </a:prstGeom>
              <a:solidFill>
                <a:srgbClr val="C86900"/>
              </a:solidFill>
              <a:ln>
                <a:solidFill>
                  <a:srgbClr val="C86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1" name="矩形 20"/>
              <p:cNvSpPr/>
              <p:nvPr/>
            </p:nvSpPr>
            <p:spPr>
              <a:xfrm flipV="1">
                <a:off x="5946365" y="3206126"/>
                <a:ext cx="4248472" cy="126010"/>
              </a:xfrm>
              <a:prstGeom prst="rect">
                <a:avLst/>
              </a:prstGeom>
              <a:solidFill>
                <a:srgbClr val="0BB5B5"/>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2" name="矩形 21"/>
              <p:cNvSpPr/>
              <p:nvPr/>
            </p:nvSpPr>
            <p:spPr>
              <a:xfrm>
                <a:off x="5946365" y="2942726"/>
                <a:ext cx="208298" cy="249545"/>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3" name="矩形 22"/>
              <p:cNvSpPr/>
              <p:nvPr/>
            </p:nvSpPr>
            <p:spPr>
              <a:xfrm>
                <a:off x="9986539" y="2940060"/>
                <a:ext cx="208298" cy="249545"/>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4" name="矩形 23"/>
              <p:cNvSpPr/>
              <p:nvPr/>
            </p:nvSpPr>
            <p:spPr>
              <a:xfrm>
                <a:off x="6949328" y="2937946"/>
                <a:ext cx="144016" cy="249545"/>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5" name="矩形 24"/>
              <p:cNvSpPr/>
              <p:nvPr/>
            </p:nvSpPr>
            <p:spPr>
              <a:xfrm>
                <a:off x="9075791" y="2940060"/>
                <a:ext cx="144016" cy="249545"/>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sp>
            <p:nvSpPr>
              <p:cNvPr id="26" name="矩形 25"/>
              <p:cNvSpPr/>
              <p:nvPr/>
            </p:nvSpPr>
            <p:spPr>
              <a:xfrm>
                <a:off x="8003820" y="2940059"/>
                <a:ext cx="144016" cy="249545"/>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华文楷体" panose="02010600040101010101" pitchFamily="2" charset="-122"/>
                  <a:ea typeface="华文楷体" panose="02010600040101010101" pitchFamily="2" charset="-122"/>
                </a:endParaRPr>
              </a:p>
            </p:txBody>
          </p:sp>
          <p:cxnSp>
            <p:nvCxnSpPr>
              <p:cNvPr id="27" name="直接连接符 26"/>
              <p:cNvCxnSpPr/>
              <p:nvPr/>
            </p:nvCxnSpPr>
            <p:spPr>
              <a:xfrm>
                <a:off x="5946365" y="2933167"/>
                <a:ext cx="4248472" cy="0"/>
              </a:xfrm>
              <a:prstGeom prst="line">
                <a:avLst/>
              </a:prstGeom>
              <a:ln w="28575">
                <a:prstDash val="dash"/>
              </a:ln>
            </p:spPr>
            <p:style>
              <a:lnRef idx="2">
                <a:schemeClr val="dk1"/>
              </a:lnRef>
              <a:fillRef idx="0">
                <a:schemeClr val="dk1"/>
              </a:fillRef>
              <a:effectRef idx="1">
                <a:schemeClr val="dk1"/>
              </a:effectRef>
              <a:fontRef idx="minor">
                <a:schemeClr val="tx1"/>
              </a:fontRef>
            </p:style>
          </p:cxnSp>
        </p:grpSp>
        <p:grpSp>
          <p:nvGrpSpPr>
            <p:cNvPr id="6" name="组合 5"/>
            <p:cNvGrpSpPr/>
            <p:nvPr/>
          </p:nvGrpSpPr>
          <p:grpSpPr>
            <a:xfrm>
              <a:off x="988164" y="3513874"/>
              <a:ext cx="3135419" cy="45719"/>
              <a:chOff x="1190875" y="4208945"/>
              <a:chExt cx="3135419" cy="73663"/>
            </a:xfrm>
          </p:grpSpPr>
          <p:sp>
            <p:nvSpPr>
              <p:cNvPr id="8" name="矩形 7"/>
              <p:cNvSpPr/>
              <p:nvPr/>
            </p:nvSpPr>
            <p:spPr>
              <a:xfrm>
                <a:off x="3873731" y="4214554"/>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143414" y="4213152"/>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36257" y="4211749"/>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605940" y="4210347"/>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797837" y="4214554"/>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067520" y="4213152"/>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260363" y="4211749"/>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530046" y="4210347"/>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728349" y="4213152"/>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998032" y="4211750"/>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190875" y="4210347"/>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460558" y="4208945"/>
                <a:ext cx="182880" cy="6805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a:off x="965068" y="3456664"/>
              <a:ext cx="3158515" cy="0"/>
            </a:xfrm>
            <a:prstGeom prst="line">
              <a:avLst/>
            </a:prstGeom>
            <a:ln/>
          </p:spPr>
          <p:style>
            <a:lnRef idx="2">
              <a:schemeClr val="accent4"/>
            </a:lnRef>
            <a:fillRef idx="0">
              <a:schemeClr val="accent4"/>
            </a:fillRef>
            <a:effectRef idx="1">
              <a:schemeClr val="accent4"/>
            </a:effectRef>
            <a:fontRef idx="minor">
              <a:schemeClr val="tx1"/>
            </a:fontRef>
          </p:style>
        </p:cxnSp>
      </p:grpSp>
      <p:sp>
        <p:nvSpPr>
          <p:cNvPr id="28" name="内容占位符 27"/>
          <p:cNvSpPr txBox="1">
            <a:spLocks noGrp="1"/>
          </p:cNvSpPr>
          <p:nvPr>
            <p:ph idx="1"/>
          </p:nvPr>
        </p:nvSpPr>
        <p:spPr>
          <a:xfrm>
            <a:off x="646787" y="3111829"/>
            <a:ext cx="5119013" cy="3375283"/>
          </a:xfrm>
          <a:prstGeom prst="rect">
            <a:avLst/>
          </a:prstGeom>
          <a:noFill/>
        </p:spPr>
        <p:txBody>
          <a:bodyPr wrap="square" rtlCol="0">
            <a:spAutoFit/>
          </a:bodyPr>
          <a:lstStyle/>
          <a:p>
            <a:pPr>
              <a:lnSpc>
                <a:spcPct val="150000"/>
              </a:lnSpc>
              <a:buFont typeface="Wingdings" panose="05000000000000000000" pitchFamily="2" charset="2"/>
              <a:buChar char="Ø"/>
            </a:pPr>
            <a:r>
              <a:rPr lang="en-US" altLang="zh-CN" sz="2000" dirty="0" smtClean="0">
                <a:latin typeface="华文中宋" panose="02010600040101010101" pitchFamily="2" charset="-122"/>
                <a:ea typeface="华文中宋" panose="02010600040101010101" pitchFamily="2" charset="-122"/>
              </a:rPr>
              <a:t>Stainless </a:t>
            </a:r>
            <a:r>
              <a:rPr lang="en-US" altLang="zh-CN" sz="2000" dirty="0">
                <a:latin typeface="华文中宋" panose="02010600040101010101" pitchFamily="2" charset="-122"/>
                <a:ea typeface="华文中宋" panose="02010600040101010101" pitchFamily="2" charset="-122"/>
              </a:rPr>
              <a:t>steel woven mesh</a:t>
            </a:r>
          </a:p>
          <a:p>
            <a:pPr>
              <a:lnSpc>
                <a:spcPct val="150000"/>
              </a:lnSpc>
              <a:buFont typeface="Wingdings" panose="05000000000000000000" pitchFamily="2" charset="2"/>
              <a:buChar char="Ø"/>
            </a:pPr>
            <a:r>
              <a:rPr lang="en-US" altLang="zh-CN" sz="2000" dirty="0">
                <a:solidFill>
                  <a:schemeClr val="bg1">
                    <a:lumMod val="65000"/>
                  </a:schemeClr>
                </a:solidFill>
                <a:latin typeface="华文中宋" panose="02010600040101010101" pitchFamily="2" charset="-122"/>
                <a:ea typeface="华文中宋" panose="02010600040101010101" pitchFamily="2" charset="-122"/>
              </a:rPr>
              <a:t>Thermal bonding film spacer</a:t>
            </a:r>
          </a:p>
          <a:p>
            <a:pPr>
              <a:lnSpc>
                <a:spcPct val="150000"/>
              </a:lnSpc>
              <a:buFont typeface="Wingdings" panose="05000000000000000000" pitchFamily="2" charset="2"/>
              <a:buChar char="Ø"/>
            </a:pPr>
            <a:r>
              <a:rPr lang="en-US" altLang="zh-CN" sz="2000" dirty="0">
                <a:solidFill>
                  <a:srgbClr val="00B0F0"/>
                </a:solidFill>
                <a:latin typeface="华文中宋" panose="02010600040101010101" pitchFamily="2" charset="-122"/>
                <a:ea typeface="华文中宋" panose="02010600040101010101" pitchFamily="2" charset="-122"/>
              </a:rPr>
              <a:t>Flexible  readout PCB </a:t>
            </a:r>
          </a:p>
          <a:p>
            <a:pPr lvl="1">
              <a:lnSpc>
                <a:spcPct val="150000"/>
              </a:lnSpc>
              <a:buFont typeface="Wingdings" panose="05000000000000000000" pitchFamily="2" charset="2"/>
              <a:buChar char="Ø"/>
            </a:pPr>
            <a:r>
              <a:rPr lang="en-US" altLang="zh-CN" sz="1800" dirty="0" smtClean="0">
                <a:solidFill>
                  <a:srgbClr val="002060"/>
                </a:solidFill>
                <a:latin typeface="华文中宋" panose="02010600040101010101" pitchFamily="2" charset="-122"/>
                <a:ea typeface="华文中宋" panose="02010600040101010101" pitchFamily="2" charset="-122"/>
              </a:rPr>
              <a:t>Ge coated anode (400nm)</a:t>
            </a:r>
          </a:p>
          <a:p>
            <a:pPr lvl="1">
              <a:lnSpc>
                <a:spcPct val="150000"/>
              </a:lnSpc>
              <a:buFont typeface="Wingdings" panose="05000000000000000000" pitchFamily="2" charset="2"/>
              <a:buChar char="Ø"/>
            </a:pPr>
            <a:r>
              <a:rPr lang="en-US" altLang="zh-CN" sz="1800" dirty="0" smtClean="0">
                <a:solidFill>
                  <a:srgbClr val="00B0F0"/>
                </a:solidFill>
                <a:latin typeface="华文中宋" panose="02010600040101010101" pitchFamily="2" charset="-122"/>
                <a:ea typeface="华文中宋" panose="02010600040101010101" pitchFamily="2" charset="-122"/>
              </a:rPr>
              <a:t> inner layer readout strip </a:t>
            </a:r>
          </a:p>
          <a:p>
            <a:pPr>
              <a:lnSpc>
                <a:spcPct val="150000"/>
              </a:lnSpc>
              <a:buFont typeface="Wingdings" panose="05000000000000000000" pitchFamily="2" charset="2"/>
              <a:buChar char="Ø"/>
            </a:pPr>
            <a:r>
              <a:rPr lang="en-US" altLang="zh-CN" sz="2000" dirty="0" smtClean="0">
                <a:solidFill>
                  <a:srgbClr val="CC6600"/>
                </a:solidFill>
                <a:latin typeface="华文中宋" panose="02010600040101010101" pitchFamily="2" charset="-122"/>
                <a:ea typeface="华文中宋" panose="02010600040101010101" pitchFamily="2" charset="-122"/>
              </a:rPr>
              <a:t>Copper </a:t>
            </a:r>
            <a:r>
              <a:rPr lang="en-US" altLang="zh-CN" sz="2000" dirty="0">
                <a:solidFill>
                  <a:srgbClr val="CC6600"/>
                </a:solidFill>
                <a:latin typeface="华文中宋" panose="02010600040101010101" pitchFamily="2" charset="-122"/>
                <a:ea typeface="华文中宋" panose="02010600040101010101" pitchFamily="2" charset="-122"/>
              </a:rPr>
              <a:t>substrate</a:t>
            </a:r>
            <a:endParaRPr lang="zh-CN" altLang="en-US" sz="2000" dirty="0">
              <a:solidFill>
                <a:srgbClr val="CC6600"/>
              </a:solidFill>
              <a:latin typeface="华文中宋" panose="02010600040101010101" pitchFamily="2" charset="-122"/>
              <a:ea typeface="华文中宋" panose="02010600040101010101" pitchFamily="2" charset="-122"/>
            </a:endParaRPr>
          </a:p>
        </p:txBody>
      </p:sp>
      <p:sp>
        <p:nvSpPr>
          <p:cNvPr id="29" name="文本框 28"/>
          <p:cNvSpPr txBox="1"/>
          <p:nvPr/>
        </p:nvSpPr>
        <p:spPr>
          <a:xfrm>
            <a:off x="5670425" y="1650316"/>
            <a:ext cx="4866322" cy="1400512"/>
          </a:xfrm>
          <a:prstGeom prst="rect">
            <a:avLst/>
          </a:prstGeom>
          <a:noFill/>
        </p:spPr>
        <p:txBody>
          <a:bodyPr wrap="square" rtlCol="0">
            <a:spAutoFit/>
          </a:bodyPr>
          <a:lstStyle/>
          <a:p>
            <a:pPr marL="342900" indent="-342900" algn="just">
              <a:spcBef>
                <a:spcPct val="20000"/>
              </a:spcBef>
              <a:buSzPct val="75000"/>
              <a:buFont typeface="Wingdings" panose="05000000000000000000" pitchFamily="2" charset="2"/>
              <a:buChar char="Ø"/>
            </a:pPr>
            <a:r>
              <a:rPr lang="en-US" altLang="zh-CN" sz="2000" dirty="0">
                <a:latin typeface="华文中宋" panose="02010600040101010101" pitchFamily="2" charset="-122"/>
                <a:ea typeface="华文中宋" panose="02010600040101010101" pitchFamily="2" charset="-122"/>
                <a:cs typeface="Times New Roman" panose="02020603050405020304" pitchFamily="18" charset="0"/>
              </a:rPr>
              <a:t>Flexible PCB + copper substrate to lower the </a:t>
            </a:r>
            <a:r>
              <a:rPr lang="en-US" altLang="zh-CN" sz="2000" dirty="0" smtClean="0">
                <a:latin typeface="华文中宋" panose="02010600040101010101" pitchFamily="2" charset="-122"/>
                <a:ea typeface="华文中宋" panose="02010600040101010101" pitchFamily="2" charset="-122"/>
                <a:cs typeface="Times New Roman" panose="02020603050405020304" pitchFamily="18" charset="0"/>
              </a:rPr>
              <a:t>radioactivity</a:t>
            </a:r>
            <a:endParaRPr lang="en-US" altLang="zh-CN" sz="2000" dirty="0">
              <a:latin typeface="华文中宋" panose="02010600040101010101" pitchFamily="2" charset="-122"/>
              <a:ea typeface="华文中宋" panose="02010600040101010101" pitchFamily="2" charset="-122"/>
              <a:cs typeface="Times New Roman" panose="02020603050405020304" pitchFamily="18" charset="0"/>
            </a:endParaRPr>
          </a:p>
          <a:p>
            <a:pPr marL="342900" indent="-342900" algn="just">
              <a:spcBef>
                <a:spcPct val="20000"/>
              </a:spcBef>
              <a:buSzPct val="75000"/>
              <a:buFont typeface="Wingdings" panose="05000000000000000000" pitchFamily="2" charset="2"/>
              <a:buChar char="Ø"/>
            </a:pPr>
            <a:r>
              <a:rPr lang="en-US" altLang="zh-CN" sz="2046" dirty="0">
                <a:latin typeface="华文中宋" panose="02010600040101010101" pitchFamily="2" charset="-122"/>
                <a:ea typeface="华文中宋" panose="02010600040101010101" pitchFamily="2" charset="-122"/>
              </a:rPr>
              <a:t>Follow the </a:t>
            </a:r>
            <a:r>
              <a:rPr lang="en-US" altLang="zh-CN" sz="2046" dirty="0" smtClean="0">
                <a:latin typeface="华文中宋" panose="02010600040101010101" pitchFamily="2" charset="-122"/>
                <a:ea typeface="华文中宋" panose="02010600040101010101" pitchFamily="2" charset="-122"/>
              </a:rPr>
              <a:t>current </a:t>
            </a:r>
            <a:r>
              <a:rPr lang="en-US" altLang="zh-CN" sz="2046" dirty="0">
                <a:latin typeface="华文中宋" panose="02010600040101010101" pitchFamily="2" charset="-122"/>
                <a:ea typeface="华文中宋" panose="02010600040101010101" pitchFamily="2" charset="-122"/>
              </a:rPr>
              <a:t>geometry to ensure the </a:t>
            </a:r>
            <a:r>
              <a:rPr lang="en-US" altLang="zh-CN" sz="2046" dirty="0" smtClean="0">
                <a:latin typeface="华文中宋" panose="02010600040101010101" pitchFamily="2" charset="-122"/>
                <a:ea typeface="华文中宋" panose="02010600040101010101" pitchFamily="2" charset="-122"/>
              </a:rPr>
              <a:t>installation</a:t>
            </a:r>
            <a:endParaRPr lang="en-US" altLang="zh-CN" sz="2046" dirty="0">
              <a:latin typeface="华文中宋" panose="02010600040101010101" pitchFamily="2" charset="-122"/>
              <a:ea typeface="华文中宋" panose="02010600040101010101" pitchFamily="2" charset="-122"/>
            </a:endParaRP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9706" y="3247653"/>
            <a:ext cx="3882494" cy="2911871"/>
          </a:xfrm>
          <a:prstGeom prst="rect">
            <a:avLst/>
          </a:prstGeom>
        </p:spPr>
      </p:pic>
      <p:sp>
        <p:nvSpPr>
          <p:cNvPr id="3" name="日期占位符 2"/>
          <p:cNvSpPr>
            <a:spLocks noGrp="1"/>
          </p:cNvSpPr>
          <p:nvPr>
            <p:ph type="dt" sz="half" idx="10"/>
          </p:nvPr>
        </p:nvSpPr>
        <p:spPr/>
        <p:txBody>
          <a:bodyPr/>
          <a:lstStyle/>
          <a:p>
            <a:fld id="{1D1DF10C-2CFE-4245-BF26-99DA386F25DB}" type="datetime1">
              <a:rPr lang="zh-CN" altLang="en-US" smtClean="0"/>
              <a:t>2021/11/15</a:t>
            </a:fld>
            <a:endParaRPr lang="zh-CN" altLang="en-US"/>
          </a:p>
        </p:txBody>
      </p:sp>
      <p:sp>
        <p:nvSpPr>
          <p:cNvPr id="31" name="页脚占位符 30"/>
          <p:cNvSpPr>
            <a:spLocks noGrp="1"/>
          </p:cNvSpPr>
          <p:nvPr>
            <p:ph type="ftr" sz="quarter" idx="11"/>
          </p:nvPr>
        </p:nvSpPr>
        <p:spPr/>
        <p:txBody>
          <a:bodyPr/>
          <a:lstStyle/>
          <a:p>
            <a:r>
              <a:rPr lang="en-US" altLang="zh-CN" smtClean="0"/>
              <a:t>RD51</a:t>
            </a:r>
            <a:endParaRPr lang="zh-CN" altLang="en-US"/>
          </a:p>
        </p:txBody>
      </p:sp>
      <p:sp>
        <p:nvSpPr>
          <p:cNvPr id="32" name="灯片编号占位符 31"/>
          <p:cNvSpPr>
            <a:spLocks noGrp="1"/>
          </p:cNvSpPr>
          <p:nvPr>
            <p:ph type="sldNum" sz="quarter" idx="12"/>
          </p:nvPr>
        </p:nvSpPr>
        <p:spPr/>
        <p:txBody>
          <a:bodyPr/>
          <a:lstStyle/>
          <a:p>
            <a:fld id="{30865535-5231-4B26-BA33-96E76B4AFCE8}" type="slidenum">
              <a:rPr lang="zh-CN" altLang="en-US" smtClean="0"/>
              <a:t>5</a:t>
            </a:fld>
            <a:endParaRPr lang="zh-CN" altLang="en-US"/>
          </a:p>
        </p:txBody>
      </p:sp>
    </p:spTree>
    <p:extLst>
      <p:ext uri="{BB962C8B-B14F-4D97-AF65-F5344CB8AC3E}">
        <p14:creationId xmlns:p14="http://schemas.microsoft.com/office/powerpoint/2010/main" val="1487076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327857" y="337252"/>
            <a:ext cx="7346704" cy="682279"/>
          </a:xfrm>
        </p:spPr>
        <p:txBody>
          <a:bodyPr>
            <a:noAutofit/>
          </a:bodyPr>
          <a:lstStyle/>
          <a:p>
            <a:r>
              <a:rPr lang="en-US" altLang="zh-CN" sz="3600" dirty="0">
                <a:latin typeface="华文中宋" panose="02010600040101010101" pitchFamily="2" charset="-122"/>
                <a:ea typeface="华文中宋" panose="02010600040101010101" pitchFamily="2" charset="-122"/>
              </a:rPr>
              <a:t>F</a:t>
            </a:r>
            <a:r>
              <a:rPr lang="en-US" altLang="zh-CN" sz="3600" dirty="0" smtClean="0">
                <a:latin typeface="华文中宋" panose="02010600040101010101" pitchFamily="2" charset="-122"/>
                <a:ea typeface="华文中宋" panose="02010600040101010101" pitchFamily="2" charset="-122"/>
              </a:rPr>
              <a:t>abrication of the detector</a:t>
            </a:r>
            <a:endParaRPr lang="zh-CN" altLang="en-US" sz="3600" dirty="0">
              <a:latin typeface="华文中宋" panose="02010600040101010101" pitchFamily="2" charset="-122"/>
              <a:ea typeface="华文中宋" panose="02010600040101010101" pitchFamily="2" charset="-122"/>
            </a:endParaRPr>
          </a:p>
        </p:txBody>
      </p:sp>
      <p:sp>
        <p:nvSpPr>
          <p:cNvPr id="22" name="文本框 21"/>
          <p:cNvSpPr txBox="1"/>
          <p:nvPr/>
        </p:nvSpPr>
        <p:spPr>
          <a:xfrm>
            <a:off x="648530" y="1353145"/>
            <a:ext cx="4939553" cy="1754326"/>
          </a:xfrm>
          <a:prstGeom prst="rect">
            <a:avLst/>
          </a:prstGeom>
          <a:noFill/>
        </p:spPr>
        <p:txBody>
          <a:bodyPr wrap="square" rtlCol="0">
            <a:spAutoFit/>
          </a:bodyPr>
          <a:lstStyle/>
          <a:p>
            <a:pPr>
              <a:lnSpc>
                <a:spcPct val="150000"/>
              </a:lnSpc>
            </a:pPr>
            <a:r>
              <a:rPr lang="en-US" altLang="zh-CN" dirty="0">
                <a:latin typeface="华文中宋" panose="02010600040101010101" pitchFamily="2" charset="-122"/>
                <a:ea typeface="华文中宋" panose="02010600040101010101" pitchFamily="2" charset="-122"/>
              </a:rPr>
              <a:t>H</a:t>
            </a:r>
            <a:r>
              <a:rPr lang="en-US" altLang="zh-CN" dirty="0" smtClean="0">
                <a:latin typeface="华文中宋" panose="02010600040101010101" pitchFamily="2" charset="-122"/>
                <a:ea typeface="华文中宋" panose="02010600040101010101" pitchFamily="2" charset="-122"/>
              </a:rPr>
              <a:t>ard</a:t>
            </a: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FR-4</a:t>
            </a: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PCB</a:t>
            </a: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V1, V2</a:t>
            </a:r>
          </a:p>
          <a:p>
            <a:pPr marL="180975" lvl="1" indent="268288">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To validate </a:t>
            </a:r>
            <a:r>
              <a:rPr lang="en-US" altLang="zh-CN" dirty="0">
                <a:latin typeface="华文中宋" panose="02010600040101010101" pitchFamily="2" charset="-122"/>
                <a:ea typeface="华文中宋" panose="02010600040101010101" pitchFamily="2" charset="-122"/>
              </a:rPr>
              <a:t>the narrow bonding </a:t>
            </a:r>
            <a:r>
              <a:rPr lang="en-US" altLang="zh-CN" dirty="0" smtClean="0">
                <a:latin typeface="华文中宋" panose="02010600040101010101" pitchFamily="2" charset="-122"/>
                <a:ea typeface="华文中宋" panose="02010600040101010101" pitchFamily="2" charset="-122"/>
              </a:rPr>
              <a:t>region </a:t>
            </a:r>
          </a:p>
          <a:p>
            <a:pPr marL="180975" lvl="1" indent="95250">
              <a:lnSpc>
                <a:spcPct val="150000"/>
              </a:lnSpc>
              <a:buFont typeface="Wingdings" panose="05000000000000000000" pitchFamily="2" charset="2"/>
              <a:buChar char="Ø"/>
            </a:pPr>
            <a:r>
              <a:rPr lang="en-US" altLang="zh-CN" dirty="0" smtClean="0">
                <a:latin typeface="华文中宋" panose="02010600040101010101" pitchFamily="2" charset="-122"/>
                <a:ea typeface="华文中宋" panose="02010600040101010101" pitchFamily="2" charset="-122"/>
              </a:rPr>
              <a:t> performance of energy resolution and long time stable working</a:t>
            </a:r>
            <a:endParaRPr lang="en-US" altLang="zh-CN" dirty="0">
              <a:latin typeface="华文中宋" panose="02010600040101010101" pitchFamily="2" charset="-122"/>
              <a:ea typeface="华文中宋" panose="02010600040101010101" pitchFamily="2" charset="-122"/>
            </a:endParaRPr>
          </a:p>
        </p:txBody>
      </p:sp>
      <p:sp>
        <p:nvSpPr>
          <p:cNvPr id="23" name="文本框 22"/>
          <p:cNvSpPr txBox="1"/>
          <p:nvPr/>
        </p:nvSpPr>
        <p:spPr>
          <a:xfrm>
            <a:off x="593313" y="3689946"/>
            <a:ext cx="4794667" cy="1338828"/>
          </a:xfrm>
          <a:prstGeom prst="rect">
            <a:avLst/>
          </a:prstGeom>
          <a:noFill/>
        </p:spPr>
        <p:txBody>
          <a:bodyPr wrap="square" rtlCol="0">
            <a:spAutoFit/>
          </a:bodyPr>
          <a:lstStyle/>
          <a:p>
            <a:pPr>
              <a:lnSpc>
                <a:spcPct val="150000"/>
              </a:lnSpc>
            </a:pPr>
            <a:r>
              <a:rPr lang="en-US" altLang="zh-CN" dirty="0" smtClean="0">
                <a:latin typeface="华文中宋" panose="02010600040101010101" pitchFamily="2" charset="-122"/>
                <a:ea typeface="华文中宋" panose="02010600040101010101" pitchFamily="2" charset="-122"/>
              </a:rPr>
              <a:t>Flexible (polyimide) PCB: V3~V5</a:t>
            </a:r>
          </a:p>
          <a:p>
            <a:pPr marL="447675" indent="-266700">
              <a:lnSpc>
                <a:spcPct val="150000"/>
              </a:lnSpc>
              <a:buFont typeface="Wingdings" panose="05000000000000000000" pitchFamily="2" charset="2"/>
              <a:buChar char="Ø"/>
              <a:tabLst>
                <a:tab pos="447675" algn="l"/>
              </a:tabLst>
            </a:pPr>
            <a:r>
              <a:rPr lang="en-US" altLang="zh-CN" dirty="0" smtClean="0">
                <a:latin typeface="华文中宋" panose="02010600040101010101" pitchFamily="2" charset="-122"/>
                <a:ea typeface="华文中宋" panose="02010600040101010101" pitchFamily="2" charset="-122"/>
              </a:rPr>
              <a:t>Low radioactivity and flexible connection</a:t>
            </a:r>
            <a:endParaRPr lang="zh-CN" altLang="en-US" dirty="0">
              <a:latin typeface="华文中宋" panose="02010600040101010101" pitchFamily="2" charset="-122"/>
              <a:ea typeface="华文中宋" panose="02010600040101010101" pitchFamily="2" charset="-122"/>
            </a:endParaRPr>
          </a:p>
        </p:txBody>
      </p:sp>
      <p:sp>
        <p:nvSpPr>
          <p:cNvPr id="27" name="日期占位符 26"/>
          <p:cNvSpPr>
            <a:spLocks noGrp="1"/>
          </p:cNvSpPr>
          <p:nvPr>
            <p:ph type="dt" sz="half" idx="10"/>
          </p:nvPr>
        </p:nvSpPr>
        <p:spPr/>
        <p:txBody>
          <a:bodyPr/>
          <a:lstStyle/>
          <a:p>
            <a:fld id="{6BC37BD6-4DA1-4AB6-9BDF-47792A0A960C}" type="datetime1">
              <a:rPr lang="zh-CN" altLang="en-US" smtClean="0"/>
              <a:t>2021/11/15</a:t>
            </a:fld>
            <a:endParaRPr lang="zh-CN" altLang="en-US"/>
          </a:p>
        </p:txBody>
      </p:sp>
      <p:pic>
        <p:nvPicPr>
          <p:cNvPr id="26" name="图片 25"/>
          <p:cNvPicPr>
            <a:picLocks noChangeAspect="1"/>
          </p:cNvPicPr>
          <p:nvPr/>
        </p:nvPicPr>
        <p:blipFill>
          <a:blip r:embed="rId3"/>
          <a:stretch>
            <a:fillRect/>
          </a:stretch>
        </p:blipFill>
        <p:spPr>
          <a:xfrm>
            <a:off x="5795763" y="1633021"/>
            <a:ext cx="1205058" cy="1474180"/>
          </a:xfrm>
          <a:prstGeom prst="rect">
            <a:avLst/>
          </a:prstGeom>
        </p:spPr>
      </p:pic>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7088013" y="1634473"/>
            <a:ext cx="1173097" cy="1472728"/>
          </a:xfrm>
          <a:prstGeom prst="rect">
            <a:avLst/>
          </a:prstGeom>
        </p:spPr>
      </p:pic>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48302" y="1634473"/>
            <a:ext cx="1137066" cy="2158197"/>
          </a:xfrm>
          <a:prstGeom prst="rect">
            <a:avLst/>
          </a:prstGeom>
        </p:spPr>
      </p:pic>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96662" y="1634473"/>
            <a:ext cx="1136798" cy="2100735"/>
          </a:xfrm>
          <a:prstGeom prst="rect">
            <a:avLst/>
          </a:prstGeom>
        </p:spPr>
      </p:pic>
      <p:pic>
        <p:nvPicPr>
          <p:cNvPr id="31" name="图片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06638" y="1634473"/>
            <a:ext cx="1127545" cy="2294012"/>
          </a:xfrm>
          <a:prstGeom prst="rect">
            <a:avLst/>
          </a:prstGeom>
        </p:spPr>
      </p:pic>
      <p:sp>
        <p:nvSpPr>
          <p:cNvPr id="32" name="灯片编号占位符 23"/>
          <p:cNvSpPr>
            <a:spLocks noGrp="1"/>
          </p:cNvSpPr>
          <p:nvPr>
            <p:ph type="sldNum" sz="quarter" idx="12"/>
          </p:nvPr>
        </p:nvSpPr>
        <p:spPr>
          <a:xfrm>
            <a:off x="7330440" y="6274054"/>
            <a:ext cx="2743200" cy="365125"/>
          </a:xfrm>
        </p:spPr>
        <p:txBody>
          <a:bodyPr/>
          <a:lstStyle/>
          <a:p>
            <a:fld id="{676C7B28-D014-475C-B404-94EF70B33073}" type="slidenum">
              <a:rPr lang="zh-CN" altLang="en-US" smtClean="0"/>
              <a:t>6</a:t>
            </a:fld>
            <a:endParaRPr lang="zh-CN" altLang="en-US"/>
          </a:p>
        </p:txBody>
      </p:sp>
      <p:pic>
        <p:nvPicPr>
          <p:cNvPr id="33" name="图片 32"/>
          <p:cNvPicPr>
            <a:picLocks noChangeAspect="1"/>
          </p:cNvPicPr>
          <p:nvPr/>
        </p:nvPicPr>
        <p:blipFill>
          <a:blip r:embed="rId8"/>
          <a:stretch>
            <a:fillRect/>
          </a:stretch>
        </p:blipFill>
        <p:spPr>
          <a:xfrm>
            <a:off x="5803338" y="4055510"/>
            <a:ext cx="1182241" cy="1406158"/>
          </a:xfrm>
          <a:prstGeom prst="rect">
            <a:avLst/>
          </a:prstGeom>
        </p:spPr>
      </p:pic>
      <p:pic>
        <p:nvPicPr>
          <p:cNvPr id="34" name="图片 3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63542" y="4084524"/>
            <a:ext cx="1104983" cy="2070370"/>
          </a:xfrm>
          <a:prstGeom prst="rect">
            <a:avLst/>
          </a:prstGeom>
        </p:spPr>
      </p:pic>
      <p:pic>
        <p:nvPicPr>
          <p:cNvPr id="35" name="图片 3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6200000">
            <a:off x="6971482" y="4215259"/>
            <a:ext cx="1406157" cy="1144687"/>
          </a:xfrm>
          <a:prstGeom prst="rect">
            <a:avLst/>
          </a:prstGeom>
        </p:spPr>
      </p:pic>
      <p:pic>
        <p:nvPicPr>
          <p:cNvPr id="36" name="图片 3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796662" y="4084524"/>
            <a:ext cx="1136798" cy="1983392"/>
          </a:xfrm>
          <a:prstGeom prst="rect">
            <a:avLst/>
          </a:prstGeom>
        </p:spPr>
      </p:pic>
      <p:pic>
        <p:nvPicPr>
          <p:cNvPr id="37" name="图片 3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606638" y="4084524"/>
            <a:ext cx="1127545" cy="2189530"/>
          </a:xfrm>
          <a:prstGeom prst="rect">
            <a:avLst/>
          </a:prstGeom>
        </p:spPr>
      </p:pic>
      <p:sp>
        <p:nvSpPr>
          <p:cNvPr id="38" name="矩形 37"/>
          <p:cNvSpPr/>
          <p:nvPr/>
        </p:nvSpPr>
        <p:spPr>
          <a:xfrm>
            <a:off x="6276096" y="1138685"/>
            <a:ext cx="709484" cy="400110"/>
          </a:xfrm>
          <a:prstGeom prst="rect">
            <a:avLst/>
          </a:prstGeom>
        </p:spPr>
        <p:txBody>
          <a:bodyPr wrap="square">
            <a:spAutoFit/>
          </a:bodyPr>
          <a:lstStyle/>
          <a:p>
            <a:r>
              <a:rPr lang="en-US" altLang="zh-CN" sz="2000" dirty="0">
                <a:solidFill>
                  <a:srgbClr val="C00000"/>
                </a:solidFill>
                <a:latin typeface="华文中宋" panose="02010600040101010101" pitchFamily="2" charset="-122"/>
                <a:ea typeface="华文中宋" panose="02010600040101010101" pitchFamily="2" charset="-122"/>
              </a:rPr>
              <a:t>V1</a:t>
            </a:r>
            <a:endParaRPr lang="zh-CN" altLang="en-US" sz="2000" dirty="0">
              <a:solidFill>
                <a:srgbClr val="C00000"/>
              </a:solidFill>
              <a:latin typeface="华文中宋" panose="02010600040101010101" pitchFamily="2" charset="-122"/>
              <a:ea typeface="华文中宋" panose="02010600040101010101" pitchFamily="2" charset="-122"/>
            </a:endParaRPr>
          </a:p>
        </p:txBody>
      </p:sp>
      <p:sp>
        <p:nvSpPr>
          <p:cNvPr id="39" name="矩形 38"/>
          <p:cNvSpPr/>
          <p:nvPr/>
        </p:nvSpPr>
        <p:spPr>
          <a:xfrm>
            <a:off x="7475790" y="1141402"/>
            <a:ext cx="616586" cy="400110"/>
          </a:xfrm>
          <a:prstGeom prst="rect">
            <a:avLst/>
          </a:prstGeom>
        </p:spPr>
        <p:txBody>
          <a:bodyPr wrap="square">
            <a:spAutoFit/>
          </a:bodyPr>
          <a:lstStyle/>
          <a:p>
            <a:r>
              <a:rPr lang="en-US" altLang="zh-CN" sz="2000" dirty="0">
                <a:solidFill>
                  <a:srgbClr val="C00000"/>
                </a:solidFill>
                <a:latin typeface="华文中宋" panose="02010600040101010101" pitchFamily="2" charset="-122"/>
                <a:ea typeface="华文中宋" panose="02010600040101010101" pitchFamily="2" charset="-122"/>
              </a:rPr>
              <a:t>V2</a:t>
            </a:r>
            <a:endParaRPr lang="zh-CN" altLang="en-US" sz="2000" dirty="0">
              <a:solidFill>
                <a:srgbClr val="C00000"/>
              </a:solidFill>
              <a:latin typeface="华文中宋" panose="02010600040101010101" pitchFamily="2" charset="-122"/>
              <a:ea typeface="华文中宋" panose="02010600040101010101" pitchFamily="2" charset="-122"/>
            </a:endParaRPr>
          </a:p>
        </p:txBody>
      </p:sp>
      <p:sp>
        <p:nvSpPr>
          <p:cNvPr id="40" name="矩形 39"/>
          <p:cNvSpPr/>
          <p:nvPr/>
        </p:nvSpPr>
        <p:spPr>
          <a:xfrm>
            <a:off x="8694500" y="1138685"/>
            <a:ext cx="600799" cy="400110"/>
          </a:xfrm>
          <a:prstGeom prst="rect">
            <a:avLst/>
          </a:prstGeom>
        </p:spPr>
        <p:txBody>
          <a:bodyPr wrap="square">
            <a:spAutoFit/>
          </a:bodyPr>
          <a:lstStyle/>
          <a:p>
            <a:r>
              <a:rPr lang="en-US" altLang="zh-CN" sz="2000" dirty="0">
                <a:solidFill>
                  <a:srgbClr val="C00000"/>
                </a:solidFill>
                <a:latin typeface="华文中宋" panose="02010600040101010101" pitchFamily="2" charset="-122"/>
                <a:ea typeface="华文中宋" panose="02010600040101010101" pitchFamily="2" charset="-122"/>
              </a:rPr>
              <a:t>V3</a:t>
            </a:r>
            <a:endParaRPr lang="zh-CN" altLang="en-US" sz="2000" dirty="0">
              <a:solidFill>
                <a:srgbClr val="C00000"/>
              </a:solidFill>
              <a:latin typeface="华文中宋" panose="02010600040101010101" pitchFamily="2" charset="-122"/>
              <a:ea typeface="华文中宋" panose="02010600040101010101" pitchFamily="2" charset="-122"/>
            </a:endParaRPr>
          </a:p>
        </p:txBody>
      </p:sp>
      <p:sp>
        <p:nvSpPr>
          <p:cNvPr id="41" name="矩形 40"/>
          <p:cNvSpPr/>
          <p:nvPr/>
        </p:nvSpPr>
        <p:spPr>
          <a:xfrm>
            <a:off x="11167216" y="1138685"/>
            <a:ext cx="562192" cy="400110"/>
          </a:xfrm>
          <a:prstGeom prst="rect">
            <a:avLst/>
          </a:prstGeom>
        </p:spPr>
        <p:txBody>
          <a:bodyPr wrap="square">
            <a:spAutoFit/>
          </a:bodyPr>
          <a:lstStyle/>
          <a:p>
            <a:r>
              <a:rPr lang="en-US" altLang="zh-CN" sz="2000" dirty="0">
                <a:solidFill>
                  <a:srgbClr val="C00000"/>
                </a:solidFill>
                <a:latin typeface="华文中宋" panose="02010600040101010101" pitchFamily="2" charset="-122"/>
                <a:ea typeface="华文中宋" panose="02010600040101010101" pitchFamily="2" charset="-122"/>
              </a:rPr>
              <a:t>V5</a:t>
            </a:r>
            <a:endParaRPr lang="zh-CN" altLang="en-US" sz="2000" dirty="0">
              <a:solidFill>
                <a:srgbClr val="C00000"/>
              </a:solidFill>
              <a:latin typeface="华文中宋" panose="02010600040101010101" pitchFamily="2" charset="-122"/>
              <a:ea typeface="华文中宋" panose="02010600040101010101" pitchFamily="2" charset="-122"/>
            </a:endParaRPr>
          </a:p>
        </p:txBody>
      </p:sp>
      <p:sp>
        <p:nvSpPr>
          <p:cNvPr id="42" name="矩形 41"/>
          <p:cNvSpPr/>
          <p:nvPr/>
        </p:nvSpPr>
        <p:spPr>
          <a:xfrm>
            <a:off x="9902435" y="1138685"/>
            <a:ext cx="657645" cy="400110"/>
          </a:xfrm>
          <a:prstGeom prst="rect">
            <a:avLst/>
          </a:prstGeom>
        </p:spPr>
        <p:txBody>
          <a:bodyPr wrap="square">
            <a:spAutoFit/>
          </a:bodyPr>
          <a:lstStyle/>
          <a:p>
            <a:r>
              <a:rPr lang="en-US" altLang="zh-CN" sz="2000" dirty="0">
                <a:solidFill>
                  <a:srgbClr val="C00000"/>
                </a:solidFill>
                <a:latin typeface="华文中宋" panose="02010600040101010101" pitchFamily="2" charset="-122"/>
                <a:ea typeface="华文中宋" panose="02010600040101010101" pitchFamily="2" charset="-122"/>
              </a:rPr>
              <a:t>V4</a:t>
            </a:r>
            <a:endParaRPr lang="zh-CN" altLang="en-US" sz="2000" dirty="0">
              <a:solidFill>
                <a:srgbClr val="C00000"/>
              </a:solidFill>
              <a:latin typeface="华文中宋" panose="02010600040101010101" pitchFamily="2" charset="-122"/>
              <a:ea typeface="华文中宋" panose="02010600040101010101" pitchFamily="2" charset="-122"/>
            </a:endParaRPr>
          </a:p>
        </p:txBody>
      </p:sp>
      <p:sp>
        <p:nvSpPr>
          <p:cNvPr id="2" name="文本框 1"/>
          <p:cNvSpPr txBox="1"/>
          <p:nvPr/>
        </p:nvSpPr>
        <p:spPr>
          <a:xfrm>
            <a:off x="6038216" y="3289836"/>
            <a:ext cx="1894727" cy="400110"/>
          </a:xfrm>
          <a:prstGeom prst="rect">
            <a:avLst/>
          </a:prstGeom>
          <a:noFill/>
        </p:spPr>
        <p:txBody>
          <a:bodyPr wrap="square" rtlCol="0">
            <a:spAutoFit/>
          </a:bodyPr>
          <a:lstStyle/>
          <a:p>
            <a:r>
              <a:rPr lang="en-US" altLang="zh-CN" sz="2000" b="1" dirty="0" smtClean="0">
                <a:solidFill>
                  <a:srgbClr val="C00000"/>
                </a:solidFill>
                <a:latin typeface="华文中宋" panose="02010600040101010101" pitchFamily="2" charset="-122"/>
                <a:ea typeface="华文中宋" panose="02010600040101010101" pitchFamily="2" charset="-122"/>
              </a:rPr>
              <a:t>Readout PCB</a:t>
            </a:r>
            <a:endParaRPr lang="zh-CN" altLang="en-US" sz="2000" b="1" dirty="0">
              <a:solidFill>
                <a:srgbClr val="C0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6038216" y="5667806"/>
            <a:ext cx="2231467" cy="400110"/>
          </a:xfrm>
          <a:prstGeom prst="rect">
            <a:avLst/>
          </a:prstGeom>
          <a:noFill/>
        </p:spPr>
        <p:txBody>
          <a:bodyPr wrap="square" rtlCol="0">
            <a:spAutoFit/>
          </a:bodyPr>
          <a:lstStyle/>
          <a:p>
            <a:r>
              <a:rPr lang="en-US" altLang="zh-CN" sz="2000" b="1" dirty="0" smtClean="0">
                <a:solidFill>
                  <a:srgbClr val="C00000"/>
                </a:solidFill>
                <a:latin typeface="华文中宋" panose="02010600040101010101" pitchFamily="2" charset="-122"/>
                <a:ea typeface="华文中宋" panose="02010600040101010101" pitchFamily="2" charset="-122"/>
              </a:rPr>
              <a:t>Made detector</a:t>
            </a:r>
            <a:endParaRPr lang="zh-CN" altLang="en-US" sz="2000" b="1" dirty="0">
              <a:solidFill>
                <a:srgbClr val="C00000"/>
              </a:solidFill>
              <a:latin typeface="华文中宋" panose="02010600040101010101" pitchFamily="2" charset="-122"/>
              <a:ea typeface="华文中宋" panose="02010600040101010101" pitchFamily="2" charset="-122"/>
            </a:endParaRPr>
          </a:p>
        </p:txBody>
      </p:sp>
      <p:sp>
        <p:nvSpPr>
          <p:cNvPr id="43" name="页脚占位符 42"/>
          <p:cNvSpPr>
            <a:spLocks noGrp="1"/>
          </p:cNvSpPr>
          <p:nvPr>
            <p:ph type="ftr" sz="quarter" idx="11"/>
          </p:nvPr>
        </p:nvSpPr>
        <p:spPr/>
        <p:txBody>
          <a:bodyPr/>
          <a:lstStyle/>
          <a:p>
            <a:r>
              <a:rPr lang="en-US" altLang="zh-CN" smtClean="0"/>
              <a:t>RD51</a:t>
            </a:r>
            <a:endParaRPr lang="zh-CN" altLang="en-US"/>
          </a:p>
        </p:txBody>
      </p:sp>
    </p:spTree>
    <p:extLst>
      <p:ext uri="{BB962C8B-B14F-4D97-AF65-F5344CB8AC3E}">
        <p14:creationId xmlns:p14="http://schemas.microsoft.com/office/powerpoint/2010/main" val="2398012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67167" y="4044848"/>
            <a:ext cx="1985353" cy="1489015"/>
          </a:xfrm>
          <a:prstGeom prst="rect">
            <a:avLst/>
          </a:prstGeom>
        </p:spPr>
      </p:pic>
      <p:sp>
        <p:nvSpPr>
          <p:cNvPr id="5" name="文本框 4"/>
          <p:cNvSpPr txBox="1"/>
          <p:nvPr/>
        </p:nvSpPr>
        <p:spPr>
          <a:xfrm>
            <a:off x="397963" y="129085"/>
            <a:ext cx="6907468" cy="769441"/>
          </a:xfrm>
          <a:prstGeom prst="rect">
            <a:avLst/>
          </a:prstGeom>
          <a:noFill/>
        </p:spPr>
        <p:txBody>
          <a:bodyPr wrap="square" rtlCol="0">
            <a:spAutoFit/>
          </a:bodyPr>
          <a:lstStyle/>
          <a:p>
            <a:r>
              <a:rPr lang="en-US" altLang="zh-CN" sz="4400" dirty="0" smtClean="0">
                <a:latin typeface="华文中宋" panose="02010600040101010101" pitchFamily="2" charset="-122"/>
                <a:ea typeface="华文中宋" panose="02010600040101010101" pitchFamily="2" charset="-122"/>
                <a:cs typeface="+mj-cs"/>
              </a:rPr>
              <a:t>Manufacturing  process</a:t>
            </a:r>
            <a:endParaRPr lang="zh-CN" altLang="en-US" sz="4400" dirty="0">
              <a:latin typeface="华文中宋" panose="02010600040101010101" pitchFamily="2" charset="-122"/>
              <a:ea typeface="华文中宋" panose="02010600040101010101" pitchFamily="2" charset="-122"/>
              <a:cs typeface="+mj-cs"/>
            </a:endParaRPr>
          </a:p>
        </p:txBody>
      </p:sp>
      <p:pic>
        <p:nvPicPr>
          <p:cNvPr id="7" name="图片 6">
            <a:extLst>
              <a:ext uri="{FF2B5EF4-FFF2-40B4-BE49-F238E27FC236}">
                <a16:creationId xmlns:a16="http://schemas.microsoft.com/office/drawing/2014/main" id="{BF2271FE-A14A-43F9-B3EB-360AA69587A9}"/>
              </a:ext>
            </a:extLst>
          </p:cNvPr>
          <p:cNvPicPr>
            <a:picLocks noChangeAspect="1"/>
          </p:cNvPicPr>
          <p:nvPr/>
        </p:nvPicPr>
        <p:blipFill>
          <a:blip r:embed="rId4"/>
          <a:stretch>
            <a:fillRect/>
          </a:stretch>
        </p:blipFill>
        <p:spPr>
          <a:xfrm>
            <a:off x="6627603" y="1111338"/>
            <a:ext cx="1859431" cy="2149501"/>
          </a:xfrm>
          <a:prstGeom prst="rect">
            <a:avLst/>
          </a:prstGeom>
        </p:spPr>
      </p:pic>
      <p:pic>
        <p:nvPicPr>
          <p:cNvPr id="19" name="图片 18"/>
          <p:cNvPicPr>
            <a:picLocks noChangeAspect="1"/>
          </p:cNvPicPr>
          <p:nvPr/>
        </p:nvPicPr>
        <p:blipFill>
          <a:blip r:embed="rId5"/>
          <a:stretch>
            <a:fillRect/>
          </a:stretch>
        </p:blipFill>
        <p:spPr>
          <a:xfrm>
            <a:off x="4083867" y="1106928"/>
            <a:ext cx="2035341" cy="2009536"/>
          </a:xfrm>
          <a:prstGeom prst="rect">
            <a:avLst/>
          </a:prstGeom>
        </p:spPr>
      </p:pic>
      <p:pic>
        <p:nvPicPr>
          <p:cNvPr id="20" name="图片 19"/>
          <p:cNvPicPr>
            <a:picLocks noChangeAspect="1"/>
          </p:cNvPicPr>
          <p:nvPr/>
        </p:nvPicPr>
        <p:blipFill>
          <a:blip r:embed="rId6"/>
          <a:stretch>
            <a:fillRect/>
          </a:stretch>
        </p:blipFill>
        <p:spPr>
          <a:xfrm>
            <a:off x="1018055" y="1115227"/>
            <a:ext cx="2694339" cy="1946375"/>
          </a:xfrm>
          <a:prstGeom prst="rect">
            <a:avLst/>
          </a:prstGeom>
        </p:spPr>
      </p:pic>
      <p:pic>
        <p:nvPicPr>
          <p:cNvPr id="21" name="图片 20"/>
          <p:cNvPicPr>
            <a:picLocks noChangeAspect="1"/>
          </p:cNvPicPr>
          <p:nvPr/>
        </p:nvPicPr>
        <p:blipFill>
          <a:blip r:embed="rId7"/>
          <a:stretch>
            <a:fillRect/>
          </a:stretch>
        </p:blipFill>
        <p:spPr>
          <a:xfrm>
            <a:off x="8984136" y="1123012"/>
            <a:ext cx="1992474" cy="1951277"/>
          </a:xfrm>
          <a:prstGeom prst="rect">
            <a:avLst/>
          </a:prstGeom>
        </p:spPr>
      </p:pic>
      <p:pic>
        <p:nvPicPr>
          <p:cNvPr id="22" name="图片 21"/>
          <p:cNvPicPr>
            <a:picLocks noChangeAspect="1"/>
          </p:cNvPicPr>
          <p:nvPr/>
        </p:nvPicPr>
        <p:blipFill>
          <a:blip r:embed="rId8"/>
          <a:stretch>
            <a:fillRect/>
          </a:stretch>
        </p:blipFill>
        <p:spPr>
          <a:xfrm>
            <a:off x="8576438" y="3798474"/>
            <a:ext cx="2684393" cy="1972640"/>
          </a:xfrm>
          <a:prstGeom prst="rect">
            <a:avLst/>
          </a:prstGeom>
        </p:spPr>
      </p:pic>
      <p:pic>
        <p:nvPicPr>
          <p:cNvPr id="23" name="图片 22"/>
          <p:cNvPicPr>
            <a:picLocks noChangeAspect="1"/>
          </p:cNvPicPr>
          <p:nvPr/>
        </p:nvPicPr>
        <p:blipFill>
          <a:blip r:embed="rId9"/>
          <a:stretch>
            <a:fillRect/>
          </a:stretch>
        </p:blipFill>
        <p:spPr>
          <a:xfrm>
            <a:off x="6285205" y="3798474"/>
            <a:ext cx="2040453" cy="1925655"/>
          </a:xfrm>
          <a:prstGeom prst="rect">
            <a:avLst/>
          </a:prstGeom>
        </p:spPr>
      </p:pic>
      <p:pic>
        <p:nvPicPr>
          <p:cNvPr id="25" name="图片 24"/>
          <p:cNvPicPr>
            <a:picLocks noChangeAspect="1"/>
          </p:cNvPicPr>
          <p:nvPr/>
        </p:nvPicPr>
        <p:blipFill>
          <a:blip r:embed="rId10"/>
          <a:stretch>
            <a:fillRect/>
          </a:stretch>
        </p:blipFill>
        <p:spPr>
          <a:xfrm>
            <a:off x="2963053" y="3796679"/>
            <a:ext cx="2822255" cy="1925655"/>
          </a:xfrm>
          <a:prstGeom prst="rect">
            <a:avLst/>
          </a:prstGeom>
        </p:spPr>
      </p:pic>
      <p:sp>
        <p:nvSpPr>
          <p:cNvPr id="29" name="日期占位符 28"/>
          <p:cNvSpPr>
            <a:spLocks noGrp="1"/>
          </p:cNvSpPr>
          <p:nvPr>
            <p:ph type="dt" sz="half" idx="10"/>
          </p:nvPr>
        </p:nvSpPr>
        <p:spPr/>
        <p:txBody>
          <a:bodyPr/>
          <a:lstStyle/>
          <a:p>
            <a:fld id="{C2A7EFA6-D680-47CC-B261-A57E8D14B694}" type="datetime1">
              <a:rPr lang="zh-CN" altLang="en-US" smtClean="0"/>
              <a:t>2021/11/15</a:t>
            </a:fld>
            <a:endParaRPr lang="zh-CN" altLang="en-US"/>
          </a:p>
        </p:txBody>
      </p:sp>
      <p:sp>
        <p:nvSpPr>
          <p:cNvPr id="3" name="页脚占位符 2"/>
          <p:cNvSpPr>
            <a:spLocks noGrp="1"/>
          </p:cNvSpPr>
          <p:nvPr>
            <p:ph type="ftr" sz="quarter" idx="11"/>
          </p:nvPr>
        </p:nvSpPr>
        <p:spPr/>
        <p:txBody>
          <a:bodyPr/>
          <a:lstStyle/>
          <a:p>
            <a:r>
              <a:rPr lang="en-US" altLang="zh-CN" smtClean="0"/>
              <a:t>RD51</a:t>
            </a:r>
            <a:endParaRPr lang="zh-CN" altLang="en-US"/>
          </a:p>
        </p:txBody>
      </p:sp>
      <p:sp>
        <p:nvSpPr>
          <p:cNvPr id="4" name="灯片编号占位符 3"/>
          <p:cNvSpPr>
            <a:spLocks noGrp="1"/>
          </p:cNvSpPr>
          <p:nvPr>
            <p:ph type="sldNum" sz="quarter" idx="12"/>
          </p:nvPr>
        </p:nvSpPr>
        <p:spPr/>
        <p:txBody>
          <a:bodyPr/>
          <a:lstStyle/>
          <a:p>
            <a:fld id="{676C7B28-D014-475C-B404-94EF70B33073}" type="slidenum">
              <a:rPr lang="zh-CN" altLang="en-US" smtClean="0"/>
              <a:t>7</a:t>
            </a:fld>
            <a:endParaRPr lang="zh-CN" altLang="en-US"/>
          </a:p>
        </p:txBody>
      </p:sp>
      <p:sp>
        <p:nvSpPr>
          <p:cNvPr id="2" name="文本框 1"/>
          <p:cNvSpPr txBox="1"/>
          <p:nvPr/>
        </p:nvSpPr>
        <p:spPr>
          <a:xfrm>
            <a:off x="1018054" y="3016692"/>
            <a:ext cx="2694340" cy="646331"/>
          </a:xfrm>
          <a:prstGeom prst="rect">
            <a:avLst/>
          </a:prstGeom>
          <a:solidFill>
            <a:schemeClr val="accent1">
              <a:lumMod val="40000"/>
              <a:lumOff val="60000"/>
            </a:schemeClr>
          </a:solid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Attaching the PCB on a copper substrate </a:t>
            </a:r>
            <a:endParaRPr lang="zh-CN" altLang="en-US" dirty="0">
              <a:latin typeface="华文中宋" panose="02010600040101010101" pitchFamily="2" charset="-122"/>
              <a:ea typeface="华文中宋" panose="02010600040101010101" pitchFamily="2" charset="-122"/>
            </a:endParaRPr>
          </a:p>
        </p:txBody>
      </p:sp>
      <p:sp>
        <p:nvSpPr>
          <p:cNvPr id="16" name="文本框 15"/>
          <p:cNvSpPr txBox="1"/>
          <p:nvPr/>
        </p:nvSpPr>
        <p:spPr>
          <a:xfrm>
            <a:off x="4083866" y="3025053"/>
            <a:ext cx="2035342"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a:latin typeface="华文中宋" panose="02010600040101010101" pitchFamily="2" charset="-122"/>
                <a:ea typeface="华文中宋" panose="02010600040101010101" pitchFamily="2" charset="-122"/>
              </a:rPr>
              <a:t>Polishing the </a:t>
            </a:r>
            <a:r>
              <a:rPr lang="en-US" altLang="zh-CN" dirty="0" smtClean="0">
                <a:latin typeface="华文中宋" panose="02010600040101010101" pitchFamily="2" charset="-122"/>
                <a:ea typeface="华文中宋" panose="02010600040101010101" pitchFamily="2" charset="-122"/>
              </a:rPr>
              <a:t>active area</a:t>
            </a:r>
            <a:endParaRPr lang="zh-CN" altLang="en-US" dirty="0">
              <a:latin typeface="华文中宋" panose="02010600040101010101" pitchFamily="2" charset="-122"/>
              <a:ea typeface="华文中宋" panose="02010600040101010101" pitchFamily="2" charset="-122"/>
            </a:endParaRPr>
          </a:p>
        </p:txBody>
      </p:sp>
      <p:sp>
        <p:nvSpPr>
          <p:cNvPr id="8" name="文本框 7"/>
          <p:cNvSpPr txBox="1"/>
          <p:nvPr/>
        </p:nvSpPr>
        <p:spPr>
          <a:xfrm>
            <a:off x="6616311" y="3036180"/>
            <a:ext cx="1870724"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a:latin typeface="华文中宋" panose="02010600040101010101" pitchFamily="2" charset="-122"/>
                <a:ea typeface="华文中宋" panose="02010600040101010101" pitchFamily="2" charset="-122"/>
              </a:rPr>
              <a:t>Coating the resistive Ge</a:t>
            </a:r>
            <a:endParaRPr lang="zh-CN" altLang="en-US" dirty="0">
              <a:latin typeface="华文中宋" panose="02010600040101010101" pitchFamily="2" charset="-122"/>
              <a:ea typeface="华文中宋" panose="02010600040101010101" pitchFamily="2" charset="-122"/>
            </a:endParaRPr>
          </a:p>
        </p:txBody>
      </p:sp>
      <p:sp>
        <p:nvSpPr>
          <p:cNvPr id="9" name="文本框 8"/>
          <p:cNvSpPr txBox="1"/>
          <p:nvPr/>
        </p:nvSpPr>
        <p:spPr>
          <a:xfrm>
            <a:off x="8984136" y="3016692"/>
            <a:ext cx="1992474"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a:latin typeface="华文中宋" panose="02010600040101010101" pitchFamily="2" charset="-122"/>
                <a:ea typeface="华文中宋" panose="02010600040101010101" pitchFamily="2" charset="-122"/>
              </a:rPr>
              <a:t>Spacer </a:t>
            </a:r>
            <a:r>
              <a:rPr lang="en-US" altLang="zh-CN" dirty="0" smtClean="0">
                <a:latin typeface="华文中宋" panose="02010600040101010101" pitchFamily="2" charset="-122"/>
                <a:ea typeface="华文中宋" panose="02010600040101010101" pitchFamily="2" charset="-122"/>
              </a:rPr>
              <a:t>setting</a:t>
            </a:r>
          </a:p>
          <a:p>
            <a:r>
              <a:rPr lang="en-US" altLang="zh-CN" dirty="0" smtClean="0">
                <a:latin typeface="华文中宋" panose="02010600040101010101" pitchFamily="2" charset="-122"/>
                <a:ea typeface="华文中宋" panose="02010600040101010101" pitchFamily="2" charset="-122"/>
              </a:rPr>
              <a:t> </a:t>
            </a:r>
            <a:endParaRPr lang="zh-CN" altLang="en-US" dirty="0">
              <a:latin typeface="华文中宋" panose="02010600040101010101" pitchFamily="2" charset="-122"/>
              <a:ea typeface="华文中宋" panose="02010600040101010101" pitchFamily="2" charset="-122"/>
            </a:endParaRPr>
          </a:p>
        </p:txBody>
      </p:sp>
      <p:sp>
        <p:nvSpPr>
          <p:cNvPr id="10" name="文本框 9"/>
          <p:cNvSpPr txBox="1"/>
          <p:nvPr/>
        </p:nvSpPr>
        <p:spPr>
          <a:xfrm>
            <a:off x="8576438" y="5710019"/>
            <a:ext cx="2678162"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a:latin typeface="华文中宋" panose="02010600040101010101" pitchFamily="2" charset="-122"/>
                <a:ea typeface="华文中宋" panose="02010600040101010101" pitchFamily="2" charset="-122"/>
              </a:rPr>
              <a:t>Thermal bonding with a dedicated machine </a:t>
            </a:r>
            <a:endParaRPr lang="zh-CN" altLang="en-US" dirty="0">
              <a:latin typeface="华文中宋" panose="02010600040101010101" pitchFamily="2" charset="-122"/>
              <a:ea typeface="华文中宋" panose="02010600040101010101" pitchFamily="2" charset="-122"/>
            </a:endParaRPr>
          </a:p>
        </p:txBody>
      </p:sp>
      <p:sp>
        <p:nvSpPr>
          <p:cNvPr id="11" name="文本框 10"/>
          <p:cNvSpPr txBox="1"/>
          <p:nvPr/>
        </p:nvSpPr>
        <p:spPr>
          <a:xfrm>
            <a:off x="6285205" y="5710019"/>
            <a:ext cx="2040453"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smtClean="0">
                <a:latin typeface="华文中宋" panose="02010600040101010101" pitchFamily="2" charset="-122"/>
                <a:ea typeface="华文中宋" panose="02010600040101010101" pitchFamily="2" charset="-122"/>
              </a:rPr>
              <a:t>Cutting the mesh</a:t>
            </a:r>
            <a:endParaRPr lang="zh-CN" altLang="en-US" dirty="0">
              <a:latin typeface="华文中宋" panose="02010600040101010101" pitchFamily="2" charset="-122"/>
              <a:ea typeface="华文中宋" panose="02010600040101010101" pitchFamily="2" charset="-122"/>
            </a:endParaRPr>
          </a:p>
        </p:txBody>
      </p:sp>
      <p:sp>
        <p:nvSpPr>
          <p:cNvPr id="12" name="文本框 11"/>
          <p:cNvSpPr txBox="1"/>
          <p:nvPr/>
        </p:nvSpPr>
        <p:spPr>
          <a:xfrm>
            <a:off x="2963053" y="5710019"/>
            <a:ext cx="2830454"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smtClean="0">
                <a:latin typeface="华文中宋" panose="02010600040101010101" pitchFamily="2" charset="-122"/>
                <a:ea typeface="华文中宋" panose="02010600040101010101" pitchFamily="2" charset="-122"/>
              </a:rPr>
              <a:t>Inspection and clear the mesh edge </a:t>
            </a:r>
            <a:endParaRPr lang="zh-CN" altLang="en-US" dirty="0">
              <a:latin typeface="华文中宋" panose="02010600040101010101" pitchFamily="2" charset="-122"/>
              <a:ea typeface="华文中宋" panose="02010600040101010101" pitchFamily="2" charset="-122"/>
            </a:endParaRPr>
          </a:p>
        </p:txBody>
      </p:sp>
      <p:sp>
        <p:nvSpPr>
          <p:cNvPr id="13" name="文本框 12"/>
          <p:cNvSpPr txBox="1"/>
          <p:nvPr/>
        </p:nvSpPr>
        <p:spPr>
          <a:xfrm>
            <a:off x="1003890" y="5710018"/>
            <a:ext cx="1500461" cy="646331"/>
          </a:xfrm>
          <a:prstGeom prst="rect">
            <a:avLst/>
          </a:prstGeom>
          <a:solidFill>
            <a:schemeClr val="accent1">
              <a:lumMod val="40000"/>
              <a:lumOff val="60000"/>
            </a:schemeClr>
          </a:solidFill>
        </p:spPr>
        <p:txBody>
          <a:bodyPr wrap="square" rtlCol="0">
            <a:spAutoFit/>
          </a:bodyPr>
          <a:lstStyle>
            <a:defPPr>
              <a:defRPr lang="zh-CN"/>
            </a:defPPr>
          </a:lstStyle>
          <a:p>
            <a:r>
              <a:rPr lang="en-US" altLang="zh-CN" dirty="0">
                <a:latin typeface="华文中宋" panose="02010600040101010101" pitchFamily="2" charset="-122"/>
                <a:ea typeface="华文中宋" panose="02010600040101010101" pitchFamily="2" charset="-122"/>
              </a:rPr>
              <a:t>Finished view </a:t>
            </a:r>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721196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3"/>
          <a:stretch>
            <a:fillRect/>
          </a:stretch>
        </p:blipFill>
        <p:spPr>
          <a:xfrm>
            <a:off x="4287050" y="2991185"/>
            <a:ext cx="3617900" cy="2577877"/>
          </a:xfrm>
          <a:prstGeom prst="rect">
            <a:avLst/>
          </a:prstGeom>
        </p:spPr>
      </p:pic>
      <p:pic>
        <p:nvPicPr>
          <p:cNvPr id="5" name="图片 4"/>
          <p:cNvPicPr>
            <a:picLocks noChangeAspect="1"/>
          </p:cNvPicPr>
          <p:nvPr/>
        </p:nvPicPr>
        <p:blipFill>
          <a:blip r:embed="rId4"/>
          <a:stretch>
            <a:fillRect/>
          </a:stretch>
        </p:blipFill>
        <p:spPr>
          <a:xfrm>
            <a:off x="472684" y="2991185"/>
            <a:ext cx="3788420" cy="2507124"/>
          </a:xfrm>
          <a:prstGeom prst="rect">
            <a:avLst/>
          </a:prstGeom>
        </p:spPr>
      </p:pic>
      <p:pic>
        <p:nvPicPr>
          <p:cNvPr id="6" name="图片 5"/>
          <p:cNvPicPr>
            <a:picLocks noChangeAspect="1"/>
          </p:cNvPicPr>
          <p:nvPr/>
        </p:nvPicPr>
        <p:blipFill>
          <a:blip r:embed="rId5"/>
          <a:stretch>
            <a:fillRect/>
          </a:stretch>
        </p:blipFill>
        <p:spPr>
          <a:xfrm>
            <a:off x="7904950" y="3004783"/>
            <a:ext cx="3681537" cy="2564279"/>
          </a:xfrm>
          <a:prstGeom prst="rect">
            <a:avLst/>
          </a:prstGeom>
        </p:spPr>
      </p:pic>
      <p:pic>
        <p:nvPicPr>
          <p:cNvPr id="7" name="图片 6"/>
          <p:cNvPicPr>
            <a:picLocks noChangeAspect="1"/>
          </p:cNvPicPr>
          <p:nvPr/>
        </p:nvPicPr>
        <p:blipFill>
          <a:blip r:embed="rId6"/>
          <a:stretch>
            <a:fillRect/>
          </a:stretch>
        </p:blipFill>
        <p:spPr>
          <a:xfrm>
            <a:off x="7946844" y="453281"/>
            <a:ext cx="3576006" cy="2551502"/>
          </a:xfrm>
          <a:prstGeom prst="rect">
            <a:avLst/>
          </a:prstGeom>
        </p:spPr>
      </p:pic>
      <p:sp>
        <p:nvSpPr>
          <p:cNvPr id="2" name="标题 1"/>
          <p:cNvSpPr>
            <a:spLocks noGrp="1"/>
          </p:cNvSpPr>
          <p:nvPr>
            <p:ph type="title"/>
          </p:nvPr>
        </p:nvSpPr>
        <p:spPr>
          <a:xfrm>
            <a:off x="379398" y="503302"/>
            <a:ext cx="7555913" cy="614181"/>
          </a:xfrm>
        </p:spPr>
        <p:txBody>
          <a:bodyPr>
            <a:normAutofit/>
          </a:bodyPr>
          <a:lstStyle/>
          <a:p>
            <a:r>
              <a:rPr lang="en-US" altLang="zh-CN" sz="3200" dirty="0" smtClean="0">
                <a:latin typeface="华文中宋" panose="02010600040101010101" pitchFamily="2" charset="-122"/>
                <a:ea typeface="华文中宋" panose="02010600040101010101" pitchFamily="2" charset="-122"/>
              </a:rPr>
              <a:t>Test in 1 bar Argon (7%CO</a:t>
            </a:r>
            <a:r>
              <a:rPr lang="en-US" altLang="zh-CN" sz="2000" dirty="0" smtClean="0">
                <a:latin typeface="华文中宋" panose="02010600040101010101" pitchFamily="2" charset="-122"/>
                <a:ea typeface="华文中宋" panose="02010600040101010101" pitchFamily="2" charset="-122"/>
              </a:rPr>
              <a:t>2</a:t>
            </a:r>
            <a:r>
              <a:rPr lang="en-US" altLang="zh-CN" sz="3200" dirty="0" smtClean="0">
                <a:latin typeface="华文中宋" panose="02010600040101010101" pitchFamily="2" charset="-122"/>
                <a:ea typeface="华文中宋" panose="02010600040101010101" pitchFamily="2" charset="-122"/>
              </a:rPr>
              <a:t>) </a:t>
            </a:r>
            <a:endParaRPr lang="zh-CN" altLang="en-US" sz="3200" dirty="0">
              <a:latin typeface="华文中宋" panose="02010600040101010101" pitchFamily="2" charset="-122"/>
              <a:ea typeface="华文中宋" panose="02010600040101010101" pitchFamily="2" charset="-122"/>
            </a:endParaRPr>
          </a:p>
        </p:txBody>
      </p:sp>
      <mc:AlternateContent xmlns:mc="http://schemas.openxmlformats.org/markup-compatibility/2006" xmlns:a14="http://schemas.microsoft.com/office/drawing/2010/main">
        <mc:Choice Requires="a14">
          <p:sp>
            <p:nvSpPr>
              <p:cNvPr id="8" name="文本框 7"/>
              <p:cNvSpPr txBox="1"/>
              <p:nvPr/>
            </p:nvSpPr>
            <p:spPr>
              <a:xfrm>
                <a:off x="838200" y="1315670"/>
                <a:ext cx="4318132" cy="1477328"/>
              </a:xfrm>
              <a:prstGeom prst="rect">
                <a:avLst/>
              </a:prstGeom>
              <a:noFill/>
            </p:spPr>
            <p:txBody>
              <a:bodyPr wrap="square" rtlCol="0">
                <a:spAutoFit/>
              </a:bodyPr>
              <a:lstStyle/>
              <a:p>
                <a:pPr>
                  <a:lnSpc>
                    <a:spcPct val="150000"/>
                  </a:lnSpc>
                </a:pPr>
                <a:r>
                  <a:rPr lang="en-US" altLang="zh-CN" sz="2000" dirty="0" smtClean="0">
                    <a:latin typeface="华文中宋" panose="02010600040101010101" pitchFamily="2" charset="-122"/>
                    <a:ea typeface="华文中宋" panose="02010600040101010101" pitchFamily="2" charset="-122"/>
                  </a:rPr>
                  <a:t>Prototype V5-03 ( </a:t>
                </a:r>
                <a:r>
                  <a:rPr lang="en-US" altLang="zh-CN" sz="2000" b="1" dirty="0" smtClean="0">
                    <a:solidFill>
                      <a:srgbClr val="C00000"/>
                    </a:solidFill>
                    <a:latin typeface="华文中宋" panose="02010600040101010101" pitchFamily="2" charset="-122"/>
                    <a:ea typeface="华文中宋" panose="02010600040101010101" pitchFamily="2" charset="-122"/>
                  </a:rPr>
                  <a:t>5.9keV </a:t>
                </a:r>
                <a:r>
                  <a:rPr lang="en-US" altLang="zh-CN" sz="2000" b="1" dirty="0">
                    <a:solidFill>
                      <a:srgbClr val="C00000"/>
                    </a:solidFill>
                    <a:latin typeface="华文中宋" panose="02010600040101010101" pitchFamily="2" charset="-122"/>
                    <a:ea typeface="华文中宋" panose="02010600040101010101" pitchFamily="2" charset="-122"/>
                  </a:rPr>
                  <a:t>X-ray </a:t>
                </a:r>
                <a:r>
                  <a:rPr lang="en-US" altLang="zh-CN" sz="2000" dirty="0" smtClean="0">
                    <a:latin typeface="华文中宋" panose="02010600040101010101" pitchFamily="2" charset="-122"/>
                    <a:ea typeface="华文中宋" panose="02010600040101010101" pitchFamily="2" charset="-122"/>
                  </a:rPr>
                  <a:t>)</a:t>
                </a:r>
              </a:p>
              <a:p>
                <a:pPr marL="285750" indent="-285750">
                  <a:lnSpc>
                    <a:spcPct val="150000"/>
                  </a:lnSpc>
                  <a:buFont typeface="Wingdings" panose="05000000000000000000" pitchFamily="2" charset="2"/>
                  <a:buChar char="Ø"/>
                </a:pPr>
                <a:r>
                  <a:rPr lang="en-US" altLang="zh-CN" sz="2000" dirty="0" smtClean="0">
                    <a:latin typeface="华文中宋" panose="02010600040101010101" pitchFamily="2" charset="-122"/>
                    <a:ea typeface="华文中宋" panose="02010600040101010101" pitchFamily="2" charset="-122"/>
                  </a:rPr>
                  <a:t>Energy resolution</a:t>
                </a:r>
                <a:r>
                  <a:rPr lang="zh-CN" altLang="en-US" sz="2000" dirty="0" smtClean="0">
                    <a:latin typeface="华文中宋" panose="02010600040101010101" pitchFamily="2" charset="-122"/>
                    <a:ea typeface="华文中宋" panose="02010600040101010101" pitchFamily="2" charset="-122"/>
                  </a:rPr>
                  <a:t>：</a:t>
                </a:r>
                <a:r>
                  <a:rPr lang="en-US" altLang="zh-CN" sz="2000" dirty="0" smtClean="0">
                    <a:latin typeface="华文中宋" panose="02010600040101010101" pitchFamily="2" charset="-122"/>
                    <a:ea typeface="华文中宋" panose="02010600040101010101" pitchFamily="2" charset="-122"/>
                  </a:rPr>
                  <a:t>~18</a:t>
                </a:r>
                <a:r>
                  <a:rPr lang="zh-CN" altLang="en-US" sz="2000" dirty="0" smtClean="0">
                    <a:latin typeface="华文中宋" panose="02010600040101010101" pitchFamily="2" charset="-122"/>
                    <a:ea typeface="华文中宋" panose="02010600040101010101" pitchFamily="2" charset="-122"/>
                  </a:rPr>
                  <a:t>％</a:t>
                </a:r>
                <a:endParaRPr lang="en-US" altLang="zh-CN" sz="2000" dirty="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Ø"/>
                </a:pPr>
                <a:r>
                  <a:rPr lang="en-US" altLang="zh-CN" sz="2000" dirty="0" smtClean="0">
                    <a:latin typeface="华文中宋" panose="02010600040101010101" pitchFamily="2" charset="-122"/>
                    <a:ea typeface="华文中宋" panose="02010600040101010101" pitchFamily="2" charset="-122"/>
                  </a:rPr>
                  <a:t>Gas gain </a:t>
                </a:r>
                <a:r>
                  <a:rPr lang="zh-CN" altLang="en-US" sz="2000" dirty="0" smtClean="0">
                    <a:latin typeface="华文中宋" panose="02010600040101010101" pitchFamily="2" charset="-122"/>
                    <a:ea typeface="华文中宋" panose="02010600040101010101" pitchFamily="2" charset="-122"/>
                  </a:rPr>
                  <a:t>：</a:t>
                </a:r>
                <a14:m>
                  <m:oMath xmlns:m="http://schemas.openxmlformats.org/officeDocument/2006/math">
                    <m:r>
                      <a:rPr lang="en-US" altLang="zh-CN" sz="2000" i="0" dirty="0" smtClean="0">
                        <a:latin typeface="Cambria Math" panose="02040503050406030204" pitchFamily="18" charset="0"/>
                      </a:rPr>
                      <m:t>8</m:t>
                    </m:r>
                    <m:r>
                      <a:rPr lang="en-US" altLang="zh-CN" sz="2000" i="0" dirty="0" smtClean="0">
                        <a:latin typeface="Cambria Math" panose="02040503050406030204" pitchFamily="18" charset="0"/>
                        <a:ea typeface="Cambria Math" panose="02040503050406030204" pitchFamily="18" charset="0"/>
                      </a:rPr>
                      <m:t>×</m:t>
                    </m:r>
                    <m:sSup>
                      <m:sSupPr>
                        <m:ctrlPr>
                          <a:rPr lang="en-US" altLang="zh-CN" sz="2000" i="1" dirty="0" smtClean="0">
                            <a:latin typeface="Cambria Math" panose="02040503050406030204" pitchFamily="18" charset="0"/>
                            <a:ea typeface="Cambria Math" panose="02040503050406030204" pitchFamily="18" charset="0"/>
                          </a:rPr>
                        </m:ctrlPr>
                      </m:sSupPr>
                      <m:e>
                        <m:r>
                          <a:rPr lang="en-US" altLang="zh-CN" sz="2000" b="0" i="0" dirty="0" smtClean="0">
                            <a:latin typeface="Cambria Math" panose="02040503050406030204" pitchFamily="18" charset="0"/>
                            <a:ea typeface="Cambria Math" panose="02040503050406030204" pitchFamily="18" charset="0"/>
                          </a:rPr>
                          <m:t>10</m:t>
                        </m:r>
                      </m:e>
                      <m:sup>
                        <m:r>
                          <a:rPr lang="en-US" altLang="zh-CN" sz="2000" b="0" i="0" dirty="0" smtClean="0">
                            <a:latin typeface="Cambria Math" panose="02040503050406030204" pitchFamily="18" charset="0"/>
                            <a:ea typeface="Cambria Math" panose="02040503050406030204" pitchFamily="18" charset="0"/>
                          </a:rPr>
                          <m:t>4</m:t>
                        </m:r>
                      </m:sup>
                    </m:sSup>
                  </m:oMath>
                </a14:m>
                <a:endParaRPr lang="zh-CN" altLang="en-US" sz="2000" dirty="0">
                  <a:latin typeface="华文中宋" panose="02010600040101010101" pitchFamily="2" charset="-122"/>
                  <a:ea typeface="华文中宋" panose="02010600040101010101" pitchFamily="2" charset="-122"/>
                </a:endParaRPr>
              </a:p>
            </p:txBody>
          </p:sp>
        </mc:Choice>
        <mc:Fallback xmlns="">
          <p:sp>
            <p:nvSpPr>
              <p:cNvPr id="8" name="文本框 7"/>
              <p:cNvSpPr txBox="1">
                <a:spLocks noRot="1" noChangeAspect="1" noMove="1" noResize="1" noEditPoints="1" noAdjustHandles="1" noChangeArrowheads="1" noChangeShapeType="1" noTextEdit="1"/>
              </p:cNvSpPr>
              <p:nvPr/>
            </p:nvSpPr>
            <p:spPr>
              <a:xfrm>
                <a:off x="838200" y="1315670"/>
                <a:ext cx="4318132" cy="1477328"/>
              </a:xfrm>
              <a:prstGeom prst="rect">
                <a:avLst/>
              </a:prstGeom>
              <a:blipFill>
                <a:blip r:embed="rId7"/>
                <a:stretch>
                  <a:fillRect l="-1554" b="-2893"/>
                </a:stretch>
              </a:blipFill>
            </p:spPr>
            <p:txBody>
              <a:bodyPr/>
              <a:lstStyle/>
              <a:p>
                <a:r>
                  <a:rPr lang="zh-CN" altLang="en-US">
                    <a:noFill/>
                  </a:rPr>
                  <a:t> </a:t>
                </a:r>
              </a:p>
            </p:txBody>
          </p:sp>
        </mc:Fallback>
      </mc:AlternateContent>
      <p:sp>
        <p:nvSpPr>
          <p:cNvPr id="9" name="文本框 8"/>
          <p:cNvSpPr txBox="1"/>
          <p:nvPr/>
        </p:nvSpPr>
        <p:spPr>
          <a:xfrm>
            <a:off x="5392218" y="3783723"/>
            <a:ext cx="2122088" cy="707886"/>
          </a:xfrm>
          <a:prstGeom prst="rect">
            <a:avLst/>
          </a:prstGeom>
          <a:noFill/>
        </p:spPr>
        <p:txBody>
          <a:bodyPr wrap="square" rtlCol="0">
            <a:spAutoFit/>
          </a:bodyPr>
          <a:lstStyle/>
          <a:p>
            <a:r>
              <a:rPr lang="en-US" altLang="zh-CN" sz="2000" dirty="0" smtClean="0">
                <a:latin typeface="华文中宋" panose="02010600040101010101" pitchFamily="2" charset="-122"/>
                <a:ea typeface="华文中宋" panose="02010600040101010101" pitchFamily="2" charset="-122"/>
              </a:rPr>
              <a:t>Transparency &amp; resolution </a:t>
            </a:r>
            <a:endParaRPr lang="zh-CN" altLang="en-US" sz="2000" dirty="0">
              <a:latin typeface="华文中宋" panose="02010600040101010101" pitchFamily="2" charset="-122"/>
              <a:ea typeface="华文中宋" panose="02010600040101010101" pitchFamily="2" charset="-122"/>
            </a:endParaRPr>
          </a:p>
        </p:txBody>
      </p:sp>
      <p:sp>
        <p:nvSpPr>
          <p:cNvPr id="10" name="文本框 9"/>
          <p:cNvSpPr txBox="1"/>
          <p:nvPr/>
        </p:nvSpPr>
        <p:spPr>
          <a:xfrm>
            <a:off x="8610600" y="1350194"/>
            <a:ext cx="1263535" cy="369332"/>
          </a:xfrm>
          <a:prstGeom prst="rect">
            <a:avLst/>
          </a:prstGeom>
          <a:noFill/>
        </p:spPr>
        <p:txBody>
          <a:bodyPr wrap="square" rtlCol="0">
            <a:spAutoFit/>
          </a:bodyPr>
          <a:lstStyle/>
          <a:p>
            <a:r>
              <a:rPr lang="en-US" altLang="zh-CN" dirty="0" smtClean="0">
                <a:latin typeface="华文中宋" panose="02010600040101010101" pitchFamily="2" charset="-122"/>
                <a:ea typeface="华文中宋" panose="02010600040101010101" pitchFamily="2" charset="-122"/>
              </a:rPr>
              <a:t>Gas gain</a:t>
            </a:r>
            <a:endParaRPr lang="zh-CN" altLang="en-US" dirty="0">
              <a:latin typeface="华文中宋" panose="02010600040101010101" pitchFamily="2" charset="-122"/>
              <a:ea typeface="华文中宋" panose="02010600040101010101" pitchFamily="2" charset="-122"/>
            </a:endParaRPr>
          </a:p>
        </p:txBody>
      </p:sp>
      <p:sp>
        <p:nvSpPr>
          <p:cNvPr id="11" name="文本框 10"/>
          <p:cNvSpPr txBox="1"/>
          <p:nvPr/>
        </p:nvSpPr>
        <p:spPr>
          <a:xfrm>
            <a:off x="8644530" y="3701641"/>
            <a:ext cx="2593446" cy="707886"/>
          </a:xfrm>
          <a:prstGeom prst="rect">
            <a:avLst/>
          </a:prstGeom>
          <a:noFill/>
        </p:spPr>
        <p:txBody>
          <a:bodyPr wrap="square" rtlCol="0">
            <a:spAutoFit/>
          </a:bodyPr>
          <a:lstStyle/>
          <a:p>
            <a:r>
              <a:rPr lang="en-US" altLang="zh-CN" sz="2000" dirty="0" smtClean="0">
                <a:latin typeface="华文中宋" panose="02010600040101010101" pitchFamily="2" charset="-122"/>
                <a:ea typeface="华文中宋" panose="02010600040101010101" pitchFamily="2" charset="-122"/>
              </a:rPr>
              <a:t>Energy resolution versus gain</a:t>
            </a:r>
            <a:endParaRPr lang="zh-CN" altLang="en-US" sz="2000" dirty="0">
              <a:latin typeface="华文中宋" panose="02010600040101010101" pitchFamily="2" charset="-122"/>
              <a:ea typeface="华文中宋" panose="02010600040101010101" pitchFamily="2" charset="-122"/>
            </a:endParaRPr>
          </a:p>
        </p:txBody>
      </p:sp>
      <p:sp>
        <p:nvSpPr>
          <p:cNvPr id="15" name="日期占位符 14"/>
          <p:cNvSpPr>
            <a:spLocks noGrp="1"/>
          </p:cNvSpPr>
          <p:nvPr>
            <p:ph type="dt" sz="half" idx="10"/>
          </p:nvPr>
        </p:nvSpPr>
        <p:spPr/>
        <p:txBody>
          <a:bodyPr/>
          <a:lstStyle/>
          <a:p>
            <a:fld id="{3813E9A5-4084-4B97-98CA-4AE6FA0372D9}" type="datetime1">
              <a:rPr lang="zh-CN" altLang="en-US" smtClean="0"/>
              <a:t>2021/11/15</a:t>
            </a:fld>
            <a:endParaRPr lang="zh-CN" altLang="en-US"/>
          </a:p>
        </p:txBody>
      </p:sp>
      <p:sp>
        <p:nvSpPr>
          <p:cNvPr id="13" name="页脚占位符 12"/>
          <p:cNvSpPr>
            <a:spLocks noGrp="1"/>
          </p:cNvSpPr>
          <p:nvPr>
            <p:ph type="ftr" sz="quarter" idx="11"/>
          </p:nvPr>
        </p:nvSpPr>
        <p:spPr/>
        <p:txBody>
          <a:bodyPr/>
          <a:lstStyle/>
          <a:p>
            <a:r>
              <a:rPr lang="en-US" altLang="zh-CN" smtClean="0"/>
              <a:t>RD51</a:t>
            </a:r>
            <a:endParaRPr lang="zh-CN" altLang="en-US"/>
          </a:p>
        </p:txBody>
      </p:sp>
      <p:sp>
        <p:nvSpPr>
          <p:cNvPr id="16" name="灯片编号占位符 15"/>
          <p:cNvSpPr>
            <a:spLocks noGrp="1"/>
          </p:cNvSpPr>
          <p:nvPr>
            <p:ph type="sldNum" sz="quarter" idx="12"/>
          </p:nvPr>
        </p:nvSpPr>
        <p:spPr/>
        <p:txBody>
          <a:bodyPr/>
          <a:lstStyle/>
          <a:p>
            <a:fld id="{676C7B28-D014-475C-B404-94EF70B33073}" type="slidenum">
              <a:rPr lang="zh-CN" altLang="en-US" smtClean="0"/>
              <a:t>8</a:t>
            </a:fld>
            <a:endParaRPr lang="zh-CN" altLang="en-US"/>
          </a:p>
        </p:txBody>
      </p:sp>
    </p:spTree>
    <p:extLst>
      <p:ext uri="{BB962C8B-B14F-4D97-AF65-F5344CB8AC3E}">
        <p14:creationId xmlns:p14="http://schemas.microsoft.com/office/powerpoint/2010/main" val="2083575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5579140" y="3009155"/>
            <a:ext cx="1190445" cy="369332"/>
          </a:xfrm>
          <a:prstGeom prst="rect">
            <a:avLst/>
          </a:prstGeom>
          <a:noFill/>
        </p:spPr>
        <p:txBody>
          <a:bodyPr wrap="square" rtlCol="0">
            <a:spAutoFit/>
          </a:bodyPr>
          <a:lstStyle/>
          <a:p>
            <a:r>
              <a:rPr lang="en-US" altLang="zh-CN" dirty="0" smtClean="0">
                <a:solidFill>
                  <a:srgbClr val="C00000"/>
                </a:solidFill>
                <a:latin typeface="华文中宋" panose="02010600040101010101" pitchFamily="2" charset="-122"/>
                <a:ea typeface="华文中宋" panose="02010600040101010101" pitchFamily="2" charset="-122"/>
              </a:rPr>
              <a:t>V503</a:t>
            </a:r>
            <a:endParaRPr lang="zh-CN" altLang="en-US" dirty="0">
              <a:solidFill>
                <a:srgbClr val="C00000"/>
              </a:solidFill>
              <a:latin typeface="华文中宋" panose="02010600040101010101" pitchFamily="2" charset="-122"/>
              <a:ea typeface="华文中宋" panose="02010600040101010101" pitchFamily="2" charset="-122"/>
            </a:endParaRPr>
          </a:p>
        </p:txBody>
      </p:sp>
      <p:grpSp>
        <p:nvGrpSpPr>
          <p:cNvPr id="24" name="组合 23"/>
          <p:cNvGrpSpPr/>
          <p:nvPr/>
        </p:nvGrpSpPr>
        <p:grpSpPr>
          <a:xfrm>
            <a:off x="1087213" y="2620137"/>
            <a:ext cx="3293899" cy="1187706"/>
            <a:chOff x="3737465" y="3881870"/>
            <a:chExt cx="4308865" cy="1589467"/>
          </a:xfrm>
        </p:grpSpPr>
        <p:grpSp>
          <p:nvGrpSpPr>
            <p:cNvPr id="25" name="组合 24"/>
            <p:cNvGrpSpPr/>
            <p:nvPr/>
          </p:nvGrpSpPr>
          <p:grpSpPr>
            <a:xfrm>
              <a:off x="4569266" y="4041577"/>
              <a:ext cx="365760" cy="208279"/>
              <a:chOff x="2137093" y="4421910"/>
              <a:chExt cx="365760" cy="208279"/>
            </a:xfrm>
          </p:grpSpPr>
          <p:sp>
            <p:nvSpPr>
              <p:cNvPr id="37" name="矩形 36"/>
              <p:cNvSpPr/>
              <p:nvPr/>
            </p:nvSpPr>
            <p:spPr>
              <a:xfrm>
                <a:off x="2137093" y="4421910"/>
                <a:ext cx="365760" cy="19033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sz="2000"/>
              </a:p>
            </p:txBody>
          </p:sp>
          <p:sp>
            <p:nvSpPr>
              <p:cNvPr id="38" name="椭圆 37"/>
              <p:cNvSpPr/>
              <p:nvPr/>
            </p:nvSpPr>
            <p:spPr>
              <a:xfrm>
                <a:off x="2228533" y="4556232"/>
                <a:ext cx="182880" cy="7395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6" name="矩形 25"/>
            <p:cNvSpPr/>
            <p:nvPr/>
          </p:nvSpPr>
          <p:spPr>
            <a:xfrm>
              <a:off x="3892262" y="4890911"/>
              <a:ext cx="1719767" cy="4987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7" name="矩形 26"/>
            <p:cNvSpPr/>
            <p:nvPr/>
          </p:nvSpPr>
          <p:spPr>
            <a:xfrm>
              <a:off x="5337956" y="4928935"/>
              <a:ext cx="174567" cy="83127"/>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5337956" y="5022938"/>
              <a:ext cx="2144930" cy="12469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cxnSp>
          <p:nvCxnSpPr>
            <p:cNvPr id="29" name="直接箭头连接符 28"/>
            <p:cNvCxnSpPr>
              <a:stCxn id="38" idx="2"/>
            </p:cNvCxnSpPr>
            <p:nvPr/>
          </p:nvCxnSpPr>
          <p:spPr bwMode="auto">
            <a:xfrm flipH="1">
              <a:off x="4151251" y="4212878"/>
              <a:ext cx="509455" cy="536585"/>
            </a:xfrm>
            <a:prstGeom prst="straightConnector1">
              <a:avLst/>
            </a:prstGeom>
            <a:noFill/>
            <a:ln w="9525" cap="flat" cmpd="sng" algn="ctr">
              <a:solidFill>
                <a:srgbClr val="FF0000"/>
              </a:solidFill>
              <a:prstDash val="solid"/>
              <a:round/>
              <a:headEnd type="none" w="med" len="med"/>
              <a:tailEnd type="triangle"/>
            </a:ln>
            <a:effectLst/>
          </p:spPr>
        </p:cxnSp>
        <p:cxnSp>
          <p:nvCxnSpPr>
            <p:cNvPr id="30" name="直接箭头连接符 29"/>
            <p:cNvCxnSpPr>
              <a:stCxn id="38" idx="3"/>
            </p:cNvCxnSpPr>
            <p:nvPr/>
          </p:nvCxnSpPr>
          <p:spPr bwMode="auto">
            <a:xfrm flipH="1">
              <a:off x="4450437" y="4239025"/>
              <a:ext cx="237051" cy="510438"/>
            </a:xfrm>
            <a:prstGeom prst="straightConnector1">
              <a:avLst/>
            </a:prstGeom>
            <a:noFill/>
            <a:ln w="9525" cap="flat" cmpd="sng" algn="ctr">
              <a:solidFill>
                <a:srgbClr val="FF0000"/>
              </a:solidFill>
              <a:prstDash val="solid"/>
              <a:round/>
              <a:headEnd type="none" w="med" len="med"/>
              <a:tailEnd type="triangle"/>
            </a:ln>
            <a:effectLst/>
          </p:spPr>
        </p:cxnSp>
        <p:cxnSp>
          <p:nvCxnSpPr>
            <p:cNvPr id="31" name="直接箭头连接符 30"/>
            <p:cNvCxnSpPr>
              <a:stCxn id="38" idx="4"/>
            </p:cNvCxnSpPr>
            <p:nvPr/>
          </p:nvCxnSpPr>
          <p:spPr bwMode="auto">
            <a:xfrm flipH="1">
              <a:off x="4706427" y="4249856"/>
              <a:ext cx="45719" cy="499607"/>
            </a:xfrm>
            <a:prstGeom prst="straightConnector1">
              <a:avLst/>
            </a:prstGeom>
            <a:noFill/>
            <a:ln w="9525" cap="flat" cmpd="sng" algn="ctr">
              <a:solidFill>
                <a:srgbClr val="FF0000"/>
              </a:solidFill>
              <a:prstDash val="solid"/>
              <a:round/>
              <a:headEnd type="none" w="med" len="med"/>
              <a:tailEnd type="triangle"/>
            </a:ln>
            <a:effectLst/>
          </p:spPr>
        </p:cxnSp>
        <p:cxnSp>
          <p:nvCxnSpPr>
            <p:cNvPr id="32" name="直接箭头连接符 31"/>
            <p:cNvCxnSpPr>
              <a:stCxn id="38" idx="5"/>
            </p:cNvCxnSpPr>
            <p:nvPr/>
          </p:nvCxnSpPr>
          <p:spPr bwMode="auto">
            <a:xfrm>
              <a:off x="4816804" y="4239025"/>
              <a:ext cx="190767" cy="510438"/>
            </a:xfrm>
            <a:prstGeom prst="straightConnector1">
              <a:avLst/>
            </a:prstGeom>
            <a:noFill/>
            <a:ln w="9525" cap="flat" cmpd="sng" algn="ctr">
              <a:solidFill>
                <a:srgbClr val="FF0000"/>
              </a:solidFill>
              <a:prstDash val="solid"/>
              <a:round/>
              <a:headEnd type="none" w="med" len="med"/>
              <a:tailEnd type="triangle"/>
            </a:ln>
            <a:effectLst/>
          </p:spPr>
        </p:cxnSp>
        <p:cxnSp>
          <p:nvCxnSpPr>
            <p:cNvPr id="33" name="直接箭头连接符 32"/>
            <p:cNvCxnSpPr>
              <a:stCxn id="38" idx="6"/>
            </p:cNvCxnSpPr>
            <p:nvPr/>
          </p:nvCxnSpPr>
          <p:spPr bwMode="auto">
            <a:xfrm>
              <a:off x="4843586" y="4212878"/>
              <a:ext cx="474193" cy="556770"/>
            </a:xfrm>
            <a:prstGeom prst="straightConnector1">
              <a:avLst/>
            </a:prstGeom>
            <a:noFill/>
            <a:ln w="9525" cap="flat" cmpd="sng" algn="ctr">
              <a:solidFill>
                <a:srgbClr val="FF0000"/>
              </a:solidFill>
              <a:prstDash val="solid"/>
              <a:round/>
              <a:headEnd type="none" w="med" len="med"/>
              <a:tailEnd type="triangle"/>
            </a:ln>
            <a:effectLst/>
          </p:spPr>
        </p:cxnSp>
        <p:sp>
          <p:nvSpPr>
            <p:cNvPr id="34" name="文本框 33"/>
            <p:cNvSpPr txBox="1"/>
            <p:nvPr/>
          </p:nvSpPr>
          <p:spPr>
            <a:xfrm>
              <a:off x="5946056" y="4591019"/>
              <a:ext cx="2100274" cy="494265"/>
            </a:xfrm>
            <a:prstGeom prst="rect">
              <a:avLst/>
            </a:prstGeom>
            <a:noFill/>
          </p:spPr>
          <p:txBody>
            <a:bodyPr wrap="square" rtlCol="0">
              <a:spAutoFit/>
            </a:bodyPr>
            <a:lstStyle/>
            <a:p>
              <a:r>
                <a:rPr lang="en-US" altLang="zh-CN" sz="1600" dirty="0">
                  <a:latin typeface="华文中宋" panose="02010600040101010101" pitchFamily="2" charset="-122"/>
                  <a:ea typeface="华文中宋" panose="02010600040101010101" pitchFamily="2" charset="-122"/>
                </a:rPr>
                <a:t>AGET</a:t>
              </a:r>
              <a:r>
                <a:rPr lang="en-US" altLang="zh-CN" dirty="0">
                  <a:latin typeface="华文中宋" panose="02010600040101010101" pitchFamily="2" charset="-122"/>
                  <a:ea typeface="华文中宋" panose="02010600040101010101" pitchFamily="2" charset="-122"/>
                </a:rPr>
                <a:t> FEC</a:t>
              </a:r>
              <a:endParaRPr lang="zh-CN" altLang="en-US" dirty="0">
                <a:latin typeface="华文中宋" panose="02010600040101010101" pitchFamily="2" charset="-122"/>
                <a:ea typeface="华文中宋" panose="02010600040101010101" pitchFamily="2" charset="-122"/>
              </a:endParaRPr>
            </a:p>
          </p:txBody>
        </p:sp>
        <p:sp>
          <p:nvSpPr>
            <p:cNvPr id="35" name="文本框 34"/>
            <p:cNvSpPr txBox="1"/>
            <p:nvPr/>
          </p:nvSpPr>
          <p:spPr>
            <a:xfrm>
              <a:off x="3813414" y="4935883"/>
              <a:ext cx="1662992" cy="535454"/>
            </a:xfrm>
            <a:prstGeom prst="rect">
              <a:avLst/>
            </a:prstGeom>
            <a:noFill/>
          </p:spPr>
          <p:txBody>
            <a:bodyPr wrap="square" rtlCol="0">
              <a:spAutoFit/>
            </a:bodyPr>
            <a:lstStyle/>
            <a:p>
              <a:r>
                <a:rPr lang="en-US" altLang="zh-CN" sz="2000" dirty="0">
                  <a:latin typeface="华文中宋" panose="02010600040101010101" pitchFamily="2" charset="-122"/>
                  <a:ea typeface="华文中宋" panose="02010600040101010101" pitchFamily="2" charset="-122"/>
                </a:rPr>
                <a:t>MM</a:t>
              </a:r>
              <a:endParaRPr lang="zh-CN" altLang="en-US" sz="2000" dirty="0">
                <a:latin typeface="华文中宋" panose="02010600040101010101" pitchFamily="2" charset="-122"/>
                <a:ea typeface="华文中宋" panose="02010600040101010101" pitchFamily="2" charset="-122"/>
              </a:endParaRPr>
            </a:p>
          </p:txBody>
        </p:sp>
        <p:sp>
          <p:nvSpPr>
            <p:cNvPr id="36" name="文本框 35"/>
            <p:cNvSpPr txBox="1"/>
            <p:nvPr/>
          </p:nvSpPr>
          <p:spPr>
            <a:xfrm>
              <a:off x="3737465" y="3881870"/>
              <a:ext cx="1662992" cy="453075"/>
            </a:xfrm>
            <a:prstGeom prst="rect">
              <a:avLst/>
            </a:prstGeom>
            <a:noFill/>
          </p:spPr>
          <p:txBody>
            <a:bodyPr wrap="square" rtlCol="0">
              <a:spAutoFit/>
            </a:bodyPr>
            <a:lstStyle/>
            <a:p>
              <a:r>
                <a:rPr lang="en-US" altLang="zh-CN" sz="1600" dirty="0">
                  <a:latin typeface="华文中宋" panose="02010600040101010101" pitchFamily="2" charset="-122"/>
                  <a:ea typeface="华文中宋" panose="02010600040101010101" pitchFamily="2" charset="-122"/>
                </a:rPr>
                <a:t>55Fe</a:t>
              </a:r>
              <a:endParaRPr lang="zh-CN" altLang="en-US" sz="1600" dirty="0">
                <a:latin typeface="华文中宋" panose="02010600040101010101" pitchFamily="2" charset="-122"/>
                <a:ea typeface="华文中宋" panose="02010600040101010101" pitchFamily="2" charset="-122"/>
              </a:endParaRPr>
            </a:p>
          </p:txBody>
        </p:sp>
      </p:grpSp>
      <p:sp>
        <p:nvSpPr>
          <p:cNvPr id="2" name="文本框 1"/>
          <p:cNvSpPr txBox="1"/>
          <p:nvPr/>
        </p:nvSpPr>
        <p:spPr>
          <a:xfrm>
            <a:off x="415713" y="334452"/>
            <a:ext cx="7246189" cy="707886"/>
          </a:xfrm>
          <a:prstGeom prst="rect">
            <a:avLst/>
          </a:prstGeom>
          <a:noFill/>
        </p:spPr>
        <p:txBody>
          <a:bodyPr wrap="square" rtlCol="0">
            <a:spAutoFit/>
          </a:bodyPr>
          <a:lstStyle/>
          <a:p>
            <a:r>
              <a:rPr lang="en-US" altLang="zh-CN" sz="4000" dirty="0" smtClean="0">
                <a:latin typeface="华文中宋" panose="02010600040101010101" pitchFamily="2" charset="-122"/>
                <a:ea typeface="华文中宋" panose="02010600040101010101" pitchFamily="2" charset="-122"/>
              </a:rPr>
              <a:t>Performance of uniformity</a:t>
            </a:r>
            <a:endParaRPr lang="zh-CN" altLang="en-US" sz="4000" dirty="0">
              <a:latin typeface="华文中宋" panose="02010600040101010101" pitchFamily="2" charset="-122"/>
              <a:ea typeface="华文中宋" panose="02010600040101010101" pitchFamily="2" charset="-122"/>
            </a:endParaRPr>
          </a:p>
        </p:txBody>
      </p:sp>
      <p:sp>
        <p:nvSpPr>
          <p:cNvPr id="3" name="文本框 2"/>
          <p:cNvSpPr txBox="1"/>
          <p:nvPr/>
        </p:nvSpPr>
        <p:spPr>
          <a:xfrm>
            <a:off x="564170" y="1352943"/>
            <a:ext cx="7482337" cy="1015663"/>
          </a:xfrm>
          <a:prstGeom prst="rect">
            <a:avLst/>
          </a:prstGeom>
          <a:noFill/>
        </p:spPr>
        <p:txBody>
          <a:bodyPr wrap="square" rtlCol="0">
            <a:spAutoFit/>
          </a:bodyPr>
          <a:lstStyle/>
          <a:p>
            <a:pPr algn="just"/>
            <a:r>
              <a:rPr lang="en-US" altLang="zh-CN" sz="2000" dirty="0" smtClean="0">
                <a:latin typeface="华文中宋" panose="02010600040101010101" pitchFamily="2" charset="-122"/>
                <a:ea typeface="华文中宋" panose="02010600040101010101" pitchFamily="2" charset="-122"/>
              </a:rPr>
              <a:t>Scanning the effective area of detector with radioactive source. divide </a:t>
            </a:r>
            <a:r>
              <a:rPr lang="en-US" altLang="zh-CN" sz="2000" dirty="0">
                <a:latin typeface="华文中宋" panose="02010600040101010101" pitchFamily="2" charset="-122"/>
                <a:ea typeface="华文中宋" panose="02010600040101010101" pitchFamily="2" charset="-122"/>
              </a:rPr>
              <a:t>the effective area into many bins, and then reconstruct the spectrum of very </a:t>
            </a:r>
            <a:r>
              <a:rPr lang="en-US" altLang="zh-CN" sz="2000" dirty="0" smtClean="0">
                <a:latin typeface="华文中宋" panose="02010600040101010101" pitchFamily="2" charset="-122"/>
                <a:ea typeface="华文中宋" panose="02010600040101010101" pitchFamily="2" charset="-122"/>
              </a:rPr>
              <a:t>bin, fit the peak. </a:t>
            </a:r>
            <a:endParaRPr lang="zh-CN" altLang="en-US" sz="2000" dirty="0">
              <a:latin typeface="华文中宋" panose="02010600040101010101" pitchFamily="2" charset="-122"/>
              <a:ea typeface="华文中宋" panose="02010600040101010101" pitchFamily="2" charset="-122"/>
            </a:endParaRPr>
          </a:p>
        </p:txBody>
      </p:sp>
      <p:sp>
        <p:nvSpPr>
          <p:cNvPr id="4" name="日期占位符 3"/>
          <p:cNvSpPr>
            <a:spLocks noGrp="1"/>
          </p:cNvSpPr>
          <p:nvPr>
            <p:ph type="dt" sz="half" idx="10"/>
          </p:nvPr>
        </p:nvSpPr>
        <p:spPr/>
        <p:txBody>
          <a:bodyPr/>
          <a:lstStyle/>
          <a:p>
            <a:fld id="{84F5198B-509F-478F-9D5E-0919DD82AD48}" type="datetime1">
              <a:rPr lang="zh-CN" altLang="en-US" smtClean="0"/>
              <a:t>2021/11/15</a:t>
            </a:fld>
            <a:endParaRPr lang="zh-CN" altLang="en-US"/>
          </a:p>
        </p:txBody>
      </p:sp>
      <p:sp>
        <p:nvSpPr>
          <p:cNvPr id="5" name="页脚占位符 4"/>
          <p:cNvSpPr>
            <a:spLocks noGrp="1"/>
          </p:cNvSpPr>
          <p:nvPr>
            <p:ph type="ftr" sz="quarter" idx="11"/>
          </p:nvPr>
        </p:nvSpPr>
        <p:spPr/>
        <p:txBody>
          <a:bodyPr/>
          <a:lstStyle/>
          <a:p>
            <a:r>
              <a:rPr lang="en-US" altLang="zh-CN" smtClean="0"/>
              <a:t>RD51</a:t>
            </a:r>
            <a:endParaRPr lang="zh-CN" altLang="en-US"/>
          </a:p>
        </p:txBody>
      </p:sp>
      <p:sp>
        <p:nvSpPr>
          <p:cNvPr id="8" name="灯片编号占位符 7"/>
          <p:cNvSpPr>
            <a:spLocks noGrp="1"/>
          </p:cNvSpPr>
          <p:nvPr>
            <p:ph type="sldNum" sz="quarter" idx="12"/>
          </p:nvPr>
        </p:nvSpPr>
        <p:spPr/>
        <p:txBody>
          <a:bodyPr/>
          <a:lstStyle/>
          <a:p>
            <a:fld id="{30865535-5231-4B26-BA33-96E76B4AFCE8}" type="slidenum">
              <a:rPr lang="zh-CN" altLang="en-US" smtClean="0"/>
              <a:t>9</a:t>
            </a:fld>
            <a:endParaRPr lang="zh-CN" altLang="en-US"/>
          </a:p>
        </p:txBody>
      </p:sp>
      <p:pic>
        <p:nvPicPr>
          <p:cNvPr id="40" name="图片 39"/>
          <p:cNvPicPr>
            <a:picLocks noChangeAspect="1"/>
          </p:cNvPicPr>
          <p:nvPr/>
        </p:nvPicPr>
        <p:blipFill>
          <a:blip r:embed="rId3"/>
          <a:stretch>
            <a:fillRect/>
          </a:stretch>
        </p:blipFill>
        <p:spPr>
          <a:xfrm>
            <a:off x="8261869" y="1042338"/>
            <a:ext cx="3567025" cy="4506815"/>
          </a:xfrm>
          <a:prstGeom prst="rect">
            <a:avLst/>
          </a:prstGeom>
        </p:spPr>
      </p:pic>
      <p:pic>
        <p:nvPicPr>
          <p:cNvPr id="43" name="图片 42"/>
          <p:cNvPicPr>
            <a:picLocks noChangeAspect="1"/>
          </p:cNvPicPr>
          <p:nvPr/>
        </p:nvPicPr>
        <p:blipFill>
          <a:blip r:embed="rId4"/>
          <a:stretch>
            <a:fillRect/>
          </a:stretch>
        </p:blipFill>
        <p:spPr>
          <a:xfrm>
            <a:off x="4245477" y="3652361"/>
            <a:ext cx="3801030" cy="2684935"/>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0734" y="3860439"/>
            <a:ext cx="2969655" cy="2227241"/>
          </a:xfrm>
          <a:prstGeom prst="rect">
            <a:avLst/>
          </a:prstGeom>
        </p:spPr>
      </p:pic>
    </p:spTree>
    <p:extLst>
      <p:ext uri="{BB962C8B-B14F-4D97-AF65-F5344CB8AC3E}">
        <p14:creationId xmlns:p14="http://schemas.microsoft.com/office/powerpoint/2010/main" val="1934983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5172</TotalTime>
  <Words>2051</Words>
  <Application>Microsoft Office PowerPoint</Application>
  <PresentationFormat>宽屏</PresentationFormat>
  <Paragraphs>170</Paragraphs>
  <Slides>14</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等线</vt:lpstr>
      <vt:lpstr>等线 Light</vt:lpstr>
      <vt:lpstr>华文楷体</vt:lpstr>
      <vt:lpstr>华文中宋</vt:lpstr>
      <vt:lpstr>Arial</vt:lpstr>
      <vt:lpstr>Cambria Math</vt:lpstr>
      <vt:lpstr>Times New Roman</vt:lpstr>
      <vt:lpstr>Wingdings</vt:lpstr>
      <vt:lpstr>Office 主题​​</vt:lpstr>
      <vt:lpstr> Study of the thermal bonding Micromegas in high gas pressure for PandaX-III experiment</vt:lpstr>
      <vt:lpstr>Outline </vt:lpstr>
      <vt:lpstr>PandaX-III experiment</vt:lpstr>
      <vt:lpstr>Thermal-Bonding(TB) method</vt:lpstr>
      <vt:lpstr>Detector design for PandaX-III experiment</vt:lpstr>
      <vt:lpstr>Fabrication of the detector</vt:lpstr>
      <vt:lpstr>PowerPoint 演示文稿</vt:lpstr>
      <vt:lpstr>Test in 1 bar Argon (7%CO2) </vt:lpstr>
      <vt:lpstr>PowerPoint 演示文稿</vt:lpstr>
      <vt:lpstr>High pressure test</vt:lpstr>
      <vt:lpstr>High pressure test result of V513</vt:lpstr>
      <vt:lpstr>Result of long time high gas pressure test</vt:lpstr>
      <vt:lpstr>Conclusion</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of the thermal bonding Micromegas in high gas pressure for PandaX-III experiment</dc:title>
  <dc:creator>Windows 用户</dc:creator>
  <cp:lastModifiedBy>Windows 用户</cp:lastModifiedBy>
  <cp:revision>19</cp:revision>
  <dcterms:created xsi:type="dcterms:W3CDTF">2021-11-11T13:27:20Z</dcterms:created>
  <dcterms:modified xsi:type="dcterms:W3CDTF">2021-11-15T12:20:46Z</dcterms:modified>
</cp:coreProperties>
</file>