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2E4EA-AB77-4E6F-B248-3206E4FB870E}" type="datetimeFigureOut">
              <a:rPr lang="en-US" smtClean="0"/>
              <a:pPr/>
              <a:t>11/19/2021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E702A-20D8-485E-AEE8-60F733F650B7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E702A-20D8-485E-AEE8-60F733F650B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D036-2D08-416B-A970-F9BA48297873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EF68D-E6C4-46F0-917D-DCF86F382040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B8CB-FA5E-4ECC-B534-5150C54070D5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AB4-7C53-4092-9D70-6914A8326655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6532-30F9-4C5E-A23C-091811A77715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0A29D-6F01-4DA7-A6EC-B75E1DC6FCD5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33F8C-9457-4812-8FBD-0C437B1D92C5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BB91-B65D-4245-94CC-0ABE83FF8F68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262C-86CE-4A46-9D7A-2AD7AC27A5F8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18FD-B83B-47F5-90E5-0F00D62209B3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E8927-896C-4A85-A26B-303547DAF19B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2F836-380B-4E68-B8D2-6F81BB706A6D}" type="datetime1">
              <a:rPr lang="en-US" smtClean="0"/>
              <a:pPr/>
              <a:t>11/19/2021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2AB7B-BF6D-4D5C-90F9-B875B18D89A8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" y="1142984"/>
            <a:ext cx="9144000" cy="1071570"/>
          </a:xfrm>
          <a:solidFill>
            <a:schemeClr val="accent1">
              <a:lumMod val="40000"/>
              <a:lumOff val="60000"/>
            </a:schemeClr>
          </a:solidFill>
          <a:ln cap="flat">
            <a:noFill/>
            <a:round/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TIGER ASIC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MM</a:t>
            </a:r>
            <a:r>
              <a:rPr lang="it-IT" dirty="0" smtClean="0"/>
              <a:t> detector </a:t>
            </a:r>
            <a:r>
              <a:rPr lang="it-IT" dirty="0" err="1" smtClean="0"/>
              <a:t>readout</a:t>
            </a:r>
            <a:r>
              <a:rPr lang="it-IT" dirty="0" smtClean="0"/>
              <a:t>:</a:t>
            </a:r>
            <a:br>
              <a:rPr lang="it-IT" dirty="0" smtClean="0"/>
            </a:br>
            <a:r>
              <a:rPr lang="it-IT" sz="3600" dirty="0" smtClean="0"/>
              <a:t>on </a:t>
            </a:r>
            <a:r>
              <a:rPr lang="it-IT" sz="3600" dirty="0" err="1" smtClean="0"/>
              <a:t>behalf</a:t>
            </a:r>
            <a:r>
              <a:rPr lang="it-IT" sz="3600" dirty="0" smtClean="0"/>
              <a:t> </a:t>
            </a:r>
            <a:r>
              <a:rPr lang="it-IT" sz="3600" dirty="0" err="1" smtClean="0"/>
              <a:t>of</a:t>
            </a:r>
            <a:r>
              <a:rPr lang="it-IT" sz="3600" dirty="0" smtClean="0"/>
              <a:t> the 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team</a:t>
            </a:r>
            <a:endParaRPr lang="en-GB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00100" y="2676532"/>
            <a:ext cx="7143800" cy="1752600"/>
          </a:xfrm>
        </p:spPr>
        <p:txBody>
          <a:bodyPr>
            <a:normAutofit/>
          </a:bodyPr>
          <a:lstStyle/>
          <a:p>
            <a:r>
              <a:rPr lang="it-IT" sz="2000" dirty="0" smtClean="0">
                <a:solidFill>
                  <a:schemeClr val="tx1"/>
                </a:solidFill>
              </a:rPr>
              <a:t>Chiara Alice</a:t>
            </a:r>
          </a:p>
          <a:p>
            <a:r>
              <a:rPr lang="it-IT" sz="2000" dirty="0" err="1" smtClean="0">
                <a:solidFill>
                  <a:schemeClr val="tx1"/>
                </a:solidFill>
              </a:rPr>
              <a:t>UniTo</a:t>
            </a:r>
            <a:r>
              <a:rPr lang="it-IT" sz="2000" dirty="0" smtClean="0">
                <a:solidFill>
                  <a:schemeClr val="tx1"/>
                </a:solidFill>
              </a:rPr>
              <a:t> &amp; INFN Sez. Torino</a:t>
            </a:r>
          </a:p>
          <a:p>
            <a:endParaRPr lang="en-GB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            19/11/2021</a:t>
            </a:r>
            <a:endParaRPr lang="en-GB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14282" y="5014753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Supervisor</a:t>
            </a:r>
            <a:r>
              <a:rPr lang="it-IT" dirty="0" smtClean="0"/>
              <a:t>:  </a:t>
            </a:r>
            <a:r>
              <a:rPr lang="it-IT" dirty="0" err="1" smtClean="0"/>
              <a:t>Maxim</a:t>
            </a:r>
            <a:r>
              <a:rPr lang="it-IT" dirty="0" smtClean="0"/>
              <a:t> </a:t>
            </a:r>
            <a:r>
              <a:rPr lang="it-IT" dirty="0" err="1" smtClean="0"/>
              <a:t>Alexeev</a:t>
            </a:r>
            <a:r>
              <a:rPr lang="it-IT" dirty="0" smtClean="0"/>
              <a:t> (</a:t>
            </a:r>
            <a:r>
              <a:rPr lang="it-IT" dirty="0" err="1" smtClean="0"/>
              <a:t>UniTo</a:t>
            </a:r>
            <a:r>
              <a:rPr lang="it-IT" dirty="0" smtClean="0"/>
              <a:t>, INFN-TO)</a:t>
            </a:r>
          </a:p>
          <a:p>
            <a:endParaRPr lang="it-IT" dirty="0" smtClean="0"/>
          </a:p>
          <a:p>
            <a:r>
              <a:rPr lang="it-IT" dirty="0" smtClean="0"/>
              <a:t>JINR </a:t>
            </a:r>
            <a:r>
              <a:rPr lang="it-IT" dirty="0" err="1" smtClean="0"/>
              <a:t>colleagues</a:t>
            </a:r>
            <a:r>
              <a:rPr lang="it-IT" dirty="0" smtClean="0"/>
              <a:t>:  </a:t>
            </a:r>
            <a:r>
              <a:rPr lang="en-US" dirty="0" smtClean="0"/>
              <a:t>Alexi </a:t>
            </a:r>
            <a:r>
              <a:rPr lang="en-US" dirty="0" err="1" smtClean="0"/>
              <a:t>Gongadze</a:t>
            </a:r>
            <a:r>
              <a:rPr lang="en-US" dirty="0" smtClean="0"/>
              <a:t> , </a:t>
            </a:r>
            <a:r>
              <a:rPr lang="en-US" dirty="0" err="1" smtClean="0"/>
              <a:t>Zaza</a:t>
            </a:r>
            <a:r>
              <a:rPr lang="en-US" dirty="0" smtClean="0"/>
              <a:t> </a:t>
            </a:r>
            <a:r>
              <a:rPr lang="en-US" dirty="0" err="1" smtClean="0"/>
              <a:t>Chubinidze</a:t>
            </a:r>
            <a:r>
              <a:rPr lang="en-US" dirty="0" smtClean="0"/>
              <a:t>, Natalya </a:t>
            </a:r>
            <a:r>
              <a:rPr lang="en-US" dirty="0" err="1" smtClean="0"/>
              <a:t>Kovyazina</a:t>
            </a:r>
            <a:endParaRPr lang="it-IT" dirty="0" smtClean="0"/>
          </a:p>
          <a:p>
            <a:endParaRPr lang="en-GB" dirty="0"/>
          </a:p>
        </p:txBody>
      </p:sp>
      <p:pic>
        <p:nvPicPr>
          <p:cNvPr id="7169" name="Picture 1" descr="C:\Users\Chiara\Downloads\logo-20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6009" y="142852"/>
            <a:ext cx="1896585" cy="857256"/>
          </a:xfrm>
          <a:prstGeom prst="rect">
            <a:avLst/>
          </a:prstGeom>
          <a:noFill/>
        </p:spPr>
      </p:pic>
      <p:pic>
        <p:nvPicPr>
          <p:cNvPr id="7" name="Picture 5">
            <a:extLst>
              <a:ext uri="{FF2B5EF4-FFF2-40B4-BE49-F238E27FC236}">
                <a16:creationId xmlns="" xmlns:a16="http://schemas.microsoft.com/office/drawing/2014/main" id="{ADF673EC-F17A-2B4E-A0F8-B984D1897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14"/>
            <a:ext cx="1071570" cy="945125"/>
          </a:xfrm>
          <a:prstGeom prst="rect">
            <a:avLst/>
          </a:prstGeom>
        </p:spPr>
      </p:pic>
      <p:pic>
        <p:nvPicPr>
          <p:cNvPr id="7170" name="Picture 2" descr="C:\Users\Chiara\Downloads\Unito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71413"/>
            <a:ext cx="1000370" cy="1002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11.2021: </a:t>
            </a:r>
            <a:r>
              <a:rPr lang="it-IT" sz="3600" dirty="0" err="1" smtClean="0"/>
              <a:t>Setup</a:t>
            </a:r>
            <a:r>
              <a:rPr lang="it-IT" sz="3600" dirty="0" smtClean="0"/>
              <a:t> &amp; </a:t>
            </a:r>
            <a:r>
              <a:rPr lang="it-IT" sz="3600" dirty="0" err="1" smtClean="0"/>
              <a:t>main</a:t>
            </a:r>
            <a:r>
              <a:rPr lang="it-IT" sz="3600" dirty="0" smtClean="0"/>
              <a:t> </a:t>
            </a:r>
            <a:r>
              <a:rPr lang="it-IT" sz="3600" dirty="0" err="1" smtClean="0"/>
              <a:t>purpose</a:t>
            </a:r>
            <a:endParaRPr lang="en-GB" sz="3600" dirty="0"/>
          </a:p>
        </p:txBody>
      </p:sp>
      <p:pic>
        <p:nvPicPr>
          <p:cNvPr id="24578" name="Picture 2" descr="https://lh4.googleusercontent.com/P2rcRB_pKokAkcV78rSRbbOZqZZ8oigTqCVzOLpZyOjPAY42ukiiZzsGoItr9NMD17mbSM7nmd_onJXY7v8O5Ku7I8fwEPGPBlB2Cwfobr1-isAcd8Bv3BpLW0iY_0IOcArycz3Oo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1" y="714356"/>
            <a:ext cx="4857783" cy="3643338"/>
          </a:xfrm>
          <a:prstGeom prst="rect">
            <a:avLst/>
          </a:prstGeom>
          <a:noFill/>
        </p:spPr>
      </p:pic>
      <p:pic>
        <p:nvPicPr>
          <p:cNvPr id="24579" name="Picture 3" descr="C:\Users\Chiara\Pictures\CatturaTBsetup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68876"/>
            <a:ext cx="7429520" cy="2344046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6858016" y="4500570"/>
            <a:ext cx="500066" cy="1785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214282" y="857232"/>
            <a:ext cx="36433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Main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purpose</a:t>
            </a:r>
            <a:r>
              <a:rPr lang="it-IT" sz="1600" b="1" dirty="0" smtClean="0"/>
              <a:t>: </a:t>
            </a:r>
          </a:p>
          <a:p>
            <a:endParaRPr lang="it-IT" sz="1600" b="1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Test </a:t>
            </a:r>
            <a:r>
              <a:rPr lang="it-IT" sz="1600" dirty="0" err="1" smtClean="0"/>
              <a:t>again</a:t>
            </a:r>
            <a:r>
              <a:rPr lang="it-IT" sz="1600" dirty="0" smtClean="0"/>
              <a:t> </a:t>
            </a:r>
            <a:r>
              <a:rPr lang="it-IT" sz="1600" dirty="0" err="1" smtClean="0"/>
              <a:t>one</a:t>
            </a:r>
            <a:r>
              <a:rPr lang="it-IT" sz="1600" dirty="0" smtClean="0"/>
              <a:t> </a:t>
            </a:r>
            <a:r>
              <a:rPr lang="it-IT" sz="1600" dirty="0" err="1" smtClean="0"/>
              <a:t>MM</a:t>
            </a:r>
            <a:r>
              <a:rPr lang="it-IT" sz="1600" dirty="0" smtClean="0"/>
              <a:t> detector </a:t>
            </a:r>
            <a:r>
              <a:rPr lang="it-IT" sz="1600" dirty="0" err="1" smtClean="0"/>
              <a:t>with</a:t>
            </a:r>
            <a:r>
              <a:rPr lang="it-IT" sz="1600" dirty="0" smtClean="0"/>
              <a:t> TIGER</a:t>
            </a:r>
          </a:p>
          <a:p>
            <a:r>
              <a:rPr lang="it-IT" sz="1600" dirty="0" smtClean="0"/>
              <a:t>    R/O on the </a:t>
            </a:r>
            <a:r>
              <a:rPr lang="it-IT" sz="1600" dirty="0" err="1" smtClean="0"/>
              <a:t>beam</a:t>
            </a:r>
            <a:r>
              <a:rPr lang="it-IT" sz="1600" dirty="0" smtClean="0"/>
              <a:t> </a:t>
            </a:r>
            <a:r>
              <a:rPr lang="it-IT" sz="1600" dirty="0" err="1" smtClean="0"/>
              <a:t>after</a:t>
            </a:r>
            <a:r>
              <a:rPr lang="it-IT" sz="1600" dirty="0" smtClean="0"/>
              <a:t> Bonn </a:t>
            </a:r>
            <a:r>
              <a:rPr lang="it-IT" sz="1600" dirty="0" err="1" smtClean="0"/>
              <a:t>activities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dirty="0" err="1" smtClean="0"/>
              <a:t>Beam</a:t>
            </a:r>
            <a:r>
              <a:rPr lang="it-IT" sz="1600" dirty="0" smtClean="0"/>
              <a:t> </a:t>
            </a:r>
            <a:r>
              <a:rPr lang="it-IT" sz="1600" dirty="0" err="1" smtClean="0"/>
              <a:t>profile</a:t>
            </a:r>
            <a:r>
              <a:rPr lang="it-IT" sz="1600" dirty="0" smtClean="0"/>
              <a:t> </a:t>
            </a:r>
            <a:r>
              <a:rPr lang="it-IT" sz="1600" dirty="0" err="1" smtClean="0"/>
              <a:t>acquisition</a:t>
            </a:r>
            <a:r>
              <a:rPr lang="it-IT" sz="1600" dirty="0" smtClean="0"/>
              <a:t> </a:t>
            </a:r>
            <a:r>
              <a:rPr lang="it-IT" sz="1600" dirty="0" err="1" smtClean="0"/>
              <a:t>with</a:t>
            </a:r>
            <a:r>
              <a:rPr lang="it-IT" sz="1600" dirty="0" smtClean="0"/>
              <a:t> the </a:t>
            </a:r>
            <a:r>
              <a:rPr lang="it-IT" sz="1600" dirty="0" err="1" smtClean="0"/>
              <a:t>same</a:t>
            </a:r>
            <a:endParaRPr lang="it-IT" sz="1600" dirty="0" smtClean="0"/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setup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dirty="0" err="1" smtClean="0"/>
              <a:t>Adding</a:t>
            </a:r>
            <a:r>
              <a:rPr lang="it-IT" sz="1600" dirty="0" smtClean="0"/>
              <a:t> the </a:t>
            </a:r>
            <a:r>
              <a:rPr lang="it-IT" sz="1600" dirty="0" err="1" smtClean="0"/>
              <a:t>triggering</a:t>
            </a:r>
            <a:r>
              <a:rPr lang="it-IT" sz="1600" dirty="0" smtClean="0"/>
              <a:t> system </a:t>
            </a:r>
            <a:r>
              <a:rPr lang="it-IT" sz="1600" dirty="0" err="1" smtClean="0"/>
              <a:t>with</a:t>
            </a:r>
            <a:r>
              <a:rPr lang="it-IT" sz="1600" dirty="0" smtClean="0"/>
              <a:t> a</a:t>
            </a:r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specially</a:t>
            </a:r>
            <a:r>
              <a:rPr lang="it-IT" sz="1600" dirty="0" smtClean="0"/>
              <a:t> </a:t>
            </a:r>
            <a:r>
              <a:rPr lang="it-IT" sz="1600" dirty="0" err="1" smtClean="0"/>
              <a:t>developed</a:t>
            </a:r>
            <a:r>
              <a:rPr lang="it-IT" sz="1600" dirty="0" smtClean="0"/>
              <a:t> system </a:t>
            </a:r>
            <a:r>
              <a:rPr lang="it-IT" sz="1600" dirty="0" err="1" smtClean="0"/>
              <a:t>of</a:t>
            </a:r>
            <a:r>
              <a:rPr lang="it-IT" sz="1600" dirty="0" smtClean="0"/>
              <a:t> 2</a:t>
            </a:r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scintillators</a:t>
            </a:r>
            <a:r>
              <a:rPr lang="it-IT" sz="1600" dirty="0" smtClean="0"/>
              <a:t> </a:t>
            </a:r>
            <a:r>
              <a:rPr lang="it-IT" sz="1600" dirty="0" err="1" smtClean="0"/>
              <a:t>with</a:t>
            </a:r>
            <a:r>
              <a:rPr lang="it-IT" sz="1600" dirty="0" smtClean="0"/>
              <a:t> 2 </a:t>
            </a:r>
            <a:r>
              <a:rPr lang="it-IT" sz="1600" dirty="0" err="1" smtClean="0"/>
              <a:t>SiPM</a:t>
            </a:r>
            <a:r>
              <a:rPr lang="it-IT" sz="1600" dirty="0" smtClean="0"/>
              <a:t> and 2 </a:t>
            </a:r>
            <a:r>
              <a:rPr lang="it-IT" sz="1600" dirty="0" err="1" smtClean="0"/>
              <a:t>FEBs</a:t>
            </a:r>
            <a:r>
              <a:rPr lang="it-IT" sz="1600" dirty="0" smtClean="0"/>
              <a:t> </a:t>
            </a:r>
            <a:endParaRPr lang="en-GB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10/14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C:\Users\Chiara\Pictures\Cattura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8647" y="4572008"/>
            <a:ext cx="1911005" cy="1927586"/>
          </a:xfrm>
          <a:prstGeom prst="rect">
            <a:avLst/>
          </a:prstGeom>
          <a:noFill/>
        </p:spPr>
      </p:pic>
      <p:pic>
        <p:nvPicPr>
          <p:cNvPr id="23554" name="Picture 2" descr="C:\Users\Chiara\Downloads\IMG_5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636427" y="507184"/>
            <a:ext cx="2100285" cy="2800379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11.2021: </a:t>
            </a:r>
            <a:r>
              <a:rPr lang="it-IT" sz="3600" dirty="0" err="1" smtClean="0"/>
              <a:t>Ongoing</a:t>
            </a:r>
            <a:r>
              <a:rPr lang="it-IT" sz="3600" dirty="0" smtClean="0"/>
              <a:t> </a:t>
            </a:r>
            <a:r>
              <a:rPr lang="it-IT" sz="3600" dirty="0" err="1" smtClean="0"/>
              <a:t>difficulty</a:t>
            </a:r>
            <a:r>
              <a:rPr lang="it-IT" sz="3600" dirty="0" smtClean="0"/>
              <a:t> </a:t>
            </a:r>
            <a:endParaRPr lang="en-GB" sz="3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42844" y="857232"/>
            <a:ext cx="3786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Main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issues</a:t>
            </a:r>
            <a:r>
              <a:rPr lang="it-IT" sz="1600" b="1" dirty="0" smtClean="0"/>
              <a:t>: </a:t>
            </a:r>
          </a:p>
          <a:p>
            <a:endParaRPr lang="it-IT" sz="1600" b="1" dirty="0" smtClean="0"/>
          </a:p>
          <a:p>
            <a:pPr>
              <a:buFont typeface="Arial" pitchFamily="34" charset="0"/>
              <a:buChar char="•"/>
            </a:pPr>
            <a:r>
              <a:rPr lang="it-IT" sz="1600" b="1" dirty="0" smtClean="0"/>
              <a:t>  </a:t>
            </a:r>
            <a:r>
              <a:rPr lang="it-IT" sz="1600" dirty="0" smtClean="0"/>
              <a:t>I </a:t>
            </a:r>
            <a:r>
              <a:rPr lang="it-IT" sz="1600" dirty="0" err="1" smtClean="0"/>
              <a:t>was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able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implement</a:t>
            </a:r>
            <a:r>
              <a:rPr lang="it-IT" sz="1600" dirty="0" smtClean="0"/>
              <a:t> the</a:t>
            </a:r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triggering</a:t>
            </a:r>
            <a:r>
              <a:rPr lang="it-IT" sz="1600" dirty="0" smtClean="0"/>
              <a:t> system </a:t>
            </a:r>
            <a:r>
              <a:rPr lang="it-IT" sz="1600" dirty="0" err="1" smtClean="0"/>
              <a:t>completely</a:t>
            </a:r>
            <a:r>
              <a:rPr lang="it-IT" sz="1600" dirty="0" smtClean="0"/>
              <a:t> </a:t>
            </a:r>
            <a:r>
              <a:rPr lang="it-IT" sz="1600" dirty="0" err="1" smtClean="0"/>
              <a:t>since</a:t>
            </a:r>
            <a:r>
              <a:rPr lang="it-IT" sz="1600" dirty="0" smtClean="0"/>
              <a:t> </a:t>
            </a:r>
            <a:r>
              <a:rPr lang="it-IT" sz="1600" dirty="0" err="1" smtClean="0"/>
              <a:t>one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endParaRPr lang="it-IT" sz="1600" dirty="0" smtClean="0"/>
          </a:p>
          <a:p>
            <a:r>
              <a:rPr lang="it-IT" sz="1600" dirty="0" smtClean="0"/>
              <a:t>   the FEB </a:t>
            </a:r>
            <a:r>
              <a:rPr lang="it-IT" sz="1600" dirty="0" err="1" smtClean="0"/>
              <a:t>for</a:t>
            </a:r>
            <a:r>
              <a:rPr lang="it-IT" sz="1600" dirty="0" smtClean="0"/>
              <a:t> the </a:t>
            </a:r>
            <a:r>
              <a:rPr lang="it-IT" sz="1600" dirty="0" err="1" smtClean="0"/>
              <a:t>SiPM</a:t>
            </a:r>
            <a:r>
              <a:rPr lang="it-IT" sz="1600" dirty="0" smtClean="0"/>
              <a:t> </a:t>
            </a:r>
            <a:r>
              <a:rPr lang="it-IT" sz="1600" dirty="0" err="1" smtClean="0"/>
              <a:t>was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working</a:t>
            </a:r>
            <a:r>
              <a:rPr lang="it-IT" sz="1600" dirty="0" smtClean="0"/>
              <a:t> </a:t>
            </a:r>
          </a:p>
          <a:p>
            <a:endParaRPr lang="it-IT" sz="1600" b="1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dirty="0" err="1" smtClean="0"/>
              <a:t>Initially</a:t>
            </a:r>
            <a:r>
              <a:rPr lang="it-IT" sz="1600" dirty="0" smtClean="0"/>
              <a:t> I </a:t>
            </a:r>
            <a:r>
              <a:rPr lang="it-IT" sz="1600" dirty="0" err="1" smtClean="0"/>
              <a:t>was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able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see</a:t>
            </a:r>
            <a:r>
              <a:rPr lang="it-IT" sz="1600" dirty="0" smtClean="0"/>
              <a:t> </a:t>
            </a:r>
            <a:r>
              <a:rPr lang="it-IT" sz="1600" dirty="0" err="1" smtClean="0"/>
              <a:t>enought</a:t>
            </a:r>
            <a:endParaRPr lang="it-IT" sz="1600" dirty="0" smtClean="0"/>
          </a:p>
          <a:p>
            <a:r>
              <a:rPr lang="it-IT" sz="1600" dirty="0" smtClean="0"/>
              <a:t>    </a:t>
            </a:r>
            <a:r>
              <a:rPr lang="it-IT" sz="1600" dirty="0" err="1" smtClean="0"/>
              <a:t>strips</a:t>
            </a:r>
            <a:r>
              <a:rPr lang="it-IT" sz="1600" dirty="0" smtClean="0"/>
              <a:t> </a:t>
            </a:r>
            <a:r>
              <a:rPr lang="it-IT" sz="1600" dirty="0" err="1" smtClean="0"/>
              <a:t>activity</a:t>
            </a:r>
            <a:r>
              <a:rPr lang="it-IT" sz="1600" dirty="0" smtClean="0"/>
              <a:t> </a:t>
            </a:r>
            <a:r>
              <a:rPr lang="it-IT" sz="1600" dirty="0" err="1" smtClean="0"/>
              <a:t>from</a:t>
            </a:r>
            <a:r>
              <a:rPr lang="it-IT" sz="1600" dirty="0" smtClean="0"/>
              <a:t> </a:t>
            </a:r>
            <a:r>
              <a:rPr lang="it-IT" sz="1600" dirty="0" err="1" smtClean="0"/>
              <a:t>MM</a:t>
            </a:r>
            <a:r>
              <a:rPr lang="it-IT" sz="1600" dirty="0" smtClean="0"/>
              <a:t> detector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</p:txBody>
      </p:sp>
      <p:cxnSp>
        <p:nvCxnSpPr>
          <p:cNvPr id="9" name="Connettore 2 8"/>
          <p:cNvCxnSpPr/>
          <p:nvPr/>
        </p:nvCxnSpPr>
        <p:spPr>
          <a:xfrm>
            <a:off x="3857617" y="1635917"/>
            <a:ext cx="2071705" cy="435761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/>
          <p:cNvSpPr/>
          <p:nvPr/>
        </p:nvSpPr>
        <p:spPr>
          <a:xfrm>
            <a:off x="5929322" y="1928802"/>
            <a:ext cx="785818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asellaDiTesto 19"/>
          <p:cNvSpPr txBox="1"/>
          <p:nvPr/>
        </p:nvSpPr>
        <p:spPr>
          <a:xfrm>
            <a:off x="4143372" y="3071810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/>
              <a:t>We</a:t>
            </a:r>
            <a:r>
              <a:rPr lang="it-IT" sz="1600" dirty="0" smtClean="0"/>
              <a:t> </a:t>
            </a:r>
            <a:r>
              <a:rPr lang="it-IT" sz="1600" dirty="0" err="1" smtClean="0"/>
              <a:t>decided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use</a:t>
            </a:r>
            <a:r>
              <a:rPr lang="it-IT" sz="1600" dirty="0" smtClean="0"/>
              <a:t> </a:t>
            </a:r>
            <a:r>
              <a:rPr lang="it-IT" sz="1600" dirty="0" err="1" smtClean="0"/>
              <a:t>only</a:t>
            </a:r>
            <a:r>
              <a:rPr lang="it-IT" sz="1600" dirty="0" smtClean="0"/>
              <a:t> the SiPM1 </a:t>
            </a:r>
            <a:r>
              <a:rPr lang="it-IT" sz="1600" dirty="0" err="1" smtClean="0"/>
              <a:t>signal</a:t>
            </a:r>
            <a:r>
              <a:rPr lang="it-IT" sz="1600" dirty="0" smtClean="0"/>
              <a:t> </a:t>
            </a:r>
            <a:r>
              <a:rPr lang="it-IT" sz="1600" dirty="0" err="1" smtClean="0"/>
              <a:t>as</a:t>
            </a:r>
            <a:r>
              <a:rPr lang="it-IT" sz="1600" dirty="0" smtClean="0"/>
              <a:t> a </a:t>
            </a:r>
            <a:r>
              <a:rPr lang="it-IT" sz="1600" dirty="0" err="1" smtClean="0"/>
              <a:t>beam</a:t>
            </a:r>
            <a:r>
              <a:rPr lang="it-IT" sz="1600" dirty="0" smtClean="0"/>
              <a:t> </a:t>
            </a:r>
            <a:r>
              <a:rPr lang="it-IT" sz="1600" dirty="0" err="1" smtClean="0"/>
              <a:t>spill</a:t>
            </a:r>
            <a:r>
              <a:rPr lang="it-IT" sz="1600" dirty="0" smtClean="0"/>
              <a:t> </a:t>
            </a:r>
            <a:r>
              <a:rPr lang="it-IT" sz="1600" dirty="0" err="1" smtClean="0"/>
              <a:t>reference</a:t>
            </a:r>
            <a:r>
              <a:rPr lang="it-IT" sz="1600" dirty="0" smtClean="0"/>
              <a:t>. 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7286644" y="1714488"/>
            <a:ext cx="1000132" cy="307777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sx="106000" sy="106000" algn="tr" rotWithShape="0">
              <a:prstClr val="black">
                <a:alpha val="3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FEB SiPM1</a:t>
            </a:r>
            <a:endParaRPr lang="en-GB" sz="14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929190" y="2571744"/>
            <a:ext cx="1071570" cy="307777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sx="106000" sy="106000" algn="tr" rotWithShape="0">
              <a:prstClr val="black">
                <a:alpha val="3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FEB SiPM2</a:t>
            </a:r>
            <a:endParaRPr lang="en-GB" sz="14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143372" y="3988362"/>
            <a:ext cx="7858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SiPM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5715008" y="3857628"/>
            <a:ext cx="121444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Wave</a:t>
            </a:r>
            <a:endParaRPr lang="it-IT" dirty="0" smtClean="0"/>
          </a:p>
          <a:p>
            <a:pPr algn="ctr"/>
            <a:r>
              <a:rPr lang="it-IT" dirty="0" err="1" smtClean="0"/>
              <a:t>generator</a:t>
            </a:r>
            <a:endParaRPr lang="en-GB" dirty="0"/>
          </a:p>
        </p:txBody>
      </p:sp>
      <p:sp>
        <p:nvSpPr>
          <p:cNvPr id="28" name="Rettangolo 27"/>
          <p:cNvSpPr/>
          <p:nvPr/>
        </p:nvSpPr>
        <p:spPr>
          <a:xfrm>
            <a:off x="8501090" y="3714752"/>
            <a:ext cx="571504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ttangolo 28"/>
          <p:cNvSpPr/>
          <p:nvPr/>
        </p:nvSpPr>
        <p:spPr>
          <a:xfrm>
            <a:off x="8786842" y="4000504"/>
            <a:ext cx="142876" cy="1538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ttangolo 29"/>
          <p:cNvSpPr/>
          <p:nvPr/>
        </p:nvSpPr>
        <p:spPr>
          <a:xfrm>
            <a:off x="8786842" y="4214818"/>
            <a:ext cx="142876" cy="1538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asellaDiTesto 30"/>
          <p:cNvSpPr txBox="1"/>
          <p:nvPr/>
        </p:nvSpPr>
        <p:spPr>
          <a:xfrm>
            <a:off x="8501090" y="3929066"/>
            <a:ext cx="50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T0</a:t>
            </a:r>
            <a:endParaRPr lang="en-GB" sz="12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8501090" y="4152133"/>
            <a:ext cx="50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T1</a:t>
            </a:r>
            <a:endParaRPr lang="en-GB" sz="1200" b="1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7429520" y="3857628"/>
            <a:ext cx="10001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Injection</a:t>
            </a:r>
            <a:endParaRPr lang="it-IT" dirty="0" smtClean="0"/>
          </a:p>
          <a:p>
            <a:pPr algn="ctr"/>
            <a:r>
              <a:rPr lang="it-IT" dirty="0" err="1" smtClean="0"/>
              <a:t>board</a:t>
            </a:r>
            <a:endParaRPr lang="en-GB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8501090" y="3661949"/>
            <a:ext cx="571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FEB</a:t>
            </a:r>
            <a:endParaRPr lang="en-GB" sz="1600" dirty="0"/>
          </a:p>
        </p:txBody>
      </p:sp>
      <p:cxnSp>
        <p:nvCxnSpPr>
          <p:cNvPr id="37" name="Connettore 2 36"/>
          <p:cNvCxnSpPr>
            <a:stCxn id="23" idx="3"/>
            <a:endCxn id="27" idx="1"/>
          </p:cNvCxnSpPr>
          <p:nvPr/>
        </p:nvCxnSpPr>
        <p:spPr>
          <a:xfrm>
            <a:off x="4929190" y="4173028"/>
            <a:ext cx="785818" cy="7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>
            <a:stCxn id="27" idx="3"/>
            <a:endCxn id="34" idx="1"/>
          </p:cNvCxnSpPr>
          <p:nvPr/>
        </p:nvCxnSpPr>
        <p:spPr>
          <a:xfrm>
            <a:off x="6929454" y="418079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6929454" y="3929066"/>
            <a:ext cx="50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OUT</a:t>
            </a:r>
            <a:endParaRPr lang="en-GB" sz="1200" b="1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5000628" y="3929066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Ext</a:t>
            </a:r>
            <a:r>
              <a:rPr lang="it-IT" sz="1200" b="1" dirty="0" smtClean="0"/>
              <a:t> TRG</a:t>
            </a:r>
            <a:endParaRPr lang="en-GB" sz="1200" b="1" dirty="0"/>
          </a:p>
        </p:txBody>
      </p:sp>
      <p:pic>
        <p:nvPicPr>
          <p:cNvPr id="23557" name="Picture 5" descr="C:\Users\Chiara\Pictures\Cattura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846635"/>
            <a:ext cx="2357454" cy="2296877"/>
          </a:xfrm>
          <a:prstGeom prst="rect">
            <a:avLst/>
          </a:prstGeom>
          <a:noFill/>
        </p:spPr>
      </p:pic>
      <p:pic>
        <p:nvPicPr>
          <p:cNvPr id="23558" name="Picture 6" descr="C:\Users\Chiara\Pictures\Cattura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572009"/>
            <a:ext cx="1903109" cy="1928826"/>
          </a:xfrm>
          <a:prstGeom prst="rect">
            <a:avLst/>
          </a:prstGeom>
          <a:noFill/>
        </p:spPr>
      </p:pic>
      <p:pic>
        <p:nvPicPr>
          <p:cNvPr id="23559" name="Picture 7" descr="C:\Users\Chiara\Pictures\Cattura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" y="4214818"/>
            <a:ext cx="2195321" cy="2214578"/>
          </a:xfrm>
          <a:prstGeom prst="rect">
            <a:avLst/>
          </a:prstGeom>
          <a:noFill/>
        </p:spPr>
      </p:pic>
      <p:cxnSp>
        <p:nvCxnSpPr>
          <p:cNvPr id="61" name="Connettore 2 60"/>
          <p:cNvCxnSpPr/>
          <p:nvPr/>
        </p:nvCxnSpPr>
        <p:spPr>
          <a:xfrm>
            <a:off x="785786" y="2928934"/>
            <a:ext cx="857256" cy="35719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/>
          <p:nvPr/>
        </p:nvCxnSpPr>
        <p:spPr>
          <a:xfrm rot="5400000">
            <a:off x="-71470" y="3357562"/>
            <a:ext cx="1285884" cy="42862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asellaDiTesto 66"/>
          <p:cNvSpPr txBox="1"/>
          <p:nvPr/>
        </p:nvSpPr>
        <p:spPr>
          <a:xfrm>
            <a:off x="2786050" y="5214950"/>
            <a:ext cx="1643074" cy="83099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Test </a:t>
            </a:r>
            <a:r>
              <a:rPr lang="it-IT" sz="1600" dirty="0" err="1" smtClean="0"/>
              <a:t>pulse</a:t>
            </a:r>
            <a:r>
              <a:rPr lang="it-IT" sz="1600" dirty="0" smtClean="0"/>
              <a:t> </a:t>
            </a:r>
            <a:r>
              <a:rPr lang="it-IT" sz="1600" dirty="0" err="1" smtClean="0"/>
              <a:t>signal</a:t>
            </a:r>
            <a:r>
              <a:rPr lang="it-IT" sz="1600" dirty="0" smtClean="0"/>
              <a:t>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clearly</a:t>
            </a:r>
            <a:r>
              <a:rPr lang="it-IT" sz="1600" dirty="0" smtClean="0"/>
              <a:t> </a:t>
            </a:r>
            <a:r>
              <a:rPr lang="it-IT" sz="1600" dirty="0" err="1" smtClean="0"/>
              <a:t>readable</a:t>
            </a:r>
            <a:endParaRPr lang="en-GB" sz="16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11/14</a:t>
            </a:r>
            <a:endParaRPr lang="en-GB" sz="1600" dirty="0"/>
          </a:p>
        </p:txBody>
      </p:sp>
      <p:cxnSp>
        <p:nvCxnSpPr>
          <p:cNvPr id="36" name="Connettore 2 35"/>
          <p:cNvCxnSpPr>
            <a:stCxn id="67" idx="3"/>
          </p:cNvCxnSpPr>
          <p:nvPr/>
        </p:nvCxnSpPr>
        <p:spPr>
          <a:xfrm flipV="1">
            <a:off x="4429124" y="5429264"/>
            <a:ext cx="571504" cy="20118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>
            <a:stCxn id="67" idx="3"/>
          </p:cNvCxnSpPr>
          <p:nvPr/>
        </p:nvCxnSpPr>
        <p:spPr>
          <a:xfrm flipV="1">
            <a:off x="4429124" y="5572140"/>
            <a:ext cx="1428760" cy="5830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11.2021: </a:t>
            </a:r>
            <a:r>
              <a:rPr lang="it-IT" sz="3600" dirty="0" err="1" smtClean="0"/>
              <a:t>MM</a:t>
            </a:r>
            <a:r>
              <a:rPr lang="it-IT" sz="3600" dirty="0" smtClean="0"/>
              <a:t> detector opening</a:t>
            </a:r>
            <a:endParaRPr lang="en-GB" sz="3600" dirty="0"/>
          </a:p>
        </p:txBody>
      </p:sp>
      <p:pic>
        <p:nvPicPr>
          <p:cNvPr id="22529" name="Picture 1" descr="C:\Users\Chiara\Downloads\IMG_5770 (1).jpg"/>
          <p:cNvPicPr>
            <a:picLocks noChangeAspect="1" noChangeArrowheads="1"/>
          </p:cNvPicPr>
          <p:nvPr/>
        </p:nvPicPr>
        <p:blipFill>
          <a:blip r:embed="rId2" cstate="print"/>
          <a:srcRect l="7909" t="18441" b="19277"/>
          <a:stretch>
            <a:fillRect/>
          </a:stretch>
        </p:blipFill>
        <p:spPr bwMode="auto">
          <a:xfrm>
            <a:off x="142844" y="1000108"/>
            <a:ext cx="2455883" cy="2214578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-32" y="714356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smtClean="0">
                <a:solidFill>
                  <a:srgbClr val="FF0000"/>
                </a:solidFill>
              </a:rPr>
              <a:t>The </a:t>
            </a:r>
            <a:r>
              <a:rPr lang="it-IT" sz="1600" i="1" dirty="0" err="1" smtClean="0">
                <a:solidFill>
                  <a:srgbClr val="FF0000"/>
                </a:solidFill>
              </a:rPr>
              <a:t>drift</a:t>
            </a:r>
            <a:r>
              <a:rPr lang="it-IT" sz="1600" i="1" dirty="0" smtClean="0">
                <a:solidFill>
                  <a:srgbClr val="FF0000"/>
                </a:solidFill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</a:rPr>
              <a:t>contact</a:t>
            </a:r>
            <a:r>
              <a:rPr lang="it-IT" sz="1600" i="1" dirty="0" smtClean="0">
                <a:solidFill>
                  <a:srgbClr val="FF0000"/>
                </a:solidFill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</a:rPr>
              <a:t>was</a:t>
            </a:r>
            <a:r>
              <a:rPr lang="it-IT" sz="1600" i="1" dirty="0" smtClean="0">
                <a:solidFill>
                  <a:srgbClr val="FF0000"/>
                </a:solidFill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</a:rPr>
              <a:t>not</a:t>
            </a:r>
            <a:r>
              <a:rPr lang="it-IT" sz="1600" i="1" dirty="0" smtClean="0">
                <a:solidFill>
                  <a:srgbClr val="FF0000"/>
                </a:solidFill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</a:rPr>
              <a:t>well</a:t>
            </a:r>
            <a:r>
              <a:rPr lang="it-IT" sz="1600" i="1" dirty="0" smtClean="0">
                <a:solidFill>
                  <a:srgbClr val="FF0000"/>
                </a:solidFill>
              </a:rPr>
              <a:t> tight</a:t>
            </a:r>
            <a:endParaRPr lang="en-GB" sz="1600" i="1" dirty="0">
              <a:solidFill>
                <a:srgbClr val="FF0000"/>
              </a:solidFill>
            </a:endParaRPr>
          </a:p>
        </p:txBody>
      </p:sp>
      <p:pic>
        <p:nvPicPr>
          <p:cNvPr id="22531" name="Picture 3" descr="C:\Users\Chiara\Downloads\WhatsApp Image 2021-11-01 at 18.41.4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071546"/>
            <a:ext cx="2857520" cy="2168240"/>
          </a:xfrm>
          <a:prstGeom prst="rect">
            <a:avLst/>
          </a:prstGeom>
          <a:noFill/>
        </p:spPr>
      </p:pic>
      <p:pic>
        <p:nvPicPr>
          <p:cNvPr id="22533" name="Picture 5" descr="C:\Users\Chiara\Downloads\WhatsApp Image 2021-11-01 at 18.42.4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071546"/>
            <a:ext cx="2714612" cy="2143140"/>
          </a:xfrm>
          <a:prstGeom prst="rect">
            <a:avLst/>
          </a:prstGeom>
          <a:noFill/>
        </p:spPr>
      </p:pic>
      <p:sp>
        <p:nvSpPr>
          <p:cNvPr id="13" name="CasellaDiTesto 12"/>
          <p:cNvSpPr txBox="1"/>
          <p:nvPr/>
        </p:nvSpPr>
        <p:spPr>
          <a:xfrm>
            <a:off x="3857620" y="714356"/>
            <a:ext cx="4929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err="1" smtClean="0">
                <a:solidFill>
                  <a:srgbClr val="FF0000"/>
                </a:solidFill>
              </a:rPr>
              <a:t>Damage</a:t>
            </a:r>
            <a:r>
              <a:rPr lang="it-IT" sz="1600" i="1" dirty="0" smtClean="0">
                <a:solidFill>
                  <a:srgbClr val="FF0000"/>
                </a:solidFill>
              </a:rPr>
              <a:t> on </a:t>
            </a:r>
            <a:r>
              <a:rPr lang="it-IT" sz="1600" i="1" dirty="0" err="1" smtClean="0">
                <a:solidFill>
                  <a:srgbClr val="FF0000"/>
                </a:solidFill>
              </a:rPr>
              <a:t>three</a:t>
            </a:r>
            <a:r>
              <a:rPr lang="it-IT" sz="1600" i="1" dirty="0" smtClean="0">
                <a:solidFill>
                  <a:srgbClr val="FF0000"/>
                </a:solidFill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</a:rPr>
              <a:t>strips</a:t>
            </a:r>
            <a:r>
              <a:rPr lang="it-IT" sz="1600" i="1" dirty="0" smtClean="0">
                <a:solidFill>
                  <a:srgbClr val="FF0000"/>
                </a:solidFill>
              </a:rPr>
              <a:t> due </a:t>
            </a:r>
            <a:r>
              <a:rPr lang="it-IT" sz="1600" i="1" dirty="0" err="1" smtClean="0">
                <a:solidFill>
                  <a:srgbClr val="FF0000"/>
                </a:solidFill>
              </a:rPr>
              <a:t>to</a:t>
            </a:r>
            <a:r>
              <a:rPr lang="it-IT" sz="1600" i="1" dirty="0" smtClean="0">
                <a:solidFill>
                  <a:srgbClr val="FF0000"/>
                </a:solidFill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</a:rPr>
              <a:t>discharges</a:t>
            </a:r>
            <a:endParaRPr lang="en-GB" sz="1600" i="1" dirty="0">
              <a:solidFill>
                <a:srgbClr val="FF0000"/>
              </a:solidFill>
            </a:endParaRPr>
          </a:p>
        </p:txBody>
      </p:sp>
      <p:pic>
        <p:nvPicPr>
          <p:cNvPr id="22534" name="Picture 6" descr="C:\Users\Chiara\Pictures\Cattura5.PNG"/>
          <p:cNvPicPr>
            <a:picLocks noChangeAspect="1" noChangeArrowheads="1"/>
          </p:cNvPicPr>
          <p:nvPr/>
        </p:nvPicPr>
        <p:blipFill>
          <a:blip r:embed="rId5" cstate="print"/>
          <a:srcRect r="15571"/>
          <a:stretch>
            <a:fillRect/>
          </a:stretch>
        </p:blipFill>
        <p:spPr bwMode="auto">
          <a:xfrm>
            <a:off x="214282" y="3712433"/>
            <a:ext cx="4286280" cy="2074021"/>
          </a:xfrm>
          <a:prstGeom prst="rect">
            <a:avLst/>
          </a:prstGeom>
          <a:noFill/>
        </p:spPr>
      </p:pic>
      <p:pic>
        <p:nvPicPr>
          <p:cNvPr id="22530" name="Picture 2" descr="C:\Users\Chiara\Downloads\IMG_5764.jpg"/>
          <p:cNvPicPr>
            <a:picLocks noChangeAspect="1" noChangeArrowheads="1"/>
          </p:cNvPicPr>
          <p:nvPr/>
        </p:nvPicPr>
        <p:blipFill>
          <a:blip r:embed="rId6" cstate="print"/>
          <a:srcRect l="4615" t="15385" r="1538" b="18974"/>
          <a:stretch>
            <a:fillRect/>
          </a:stretch>
        </p:blipFill>
        <p:spPr bwMode="auto">
          <a:xfrm>
            <a:off x="4786314" y="3541427"/>
            <a:ext cx="4143404" cy="2173589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714348" y="328612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FF0000"/>
                </a:solidFill>
              </a:rPr>
              <a:t>Fe55 </a:t>
            </a:r>
            <a:r>
              <a:rPr lang="it-IT" i="1" dirty="0" err="1" smtClean="0">
                <a:solidFill>
                  <a:srgbClr val="FF0000"/>
                </a:solidFill>
              </a:rPr>
              <a:t>spectra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acquisition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with</a:t>
            </a:r>
            <a:r>
              <a:rPr lang="it-IT" i="1" dirty="0" smtClean="0">
                <a:solidFill>
                  <a:srgbClr val="FF0000"/>
                </a:solidFill>
              </a:rPr>
              <a:t> MCA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642910" y="6000768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Special</a:t>
            </a:r>
            <a:r>
              <a:rPr lang="it-IT" b="1" dirty="0" smtClean="0"/>
              <a:t> </a:t>
            </a:r>
            <a:r>
              <a:rPr lang="it-IT" b="1" dirty="0" err="1" smtClean="0"/>
              <a:t>thanks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Eraldo and Givi </a:t>
            </a:r>
            <a:r>
              <a:rPr lang="it-IT" b="1" dirty="0" err="1" smtClean="0"/>
              <a:t>for</a:t>
            </a:r>
            <a:r>
              <a:rPr lang="it-IT" b="1" dirty="0" smtClean="0"/>
              <a:t> </a:t>
            </a:r>
            <a:r>
              <a:rPr lang="it-IT" b="1" dirty="0" err="1" smtClean="0"/>
              <a:t>their</a:t>
            </a:r>
            <a:r>
              <a:rPr lang="it-IT" b="1" dirty="0" smtClean="0"/>
              <a:t> </a:t>
            </a:r>
            <a:r>
              <a:rPr lang="it-IT" b="1" dirty="0" err="1" smtClean="0"/>
              <a:t>support</a:t>
            </a:r>
            <a:r>
              <a:rPr lang="it-IT" b="1" dirty="0" smtClean="0"/>
              <a:t>, </a:t>
            </a:r>
            <a:r>
              <a:rPr lang="it-IT" b="1" dirty="0" err="1" smtClean="0"/>
              <a:t>availability</a:t>
            </a:r>
            <a:r>
              <a:rPr lang="it-IT" b="1" dirty="0" smtClean="0"/>
              <a:t> and </a:t>
            </a:r>
            <a:r>
              <a:rPr lang="it-IT" b="1" dirty="0" err="1" smtClean="0"/>
              <a:t>suggestions</a:t>
            </a:r>
            <a:r>
              <a:rPr lang="it-IT" b="1" dirty="0" smtClean="0"/>
              <a:t>!!</a:t>
            </a:r>
            <a:endParaRPr lang="en-GB" b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12/14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CasellaDiTesto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11.2021: </a:t>
            </a:r>
            <a:r>
              <a:rPr lang="it-IT" sz="3600" dirty="0" err="1" smtClean="0"/>
              <a:t>Preliminary</a:t>
            </a:r>
            <a:r>
              <a:rPr lang="it-IT" sz="3600" dirty="0" smtClean="0"/>
              <a:t> </a:t>
            </a:r>
            <a:r>
              <a:rPr lang="it-IT" sz="3600" dirty="0" err="1" smtClean="0"/>
              <a:t>results</a:t>
            </a:r>
            <a:endParaRPr lang="en-GB" sz="3600" dirty="0"/>
          </a:p>
        </p:txBody>
      </p:sp>
      <p:pic>
        <p:nvPicPr>
          <p:cNvPr id="27651" name="Picture 3" descr="D:\Screenshot from 2021-11-03 01-24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868478" cy="2663614"/>
          </a:xfrm>
          <a:prstGeom prst="rect">
            <a:avLst/>
          </a:prstGeom>
          <a:noFill/>
        </p:spPr>
      </p:pic>
      <p:pic>
        <p:nvPicPr>
          <p:cNvPr id="27652" name="Picture 4" descr="D:\Screenshot from 2021-11-03 05-26-16.png"/>
          <p:cNvPicPr>
            <a:picLocks noChangeAspect="1" noChangeArrowheads="1"/>
          </p:cNvPicPr>
          <p:nvPr/>
        </p:nvPicPr>
        <p:blipFill>
          <a:blip r:embed="rId3"/>
          <a:srcRect l="2066" t="7317"/>
          <a:stretch>
            <a:fillRect/>
          </a:stretch>
        </p:blipFill>
        <p:spPr bwMode="auto">
          <a:xfrm>
            <a:off x="2442720" y="3929066"/>
            <a:ext cx="6629874" cy="2657389"/>
          </a:xfrm>
          <a:prstGeom prst="rect">
            <a:avLst/>
          </a:prstGeom>
          <a:noFill/>
        </p:spPr>
      </p:pic>
      <p:pic>
        <p:nvPicPr>
          <p:cNvPr id="27654" name="Picture 6" descr="https://lh6.googleusercontent.com/4S-KBL-a4lYzFNAKoVhljHa6JVIhvzDBSmuqarkCChnYXrlCCxhXb3Rx36OefJ3bFcdVJQomGOwJqR_WpkJnPrPyagPtr-OBPXAElZ6fD7tRpCTzSxklRt0bxQGbXjDCK5vWjf8rO1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071546"/>
            <a:ext cx="3150257" cy="2869667"/>
          </a:xfrm>
          <a:prstGeom prst="rect">
            <a:avLst/>
          </a:prstGeom>
          <a:noFill/>
        </p:spPr>
      </p:pic>
      <p:pic>
        <p:nvPicPr>
          <p:cNvPr id="27656" name="Picture 8" descr="https://lh5.googleusercontent.com/aupcxPJeNStV_J5TOHX1mTK9XypMupXvc8zRoxdLNl3jh4N9SKbLGJjofd9h2Lv9QMQdH70CAQ646FZ2Lc6IfEFS5bd83pvRbjp-r2JIzAlj9_RXgfPyhx_D7T2YGsxxQ9O0G5vvr-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071546"/>
            <a:ext cx="2571736" cy="2686698"/>
          </a:xfrm>
          <a:prstGeom prst="rect">
            <a:avLst/>
          </a:prstGeom>
          <a:noFill/>
        </p:spPr>
      </p:pic>
      <p:sp>
        <p:nvSpPr>
          <p:cNvPr id="12" name="CasellaDiTesto 11"/>
          <p:cNvSpPr txBox="1"/>
          <p:nvPr/>
        </p:nvSpPr>
        <p:spPr>
          <a:xfrm>
            <a:off x="214282" y="78579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TIGER </a:t>
            </a:r>
            <a:r>
              <a:rPr lang="it-IT" b="1" i="1" dirty="0" err="1" smtClean="0"/>
              <a:t>channels</a:t>
            </a:r>
            <a:r>
              <a:rPr lang="it-IT" b="1" i="1" dirty="0" smtClean="0"/>
              <a:t> </a:t>
            </a:r>
            <a:r>
              <a:rPr lang="it-IT" b="1" i="1" dirty="0" err="1" smtClean="0"/>
              <a:t>thrs</a:t>
            </a:r>
            <a:r>
              <a:rPr lang="it-IT" b="1" i="1" dirty="0" smtClean="0"/>
              <a:t> </a:t>
            </a:r>
            <a:r>
              <a:rPr lang="it-IT" b="1" i="1" dirty="0" err="1" smtClean="0"/>
              <a:t>too</a:t>
            </a:r>
            <a:r>
              <a:rPr lang="it-IT" b="1" i="1" dirty="0" smtClean="0"/>
              <a:t> low</a:t>
            </a:r>
            <a:endParaRPr lang="en-GB" b="1" i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857620" y="714356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/>
              <a:t>After</a:t>
            </a:r>
            <a:r>
              <a:rPr lang="it-IT" b="1" i="1" dirty="0" smtClean="0"/>
              <a:t>  </a:t>
            </a:r>
            <a:r>
              <a:rPr lang="it-IT" b="1" i="1" dirty="0" err="1" smtClean="0"/>
              <a:t>thrs</a:t>
            </a:r>
            <a:r>
              <a:rPr lang="it-IT" b="1" i="1" dirty="0" smtClean="0"/>
              <a:t> </a:t>
            </a:r>
            <a:r>
              <a:rPr lang="it-IT" b="1" i="1" dirty="0" err="1" smtClean="0"/>
              <a:t>adjustment</a:t>
            </a:r>
            <a:r>
              <a:rPr lang="it-IT" b="1" i="1" dirty="0" smtClean="0"/>
              <a:t>: </a:t>
            </a:r>
            <a:r>
              <a:rPr lang="it-IT" b="1" i="1" dirty="0" err="1" smtClean="0"/>
              <a:t>preliminary</a:t>
            </a:r>
            <a:r>
              <a:rPr lang="it-IT" b="1" i="1" dirty="0" smtClean="0"/>
              <a:t> </a:t>
            </a:r>
            <a:r>
              <a:rPr lang="it-IT" b="1" i="1" dirty="0" err="1" smtClean="0"/>
              <a:t>beam</a:t>
            </a:r>
            <a:r>
              <a:rPr lang="it-IT" b="1" i="1" dirty="0" smtClean="0"/>
              <a:t> </a:t>
            </a:r>
            <a:r>
              <a:rPr lang="it-IT" b="1" i="1" dirty="0" err="1" smtClean="0"/>
              <a:t>profile</a:t>
            </a:r>
            <a:endParaRPr lang="en-GB" b="1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42844" y="3874851"/>
            <a:ext cx="2357454" cy="255454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We lost a large quantity of electronic channels to sparks, so we were not able to see the test pulse in the last data acquisition, since the FEB which were</a:t>
            </a:r>
          </a:p>
          <a:p>
            <a:r>
              <a:rPr lang="en-GB" sz="1600" dirty="0" smtClean="0"/>
              <a:t>connected to the injection board had a completely damaged TIGER chip</a:t>
            </a:r>
            <a:endParaRPr lang="en-GB" sz="16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13/14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/>
              <a:t>Next</a:t>
            </a:r>
            <a:r>
              <a:rPr lang="it-IT" sz="3600" dirty="0" smtClean="0"/>
              <a:t> </a:t>
            </a:r>
            <a:r>
              <a:rPr lang="it-IT" sz="3600" dirty="0" err="1" smtClean="0"/>
              <a:t>steps</a:t>
            </a:r>
            <a:endParaRPr lang="en-GB" sz="3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85720" y="1000108"/>
            <a:ext cx="5143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600" dirty="0" smtClean="0"/>
              <a:t>          More complete data </a:t>
            </a:r>
            <a:r>
              <a:rPr lang="it-IT" sz="1600" dirty="0" err="1" smtClean="0"/>
              <a:t>analysis</a:t>
            </a:r>
            <a:r>
              <a:rPr lang="it-IT" sz="1600" dirty="0" smtClean="0"/>
              <a:t>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dirty="0" err="1" smtClean="0"/>
              <a:t>energy</a:t>
            </a:r>
            <a:endParaRPr lang="it-IT" sz="1600" dirty="0" smtClean="0"/>
          </a:p>
          <a:p>
            <a:r>
              <a:rPr lang="it-IT" sz="1600" dirty="0" smtClean="0"/>
              <a:t>           </a:t>
            </a:r>
            <a:r>
              <a:rPr lang="it-IT" sz="1600" dirty="0" err="1" smtClean="0"/>
              <a:t>studies</a:t>
            </a:r>
            <a:r>
              <a:rPr lang="it-IT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        Production </a:t>
            </a:r>
            <a:r>
              <a:rPr lang="it-IT" sz="1600" dirty="0" err="1" smtClean="0"/>
              <a:t>of</a:t>
            </a:r>
            <a:r>
              <a:rPr lang="it-IT" sz="1600" dirty="0" smtClean="0"/>
              <a:t> 6 </a:t>
            </a:r>
            <a:r>
              <a:rPr lang="it-IT" sz="1600" dirty="0" err="1" smtClean="0"/>
              <a:t>new</a:t>
            </a:r>
            <a:r>
              <a:rPr lang="it-IT" sz="1600" dirty="0" smtClean="0"/>
              <a:t> </a:t>
            </a:r>
            <a:r>
              <a:rPr lang="it-IT" sz="1600" dirty="0" err="1" smtClean="0"/>
              <a:t>FEBs</a:t>
            </a:r>
            <a:r>
              <a:rPr lang="it-IT" sz="1600" dirty="0" smtClean="0"/>
              <a:t>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dirty="0" err="1" smtClean="0"/>
              <a:t>one</a:t>
            </a:r>
            <a:r>
              <a:rPr lang="it-IT" sz="1600" dirty="0" smtClean="0"/>
              <a:t> </a:t>
            </a:r>
            <a:r>
              <a:rPr lang="it-IT" sz="1600" dirty="0" err="1" smtClean="0"/>
              <a:t>layer</a:t>
            </a:r>
            <a:endParaRPr lang="it-IT" sz="1600" dirty="0" smtClean="0"/>
          </a:p>
          <a:p>
            <a:r>
              <a:rPr lang="it-IT" sz="1600" dirty="0" smtClean="0"/>
              <a:t>           </a:t>
            </a:r>
            <a:r>
              <a:rPr lang="it-IT" sz="1600" dirty="0" err="1" smtClean="0"/>
              <a:t>instead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two</a:t>
            </a:r>
            <a:r>
              <a:rPr lang="it-IT" sz="1600" dirty="0" smtClean="0"/>
              <a:t>,</a:t>
            </a:r>
            <a:r>
              <a:rPr lang="en-GB" sz="1600" dirty="0" smtClean="0"/>
              <a:t> </a:t>
            </a:r>
            <a:r>
              <a:rPr lang="en-GB" sz="1600" dirty="0" err="1" smtClean="0"/>
              <a:t>FireFly</a:t>
            </a:r>
            <a:r>
              <a:rPr lang="en-GB" sz="1600" dirty="0" smtClean="0"/>
              <a:t> R/O and new ESD protection</a:t>
            </a:r>
          </a:p>
          <a:p>
            <a:r>
              <a:rPr lang="en-GB" sz="1600" dirty="0" smtClean="0"/>
              <a:t>           circuit.</a:t>
            </a:r>
            <a:endParaRPr lang="it-IT" sz="1600" dirty="0" smtClean="0"/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        </a:t>
            </a:r>
            <a:r>
              <a:rPr lang="it-IT" sz="1600" dirty="0" err="1" smtClean="0"/>
              <a:t>Adaptor</a:t>
            </a:r>
            <a:r>
              <a:rPr lang="it-IT" sz="1600" dirty="0" smtClean="0"/>
              <a:t> card </a:t>
            </a:r>
            <a:r>
              <a:rPr lang="it-IT" sz="1600" dirty="0" err="1" smtClean="0"/>
              <a:t>for</a:t>
            </a:r>
            <a:r>
              <a:rPr lang="it-IT" sz="1600" dirty="0" smtClean="0"/>
              <a:t> “</a:t>
            </a:r>
            <a:r>
              <a:rPr lang="it-IT" sz="1600" dirty="0" err="1" smtClean="0"/>
              <a:t>old</a:t>
            </a:r>
            <a:r>
              <a:rPr lang="it-IT" sz="1600" dirty="0" smtClean="0"/>
              <a:t>” </a:t>
            </a:r>
            <a:r>
              <a:rPr lang="it-IT" sz="1600" dirty="0" err="1" smtClean="0"/>
              <a:t>FEBs</a:t>
            </a:r>
            <a:r>
              <a:rPr lang="en-GB" sz="1600" dirty="0" smtClean="0"/>
              <a:t> with the new ESD</a:t>
            </a:r>
          </a:p>
          <a:p>
            <a:r>
              <a:rPr lang="en-GB" sz="1600" dirty="0" smtClean="0"/>
              <a:t>            protection.</a:t>
            </a:r>
            <a:endParaRPr lang="it-IT" sz="1600" dirty="0" smtClean="0"/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        </a:t>
            </a:r>
            <a:r>
              <a:rPr lang="it-IT" sz="1600" dirty="0" err="1" smtClean="0"/>
              <a:t>Implementation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 the </a:t>
            </a:r>
            <a:r>
              <a:rPr lang="it-IT" sz="1600" dirty="0" err="1" smtClean="0"/>
              <a:t>proper</a:t>
            </a:r>
            <a:r>
              <a:rPr lang="it-IT" sz="1600" dirty="0" smtClean="0"/>
              <a:t> </a:t>
            </a:r>
            <a:r>
              <a:rPr lang="it-IT" sz="1600" dirty="0" err="1" smtClean="0"/>
              <a:t>triggering</a:t>
            </a:r>
            <a:endParaRPr lang="it-IT" sz="1600" dirty="0" smtClean="0"/>
          </a:p>
          <a:p>
            <a:r>
              <a:rPr lang="it-IT" sz="1600" dirty="0" smtClean="0"/>
              <a:t>           system and </a:t>
            </a:r>
            <a:r>
              <a:rPr lang="it-IT" sz="1600" dirty="0" err="1" smtClean="0"/>
              <a:t>cosmic</a:t>
            </a:r>
            <a:r>
              <a:rPr lang="it-IT" sz="1600" dirty="0" smtClean="0"/>
              <a:t> data </a:t>
            </a:r>
            <a:r>
              <a:rPr lang="it-IT" sz="1600" dirty="0" err="1" smtClean="0"/>
              <a:t>acquisition</a:t>
            </a:r>
            <a:r>
              <a:rPr lang="it-IT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        New design </a:t>
            </a:r>
            <a:r>
              <a:rPr lang="it-IT" sz="1600" dirty="0" err="1" smtClean="0"/>
              <a:t>of</a:t>
            </a:r>
            <a:r>
              <a:rPr lang="it-IT" sz="1600" dirty="0" smtClean="0"/>
              <a:t> the </a:t>
            </a:r>
            <a:r>
              <a:rPr lang="it-IT" sz="1600" dirty="0" err="1" smtClean="0"/>
              <a:t>MM</a:t>
            </a:r>
            <a:r>
              <a:rPr lang="it-IT" sz="1600" dirty="0" smtClean="0"/>
              <a:t> PCB in </a:t>
            </a:r>
            <a:r>
              <a:rPr lang="it-IT" sz="1600" dirty="0" err="1" smtClean="0"/>
              <a:t>order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have</a:t>
            </a:r>
            <a:endParaRPr lang="it-IT" sz="1600" dirty="0" smtClean="0"/>
          </a:p>
          <a:p>
            <a:r>
              <a:rPr lang="it-IT" sz="1600" dirty="0" smtClean="0"/>
              <a:t>           the HV on the </a:t>
            </a:r>
            <a:r>
              <a:rPr lang="it-IT" sz="1600" dirty="0" err="1" smtClean="0"/>
              <a:t>readout</a:t>
            </a:r>
            <a:r>
              <a:rPr lang="it-IT" sz="1600" dirty="0" smtClean="0"/>
              <a:t> </a:t>
            </a:r>
            <a:r>
              <a:rPr lang="it-IT" sz="1600" dirty="0" err="1" smtClean="0"/>
              <a:t>strips</a:t>
            </a:r>
            <a:r>
              <a:rPr lang="it-IT" sz="1600" dirty="0" smtClean="0"/>
              <a:t> and the </a:t>
            </a:r>
            <a:r>
              <a:rPr lang="it-IT" sz="1600" dirty="0" err="1" smtClean="0"/>
              <a:t>mesh</a:t>
            </a:r>
            <a:endParaRPr lang="it-IT" sz="1600" dirty="0" smtClean="0"/>
          </a:p>
          <a:p>
            <a:r>
              <a:rPr lang="it-IT" sz="1600" dirty="0" smtClean="0"/>
              <a:t>           </a:t>
            </a:r>
            <a:r>
              <a:rPr lang="it-IT" sz="1600" dirty="0" err="1" smtClean="0"/>
              <a:t>grounded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        Test </a:t>
            </a:r>
            <a:r>
              <a:rPr lang="it-IT" sz="1600" dirty="0" err="1" smtClean="0"/>
              <a:t>of</a:t>
            </a:r>
            <a:r>
              <a:rPr lang="it-IT" sz="1600" dirty="0" smtClean="0"/>
              <a:t> the </a:t>
            </a:r>
            <a:r>
              <a:rPr lang="it-IT" sz="1600" dirty="0" err="1" smtClean="0"/>
              <a:t>new</a:t>
            </a:r>
            <a:r>
              <a:rPr lang="it-IT" sz="1600" dirty="0" smtClean="0"/>
              <a:t> resistive </a:t>
            </a:r>
            <a:r>
              <a:rPr lang="it-IT" sz="1600" dirty="0" err="1" smtClean="0"/>
              <a:t>MM</a:t>
            </a:r>
            <a:r>
              <a:rPr lang="it-IT" sz="1600" dirty="0" smtClean="0"/>
              <a:t> </a:t>
            </a:r>
            <a:r>
              <a:rPr lang="it-IT" sz="1600" dirty="0" err="1" smtClean="0"/>
              <a:t>prototypes</a:t>
            </a:r>
            <a:r>
              <a:rPr lang="it-IT" sz="1600" dirty="0" smtClean="0"/>
              <a:t>.</a:t>
            </a:r>
            <a:endParaRPr lang="en-GB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14/</a:t>
            </a:r>
            <a:r>
              <a:rPr lang="it-IT" sz="1600" dirty="0" err="1" smtClean="0"/>
              <a:t>14</a:t>
            </a:r>
            <a:endParaRPr lang="en-GB" sz="1600" dirty="0"/>
          </a:p>
        </p:txBody>
      </p:sp>
      <p:pic>
        <p:nvPicPr>
          <p:cNvPr id="28678" name="Picture 6" descr="C:\Users\Chiara\Downloads\amber-micromegas_FE_TOP.jpg"/>
          <p:cNvPicPr>
            <a:picLocks noChangeAspect="1" noChangeArrowheads="1"/>
          </p:cNvPicPr>
          <p:nvPr/>
        </p:nvPicPr>
        <p:blipFill>
          <a:blip r:embed="rId2" cstate="print"/>
          <a:srcRect l="7862" t="-584" r="17622" b="137"/>
          <a:stretch>
            <a:fillRect/>
          </a:stretch>
        </p:blipFill>
        <p:spPr bwMode="auto">
          <a:xfrm>
            <a:off x="5500694" y="785794"/>
            <a:ext cx="3571900" cy="1887590"/>
          </a:xfrm>
          <a:prstGeom prst="rect">
            <a:avLst/>
          </a:prstGeom>
          <a:noFill/>
        </p:spPr>
      </p:pic>
      <p:pic>
        <p:nvPicPr>
          <p:cNvPr id="28679" name="Picture 7" descr="C:\Users\Chiara\Downloads\amber-micromegas_FE_BOTTOM.jpg"/>
          <p:cNvPicPr>
            <a:picLocks noChangeAspect="1" noChangeArrowheads="1"/>
          </p:cNvPicPr>
          <p:nvPr/>
        </p:nvPicPr>
        <p:blipFill>
          <a:blip r:embed="rId3" cstate="print"/>
          <a:srcRect l="21957" t="1339" r="21701"/>
          <a:stretch>
            <a:fillRect/>
          </a:stretch>
        </p:blipFill>
        <p:spPr bwMode="auto">
          <a:xfrm>
            <a:off x="5500694" y="2714620"/>
            <a:ext cx="3538100" cy="2428892"/>
          </a:xfrm>
          <a:prstGeom prst="rect">
            <a:avLst/>
          </a:prstGeom>
          <a:noFill/>
        </p:spPr>
      </p:pic>
      <p:cxnSp>
        <p:nvCxnSpPr>
          <p:cNvPr id="16" name="Connettore 2 15"/>
          <p:cNvCxnSpPr/>
          <p:nvPr/>
        </p:nvCxnSpPr>
        <p:spPr>
          <a:xfrm>
            <a:off x="4929190" y="1928802"/>
            <a:ext cx="10001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4929190" y="1928802"/>
            <a:ext cx="1714512" cy="10001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2000232" y="578645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/>
              <a:t>Thank</a:t>
            </a:r>
            <a:r>
              <a:rPr lang="it-IT" b="1" dirty="0" smtClean="0"/>
              <a:t> </a:t>
            </a:r>
            <a:r>
              <a:rPr lang="it-IT" b="1" dirty="0" err="1" smtClean="0"/>
              <a:t>you</a:t>
            </a:r>
            <a:r>
              <a:rPr lang="it-IT" b="1" dirty="0" smtClean="0"/>
              <a:t> </a:t>
            </a:r>
            <a:r>
              <a:rPr lang="it-IT" b="1" dirty="0" err="1" smtClean="0"/>
              <a:t>for</a:t>
            </a:r>
            <a:r>
              <a:rPr lang="it-IT" b="1" dirty="0" smtClean="0"/>
              <a:t> </a:t>
            </a:r>
            <a:r>
              <a:rPr lang="it-IT" b="1" dirty="0" err="1" smtClean="0"/>
              <a:t>your</a:t>
            </a:r>
            <a:r>
              <a:rPr lang="it-IT" b="1" dirty="0" smtClean="0"/>
              <a:t> </a:t>
            </a:r>
            <a:r>
              <a:rPr lang="it-IT" b="1" dirty="0" err="1" smtClean="0"/>
              <a:t>attention</a:t>
            </a:r>
            <a:r>
              <a:rPr lang="it-IT" b="1" dirty="0" smtClean="0"/>
              <a:t>!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CasellaDiTesto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/>
              <a:t>Spares</a:t>
            </a:r>
            <a:r>
              <a:rPr lang="it-IT" sz="3600" dirty="0" smtClean="0"/>
              <a:t>: </a:t>
            </a:r>
            <a:r>
              <a:rPr lang="it-IT" sz="3600" dirty="0" err="1" smtClean="0"/>
              <a:t>new</a:t>
            </a:r>
            <a:r>
              <a:rPr lang="it-IT" sz="3600" dirty="0" smtClean="0"/>
              <a:t> ESD </a:t>
            </a:r>
            <a:r>
              <a:rPr lang="it-IT" sz="3600" dirty="0" err="1" smtClean="0"/>
              <a:t>protection</a:t>
            </a:r>
            <a:r>
              <a:rPr lang="it-IT" sz="3600" dirty="0" smtClean="0"/>
              <a:t> </a:t>
            </a:r>
            <a:r>
              <a:rPr lang="it-IT" sz="3600" dirty="0" err="1" smtClean="0"/>
              <a:t>circuit</a:t>
            </a:r>
            <a:endParaRPr lang="en-GB" sz="3600" dirty="0"/>
          </a:p>
        </p:txBody>
      </p:sp>
      <p:pic>
        <p:nvPicPr>
          <p:cNvPr id="24" name="Picture 4">
            <a:extLst>
              <a:ext uri="{FF2B5EF4-FFF2-40B4-BE49-F238E27FC236}">
                <a16:creationId xmlns="" xmlns:a16="http://schemas.microsoft.com/office/drawing/2014/main" id="{9D991301-5EE0-46CE-8C84-3F26E6D517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535056" y="1867221"/>
            <a:ext cx="4518842" cy="2866144"/>
          </a:xfrm>
          <a:prstGeom prst="rect">
            <a:avLst/>
          </a:prstGeom>
        </p:spPr>
      </p:pic>
      <p:sp>
        <p:nvSpPr>
          <p:cNvPr id="25" name="Freeform: Shape 7">
            <a:extLst>
              <a:ext uri="{FF2B5EF4-FFF2-40B4-BE49-F238E27FC236}">
                <a16:creationId xmlns="" xmlns:a16="http://schemas.microsoft.com/office/drawing/2014/main" id="{A4BBE3B9-6FAC-4B42-ABF0-0ABE6A2B8DCE}"/>
              </a:ext>
            </a:extLst>
          </p:cNvPr>
          <p:cNvSpPr/>
          <p:nvPr/>
        </p:nvSpPr>
        <p:spPr>
          <a:xfrm>
            <a:off x="5860693" y="3296451"/>
            <a:ext cx="479171" cy="591671"/>
          </a:xfrm>
          <a:custGeom>
            <a:avLst/>
            <a:gdLst>
              <a:gd name="connsiteX0" fmla="*/ 223241 w 638894"/>
              <a:gd name="connsiteY0" fmla="*/ 0 h 591671"/>
              <a:gd name="connsiteX1" fmla="*/ 169453 w 638894"/>
              <a:gd name="connsiteY1" fmla="*/ 215153 h 591671"/>
              <a:gd name="connsiteX2" fmla="*/ 84929 w 638894"/>
              <a:gd name="connsiteY2" fmla="*/ 207469 h 591671"/>
              <a:gd name="connsiteX3" fmla="*/ 8088 w 638894"/>
              <a:gd name="connsiteY3" fmla="*/ 222837 h 591671"/>
              <a:gd name="connsiteX4" fmla="*/ 15772 w 638894"/>
              <a:gd name="connsiteY4" fmla="*/ 414938 h 591671"/>
              <a:gd name="connsiteX5" fmla="*/ 23456 w 638894"/>
              <a:gd name="connsiteY5" fmla="*/ 453358 h 591671"/>
              <a:gd name="connsiteX6" fmla="*/ 69560 w 638894"/>
              <a:gd name="connsiteY6" fmla="*/ 507147 h 591671"/>
              <a:gd name="connsiteX7" fmla="*/ 92613 w 638894"/>
              <a:gd name="connsiteY7" fmla="*/ 522515 h 591671"/>
              <a:gd name="connsiteX8" fmla="*/ 138717 w 638894"/>
              <a:gd name="connsiteY8" fmla="*/ 530199 h 591671"/>
              <a:gd name="connsiteX9" fmla="*/ 269345 w 638894"/>
              <a:gd name="connsiteY9" fmla="*/ 568619 h 591671"/>
              <a:gd name="connsiteX10" fmla="*/ 415342 w 638894"/>
              <a:gd name="connsiteY10" fmla="*/ 591671 h 591671"/>
              <a:gd name="connsiteX11" fmla="*/ 553655 w 638894"/>
              <a:gd name="connsiteY11" fmla="*/ 576303 h 591671"/>
              <a:gd name="connsiteX12" fmla="*/ 592075 w 638894"/>
              <a:gd name="connsiteY12" fmla="*/ 560935 h 591671"/>
              <a:gd name="connsiteX13" fmla="*/ 615127 w 638894"/>
              <a:gd name="connsiteY13" fmla="*/ 553251 h 591671"/>
              <a:gd name="connsiteX14" fmla="*/ 622811 w 638894"/>
              <a:gd name="connsiteY14" fmla="*/ 507147 h 591671"/>
              <a:gd name="connsiteX15" fmla="*/ 638179 w 638894"/>
              <a:gd name="connsiteY15" fmla="*/ 437990 h 591671"/>
              <a:gd name="connsiteX16" fmla="*/ 615127 w 638894"/>
              <a:gd name="connsiteY16" fmla="*/ 330414 h 591671"/>
              <a:gd name="connsiteX17" fmla="*/ 607443 w 638894"/>
              <a:gd name="connsiteY17" fmla="*/ 299678 h 591671"/>
              <a:gd name="connsiteX18" fmla="*/ 545971 w 638894"/>
              <a:gd name="connsiteY18" fmla="*/ 276626 h 591671"/>
              <a:gd name="connsiteX19" fmla="*/ 515234 w 638894"/>
              <a:gd name="connsiteY19" fmla="*/ 261258 h 591671"/>
              <a:gd name="connsiteX20" fmla="*/ 430710 w 638894"/>
              <a:gd name="connsiteY20" fmla="*/ 238205 h 591671"/>
              <a:gd name="connsiteX21" fmla="*/ 307766 w 638894"/>
              <a:gd name="connsiteY21" fmla="*/ 207469 h 591671"/>
              <a:gd name="connsiteX22" fmla="*/ 223241 w 638894"/>
              <a:gd name="connsiteY22" fmla="*/ 184417 h 59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38894" h="591671">
                <a:moveTo>
                  <a:pt x="223241" y="0"/>
                </a:moveTo>
                <a:cubicBezTo>
                  <a:pt x="231969" y="253115"/>
                  <a:pt x="304582" y="229377"/>
                  <a:pt x="169453" y="215153"/>
                </a:cubicBezTo>
                <a:cubicBezTo>
                  <a:pt x="141318" y="212191"/>
                  <a:pt x="113104" y="210030"/>
                  <a:pt x="84929" y="207469"/>
                </a:cubicBezTo>
                <a:cubicBezTo>
                  <a:pt x="59315" y="212592"/>
                  <a:pt x="16348" y="198057"/>
                  <a:pt x="8088" y="222837"/>
                </a:cubicBezTo>
                <a:cubicBezTo>
                  <a:pt x="-12178" y="283633"/>
                  <a:pt x="11509" y="350995"/>
                  <a:pt x="15772" y="414938"/>
                </a:cubicBezTo>
                <a:cubicBezTo>
                  <a:pt x="16641" y="427969"/>
                  <a:pt x="18870" y="441129"/>
                  <a:pt x="23456" y="453358"/>
                </a:cubicBezTo>
                <a:cubicBezTo>
                  <a:pt x="29896" y="470532"/>
                  <a:pt x="58909" y="498018"/>
                  <a:pt x="69560" y="507147"/>
                </a:cubicBezTo>
                <a:cubicBezTo>
                  <a:pt x="76572" y="513157"/>
                  <a:pt x="83852" y="519595"/>
                  <a:pt x="92613" y="522515"/>
                </a:cubicBezTo>
                <a:cubicBezTo>
                  <a:pt x="107393" y="527442"/>
                  <a:pt x="123349" y="527638"/>
                  <a:pt x="138717" y="530199"/>
                </a:cubicBezTo>
                <a:cubicBezTo>
                  <a:pt x="189064" y="550338"/>
                  <a:pt x="203926" y="558290"/>
                  <a:pt x="269345" y="568619"/>
                </a:cubicBezTo>
                <a:lnTo>
                  <a:pt x="415342" y="591671"/>
                </a:lnTo>
                <a:cubicBezTo>
                  <a:pt x="438238" y="589763"/>
                  <a:pt x="519984" y="585486"/>
                  <a:pt x="553655" y="576303"/>
                </a:cubicBezTo>
                <a:cubicBezTo>
                  <a:pt x="566962" y="572674"/>
                  <a:pt x="579160" y="565778"/>
                  <a:pt x="592075" y="560935"/>
                </a:cubicBezTo>
                <a:cubicBezTo>
                  <a:pt x="599659" y="558091"/>
                  <a:pt x="607443" y="555812"/>
                  <a:pt x="615127" y="553251"/>
                </a:cubicBezTo>
                <a:cubicBezTo>
                  <a:pt x="617688" y="537883"/>
                  <a:pt x="619756" y="522424"/>
                  <a:pt x="622811" y="507147"/>
                </a:cubicBezTo>
                <a:cubicBezTo>
                  <a:pt x="627442" y="483991"/>
                  <a:pt x="636869" y="461568"/>
                  <a:pt x="638179" y="437990"/>
                </a:cubicBezTo>
                <a:cubicBezTo>
                  <a:pt x="641770" y="373356"/>
                  <a:pt x="631498" y="379527"/>
                  <a:pt x="615127" y="330414"/>
                </a:cubicBezTo>
                <a:cubicBezTo>
                  <a:pt x="611787" y="320395"/>
                  <a:pt x="614911" y="307146"/>
                  <a:pt x="607443" y="299678"/>
                </a:cubicBezTo>
                <a:cubicBezTo>
                  <a:pt x="599484" y="291719"/>
                  <a:pt x="559805" y="282555"/>
                  <a:pt x="545971" y="276626"/>
                </a:cubicBezTo>
                <a:cubicBezTo>
                  <a:pt x="535442" y="272114"/>
                  <a:pt x="525763" y="265770"/>
                  <a:pt x="515234" y="261258"/>
                </a:cubicBezTo>
                <a:cubicBezTo>
                  <a:pt x="493944" y="252134"/>
                  <a:pt x="443193" y="241877"/>
                  <a:pt x="430710" y="238205"/>
                </a:cubicBezTo>
                <a:cubicBezTo>
                  <a:pt x="321994" y="206229"/>
                  <a:pt x="402289" y="220972"/>
                  <a:pt x="307766" y="207469"/>
                </a:cubicBezTo>
                <a:cubicBezTo>
                  <a:pt x="239098" y="181719"/>
                  <a:pt x="268177" y="184417"/>
                  <a:pt x="223241" y="1844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: Shape 9">
            <a:extLst>
              <a:ext uri="{FF2B5EF4-FFF2-40B4-BE49-F238E27FC236}">
                <a16:creationId xmlns="" xmlns:a16="http://schemas.microsoft.com/office/drawing/2014/main" id="{145EBBA0-85BB-404F-86CE-A3776603F1AF}"/>
              </a:ext>
            </a:extLst>
          </p:cNvPr>
          <p:cNvSpPr/>
          <p:nvPr/>
        </p:nvSpPr>
        <p:spPr>
          <a:xfrm>
            <a:off x="5658521" y="4176993"/>
            <a:ext cx="809234" cy="564057"/>
          </a:xfrm>
          <a:custGeom>
            <a:avLst/>
            <a:gdLst>
              <a:gd name="connsiteX0" fmla="*/ 100918 w 1078978"/>
              <a:gd name="connsiteY0" fmla="*/ 502584 h 564057"/>
              <a:gd name="connsiteX1" fmla="*/ 269967 w 1078978"/>
              <a:gd name="connsiteY1" fmla="*/ 525637 h 564057"/>
              <a:gd name="connsiteX2" fmla="*/ 400596 w 1078978"/>
              <a:gd name="connsiteY2" fmla="*/ 541005 h 564057"/>
              <a:gd name="connsiteX3" fmla="*/ 477436 w 1078978"/>
              <a:gd name="connsiteY3" fmla="*/ 548689 h 564057"/>
              <a:gd name="connsiteX4" fmla="*/ 561960 w 1078978"/>
              <a:gd name="connsiteY4" fmla="*/ 564057 h 564057"/>
              <a:gd name="connsiteX5" fmla="*/ 838586 w 1078978"/>
              <a:gd name="connsiteY5" fmla="*/ 556373 h 564057"/>
              <a:gd name="connsiteX6" fmla="*/ 915426 w 1078978"/>
              <a:gd name="connsiteY6" fmla="*/ 548689 h 564057"/>
              <a:gd name="connsiteX7" fmla="*/ 976898 w 1078978"/>
              <a:gd name="connsiteY7" fmla="*/ 502584 h 564057"/>
              <a:gd name="connsiteX8" fmla="*/ 1046055 w 1078978"/>
              <a:gd name="connsiteY8" fmla="*/ 410376 h 564057"/>
              <a:gd name="connsiteX9" fmla="*/ 1053739 w 1078978"/>
              <a:gd name="connsiteY9" fmla="*/ 387324 h 564057"/>
              <a:gd name="connsiteX10" fmla="*/ 1069107 w 1078978"/>
              <a:gd name="connsiteY10" fmla="*/ 364272 h 564057"/>
              <a:gd name="connsiteX11" fmla="*/ 1076791 w 1078978"/>
              <a:gd name="connsiteY11" fmla="*/ 302800 h 564057"/>
              <a:gd name="connsiteX12" fmla="*/ 1038371 w 1078978"/>
              <a:gd name="connsiteY12" fmla="*/ 49226 h 564057"/>
              <a:gd name="connsiteX13" fmla="*/ 1015318 w 1078978"/>
              <a:gd name="connsiteY13" fmla="*/ 41542 h 564057"/>
              <a:gd name="connsiteX14" fmla="*/ 992266 w 1078978"/>
              <a:gd name="connsiteY14" fmla="*/ 18490 h 564057"/>
              <a:gd name="connsiteX15" fmla="*/ 669537 w 1078978"/>
              <a:gd name="connsiteY15" fmla="*/ 10806 h 564057"/>
              <a:gd name="connsiteX16" fmla="*/ 577329 w 1078978"/>
              <a:gd name="connsiteY16" fmla="*/ 18490 h 564057"/>
              <a:gd name="connsiteX17" fmla="*/ 515856 w 1078978"/>
              <a:gd name="connsiteY17" fmla="*/ 33858 h 564057"/>
              <a:gd name="connsiteX18" fmla="*/ 462068 w 1078978"/>
              <a:gd name="connsiteY18" fmla="*/ 41542 h 564057"/>
              <a:gd name="connsiteX19" fmla="*/ 346808 w 1078978"/>
              <a:gd name="connsiteY19" fmla="*/ 87647 h 564057"/>
              <a:gd name="connsiteX20" fmla="*/ 323755 w 1078978"/>
              <a:gd name="connsiteY20" fmla="*/ 110699 h 564057"/>
              <a:gd name="connsiteX21" fmla="*/ 285335 w 1078978"/>
              <a:gd name="connsiteY21" fmla="*/ 126067 h 564057"/>
              <a:gd name="connsiteX22" fmla="*/ 239231 w 1078978"/>
              <a:gd name="connsiteY22" fmla="*/ 133751 h 564057"/>
              <a:gd name="connsiteX23" fmla="*/ 54814 w 1078978"/>
              <a:gd name="connsiteY23" fmla="*/ 149119 h 564057"/>
              <a:gd name="connsiteX24" fmla="*/ 24078 w 1078978"/>
              <a:gd name="connsiteY24" fmla="*/ 225959 h 564057"/>
              <a:gd name="connsiteX25" fmla="*/ 8710 w 1078978"/>
              <a:gd name="connsiteY25" fmla="*/ 249011 h 564057"/>
              <a:gd name="connsiteX26" fmla="*/ 8710 w 1078978"/>
              <a:gd name="connsiteY26" fmla="*/ 402692 h 564057"/>
              <a:gd name="connsiteX27" fmla="*/ 39446 w 1078978"/>
              <a:gd name="connsiteY27" fmla="*/ 456480 h 564057"/>
              <a:gd name="connsiteX28" fmla="*/ 100918 w 1078978"/>
              <a:gd name="connsiteY28" fmla="*/ 502584 h 56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78978" h="564057">
                <a:moveTo>
                  <a:pt x="100918" y="502584"/>
                </a:moveTo>
                <a:cubicBezTo>
                  <a:pt x="139338" y="514110"/>
                  <a:pt x="213558" y="518405"/>
                  <a:pt x="269967" y="525637"/>
                </a:cubicBezTo>
                <a:cubicBezTo>
                  <a:pt x="313454" y="531212"/>
                  <a:pt x="357021" y="536163"/>
                  <a:pt x="400596" y="541005"/>
                </a:cubicBezTo>
                <a:cubicBezTo>
                  <a:pt x="426180" y="543848"/>
                  <a:pt x="451954" y="545049"/>
                  <a:pt x="477436" y="548689"/>
                </a:cubicBezTo>
                <a:cubicBezTo>
                  <a:pt x="505785" y="552739"/>
                  <a:pt x="533785" y="558934"/>
                  <a:pt x="561960" y="564057"/>
                </a:cubicBezTo>
                <a:lnTo>
                  <a:pt x="838586" y="556373"/>
                </a:lnTo>
                <a:cubicBezTo>
                  <a:pt x="864303" y="555255"/>
                  <a:pt x="890554" y="555322"/>
                  <a:pt x="915426" y="548689"/>
                </a:cubicBezTo>
                <a:cubicBezTo>
                  <a:pt x="935240" y="543405"/>
                  <a:pt x="963604" y="519201"/>
                  <a:pt x="976898" y="502584"/>
                </a:cubicBezTo>
                <a:cubicBezTo>
                  <a:pt x="1000899" y="472583"/>
                  <a:pt x="1046055" y="410376"/>
                  <a:pt x="1046055" y="410376"/>
                </a:cubicBezTo>
                <a:cubicBezTo>
                  <a:pt x="1048616" y="402692"/>
                  <a:pt x="1050117" y="394569"/>
                  <a:pt x="1053739" y="387324"/>
                </a:cubicBezTo>
                <a:cubicBezTo>
                  <a:pt x="1057869" y="379064"/>
                  <a:pt x="1066677" y="373182"/>
                  <a:pt x="1069107" y="364272"/>
                </a:cubicBezTo>
                <a:cubicBezTo>
                  <a:pt x="1074540" y="344350"/>
                  <a:pt x="1074230" y="323291"/>
                  <a:pt x="1076791" y="302800"/>
                </a:cubicBezTo>
                <a:cubicBezTo>
                  <a:pt x="1075183" y="280292"/>
                  <a:pt x="1095335" y="106190"/>
                  <a:pt x="1038371" y="49226"/>
                </a:cubicBezTo>
                <a:cubicBezTo>
                  <a:pt x="1032643" y="43498"/>
                  <a:pt x="1023002" y="44103"/>
                  <a:pt x="1015318" y="41542"/>
                </a:cubicBezTo>
                <a:cubicBezTo>
                  <a:pt x="1007634" y="33858"/>
                  <a:pt x="1002297" y="22670"/>
                  <a:pt x="992266" y="18490"/>
                </a:cubicBezTo>
                <a:cubicBezTo>
                  <a:pt x="906557" y="-17222"/>
                  <a:pt x="710381" y="9568"/>
                  <a:pt x="669537" y="10806"/>
                </a:cubicBezTo>
                <a:cubicBezTo>
                  <a:pt x="638801" y="13367"/>
                  <a:pt x="607830" y="13915"/>
                  <a:pt x="577329" y="18490"/>
                </a:cubicBezTo>
                <a:cubicBezTo>
                  <a:pt x="556441" y="21623"/>
                  <a:pt x="536567" y="29716"/>
                  <a:pt x="515856" y="33858"/>
                </a:cubicBezTo>
                <a:cubicBezTo>
                  <a:pt x="498096" y="37410"/>
                  <a:pt x="479997" y="38981"/>
                  <a:pt x="462068" y="41542"/>
                </a:cubicBezTo>
                <a:cubicBezTo>
                  <a:pt x="392877" y="87672"/>
                  <a:pt x="515072" y="9124"/>
                  <a:pt x="346808" y="87647"/>
                </a:cubicBezTo>
                <a:cubicBezTo>
                  <a:pt x="336960" y="92242"/>
                  <a:pt x="332970" y="104940"/>
                  <a:pt x="323755" y="110699"/>
                </a:cubicBezTo>
                <a:cubicBezTo>
                  <a:pt x="312058" y="118009"/>
                  <a:pt x="298642" y="122438"/>
                  <a:pt x="285335" y="126067"/>
                </a:cubicBezTo>
                <a:cubicBezTo>
                  <a:pt x="270304" y="130166"/>
                  <a:pt x="254734" y="132201"/>
                  <a:pt x="239231" y="133751"/>
                </a:cubicBezTo>
                <a:cubicBezTo>
                  <a:pt x="177852" y="139889"/>
                  <a:pt x="116286" y="143996"/>
                  <a:pt x="54814" y="149119"/>
                </a:cubicBezTo>
                <a:cubicBezTo>
                  <a:pt x="5673" y="165499"/>
                  <a:pt x="44354" y="144854"/>
                  <a:pt x="24078" y="225959"/>
                </a:cubicBezTo>
                <a:cubicBezTo>
                  <a:pt x="21838" y="234918"/>
                  <a:pt x="13833" y="241327"/>
                  <a:pt x="8710" y="249011"/>
                </a:cubicBezTo>
                <a:cubicBezTo>
                  <a:pt x="2521" y="341841"/>
                  <a:pt x="-7327" y="338542"/>
                  <a:pt x="8710" y="402692"/>
                </a:cubicBezTo>
                <a:cubicBezTo>
                  <a:pt x="13665" y="422512"/>
                  <a:pt x="22253" y="443585"/>
                  <a:pt x="39446" y="456480"/>
                </a:cubicBezTo>
                <a:cubicBezTo>
                  <a:pt x="139726" y="531690"/>
                  <a:pt x="62498" y="491058"/>
                  <a:pt x="100918" y="50258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: Shape 11">
            <a:extLst>
              <a:ext uri="{FF2B5EF4-FFF2-40B4-BE49-F238E27FC236}">
                <a16:creationId xmlns="" xmlns:a16="http://schemas.microsoft.com/office/drawing/2014/main" id="{A18BFE76-5FA3-46DB-A31F-8CD58D1ED851}"/>
              </a:ext>
            </a:extLst>
          </p:cNvPr>
          <p:cNvSpPr/>
          <p:nvPr/>
        </p:nvSpPr>
        <p:spPr>
          <a:xfrm>
            <a:off x="5922106" y="3250347"/>
            <a:ext cx="227421" cy="261257"/>
          </a:xfrm>
          <a:custGeom>
            <a:avLst/>
            <a:gdLst>
              <a:gd name="connsiteX0" fmla="*/ 3046 w 303228"/>
              <a:gd name="connsiteY0" fmla="*/ 84525 h 261257"/>
              <a:gd name="connsiteX1" fmla="*/ 72202 w 303228"/>
              <a:gd name="connsiteY1" fmla="*/ 130629 h 261257"/>
              <a:gd name="connsiteX2" fmla="*/ 79886 w 303228"/>
              <a:gd name="connsiteY2" fmla="*/ 176733 h 261257"/>
              <a:gd name="connsiteX3" fmla="*/ 118306 w 303228"/>
              <a:gd name="connsiteY3" fmla="*/ 215153 h 261257"/>
              <a:gd name="connsiteX4" fmla="*/ 125990 w 303228"/>
              <a:gd name="connsiteY4" fmla="*/ 238205 h 261257"/>
              <a:gd name="connsiteX5" fmla="*/ 149042 w 303228"/>
              <a:gd name="connsiteY5" fmla="*/ 245889 h 261257"/>
              <a:gd name="connsiteX6" fmla="*/ 187462 w 303228"/>
              <a:gd name="connsiteY6" fmla="*/ 261257 h 261257"/>
              <a:gd name="connsiteX7" fmla="*/ 210514 w 303228"/>
              <a:gd name="connsiteY7" fmla="*/ 199785 h 261257"/>
              <a:gd name="connsiteX8" fmla="*/ 233567 w 303228"/>
              <a:gd name="connsiteY8" fmla="*/ 176733 h 261257"/>
              <a:gd name="connsiteX9" fmla="*/ 256619 w 303228"/>
              <a:gd name="connsiteY9" fmla="*/ 84525 h 261257"/>
              <a:gd name="connsiteX10" fmla="*/ 287355 w 303228"/>
              <a:gd name="connsiteY10" fmla="*/ 0 h 261257"/>
              <a:gd name="connsiteX11" fmla="*/ 302723 w 303228"/>
              <a:gd name="connsiteY11" fmla="*/ 30736 h 261257"/>
              <a:gd name="connsiteX12" fmla="*/ 279671 w 303228"/>
              <a:gd name="connsiteY12" fmla="*/ 76841 h 261257"/>
              <a:gd name="connsiteX13" fmla="*/ 271987 w 303228"/>
              <a:gd name="connsiteY13" fmla="*/ 99893 h 261257"/>
              <a:gd name="connsiteX14" fmla="*/ 225883 w 303228"/>
              <a:gd name="connsiteY14" fmla="*/ 153681 h 261257"/>
              <a:gd name="connsiteX15" fmla="*/ 187462 w 303228"/>
              <a:gd name="connsiteY15" fmla="*/ 222837 h 261257"/>
              <a:gd name="connsiteX16" fmla="*/ 179778 w 303228"/>
              <a:gd name="connsiteY16" fmla="*/ 245889 h 261257"/>
              <a:gd name="connsiteX17" fmla="*/ 133674 w 303228"/>
              <a:gd name="connsiteY17" fmla="*/ 230521 h 261257"/>
              <a:gd name="connsiteX18" fmla="*/ 95254 w 303228"/>
              <a:gd name="connsiteY18" fmla="*/ 184417 h 261257"/>
              <a:gd name="connsiteX19" fmla="*/ 87570 w 303228"/>
              <a:gd name="connsiteY19" fmla="*/ 153681 h 261257"/>
              <a:gd name="connsiteX20" fmla="*/ 64518 w 303228"/>
              <a:gd name="connsiteY20" fmla="*/ 138313 h 261257"/>
              <a:gd name="connsiteX21" fmla="*/ 18414 w 303228"/>
              <a:gd name="connsiteY21" fmla="*/ 84525 h 261257"/>
              <a:gd name="connsiteX22" fmla="*/ 3046 w 303228"/>
              <a:gd name="connsiteY22" fmla="*/ 84525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3228" h="261257">
                <a:moveTo>
                  <a:pt x="3046" y="84525"/>
                </a:moveTo>
                <a:cubicBezTo>
                  <a:pt x="12011" y="92209"/>
                  <a:pt x="62144" y="107999"/>
                  <a:pt x="72202" y="130629"/>
                </a:cubicBezTo>
                <a:cubicBezTo>
                  <a:pt x="78530" y="144866"/>
                  <a:pt x="74959" y="161953"/>
                  <a:pt x="79886" y="176733"/>
                </a:cubicBezTo>
                <a:cubicBezTo>
                  <a:pt x="87204" y="198687"/>
                  <a:pt x="100743" y="203444"/>
                  <a:pt x="118306" y="215153"/>
                </a:cubicBezTo>
                <a:cubicBezTo>
                  <a:pt x="120867" y="222837"/>
                  <a:pt x="120263" y="232478"/>
                  <a:pt x="125990" y="238205"/>
                </a:cubicBezTo>
                <a:cubicBezTo>
                  <a:pt x="131717" y="243932"/>
                  <a:pt x="141458" y="243045"/>
                  <a:pt x="149042" y="245889"/>
                </a:cubicBezTo>
                <a:cubicBezTo>
                  <a:pt x="161957" y="250732"/>
                  <a:pt x="174655" y="256134"/>
                  <a:pt x="187462" y="261257"/>
                </a:cubicBezTo>
                <a:cubicBezTo>
                  <a:pt x="193649" y="236507"/>
                  <a:pt x="195060" y="221420"/>
                  <a:pt x="210514" y="199785"/>
                </a:cubicBezTo>
                <a:cubicBezTo>
                  <a:pt x="216830" y="190942"/>
                  <a:pt x="225883" y="184417"/>
                  <a:pt x="233567" y="176733"/>
                </a:cubicBezTo>
                <a:cubicBezTo>
                  <a:pt x="253674" y="56089"/>
                  <a:pt x="226176" y="206298"/>
                  <a:pt x="256619" y="84525"/>
                </a:cubicBezTo>
                <a:cubicBezTo>
                  <a:pt x="275449" y="9203"/>
                  <a:pt x="247956" y="65665"/>
                  <a:pt x="287355" y="0"/>
                </a:cubicBezTo>
                <a:cubicBezTo>
                  <a:pt x="292478" y="10245"/>
                  <a:pt x="301302" y="19370"/>
                  <a:pt x="302723" y="30736"/>
                </a:cubicBezTo>
                <a:cubicBezTo>
                  <a:pt x="305870" y="55912"/>
                  <a:pt x="293871" y="62640"/>
                  <a:pt x="279671" y="76841"/>
                </a:cubicBezTo>
                <a:cubicBezTo>
                  <a:pt x="277110" y="84525"/>
                  <a:pt x="276480" y="93154"/>
                  <a:pt x="271987" y="99893"/>
                </a:cubicBezTo>
                <a:cubicBezTo>
                  <a:pt x="225394" y="169783"/>
                  <a:pt x="272527" y="69724"/>
                  <a:pt x="225883" y="153681"/>
                </a:cubicBezTo>
                <a:cubicBezTo>
                  <a:pt x="175571" y="244240"/>
                  <a:pt x="246817" y="143697"/>
                  <a:pt x="187462" y="222837"/>
                </a:cubicBezTo>
                <a:cubicBezTo>
                  <a:pt x="184901" y="230521"/>
                  <a:pt x="187796" y="244744"/>
                  <a:pt x="179778" y="245889"/>
                </a:cubicBezTo>
                <a:cubicBezTo>
                  <a:pt x="163742" y="248180"/>
                  <a:pt x="147835" y="238388"/>
                  <a:pt x="133674" y="230521"/>
                </a:cubicBezTo>
                <a:cubicBezTo>
                  <a:pt x="118013" y="221820"/>
                  <a:pt x="104819" y="198765"/>
                  <a:pt x="95254" y="184417"/>
                </a:cubicBezTo>
                <a:cubicBezTo>
                  <a:pt x="92693" y="174172"/>
                  <a:pt x="93428" y="162468"/>
                  <a:pt x="87570" y="153681"/>
                </a:cubicBezTo>
                <a:cubicBezTo>
                  <a:pt x="82447" y="145997"/>
                  <a:pt x="71048" y="144843"/>
                  <a:pt x="64518" y="138313"/>
                </a:cubicBezTo>
                <a:cubicBezTo>
                  <a:pt x="12203" y="85998"/>
                  <a:pt x="101037" y="148788"/>
                  <a:pt x="18414" y="84525"/>
                </a:cubicBezTo>
                <a:cubicBezTo>
                  <a:pt x="6625" y="75355"/>
                  <a:pt x="-5919" y="76841"/>
                  <a:pt x="3046" y="8452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: Shape 12">
            <a:extLst>
              <a:ext uri="{FF2B5EF4-FFF2-40B4-BE49-F238E27FC236}">
                <a16:creationId xmlns="" xmlns:a16="http://schemas.microsoft.com/office/drawing/2014/main" id="{3FE45298-DC7F-4E6B-9B1B-D19391A69052}"/>
              </a:ext>
            </a:extLst>
          </p:cNvPr>
          <p:cNvSpPr/>
          <p:nvPr/>
        </p:nvSpPr>
        <p:spPr>
          <a:xfrm>
            <a:off x="6339328" y="3734441"/>
            <a:ext cx="1336887" cy="461203"/>
          </a:xfrm>
          <a:custGeom>
            <a:avLst/>
            <a:gdLst>
              <a:gd name="connsiteX0" fmla="*/ 0 w 1782516"/>
              <a:gd name="connsiteY0" fmla="*/ 38421 h 461203"/>
              <a:gd name="connsiteX1" fmla="*/ 76840 w 1782516"/>
              <a:gd name="connsiteY1" fmla="*/ 30736 h 461203"/>
              <a:gd name="connsiteX2" fmla="*/ 230521 w 1782516"/>
              <a:gd name="connsiteY2" fmla="*/ 23052 h 461203"/>
              <a:gd name="connsiteX3" fmla="*/ 276625 w 1782516"/>
              <a:gd name="connsiteY3" fmla="*/ 7684 h 461203"/>
              <a:gd name="connsiteX4" fmla="*/ 368834 w 1782516"/>
              <a:gd name="connsiteY4" fmla="*/ 0 h 461203"/>
              <a:gd name="connsiteX5" fmla="*/ 1083449 w 1782516"/>
              <a:gd name="connsiteY5" fmla="*/ 15368 h 461203"/>
              <a:gd name="connsiteX6" fmla="*/ 1198709 w 1782516"/>
              <a:gd name="connsiteY6" fmla="*/ 23052 h 461203"/>
              <a:gd name="connsiteX7" fmla="*/ 1383126 w 1782516"/>
              <a:gd name="connsiteY7" fmla="*/ 61473 h 461203"/>
              <a:gd name="connsiteX8" fmla="*/ 1459966 w 1782516"/>
              <a:gd name="connsiteY8" fmla="*/ 69157 h 461203"/>
              <a:gd name="connsiteX9" fmla="*/ 1590595 w 1782516"/>
              <a:gd name="connsiteY9" fmla="*/ 84525 h 461203"/>
              <a:gd name="connsiteX10" fmla="*/ 1659751 w 1782516"/>
              <a:gd name="connsiteY10" fmla="*/ 107577 h 461203"/>
              <a:gd name="connsiteX11" fmla="*/ 1705855 w 1782516"/>
              <a:gd name="connsiteY11" fmla="*/ 115261 h 461203"/>
              <a:gd name="connsiteX12" fmla="*/ 1751960 w 1782516"/>
              <a:gd name="connsiteY12" fmla="*/ 161365 h 461203"/>
              <a:gd name="connsiteX13" fmla="*/ 1767328 w 1782516"/>
              <a:gd name="connsiteY13" fmla="*/ 338098 h 461203"/>
              <a:gd name="connsiteX14" fmla="*/ 1705855 w 1782516"/>
              <a:gd name="connsiteY14" fmla="*/ 345782 h 461203"/>
              <a:gd name="connsiteX15" fmla="*/ 1659751 w 1782516"/>
              <a:gd name="connsiteY15" fmla="*/ 361150 h 461203"/>
              <a:gd name="connsiteX16" fmla="*/ 1260181 w 1782516"/>
              <a:gd name="connsiteY16" fmla="*/ 353466 h 461203"/>
              <a:gd name="connsiteX17" fmla="*/ 1221761 w 1782516"/>
              <a:gd name="connsiteY17" fmla="*/ 345782 h 461203"/>
              <a:gd name="connsiteX18" fmla="*/ 1006608 w 1782516"/>
              <a:gd name="connsiteY18" fmla="*/ 322730 h 461203"/>
              <a:gd name="connsiteX19" fmla="*/ 683879 w 1782516"/>
              <a:gd name="connsiteY19" fmla="*/ 299678 h 461203"/>
              <a:gd name="connsiteX20" fmla="*/ 338097 w 1782516"/>
              <a:gd name="connsiteY20" fmla="*/ 315046 h 461203"/>
              <a:gd name="connsiteX21" fmla="*/ 291993 w 1782516"/>
              <a:gd name="connsiteY21" fmla="*/ 322730 h 461203"/>
              <a:gd name="connsiteX22" fmla="*/ 184417 w 1782516"/>
              <a:gd name="connsiteY22" fmla="*/ 361150 h 461203"/>
              <a:gd name="connsiteX23" fmla="*/ 115260 w 1782516"/>
              <a:gd name="connsiteY23" fmla="*/ 391886 h 461203"/>
              <a:gd name="connsiteX24" fmla="*/ 92208 w 1782516"/>
              <a:gd name="connsiteY24" fmla="*/ 407254 h 461203"/>
              <a:gd name="connsiteX25" fmla="*/ 99892 w 1782516"/>
              <a:gd name="connsiteY25" fmla="*/ 376518 h 461203"/>
              <a:gd name="connsiteX26" fmla="*/ 122945 w 1782516"/>
              <a:gd name="connsiteY26" fmla="*/ 368834 h 461203"/>
              <a:gd name="connsiteX27" fmla="*/ 145997 w 1782516"/>
              <a:gd name="connsiteY27" fmla="*/ 353466 h 461203"/>
              <a:gd name="connsiteX28" fmla="*/ 184417 w 1782516"/>
              <a:gd name="connsiteY28" fmla="*/ 307362 h 461203"/>
              <a:gd name="connsiteX29" fmla="*/ 192101 w 1782516"/>
              <a:gd name="connsiteY29" fmla="*/ 261257 h 461203"/>
              <a:gd name="connsiteX30" fmla="*/ 207469 w 1782516"/>
              <a:gd name="connsiteY30" fmla="*/ 230521 h 461203"/>
              <a:gd name="connsiteX31" fmla="*/ 176733 w 1782516"/>
              <a:gd name="connsiteY31" fmla="*/ 268942 h 461203"/>
              <a:gd name="connsiteX32" fmla="*/ 138313 w 1782516"/>
              <a:gd name="connsiteY32" fmla="*/ 338098 h 461203"/>
              <a:gd name="connsiteX33" fmla="*/ 107576 w 1782516"/>
              <a:gd name="connsiteY33" fmla="*/ 384202 h 461203"/>
              <a:gd name="connsiteX34" fmla="*/ 169049 w 1782516"/>
              <a:gd name="connsiteY34" fmla="*/ 407254 h 461203"/>
              <a:gd name="connsiteX35" fmla="*/ 192101 w 1782516"/>
              <a:gd name="connsiteY35" fmla="*/ 414938 h 461203"/>
              <a:gd name="connsiteX36" fmla="*/ 215153 w 1782516"/>
              <a:gd name="connsiteY36" fmla="*/ 430306 h 461203"/>
              <a:gd name="connsiteX37" fmla="*/ 238205 w 1782516"/>
              <a:gd name="connsiteY37" fmla="*/ 437990 h 461203"/>
              <a:gd name="connsiteX38" fmla="*/ 261257 w 1782516"/>
              <a:gd name="connsiteY38" fmla="*/ 453358 h 461203"/>
              <a:gd name="connsiteX39" fmla="*/ 284309 w 1782516"/>
              <a:gd name="connsiteY39" fmla="*/ 461042 h 461203"/>
              <a:gd name="connsiteX40" fmla="*/ 207469 w 1782516"/>
              <a:gd name="connsiteY40" fmla="*/ 445674 h 461203"/>
              <a:gd name="connsiteX41" fmla="*/ 184417 w 1782516"/>
              <a:gd name="connsiteY41" fmla="*/ 437990 h 461203"/>
              <a:gd name="connsiteX42" fmla="*/ 161365 w 1782516"/>
              <a:gd name="connsiteY42" fmla="*/ 414938 h 461203"/>
              <a:gd name="connsiteX43" fmla="*/ 138313 w 1782516"/>
              <a:gd name="connsiteY43" fmla="*/ 399570 h 46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782516" h="461203">
                <a:moveTo>
                  <a:pt x="0" y="38421"/>
                </a:moveTo>
                <a:cubicBezTo>
                  <a:pt x="25613" y="35859"/>
                  <a:pt x="51156" y="32448"/>
                  <a:pt x="76840" y="30736"/>
                </a:cubicBezTo>
                <a:cubicBezTo>
                  <a:pt x="128017" y="27324"/>
                  <a:pt x="179568" y="28931"/>
                  <a:pt x="230521" y="23052"/>
                </a:cubicBezTo>
                <a:cubicBezTo>
                  <a:pt x="246614" y="21195"/>
                  <a:pt x="260646" y="10347"/>
                  <a:pt x="276625" y="7684"/>
                </a:cubicBezTo>
                <a:cubicBezTo>
                  <a:pt x="307048" y="2613"/>
                  <a:pt x="338098" y="2561"/>
                  <a:pt x="368834" y="0"/>
                </a:cubicBezTo>
                <a:lnTo>
                  <a:pt x="1083449" y="15368"/>
                </a:lnTo>
                <a:cubicBezTo>
                  <a:pt x="1121939" y="16437"/>
                  <a:pt x="1160542" y="17963"/>
                  <a:pt x="1198709" y="23052"/>
                </a:cubicBezTo>
                <a:cubicBezTo>
                  <a:pt x="1428151" y="53645"/>
                  <a:pt x="1220861" y="35852"/>
                  <a:pt x="1383126" y="61473"/>
                </a:cubicBezTo>
                <a:cubicBezTo>
                  <a:pt x="1408552" y="65488"/>
                  <a:pt x="1434382" y="66314"/>
                  <a:pt x="1459966" y="69157"/>
                </a:cubicBezTo>
                <a:lnTo>
                  <a:pt x="1590595" y="84525"/>
                </a:lnTo>
                <a:cubicBezTo>
                  <a:pt x="1613647" y="92209"/>
                  <a:pt x="1636273" y="101316"/>
                  <a:pt x="1659751" y="107577"/>
                </a:cubicBezTo>
                <a:cubicBezTo>
                  <a:pt x="1674805" y="111591"/>
                  <a:pt x="1692397" y="107411"/>
                  <a:pt x="1705855" y="115261"/>
                </a:cubicBezTo>
                <a:cubicBezTo>
                  <a:pt x="1724628" y="126212"/>
                  <a:pt x="1751960" y="161365"/>
                  <a:pt x="1751960" y="161365"/>
                </a:cubicBezTo>
                <a:cubicBezTo>
                  <a:pt x="1769562" y="214170"/>
                  <a:pt x="1801627" y="280934"/>
                  <a:pt x="1767328" y="338098"/>
                </a:cubicBezTo>
                <a:cubicBezTo>
                  <a:pt x="1756703" y="355806"/>
                  <a:pt x="1726346" y="343221"/>
                  <a:pt x="1705855" y="345782"/>
                </a:cubicBezTo>
                <a:cubicBezTo>
                  <a:pt x="1690487" y="350905"/>
                  <a:pt x="1675535" y="357507"/>
                  <a:pt x="1659751" y="361150"/>
                </a:cubicBezTo>
                <a:cubicBezTo>
                  <a:pt x="1545414" y="387536"/>
                  <a:pt x="1282192" y="354444"/>
                  <a:pt x="1260181" y="353466"/>
                </a:cubicBezTo>
                <a:cubicBezTo>
                  <a:pt x="1247374" y="350905"/>
                  <a:pt x="1234726" y="347354"/>
                  <a:pt x="1221761" y="345782"/>
                </a:cubicBezTo>
                <a:cubicBezTo>
                  <a:pt x="1150157" y="337103"/>
                  <a:pt x="1077573" y="335633"/>
                  <a:pt x="1006608" y="322730"/>
                </a:cubicBezTo>
                <a:cubicBezTo>
                  <a:pt x="843922" y="293151"/>
                  <a:pt x="950706" y="308285"/>
                  <a:pt x="683879" y="299678"/>
                </a:cubicBezTo>
                <a:lnTo>
                  <a:pt x="338097" y="315046"/>
                </a:lnTo>
                <a:cubicBezTo>
                  <a:pt x="322544" y="315961"/>
                  <a:pt x="307108" y="318951"/>
                  <a:pt x="291993" y="322730"/>
                </a:cubicBezTo>
                <a:cubicBezTo>
                  <a:pt x="275782" y="326783"/>
                  <a:pt x="192627" y="357045"/>
                  <a:pt x="184417" y="361150"/>
                </a:cubicBezTo>
                <a:cubicBezTo>
                  <a:pt x="108913" y="398902"/>
                  <a:pt x="201239" y="374691"/>
                  <a:pt x="115260" y="391886"/>
                </a:cubicBezTo>
                <a:cubicBezTo>
                  <a:pt x="107576" y="397009"/>
                  <a:pt x="98738" y="413784"/>
                  <a:pt x="92208" y="407254"/>
                </a:cubicBezTo>
                <a:cubicBezTo>
                  <a:pt x="84740" y="399786"/>
                  <a:pt x="93295" y="384764"/>
                  <a:pt x="99892" y="376518"/>
                </a:cubicBezTo>
                <a:cubicBezTo>
                  <a:pt x="104952" y="370193"/>
                  <a:pt x="115261" y="371395"/>
                  <a:pt x="122945" y="368834"/>
                </a:cubicBezTo>
                <a:cubicBezTo>
                  <a:pt x="130629" y="363711"/>
                  <a:pt x="138902" y="359378"/>
                  <a:pt x="145997" y="353466"/>
                </a:cubicBezTo>
                <a:cubicBezTo>
                  <a:pt x="168184" y="334977"/>
                  <a:pt x="169306" y="330028"/>
                  <a:pt x="184417" y="307362"/>
                </a:cubicBezTo>
                <a:cubicBezTo>
                  <a:pt x="186978" y="291994"/>
                  <a:pt x="187624" y="276180"/>
                  <a:pt x="192101" y="261257"/>
                </a:cubicBezTo>
                <a:cubicBezTo>
                  <a:pt x="195392" y="250285"/>
                  <a:pt x="217714" y="225398"/>
                  <a:pt x="207469" y="230521"/>
                </a:cubicBezTo>
                <a:cubicBezTo>
                  <a:pt x="192800" y="237856"/>
                  <a:pt x="185602" y="255146"/>
                  <a:pt x="176733" y="268942"/>
                </a:cubicBezTo>
                <a:cubicBezTo>
                  <a:pt x="162473" y="291124"/>
                  <a:pt x="151881" y="315486"/>
                  <a:pt x="138313" y="338098"/>
                </a:cubicBezTo>
                <a:cubicBezTo>
                  <a:pt x="128810" y="353936"/>
                  <a:pt x="117822" y="368834"/>
                  <a:pt x="107576" y="384202"/>
                </a:cubicBezTo>
                <a:lnTo>
                  <a:pt x="169049" y="407254"/>
                </a:lnTo>
                <a:cubicBezTo>
                  <a:pt x="176661" y="410022"/>
                  <a:pt x="184856" y="411316"/>
                  <a:pt x="192101" y="414938"/>
                </a:cubicBezTo>
                <a:cubicBezTo>
                  <a:pt x="200361" y="419068"/>
                  <a:pt x="206893" y="426176"/>
                  <a:pt x="215153" y="430306"/>
                </a:cubicBezTo>
                <a:cubicBezTo>
                  <a:pt x="222398" y="433928"/>
                  <a:pt x="230960" y="434368"/>
                  <a:pt x="238205" y="437990"/>
                </a:cubicBezTo>
                <a:cubicBezTo>
                  <a:pt x="246465" y="442120"/>
                  <a:pt x="252997" y="449228"/>
                  <a:pt x="261257" y="453358"/>
                </a:cubicBezTo>
                <a:cubicBezTo>
                  <a:pt x="268502" y="456980"/>
                  <a:pt x="292327" y="462187"/>
                  <a:pt x="284309" y="461042"/>
                </a:cubicBezTo>
                <a:cubicBezTo>
                  <a:pt x="258451" y="457348"/>
                  <a:pt x="232921" y="451547"/>
                  <a:pt x="207469" y="445674"/>
                </a:cubicBezTo>
                <a:cubicBezTo>
                  <a:pt x="199577" y="443853"/>
                  <a:pt x="192101" y="440551"/>
                  <a:pt x="184417" y="437990"/>
                </a:cubicBezTo>
                <a:cubicBezTo>
                  <a:pt x="176733" y="430306"/>
                  <a:pt x="169713" y="421895"/>
                  <a:pt x="161365" y="414938"/>
                </a:cubicBezTo>
                <a:cubicBezTo>
                  <a:pt x="154270" y="409026"/>
                  <a:pt x="138313" y="399570"/>
                  <a:pt x="138313" y="39957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13">
            <a:extLst>
              <a:ext uri="{FF2B5EF4-FFF2-40B4-BE49-F238E27FC236}">
                <a16:creationId xmlns="" xmlns:a16="http://schemas.microsoft.com/office/drawing/2014/main" id="{24B272C2-3C61-427F-80E2-0A3289B61D9A}"/>
              </a:ext>
            </a:extLst>
          </p:cNvPr>
          <p:cNvSpPr txBox="1"/>
          <p:nvPr/>
        </p:nvSpPr>
        <p:spPr>
          <a:xfrm>
            <a:off x="3734440" y="5171355"/>
            <a:ext cx="15120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From the strip</a:t>
            </a:r>
          </a:p>
        </p:txBody>
      </p:sp>
      <p:sp>
        <p:nvSpPr>
          <p:cNvPr id="30" name="TextBox 14">
            <a:extLst>
              <a:ext uri="{FF2B5EF4-FFF2-40B4-BE49-F238E27FC236}">
                <a16:creationId xmlns="" xmlns:a16="http://schemas.microsoft.com/office/drawing/2014/main" id="{DA9B07A4-7FE5-4D88-BA30-8E24F3C6E106}"/>
              </a:ext>
            </a:extLst>
          </p:cNvPr>
          <p:cNvSpPr txBox="1"/>
          <p:nvPr/>
        </p:nvSpPr>
        <p:spPr>
          <a:xfrm>
            <a:off x="3837161" y="5716921"/>
            <a:ext cx="1238159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To the ASIC</a:t>
            </a:r>
          </a:p>
        </p:txBody>
      </p:sp>
      <p:sp>
        <p:nvSpPr>
          <p:cNvPr id="31" name="TextBox 15">
            <a:extLst>
              <a:ext uri="{FF2B5EF4-FFF2-40B4-BE49-F238E27FC236}">
                <a16:creationId xmlns="" xmlns:a16="http://schemas.microsoft.com/office/drawing/2014/main" id="{4B21FDBE-A624-4934-B978-113DA4ACB83B}"/>
              </a:ext>
            </a:extLst>
          </p:cNvPr>
          <p:cNvSpPr txBox="1"/>
          <p:nvPr/>
        </p:nvSpPr>
        <p:spPr>
          <a:xfrm>
            <a:off x="466416" y="776741"/>
            <a:ext cx="317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Current input design</a:t>
            </a:r>
          </a:p>
        </p:txBody>
      </p:sp>
      <p:cxnSp>
        <p:nvCxnSpPr>
          <p:cNvPr id="32" name="Straight Arrow Connector 17">
            <a:extLst>
              <a:ext uri="{FF2B5EF4-FFF2-40B4-BE49-F238E27FC236}">
                <a16:creationId xmlns="" xmlns:a16="http://schemas.microsoft.com/office/drawing/2014/main" id="{C45D1D4F-B41F-4E34-AE00-8B2DE7D20203}"/>
              </a:ext>
            </a:extLst>
          </p:cNvPr>
          <p:cNvCxnSpPr>
            <a:stCxn id="29" idx="3"/>
          </p:cNvCxnSpPr>
          <p:nvPr/>
        </p:nvCxnSpPr>
        <p:spPr>
          <a:xfrm flipV="1">
            <a:off x="5246521" y="3803597"/>
            <a:ext cx="614173" cy="15524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9">
            <a:extLst>
              <a:ext uri="{FF2B5EF4-FFF2-40B4-BE49-F238E27FC236}">
                <a16:creationId xmlns="" xmlns:a16="http://schemas.microsoft.com/office/drawing/2014/main" id="{12CB8BAC-A2A0-499C-974A-7AEFCBEDA1FC}"/>
              </a:ext>
            </a:extLst>
          </p:cNvPr>
          <p:cNvCxnSpPr>
            <a:stCxn id="30" idx="3"/>
            <a:endCxn id="26" idx="1"/>
          </p:cNvCxnSpPr>
          <p:nvPr/>
        </p:nvCxnSpPr>
        <p:spPr>
          <a:xfrm flipV="1">
            <a:off x="5075320" y="4702630"/>
            <a:ext cx="785676" cy="119895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1">
            <a:extLst>
              <a:ext uri="{FF2B5EF4-FFF2-40B4-BE49-F238E27FC236}">
                <a16:creationId xmlns="" xmlns:a16="http://schemas.microsoft.com/office/drawing/2014/main" id="{A1FA25C9-3345-4BAB-8ACA-C7C2265722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76901" y="1518142"/>
            <a:ext cx="3314444" cy="3635503"/>
          </a:xfrm>
          <a:prstGeom prst="rect">
            <a:avLst/>
          </a:prstGeom>
        </p:spPr>
      </p:pic>
      <p:sp>
        <p:nvSpPr>
          <p:cNvPr id="35" name="Freeform: Shape 22">
            <a:extLst>
              <a:ext uri="{FF2B5EF4-FFF2-40B4-BE49-F238E27FC236}">
                <a16:creationId xmlns="" xmlns:a16="http://schemas.microsoft.com/office/drawing/2014/main" id="{9363CDE0-C09B-4C21-AC5C-EB136DFB5140}"/>
              </a:ext>
            </a:extLst>
          </p:cNvPr>
          <p:cNvSpPr/>
          <p:nvPr/>
        </p:nvSpPr>
        <p:spPr>
          <a:xfrm>
            <a:off x="115335" y="3058246"/>
            <a:ext cx="703015" cy="338117"/>
          </a:xfrm>
          <a:custGeom>
            <a:avLst/>
            <a:gdLst>
              <a:gd name="connsiteX0" fmla="*/ 868196 w 937353"/>
              <a:gd name="connsiteY0" fmla="*/ 61473 h 338117"/>
              <a:gd name="connsiteX1" fmla="*/ 760620 w 937353"/>
              <a:gd name="connsiteY1" fmla="*/ 46105 h 338117"/>
              <a:gd name="connsiteX2" fmla="*/ 668412 w 937353"/>
              <a:gd name="connsiteY2" fmla="*/ 38421 h 338117"/>
              <a:gd name="connsiteX3" fmla="*/ 645359 w 937353"/>
              <a:gd name="connsiteY3" fmla="*/ 23052 h 338117"/>
              <a:gd name="connsiteX4" fmla="*/ 537783 w 937353"/>
              <a:gd name="connsiteY4" fmla="*/ 15368 h 338117"/>
              <a:gd name="connsiteX5" fmla="*/ 422523 w 937353"/>
              <a:gd name="connsiteY5" fmla="*/ 0 h 338117"/>
              <a:gd name="connsiteX6" fmla="*/ 122845 w 937353"/>
              <a:gd name="connsiteY6" fmla="*/ 7684 h 338117"/>
              <a:gd name="connsiteX7" fmla="*/ 99793 w 937353"/>
              <a:gd name="connsiteY7" fmla="*/ 15368 h 338117"/>
              <a:gd name="connsiteX8" fmla="*/ 69057 w 937353"/>
              <a:gd name="connsiteY8" fmla="*/ 38421 h 338117"/>
              <a:gd name="connsiteX9" fmla="*/ 30637 w 937353"/>
              <a:gd name="connsiteY9" fmla="*/ 76841 h 338117"/>
              <a:gd name="connsiteX10" fmla="*/ 22953 w 937353"/>
              <a:gd name="connsiteY10" fmla="*/ 99893 h 338117"/>
              <a:gd name="connsiteX11" fmla="*/ 7585 w 937353"/>
              <a:gd name="connsiteY11" fmla="*/ 122945 h 338117"/>
              <a:gd name="connsiteX12" fmla="*/ 38321 w 937353"/>
              <a:gd name="connsiteY12" fmla="*/ 261258 h 338117"/>
              <a:gd name="connsiteX13" fmla="*/ 46005 w 937353"/>
              <a:gd name="connsiteY13" fmla="*/ 284310 h 338117"/>
              <a:gd name="connsiteX14" fmla="*/ 84425 w 937353"/>
              <a:gd name="connsiteY14" fmla="*/ 291994 h 338117"/>
              <a:gd name="connsiteX15" fmla="*/ 276526 w 937353"/>
              <a:gd name="connsiteY15" fmla="*/ 315046 h 338117"/>
              <a:gd name="connsiteX16" fmla="*/ 345682 w 937353"/>
              <a:gd name="connsiteY16" fmla="*/ 330414 h 338117"/>
              <a:gd name="connsiteX17" fmla="*/ 368734 w 937353"/>
              <a:gd name="connsiteY17" fmla="*/ 338098 h 338117"/>
              <a:gd name="connsiteX18" fmla="*/ 499363 w 937353"/>
              <a:gd name="connsiteY18" fmla="*/ 322730 h 338117"/>
              <a:gd name="connsiteX19" fmla="*/ 576203 w 937353"/>
              <a:gd name="connsiteY19" fmla="*/ 315046 h 338117"/>
              <a:gd name="connsiteX20" fmla="*/ 891249 w 937353"/>
              <a:gd name="connsiteY20" fmla="*/ 299678 h 338117"/>
              <a:gd name="connsiteX21" fmla="*/ 914301 w 937353"/>
              <a:gd name="connsiteY21" fmla="*/ 268942 h 338117"/>
              <a:gd name="connsiteX22" fmla="*/ 937353 w 937353"/>
              <a:gd name="connsiteY22" fmla="*/ 199785 h 338117"/>
              <a:gd name="connsiteX23" fmla="*/ 929669 w 937353"/>
              <a:gd name="connsiteY23" fmla="*/ 92209 h 338117"/>
              <a:gd name="connsiteX24" fmla="*/ 906617 w 937353"/>
              <a:gd name="connsiteY24" fmla="*/ 84525 h 338117"/>
              <a:gd name="connsiteX25" fmla="*/ 868196 w 937353"/>
              <a:gd name="connsiteY25" fmla="*/ 61473 h 33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37353" h="338117">
                <a:moveTo>
                  <a:pt x="868196" y="61473"/>
                </a:moveTo>
                <a:cubicBezTo>
                  <a:pt x="843863" y="55070"/>
                  <a:pt x="796604" y="50257"/>
                  <a:pt x="760620" y="46105"/>
                </a:cubicBezTo>
                <a:cubicBezTo>
                  <a:pt x="729981" y="42570"/>
                  <a:pt x="698656" y="44470"/>
                  <a:pt x="668412" y="38421"/>
                </a:cubicBezTo>
                <a:cubicBezTo>
                  <a:pt x="659356" y="36610"/>
                  <a:pt x="654454" y="24657"/>
                  <a:pt x="645359" y="23052"/>
                </a:cubicBezTo>
                <a:cubicBezTo>
                  <a:pt x="609956" y="16804"/>
                  <a:pt x="573542" y="19067"/>
                  <a:pt x="537783" y="15368"/>
                </a:cubicBezTo>
                <a:cubicBezTo>
                  <a:pt x="499229" y="11380"/>
                  <a:pt x="460943" y="5123"/>
                  <a:pt x="422523" y="0"/>
                </a:cubicBezTo>
                <a:cubicBezTo>
                  <a:pt x="322630" y="2561"/>
                  <a:pt x="222657" y="2931"/>
                  <a:pt x="122845" y="7684"/>
                </a:cubicBezTo>
                <a:cubicBezTo>
                  <a:pt x="114755" y="8069"/>
                  <a:pt x="106825" y="11349"/>
                  <a:pt x="99793" y="15368"/>
                </a:cubicBezTo>
                <a:cubicBezTo>
                  <a:pt x="88674" y="21722"/>
                  <a:pt x="78113" y="29365"/>
                  <a:pt x="69057" y="38421"/>
                </a:cubicBezTo>
                <a:cubicBezTo>
                  <a:pt x="17834" y="89645"/>
                  <a:pt x="92106" y="35862"/>
                  <a:pt x="30637" y="76841"/>
                </a:cubicBezTo>
                <a:cubicBezTo>
                  <a:pt x="28076" y="84525"/>
                  <a:pt x="26575" y="92648"/>
                  <a:pt x="22953" y="99893"/>
                </a:cubicBezTo>
                <a:cubicBezTo>
                  <a:pt x="18823" y="108153"/>
                  <a:pt x="8070" y="113723"/>
                  <a:pt x="7585" y="122945"/>
                </a:cubicBezTo>
                <a:cubicBezTo>
                  <a:pt x="1145" y="245306"/>
                  <a:pt x="-15589" y="225316"/>
                  <a:pt x="38321" y="261258"/>
                </a:cubicBezTo>
                <a:cubicBezTo>
                  <a:pt x="40882" y="268942"/>
                  <a:pt x="39266" y="279817"/>
                  <a:pt x="46005" y="284310"/>
                </a:cubicBezTo>
                <a:cubicBezTo>
                  <a:pt x="56872" y="291555"/>
                  <a:pt x="71755" y="288826"/>
                  <a:pt x="84425" y="291994"/>
                </a:cubicBezTo>
                <a:cubicBezTo>
                  <a:pt x="200646" y="321049"/>
                  <a:pt x="74936" y="303847"/>
                  <a:pt x="276526" y="315046"/>
                </a:cubicBezTo>
                <a:cubicBezTo>
                  <a:pt x="299578" y="320169"/>
                  <a:pt x="322773" y="324687"/>
                  <a:pt x="345682" y="330414"/>
                </a:cubicBezTo>
                <a:cubicBezTo>
                  <a:pt x="353540" y="332378"/>
                  <a:pt x="360644" y="338502"/>
                  <a:pt x="368734" y="338098"/>
                </a:cubicBezTo>
                <a:cubicBezTo>
                  <a:pt x="412523" y="335909"/>
                  <a:pt x="455788" y="327572"/>
                  <a:pt x="499363" y="322730"/>
                </a:cubicBezTo>
                <a:cubicBezTo>
                  <a:pt x="524947" y="319887"/>
                  <a:pt x="550506" y="316558"/>
                  <a:pt x="576203" y="315046"/>
                </a:cubicBezTo>
                <a:cubicBezTo>
                  <a:pt x="681162" y="308872"/>
                  <a:pt x="786234" y="304801"/>
                  <a:pt x="891249" y="299678"/>
                </a:cubicBezTo>
                <a:cubicBezTo>
                  <a:pt x="898933" y="289433"/>
                  <a:pt x="908934" y="280570"/>
                  <a:pt x="914301" y="268942"/>
                </a:cubicBezTo>
                <a:cubicBezTo>
                  <a:pt x="924484" y="246879"/>
                  <a:pt x="937353" y="199785"/>
                  <a:pt x="937353" y="199785"/>
                </a:cubicBezTo>
                <a:cubicBezTo>
                  <a:pt x="934792" y="163926"/>
                  <a:pt x="938932" y="126945"/>
                  <a:pt x="929669" y="92209"/>
                </a:cubicBezTo>
                <a:cubicBezTo>
                  <a:pt x="927582" y="84383"/>
                  <a:pt x="914693" y="85146"/>
                  <a:pt x="906617" y="84525"/>
                </a:cubicBezTo>
                <a:cubicBezTo>
                  <a:pt x="881079" y="82561"/>
                  <a:pt x="892529" y="67876"/>
                  <a:pt x="868196" y="61473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23">
            <a:extLst>
              <a:ext uri="{FF2B5EF4-FFF2-40B4-BE49-F238E27FC236}">
                <a16:creationId xmlns="" xmlns:a16="http://schemas.microsoft.com/office/drawing/2014/main" id="{76F8E81A-F103-4447-980C-403CA73553CA}"/>
              </a:ext>
            </a:extLst>
          </p:cNvPr>
          <p:cNvSpPr/>
          <p:nvPr/>
        </p:nvSpPr>
        <p:spPr>
          <a:xfrm>
            <a:off x="530198" y="1582911"/>
            <a:ext cx="2034348" cy="1867220"/>
          </a:xfrm>
          <a:custGeom>
            <a:avLst/>
            <a:gdLst>
              <a:gd name="connsiteX0" fmla="*/ 0 w 2712464"/>
              <a:gd name="connsiteY0" fmla="*/ 1867220 h 1867220"/>
              <a:gd name="connsiteX1" fmla="*/ 38420 w 2712464"/>
              <a:gd name="connsiteY1" fmla="*/ 1859536 h 1867220"/>
              <a:gd name="connsiteX2" fmla="*/ 84524 w 2712464"/>
              <a:gd name="connsiteY2" fmla="*/ 1844168 h 1867220"/>
              <a:gd name="connsiteX3" fmla="*/ 199785 w 2712464"/>
              <a:gd name="connsiteY3" fmla="*/ 1836484 h 1867220"/>
              <a:gd name="connsiteX4" fmla="*/ 384202 w 2712464"/>
              <a:gd name="connsiteY4" fmla="*/ 1821116 h 1867220"/>
              <a:gd name="connsiteX5" fmla="*/ 414938 w 2712464"/>
              <a:gd name="connsiteY5" fmla="*/ 1813432 h 1867220"/>
              <a:gd name="connsiteX6" fmla="*/ 430306 w 2712464"/>
              <a:gd name="connsiteY6" fmla="*/ 1790380 h 1867220"/>
              <a:gd name="connsiteX7" fmla="*/ 437990 w 2712464"/>
              <a:gd name="connsiteY7" fmla="*/ 1605963 h 1867220"/>
              <a:gd name="connsiteX8" fmla="*/ 453358 w 2712464"/>
              <a:gd name="connsiteY8" fmla="*/ 1536807 h 1867220"/>
              <a:gd name="connsiteX9" fmla="*/ 453358 w 2712464"/>
              <a:gd name="connsiteY9" fmla="*/ 1383126 h 1867220"/>
              <a:gd name="connsiteX10" fmla="*/ 437990 w 2712464"/>
              <a:gd name="connsiteY10" fmla="*/ 1083449 h 1867220"/>
              <a:gd name="connsiteX11" fmla="*/ 422622 w 2712464"/>
              <a:gd name="connsiteY11" fmla="*/ 1029660 h 1867220"/>
              <a:gd name="connsiteX12" fmla="*/ 399570 w 2712464"/>
              <a:gd name="connsiteY12" fmla="*/ 637775 h 1867220"/>
              <a:gd name="connsiteX13" fmla="*/ 414938 w 2712464"/>
              <a:gd name="connsiteY13" fmla="*/ 291993 h 1867220"/>
              <a:gd name="connsiteX14" fmla="*/ 430306 w 2712464"/>
              <a:gd name="connsiteY14" fmla="*/ 222837 h 1867220"/>
              <a:gd name="connsiteX15" fmla="*/ 437990 w 2712464"/>
              <a:gd name="connsiteY15" fmla="*/ 161365 h 1867220"/>
              <a:gd name="connsiteX16" fmla="*/ 453358 w 2712464"/>
              <a:gd name="connsiteY16" fmla="*/ 130628 h 1867220"/>
              <a:gd name="connsiteX17" fmla="*/ 484094 w 2712464"/>
              <a:gd name="connsiteY17" fmla="*/ 61472 h 1867220"/>
              <a:gd name="connsiteX18" fmla="*/ 522514 w 2712464"/>
              <a:gd name="connsiteY18" fmla="*/ 46104 h 1867220"/>
              <a:gd name="connsiteX19" fmla="*/ 806824 w 2712464"/>
              <a:gd name="connsiteY19" fmla="*/ 15368 h 1867220"/>
              <a:gd name="connsiteX20" fmla="*/ 968188 w 2712464"/>
              <a:gd name="connsiteY20" fmla="*/ 30736 h 1867220"/>
              <a:gd name="connsiteX21" fmla="*/ 1237130 w 2712464"/>
              <a:gd name="connsiteY21" fmla="*/ 38420 h 1867220"/>
              <a:gd name="connsiteX22" fmla="*/ 1521439 w 2712464"/>
              <a:gd name="connsiteY22" fmla="*/ 61472 h 1867220"/>
              <a:gd name="connsiteX23" fmla="*/ 1652067 w 2712464"/>
              <a:gd name="connsiteY23" fmla="*/ 84524 h 1867220"/>
              <a:gd name="connsiteX24" fmla="*/ 1813432 w 2712464"/>
              <a:gd name="connsiteY24" fmla="*/ 107576 h 1867220"/>
              <a:gd name="connsiteX25" fmla="*/ 1867220 w 2712464"/>
              <a:gd name="connsiteY25" fmla="*/ 122944 h 1867220"/>
              <a:gd name="connsiteX26" fmla="*/ 1905640 w 2712464"/>
              <a:gd name="connsiteY26" fmla="*/ 130628 h 1867220"/>
              <a:gd name="connsiteX27" fmla="*/ 2689412 w 2712464"/>
              <a:gd name="connsiteY27" fmla="*/ 115260 h 1867220"/>
              <a:gd name="connsiteX28" fmla="*/ 2635624 w 2712464"/>
              <a:gd name="connsiteY28" fmla="*/ 84524 h 1867220"/>
              <a:gd name="connsiteX29" fmla="*/ 2612572 w 2712464"/>
              <a:gd name="connsiteY29" fmla="*/ 69156 h 1867220"/>
              <a:gd name="connsiteX30" fmla="*/ 2474259 w 2712464"/>
              <a:gd name="connsiteY30" fmla="*/ 46104 h 1867220"/>
              <a:gd name="connsiteX31" fmla="*/ 2443523 w 2712464"/>
              <a:gd name="connsiteY31" fmla="*/ 38420 h 1867220"/>
              <a:gd name="connsiteX32" fmla="*/ 2382051 w 2712464"/>
              <a:gd name="connsiteY32" fmla="*/ 15368 h 1867220"/>
              <a:gd name="connsiteX33" fmla="*/ 2366682 w 2712464"/>
              <a:gd name="connsiteY33" fmla="*/ 0 h 1867220"/>
              <a:gd name="connsiteX34" fmla="*/ 2466575 w 2712464"/>
              <a:gd name="connsiteY34" fmla="*/ 38420 h 1867220"/>
              <a:gd name="connsiteX35" fmla="*/ 2528047 w 2712464"/>
              <a:gd name="connsiteY35" fmla="*/ 61472 h 1867220"/>
              <a:gd name="connsiteX36" fmla="*/ 2689412 w 2712464"/>
              <a:gd name="connsiteY36" fmla="*/ 107576 h 1867220"/>
              <a:gd name="connsiteX37" fmla="*/ 2697096 w 2712464"/>
              <a:gd name="connsiteY37" fmla="*/ 130628 h 1867220"/>
              <a:gd name="connsiteX38" fmla="*/ 2712464 w 2712464"/>
              <a:gd name="connsiteY38" fmla="*/ 169049 h 1867220"/>
              <a:gd name="connsiteX39" fmla="*/ 2658676 w 2712464"/>
              <a:gd name="connsiteY39" fmla="*/ 199785 h 1867220"/>
              <a:gd name="connsiteX40" fmla="*/ 2635624 w 2712464"/>
              <a:gd name="connsiteY40" fmla="*/ 215153 h 1867220"/>
              <a:gd name="connsiteX41" fmla="*/ 2558783 w 2712464"/>
              <a:gd name="connsiteY41" fmla="*/ 222837 h 1867220"/>
              <a:gd name="connsiteX42" fmla="*/ 2351314 w 2712464"/>
              <a:gd name="connsiteY42" fmla="*/ 245889 h 1867220"/>
              <a:gd name="connsiteX43" fmla="*/ 2289842 w 2712464"/>
              <a:gd name="connsiteY43" fmla="*/ 268941 h 1867220"/>
              <a:gd name="connsiteX44" fmla="*/ 2435839 w 2712464"/>
              <a:gd name="connsiteY44" fmla="*/ 230521 h 1867220"/>
              <a:gd name="connsiteX45" fmla="*/ 2504995 w 2712464"/>
              <a:gd name="connsiteY45" fmla="*/ 199785 h 1867220"/>
              <a:gd name="connsiteX46" fmla="*/ 2528047 w 2712464"/>
              <a:gd name="connsiteY46" fmla="*/ 176733 h 1867220"/>
              <a:gd name="connsiteX47" fmla="*/ 2597203 w 2712464"/>
              <a:gd name="connsiteY47" fmla="*/ 153681 h 1867220"/>
              <a:gd name="connsiteX48" fmla="*/ 2627940 w 2712464"/>
              <a:gd name="connsiteY48" fmla="*/ 138313 h 1867220"/>
              <a:gd name="connsiteX49" fmla="*/ 2674044 w 2712464"/>
              <a:gd name="connsiteY49" fmla="*/ 145997 h 1867220"/>
              <a:gd name="connsiteX50" fmla="*/ 2658676 w 2712464"/>
              <a:gd name="connsiteY50" fmla="*/ 169049 h 1867220"/>
              <a:gd name="connsiteX51" fmla="*/ 2604887 w 2712464"/>
              <a:gd name="connsiteY51" fmla="*/ 215153 h 1867220"/>
              <a:gd name="connsiteX52" fmla="*/ 2558783 w 2712464"/>
              <a:gd name="connsiteY52" fmla="*/ 215153 h 186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712464" h="1867220">
                <a:moveTo>
                  <a:pt x="0" y="1867220"/>
                </a:moveTo>
                <a:cubicBezTo>
                  <a:pt x="12807" y="1864659"/>
                  <a:pt x="25820" y="1862972"/>
                  <a:pt x="38420" y="1859536"/>
                </a:cubicBezTo>
                <a:cubicBezTo>
                  <a:pt x="54048" y="1855274"/>
                  <a:pt x="68488" y="1846459"/>
                  <a:pt x="84524" y="1844168"/>
                </a:cubicBezTo>
                <a:cubicBezTo>
                  <a:pt x="122643" y="1838723"/>
                  <a:pt x="161393" y="1839437"/>
                  <a:pt x="199785" y="1836484"/>
                </a:cubicBezTo>
                <a:lnTo>
                  <a:pt x="384202" y="1821116"/>
                </a:lnTo>
                <a:cubicBezTo>
                  <a:pt x="394447" y="1818555"/>
                  <a:pt x="406151" y="1819290"/>
                  <a:pt x="414938" y="1813432"/>
                </a:cubicBezTo>
                <a:cubicBezTo>
                  <a:pt x="422622" y="1808309"/>
                  <a:pt x="429286" y="1799559"/>
                  <a:pt x="430306" y="1790380"/>
                </a:cubicBezTo>
                <a:cubicBezTo>
                  <a:pt x="437100" y="1729231"/>
                  <a:pt x="432420" y="1667236"/>
                  <a:pt x="437990" y="1605963"/>
                </a:cubicBezTo>
                <a:cubicBezTo>
                  <a:pt x="440128" y="1582446"/>
                  <a:pt x="448235" y="1559859"/>
                  <a:pt x="453358" y="1536807"/>
                </a:cubicBezTo>
                <a:cubicBezTo>
                  <a:pt x="430391" y="1284162"/>
                  <a:pt x="453358" y="1599292"/>
                  <a:pt x="453358" y="1383126"/>
                </a:cubicBezTo>
                <a:cubicBezTo>
                  <a:pt x="453358" y="1371111"/>
                  <a:pt x="451613" y="1156106"/>
                  <a:pt x="437990" y="1083449"/>
                </a:cubicBezTo>
                <a:cubicBezTo>
                  <a:pt x="434554" y="1065121"/>
                  <a:pt x="427745" y="1047590"/>
                  <a:pt x="422622" y="1029660"/>
                </a:cubicBezTo>
                <a:cubicBezTo>
                  <a:pt x="409666" y="887145"/>
                  <a:pt x="401791" y="813234"/>
                  <a:pt x="399570" y="637775"/>
                </a:cubicBezTo>
                <a:cubicBezTo>
                  <a:pt x="398139" y="524738"/>
                  <a:pt x="392310" y="405134"/>
                  <a:pt x="414938" y="291993"/>
                </a:cubicBezTo>
                <a:cubicBezTo>
                  <a:pt x="419569" y="268837"/>
                  <a:pt x="426202" y="246092"/>
                  <a:pt x="430306" y="222837"/>
                </a:cubicBezTo>
                <a:cubicBezTo>
                  <a:pt x="433895" y="202501"/>
                  <a:pt x="432982" y="181399"/>
                  <a:pt x="437990" y="161365"/>
                </a:cubicBezTo>
                <a:cubicBezTo>
                  <a:pt x="440768" y="150252"/>
                  <a:pt x="448846" y="141157"/>
                  <a:pt x="453358" y="130628"/>
                </a:cubicBezTo>
                <a:cubicBezTo>
                  <a:pt x="463603" y="106723"/>
                  <a:pt x="463513" y="82053"/>
                  <a:pt x="484094" y="61472"/>
                </a:cubicBezTo>
                <a:cubicBezTo>
                  <a:pt x="493847" y="51719"/>
                  <a:pt x="509281" y="49996"/>
                  <a:pt x="522514" y="46104"/>
                </a:cubicBezTo>
                <a:cubicBezTo>
                  <a:pt x="650092" y="8581"/>
                  <a:pt x="637281" y="22150"/>
                  <a:pt x="806824" y="15368"/>
                </a:cubicBezTo>
                <a:cubicBezTo>
                  <a:pt x="860612" y="20491"/>
                  <a:pt x="914234" y="27846"/>
                  <a:pt x="968188" y="30736"/>
                </a:cubicBezTo>
                <a:cubicBezTo>
                  <a:pt x="1057744" y="35534"/>
                  <a:pt x="1147548" y="34154"/>
                  <a:pt x="1237130" y="38420"/>
                </a:cubicBezTo>
                <a:cubicBezTo>
                  <a:pt x="1386057" y="45512"/>
                  <a:pt x="1409648" y="49051"/>
                  <a:pt x="1521439" y="61472"/>
                </a:cubicBezTo>
                <a:cubicBezTo>
                  <a:pt x="1647109" y="92889"/>
                  <a:pt x="1516131" y="63061"/>
                  <a:pt x="1652067" y="84524"/>
                </a:cubicBezTo>
                <a:cubicBezTo>
                  <a:pt x="1822386" y="111416"/>
                  <a:pt x="1631697" y="91055"/>
                  <a:pt x="1813432" y="107576"/>
                </a:cubicBezTo>
                <a:cubicBezTo>
                  <a:pt x="1831361" y="112699"/>
                  <a:pt x="1849130" y="118421"/>
                  <a:pt x="1867220" y="122944"/>
                </a:cubicBezTo>
                <a:cubicBezTo>
                  <a:pt x="1879890" y="126112"/>
                  <a:pt x="1892580" y="130750"/>
                  <a:pt x="1905640" y="130628"/>
                </a:cubicBezTo>
                <a:cubicBezTo>
                  <a:pt x="2166936" y="128186"/>
                  <a:pt x="2428155" y="120383"/>
                  <a:pt x="2689412" y="115260"/>
                </a:cubicBezTo>
                <a:cubicBezTo>
                  <a:pt x="2661577" y="73508"/>
                  <a:pt x="2690485" y="105097"/>
                  <a:pt x="2635624" y="84524"/>
                </a:cubicBezTo>
                <a:cubicBezTo>
                  <a:pt x="2626977" y="81281"/>
                  <a:pt x="2621556" y="71295"/>
                  <a:pt x="2612572" y="69156"/>
                </a:cubicBezTo>
                <a:cubicBezTo>
                  <a:pt x="2567103" y="58330"/>
                  <a:pt x="2519604" y="57440"/>
                  <a:pt x="2474259" y="46104"/>
                </a:cubicBezTo>
                <a:lnTo>
                  <a:pt x="2443523" y="38420"/>
                </a:lnTo>
                <a:cubicBezTo>
                  <a:pt x="2377379" y="-5676"/>
                  <a:pt x="2475100" y="55245"/>
                  <a:pt x="2382051" y="15368"/>
                </a:cubicBezTo>
                <a:cubicBezTo>
                  <a:pt x="2375392" y="12514"/>
                  <a:pt x="2359437" y="0"/>
                  <a:pt x="2366682" y="0"/>
                </a:cubicBezTo>
                <a:cubicBezTo>
                  <a:pt x="2401476" y="0"/>
                  <a:pt x="2436518" y="25539"/>
                  <a:pt x="2466575" y="38420"/>
                </a:cubicBezTo>
                <a:cubicBezTo>
                  <a:pt x="2486690" y="47041"/>
                  <a:pt x="2507556" y="53788"/>
                  <a:pt x="2528047" y="61472"/>
                </a:cubicBezTo>
                <a:cubicBezTo>
                  <a:pt x="2625810" y="142942"/>
                  <a:pt x="2511693" y="63147"/>
                  <a:pt x="2689412" y="107576"/>
                </a:cubicBezTo>
                <a:cubicBezTo>
                  <a:pt x="2697270" y="109540"/>
                  <a:pt x="2694252" y="123044"/>
                  <a:pt x="2697096" y="130628"/>
                </a:cubicBezTo>
                <a:cubicBezTo>
                  <a:pt x="2701939" y="143543"/>
                  <a:pt x="2707341" y="156242"/>
                  <a:pt x="2712464" y="169049"/>
                </a:cubicBezTo>
                <a:cubicBezTo>
                  <a:pt x="2684629" y="210801"/>
                  <a:pt x="2713537" y="179212"/>
                  <a:pt x="2658676" y="199785"/>
                </a:cubicBezTo>
                <a:cubicBezTo>
                  <a:pt x="2650029" y="203028"/>
                  <a:pt x="2644623" y="213076"/>
                  <a:pt x="2635624" y="215153"/>
                </a:cubicBezTo>
                <a:cubicBezTo>
                  <a:pt x="2610542" y="220941"/>
                  <a:pt x="2584288" y="219359"/>
                  <a:pt x="2558783" y="222837"/>
                </a:cubicBezTo>
                <a:cubicBezTo>
                  <a:pt x="2371987" y="248309"/>
                  <a:pt x="2567616" y="231469"/>
                  <a:pt x="2351314" y="245889"/>
                </a:cubicBezTo>
                <a:cubicBezTo>
                  <a:pt x="2330823" y="253573"/>
                  <a:pt x="2269081" y="262021"/>
                  <a:pt x="2289842" y="268941"/>
                </a:cubicBezTo>
                <a:cubicBezTo>
                  <a:pt x="2318766" y="278582"/>
                  <a:pt x="2406498" y="241524"/>
                  <a:pt x="2435839" y="230521"/>
                </a:cubicBezTo>
                <a:cubicBezTo>
                  <a:pt x="2537009" y="154644"/>
                  <a:pt x="2392843" y="255861"/>
                  <a:pt x="2504995" y="199785"/>
                </a:cubicBezTo>
                <a:cubicBezTo>
                  <a:pt x="2514715" y="194925"/>
                  <a:pt x="2518327" y="181593"/>
                  <a:pt x="2528047" y="176733"/>
                </a:cubicBezTo>
                <a:cubicBezTo>
                  <a:pt x="2549781" y="165866"/>
                  <a:pt x="2575469" y="164548"/>
                  <a:pt x="2597203" y="153681"/>
                </a:cubicBezTo>
                <a:lnTo>
                  <a:pt x="2627940" y="138313"/>
                </a:lnTo>
                <a:cubicBezTo>
                  <a:pt x="2643308" y="140874"/>
                  <a:pt x="2663027" y="134980"/>
                  <a:pt x="2674044" y="145997"/>
                </a:cubicBezTo>
                <a:cubicBezTo>
                  <a:pt x="2680574" y="152527"/>
                  <a:pt x="2664588" y="161954"/>
                  <a:pt x="2658676" y="169049"/>
                </a:cubicBezTo>
                <a:cubicBezTo>
                  <a:pt x="2650431" y="178943"/>
                  <a:pt x="2616194" y="211761"/>
                  <a:pt x="2604887" y="215153"/>
                </a:cubicBezTo>
                <a:cubicBezTo>
                  <a:pt x="2590167" y="219569"/>
                  <a:pt x="2574151" y="215153"/>
                  <a:pt x="2558783" y="21515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: Shape 24">
            <a:extLst>
              <a:ext uri="{FF2B5EF4-FFF2-40B4-BE49-F238E27FC236}">
                <a16:creationId xmlns="" xmlns:a16="http://schemas.microsoft.com/office/drawing/2014/main" id="{27213E86-DD01-4044-B109-208109D14A5E}"/>
              </a:ext>
            </a:extLst>
          </p:cNvPr>
          <p:cNvSpPr/>
          <p:nvPr/>
        </p:nvSpPr>
        <p:spPr>
          <a:xfrm>
            <a:off x="2553020" y="1459966"/>
            <a:ext cx="841850" cy="322730"/>
          </a:xfrm>
          <a:custGeom>
            <a:avLst/>
            <a:gdLst>
              <a:gd name="connsiteX0" fmla="*/ 1083449 w 1122466"/>
              <a:gd name="connsiteY0" fmla="*/ 46105 h 322730"/>
              <a:gd name="connsiteX1" fmla="*/ 1045028 w 1122466"/>
              <a:gd name="connsiteY1" fmla="*/ 61473 h 322730"/>
              <a:gd name="connsiteX2" fmla="*/ 875980 w 1122466"/>
              <a:gd name="connsiteY2" fmla="*/ 46105 h 322730"/>
              <a:gd name="connsiteX3" fmla="*/ 814507 w 1122466"/>
              <a:gd name="connsiteY3" fmla="*/ 30737 h 322730"/>
              <a:gd name="connsiteX4" fmla="*/ 714615 w 1122466"/>
              <a:gd name="connsiteY4" fmla="*/ 23052 h 322730"/>
              <a:gd name="connsiteX5" fmla="*/ 115260 w 1122466"/>
              <a:gd name="connsiteY5" fmla="*/ 0 h 322730"/>
              <a:gd name="connsiteX6" fmla="*/ 7684 w 1122466"/>
              <a:gd name="connsiteY6" fmla="*/ 38421 h 322730"/>
              <a:gd name="connsiteX7" fmla="*/ 0 w 1122466"/>
              <a:gd name="connsiteY7" fmla="*/ 61473 h 322730"/>
              <a:gd name="connsiteX8" fmla="*/ 15368 w 1122466"/>
              <a:gd name="connsiteY8" fmla="*/ 245889 h 322730"/>
              <a:gd name="connsiteX9" fmla="*/ 46104 w 1122466"/>
              <a:gd name="connsiteY9" fmla="*/ 268942 h 322730"/>
              <a:gd name="connsiteX10" fmla="*/ 84524 w 1122466"/>
              <a:gd name="connsiteY10" fmla="*/ 291994 h 322730"/>
              <a:gd name="connsiteX11" fmla="*/ 291993 w 1122466"/>
              <a:gd name="connsiteY11" fmla="*/ 322730 h 322730"/>
              <a:gd name="connsiteX12" fmla="*/ 553250 w 1122466"/>
              <a:gd name="connsiteY12" fmla="*/ 315046 h 322730"/>
              <a:gd name="connsiteX13" fmla="*/ 891348 w 1122466"/>
              <a:gd name="connsiteY13" fmla="*/ 299678 h 322730"/>
              <a:gd name="connsiteX14" fmla="*/ 991240 w 1122466"/>
              <a:gd name="connsiteY14" fmla="*/ 276626 h 322730"/>
              <a:gd name="connsiteX15" fmla="*/ 1083449 w 1122466"/>
              <a:gd name="connsiteY15" fmla="*/ 253573 h 322730"/>
              <a:gd name="connsiteX16" fmla="*/ 1106501 w 1122466"/>
              <a:gd name="connsiteY16" fmla="*/ 230521 h 322730"/>
              <a:gd name="connsiteX17" fmla="*/ 1114185 w 1122466"/>
              <a:gd name="connsiteY17" fmla="*/ 99893 h 322730"/>
              <a:gd name="connsiteX18" fmla="*/ 1091133 w 1122466"/>
              <a:gd name="connsiteY18" fmla="*/ 76841 h 322730"/>
              <a:gd name="connsiteX19" fmla="*/ 1083449 w 1122466"/>
              <a:gd name="connsiteY19" fmla="*/ 46105 h 322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22466" h="322730">
                <a:moveTo>
                  <a:pt x="1083449" y="46105"/>
                </a:moveTo>
                <a:cubicBezTo>
                  <a:pt x="1075765" y="43544"/>
                  <a:pt x="1058806" y="60817"/>
                  <a:pt x="1045028" y="61473"/>
                </a:cubicBezTo>
                <a:cubicBezTo>
                  <a:pt x="1006264" y="63319"/>
                  <a:pt x="924746" y="56555"/>
                  <a:pt x="875980" y="46105"/>
                </a:cubicBezTo>
                <a:cubicBezTo>
                  <a:pt x="855327" y="41679"/>
                  <a:pt x="835416" y="33724"/>
                  <a:pt x="814507" y="30737"/>
                </a:cubicBezTo>
                <a:cubicBezTo>
                  <a:pt x="781447" y="26014"/>
                  <a:pt x="747966" y="24777"/>
                  <a:pt x="714615" y="23052"/>
                </a:cubicBezTo>
                <a:cubicBezTo>
                  <a:pt x="430602" y="8361"/>
                  <a:pt x="376963" y="7930"/>
                  <a:pt x="115260" y="0"/>
                </a:cubicBezTo>
                <a:cubicBezTo>
                  <a:pt x="93746" y="5379"/>
                  <a:pt x="27681" y="5092"/>
                  <a:pt x="7684" y="38421"/>
                </a:cubicBezTo>
                <a:cubicBezTo>
                  <a:pt x="3517" y="45366"/>
                  <a:pt x="2561" y="53789"/>
                  <a:pt x="0" y="61473"/>
                </a:cubicBezTo>
                <a:cubicBezTo>
                  <a:pt x="5123" y="122945"/>
                  <a:pt x="1987" y="185673"/>
                  <a:pt x="15368" y="245889"/>
                </a:cubicBezTo>
                <a:cubicBezTo>
                  <a:pt x="18146" y="258391"/>
                  <a:pt x="35448" y="261838"/>
                  <a:pt x="46104" y="268942"/>
                </a:cubicBezTo>
                <a:cubicBezTo>
                  <a:pt x="58531" y="277227"/>
                  <a:pt x="70797" y="286111"/>
                  <a:pt x="84524" y="291994"/>
                </a:cubicBezTo>
                <a:cubicBezTo>
                  <a:pt x="168645" y="328045"/>
                  <a:pt x="184227" y="316743"/>
                  <a:pt x="291993" y="322730"/>
                </a:cubicBezTo>
                <a:cubicBezTo>
                  <a:pt x="741646" y="281853"/>
                  <a:pt x="268443" y="315046"/>
                  <a:pt x="553250" y="315046"/>
                </a:cubicBezTo>
                <a:cubicBezTo>
                  <a:pt x="592527" y="315046"/>
                  <a:pt x="839936" y="302249"/>
                  <a:pt x="891348" y="299678"/>
                </a:cubicBezTo>
                <a:cubicBezTo>
                  <a:pt x="949458" y="270623"/>
                  <a:pt x="897276" y="292286"/>
                  <a:pt x="991240" y="276626"/>
                </a:cubicBezTo>
                <a:cubicBezTo>
                  <a:pt x="1042624" y="268062"/>
                  <a:pt x="1046803" y="265790"/>
                  <a:pt x="1083449" y="253573"/>
                </a:cubicBezTo>
                <a:cubicBezTo>
                  <a:pt x="1091133" y="245889"/>
                  <a:pt x="1102004" y="240414"/>
                  <a:pt x="1106501" y="230521"/>
                </a:cubicBezTo>
                <a:cubicBezTo>
                  <a:pt x="1124237" y="191503"/>
                  <a:pt x="1127779" y="140675"/>
                  <a:pt x="1114185" y="99893"/>
                </a:cubicBezTo>
                <a:cubicBezTo>
                  <a:pt x="1110749" y="89584"/>
                  <a:pt x="1098205" y="85092"/>
                  <a:pt x="1091133" y="76841"/>
                </a:cubicBezTo>
                <a:cubicBezTo>
                  <a:pt x="1082799" y="67117"/>
                  <a:pt x="1091133" y="48666"/>
                  <a:pt x="1083449" y="4610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26">
            <a:extLst>
              <a:ext uri="{FF2B5EF4-FFF2-40B4-BE49-F238E27FC236}">
                <a16:creationId xmlns="" xmlns:a16="http://schemas.microsoft.com/office/drawing/2014/main" id="{2C422E03-CDC5-423E-902E-9D6204CA423F}"/>
              </a:ext>
            </a:extLst>
          </p:cNvPr>
          <p:cNvCxnSpPr>
            <a:stCxn id="29" idx="1"/>
          </p:cNvCxnSpPr>
          <p:nvPr/>
        </p:nvCxnSpPr>
        <p:spPr>
          <a:xfrm rot="10800000">
            <a:off x="697326" y="3450131"/>
            <a:ext cx="3037114" cy="19058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28">
            <a:extLst>
              <a:ext uri="{FF2B5EF4-FFF2-40B4-BE49-F238E27FC236}">
                <a16:creationId xmlns="" xmlns:a16="http://schemas.microsoft.com/office/drawing/2014/main" id="{99A6E9B6-3C25-41C9-B5B9-13816E725FC8}"/>
              </a:ext>
            </a:extLst>
          </p:cNvPr>
          <p:cNvCxnSpPr>
            <a:stCxn id="30" idx="1"/>
          </p:cNvCxnSpPr>
          <p:nvPr/>
        </p:nvCxnSpPr>
        <p:spPr>
          <a:xfrm rot="10800000">
            <a:off x="2600379" y="1782697"/>
            <a:ext cx="1236782" cy="41188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>
            <a:extLst>
              <a:ext uri="{FF2B5EF4-FFF2-40B4-BE49-F238E27FC236}">
                <a16:creationId xmlns="" xmlns:a16="http://schemas.microsoft.com/office/drawing/2014/main" id="{F8FA2604-4C8D-40E7-A379-4F898D740886}"/>
              </a:ext>
            </a:extLst>
          </p:cNvPr>
          <p:cNvSpPr txBox="1"/>
          <p:nvPr/>
        </p:nvSpPr>
        <p:spPr>
          <a:xfrm>
            <a:off x="5999213" y="1090778"/>
            <a:ext cx="2730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New input design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AB7B-BF6D-4D5C-90F9-B875B18D89A8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CasellaDiTesto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/>
              <a:t>Spares</a:t>
            </a:r>
            <a:r>
              <a:rPr lang="it-IT" sz="3600" dirty="0" smtClean="0"/>
              <a:t>: </a:t>
            </a:r>
            <a:r>
              <a:rPr lang="it-IT" sz="3600" dirty="0" err="1" smtClean="0"/>
              <a:t>injection</a:t>
            </a:r>
            <a:r>
              <a:rPr lang="it-IT" sz="3600" dirty="0" smtClean="0"/>
              <a:t> </a:t>
            </a:r>
            <a:r>
              <a:rPr lang="it-IT" sz="3600" dirty="0" err="1" smtClean="0"/>
              <a:t>board</a:t>
            </a:r>
            <a:endParaRPr lang="en-GB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000240"/>
            <a:ext cx="485778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Connettore 2 7"/>
          <p:cNvCxnSpPr/>
          <p:nvPr/>
        </p:nvCxnSpPr>
        <p:spPr>
          <a:xfrm>
            <a:off x="1500166" y="2857496"/>
            <a:ext cx="3286148" cy="3571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rot="10800000">
            <a:off x="5143504" y="3857628"/>
            <a:ext cx="2357454" cy="1428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142844" y="2571744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Str</a:t>
            </a:r>
            <a:r>
              <a:rPr lang="it-IT" dirty="0" smtClean="0"/>
              <a:t>: 37</a:t>
            </a:r>
          </a:p>
          <a:p>
            <a:r>
              <a:rPr lang="it-IT" dirty="0" err="1" smtClean="0"/>
              <a:t>pinNum</a:t>
            </a:r>
            <a:r>
              <a:rPr lang="it-IT" dirty="0" smtClean="0"/>
              <a:t>:74</a:t>
            </a:r>
          </a:p>
          <a:p>
            <a:r>
              <a:rPr lang="it-IT" dirty="0" smtClean="0"/>
              <a:t>TIGER 0 ch:3</a:t>
            </a:r>
            <a:endParaRPr lang="en-GB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500958" y="3786190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Str</a:t>
            </a:r>
            <a:r>
              <a:rPr lang="it-IT" dirty="0" smtClean="0"/>
              <a:t>: 108</a:t>
            </a:r>
          </a:p>
          <a:p>
            <a:r>
              <a:rPr lang="it-IT" dirty="0" err="1" smtClean="0"/>
              <a:t>pinNum</a:t>
            </a:r>
            <a:r>
              <a:rPr lang="it-IT" dirty="0" smtClean="0"/>
              <a:t>:71</a:t>
            </a:r>
          </a:p>
          <a:p>
            <a:r>
              <a:rPr lang="it-IT" dirty="0" smtClean="0"/>
              <a:t>TIGER 0 ch:22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/>
              <a:t>Motivation</a:t>
            </a:r>
            <a:endParaRPr lang="en-GB" sz="3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14282" y="1033991"/>
            <a:ext cx="500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 err="1" smtClean="0"/>
              <a:t>MM</a:t>
            </a:r>
            <a:r>
              <a:rPr lang="it-IT" sz="1600" b="1" dirty="0" smtClean="0"/>
              <a:t> detector:</a:t>
            </a:r>
            <a:endParaRPr lang="en-GB" sz="1600" b="1" dirty="0" smtClean="0"/>
          </a:p>
          <a:p>
            <a:pPr algn="just"/>
            <a:r>
              <a:rPr lang="en-GB" sz="1600" dirty="0" err="1" smtClean="0"/>
              <a:t>MicroMegas</a:t>
            </a:r>
            <a:r>
              <a:rPr lang="en-GB" sz="1600" dirty="0" smtClean="0"/>
              <a:t> </a:t>
            </a:r>
            <a:r>
              <a:rPr lang="en-GB" sz="1600" dirty="0"/>
              <a:t>detectors development </a:t>
            </a:r>
            <a:r>
              <a:rPr lang="en-GB" sz="1600" dirty="0" smtClean="0"/>
              <a:t>is carried within the AMBER collaboration program </a:t>
            </a:r>
            <a:r>
              <a:rPr lang="en-GB" sz="1600" dirty="0"/>
              <a:t>with the perspective to </a:t>
            </a:r>
            <a:r>
              <a:rPr lang="en-GB" sz="1600" dirty="0" smtClean="0"/>
              <a:t>replace the aging 1.2 x 1.2 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</a:t>
            </a:r>
            <a:r>
              <a:rPr lang="en-GB" sz="1600" dirty="0" err="1"/>
              <a:t>MultiWire</a:t>
            </a:r>
            <a:r>
              <a:rPr lang="en-GB" sz="1600" dirty="0"/>
              <a:t> </a:t>
            </a:r>
            <a:r>
              <a:rPr lang="en-GB" sz="1600" dirty="0" smtClean="0"/>
              <a:t>Proportional Chambers </a:t>
            </a:r>
            <a:r>
              <a:rPr lang="en-GB" sz="1600" dirty="0"/>
              <a:t>(MWPC</a:t>
            </a:r>
            <a:r>
              <a:rPr lang="en-GB" sz="1600" dirty="0" smtClean="0"/>
              <a:t>) present in the current spectrometer.</a:t>
            </a:r>
            <a:endParaRPr lang="en-GB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14282" y="4786322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TIGER (Torino </a:t>
            </a:r>
            <a:r>
              <a:rPr lang="it-IT" sz="1600" b="1" dirty="0" err="1" smtClean="0"/>
              <a:t>Integrated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Gem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Electronics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for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Readout</a:t>
            </a:r>
            <a:r>
              <a:rPr lang="it-IT" sz="1600" b="1" dirty="0" smtClean="0"/>
              <a:t>):</a:t>
            </a:r>
            <a:endParaRPr lang="en-GB" sz="1600" b="1" dirty="0" smtClean="0"/>
          </a:p>
          <a:p>
            <a:r>
              <a:rPr lang="en-GB" sz="1600" dirty="0" smtClean="0"/>
              <a:t>If the trigger less configuration will be confirmed for the DY measurement all the detectors will need to be upgraded with some trigger less compatible FEs.</a:t>
            </a:r>
          </a:p>
          <a:p>
            <a:r>
              <a:rPr lang="en-GB" sz="1600" dirty="0" smtClean="0"/>
              <a:t>One of the possible R/O options is the TIGER ASIC which</a:t>
            </a:r>
          </a:p>
          <a:p>
            <a:r>
              <a:rPr lang="en-GB" sz="1600" dirty="0" smtClean="0"/>
              <a:t>was developed for the BESIII CGEM detector.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714356"/>
            <a:ext cx="371873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14620"/>
            <a:ext cx="1952624" cy="169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ttangolo 8"/>
          <p:cNvSpPr/>
          <p:nvPr/>
        </p:nvSpPr>
        <p:spPr>
          <a:xfrm>
            <a:off x="2500298" y="2714620"/>
            <a:ext cx="27146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400" dirty="0" smtClean="0"/>
              <a:t> Active area: 6,8 x 6,8 cm ²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Amplification gap: 128 </a:t>
            </a:r>
            <a:r>
              <a:rPr lang="el-GR" sz="1400" dirty="0" smtClean="0"/>
              <a:t>μ</a:t>
            </a:r>
            <a:r>
              <a:rPr lang="en-GB" sz="1400" dirty="0" smtClean="0"/>
              <a:t>m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Conversion gap: ~ 5 mm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Strips width: 400 </a:t>
            </a:r>
            <a:r>
              <a:rPr lang="el-GR" sz="1400" dirty="0" smtClean="0"/>
              <a:t>μ</a:t>
            </a:r>
            <a:r>
              <a:rPr lang="en-GB" sz="1400" dirty="0" smtClean="0"/>
              <a:t>m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Pitch: 550 </a:t>
            </a:r>
            <a:r>
              <a:rPr lang="el-GR" sz="1400" dirty="0" smtClean="0"/>
              <a:t>μ</a:t>
            </a:r>
            <a:r>
              <a:rPr lang="en-GB" sz="1400" dirty="0" smtClean="0"/>
              <a:t>m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Holes dimensions: 45 x 45 </a:t>
            </a:r>
            <a:r>
              <a:rPr lang="el-GR" sz="1400" dirty="0" smtClean="0"/>
              <a:t>μ</a:t>
            </a:r>
            <a:r>
              <a:rPr lang="en-GB" sz="1400" dirty="0" smtClean="0"/>
              <a:t>m ²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Wires diameter: </a:t>
            </a:r>
            <a:r>
              <a:rPr lang="el-GR" sz="1400" dirty="0" smtClean="0"/>
              <a:t>18 μ</a:t>
            </a:r>
            <a:r>
              <a:rPr lang="en-GB" sz="1400" dirty="0" smtClean="0"/>
              <a:t>m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C72AB7B-BF6D-4D5C-90F9-B875B18D89A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5" name="CasellaDiTesto 14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2/14</a:t>
            </a:r>
            <a:endParaRPr lang="en-GB" sz="1600" dirty="0"/>
          </a:p>
        </p:txBody>
      </p:sp>
      <p:pic>
        <p:nvPicPr>
          <p:cNvPr id="13" name="Picture 1">
            <a:extLst>
              <a:ext uri="{FF2B5EF4-FFF2-40B4-BE49-F238E27FC236}">
                <a16:creationId xmlns="" xmlns:a16="http://schemas.microsoft.com/office/drawing/2014/main" id="{43B4FC82-9A80-426A-B3E0-5C9A82E373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072098" y="4286256"/>
            <a:ext cx="4071934" cy="2151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07.2021: </a:t>
            </a:r>
            <a:r>
              <a:rPr lang="it-IT" sz="3600" dirty="0" err="1" smtClean="0"/>
              <a:t>MM</a:t>
            </a:r>
            <a:r>
              <a:rPr lang="it-IT" sz="3600" dirty="0" smtClean="0"/>
              <a:t> </a:t>
            </a:r>
            <a:r>
              <a:rPr lang="it-IT" sz="3600" dirty="0" err="1" smtClean="0"/>
              <a:t>preliminary</a:t>
            </a:r>
            <a:r>
              <a:rPr lang="it-IT" sz="3600" dirty="0" smtClean="0"/>
              <a:t> </a:t>
            </a:r>
            <a:r>
              <a:rPr lang="it-IT" sz="3600" dirty="0" err="1" smtClean="0"/>
              <a:t>studies</a:t>
            </a:r>
            <a:r>
              <a:rPr lang="it-IT" sz="3600" dirty="0" smtClean="0"/>
              <a:t> </a:t>
            </a:r>
            <a:endParaRPr lang="en-GB" sz="3600" dirty="0"/>
          </a:p>
        </p:txBody>
      </p:sp>
      <p:sp>
        <p:nvSpPr>
          <p:cNvPr id="11" name="Rettangolo 10"/>
          <p:cNvSpPr/>
          <p:nvPr/>
        </p:nvSpPr>
        <p:spPr>
          <a:xfrm>
            <a:off x="214282" y="857232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JINR colleagues developed a cost effective visual analyze method to determine production defects in a MM chamber.</a:t>
            </a: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3429024" cy="257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ttangolo 12"/>
          <p:cNvSpPr/>
          <p:nvPr/>
        </p:nvSpPr>
        <p:spPr>
          <a:xfrm>
            <a:off x="3643306" y="1898870"/>
            <a:ext cx="30718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Video camera records through the transparent window, looking for sparking location on the detector active area. </a:t>
            </a:r>
          </a:p>
          <a:p>
            <a:r>
              <a:rPr lang="en-GB" sz="1600" dirty="0" smtClean="0"/>
              <a:t>The full picture of sparking distribution is then obtained as analysis result of the recording.</a:t>
            </a:r>
            <a:endParaRPr lang="en-GB" sz="1600" dirty="0"/>
          </a:p>
        </p:txBody>
      </p:sp>
      <p:pic>
        <p:nvPicPr>
          <p:cNvPr id="14" name="Picture 15" descr="MM1_1_spark_distribution_520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1928802"/>
            <a:ext cx="2070115" cy="1995478"/>
          </a:xfrm>
          <a:prstGeom prst="rect">
            <a:avLst/>
          </a:prstGeom>
        </p:spPr>
      </p:pic>
      <p:sp>
        <p:nvSpPr>
          <p:cNvPr id="16" name="TextBox 14"/>
          <p:cNvSpPr txBox="1"/>
          <p:nvPr/>
        </p:nvSpPr>
        <p:spPr>
          <a:xfrm>
            <a:off x="7143768" y="1571612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Strips  voltage  520V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4643446"/>
            <a:ext cx="3378913" cy="147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ttangolo 17"/>
          <p:cNvSpPr/>
          <p:nvPr/>
        </p:nvSpPr>
        <p:spPr>
          <a:xfrm>
            <a:off x="142844" y="4500570"/>
            <a:ext cx="20717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Based on their results, a 65 </a:t>
            </a:r>
            <a:r>
              <a:rPr lang="en-GB" sz="1600" dirty="0" err="1" smtClean="0"/>
              <a:t>μm</a:t>
            </a:r>
            <a:r>
              <a:rPr lang="en-GB" sz="1600" dirty="0" smtClean="0"/>
              <a:t> height difference between pillars on the edges and the central region ones was found to be a problem.</a:t>
            </a:r>
            <a:endParaRPr lang="en-GB" sz="1600" dirty="0"/>
          </a:p>
        </p:txBody>
      </p:sp>
      <p:pic>
        <p:nvPicPr>
          <p:cNvPr id="19" name="Picture 11" descr="MM_1_sparking_normalized_590V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4422805"/>
            <a:ext cx="2000264" cy="2004969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2571736" y="607220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Kapton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tape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added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17"/>
          <p:cNvSpPr txBox="1"/>
          <p:nvPr/>
        </p:nvSpPr>
        <p:spPr>
          <a:xfrm>
            <a:off x="6000760" y="414338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Strips voltage 590V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2" name="Picture 6" descr="C:\Users\zazac\Desktop\4_x51.8y56.7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7929586" y="4279929"/>
            <a:ext cx="1142976" cy="1003903"/>
          </a:xfrm>
          <a:prstGeom prst="rect">
            <a:avLst/>
          </a:prstGeom>
          <a:noFill/>
        </p:spPr>
      </p:pic>
      <p:sp>
        <p:nvSpPr>
          <p:cNvPr id="23" name="Ovale 22"/>
          <p:cNvSpPr/>
          <p:nvPr/>
        </p:nvSpPr>
        <p:spPr>
          <a:xfrm>
            <a:off x="8072462" y="4851433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Connettore 1 24"/>
          <p:cNvCxnSpPr/>
          <p:nvPr/>
        </p:nvCxnSpPr>
        <p:spPr>
          <a:xfrm rot="5400000" flipH="1" flipV="1">
            <a:off x="6822297" y="4958590"/>
            <a:ext cx="1285884" cy="642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V="1">
            <a:off x="7286644" y="5708689"/>
            <a:ext cx="1428760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7"/>
          <p:cNvSpPr txBox="1"/>
          <p:nvPr/>
        </p:nvSpPr>
        <p:spPr>
          <a:xfrm>
            <a:off x="7903596" y="5351499"/>
            <a:ext cx="1240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Micro defect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3/14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264360"/>
            <a:ext cx="5291194" cy="159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" descr="C:\Users\zazac\Desktop\IMG_20210715_1108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6" y="2857496"/>
            <a:ext cx="7169800" cy="360613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07.2021: </a:t>
            </a:r>
            <a:r>
              <a:rPr lang="it-IT" sz="3600" dirty="0" err="1" smtClean="0"/>
              <a:t>Setup</a:t>
            </a:r>
            <a:r>
              <a:rPr lang="it-IT" sz="3600" dirty="0" smtClean="0"/>
              <a:t> &amp; </a:t>
            </a:r>
            <a:r>
              <a:rPr lang="it-IT" sz="3600" dirty="0" err="1" smtClean="0"/>
              <a:t>main</a:t>
            </a:r>
            <a:r>
              <a:rPr lang="it-IT" sz="3600" dirty="0" smtClean="0"/>
              <a:t> </a:t>
            </a:r>
            <a:r>
              <a:rPr lang="it-IT" sz="3600" dirty="0" err="1" smtClean="0"/>
              <a:t>purpose</a:t>
            </a:r>
            <a:endParaRPr lang="en-GB" sz="3600" dirty="0"/>
          </a:p>
        </p:txBody>
      </p:sp>
      <p:sp>
        <p:nvSpPr>
          <p:cNvPr id="5" name="Rounded Rectangle 10"/>
          <p:cNvSpPr/>
          <p:nvPr/>
        </p:nvSpPr>
        <p:spPr>
          <a:xfrm>
            <a:off x="4572000" y="5710898"/>
            <a:ext cx="734583" cy="3550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MM1 </a:t>
            </a:r>
            <a:endParaRPr lang="en-US" sz="1100" dirty="0"/>
          </a:p>
        </p:txBody>
      </p:sp>
      <p:cxnSp>
        <p:nvCxnSpPr>
          <p:cNvPr id="6" name="Straight Arrow Connector 12"/>
          <p:cNvCxnSpPr>
            <a:stCxn id="5" idx="0"/>
          </p:cNvCxnSpPr>
          <p:nvPr/>
        </p:nvCxnSpPr>
        <p:spPr>
          <a:xfrm rot="5400000" flipH="1" flipV="1">
            <a:off x="4458866" y="4838124"/>
            <a:ext cx="1353200" cy="3923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14"/>
          <p:cNvSpPr/>
          <p:nvPr/>
        </p:nvSpPr>
        <p:spPr>
          <a:xfrm>
            <a:off x="214282" y="4643446"/>
            <a:ext cx="1143008" cy="50006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Wave generator for </a:t>
            </a:r>
            <a:r>
              <a:rPr lang="en-US" sz="1100" dirty="0" err="1" smtClean="0">
                <a:solidFill>
                  <a:schemeClr val="bg1"/>
                </a:solidFill>
              </a:rPr>
              <a:t>extTP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15"/>
          <p:cNvCxnSpPr>
            <a:stCxn id="8" idx="2"/>
          </p:cNvCxnSpPr>
          <p:nvPr/>
        </p:nvCxnSpPr>
        <p:spPr>
          <a:xfrm rot="16200000" flipH="1">
            <a:off x="576975" y="5352322"/>
            <a:ext cx="512912" cy="9529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16"/>
          <p:cNvSpPr/>
          <p:nvPr/>
        </p:nvSpPr>
        <p:spPr>
          <a:xfrm>
            <a:off x="1490682" y="4339298"/>
            <a:ext cx="926789" cy="3550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HV Power supply</a:t>
            </a:r>
            <a:endParaRPr lang="en-US" sz="1100" dirty="0"/>
          </a:p>
        </p:txBody>
      </p:sp>
      <p:cxnSp>
        <p:nvCxnSpPr>
          <p:cNvPr id="11" name="Straight Arrow Connector 17"/>
          <p:cNvCxnSpPr>
            <a:stCxn id="10" idx="2"/>
          </p:cNvCxnSpPr>
          <p:nvPr/>
        </p:nvCxnSpPr>
        <p:spPr>
          <a:xfrm rot="16200000" flipH="1">
            <a:off x="1774736" y="4873683"/>
            <a:ext cx="428683" cy="7000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8"/>
          <p:cNvSpPr/>
          <p:nvPr/>
        </p:nvSpPr>
        <p:spPr>
          <a:xfrm>
            <a:off x="2938482" y="3805898"/>
            <a:ext cx="926789" cy="3550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FEBs</a:t>
            </a:r>
            <a:endParaRPr lang="en-US" sz="1100" dirty="0"/>
          </a:p>
        </p:txBody>
      </p:sp>
      <p:cxnSp>
        <p:nvCxnSpPr>
          <p:cNvPr id="13" name="Straight Arrow Connector 19"/>
          <p:cNvCxnSpPr>
            <a:stCxn id="12" idx="3"/>
          </p:cNvCxnSpPr>
          <p:nvPr/>
        </p:nvCxnSpPr>
        <p:spPr>
          <a:xfrm flipV="1">
            <a:off x="3865271" y="3980028"/>
            <a:ext cx="673410" cy="339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20"/>
          <p:cNvCxnSpPr>
            <a:stCxn id="12" idx="3"/>
          </p:cNvCxnSpPr>
          <p:nvPr/>
        </p:nvCxnSpPr>
        <p:spPr>
          <a:xfrm>
            <a:off x="3865271" y="3983421"/>
            <a:ext cx="1816410" cy="9110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21"/>
          <p:cNvSpPr/>
          <p:nvPr/>
        </p:nvSpPr>
        <p:spPr>
          <a:xfrm>
            <a:off x="3624282" y="3204990"/>
            <a:ext cx="926789" cy="21302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Grounding</a:t>
            </a:r>
            <a:endParaRPr lang="en-US" sz="1100" dirty="0"/>
          </a:p>
        </p:txBody>
      </p:sp>
      <p:cxnSp>
        <p:nvCxnSpPr>
          <p:cNvPr id="16" name="Straight Arrow Connector 22"/>
          <p:cNvCxnSpPr>
            <a:stCxn id="15" idx="3"/>
          </p:cNvCxnSpPr>
          <p:nvPr/>
        </p:nvCxnSpPr>
        <p:spPr>
          <a:xfrm>
            <a:off x="4551071" y="3311503"/>
            <a:ext cx="902010" cy="2875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3"/>
          <p:cNvCxnSpPr>
            <a:stCxn id="15" idx="3"/>
          </p:cNvCxnSpPr>
          <p:nvPr/>
        </p:nvCxnSpPr>
        <p:spPr>
          <a:xfrm>
            <a:off x="4551071" y="3311503"/>
            <a:ext cx="1206810" cy="10495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4"/>
          <p:cNvSpPr/>
          <p:nvPr/>
        </p:nvSpPr>
        <p:spPr>
          <a:xfrm>
            <a:off x="42883" y="2998930"/>
            <a:ext cx="1497121" cy="14773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MM1 chamber</a:t>
            </a:r>
          </a:p>
          <a:p>
            <a:r>
              <a:rPr lang="de-DE" sz="1000" b="1" dirty="0" smtClean="0">
                <a:solidFill>
                  <a:schemeClr val="bg1"/>
                </a:solidFill>
              </a:rPr>
              <a:t>Dreif electrode </a:t>
            </a:r>
            <a:r>
              <a:rPr lang="de-DE" sz="1000" b="1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de-DE" sz="1000" b="1" dirty="0" smtClean="0">
                <a:solidFill>
                  <a:schemeClr val="bg1"/>
                </a:solidFill>
              </a:rPr>
              <a:t> -1100V</a:t>
            </a:r>
          </a:p>
          <a:p>
            <a:r>
              <a:rPr lang="de-DE" sz="1000" b="1" dirty="0" smtClean="0">
                <a:solidFill>
                  <a:schemeClr val="bg1"/>
                </a:solidFill>
              </a:rPr>
              <a:t>Mesh  </a:t>
            </a:r>
            <a:r>
              <a:rPr lang="de-DE" sz="1000" b="1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de-DE" sz="1000" b="1" dirty="0" smtClean="0">
                <a:solidFill>
                  <a:schemeClr val="bg1"/>
                </a:solidFill>
              </a:rPr>
              <a:t> -500V</a:t>
            </a:r>
          </a:p>
          <a:p>
            <a:endParaRPr lang="de-DE" sz="1000" dirty="0" smtClean="0">
              <a:solidFill>
                <a:schemeClr val="bg1"/>
              </a:solidFill>
            </a:endParaRPr>
          </a:p>
          <a:p>
            <a:r>
              <a:rPr lang="de-DE" sz="1000" b="1" dirty="0" smtClean="0">
                <a:solidFill>
                  <a:schemeClr val="bg1"/>
                </a:solidFill>
              </a:rPr>
              <a:t>MM2 chamber</a:t>
            </a:r>
          </a:p>
          <a:p>
            <a:r>
              <a:rPr lang="de-DE" sz="1000" b="1" dirty="0" smtClean="0">
                <a:solidFill>
                  <a:schemeClr val="bg1"/>
                </a:solidFill>
              </a:rPr>
              <a:t>Dreif electrode </a:t>
            </a:r>
            <a:r>
              <a:rPr lang="de-DE" sz="1000" b="1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de-DE" sz="1000" b="1" dirty="0" smtClean="0">
                <a:solidFill>
                  <a:schemeClr val="bg1"/>
                </a:solidFill>
              </a:rPr>
              <a:t> -1200V</a:t>
            </a:r>
          </a:p>
          <a:p>
            <a:r>
              <a:rPr lang="de-DE" sz="1000" b="1" dirty="0" smtClean="0">
                <a:solidFill>
                  <a:schemeClr val="bg1"/>
                </a:solidFill>
              </a:rPr>
              <a:t>Mesh  </a:t>
            </a:r>
            <a:r>
              <a:rPr lang="de-DE" sz="1000" b="1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de-DE" sz="1000" b="1" dirty="0" smtClean="0">
                <a:solidFill>
                  <a:schemeClr val="bg1"/>
                </a:solidFill>
              </a:rPr>
              <a:t> -520V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9" name="Rounded Rectangle 27"/>
          <p:cNvSpPr/>
          <p:nvPr/>
        </p:nvSpPr>
        <p:spPr>
          <a:xfrm>
            <a:off x="2928926" y="5929330"/>
            <a:ext cx="1211955" cy="3550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GEMROC</a:t>
            </a:r>
            <a:endParaRPr lang="en-US" sz="1100" dirty="0"/>
          </a:p>
        </p:txBody>
      </p:sp>
      <p:cxnSp>
        <p:nvCxnSpPr>
          <p:cNvPr id="20" name="Straight Arrow Connector 28"/>
          <p:cNvCxnSpPr>
            <a:stCxn id="19" idx="0"/>
          </p:cNvCxnSpPr>
          <p:nvPr/>
        </p:nvCxnSpPr>
        <p:spPr>
          <a:xfrm rot="5400000" flipH="1" flipV="1">
            <a:off x="3509482" y="5138288"/>
            <a:ext cx="816465" cy="7656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34"/>
          <p:cNvSpPr/>
          <p:nvPr/>
        </p:nvSpPr>
        <p:spPr>
          <a:xfrm>
            <a:off x="5681681" y="3204990"/>
            <a:ext cx="1283246" cy="21302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Gas  ArCO</a:t>
            </a:r>
            <a:r>
              <a:rPr lang="en-US" sz="900" dirty="0" smtClean="0"/>
              <a:t>2</a:t>
            </a:r>
            <a:r>
              <a:rPr lang="en-US" sz="1100" dirty="0" smtClean="0"/>
              <a:t> (93/7)</a:t>
            </a:r>
            <a:endParaRPr lang="en-US" sz="1100" dirty="0"/>
          </a:p>
        </p:txBody>
      </p:sp>
      <p:cxnSp>
        <p:nvCxnSpPr>
          <p:cNvPr id="22" name="Straight Arrow Connector 35"/>
          <p:cNvCxnSpPr>
            <a:stCxn id="21" idx="2"/>
          </p:cNvCxnSpPr>
          <p:nvPr/>
        </p:nvCxnSpPr>
        <p:spPr>
          <a:xfrm rot="5400000">
            <a:off x="5873890" y="3378212"/>
            <a:ext cx="409611" cy="48921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37"/>
          <p:cNvSpPr/>
          <p:nvPr/>
        </p:nvSpPr>
        <p:spPr>
          <a:xfrm>
            <a:off x="1071538" y="5929330"/>
            <a:ext cx="1211955" cy="3550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/>
              <a:t>extTP</a:t>
            </a:r>
            <a:r>
              <a:rPr lang="en-US" sz="1100" dirty="0" smtClean="0"/>
              <a:t> FEB</a:t>
            </a:r>
            <a:endParaRPr lang="en-US" sz="1100" dirty="0"/>
          </a:p>
        </p:txBody>
      </p:sp>
      <p:cxnSp>
        <p:nvCxnSpPr>
          <p:cNvPr id="24" name="Straight Arrow Connector 40"/>
          <p:cNvCxnSpPr/>
          <p:nvPr/>
        </p:nvCxnSpPr>
        <p:spPr>
          <a:xfrm flipV="1">
            <a:off x="1714480" y="5857892"/>
            <a:ext cx="1214446" cy="639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7215206" y="1906494"/>
            <a:ext cx="19287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Initial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purpose</a:t>
            </a:r>
            <a:r>
              <a:rPr lang="it-IT" sz="1600" b="1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test 3 </a:t>
            </a:r>
            <a:r>
              <a:rPr lang="it-IT" sz="1600" dirty="0" err="1" smtClean="0"/>
              <a:t>different</a:t>
            </a:r>
            <a:endParaRPr lang="it-IT" sz="1600" dirty="0" smtClean="0"/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MM</a:t>
            </a:r>
            <a:r>
              <a:rPr lang="it-IT" sz="1600" dirty="0" smtClean="0"/>
              <a:t> detector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test the </a:t>
            </a:r>
            <a:r>
              <a:rPr lang="it-IT" sz="1600" dirty="0" err="1" smtClean="0"/>
              <a:t>digital</a:t>
            </a:r>
            <a:endParaRPr lang="it-IT" sz="1600" dirty="0" smtClean="0"/>
          </a:p>
          <a:p>
            <a:r>
              <a:rPr lang="it-IT" sz="1600" dirty="0" smtClean="0"/>
              <a:t>    TIGER R/O in</a:t>
            </a:r>
          </a:p>
          <a:p>
            <a:r>
              <a:rPr lang="it-IT" sz="1600" dirty="0" smtClean="0"/>
              <a:t>    </a:t>
            </a:r>
            <a:r>
              <a:rPr lang="it-IT" sz="1600" dirty="0" err="1" smtClean="0"/>
              <a:t>beam</a:t>
            </a: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first </a:t>
            </a:r>
            <a:r>
              <a:rPr lang="it-IT" sz="1600" dirty="0" err="1" smtClean="0"/>
              <a:t>steps</a:t>
            </a:r>
            <a:r>
              <a:rPr lang="it-IT" sz="1600" dirty="0" smtClean="0"/>
              <a:t> </a:t>
            </a:r>
            <a:r>
              <a:rPr lang="it-IT" sz="1600" dirty="0" err="1" smtClean="0"/>
              <a:t>for</a:t>
            </a:r>
            <a:r>
              <a:rPr lang="it-IT" sz="1600" dirty="0" smtClean="0"/>
              <a:t> the</a:t>
            </a:r>
          </a:p>
          <a:p>
            <a:r>
              <a:rPr lang="it-IT" sz="1600" dirty="0" smtClean="0"/>
              <a:t>    online </a:t>
            </a:r>
            <a:r>
              <a:rPr lang="it-IT" sz="1600" dirty="0" err="1" smtClean="0"/>
              <a:t>monitoring</a:t>
            </a:r>
            <a:endParaRPr lang="it-IT" sz="1600" dirty="0" smtClean="0"/>
          </a:p>
          <a:p>
            <a:r>
              <a:rPr lang="it-IT" sz="1600" dirty="0" smtClean="0"/>
              <a:t>    software </a:t>
            </a:r>
            <a:endParaRPr lang="en-GB" sz="1600" dirty="0"/>
          </a:p>
        </p:txBody>
      </p:sp>
      <p:graphicFrame>
        <p:nvGraphicFramePr>
          <p:cNvPr id="29" name="Table 7"/>
          <p:cNvGraphicFramePr>
            <a:graphicFrameLocks noGrp="1"/>
          </p:cNvGraphicFramePr>
          <p:nvPr/>
        </p:nvGraphicFramePr>
        <p:xfrm>
          <a:off x="4572000" y="785794"/>
          <a:ext cx="4429189" cy="660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855"/>
                <a:gridCol w="663061"/>
                <a:gridCol w="3143273"/>
              </a:tblGrid>
              <a:tr h="209995">
                <a:tc>
                  <a:txBody>
                    <a:bodyPr/>
                    <a:lstStyle/>
                    <a:p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Target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Characteristics</a:t>
                      </a:r>
                      <a:endParaRPr lang="en-US" sz="1100" dirty="0"/>
                    </a:p>
                  </a:txBody>
                  <a:tcPr/>
                </a:tc>
              </a:tr>
              <a:tr h="4012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T2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H4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-64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High-energy, high-resolution secondary beam. 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-64" charset="2"/>
                        <a:buNone/>
                        <a:tabLst/>
                      </a:pPr>
                      <a:r>
                        <a:rPr lang="en-US" sz="900" b="1" dirty="0" smtClean="0"/>
                        <a:t>Intensity up to 10^7/10^6 per spill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CasellaDiTesto 39"/>
          <p:cNvSpPr txBox="1"/>
          <p:nvPr/>
        </p:nvSpPr>
        <p:spPr>
          <a:xfrm>
            <a:off x="0" y="928670"/>
            <a:ext cx="235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R/O </a:t>
            </a:r>
            <a:r>
              <a:rPr lang="it-IT" dirty="0" err="1" smtClean="0"/>
              <a:t>chain</a:t>
            </a:r>
            <a:r>
              <a:rPr lang="it-IT" dirty="0" smtClean="0"/>
              <a:t>:</a:t>
            </a:r>
            <a:endParaRPr lang="en-GB" dirty="0"/>
          </a:p>
        </p:txBody>
      </p:sp>
      <p:sp>
        <p:nvSpPr>
          <p:cNvPr id="41" name="Rounded Rectangle 10"/>
          <p:cNvSpPr/>
          <p:nvPr/>
        </p:nvSpPr>
        <p:spPr>
          <a:xfrm>
            <a:off x="6143636" y="5072074"/>
            <a:ext cx="667805" cy="3550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MM2</a:t>
            </a:r>
            <a:endParaRPr lang="en-US" sz="1100" dirty="0"/>
          </a:p>
        </p:txBody>
      </p:sp>
      <p:cxnSp>
        <p:nvCxnSpPr>
          <p:cNvPr id="48" name="Connettore 2 47"/>
          <p:cNvCxnSpPr>
            <a:stCxn id="41" idx="0"/>
          </p:cNvCxnSpPr>
          <p:nvPr/>
        </p:nvCxnSpPr>
        <p:spPr>
          <a:xfrm rot="16200000" flipV="1">
            <a:off x="5774804" y="4369339"/>
            <a:ext cx="785818" cy="61965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4/14</a:t>
            </a:r>
            <a:endParaRPr lang="en-GB" sz="16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272585" y="1447372"/>
            <a:ext cx="941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INFN-TO</a:t>
            </a:r>
            <a:endParaRPr lang="en-GB" sz="16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3772915" y="1233058"/>
            <a:ext cx="941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INFN-TO</a:t>
            </a:r>
            <a:endParaRPr lang="en-GB" sz="1600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2428860" y="1142984"/>
            <a:ext cx="941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INFN-FE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iara\Pictures\Cattur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500306"/>
            <a:ext cx="5357850" cy="4052022"/>
          </a:xfrm>
          <a:prstGeom prst="rect">
            <a:avLst/>
          </a:prstGeom>
          <a:noFill/>
        </p:spPr>
      </p:pic>
      <p:sp>
        <p:nvSpPr>
          <p:cNvPr id="25" name="CasellaDiTesto 24"/>
          <p:cNvSpPr txBox="1"/>
          <p:nvPr/>
        </p:nvSpPr>
        <p:spPr>
          <a:xfrm>
            <a:off x="214282" y="4286256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1600" dirty="0" smtClean="0"/>
              <a:t> </a:t>
            </a:r>
            <a:r>
              <a:rPr lang="it-IT" sz="1600" dirty="0" err="1" smtClean="0"/>
              <a:t>TIGERs</a:t>
            </a:r>
            <a:r>
              <a:rPr lang="it-IT" sz="1600" dirty="0" smtClean="0"/>
              <a:t> </a:t>
            </a:r>
            <a:r>
              <a:rPr lang="it-IT" sz="1600" dirty="0" err="1" smtClean="0"/>
              <a:t>reading</a:t>
            </a:r>
            <a:r>
              <a:rPr lang="it-IT" sz="1600" dirty="0" smtClean="0"/>
              <a:t> </a:t>
            </a:r>
            <a:r>
              <a:rPr lang="it-IT" sz="1600" dirty="0" err="1" smtClean="0"/>
              <a:t>extTP</a:t>
            </a:r>
            <a:r>
              <a:rPr lang="it-IT" sz="1600" dirty="0" smtClean="0"/>
              <a:t>(trigger) </a:t>
            </a:r>
            <a:r>
              <a:rPr lang="it-IT" sz="1600" dirty="0" err="1" smtClean="0"/>
              <a:t>were</a:t>
            </a:r>
            <a:r>
              <a:rPr lang="it-IT" sz="1600" dirty="0" smtClean="0"/>
              <a:t> </a:t>
            </a:r>
            <a:r>
              <a:rPr lang="it-IT" sz="1600" dirty="0" err="1" smtClean="0"/>
              <a:t>noisy</a:t>
            </a:r>
            <a:endParaRPr lang="it-IT" sz="1600" dirty="0" smtClean="0"/>
          </a:p>
          <a:p>
            <a:r>
              <a:rPr lang="it-IT" sz="1600" dirty="0" smtClean="0"/>
              <a:t>    due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grounding</a:t>
            </a:r>
            <a:r>
              <a:rPr lang="it-IT" sz="1600" dirty="0" smtClean="0"/>
              <a:t> </a:t>
            </a:r>
            <a:r>
              <a:rPr lang="it-IT" sz="1600" dirty="0" err="1" smtClean="0"/>
              <a:t>issues</a:t>
            </a:r>
            <a:r>
              <a:rPr lang="it-IT" sz="1600" dirty="0" smtClean="0"/>
              <a:t>. </a:t>
            </a:r>
            <a:endParaRPr lang="en-GB" sz="1600" dirty="0" smtClean="0"/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 MM1 detector was not working </a:t>
            </a:r>
          </a:p>
          <a:p>
            <a:r>
              <a:rPr lang="en-GB" sz="1600" dirty="0" smtClean="0"/>
              <a:t>    properly.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 MM2 chamber it is very</a:t>
            </a:r>
          </a:p>
          <a:p>
            <a:r>
              <a:rPr lang="en-GB" sz="1600" dirty="0" smtClean="0"/>
              <a:t>    difficult to clearly identify </a:t>
            </a:r>
          </a:p>
          <a:p>
            <a:r>
              <a:rPr lang="en-GB" sz="1600" dirty="0" smtClean="0"/>
              <a:t>    beam activity.</a:t>
            </a:r>
            <a:endParaRPr lang="en-GB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07.2021: </a:t>
            </a:r>
            <a:r>
              <a:rPr lang="it-IT" sz="3600" dirty="0" err="1" smtClean="0"/>
              <a:t>Setup</a:t>
            </a:r>
            <a:r>
              <a:rPr lang="it-IT" sz="3600" dirty="0" smtClean="0"/>
              <a:t> &amp; </a:t>
            </a:r>
            <a:r>
              <a:rPr lang="it-IT" sz="3600" dirty="0" err="1" smtClean="0"/>
              <a:t>main</a:t>
            </a:r>
            <a:r>
              <a:rPr lang="it-IT" sz="3600" dirty="0" smtClean="0"/>
              <a:t> </a:t>
            </a:r>
            <a:r>
              <a:rPr lang="it-IT" sz="3600" dirty="0" err="1" smtClean="0"/>
              <a:t>purpose</a:t>
            </a:r>
            <a:endParaRPr lang="en-GB" sz="3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1406" y="675388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Main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issues</a:t>
            </a:r>
            <a:r>
              <a:rPr lang="it-IT" sz="1600" b="1" dirty="0" smtClean="0"/>
              <a:t>: </a:t>
            </a:r>
          </a:p>
          <a:p>
            <a:endParaRPr lang="it-IT" sz="1600" b="1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At the </a:t>
            </a:r>
            <a:r>
              <a:rPr lang="it-IT" sz="1600" dirty="0" err="1" smtClean="0"/>
              <a:t>beginning</a:t>
            </a:r>
            <a:r>
              <a:rPr lang="it-IT" sz="1600" dirty="0" smtClean="0"/>
              <a:t> </a:t>
            </a:r>
            <a:r>
              <a:rPr lang="it-IT" sz="1600" b="1" dirty="0" smtClean="0"/>
              <a:t>the </a:t>
            </a:r>
            <a:r>
              <a:rPr lang="it-IT" sz="1600" b="1" dirty="0" err="1" smtClean="0"/>
              <a:t>noise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level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was</a:t>
            </a:r>
            <a:endParaRPr lang="it-IT" sz="1600" b="1" dirty="0" smtClean="0"/>
          </a:p>
          <a:p>
            <a:r>
              <a:rPr lang="it-IT" sz="1600" b="1" dirty="0" smtClean="0"/>
              <a:t>    </a:t>
            </a:r>
            <a:r>
              <a:rPr lang="it-IT" sz="1600" b="1" dirty="0" err="1" smtClean="0"/>
              <a:t>very</a:t>
            </a:r>
            <a:r>
              <a:rPr lang="it-IT" sz="1600" b="1" dirty="0" smtClean="0"/>
              <a:t> high</a:t>
            </a:r>
            <a:r>
              <a:rPr lang="it-IT" sz="1600" dirty="0" smtClean="0"/>
              <a:t>. A </a:t>
            </a:r>
            <a:r>
              <a:rPr lang="it-IT" sz="1600" dirty="0" err="1" smtClean="0"/>
              <a:t>lot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time</a:t>
            </a:r>
            <a:r>
              <a:rPr lang="it-IT" sz="1600" dirty="0" smtClean="0"/>
              <a:t> </a:t>
            </a:r>
            <a:r>
              <a:rPr lang="it-IT" sz="1600" dirty="0" err="1" smtClean="0"/>
              <a:t>was</a:t>
            </a:r>
            <a:r>
              <a:rPr lang="it-IT" sz="1600" dirty="0" smtClean="0"/>
              <a:t> </a:t>
            </a:r>
            <a:r>
              <a:rPr lang="it-IT" sz="1600" dirty="0" err="1" smtClean="0"/>
              <a:t>spent</a:t>
            </a:r>
            <a:r>
              <a:rPr lang="it-IT" sz="1600" dirty="0" smtClean="0"/>
              <a:t> </a:t>
            </a:r>
            <a:r>
              <a:rPr lang="it-IT" sz="1600" dirty="0" err="1" smtClean="0"/>
              <a:t>for</a:t>
            </a:r>
            <a:endParaRPr lang="it-IT" sz="1600" dirty="0" smtClean="0"/>
          </a:p>
          <a:p>
            <a:r>
              <a:rPr lang="it-IT" sz="1600" dirty="0" smtClean="0"/>
              <a:t>    </a:t>
            </a:r>
            <a:r>
              <a:rPr lang="it-IT" sz="1600" dirty="0" err="1" smtClean="0"/>
              <a:t>grounding</a:t>
            </a:r>
            <a:r>
              <a:rPr lang="it-IT" sz="1600" dirty="0" smtClean="0"/>
              <a:t> </a:t>
            </a:r>
            <a:r>
              <a:rPr lang="it-IT" sz="1600" dirty="0" err="1" smtClean="0"/>
              <a:t>improvement</a:t>
            </a:r>
            <a:r>
              <a:rPr lang="it-IT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b="1" dirty="0" smtClean="0">
                <a:solidFill>
                  <a:srgbClr val="FF0000"/>
                </a:solidFill>
              </a:rPr>
              <a:t>TIGER’s </a:t>
            </a:r>
            <a:r>
              <a:rPr lang="it-IT" sz="1600" b="1" dirty="0" err="1" smtClean="0">
                <a:solidFill>
                  <a:srgbClr val="FF0000"/>
                </a:solidFill>
              </a:rPr>
              <a:t>channels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were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degrading</a:t>
            </a:r>
            <a:r>
              <a:rPr lang="it-IT" sz="1600" b="1" dirty="0" smtClean="0">
                <a:solidFill>
                  <a:srgbClr val="FF0000"/>
                </a:solidFill>
              </a:rPr>
              <a:t> in </a:t>
            </a:r>
            <a:r>
              <a:rPr lang="it-IT" sz="1600" b="1" dirty="0" err="1" smtClean="0">
                <a:solidFill>
                  <a:srgbClr val="FF0000"/>
                </a:solidFill>
              </a:rPr>
              <a:t>time</a:t>
            </a:r>
            <a:endParaRPr lang="it-IT" sz="1600" b="1" dirty="0" smtClean="0">
              <a:solidFill>
                <a:srgbClr val="FF0000"/>
              </a:solidFill>
            </a:endParaRPr>
          </a:p>
          <a:p>
            <a:r>
              <a:rPr lang="it-IT" sz="1600" b="1" dirty="0" smtClean="0">
                <a:solidFill>
                  <a:srgbClr val="FF0000"/>
                </a:solidFill>
              </a:rPr>
              <a:t>    </a:t>
            </a:r>
            <a:r>
              <a:rPr lang="it-IT" sz="1600" b="1" dirty="0" err="1" smtClean="0">
                <a:solidFill>
                  <a:srgbClr val="FF0000"/>
                </a:solidFill>
              </a:rPr>
              <a:t>supposedly</a:t>
            </a:r>
            <a:r>
              <a:rPr lang="it-IT" sz="1600" b="1" dirty="0" smtClean="0">
                <a:solidFill>
                  <a:srgbClr val="FF0000"/>
                </a:solidFill>
              </a:rPr>
              <a:t> due </a:t>
            </a:r>
            <a:r>
              <a:rPr lang="it-IT" sz="1600" b="1" dirty="0" err="1" smtClean="0">
                <a:solidFill>
                  <a:srgbClr val="FF0000"/>
                </a:solidFill>
              </a:rPr>
              <a:t>to</a:t>
            </a:r>
            <a:r>
              <a:rPr lang="it-IT" sz="1600" b="1" dirty="0" smtClean="0">
                <a:solidFill>
                  <a:srgbClr val="FF0000"/>
                </a:solidFill>
              </a:rPr>
              <a:t> the </a:t>
            </a:r>
            <a:r>
              <a:rPr lang="it-IT" sz="1600" b="1" dirty="0" err="1" smtClean="0">
                <a:solidFill>
                  <a:srgbClr val="FF0000"/>
                </a:solidFill>
              </a:rPr>
              <a:t>weak</a:t>
            </a:r>
            <a:r>
              <a:rPr lang="it-IT" sz="1600" b="1" dirty="0" smtClean="0">
                <a:solidFill>
                  <a:srgbClr val="FF0000"/>
                </a:solidFill>
              </a:rPr>
              <a:t> ESD </a:t>
            </a:r>
            <a:r>
              <a:rPr lang="it-IT" sz="1600" b="1" dirty="0" err="1" smtClean="0">
                <a:solidFill>
                  <a:srgbClr val="FF0000"/>
                </a:solidFill>
              </a:rPr>
              <a:t>protection</a:t>
            </a:r>
            <a:endParaRPr lang="it-IT" sz="1600" b="1" dirty="0" smtClean="0">
              <a:solidFill>
                <a:srgbClr val="FF0000"/>
              </a:solidFill>
            </a:endParaRPr>
          </a:p>
          <a:p>
            <a:r>
              <a:rPr lang="it-IT" sz="1600" b="1" dirty="0" smtClean="0">
                <a:solidFill>
                  <a:srgbClr val="FF0000"/>
                </a:solidFill>
              </a:rPr>
              <a:t>    </a:t>
            </a:r>
            <a:r>
              <a:rPr lang="it-IT" sz="1600" b="1" dirty="0" err="1" smtClean="0">
                <a:solidFill>
                  <a:srgbClr val="FF0000"/>
                </a:solidFill>
              </a:rPr>
              <a:t>circuit</a:t>
            </a:r>
            <a:r>
              <a:rPr lang="it-IT" sz="1600" b="1" dirty="0" smtClean="0">
                <a:solidFill>
                  <a:srgbClr val="FF0000"/>
                </a:solidFill>
              </a:rPr>
              <a:t>. 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dirty="0" err="1" smtClean="0"/>
              <a:t>We</a:t>
            </a:r>
            <a:r>
              <a:rPr lang="it-IT" sz="1600" dirty="0" smtClean="0"/>
              <a:t> </a:t>
            </a:r>
            <a:r>
              <a:rPr lang="it-IT" sz="1600" dirty="0" err="1" smtClean="0"/>
              <a:t>lost</a:t>
            </a:r>
            <a:r>
              <a:rPr lang="it-IT" sz="1600" dirty="0" smtClean="0"/>
              <a:t> a </a:t>
            </a:r>
            <a:r>
              <a:rPr lang="it-IT" sz="1600" dirty="0" err="1" smtClean="0"/>
              <a:t>lot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electronics</a:t>
            </a:r>
            <a:r>
              <a:rPr lang="it-IT" sz="1600" dirty="0" smtClean="0"/>
              <a:t> </a:t>
            </a:r>
            <a:r>
              <a:rPr lang="it-IT" sz="1600" dirty="0" err="1" smtClean="0"/>
              <a:t>channels</a:t>
            </a:r>
            <a:r>
              <a:rPr lang="it-IT" sz="1600" dirty="0" smtClean="0"/>
              <a:t> due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MM</a:t>
            </a:r>
            <a:r>
              <a:rPr lang="it-IT" sz="1600" dirty="0" smtClean="0"/>
              <a:t> </a:t>
            </a:r>
            <a:r>
              <a:rPr lang="it-IT" sz="1600" dirty="0" err="1" smtClean="0"/>
              <a:t>sparks</a:t>
            </a:r>
            <a:r>
              <a:rPr lang="it-IT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dirty="0" err="1" smtClean="0"/>
              <a:t>We</a:t>
            </a:r>
            <a:r>
              <a:rPr lang="it-IT" sz="1600" dirty="0" smtClean="0"/>
              <a:t> </a:t>
            </a:r>
            <a:r>
              <a:rPr lang="it-IT" sz="1600" dirty="0" err="1" smtClean="0"/>
              <a:t>were</a:t>
            </a:r>
            <a:r>
              <a:rPr lang="it-IT" sz="1600" dirty="0" smtClean="0"/>
              <a:t> </a:t>
            </a:r>
            <a:r>
              <a:rPr lang="it-IT" sz="1600" dirty="0" err="1" smtClean="0"/>
              <a:t>able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acquire</a:t>
            </a:r>
            <a:r>
              <a:rPr lang="it-IT" sz="1600" dirty="0" smtClean="0"/>
              <a:t> </a:t>
            </a:r>
            <a:r>
              <a:rPr lang="it-IT" sz="1600" dirty="0" err="1" smtClean="0"/>
              <a:t>only</a:t>
            </a:r>
            <a:r>
              <a:rPr lang="it-IT" sz="1600" dirty="0" smtClean="0"/>
              <a:t> a </a:t>
            </a:r>
            <a:r>
              <a:rPr lang="it-IT" sz="1600" dirty="0" err="1" smtClean="0"/>
              <a:t>small</a:t>
            </a:r>
            <a:r>
              <a:rPr lang="it-IT" sz="1600" dirty="0" smtClean="0"/>
              <a:t> </a:t>
            </a:r>
            <a:r>
              <a:rPr lang="it-IT" sz="1600" dirty="0" err="1" smtClean="0"/>
              <a:t>amount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useful</a:t>
            </a:r>
            <a:r>
              <a:rPr lang="it-IT" sz="1600" dirty="0" smtClean="0"/>
              <a:t> data.</a:t>
            </a:r>
          </a:p>
        </p:txBody>
      </p:sp>
      <p:pic>
        <p:nvPicPr>
          <p:cNvPr id="8" name="Picture 2" descr="C:\Users\zazac\Desktop\IMG_20210721_090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7614" y="785794"/>
            <a:ext cx="2435387" cy="1785950"/>
          </a:xfrm>
          <a:prstGeom prst="rect">
            <a:avLst/>
          </a:prstGeom>
          <a:noFill/>
        </p:spPr>
      </p:pic>
      <p:sp>
        <p:nvSpPr>
          <p:cNvPr id="9" name="Rectangle 36"/>
          <p:cNvSpPr/>
          <p:nvPr/>
        </p:nvSpPr>
        <p:spPr>
          <a:xfrm>
            <a:off x="4714876" y="1214423"/>
            <a:ext cx="1153531" cy="107443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Copper braid soldered between FEB GND and MM PCB GND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38"/>
          <p:cNvCxnSpPr>
            <a:stCxn id="9" idx="3"/>
          </p:cNvCxnSpPr>
          <p:nvPr/>
        </p:nvCxnSpPr>
        <p:spPr>
          <a:xfrm flipV="1">
            <a:off x="5868407" y="1619235"/>
            <a:ext cx="1313738" cy="13240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3500430" y="1500174"/>
            <a:ext cx="1143008" cy="21590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rentesi graffa aperta 16"/>
          <p:cNvSpPr/>
          <p:nvPr/>
        </p:nvSpPr>
        <p:spPr>
          <a:xfrm>
            <a:off x="4071934" y="4714884"/>
            <a:ext cx="142876" cy="357190"/>
          </a:xfrm>
          <a:prstGeom prst="lef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Parentesi graffa aperta 17"/>
          <p:cNvSpPr/>
          <p:nvPr/>
        </p:nvSpPr>
        <p:spPr>
          <a:xfrm>
            <a:off x="4071934" y="6000768"/>
            <a:ext cx="142876" cy="357190"/>
          </a:xfrm>
          <a:prstGeom prst="lef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Parentesi graffa aperta 18"/>
          <p:cNvSpPr/>
          <p:nvPr/>
        </p:nvSpPr>
        <p:spPr>
          <a:xfrm>
            <a:off x="4071934" y="3429000"/>
            <a:ext cx="142876" cy="357190"/>
          </a:xfrm>
          <a:prstGeom prst="lef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Parentesi graffa chiusa 19"/>
          <p:cNvSpPr/>
          <p:nvPr/>
        </p:nvSpPr>
        <p:spPr>
          <a:xfrm rot="10800000">
            <a:off x="4071934" y="2786058"/>
            <a:ext cx="142876" cy="500066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Parentesi graffa chiusa 20"/>
          <p:cNvSpPr/>
          <p:nvPr/>
        </p:nvSpPr>
        <p:spPr>
          <a:xfrm rot="10800000">
            <a:off x="4071935" y="4071942"/>
            <a:ext cx="142875" cy="571503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/>
          <p:cNvSpPr txBox="1"/>
          <p:nvPr/>
        </p:nvSpPr>
        <p:spPr>
          <a:xfrm>
            <a:off x="3000364" y="600076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Beam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ON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3000364" y="550070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Beam</a:t>
            </a:r>
            <a:r>
              <a:rPr lang="it-IT" dirty="0" smtClean="0">
                <a:solidFill>
                  <a:srgbClr val="FF0000"/>
                </a:solidFill>
              </a:rPr>
              <a:t> OFF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Segnaposto numero diapositiva 25"/>
          <p:cNvSpPr>
            <a:spLocks noGrp="1"/>
          </p:cNvSpPr>
          <p:nvPr>
            <p:ph type="sldNum" sz="quarter" idx="12"/>
          </p:nvPr>
        </p:nvSpPr>
        <p:spPr>
          <a:xfrm>
            <a:off x="6553200" y="6162004"/>
            <a:ext cx="2133600" cy="365125"/>
          </a:xfrm>
        </p:spPr>
        <p:txBody>
          <a:bodyPr/>
          <a:lstStyle/>
          <a:p>
            <a:fld id="{2C72AB7B-BF6D-4D5C-90F9-B875B18D89A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8" name="Parentesi graffa chiusa 27"/>
          <p:cNvSpPr/>
          <p:nvPr/>
        </p:nvSpPr>
        <p:spPr>
          <a:xfrm rot="10800000">
            <a:off x="4071935" y="5357826"/>
            <a:ext cx="142875" cy="571503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asellaDiTesto 28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5/14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Test </a:t>
            </a:r>
            <a:r>
              <a:rPr lang="it-IT" sz="3600" dirty="0" err="1" smtClean="0"/>
              <a:t>beam</a:t>
            </a:r>
            <a:r>
              <a:rPr lang="it-IT" sz="3600" dirty="0" smtClean="0"/>
              <a:t> 07.2021: DAQ &amp; </a:t>
            </a:r>
            <a:r>
              <a:rPr lang="it-IT" sz="3600" dirty="0" err="1" smtClean="0"/>
              <a:t>monitoring</a:t>
            </a:r>
            <a:r>
              <a:rPr lang="it-IT" sz="3600" dirty="0" smtClean="0"/>
              <a:t> system</a:t>
            </a:r>
            <a:endParaRPr lang="en-GB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4929222" cy="277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43504" y="785794"/>
            <a:ext cx="3857652" cy="26432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600" b="1" dirty="0" smtClean="0"/>
              <a:t>GUFI (</a:t>
            </a:r>
            <a:r>
              <a:rPr lang="en-US" sz="1600" b="1" dirty="0" smtClean="0">
                <a:solidFill>
                  <a:srgbClr val="FF0000"/>
                </a:solidFill>
              </a:rPr>
              <a:t>G</a:t>
            </a:r>
            <a:r>
              <a:rPr lang="en-US" sz="1600" b="1" dirty="0" smtClean="0"/>
              <a:t>eneral </a:t>
            </a:r>
            <a:r>
              <a:rPr lang="en-US" sz="1600" b="1" dirty="0" smtClean="0">
                <a:solidFill>
                  <a:srgbClr val="FF0000"/>
                </a:solidFill>
              </a:rPr>
              <a:t>U</a:t>
            </a:r>
            <a:r>
              <a:rPr lang="en-US" sz="1600" b="1" dirty="0" smtClean="0"/>
              <a:t>ser </a:t>
            </a:r>
            <a:r>
              <a:rPr lang="en-US" sz="1600" b="1" dirty="0" smtClean="0">
                <a:solidFill>
                  <a:srgbClr val="FF0000"/>
                </a:solidFill>
              </a:rPr>
              <a:t>F</a:t>
            </a:r>
            <a:r>
              <a:rPr lang="en-US" sz="1600" b="1" dirty="0" smtClean="0"/>
              <a:t>rontend </a:t>
            </a:r>
            <a:r>
              <a:rPr lang="en-US" sz="1600" b="1" dirty="0" smtClean="0">
                <a:solidFill>
                  <a:srgbClr val="FF0000"/>
                </a:solidFill>
              </a:rPr>
              <a:t>I</a:t>
            </a:r>
            <a:r>
              <a:rPr lang="en-US" sz="1600" b="1" dirty="0" smtClean="0"/>
              <a:t>nterface),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b="1" dirty="0" smtClean="0"/>
              <a:t>developed by INFN-TO: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 Controls GEMROC (INFN-FE) settings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Allows </a:t>
            </a:r>
            <a:r>
              <a:rPr lang="en-US" sz="1600" dirty="0" smtClean="0">
                <a:cs typeface="Times New Roman" panose="02020603050405020304" pitchFamily="18" charset="0"/>
              </a:rPr>
              <a:t>threshold scans to evaluate the noise level and set the proper threshold on each channel.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cs typeface="Times New Roman" panose="02020603050405020304" pitchFamily="18" charset="0"/>
              </a:rPr>
              <a:t>Controls data acquisition.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cs typeface="Times New Roman" panose="02020603050405020304" pitchFamily="18" charset="0"/>
              </a:rPr>
              <a:t> Monitors FEBs status</a:t>
            </a:r>
          </a:p>
        </p:txBody>
      </p:sp>
      <p:pic>
        <p:nvPicPr>
          <p:cNvPr id="8" name="Picture 3" descr="C:\Users\zazac\Desktop\beam_all_str_Tiger_4-5_all_p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308" y="3500438"/>
            <a:ext cx="3869189" cy="2120103"/>
          </a:xfrm>
          <a:prstGeom prst="rect">
            <a:avLst/>
          </a:prstGeom>
          <a:noFill/>
        </p:spPr>
      </p:pic>
      <p:pic>
        <p:nvPicPr>
          <p:cNvPr id="7" name="Picture 2" descr="C:\Users\zazac\Desktop\beam_all_str_group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0928" y="4174233"/>
            <a:ext cx="4158591" cy="2326601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1406" y="3643314"/>
            <a:ext cx="3357586" cy="26432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600" b="1" dirty="0" smtClean="0"/>
              <a:t>Monitoring software,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b="1" dirty="0" smtClean="0"/>
              <a:t>developed by JINR (</a:t>
            </a:r>
            <a:r>
              <a:rPr lang="en-US" sz="1600" b="1" dirty="0" err="1" smtClean="0"/>
              <a:t>Zaza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Chubinidze</a:t>
            </a:r>
            <a:r>
              <a:rPr lang="en-US" sz="1600" b="1" dirty="0" smtClean="0"/>
              <a:t>):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cs typeface="Times New Roman" panose="02020603050405020304" pitchFamily="18" charset="0"/>
              </a:rPr>
              <a:t> W</a:t>
            </a:r>
            <a:r>
              <a:rPr lang="en-US" sz="1600" dirty="0" smtClean="0"/>
              <a:t>as aimed for real time data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/>
              <a:t>         visualization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was used in OFFLINE mode as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        a crosscheck of the analysis.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err="1" smtClean="0">
                <a:solidFill>
                  <a:srgbClr val="FF0000"/>
                </a:solidFill>
              </a:rPr>
              <a:t>ethernet</a:t>
            </a:r>
            <a:r>
              <a:rPr lang="en-US" sz="1600" dirty="0" smtClean="0">
                <a:solidFill>
                  <a:srgbClr val="FF0000"/>
                </a:solidFill>
              </a:rPr>
              <a:t> communication 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        needed for online monitoring.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dirty="0" smtClean="0">
              <a:cs typeface="Times New Roman" panose="02020603050405020304" pitchFamily="18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6/14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Bonn HISKP: Fe55 source </a:t>
            </a:r>
            <a:r>
              <a:rPr lang="it-IT" sz="3600" dirty="0" err="1" smtClean="0"/>
              <a:t>tests</a:t>
            </a:r>
            <a:endParaRPr lang="en-GB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286016"/>
            <a:ext cx="7231071" cy="406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ounded Rectangle 18"/>
          <p:cNvSpPr/>
          <p:nvPr/>
        </p:nvSpPr>
        <p:spPr>
          <a:xfrm>
            <a:off x="4329874" y="3143272"/>
            <a:ext cx="792980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FEB</a:t>
            </a:r>
            <a:endParaRPr lang="en-US" sz="1100" dirty="0"/>
          </a:p>
        </p:txBody>
      </p:sp>
      <p:cxnSp>
        <p:nvCxnSpPr>
          <p:cNvPr id="8" name="Connettore 2 7"/>
          <p:cNvCxnSpPr>
            <a:stCxn id="6" idx="1"/>
          </p:cNvCxnSpPr>
          <p:nvPr/>
        </p:nvCxnSpPr>
        <p:spPr>
          <a:xfrm rot="10800000" flipV="1">
            <a:off x="3703650" y="3322810"/>
            <a:ext cx="626225" cy="3477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18"/>
          <p:cNvSpPr/>
          <p:nvPr/>
        </p:nvSpPr>
        <p:spPr>
          <a:xfrm>
            <a:off x="4493400" y="2571768"/>
            <a:ext cx="792980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MM</a:t>
            </a:r>
            <a:endParaRPr lang="en-US" sz="1100" dirty="0"/>
          </a:p>
        </p:txBody>
      </p:sp>
      <p:cxnSp>
        <p:nvCxnSpPr>
          <p:cNvPr id="10" name="Connettore 2 9"/>
          <p:cNvCxnSpPr/>
          <p:nvPr/>
        </p:nvCxnSpPr>
        <p:spPr>
          <a:xfrm rot="10800000" flipV="1">
            <a:off x="3714744" y="2786082"/>
            <a:ext cx="714380" cy="14287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8"/>
          <p:cNvSpPr/>
          <p:nvPr/>
        </p:nvSpPr>
        <p:spPr>
          <a:xfrm>
            <a:off x="1543792" y="3500462"/>
            <a:ext cx="792980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GEMROC</a:t>
            </a:r>
            <a:endParaRPr lang="en-US" sz="1100" dirty="0"/>
          </a:p>
        </p:txBody>
      </p:sp>
      <p:sp>
        <p:nvSpPr>
          <p:cNvPr id="14" name="Rounded Rectangle 18"/>
          <p:cNvSpPr/>
          <p:nvPr/>
        </p:nvSpPr>
        <p:spPr>
          <a:xfrm>
            <a:off x="2972552" y="5643602"/>
            <a:ext cx="792980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PC DAQ</a:t>
            </a:r>
            <a:endParaRPr lang="en-US" sz="1100" dirty="0"/>
          </a:p>
        </p:txBody>
      </p:sp>
      <p:sp>
        <p:nvSpPr>
          <p:cNvPr id="15" name="Rounded Rectangle 18"/>
          <p:cNvSpPr/>
          <p:nvPr/>
        </p:nvSpPr>
        <p:spPr>
          <a:xfrm>
            <a:off x="7183400" y="4000528"/>
            <a:ext cx="735091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HV PS</a:t>
            </a:r>
            <a:endParaRPr lang="en-US" sz="1100" dirty="0"/>
          </a:p>
        </p:txBody>
      </p:sp>
      <p:sp>
        <p:nvSpPr>
          <p:cNvPr id="16" name="Rounded Rectangle 18"/>
          <p:cNvSpPr/>
          <p:nvPr/>
        </p:nvSpPr>
        <p:spPr>
          <a:xfrm>
            <a:off x="7397713" y="5000660"/>
            <a:ext cx="735091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LV PS</a:t>
            </a:r>
            <a:endParaRPr lang="en-US" sz="1100" dirty="0"/>
          </a:p>
        </p:txBody>
      </p:sp>
      <p:sp>
        <p:nvSpPr>
          <p:cNvPr id="18" name="Rounded Rectangle 34"/>
          <p:cNvSpPr/>
          <p:nvPr/>
        </p:nvSpPr>
        <p:spPr>
          <a:xfrm>
            <a:off x="1366987" y="2500330"/>
            <a:ext cx="1336530" cy="27913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Gas  ArCO</a:t>
            </a:r>
            <a:r>
              <a:rPr lang="en-US" sz="900" dirty="0" smtClean="0"/>
              <a:t>2</a:t>
            </a:r>
            <a:r>
              <a:rPr lang="en-US" sz="1100" dirty="0" smtClean="0"/>
              <a:t> (90/10)</a:t>
            </a:r>
            <a:endParaRPr lang="en-US" sz="1100" dirty="0"/>
          </a:p>
        </p:txBody>
      </p:sp>
      <p:cxnSp>
        <p:nvCxnSpPr>
          <p:cNvPr id="20" name="Connettore 2 19"/>
          <p:cNvCxnSpPr/>
          <p:nvPr/>
        </p:nvCxnSpPr>
        <p:spPr>
          <a:xfrm>
            <a:off x="2703517" y="2643206"/>
            <a:ext cx="642942" cy="14287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142844" y="716332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Main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purpose</a:t>
            </a:r>
            <a:r>
              <a:rPr lang="it-IT" sz="1600" b="1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it-IT" sz="1600" b="1" dirty="0" smtClean="0"/>
              <a:t>  </a:t>
            </a:r>
            <a:r>
              <a:rPr lang="it-IT" sz="1600" dirty="0" smtClean="0"/>
              <a:t>Test </a:t>
            </a:r>
            <a:r>
              <a:rPr lang="it-IT" sz="1600" dirty="0" err="1" smtClean="0"/>
              <a:t>one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MM</a:t>
            </a:r>
            <a:r>
              <a:rPr lang="it-IT" sz="1600" dirty="0" smtClean="0"/>
              <a:t> detector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dirty="0" err="1" smtClean="0"/>
              <a:t>iron</a:t>
            </a:r>
            <a:endParaRPr lang="it-IT" sz="1600" dirty="0" smtClean="0"/>
          </a:p>
          <a:p>
            <a:r>
              <a:rPr lang="it-IT" sz="1600" dirty="0" smtClean="0"/>
              <a:t>    source and TIGER R/O</a:t>
            </a:r>
          </a:p>
          <a:p>
            <a:pPr>
              <a:buFont typeface="Arial" pitchFamily="34" charset="0"/>
              <a:buChar char="•"/>
            </a:pPr>
            <a:r>
              <a:rPr lang="it-IT" sz="1600" b="1" dirty="0" smtClean="0"/>
              <a:t>  </a:t>
            </a:r>
            <a:r>
              <a:rPr lang="it-IT" sz="1600" dirty="0" err="1" smtClean="0"/>
              <a:t>Get</a:t>
            </a:r>
            <a:r>
              <a:rPr lang="it-IT" sz="1600" dirty="0" smtClean="0"/>
              <a:t> </a:t>
            </a:r>
            <a:r>
              <a:rPr lang="it-IT" sz="1600" dirty="0" err="1" smtClean="0"/>
              <a:t>further</a:t>
            </a:r>
            <a:r>
              <a:rPr lang="it-IT" sz="1600" dirty="0" smtClean="0"/>
              <a:t> </a:t>
            </a:r>
            <a:r>
              <a:rPr lang="it-IT" sz="1600" dirty="0" err="1" smtClean="0"/>
              <a:t>knowledge</a:t>
            </a:r>
            <a:r>
              <a:rPr lang="it-IT" sz="1600" dirty="0" smtClean="0"/>
              <a:t> on TIGER R/O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en-GB" sz="1600" dirty="0" smtClean="0"/>
              <a:t>Understand the reason for the TIGER</a:t>
            </a:r>
          </a:p>
          <a:p>
            <a:r>
              <a:rPr lang="en-GB" sz="1600" dirty="0" smtClean="0"/>
              <a:t>   channels loss</a:t>
            </a:r>
            <a:endParaRPr lang="it-IT" sz="1600" dirty="0" smtClean="0"/>
          </a:p>
        </p:txBody>
      </p:sp>
      <p:pic>
        <p:nvPicPr>
          <p:cNvPr id="6148" name="Picture 4" descr="AG Ketzer | Willkomm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2979" y="714356"/>
            <a:ext cx="1009615" cy="1009615"/>
          </a:xfrm>
          <a:prstGeom prst="rect">
            <a:avLst/>
          </a:prstGeom>
          <a:noFill/>
        </p:spPr>
      </p:pic>
      <p:sp>
        <p:nvSpPr>
          <p:cNvPr id="31" name="CasellaDiTesto 30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7/14</a:t>
            </a:r>
            <a:endParaRPr lang="en-GB" sz="1600" dirty="0"/>
          </a:p>
        </p:txBody>
      </p:sp>
      <p:sp>
        <p:nvSpPr>
          <p:cNvPr id="17" name="Rounded Rectangle 18"/>
          <p:cNvSpPr/>
          <p:nvPr/>
        </p:nvSpPr>
        <p:spPr>
          <a:xfrm>
            <a:off x="6572264" y="2571744"/>
            <a:ext cx="792980" cy="35907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</a:t>
            </a:r>
            <a:r>
              <a:rPr lang="en-US" sz="1100" dirty="0" smtClean="0"/>
              <a:t>njection 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Bonn HISKP: Fe55 source </a:t>
            </a:r>
            <a:r>
              <a:rPr lang="it-IT" sz="3600" dirty="0" err="1" smtClean="0"/>
              <a:t>tests</a:t>
            </a:r>
            <a:endParaRPr lang="en-GB" sz="3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42844" y="107154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Main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issues</a:t>
            </a:r>
            <a:r>
              <a:rPr lang="it-IT" sz="1600" b="1" dirty="0" smtClean="0"/>
              <a:t>: </a:t>
            </a:r>
          </a:p>
          <a:p>
            <a:endParaRPr lang="it-IT" sz="1600" b="1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HV </a:t>
            </a:r>
            <a:r>
              <a:rPr lang="it-IT" sz="1600" dirty="0" err="1" smtClean="0"/>
              <a:t>did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reach</a:t>
            </a:r>
            <a:r>
              <a:rPr lang="it-IT" sz="1600" dirty="0" smtClean="0"/>
              <a:t> </a:t>
            </a:r>
            <a:r>
              <a:rPr lang="it-IT" sz="1600" dirty="0" err="1" smtClean="0"/>
              <a:t>properly</a:t>
            </a:r>
            <a:r>
              <a:rPr lang="it-IT" sz="1600" dirty="0" smtClean="0"/>
              <a:t> the </a:t>
            </a:r>
            <a:r>
              <a:rPr lang="it-IT" sz="1600" dirty="0" err="1" smtClean="0"/>
              <a:t>electrodes</a:t>
            </a:r>
            <a:r>
              <a:rPr lang="it-IT" sz="1600" dirty="0" smtClean="0"/>
              <a:t> </a:t>
            </a:r>
            <a:r>
              <a:rPr lang="it-IT" sz="1600" dirty="0" err="1" smtClean="0"/>
              <a:t>connectors</a:t>
            </a:r>
            <a:r>
              <a:rPr lang="it-IT" sz="1600" dirty="0" smtClean="0"/>
              <a:t> on the </a:t>
            </a:r>
            <a:r>
              <a:rPr lang="it-IT" sz="1600" dirty="0" err="1" smtClean="0"/>
              <a:t>MM</a:t>
            </a:r>
            <a:r>
              <a:rPr lang="it-IT" sz="1600" dirty="0" smtClean="0"/>
              <a:t> PCB so I </a:t>
            </a:r>
            <a:r>
              <a:rPr lang="it-IT" sz="1600" dirty="0" err="1" smtClean="0"/>
              <a:t>was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able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see</a:t>
            </a:r>
            <a:r>
              <a:rPr lang="it-IT" sz="1600" dirty="0" smtClean="0"/>
              <a:t> the </a:t>
            </a:r>
            <a:r>
              <a:rPr lang="it-IT" sz="1600" dirty="0" err="1" smtClean="0"/>
              <a:t>Iron</a:t>
            </a:r>
            <a:r>
              <a:rPr lang="it-IT" sz="1600" dirty="0" smtClean="0"/>
              <a:t> </a:t>
            </a:r>
            <a:r>
              <a:rPr lang="it-IT" sz="1600" dirty="0" err="1" smtClean="0"/>
              <a:t>spectra</a:t>
            </a:r>
            <a:r>
              <a:rPr lang="it-IT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22" y="1053688"/>
            <a:ext cx="2288743" cy="171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39" y="1052529"/>
            <a:ext cx="2311373" cy="173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asellaDiTesto 9"/>
          <p:cNvSpPr txBox="1"/>
          <p:nvPr/>
        </p:nvSpPr>
        <p:spPr>
          <a:xfrm>
            <a:off x="5000628" y="661554"/>
            <a:ext cx="335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FF0000"/>
                </a:solidFill>
              </a:rPr>
              <a:t>PCB </a:t>
            </a:r>
            <a:r>
              <a:rPr lang="it-IT" sz="1600" dirty="0" err="1" smtClean="0">
                <a:solidFill>
                  <a:srgbClr val="FF0000"/>
                </a:solidFill>
              </a:rPr>
              <a:t>bending</a:t>
            </a:r>
            <a:r>
              <a:rPr lang="it-IT" sz="1600" dirty="0" smtClean="0">
                <a:solidFill>
                  <a:srgbClr val="FF0000"/>
                </a:solidFill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</a:rPr>
              <a:t>correction</a:t>
            </a:r>
            <a:r>
              <a:rPr lang="it-IT" sz="1600" dirty="0" smtClean="0">
                <a:solidFill>
                  <a:srgbClr val="FF0000"/>
                </a:solidFill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</a:rPr>
              <a:t>applied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9" y="3214686"/>
            <a:ext cx="40957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CasellaDiTesto 13"/>
          <p:cNvSpPr txBox="1"/>
          <p:nvPr/>
        </p:nvSpPr>
        <p:spPr>
          <a:xfrm>
            <a:off x="5357818" y="2804694"/>
            <a:ext cx="335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solidFill>
                  <a:srgbClr val="FF0000"/>
                </a:solidFill>
              </a:rPr>
              <a:t>MM</a:t>
            </a:r>
            <a:r>
              <a:rPr lang="it-IT" sz="1600" dirty="0" smtClean="0">
                <a:solidFill>
                  <a:srgbClr val="FF0000"/>
                </a:solidFill>
              </a:rPr>
              <a:t> opening in the HISKP </a:t>
            </a:r>
            <a:r>
              <a:rPr lang="it-IT" sz="1600" dirty="0" err="1" smtClean="0">
                <a:solidFill>
                  <a:srgbClr val="FF0000"/>
                </a:solidFill>
              </a:rPr>
              <a:t>clean</a:t>
            </a:r>
            <a:r>
              <a:rPr lang="it-IT" sz="1600" dirty="0" smtClean="0">
                <a:solidFill>
                  <a:srgbClr val="FF0000"/>
                </a:solidFill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</a:rPr>
              <a:t>room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016" y="3071810"/>
            <a:ext cx="2303844" cy="307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9038" y="3071810"/>
            <a:ext cx="23944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Ovale 26"/>
          <p:cNvSpPr/>
          <p:nvPr/>
        </p:nvSpPr>
        <p:spPr>
          <a:xfrm>
            <a:off x="3214678" y="3857628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e 27"/>
          <p:cNvSpPr/>
          <p:nvPr/>
        </p:nvSpPr>
        <p:spPr>
          <a:xfrm>
            <a:off x="3857620" y="3857628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e 28"/>
          <p:cNvSpPr/>
          <p:nvPr/>
        </p:nvSpPr>
        <p:spPr>
          <a:xfrm>
            <a:off x="2714612" y="5000636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e 29"/>
          <p:cNvSpPr/>
          <p:nvPr/>
        </p:nvSpPr>
        <p:spPr>
          <a:xfrm>
            <a:off x="3214678" y="542926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e 30"/>
          <p:cNvSpPr/>
          <p:nvPr/>
        </p:nvSpPr>
        <p:spPr>
          <a:xfrm>
            <a:off x="4357686" y="4286256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e 31"/>
          <p:cNvSpPr/>
          <p:nvPr/>
        </p:nvSpPr>
        <p:spPr>
          <a:xfrm>
            <a:off x="3929058" y="542926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asellaDiTesto 32"/>
          <p:cNvSpPr txBox="1"/>
          <p:nvPr/>
        </p:nvSpPr>
        <p:spPr>
          <a:xfrm>
            <a:off x="785786" y="6143644"/>
            <a:ext cx="335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6/8 </a:t>
            </a:r>
            <a:r>
              <a:rPr lang="it-IT" sz="1600" b="1" dirty="0" err="1" smtClean="0">
                <a:solidFill>
                  <a:srgbClr val="FF0000"/>
                </a:solidFill>
              </a:rPr>
              <a:t>mesh</a:t>
            </a:r>
            <a:r>
              <a:rPr lang="it-IT" sz="1600" b="1" dirty="0" smtClean="0">
                <a:solidFill>
                  <a:srgbClr val="FF0000"/>
                </a:solidFill>
              </a:rPr>
              <a:t> fixing </a:t>
            </a:r>
            <a:r>
              <a:rPr lang="it-IT" sz="1600" b="1" dirty="0" err="1" smtClean="0">
                <a:solidFill>
                  <a:srgbClr val="FF0000"/>
                </a:solidFill>
              </a:rPr>
              <a:t>nuts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were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missing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28596" y="2786058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err="1" smtClean="0"/>
              <a:t>Drift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electrode</a:t>
            </a:r>
            <a:endParaRPr lang="en-GB" sz="1600" i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2857488" y="2786058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err="1" smtClean="0"/>
              <a:t>Mesh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electrode</a:t>
            </a:r>
            <a:endParaRPr lang="en-GB" sz="1600" i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8/14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72264" y="6357958"/>
            <a:ext cx="2133600" cy="365125"/>
          </a:xfrm>
        </p:spPr>
        <p:txBody>
          <a:bodyPr/>
          <a:lstStyle/>
          <a:p>
            <a:fld id="{2C72AB7B-BF6D-4D5C-90F9-B875B18D89A8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238235"/>
            <a:ext cx="1643074" cy="219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3643314"/>
            <a:ext cx="316892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Ovale 8"/>
          <p:cNvSpPr/>
          <p:nvPr/>
        </p:nvSpPr>
        <p:spPr>
          <a:xfrm>
            <a:off x="571472" y="3857628"/>
            <a:ext cx="513072" cy="63440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71612"/>
            <a:ext cx="2571768" cy="192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vale 11"/>
          <p:cNvSpPr/>
          <p:nvPr/>
        </p:nvSpPr>
        <p:spPr>
          <a:xfrm>
            <a:off x="1857356" y="1643050"/>
            <a:ext cx="1714512" cy="135732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/>
          <p:cNvSpPr txBox="1"/>
          <p:nvPr/>
        </p:nvSpPr>
        <p:spPr>
          <a:xfrm>
            <a:off x="1785918" y="1090182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Mesh</a:t>
            </a:r>
            <a:r>
              <a:rPr lang="it-IT" sz="1600" dirty="0" smtClean="0"/>
              <a:t> </a:t>
            </a:r>
            <a:r>
              <a:rPr lang="it-IT" sz="1600" dirty="0" err="1" smtClean="0"/>
              <a:t>deformation</a:t>
            </a:r>
            <a:endParaRPr lang="en-GB" sz="1600" dirty="0"/>
          </a:p>
        </p:txBody>
      </p:sp>
      <p:cxnSp>
        <p:nvCxnSpPr>
          <p:cNvPr id="14" name="Connettore 2 13"/>
          <p:cNvCxnSpPr/>
          <p:nvPr/>
        </p:nvCxnSpPr>
        <p:spPr>
          <a:xfrm rot="16200000" flipV="1">
            <a:off x="2433622" y="1566850"/>
            <a:ext cx="428628" cy="9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142844" y="5643578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Dust</a:t>
            </a:r>
            <a:r>
              <a:rPr lang="it-IT" sz="1600" dirty="0" smtClean="0"/>
              <a:t> on the </a:t>
            </a:r>
            <a:r>
              <a:rPr lang="it-IT" sz="1600" dirty="0" err="1" smtClean="0"/>
              <a:t>mesh</a:t>
            </a:r>
            <a:r>
              <a:rPr lang="it-IT" sz="1600" dirty="0" smtClean="0"/>
              <a:t> </a:t>
            </a:r>
            <a:r>
              <a:rPr lang="it-IT" sz="1600" dirty="0" err="1" smtClean="0"/>
              <a:t>electrode</a:t>
            </a:r>
            <a:endParaRPr lang="en-GB" sz="16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Bonn HISKP: Fe55 source </a:t>
            </a:r>
            <a:r>
              <a:rPr lang="it-IT" sz="3600" dirty="0" err="1" smtClean="0"/>
              <a:t>tests</a:t>
            </a:r>
            <a:endParaRPr lang="en-GB" sz="36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0" y="64291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Looking</a:t>
            </a:r>
            <a:r>
              <a:rPr lang="it-IT" dirty="0" smtClean="0">
                <a:solidFill>
                  <a:srgbClr val="FF0000"/>
                </a:solidFill>
              </a:rPr>
              <a:t> at the </a:t>
            </a:r>
            <a:r>
              <a:rPr lang="it-IT" dirty="0" err="1" smtClean="0">
                <a:solidFill>
                  <a:srgbClr val="FF0000"/>
                </a:solidFill>
              </a:rPr>
              <a:t>mesh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electrode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Connettore 2 24"/>
          <p:cNvCxnSpPr>
            <a:stCxn id="9" idx="4"/>
          </p:cNvCxnSpPr>
          <p:nvPr/>
        </p:nvCxnSpPr>
        <p:spPr>
          <a:xfrm rot="16200000" flipH="1">
            <a:off x="231126" y="5088918"/>
            <a:ext cx="1222980" cy="292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7" name="Picture 3" descr="C:\Users\Chiara\Pictures\CatturaDestr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429132"/>
            <a:ext cx="2714645" cy="2000263"/>
          </a:xfrm>
          <a:prstGeom prst="rect">
            <a:avLst/>
          </a:prstGeom>
          <a:noFill/>
        </p:spPr>
      </p:pic>
      <p:pic>
        <p:nvPicPr>
          <p:cNvPr id="21508" name="Picture 4" descr="C:\Users\Chiara\Pictures\CatturaSinistr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07" y="4500570"/>
            <a:ext cx="2555893" cy="2000264"/>
          </a:xfrm>
          <a:prstGeom prst="rect">
            <a:avLst/>
          </a:prstGeom>
          <a:noFill/>
        </p:spPr>
      </p:pic>
      <p:pic>
        <p:nvPicPr>
          <p:cNvPr id="21509" name="Picture 5" descr="C:\Users\Chiara\Pictures\CatturaCENTR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944" y="2247517"/>
            <a:ext cx="2928056" cy="2253053"/>
          </a:xfrm>
          <a:prstGeom prst="rect">
            <a:avLst/>
          </a:prstGeom>
          <a:noFill/>
        </p:spPr>
      </p:pic>
      <p:sp>
        <p:nvSpPr>
          <p:cNvPr id="31" name="CasellaDiTesto 30"/>
          <p:cNvSpPr txBox="1"/>
          <p:nvPr/>
        </p:nvSpPr>
        <p:spPr>
          <a:xfrm>
            <a:off x="5000628" y="7143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After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cleaning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results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4572000" y="1500174"/>
            <a:ext cx="43577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600" dirty="0" smtClean="0"/>
              <a:t>  </a:t>
            </a:r>
            <a:r>
              <a:rPr lang="it-IT" sz="1600" dirty="0" err="1" smtClean="0"/>
              <a:t>Iron</a:t>
            </a:r>
            <a:r>
              <a:rPr lang="it-IT" sz="1600" dirty="0" smtClean="0"/>
              <a:t> source </a:t>
            </a:r>
            <a:r>
              <a:rPr lang="it-IT" sz="1600" dirty="0" err="1" smtClean="0"/>
              <a:t>activity</a:t>
            </a:r>
            <a:r>
              <a:rPr lang="it-IT" sz="1600" dirty="0" smtClean="0"/>
              <a:t>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clearly</a:t>
            </a:r>
            <a:r>
              <a:rPr lang="it-IT" sz="1600" dirty="0" smtClean="0"/>
              <a:t> </a:t>
            </a:r>
            <a:r>
              <a:rPr lang="it-IT" sz="1600" dirty="0" err="1" smtClean="0"/>
              <a:t>visible</a:t>
            </a:r>
            <a:r>
              <a:rPr lang="it-IT" sz="1600" dirty="0" smtClean="0"/>
              <a:t> in </a:t>
            </a:r>
            <a:r>
              <a:rPr lang="it-IT" sz="1600" dirty="0" err="1" smtClean="0"/>
              <a:t>different</a:t>
            </a:r>
            <a:endParaRPr lang="it-IT" sz="1600" dirty="0" smtClean="0"/>
          </a:p>
          <a:p>
            <a:r>
              <a:rPr lang="it-IT" sz="1600" dirty="0" smtClean="0"/>
              <a:t>    source position</a:t>
            </a:r>
          </a:p>
          <a:p>
            <a:pPr>
              <a:buFont typeface="Arial" pitchFamily="34" charset="0"/>
              <a:buChar char="•"/>
            </a:pPr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S/N </a:t>
            </a:r>
            <a:r>
              <a:rPr lang="it-IT" sz="1600" dirty="0" err="1" smtClean="0"/>
              <a:t>ratio</a:t>
            </a:r>
            <a:r>
              <a:rPr lang="it-IT" sz="1600" dirty="0" smtClean="0"/>
              <a:t> OK</a:t>
            </a:r>
          </a:p>
          <a:p>
            <a:endParaRPr lang="it-IT" sz="1600" dirty="0" smtClean="0"/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 Some </a:t>
            </a:r>
            <a:r>
              <a:rPr lang="it-IT" sz="1600" dirty="0" err="1" smtClean="0"/>
              <a:t>channels</a:t>
            </a:r>
            <a:endParaRPr lang="it-IT" sz="1600" dirty="0" smtClean="0"/>
          </a:p>
          <a:p>
            <a:r>
              <a:rPr lang="it-IT" sz="1600" dirty="0" smtClean="0"/>
              <a:t>   are </a:t>
            </a:r>
            <a:r>
              <a:rPr lang="it-IT" sz="1600" dirty="0" err="1" smtClean="0"/>
              <a:t>still</a:t>
            </a:r>
            <a:r>
              <a:rPr lang="it-IT" sz="1600" dirty="0" smtClean="0"/>
              <a:t> </a:t>
            </a:r>
            <a:r>
              <a:rPr lang="it-IT" sz="1600" dirty="0" err="1" smtClean="0"/>
              <a:t>missing</a:t>
            </a:r>
            <a:r>
              <a:rPr lang="it-IT" sz="1600" dirty="0" smtClean="0"/>
              <a:t> </a:t>
            </a:r>
          </a:p>
          <a:p>
            <a:r>
              <a:rPr lang="it-IT" sz="1600" dirty="0" smtClean="0"/>
              <a:t>   due </a:t>
            </a:r>
            <a:r>
              <a:rPr lang="it-IT" sz="1600" dirty="0" err="1" smtClean="0"/>
              <a:t>to</a:t>
            </a:r>
            <a:r>
              <a:rPr lang="it-IT" sz="1600" dirty="0" smtClean="0"/>
              <a:t> the wrong</a:t>
            </a:r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thr</a:t>
            </a:r>
            <a:r>
              <a:rPr lang="it-IT" sz="1600" dirty="0" smtClean="0"/>
              <a:t> </a:t>
            </a:r>
            <a:r>
              <a:rPr lang="it-IT" sz="1600" dirty="0" err="1" smtClean="0"/>
              <a:t>settings</a:t>
            </a:r>
            <a:r>
              <a:rPr lang="it-IT" sz="1600" dirty="0" smtClean="0"/>
              <a:t> or </a:t>
            </a:r>
          </a:p>
          <a:p>
            <a:r>
              <a:rPr lang="it-IT" sz="1600" dirty="0" smtClean="0"/>
              <a:t>   </a:t>
            </a:r>
            <a:r>
              <a:rPr lang="it-IT" sz="1600" dirty="0" err="1" smtClean="0"/>
              <a:t>sparks</a:t>
            </a:r>
            <a:r>
              <a:rPr lang="it-IT" sz="1600" dirty="0" smtClean="0"/>
              <a:t> </a:t>
            </a:r>
            <a:r>
              <a:rPr lang="it-IT" sz="1600" dirty="0" err="1" smtClean="0"/>
              <a:t>damages</a:t>
            </a:r>
            <a:r>
              <a:rPr lang="it-IT" sz="1600" dirty="0" smtClean="0"/>
              <a:t>.</a:t>
            </a:r>
            <a:endParaRPr lang="en-GB" sz="16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0" y="6519470"/>
            <a:ext cx="9144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Chiara Alice (</a:t>
            </a:r>
            <a:r>
              <a:rPr lang="it-IT" sz="1600" dirty="0" err="1" smtClean="0"/>
              <a:t>UniTo</a:t>
            </a:r>
            <a:r>
              <a:rPr lang="it-IT" sz="1600" dirty="0" smtClean="0"/>
              <a:t>)                      WG7 RD51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meeting                                 19/11/2021               9/14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2674</TotalTime>
  <Words>1307</Words>
  <Application>Microsoft Office PowerPoint</Application>
  <PresentationFormat>Presentazione su schermo (4:3)</PresentationFormat>
  <Paragraphs>242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TIGER ASIC for MM detector readout: on behalf of the test beam team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TIGER ASIC for MM detector readout</dc:title>
  <dc:creator>Chiara</dc:creator>
  <cp:lastModifiedBy>Chiara</cp:lastModifiedBy>
  <cp:revision>114</cp:revision>
  <dcterms:created xsi:type="dcterms:W3CDTF">2021-11-14T16:17:45Z</dcterms:created>
  <dcterms:modified xsi:type="dcterms:W3CDTF">2021-11-19T11:36:48Z</dcterms:modified>
</cp:coreProperties>
</file>