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379" r:id="rId2"/>
    <p:sldId id="385" r:id="rId3"/>
    <p:sldId id="392" r:id="rId4"/>
    <p:sldId id="391" r:id="rId5"/>
    <p:sldId id="393" r:id="rId6"/>
    <p:sldId id="39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47"/>
    <p:restoredTop sz="96327"/>
  </p:normalViewPr>
  <p:slideViewPr>
    <p:cSldViewPr snapToGrid="0" snapToObjects="1">
      <p:cViewPr varScale="1">
        <p:scale>
          <a:sx n="113" d="100"/>
          <a:sy n="113" d="100"/>
        </p:scale>
        <p:origin x="19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03.09.21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03.09.21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03.09.21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03.09.21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03.09.21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03.09.21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03.09.21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03.09.21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62485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5014/" TargetMode="External"/><Relationship Id="rId2" Type="http://schemas.openxmlformats.org/officeDocument/2006/relationships/hyperlink" Target="https://docs.google.com/forms/d/1epQbDRPrYLgLKDVXiS6qZkS2nsdphSDgO2ShaDaLyQ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eb.infn.it/esc/index.php?lang=en" TargetMode="External"/><Relationship Id="rId4" Type="http://schemas.openxmlformats.org/officeDocument/2006/relationships/hyperlink" Target="https://events.prace-ri.eu/category/2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ithub.com/lhcopt/lhcmask/releases/tag/v1.1.0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677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3 September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54112" y="1097682"/>
            <a:ext cx="8784405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From </a:t>
            </a:r>
            <a:r>
              <a:rPr lang="en-GB" sz="1700" b="1" dirty="0">
                <a:solidFill>
                  <a:schemeClr val="tx2"/>
                </a:solidFill>
                <a:hlinkClick r:id="rId2"/>
              </a:rPr>
              <a:t>ATS-CTTB meeting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(20 Aug):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Presentation of Community Forum: Machine Learning</a:t>
            </a:r>
            <a:r>
              <a:rPr lang="en-GB" sz="1700" dirty="0">
                <a:solidFill>
                  <a:schemeClr val="tx2"/>
                </a:solidFill>
              </a:rPr>
              <a:t> (V. Kain)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ML coffees” will evolve into the new Machine Learning Community Forum (conveners: A. </a:t>
            </a:r>
            <a:r>
              <a:rPr lang="en-GB" sz="1700" dirty="0" err="1">
                <a:solidFill>
                  <a:schemeClr val="tx2"/>
                </a:solidFill>
              </a:rPr>
              <a:t>Apollonio</a:t>
            </a:r>
            <a:r>
              <a:rPr lang="en-GB" sz="1700" dirty="0">
                <a:solidFill>
                  <a:schemeClr val="tx2"/>
                </a:solidFill>
              </a:rPr>
              <a:t>, V. Kain, F. </a:t>
            </a:r>
            <a:r>
              <a:rPr lang="en-GB" sz="1700" dirty="0" err="1">
                <a:solidFill>
                  <a:schemeClr val="tx2"/>
                </a:solidFill>
              </a:rPr>
              <a:t>Velotti</a:t>
            </a:r>
            <a:r>
              <a:rPr lang="en-GB" sz="1700" dirty="0">
                <a:solidFill>
                  <a:schemeClr val="tx2"/>
                </a:solidFill>
              </a:rPr>
              <a:t>).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Positive experience from the </a:t>
            </a:r>
            <a:r>
              <a:rPr lang="en-GB" sz="1700" dirty="0" err="1">
                <a:solidFill>
                  <a:schemeClr val="tx2"/>
                </a:solidFill>
              </a:rPr>
              <a:t>CloudBank</a:t>
            </a:r>
            <a:r>
              <a:rPr lang="en-GB" sz="1700" dirty="0">
                <a:solidFill>
                  <a:schemeClr val="tx2"/>
                </a:solidFill>
              </a:rPr>
              <a:t> pilot project from IT to access computing resources (e.g. GPUs and even quantum computers) from external cloud providers (Google, Amazon)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Remote Operations Gateway </a:t>
            </a:r>
            <a:r>
              <a:rPr lang="en-GB" sz="1700" dirty="0">
                <a:solidFill>
                  <a:schemeClr val="tx2"/>
                </a:solidFill>
              </a:rPr>
              <a:t>(T. </a:t>
            </a:r>
            <a:r>
              <a:rPr lang="en-GB" sz="1700" dirty="0" err="1">
                <a:solidFill>
                  <a:schemeClr val="tx2"/>
                </a:solidFill>
              </a:rPr>
              <a:t>Oulevey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New service developed by BE-CSS to access resources in the TN from outside CERN.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It allows connecting to </a:t>
            </a:r>
            <a:r>
              <a:rPr lang="en-GB" sz="1700" dirty="0" err="1">
                <a:solidFill>
                  <a:schemeClr val="tx2"/>
                </a:solidFill>
              </a:rPr>
              <a:t>linux</a:t>
            </a:r>
            <a:r>
              <a:rPr lang="en-GB" sz="1700" dirty="0">
                <a:solidFill>
                  <a:schemeClr val="tx2"/>
                </a:solidFill>
              </a:rPr>
              <a:t> machines in the TN through a web browser (could be quite handy for machine follow-up).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Confirmed End of support for Windows in Controls </a:t>
            </a:r>
            <a:r>
              <a:rPr lang="en-GB" sz="1700" dirty="0">
                <a:solidFill>
                  <a:schemeClr val="tx2"/>
                </a:solidFill>
              </a:rPr>
              <a:t>(M. </a:t>
            </a:r>
            <a:r>
              <a:rPr lang="en-GB" sz="1700" dirty="0" err="1">
                <a:solidFill>
                  <a:schemeClr val="tx2"/>
                </a:solidFill>
              </a:rPr>
              <a:t>Gourber</a:t>
            </a:r>
            <a:r>
              <a:rPr lang="en-GB" sz="1700" dirty="0">
                <a:solidFill>
                  <a:schemeClr val="tx2"/>
                </a:solidFill>
              </a:rPr>
              <a:t>-Pace)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Replacement campaign is ongoing for faulty Siemens I/O cards </a:t>
            </a: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54112" y="1097682"/>
            <a:ext cx="8989888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NXCALS survey launched </a:t>
            </a:r>
            <a:r>
              <a:rPr lang="en-GB" sz="1700" b="1" dirty="0">
                <a:solidFill>
                  <a:schemeClr val="tx2"/>
                </a:solidFill>
                <a:sym typeface="Wingdings" pitchFamily="2" charset="2"/>
              </a:rPr>
              <a:t> please take the time to share your experience and future needs: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hlinkClick r:id="rId2"/>
              </a:rPr>
              <a:t>https://docs.google.com/forms/d/1epQbDRPrYLgLKDVXiS6qZkS2nsdphSDgO2ShaDaLyQ0</a:t>
            </a:r>
            <a:endParaRPr lang="en-GB" sz="1400" dirty="0"/>
          </a:p>
          <a:p>
            <a:pPr lvl="1">
              <a:spcBef>
                <a:spcPts val="600"/>
              </a:spcBef>
            </a:pPr>
            <a:endParaRPr lang="en-GB" sz="1700" b="1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CASTOR service is being discontinued </a:t>
            </a:r>
          </a:p>
          <a:p>
            <a:pPr lvl="1">
              <a:spcBef>
                <a:spcPts val="600"/>
              </a:spcBef>
            </a:pPr>
            <a:r>
              <a:rPr lang="en-GB" sz="1700" b="1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Users should have been already contacted to move their data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Compute accelerator forum </a:t>
            </a:r>
            <a:r>
              <a:rPr lang="en-GB" sz="1700" dirty="0">
                <a:solidFill>
                  <a:schemeClr val="tx2"/>
                </a:solidFill>
              </a:rPr>
              <a:t>on 8 September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hlinkClick r:id="rId3"/>
              </a:rPr>
              <a:t>https://indico.cern.ch/event/975014/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Presentation on </a:t>
            </a:r>
            <a:r>
              <a:rPr lang="en-GB" sz="1700" dirty="0" err="1">
                <a:solidFill>
                  <a:schemeClr val="tx2"/>
                </a:solidFill>
              </a:rPr>
              <a:t>Kokkos</a:t>
            </a:r>
            <a:r>
              <a:rPr lang="en-GB" sz="1700" dirty="0">
                <a:solidFill>
                  <a:schemeClr val="tx2"/>
                </a:solidFill>
              </a:rPr>
              <a:t> (C++ performance portability programming model)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PRACE (Partnership for Advanced Computing in Europe)</a:t>
            </a:r>
            <a:r>
              <a:rPr lang="en-GB" sz="1700" dirty="0">
                <a:solidFill>
                  <a:schemeClr val="tx2"/>
                </a:solidFill>
              </a:rPr>
              <a:t> offers several </a:t>
            </a:r>
            <a:r>
              <a:rPr lang="en-GB" sz="1700" b="1" dirty="0">
                <a:solidFill>
                  <a:schemeClr val="tx2"/>
                </a:solidFill>
              </a:rPr>
              <a:t>online courses </a:t>
            </a:r>
            <a:r>
              <a:rPr lang="en-GB" sz="1700" dirty="0">
                <a:solidFill>
                  <a:schemeClr val="tx2"/>
                </a:solidFill>
              </a:rPr>
              <a:t>(often for free) </a:t>
            </a:r>
            <a:r>
              <a:rPr lang="en-GB" dirty="0"/>
              <a:t> </a:t>
            </a:r>
            <a:r>
              <a:rPr lang="en-GB" dirty="0">
                <a:hlinkClick r:id="rId4"/>
              </a:rPr>
              <a:t>https://events.prace-ri.eu/category/2/</a:t>
            </a:r>
            <a:endParaRPr lang="en-GB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School on Efficient Scientific Computing</a:t>
            </a:r>
            <a:r>
              <a:rPr lang="en-GB" dirty="0"/>
              <a:t> in </a:t>
            </a:r>
            <a:r>
              <a:rPr lang="en-GB" dirty="0" err="1"/>
              <a:t>Bertinoro</a:t>
            </a:r>
            <a:r>
              <a:rPr lang="en-GB" dirty="0"/>
              <a:t> (Italy), 4 - 9 </a:t>
            </a:r>
            <a:r>
              <a:rPr lang="en-GB" dirty="0" err="1"/>
              <a:t>Ottobre</a:t>
            </a:r>
            <a:r>
              <a:rPr lang="en-GB" dirty="0"/>
              <a:t> 2021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u="sng" dirty="0">
                <a:hlinkClick r:id="rId5"/>
              </a:rPr>
              <a:t>https://web.infn.it/esc/index.php?lang=en</a:t>
            </a:r>
            <a:endParaRPr lang="en-GB" u="sng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ABP could support participation of 1-2 interested students</a:t>
            </a:r>
          </a:p>
        </p:txBody>
      </p:sp>
    </p:spTree>
    <p:extLst>
      <p:ext uri="{BB962C8B-B14F-4D97-AF65-F5344CB8AC3E}">
        <p14:creationId xmlns:p14="http://schemas.microsoft.com/office/powerpoint/2010/main" val="21174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Software development - pymask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90437" y="1342742"/>
            <a:ext cx="8691937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  <a:hlinkClick r:id="rId2"/>
              </a:rPr>
              <a:t>Pymask v1.1.0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released recently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Should cover all use-cases of old mask files and offers more features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Plan for long-term support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	 please start using it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3323C2-121B-3E44-920F-DEC61F7CA5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865" b="13358"/>
          <a:stretch/>
        </p:blipFill>
        <p:spPr>
          <a:xfrm>
            <a:off x="986319" y="2876105"/>
            <a:ext cx="7115704" cy="200411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4774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B35A0D-FE4C-EB48-91E5-8A7ED087A19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Software development - Xsuite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D6CB097-AC2B-D74D-8C7B-BA7CD547EF62}"/>
              </a:ext>
            </a:extLst>
          </p:cNvPr>
          <p:cNvGrpSpPr/>
          <p:nvPr/>
        </p:nvGrpSpPr>
        <p:grpSpPr>
          <a:xfrm>
            <a:off x="123371" y="683408"/>
            <a:ext cx="9020629" cy="5093806"/>
            <a:chOff x="29028" y="1560998"/>
            <a:chExt cx="9020629" cy="50938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DA7B4C-9B0D-7849-96CC-FDA9639BAA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469"/>
            <a:stretch/>
          </p:blipFill>
          <p:spPr>
            <a:xfrm>
              <a:off x="29028" y="1560998"/>
              <a:ext cx="9020629" cy="365688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A2C72B-2C19-9F49-98DD-DE943A25680F}"/>
                </a:ext>
              </a:extLst>
            </p:cNvPr>
            <p:cNvSpPr txBox="1"/>
            <p:nvPr/>
          </p:nvSpPr>
          <p:spPr>
            <a:xfrm>
              <a:off x="1004834" y="5215949"/>
              <a:ext cx="4119824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(1)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Uses optimized implementation of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Faddeeva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function 	providing x10 speedup on GPU (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M.Schwinzerl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(2)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To be ported from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Sixrtacklib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(straightforward)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(3)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Electron lens implemented (P. Hermes)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(4)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Geant4 interface working (A. Abramov)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(5)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Porting K2 scattering and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Fluka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coupling 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is under development (F. Van Der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Veken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P. Hermes)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10CB429-654A-1840-9246-3992E7193796}"/>
                </a:ext>
              </a:extLst>
            </p:cNvPr>
            <p:cNvSpPr txBox="1"/>
            <p:nvPr/>
          </p:nvSpPr>
          <p:spPr>
            <a:xfrm>
              <a:off x="5186631" y="5215949"/>
              <a:ext cx="3394666" cy="1438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(6)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Through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PyHEADTAIL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interface (X.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	Only CPU for now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(7)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(P.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Kicsiny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, X.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Buffat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(8)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development (A. Latina)</a:t>
              </a:r>
            </a:p>
            <a:p>
              <a:pPr>
                <a:tabLst>
                  <a:tab pos="169200" algn="l"/>
                </a:tabLst>
              </a:pP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(9)	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Under study</a:t>
              </a: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tabLst>
                  <a:tab pos="169200" algn="l"/>
                </a:tabLst>
              </a:pP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5AF883B-5D19-554D-A844-D5D02F485E07}"/>
                </a:ext>
              </a:extLst>
            </p:cNvPr>
            <p:cNvGrpSpPr/>
            <p:nvPr/>
          </p:nvGrpSpPr>
          <p:grpSpPr>
            <a:xfrm>
              <a:off x="1887033" y="4796832"/>
              <a:ext cx="6000880" cy="274878"/>
              <a:chOff x="1887033" y="4396841"/>
              <a:chExt cx="6000880" cy="27487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81B7AC9-EFAF-E74D-B5E4-C582BD42B9F9}"/>
                  </a:ext>
                </a:extLst>
              </p:cNvPr>
              <p:cNvSpPr/>
              <p:nvPr/>
            </p:nvSpPr>
            <p:spPr>
              <a:xfrm>
                <a:off x="188703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4040A81-4719-674D-99CD-4612A12E654F}"/>
                  </a:ext>
                </a:extLst>
              </p:cNvPr>
              <p:cNvSpPr/>
              <p:nvPr/>
            </p:nvSpPr>
            <p:spPr>
              <a:xfrm>
                <a:off x="227475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B1BC74A-48DE-AF43-97A4-FF85EFFEF0A4}"/>
                  </a:ext>
                </a:extLst>
              </p:cNvPr>
              <p:cNvSpPr/>
              <p:nvPr/>
            </p:nvSpPr>
            <p:spPr>
              <a:xfrm>
                <a:off x="2682650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(2)</a:t>
                </a:r>
                <a:endParaRPr lang="en-US" sz="1250" dirty="0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F88E621-554B-E44E-A695-9428079CBD4F}"/>
                  </a:ext>
                </a:extLst>
              </p:cNvPr>
              <p:cNvSpPr/>
              <p:nvPr/>
            </p:nvSpPr>
            <p:spPr>
              <a:xfrm>
                <a:off x="3092785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(1)</a:t>
                </a:r>
                <a:endParaRPr lang="en-US" sz="1250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D698990-0753-114F-A404-033EA2B5BCA1}"/>
                  </a:ext>
                </a:extLst>
              </p:cNvPr>
              <p:cNvSpPr/>
              <p:nvPr/>
            </p:nvSpPr>
            <p:spPr>
              <a:xfrm>
                <a:off x="3493956" y="4396841"/>
                <a:ext cx="442873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(3,4,5)</a:t>
                </a:r>
                <a:endParaRPr lang="en-US" sz="1250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F9FF297-11EC-524B-8E82-A3EA457B6F6B}"/>
                  </a:ext>
                </a:extLst>
              </p:cNvPr>
              <p:cNvSpPr/>
              <p:nvPr/>
            </p:nvSpPr>
            <p:spPr>
              <a:xfrm>
                <a:off x="4058732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7EC1C1D-9D55-CC44-8E37-15B1EC819976}"/>
                  </a:ext>
                </a:extLst>
              </p:cNvPr>
              <p:cNvSpPr/>
              <p:nvPr/>
            </p:nvSpPr>
            <p:spPr>
              <a:xfrm>
                <a:off x="445990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3BD4A81-E745-F645-93BC-3AB7777E5CF1}"/>
                  </a:ext>
                </a:extLst>
              </p:cNvPr>
              <p:cNvSpPr/>
              <p:nvPr/>
            </p:nvSpPr>
            <p:spPr>
              <a:xfrm>
                <a:off x="4867895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6DA8900-0918-AF4B-9DB9-38A905637E98}"/>
                  </a:ext>
                </a:extLst>
              </p:cNvPr>
              <p:cNvSpPr/>
              <p:nvPr/>
            </p:nvSpPr>
            <p:spPr>
              <a:xfrm>
                <a:off x="527549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(6)</a:t>
                </a:r>
                <a:endParaRPr lang="en-US" sz="1250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5876DED-5836-434B-ABCA-B71DBC50AE30}"/>
                  </a:ext>
                </a:extLst>
              </p:cNvPr>
              <p:cNvSpPr/>
              <p:nvPr/>
            </p:nvSpPr>
            <p:spPr>
              <a:xfrm>
                <a:off x="5676764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55B5CCF-227C-3F40-9D52-45D7B2301877}"/>
                  </a:ext>
                </a:extLst>
              </p:cNvPr>
              <p:cNvSpPr/>
              <p:nvPr/>
            </p:nvSpPr>
            <p:spPr>
              <a:xfrm>
                <a:off x="6084756" y="4396841"/>
                <a:ext cx="353105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(1,7)</a:t>
                </a:r>
                <a:endParaRPr lang="en-US" sz="1250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4032423-CDDB-4A41-B2F1-7EA22CAD6B72}"/>
                  </a:ext>
                </a:extLst>
              </p:cNvPr>
              <p:cNvSpPr/>
              <p:nvPr/>
            </p:nvSpPr>
            <p:spPr>
              <a:xfrm>
                <a:off x="6627121" y="4396841"/>
                <a:ext cx="258528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(8)</a:t>
                </a:r>
                <a:endParaRPr lang="en-US" sz="1250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0E568BE-5486-E840-9BD8-AAEC7378A99A}"/>
                  </a:ext>
                </a:extLst>
              </p:cNvPr>
              <p:cNvSpPr/>
              <p:nvPr/>
            </p:nvSpPr>
            <p:spPr>
              <a:xfrm>
                <a:off x="7039563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(7)</a:t>
                </a:r>
                <a:endParaRPr lang="en-US" sz="1250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5877AB7-A8EF-9741-8E46-5AEF1D5B0D17}"/>
                  </a:ext>
                </a:extLst>
              </p:cNvPr>
              <p:cNvSpPr/>
              <p:nvPr/>
            </p:nvSpPr>
            <p:spPr>
              <a:xfrm>
                <a:off x="7624576" y="4396841"/>
                <a:ext cx="263337" cy="274878"/>
              </a:xfrm>
              <a:prstGeom prst="rect">
                <a:avLst/>
              </a:prstGeom>
            </p:spPr>
            <p:txBody>
              <a:bodyPr wrap="none" lIns="36000" tIns="36000">
                <a:spAutoFit/>
              </a:bodyPr>
              <a:lstStyle/>
              <a:p>
                <a:r>
                  <a:rPr lang="en-US" sz="125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(9)</a:t>
                </a:r>
                <a:endParaRPr lang="en-US" sz="1250" dirty="0"/>
              </a:p>
            </p:txBody>
          </p: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1C61BFA8-40CB-274F-AD9B-B2C9959E0A9E}"/>
              </a:ext>
            </a:extLst>
          </p:cNvPr>
          <p:cNvSpPr/>
          <p:nvPr/>
        </p:nvSpPr>
        <p:spPr>
          <a:xfrm>
            <a:off x="1163167" y="6100423"/>
            <a:ext cx="73004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/>
              <a:t>See presentation at ABP-CEI meeting: </a:t>
            </a:r>
            <a:r>
              <a:rPr lang="en-CH" dirty="0">
                <a:hlinkClick r:id="rId3"/>
              </a:rPr>
              <a:t>https://indico.cern.ch/event/1066779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6195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35700</TotalTime>
  <Words>541</Words>
  <Application>Microsoft Macintosh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827</cp:revision>
  <dcterms:created xsi:type="dcterms:W3CDTF">2020-09-04T13:28:31Z</dcterms:created>
  <dcterms:modified xsi:type="dcterms:W3CDTF">2021-09-03T10:42:40Z</dcterms:modified>
</cp:coreProperties>
</file>