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241" r:id="rId2"/>
    <p:sldId id="3583" r:id="rId3"/>
    <p:sldId id="3247" r:id="rId4"/>
    <p:sldId id="1518" r:id="rId5"/>
    <p:sldId id="3579" r:id="rId6"/>
    <p:sldId id="3251" r:id="rId7"/>
    <p:sldId id="3577" r:id="rId8"/>
    <p:sldId id="3580" r:id="rId9"/>
    <p:sldId id="3253" r:id="rId10"/>
    <p:sldId id="3254" r:id="rId11"/>
    <p:sldId id="3255" r:id="rId12"/>
    <p:sldId id="3578" r:id="rId13"/>
    <p:sldId id="324" r:id="rId14"/>
    <p:sldId id="940" r:id="rId15"/>
    <p:sldId id="489" r:id="rId16"/>
    <p:sldId id="3237" r:id="rId17"/>
    <p:sldId id="862" r:id="rId18"/>
    <p:sldId id="3283" r:id="rId19"/>
    <p:sldId id="3342" r:id="rId20"/>
    <p:sldId id="945" r:id="rId21"/>
    <p:sldId id="3574" r:id="rId22"/>
    <p:sldId id="3575" r:id="rId23"/>
    <p:sldId id="3576" r:id="rId24"/>
    <p:sldId id="941" r:id="rId25"/>
    <p:sldId id="644" r:id="rId26"/>
    <p:sldId id="322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6" autoAdjust="0"/>
    <p:restoredTop sz="88830" autoAdjust="0"/>
  </p:normalViewPr>
  <p:slideViewPr>
    <p:cSldViewPr snapToObjects="1">
      <p:cViewPr varScale="1">
        <p:scale>
          <a:sx n="67" d="100"/>
          <a:sy n="67" d="100"/>
        </p:scale>
        <p:origin x="448" y="60"/>
      </p:cViewPr>
      <p:guideLst/>
    </p:cSldViewPr>
  </p:slideViewPr>
  <p:outlineViewPr>
    <p:cViewPr>
      <p:scale>
        <a:sx n="33" d="100"/>
        <a:sy n="33" d="100"/>
      </p:scale>
      <p:origin x="0" y="-189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4" d="100"/>
        <a:sy n="54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4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31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575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8C520-0C07-3B40-A47A-08C0BFF9538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291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8C520-0C07-3B40-A47A-08C0BFF9538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89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CCP: </a:t>
            </a:r>
            <a:r>
              <a:rPr lang="en-US" dirty="0" err="1"/>
              <a:t>Comité</a:t>
            </a:r>
            <a:r>
              <a:rPr lang="en-US" dirty="0"/>
              <a:t> de Concertation Permanent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7414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41D656-9428-A147-90D2-8B718A36EA72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345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Heidi doesn’t show 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840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422217" y="6342064"/>
            <a:ext cx="1919816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25.10.2021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0433" y="6345239"/>
            <a:ext cx="5638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J. Mnich | Status of the Experiments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4285" y="6337301"/>
            <a:ext cx="1018116" cy="365125"/>
          </a:xfrm>
        </p:spPr>
        <p:txBody>
          <a:bodyPr/>
          <a:lstStyle>
            <a:lvl1pPr>
              <a:defRPr/>
            </a:lvl1pPr>
          </a:lstStyle>
          <a:p>
            <a:fld id="{D3517025-743B-E149-A4BA-6A929B1A7CE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891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F2E57-BCB8-4F82-9F33-3D3367016D12}" type="datetimeFigureOut">
              <a:rPr lang="en-GB" smtClean="0"/>
              <a:t>25/10/2021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94C72-AC5A-415B-81C5-54646337D96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774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J. Mnich | Status of the Experiments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 | Status of the Experiments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  <p:sldLayoutId id="2147483679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4.png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emf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hyperlink" Target="https://indico.cern.ch/event/1055780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emf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40969"/>
            <a:ext cx="11376025" cy="1512168"/>
          </a:xfrm>
        </p:spPr>
        <p:txBody>
          <a:bodyPr/>
          <a:lstStyle/>
          <a:p>
            <a:r>
              <a:rPr lang="en-US" dirty="0"/>
              <a:t>Status of the Experiments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991872"/>
            <a:ext cx="11376026" cy="1512168"/>
          </a:xfrm>
        </p:spPr>
        <p:txBody>
          <a:bodyPr/>
          <a:lstStyle/>
          <a:p>
            <a:pPr algn="l"/>
            <a:r>
              <a:rPr lang="de-DE" sz="2400" dirty="0" err="1"/>
              <a:t>Plenary</a:t>
            </a:r>
            <a:r>
              <a:rPr lang="de-DE" sz="2400" dirty="0"/>
              <a:t> RRB 53</a:t>
            </a:r>
            <a:r>
              <a:rPr lang="de-DE" sz="2400" baseline="30000" dirty="0"/>
              <a:t>rd</a:t>
            </a:r>
            <a:r>
              <a:rPr lang="de-DE" sz="2400" dirty="0"/>
              <a:t> Meeting</a:t>
            </a:r>
            <a:endParaRPr lang="en-US" sz="2400" dirty="0"/>
          </a:p>
          <a:p>
            <a:pPr algn="l"/>
            <a:r>
              <a:rPr lang="en-US" sz="1800" dirty="0"/>
              <a:t>Joachim </a:t>
            </a:r>
            <a:r>
              <a:rPr lang="en-US" sz="1800" dirty="0" err="1"/>
              <a:t>Mnich</a:t>
            </a:r>
            <a:endParaRPr lang="en-US" sz="1800" dirty="0"/>
          </a:p>
          <a:p>
            <a:pPr algn="l"/>
            <a:r>
              <a:rPr lang="de-DE" sz="1800" dirty="0" err="1"/>
              <a:t>October</a:t>
            </a:r>
            <a:r>
              <a:rPr lang="en-US" sz="1800" dirty="0"/>
              <a:t> 25, 2021</a:t>
            </a:r>
          </a:p>
        </p:txBody>
      </p:sp>
    </p:spTree>
    <p:extLst>
      <p:ext uri="{BB962C8B-B14F-4D97-AF65-F5344CB8AC3E}">
        <p14:creationId xmlns:p14="http://schemas.microsoft.com/office/powerpoint/2010/main" val="1750797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483BB4CD-ED68-4435-B72A-09D97CFE02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5758" y="166824"/>
            <a:ext cx="4957590" cy="3238959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69327096-31D8-4F92-9907-F742CBF42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CMS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C26490-218B-490E-B8B6-6D5E9F8B5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9F4369-2D04-4544-9F6F-351DAFBC8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861F66-3A19-4A21-ACF1-92DA14ADE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Inhaltsplatzhalter 7">
            <a:extLst>
              <a:ext uri="{FF2B5EF4-FFF2-40B4-BE49-F238E27FC236}">
                <a16:creationId xmlns:a16="http://schemas.microsoft.com/office/drawing/2014/main" id="{EB9AAB6D-180C-4B52-BD95-26BA970494A4}"/>
              </a:ext>
            </a:extLst>
          </p:cNvPr>
          <p:cNvSpPr txBox="1">
            <a:spLocks/>
          </p:cNvSpPr>
          <p:nvPr/>
        </p:nvSpPr>
        <p:spPr>
          <a:xfrm>
            <a:off x="119337" y="1124744"/>
            <a:ext cx="4608511" cy="48245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2000" dirty="0"/>
              <a:t>Fully </a:t>
            </a:r>
            <a:r>
              <a:rPr lang="de-DE" sz="2000" dirty="0" err="1"/>
              <a:t>refurbished</a:t>
            </a:r>
            <a:r>
              <a:rPr lang="de-DE" sz="2000" dirty="0"/>
              <a:t> </a:t>
            </a:r>
            <a:r>
              <a:rPr lang="de-DE" sz="2000" dirty="0" err="1"/>
              <a:t>pixel</a:t>
            </a:r>
            <a:r>
              <a:rPr lang="de-DE" sz="2000" dirty="0"/>
              <a:t> </a:t>
            </a:r>
            <a:r>
              <a:rPr lang="de-DE" sz="2000" dirty="0" err="1"/>
              <a:t>detector</a:t>
            </a:r>
            <a:endParaRPr lang="de-DE" sz="2000" dirty="0"/>
          </a:p>
          <a:p>
            <a:pPr marL="360000" lvl="1" indent="-180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New </a:t>
            </a:r>
            <a:r>
              <a:rPr lang="de-DE" sz="2000" dirty="0" err="1"/>
              <a:t>layer</a:t>
            </a:r>
            <a:r>
              <a:rPr lang="de-DE" sz="2000" dirty="0"/>
              <a:t> 1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new</a:t>
            </a:r>
            <a:r>
              <a:rPr lang="de-DE" sz="2000" dirty="0"/>
              <a:t> </a:t>
            </a:r>
            <a:r>
              <a:rPr lang="de-DE" sz="2000" dirty="0" err="1"/>
              <a:t>rad</a:t>
            </a:r>
            <a:r>
              <a:rPr lang="de-DE" sz="2000" dirty="0"/>
              <a:t> </a:t>
            </a:r>
            <a:r>
              <a:rPr lang="de-DE" sz="2000" dirty="0" err="1"/>
              <a:t>hard</a:t>
            </a:r>
            <a:r>
              <a:rPr lang="de-DE" sz="2000" dirty="0"/>
              <a:t> </a:t>
            </a:r>
            <a:r>
              <a:rPr lang="de-DE" sz="2000" dirty="0" err="1"/>
              <a:t>chip</a:t>
            </a:r>
            <a:endParaRPr lang="de-DE" sz="2000" dirty="0"/>
          </a:p>
          <a:p>
            <a:pPr marL="360000" lvl="1" indent="-180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err="1"/>
              <a:t>Replacement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DCDC </a:t>
            </a:r>
            <a:r>
              <a:rPr lang="de-DE" sz="2000" dirty="0" err="1"/>
              <a:t>converter</a:t>
            </a:r>
            <a:endParaRPr lang="de-DE" sz="2000" dirty="0"/>
          </a:p>
          <a:p>
            <a:pPr marL="1800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2000" dirty="0"/>
              <a:t>Installation </a:t>
            </a:r>
            <a:r>
              <a:rPr lang="de-DE" sz="2000" dirty="0" err="1"/>
              <a:t>completed</a:t>
            </a:r>
            <a:r>
              <a:rPr lang="de-DE" sz="2000" dirty="0"/>
              <a:t> end </a:t>
            </a:r>
            <a:r>
              <a:rPr lang="de-DE" sz="2000" dirty="0" err="1"/>
              <a:t>of</a:t>
            </a:r>
            <a:r>
              <a:rPr lang="de-DE" sz="2000" dirty="0"/>
              <a:t> June</a:t>
            </a:r>
          </a:p>
          <a:p>
            <a:pPr marL="180000" lvl="1" indent="0">
              <a:buNone/>
            </a:pPr>
            <a:endParaRPr lang="de-DE" sz="2000" dirty="0"/>
          </a:p>
          <a:p>
            <a:pPr marL="1800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2000" dirty="0" err="1"/>
              <a:t>Cosmic</a:t>
            </a:r>
            <a:r>
              <a:rPr lang="de-DE" sz="2000" dirty="0"/>
              <a:t> </a:t>
            </a:r>
            <a:r>
              <a:rPr lang="de-DE" sz="2000" dirty="0" err="1"/>
              <a:t>run</a:t>
            </a:r>
            <a:r>
              <a:rPr lang="de-DE" sz="2000" dirty="0"/>
              <a:t> 12.07.-13.08.21 (w/o </a:t>
            </a:r>
            <a:r>
              <a:rPr lang="de-DE" sz="2000" dirty="0" err="1"/>
              <a:t>field</a:t>
            </a:r>
            <a:r>
              <a:rPr lang="de-DE" sz="2000" dirty="0"/>
              <a:t>)</a:t>
            </a:r>
          </a:p>
          <a:p>
            <a:pPr marL="1800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2000" dirty="0"/>
              <a:t>(CRUZET)</a:t>
            </a:r>
          </a:p>
          <a:p>
            <a:pPr marL="180000" lvl="1" indent="0">
              <a:spcBef>
                <a:spcPts val="0"/>
              </a:spcBef>
              <a:spcAft>
                <a:spcPts val="600"/>
              </a:spcAft>
              <a:buNone/>
            </a:pPr>
            <a:endParaRPr lang="de-DE" sz="2000" dirty="0"/>
          </a:p>
          <a:p>
            <a:pPr marL="1800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2000" dirty="0"/>
              <a:t>Magnet </a:t>
            </a:r>
            <a:r>
              <a:rPr lang="de-DE" sz="2000" dirty="0" err="1"/>
              <a:t>now</a:t>
            </a:r>
            <a:r>
              <a:rPr lang="de-DE" sz="2000" dirty="0"/>
              <a:t> at </a:t>
            </a:r>
            <a:r>
              <a:rPr lang="de-DE" sz="2000" dirty="0" err="1"/>
              <a:t>full</a:t>
            </a:r>
            <a:r>
              <a:rPr lang="de-DE" sz="2000" dirty="0"/>
              <a:t> </a:t>
            </a:r>
            <a:r>
              <a:rPr lang="de-DE" sz="2000" dirty="0" err="1"/>
              <a:t>field</a:t>
            </a:r>
            <a:r>
              <a:rPr lang="de-DE" sz="2000" dirty="0"/>
              <a:t> (3.8 T)</a:t>
            </a:r>
          </a:p>
          <a:p>
            <a:pPr marL="360000" lvl="1" indent="-18000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4 days of commissioning before start pilot run</a:t>
            </a:r>
          </a:p>
          <a:p>
            <a:pPr marL="360000" lvl="1" indent="-18000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About 1 million </a:t>
            </a:r>
            <a:r>
              <a:rPr lang="en-GB" sz="2000" dirty="0" err="1"/>
              <a:t>cosmics</a:t>
            </a:r>
            <a:r>
              <a:rPr lang="en-GB" sz="2000" dirty="0"/>
              <a:t> for alignment recorded</a:t>
            </a:r>
          </a:p>
          <a:p>
            <a:pPr marL="360000" lvl="1" indent="-180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180000" lvl="1" indent="0">
              <a:buNone/>
            </a:pPr>
            <a:endParaRPr lang="de-DE" sz="20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0C19967-1335-4F57-A15F-0754A49E12E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5758" y="3708340"/>
            <a:ext cx="6698255" cy="239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690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9327096-31D8-4F92-9907-F742CBF42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</a:t>
            </a:r>
            <a:r>
              <a:rPr lang="en-US" dirty="0" err="1"/>
              <a:t>LHCb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C26490-218B-490E-B8B6-6D5E9F8B5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9F4369-2D04-4544-9F6F-351DAFBC8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861F66-3A19-4A21-ACF1-92DA14ADE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Inhaltsplatzhalter 7">
            <a:extLst>
              <a:ext uri="{FF2B5EF4-FFF2-40B4-BE49-F238E27FC236}">
                <a16:creationId xmlns:a16="http://schemas.microsoft.com/office/drawing/2014/main" id="{EB9AAB6D-180C-4B52-BD95-26BA970494A4}"/>
              </a:ext>
            </a:extLst>
          </p:cNvPr>
          <p:cNvSpPr txBox="1">
            <a:spLocks/>
          </p:cNvSpPr>
          <p:nvPr/>
        </p:nvSpPr>
        <p:spPr>
          <a:xfrm>
            <a:off x="407988" y="1090275"/>
            <a:ext cx="4752528" cy="14026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lvl="1" indent="-180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2F2F2F"/>
                </a:solidFill>
              </a:rPr>
              <a:t>SciFi</a:t>
            </a:r>
            <a:r>
              <a:rPr lang="de-DE" sz="2000" dirty="0">
                <a:solidFill>
                  <a:srgbClr val="2F2F2F"/>
                </a:solidFill>
              </a:rPr>
              <a:t> </a:t>
            </a:r>
            <a:r>
              <a:rPr lang="de-DE" sz="2000" dirty="0" err="1">
                <a:solidFill>
                  <a:srgbClr val="2F2F2F"/>
                </a:solidFill>
              </a:rPr>
              <a:t>installation</a:t>
            </a:r>
            <a:r>
              <a:rPr lang="de-DE" sz="2000" dirty="0">
                <a:solidFill>
                  <a:srgbClr val="2F2F2F"/>
                </a:solidFill>
              </a:rPr>
              <a:t> </a:t>
            </a:r>
            <a:r>
              <a:rPr lang="de-DE" sz="2000" dirty="0" err="1">
                <a:solidFill>
                  <a:srgbClr val="2F2F2F"/>
                </a:solidFill>
              </a:rPr>
              <a:t>behind</a:t>
            </a:r>
            <a:r>
              <a:rPr lang="de-DE" sz="2000" dirty="0">
                <a:solidFill>
                  <a:srgbClr val="2F2F2F"/>
                </a:solidFill>
              </a:rPr>
              <a:t> beam </a:t>
            </a:r>
            <a:r>
              <a:rPr lang="de-DE" sz="2000" dirty="0" err="1">
                <a:solidFill>
                  <a:srgbClr val="2F2F2F"/>
                </a:solidFill>
              </a:rPr>
              <a:t>pipe</a:t>
            </a:r>
            <a:r>
              <a:rPr lang="de-DE" sz="2000" dirty="0">
                <a:solidFill>
                  <a:srgbClr val="2F2F2F"/>
                </a:solidFill>
              </a:rPr>
              <a:t> </a:t>
            </a:r>
            <a:r>
              <a:rPr lang="de-DE" sz="2000" dirty="0" err="1">
                <a:solidFill>
                  <a:srgbClr val="2F2F2F"/>
                </a:solidFill>
              </a:rPr>
              <a:t>completed</a:t>
            </a:r>
            <a:endParaRPr lang="de-DE" sz="2000" dirty="0">
              <a:solidFill>
                <a:srgbClr val="2F2F2F"/>
              </a:solidFill>
            </a:endParaRPr>
          </a:p>
          <a:p>
            <a:pPr marL="360000" lvl="1" indent="-180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2F2F2F"/>
                </a:solidFill>
              </a:rPr>
              <a:t>Beam </a:t>
            </a:r>
            <a:r>
              <a:rPr lang="de-DE" sz="2000" dirty="0" err="1">
                <a:solidFill>
                  <a:srgbClr val="2F2F2F"/>
                </a:solidFill>
              </a:rPr>
              <a:t>pipe</a:t>
            </a:r>
            <a:r>
              <a:rPr lang="de-DE" sz="2000" dirty="0">
                <a:solidFill>
                  <a:srgbClr val="2F2F2F"/>
                </a:solidFill>
              </a:rPr>
              <a:t> </a:t>
            </a:r>
            <a:r>
              <a:rPr lang="de-DE" sz="2000" dirty="0" err="1">
                <a:solidFill>
                  <a:srgbClr val="2F2F2F"/>
                </a:solidFill>
              </a:rPr>
              <a:t>installed</a:t>
            </a:r>
            <a:r>
              <a:rPr lang="de-DE" sz="2000" dirty="0">
                <a:solidFill>
                  <a:srgbClr val="2F2F2F"/>
                </a:solidFill>
              </a:rPr>
              <a:t> and </a:t>
            </a:r>
            <a:r>
              <a:rPr lang="de-DE" sz="2000" dirty="0" err="1">
                <a:solidFill>
                  <a:srgbClr val="2F2F2F"/>
                </a:solidFill>
              </a:rPr>
              <a:t>baked</a:t>
            </a:r>
            <a:r>
              <a:rPr lang="de-DE" sz="2000" dirty="0">
                <a:solidFill>
                  <a:srgbClr val="2F2F2F"/>
                </a:solidFill>
              </a:rPr>
              <a:t> out</a:t>
            </a:r>
            <a:endParaRPr lang="de-DE" sz="2000" dirty="0"/>
          </a:p>
          <a:p>
            <a:pPr marL="522900" lvl="1" indent="-342900">
              <a:spcAft>
                <a:spcPts val="600"/>
              </a:spcAft>
            </a:pPr>
            <a:endParaRPr lang="de-DE" sz="2000" dirty="0"/>
          </a:p>
          <a:p>
            <a:pPr marL="522900" lvl="1" indent="-342900">
              <a:spcAft>
                <a:spcPts val="600"/>
              </a:spcAft>
            </a:pPr>
            <a:endParaRPr lang="de-DE" sz="2000" dirty="0"/>
          </a:p>
          <a:p>
            <a:pPr marL="522900" lvl="1" indent="-342900">
              <a:spcAft>
                <a:spcPts val="600"/>
              </a:spcAft>
            </a:pPr>
            <a:endParaRPr lang="de-DE" sz="200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480C33B-80C6-4CFE-A417-0F4D4FB8586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0496" y="439944"/>
            <a:ext cx="6304176" cy="308004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C8CE6308-86B1-48E3-9513-D092A13DBB7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155" y="2653944"/>
            <a:ext cx="3284379" cy="3295336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48281AF6-FCB7-4B60-971F-C694B13D92F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437" y="2653944"/>
            <a:ext cx="2512207" cy="3351885"/>
          </a:xfrm>
          <a:prstGeom prst="rect">
            <a:avLst/>
          </a:prstGeom>
        </p:spPr>
      </p:pic>
      <p:sp>
        <p:nvSpPr>
          <p:cNvPr id="16" name="Inhaltsplatzhalter 7">
            <a:extLst>
              <a:ext uri="{FF2B5EF4-FFF2-40B4-BE49-F238E27FC236}">
                <a16:creationId xmlns:a16="http://schemas.microsoft.com/office/drawing/2014/main" id="{2536224A-C692-41BD-8D73-1B4BB5443C49}"/>
              </a:ext>
            </a:extLst>
          </p:cNvPr>
          <p:cNvSpPr txBox="1">
            <a:spLocks/>
          </p:cNvSpPr>
          <p:nvPr/>
        </p:nvSpPr>
        <p:spPr>
          <a:xfrm>
            <a:off x="6695645" y="3834072"/>
            <a:ext cx="4752528" cy="11511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lvl="1" indent="0">
              <a:buNone/>
            </a:pPr>
            <a:r>
              <a:rPr lang="de-DE" sz="2000" dirty="0" err="1"/>
              <a:t>LHCb</a:t>
            </a:r>
            <a:r>
              <a:rPr lang="de-DE" sz="2000" dirty="0"/>
              <a:t> </a:t>
            </a:r>
            <a:r>
              <a:rPr lang="de-DE" sz="2000" dirty="0" err="1"/>
              <a:t>schedule</a:t>
            </a:r>
            <a:r>
              <a:rPr lang="de-DE" sz="2000" dirty="0"/>
              <a:t> </a:t>
            </a:r>
            <a:r>
              <a:rPr lang="de-DE" sz="2000" dirty="0" err="1"/>
              <a:t>remains</a:t>
            </a:r>
            <a:r>
              <a:rPr lang="de-DE" sz="2000" dirty="0"/>
              <a:t> </a:t>
            </a:r>
            <a:r>
              <a:rPr lang="de-DE" sz="2000" dirty="0" err="1"/>
              <a:t>very</a:t>
            </a:r>
            <a:r>
              <a:rPr lang="de-DE" sz="2000" dirty="0"/>
              <a:t> </a:t>
            </a:r>
            <a:r>
              <a:rPr lang="de-DE" sz="2000" dirty="0" err="1"/>
              <a:t>tight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two</a:t>
            </a:r>
            <a:r>
              <a:rPr lang="de-DE" sz="2000" dirty="0"/>
              <a:t>  </a:t>
            </a:r>
            <a:r>
              <a:rPr lang="de-DE" sz="2000" dirty="0" err="1"/>
              <a:t>detectors</a:t>
            </a:r>
            <a:r>
              <a:rPr lang="de-DE" sz="2000" dirty="0"/>
              <a:t> (VELO &amp; UT) on </a:t>
            </a:r>
            <a:r>
              <a:rPr lang="de-DE" sz="2000" dirty="0" err="1"/>
              <a:t>critical</a:t>
            </a:r>
            <a:r>
              <a:rPr lang="de-DE" sz="2000" dirty="0"/>
              <a:t> </a:t>
            </a:r>
            <a:r>
              <a:rPr lang="de-DE" sz="2000" dirty="0" err="1"/>
              <a:t>path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restart</a:t>
            </a:r>
            <a:r>
              <a:rPr lang="de-DE" sz="2000" dirty="0"/>
              <a:t> in Feb 2022</a:t>
            </a:r>
          </a:p>
          <a:p>
            <a:pPr marL="522900" lvl="1" indent="-342900"/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587532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E34FC-DE57-EE4D-A644-C7932ECFB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0648"/>
            <a:ext cx="11376025" cy="1065742"/>
          </a:xfrm>
        </p:spPr>
        <p:txBody>
          <a:bodyPr/>
          <a:lstStyle/>
          <a:p>
            <a:r>
              <a:rPr lang="de-DE" dirty="0"/>
              <a:t>Computing: </a:t>
            </a:r>
            <a:r>
              <a:rPr lang="en-CH" dirty="0"/>
              <a:t>Commissioning of Run-3 </a:t>
            </a:r>
            <a:r>
              <a:rPr lang="de-DE" dirty="0"/>
              <a:t>D</a:t>
            </a:r>
            <a:r>
              <a:rPr lang="en-CH" dirty="0"/>
              <a:t>ata </a:t>
            </a:r>
            <a:r>
              <a:rPr lang="de-DE" dirty="0"/>
              <a:t>T</a:t>
            </a:r>
            <a:r>
              <a:rPr lang="en-CH" dirty="0"/>
              <a:t>aking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701D7-DC26-F540-8350-23A4AABE4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12</a:t>
            </a:fld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3A5DDAC-A691-D247-8D06-DD5AE4A44B3C}"/>
              </a:ext>
            </a:extLst>
          </p:cNvPr>
          <p:cNvGrpSpPr/>
          <p:nvPr/>
        </p:nvGrpSpPr>
        <p:grpSpPr>
          <a:xfrm>
            <a:off x="5989055" y="1001341"/>
            <a:ext cx="4742645" cy="2777516"/>
            <a:chOff x="1201623" y="2311020"/>
            <a:chExt cx="7872038" cy="371464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F5F9C46-AAA4-E84E-A540-568CD3E044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1623" y="2311020"/>
              <a:ext cx="7872038" cy="3714641"/>
            </a:xfrm>
            <a:prstGeom prst="rect">
              <a:avLst/>
            </a:prstGeom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64FF74A-3D7F-DC4F-AF1E-691E70EB505C}"/>
                </a:ext>
              </a:extLst>
            </p:cNvPr>
            <p:cNvGrpSpPr/>
            <p:nvPr/>
          </p:nvGrpSpPr>
          <p:grpSpPr>
            <a:xfrm>
              <a:off x="1965324" y="2524370"/>
              <a:ext cx="2606675" cy="1518142"/>
              <a:chOff x="1955068" y="1787532"/>
              <a:chExt cx="3441700" cy="1981200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8678A8D-ADBD-FF4C-ADE5-4E1667C52B6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55068" y="1787532"/>
                <a:ext cx="3441700" cy="1143000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760A238D-6D47-4F4C-87C3-1FC17311351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55068" y="2930532"/>
                <a:ext cx="3441700" cy="838200"/>
              </a:xfrm>
              <a:prstGeom prst="rect">
                <a:avLst/>
              </a:prstGeom>
            </p:spPr>
          </p:pic>
        </p:grp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B9E71EF-16B1-1E48-A0AB-1C0DAC136FD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3569" y="4259912"/>
            <a:ext cx="4196237" cy="180915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158E256-44BF-724F-8E74-12016FFD5B3A}"/>
              </a:ext>
            </a:extLst>
          </p:cNvPr>
          <p:cNvSpPr/>
          <p:nvPr/>
        </p:nvSpPr>
        <p:spPr>
          <a:xfrm>
            <a:off x="8050428" y="964368"/>
            <a:ext cx="3589491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/>
              <a:t>Experiments -&gt; CERN IT Data Center </a:t>
            </a:r>
            <a:endParaRPr lang="en-CH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86E37CA-4AE1-BC43-89BD-D93B594BFE89}"/>
              </a:ext>
            </a:extLst>
          </p:cNvPr>
          <p:cNvSpPr/>
          <p:nvPr/>
        </p:nvSpPr>
        <p:spPr>
          <a:xfrm>
            <a:off x="7035111" y="3950221"/>
            <a:ext cx="369658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/>
              <a:t>CERN IT Disk -&gt; CERN IT Archive</a:t>
            </a:r>
            <a:endParaRPr lang="en-CH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31D6511-2D11-3949-B25D-73C63DDBF7D5}"/>
              </a:ext>
            </a:extLst>
          </p:cNvPr>
          <p:cNvSpPr/>
          <p:nvPr/>
        </p:nvSpPr>
        <p:spPr>
          <a:xfrm>
            <a:off x="248544" y="1074509"/>
            <a:ext cx="574051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Summer 2021:</a:t>
            </a:r>
          </a:p>
          <a:p>
            <a:pPr marL="742950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2F2F2F"/>
                </a:solidFill>
              </a:rPr>
              <a:t>exercise Run-3 data taking workflows</a:t>
            </a:r>
          </a:p>
          <a:p>
            <a:pPr marL="742950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2F2F2F"/>
                </a:solidFill>
              </a:rPr>
              <a:t>testing readiness of services and infrastructure</a:t>
            </a:r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Targets based on the experiments computing models </a:t>
            </a:r>
          </a:p>
          <a:p>
            <a:pPr marL="742950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2F2F2F"/>
                </a:solidFill>
              </a:rPr>
              <a:t>steep learning curves for CERN IT and experiments </a:t>
            </a:r>
          </a:p>
          <a:p>
            <a:pPr marL="742950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2F2F2F"/>
                </a:solidFill>
              </a:rPr>
              <a:t>targets met</a:t>
            </a:r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Q4 2021:</a:t>
            </a:r>
          </a:p>
          <a:p>
            <a:pPr marL="742950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2F2F2F"/>
                </a:solidFill>
              </a:rPr>
              <a:t>deployment of final infrastructure in the coming months</a:t>
            </a:r>
          </a:p>
          <a:p>
            <a:pPr marL="742950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2F2F2F"/>
                </a:solidFill>
              </a:rPr>
              <a:t>further tests to validate improvements </a:t>
            </a:r>
          </a:p>
          <a:p>
            <a:pPr marL="742950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2F2F2F"/>
                </a:solidFill>
              </a:rPr>
              <a:t>extend to T1s and T2s (WLCG network and tape challenges) </a:t>
            </a:r>
          </a:p>
          <a:p>
            <a:pPr marL="742950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2F2F2F"/>
                </a:solidFill>
              </a:rPr>
              <a:t>test with the full Run-3 hardware 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52B489-F5BB-4A22-8206-4E82F7E6B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7CC5F52-D7EF-4FAC-A98D-6736EAD4C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</a:p>
        </p:txBody>
      </p:sp>
    </p:spTree>
    <p:extLst>
      <p:ext uri="{BB962C8B-B14F-4D97-AF65-F5344CB8AC3E}">
        <p14:creationId xmlns:p14="http://schemas.microsoft.com/office/powerpoint/2010/main" val="4007167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65CFA1F-FBB6-4462-86C2-7C49A9F20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40590"/>
            <a:ext cx="11376025" cy="601455"/>
          </a:xfrm>
        </p:spPr>
        <p:txBody>
          <a:bodyPr/>
          <a:lstStyle/>
          <a:p>
            <a:r>
              <a:rPr lang="de-DE" dirty="0"/>
              <a:t>Phase II Progress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511070-C6C7-44D5-91C8-143200E88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A87850-FDF3-472C-84AC-79EED9BAF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DCDC3E-0A24-4CD3-B724-6ADF0E922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7C201B36-203F-49A4-B71F-D746654B4646}"/>
              </a:ext>
            </a:extLst>
          </p:cNvPr>
          <p:cNvSpPr txBox="1">
            <a:spLocks/>
          </p:cNvSpPr>
          <p:nvPr/>
        </p:nvSpPr>
        <p:spPr>
          <a:xfrm>
            <a:off x="396669" y="1014856"/>
            <a:ext cx="4113217" cy="50064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1600" b="0" dirty="0" err="1"/>
              <a:t>Good</a:t>
            </a:r>
            <a:r>
              <a:rPr lang="de-DE" sz="1600" b="0" dirty="0"/>
              <a:t> </a:t>
            </a:r>
            <a:r>
              <a:rPr lang="de-DE" sz="1600" b="0" dirty="0" err="1"/>
              <a:t>progress</a:t>
            </a:r>
            <a:r>
              <a:rPr lang="de-DE" sz="1600" b="0" dirty="0"/>
              <a:t> in </a:t>
            </a:r>
            <a:r>
              <a:rPr lang="de-DE" sz="1600" b="0" dirty="0" err="1"/>
              <a:t>many</a:t>
            </a:r>
            <a:r>
              <a:rPr lang="de-DE" sz="1600" b="0" dirty="0"/>
              <a:t> </a:t>
            </a:r>
            <a:r>
              <a:rPr lang="de-DE" sz="1600" b="0" dirty="0" err="1"/>
              <a:t>areas</a:t>
            </a:r>
            <a:endParaRPr lang="de-DE" sz="1600" b="0" dirty="0"/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b="0" dirty="0"/>
              <a:t>But </a:t>
            </a:r>
            <a:r>
              <a:rPr lang="de-DE" sz="1600" b="0" dirty="0" err="1"/>
              <a:t>significant</a:t>
            </a:r>
            <a:r>
              <a:rPr lang="de-DE" sz="1600" b="0" dirty="0"/>
              <a:t> </a:t>
            </a:r>
            <a:r>
              <a:rPr lang="de-DE" sz="1600" b="0" dirty="0" err="1"/>
              <a:t>delays</a:t>
            </a:r>
            <a:r>
              <a:rPr lang="de-DE" sz="1600" b="0" dirty="0"/>
              <a:t> </a:t>
            </a:r>
            <a:r>
              <a:rPr lang="de-DE" sz="1600" b="0" dirty="0" err="1"/>
              <a:t>accumulated</a:t>
            </a:r>
            <a:r>
              <a:rPr lang="de-DE" sz="1600" b="0" dirty="0"/>
              <a:t> in </a:t>
            </a:r>
            <a:r>
              <a:rPr lang="de-DE" sz="1600" b="0" dirty="0" err="1"/>
              <a:t>some</a:t>
            </a:r>
            <a:r>
              <a:rPr lang="de-DE" sz="1600" b="0" dirty="0"/>
              <a:t> </a:t>
            </a:r>
            <a:r>
              <a:rPr lang="de-DE" sz="1600" b="0" dirty="0" err="1"/>
              <a:t>projects</a:t>
            </a:r>
            <a:endParaRPr lang="de-DE" sz="1600" b="0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de-DE" sz="1600" b="0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1600" b="0" dirty="0">
                <a:solidFill>
                  <a:srgbClr val="FF0000"/>
                </a:solidFill>
              </a:rPr>
              <a:t>The </a:t>
            </a:r>
            <a:r>
              <a:rPr lang="de-DE" sz="1600" b="0" dirty="0" err="1">
                <a:solidFill>
                  <a:srgbClr val="FF0000"/>
                </a:solidFill>
              </a:rPr>
              <a:t>pandemic</a:t>
            </a:r>
            <a:r>
              <a:rPr lang="de-DE" sz="1600" b="0" dirty="0">
                <a:solidFill>
                  <a:srgbClr val="FF0000"/>
                </a:solidFill>
              </a:rPr>
              <a:t> </a:t>
            </a:r>
            <a:r>
              <a:rPr lang="de-DE" sz="1600" b="0" dirty="0" err="1">
                <a:solidFill>
                  <a:srgbClr val="FF0000"/>
                </a:solidFill>
              </a:rPr>
              <a:t>continues</a:t>
            </a:r>
            <a:r>
              <a:rPr lang="de-DE" sz="1600" b="0" dirty="0">
                <a:solidFill>
                  <a:srgbClr val="FF0000"/>
                </a:solidFill>
              </a:rPr>
              <a:t> </a:t>
            </a:r>
            <a:r>
              <a:rPr lang="de-DE" sz="1600" b="0" dirty="0" err="1">
                <a:solidFill>
                  <a:srgbClr val="FF0000"/>
                </a:solidFill>
              </a:rPr>
              <a:t>to</a:t>
            </a:r>
            <a:r>
              <a:rPr lang="de-DE" sz="1600" b="0" dirty="0">
                <a:solidFill>
                  <a:srgbClr val="FF0000"/>
                </a:solidFill>
              </a:rPr>
              <a:t> </a:t>
            </a:r>
            <a:r>
              <a:rPr lang="de-DE" sz="1600" b="0" dirty="0" err="1">
                <a:solidFill>
                  <a:srgbClr val="FF0000"/>
                </a:solidFill>
              </a:rPr>
              <a:t>severly</a:t>
            </a:r>
            <a:r>
              <a:rPr lang="de-DE" sz="1600" b="0" dirty="0">
                <a:solidFill>
                  <a:srgbClr val="FF0000"/>
                </a:solidFill>
              </a:rPr>
              <a:t> </a:t>
            </a:r>
            <a:r>
              <a:rPr lang="de-DE" sz="1600" b="0" dirty="0" err="1">
                <a:solidFill>
                  <a:srgbClr val="FF0000"/>
                </a:solidFill>
              </a:rPr>
              <a:t>hindering</a:t>
            </a:r>
            <a:r>
              <a:rPr lang="de-DE" sz="1600" b="0" dirty="0">
                <a:solidFill>
                  <a:srgbClr val="FF0000"/>
                </a:solidFill>
              </a:rPr>
              <a:t> </a:t>
            </a:r>
            <a:r>
              <a:rPr lang="de-DE" sz="1600" b="0" dirty="0" err="1">
                <a:solidFill>
                  <a:srgbClr val="FF0000"/>
                </a:solidFill>
              </a:rPr>
              <a:t>progress</a:t>
            </a:r>
            <a:r>
              <a:rPr lang="de-DE" sz="1600" b="0" dirty="0">
                <a:solidFill>
                  <a:srgbClr val="FF0000"/>
                </a:solidFill>
              </a:rPr>
              <a:t> </a:t>
            </a:r>
            <a:r>
              <a:rPr lang="de-DE" sz="1600" b="0" dirty="0" err="1">
                <a:solidFill>
                  <a:srgbClr val="FF0000"/>
                </a:solidFill>
              </a:rPr>
              <a:t>of</a:t>
            </a:r>
            <a:r>
              <a:rPr lang="de-DE" sz="1600" b="0" dirty="0">
                <a:solidFill>
                  <a:srgbClr val="FF0000"/>
                </a:solidFill>
              </a:rPr>
              <a:t> </a:t>
            </a:r>
            <a:r>
              <a:rPr lang="de-DE" sz="1600" b="0" dirty="0" err="1">
                <a:solidFill>
                  <a:srgbClr val="FF0000"/>
                </a:solidFill>
              </a:rPr>
              <a:t>prototyping</a:t>
            </a:r>
            <a:r>
              <a:rPr lang="de-DE" sz="1600" b="0" dirty="0">
                <a:solidFill>
                  <a:srgbClr val="FF0000"/>
                </a:solidFill>
              </a:rPr>
              <a:t> and </a:t>
            </a:r>
            <a:r>
              <a:rPr lang="de-DE" sz="1600" b="0" dirty="0" err="1">
                <a:solidFill>
                  <a:srgbClr val="FF0000"/>
                </a:solidFill>
              </a:rPr>
              <a:t>production</a:t>
            </a:r>
            <a:r>
              <a:rPr lang="de-DE" sz="1600" b="0" dirty="0">
                <a:solidFill>
                  <a:srgbClr val="FF0000"/>
                </a:solidFill>
              </a:rPr>
              <a:t> </a:t>
            </a:r>
            <a:r>
              <a:rPr lang="de-DE" sz="1600" b="0" dirty="0" err="1">
                <a:solidFill>
                  <a:srgbClr val="FF0000"/>
                </a:solidFill>
              </a:rPr>
              <a:t>preparation</a:t>
            </a:r>
            <a:endParaRPr lang="de-DE" sz="1600" b="0" dirty="0">
              <a:solidFill>
                <a:srgbClr val="FF0000"/>
              </a:solidFill>
            </a:endParaRPr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sz="1600" dirty="0" err="1"/>
              <a:t>closure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university</a:t>
            </a:r>
            <a:r>
              <a:rPr lang="de-DE" sz="1600" dirty="0"/>
              <a:t> </a:t>
            </a:r>
            <a:r>
              <a:rPr lang="de-DE" sz="1600" dirty="0" err="1"/>
              <a:t>laboratories</a:t>
            </a:r>
            <a:endParaRPr lang="de-DE" sz="1600" dirty="0"/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sz="1600" dirty="0" err="1"/>
              <a:t>closure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irradiation</a:t>
            </a:r>
            <a:r>
              <a:rPr lang="de-DE" sz="1600" dirty="0"/>
              <a:t> </a:t>
            </a:r>
            <a:r>
              <a:rPr lang="de-DE" sz="1600" dirty="0" err="1"/>
              <a:t>facilities</a:t>
            </a:r>
            <a:endParaRPr lang="de-DE" sz="1600" dirty="0"/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sz="1600" dirty="0"/>
              <a:t>ASIC design</a:t>
            </a:r>
          </a:p>
          <a:p>
            <a:pPr marL="180000" lvl="1" indent="0">
              <a:buNone/>
            </a:pPr>
            <a:r>
              <a:rPr lang="de-DE" sz="1600" dirty="0" err="1"/>
              <a:t>Among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critical</a:t>
            </a:r>
            <a:r>
              <a:rPr lang="de-DE" sz="1600" dirty="0"/>
              <a:t> </a:t>
            </a:r>
            <a:r>
              <a:rPr lang="de-DE" sz="1600" dirty="0" err="1"/>
              <a:t>projects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small</a:t>
            </a:r>
            <a:r>
              <a:rPr lang="de-DE" sz="1600" dirty="0"/>
              <a:t> </a:t>
            </a:r>
            <a:r>
              <a:rPr lang="de-DE" sz="1600" dirty="0" err="1"/>
              <a:t>or</a:t>
            </a:r>
            <a:r>
              <a:rPr lang="de-DE" sz="1600" dirty="0"/>
              <a:t> negative </a:t>
            </a:r>
            <a:r>
              <a:rPr lang="de-DE" sz="1600" dirty="0" err="1"/>
              <a:t>schedule</a:t>
            </a:r>
            <a:r>
              <a:rPr lang="de-DE" sz="1600" dirty="0"/>
              <a:t> </a:t>
            </a:r>
            <a:r>
              <a:rPr lang="de-DE" sz="1600" dirty="0" err="1"/>
              <a:t>contingency</a:t>
            </a:r>
            <a:r>
              <a:rPr lang="de-DE" sz="1600" dirty="0"/>
              <a:t>: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sz="1600" dirty="0"/>
              <a:t>ATLAS </a:t>
            </a:r>
            <a:r>
              <a:rPr lang="de-DE" sz="1600" dirty="0" err="1"/>
              <a:t>pixel</a:t>
            </a:r>
            <a:endParaRPr lang="de-DE" sz="1600" dirty="0"/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sz="1600" dirty="0"/>
              <a:t>ATLAS </a:t>
            </a:r>
            <a:r>
              <a:rPr lang="de-DE" sz="1600" dirty="0" err="1"/>
              <a:t>strip</a:t>
            </a:r>
            <a:r>
              <a:rPr lang="de-DE" sz="1600" dirty="0"/>
              <a:t> </a:t>
            </a:r>
            <a:r>
              <a:rPr lang="de-DE" sz="1600" dirty="0" err="1"/>
              <a:t>tracker</a:t>
            </a:r>
            <a:endParaRPr lang="de-DE" sz="1600" dirty="0"/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sz="1600" dirty="0"/>
              <a:t>CMS HGCAL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sz="1600" dirty="0"/>
              <a:t>CMS </a:t>
            </a:r>
            <a:r>
              <a:rPr lang="de-DE" sz="1600" dirty="0" err="1"/>
              <a:t>tracker</a:t>
            </a:r>
            <a:endParaRPr lang="de-DE" sz="1600" dirty="0"/>
          </a:p>
          <a:p>
            <a:endParaRPr lang="de-DE" sz="1600" b="0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5387D14C-0BFE-4CC1-AC87-F55B15F204BD}"/>
              </a:ext>
            </a:extLst>
          </p:cNvPr>
          <p:cNvSpPr/>
          <p:nvPr/>
        </p:nvSpPr>
        <p:spPr>
          <a:xfrm rot="5400000">
            <a:off x="10967072" y="4628086"/>
            <a:ext cx="18726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>
                <a:solidFill>
                  <a:srgbClr val="303030"/>
                </a:solidFill>
              </a:rPr>
              <a:t>Marcel </a:t>
            </a:r>
            <a:r>
              <a:rPr lang="de-DE" sz="1600" dirty="0" err="1">
                <a:solidFill>
                  <a:srgbClr val="303030"/>
                </a:solidFill>
              </a:rPr>
              <a:t>Demarteau</a:t>
            </a:r>
            <a:endParaRPr lang="en-US" sz="1600" dirty="0">
              <a:solidFill>
                <a:srgbClr val="303030"/>
              </a:solidFill>
            </a:endParaRPr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83D4AC3C-6FF2-4828-9A8A-DB8C62EDFFC1}"/>
              </a:ext>
            </a:extLst>
          </p:cNvPr>
          <p:cNvSpPr txBox="1">
            <a:spLocks/>
          </p:cNvSpPr>
          <p:nvPr/>
        </p:nvSpPr>
        <p:spPr>
          <a:xfrm>
            <a:off x="5354200" y="893910"/>
            <a:ext cx="6574432" cy="8068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1800" b="0" dirty="0" err="1"/>
              <a:t>Examples</a:t>
            </a:r>
            <a:r>
              <a:rPr lang="de-DE" sz="1800" b="0" dirty="0"/>
              <a:t> </a:t>
            </a:r>
            <a:r>
              <a:rPr lang="en-US" altLang="en-US" sz="1800" b="0" dirty="0"/>
              <a:t>of milestone delays from CMS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sz="1800" b="0" dirty="0"/>
              <a:t>Similar situation for ATLAS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F7B478E-EA27-4964-8184-68BC995F32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283" y="1520694"/>
            <a:ext cx="7136826" cy="4398528"/>
          </a:xfrm>
          <a:prstGeom prst="rect">
            <a:avLst/>
          </a:prstGeom>
        </p:spPr>
      </p:pic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6B7F2533-F0AC-46D6-85BA-61DC44E16B14}"/>
              </a:ext>
            </a:extLst>
          </p:cNvPr>
          <p:cNvCxnSpPr>
            <a:cxnSpLocks/>
          </p:cNvCxnSpPr>
          <p:nvPr/>
        </p:nvCxnSpPr>
        <p:spPr>
          <a:xfrm>
            <a:off x="8544272" y="2564904"/>
            <a:ext cx="0" cy="648072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3EC2206A-2403-469A-A64C-6B566014554A}"/>
              </a:ext>
            </a:extLst>
          </p:cNvPr>
          <p:cNvSpPr txBox="1"/>
          <p:nvPr/>
        </p:nvSpPr>
        <p:spPr>
          <a:xfrm rot="5400000">
            <a:off x="8567903" y="2781217"/>
            <a:ext cx="5177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rgbClr val="FF0000"/>
                </a:solidFill>
              </a:rPr>
              <a:t>1 year</a:t>
            </a:r>
          </a:p>
        </p:txBody>
      </p:sp>
    </p:spTree>
    <p:extLst>
      <p:ext uri="{BB962C8B-B14F-4D97-AF65-F5344CB8AC3E}">
        <p14:creationId xmlns:p14="http://schemas.microsoft.com/office/powerpoint/2010/main" val="3816209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65CFA1F-FBB6-4462-86C2-7C49A9F20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1455"/>
          </a:xfrm>
        </p:spPr>
        <p:txBody>
          <a:bodyPr/>
          <a:lstStyle/>
          <a:p>
            <a:r>
              <a:rPr lang="de-DE" dirty="0"/>
              <a:t>Phase II Progress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511070-C6C7-44D5-91C8-143200E88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A87850-FDF3-472C-84AC-79EED9BAF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DCDC3E-0A24-4CD3-B724-6ADF0E922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7C201B36-203F-49A4-B71F-D746654B4646}"/>
              </a:ext>
            </a:extLst>
          </p:cNvPr>
          <p:cNvSpPr txBox="1">
            <a:spLocks/>
          </p:cNvSpPr>
          <p:nvPr/>
        </p:nvSpPr>
        <p:spPr>
          <a:xfrm>
            <a:off x="496288" y="1412776"/>
            <a:ext cx="6109101" cy="48965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endParaRPr lang="de-DE" sz="1800" b="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1800" b="0" dirty="0"/>
              <a:t>In </a:t>
            </a:r>
            <a:r>
              <a:rPr lang="de-DE" sz="1800" b="0" dirty="0" err="1"/>
              <a:t>line</a:t>
            </a:r>
            <a:r>
              <a:rPr lang="de-DE" sz="1800" b="0" dirty="0"/>
              <a:t> </a:t>
            </a:r>
            <a:r>
              <a:rPr lang="de-DE" sz="1800" b="0" dirty="0" err="1"/>
              <a:t>with</a:t>
            </a:r>
            <a:r>
              <a:rPr lang="de-DE" sz="1800" b="0" dirty="0"/>
              <a:t> </a:t>
            </a:r>
            <a:r>
              <a:rPr lang="de-DE" sz="1800" b="0" dirty="0" err="1"/>
              <a:t>the</a:t>
            </a:r>
            <a:r>
              <a:rPr lang="de-DE" sz="1800" b="0" dirty="0"/>
              <a:t> SPC </a:t>
            </a:r>
            <a:r>
              <a:rPr lang="de-DE" sz="1800" b="0" dirty="0" err="1"/>
              <a:t>recommendation</a:t>
            </a:r>
            <a:r>
              <a:rPr lang="de-DE" sz="1800" b="0" dirty="0"/>
              <a:t> 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dirty="0"/>
              <a:t>an </a:t>
            </a:r>
            <a:r>
              <a:rPr lang="en-US" dirty="0"/>
              <a:t>assessment</a:t>
            </a:r>
            <a:r>
              <a:rPr lang="de-DE" dirty="0"/>
              <a:t> of the run 3 schedule should be carried out end 2021 or </a:t>
            </a:r>
            <a:r>
              <a:rPr lang="en-US" dirty="0"/>
              <a:t>beginning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2022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dirty="0" err="1"/>
              <a:t>with</a:t>
            </a:r>
            <a:r>
              <a:rPr lang="de-DE" dirty="0"/>
              <a:t> a global </a:t>
            </a:r>
            <a:r>
              <a:rPr lang="de-DE" dirty="0" err="1"/>
              <a:t>view</a:t>
            </a:r>
            <a:r>
              <a:rPr lang="de-DE" dirty="0"/>
              <a:t> on </a:t>
            </a:r>
            <a:r>
              <a:rPr lang="de-DE" dirty="0" err="1"/>
              <a:t>machine</a:t>
            </a:r>
            <a:r>
              <a:rPr lang="de-DE" dirty="0"/>
              <a:t> and </a:t>
            </a:r>
            <a:r>
              <a:rPr lang="de-DE" dirty="0" err="1"/>
              <a:t>experiments</a:t>
            </a:r>
            <a:endParaRPr lang="de-DE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de-DE" sz="1800" b="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1800" b="0" dirty="0" err="1"/>
              <a:t>Until</a:t>
            </a:r>
            <a:r>
              <a:rPr lang="de-DE" sz="1800" b="0" dirty="0"/>
              <a:t> </a:t>
            </a:r>
            <a:r>
              <a:rPr lang="de-DE" sz="1800" b="0" dirty="0" err="1"/>
              <a:t>then</a:t>
            </a:r>
            <a:r>
              <a:rPr lang="de-DE" sz="1800" b="0" dirty="0"/>
              <a:t>: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dirty="0"/>
              <a:t>ATLAS and CMS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out a </a:t>
            </a:r>
            <a:r>
              <a:rPr lang="de-DE" dirty="0" err="1"/>
              <a:t>scenario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schedule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LS3 in 2025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met</a:t>
            </a:r>
            <a:endParaRPr lang="de-DE" dirty="0"/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dirty="0"/>
              <a:t>and a </a:t>
            </a:r>
            <a:r>
              <a:rPr lang="de-DE" dirty="0" err="1"/>
              <a:t>scenario</a:t>
            </a:r>
            <a:r>
              <a:rPr lang="de-DE" dirty="0"/>
              <a:t> </a:t>
            </a:r>
            <a:r>
              <a:rPr lang="en-US" altLang="en-US" dirty="0"/>
              <a:t>for a 1 year extension of Run 3 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en-US" altLang="en-US" dirty="0"/>
              <a:t>develop strategies to improve the robustness of the Phase II upgrade schedule 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360000" lvl="1" indent="-18000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D9FB80A-A929-4969-AE4F-F9262E037C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5389" y="1772816"/>
            <a:ext cx="5439617" cy="222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577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F2E0FCB8-4B24-4A1C-9EBF-5FDDC69AAFA5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601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Roadmap HL-LHC / Phase-2 Schedule </a:t>
            </a:r>
            <a:r>
              <a:rPr lang="de-DE" dirty="0" err="1"/>
              <a:t>Discussion</a:t>
            </a:r>
            <a:endParaRPr lang="en-US" dirty="0"/>
          </a:p>
        </p:txBody>
      </p:sp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F9AEB4C3-1B6E-4EAC-9C6E-CA48B8B06A82}"/>
              </a:ext>
            </a:extLst>
          </p:cNvPr>
          <p:cNvSpPr txBox="1">
            <a:spLocks/>
          </p:cNvSpPr>
          <p:nvPr/>
        </p:nvSpPr>
        <p:spPr>
          <a:xfrm>
            <a:off x="407988" y="1412776"/>
            <a:ext cx="11784012" cy="417646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dirty="0"/>
              <a:t>20.-22.10.21	Phase-2 Upgrade Group (P2UG)  CMS	</a:t>
            </a:r>
            <a:r>
              <a:rPr lang="de-DE" dirty="0" err="1"/>
              <a:t>detailed</a:t>
            </a:r>
            <a:r>
              <a:rPr lang="de-DE" dirty="0"/>
              <a:t> review </a:t>
            </a:r>
            <a:r>
              <a:rPr lang="de-DE" dirty="0" err="1"/>
              <a:t>of</a:t>
            </a:r>
            <a:r>
              <a:rPr lang="de-DE" dirty="0"/>
              <a:t> CMS phase-2 </a:t>
            </a:r>
            <a:r>
              <a:rPr lang="de-DE" dirty="0" err="1"/>
              <a:t>projects</a:t>
            </a:r>
            <a:endParaRPr lang="de-DE" dirty="0"/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dirty="0"/>
              <a:t>25.-27.10.21	</a:t>
            </a:r>
            <a:r>
              <a:rPr lang="de-DE" dirty="0" err="1"/>
              <a:t>Resource</a:t>
            </a:r>
            <a:r>
              <a:rPr lang="de-DE" dirty="0"/>
              <a:t> Review Boards (RRB)		</a:t>
            </a:r>
            <a:r>
              <a:rPr lang="de-DE" dirty="0" err="1"/>
              <a:t>discussion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Funding </a:t>
            </a:r>
            <a:r>
              <a:rPr lang="de-DE" dirty="0" err="1"/>
              <a:t>Agencies</a:t>
            </a:r>
            <a:endParaRPr lang="de-DE" dirty="0"/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dirty="0"/>
              <a:t>08.-10.11.21	Phase-2 Upgrade Group (P2UG) ATLAS	</a:t>
            </a:r>
            <a:r>
              <a:rPr lang="de-DE" dirty="0" err="1"/>
              <a:t>detailed</a:t>
            </a:r>
            <a:r>
              <a:rPr lang="de-DE" dirty="0"/>
              <a:t> review </a:t>
            </a:r>
            <a:r>
              <a:rPr lang="de-DE" dirty="0" err="1"/>
              <a:t>of</a:t>
            </a:r>
            <a:r>
              <a:rPr lang="de-DE" dirty="0"/>
              <a:t> ATLAS phase-2 </a:t>
            </a:r>
            <a:r>
              <a:rPr lang="de-DE" dirty="0" err="1"/>
              <a:t>projects</a:t>
            </a:r>
            <a:endParaRPr lang="de-DE" dirty="0"/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dirty="0"/>
              <a:t>08.-10.11.21	HL-LHC </a:t>
            </a:r>
            <a:r>
              <a:rPr lang="de-DE" dirty="0" err="1"/>
              <a:t>Cost</a:t>
            </a:r>
            <a:r>
              <a:rPr lang="de-DE" dirty="0"/>
              <a:t> &amp; Schedule Review		</a:t>
            </a:r>
            <a:r>
              <a:rPr lang="de-DE" dirty="0" err="1"/>
              <a:t>detailed</a:t>
            </a:r>
            <a:r>
              <a:rPr lang="de-DE" dirty="0"/>
              <a:t> </a:t>
            </a:r>
            <a:r>
              <a:rPr lang="de-DE" dirty="0" err="1"/>
              <a:t>discussion</a:t>
            </a:r>
            <a:r>
              <a:rPr lang="de-DE" dirty="0"/>
              <a:t> HL-LHC </a:t>
            </a:r>
            <a:r>
              <a:rPr lang="de-DE" dirty="0" err="1"/>
              <a:t>accelerator</a:t>
            </a:r>
            <a:endParaRPr lang="de-DE" dirty="0"/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dirty="0"/>
              <a:t>15.-18.11.21	LHC Committee (LHCC)			</a:t>
            </a:r>
            <a:r>
              <a:rPr lang="de-DE" dirty="0" err="1"/>
              <a:t>reports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P2UG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dirty="0"/>
              <a:t>06.-10.12.21	Council Week				report </a:t>
            </a:r>
            <a:r>
              <a:rPr lang="de-DE" dirty="0" err="1"/>
              <a:t>from</a:t>
            </a:r>
            <a:r>
              <a:rPr lang="de-DE" dirty="0"/>
              <a:t> LHCC, </a:t>
            </a:r>
            <a:r>
              <a:rPr lang="de-DE" dirty="0" err="1"/>
              <a:t>discussion</a:t>
            </a:r>
            <a:r>
              <a:rPr lang="de-DE" dirty="0"/>
              <a:t> SPC &amp; Council</a:t>
            </a:r>
          </a:p>
          <a:p>
            <a:pPr marL="180000" lvl="1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de-DE" dirty="0"/>
              <a:t>	</a:t>
            </a:r>
            <a:r>
              <a:rPr lang="de-DE" dirty="0" err="1"/>
              <a:t>prepare</a:t>
            </a:r>
            <a:r>
              <a:rPr lang="de-DE" dirty="0"/>
              <a:t> </a:t>
            </a:r>
            <a:r>
              <a:rPr lang="de-DE" dirty="0" err="1"/>
              <a:t>proposal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schedule</a:t>
            </a:r>
            <a:r>
              <a:rPr lang="de-DE" dirty="0"/>
              <a:t> 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dirty="0"/>
              <a:t>07.-10.03.22	LHC Committee (LHCC)			</a:t>
            </a:r>
            <a:r>
              <a:rPr lang="de-DE" dirty="0" err="1"/>
              <a:t>discussion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schedule</a:t>
            </a:r>
            <a:endParaRPr lang="de-DE" dirty="0"/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dirty="0"/>
              <a:t>21.-25.03.22	Council Week				</a:t>
            </a:r>
            <a:r>
              <a:rPr lang="de-DE" dirty="0" err="1"/>
              <a:t>decision</a:t>
            </a:r>
            <a:r>
              <a:rPr lang="de-DE" dirty="0"/>
              <a:t> on </a:t>
            </a:r>
            <a:r>
              <a:rPr lang="de-DE" dirty="0" err="1"/>
              <a:t>schedule</a:t>
            </a:r>
            <a:endParaRPr lang="de-DE" dirty="0"/>
          </a:p>
          <a:p>
            <a:pPr marL="180000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4483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65CFA1F-FBB6-4462-86C2-7C49A9F20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640"/>
            <a:ext cx="11376025" cy="679143"/>
          </a:xfrm>
        </p:spPr>
        <p:txBody>
          <a:bodyPr/>
          <a:lstStyle/>
          <a:p>
            <a:r>
              <a:rPr lang="de-DE" dirty="0"/>
              <a:t>CMS: </a:t>
            </a:r>
            <a:r>
              <a:rPr lang="en-DE" dirty="0"/>
              <a:t>Last two TDRs to LHCC in June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511070-C6C7-44D5-91C8-143200E88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A87850-FDF3-472C-84AC-79EED9BAF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DCDC3E-0A24-4CD3-B724-6ADF0E922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C975415E-BB22-4057-BA77-0398C8D63E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9199" y="679525"/>
            <a:ext cx="4489818" cy="4721723"/>
          </a:xfrm>
          <a:prstGeom prst="rect">
            <a:avLst/>
          </a:prstGeom>
          <a:effectLst/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2616C7E9-2E1E-450E-9C8B-5E12F78DD2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992" y="692696"/>
            <a:ext cx="5037795" cy="4721723"/>
          </a:xfrm>
          <a:prstGeom prst="rect">
            <a:avLst/>
          </a:prstGeom>
        </p:spPr>
      </p:pic>
      <p:sp>
        <p:nvSpPr>
          <p:cNvPr id="18" name="TextBox 5">
            <a:extLst>
              <a:ext uri="{FF2B5EF4-FFF2-40B4-BE49-F238E27FC236}">
                <a16:creationId xmlns:a16="http://schemas.microsoft.com/office/drawing/2014/main" id="{E24D670D-71E5-46E9-BE14-C0DC0DD4928B}"/>
              </a:ext>
            </a:extLst>
          </p:cNvPr>
          <p:cNvSpPr txBox="1"/>
          <p:nvPr/>
        </p:nvSpPr>
        <p:spPr>
          <a:xfrm>
            <a:off x="327992" y="924748"/>
            <a:ext cx="143372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600" dirty="0"/>
              <a:t>DAQ/HLT</a:t>
            </a: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A36332F9-9D90-4578-80FC-EA7CA84CBFE8}"/>
              </a:ext>
            </a:extLst>
          </p:cNvPr>
          <p:cNvSpPr/>
          <p:nvPr/>
        </p:nvSpPr>
        <p:spPr>
          <a:xfrm>
            <a:off x="6570696" y="814078"/>
            <a:ext cx="404522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6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Beam Radiation, Instrumentation, and Luminosity (</a:t>
            </a:r>
            <a:r>
              <a:rPr lang="en-GB" sz="26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BRIL</a:t>
            </a:r>
            <a:r>
              <a:rPr lang="en-GB" sz="26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DE" sz="2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7">
            <a:extLst>
              <a:ext uri="{FF2B5EF4-FFF2-40B4-BE49-F238E27FC236}">
                <a16:creationId xmlns:a16="http://schemas.microsoft.com/office/drawing/2014/main" id="{1119A4A2-4FD5-454F-B03E-40FEBC63078F}"/>
              </a:ext>
            </a:extLst>
          </p:cNvPr>
          <p:cNvSpPr txBox="1"/>
          <p:nvPr/>
        </p:nvSpPr>
        <p:spPr>
          <a:xfrm>
            <a:off x="307216" y="5445224"/>
            <a:ext cx="50377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DAQ &amp; HLT in very good shape</a:t>
            </a:r>
          </a:p>
          <a:p>
            <a:r>
              <a:rPr lang="en-GB" dirty="0"/>
              <a:t>T</a:t>
            </a:r>
            <a:r>
              <a:rPr lang="en-DE" dirty="0"/>
              <a:t>hresholds and rates meet specification </a:t>
            </a:r>
            <a:br>
              <a:rPr lang="en-DE" dirty="0"/>
            </a:br>
            <a:r>
              <a:rPr lang="en-DE" dirty="0"/>
              <a:t>at PU=200 with algorithms of  today!</a:t>
            </a:r>
          </a:p>
        </p:txBody>
      </p:sp>
      <p:sp>
        <p:nvSpPr>
          <p:cNvPr id="21" name="TextBox 8">
            <a:extLst>
              <a:ext uri="{FF2B5EF4-FFF2-40B4-BE49-F238E27FC236}">
                <a16:creationId xmlns:a16="http://schemas.microsoft.com/office/drawing/2014/main" id="{837112D0-4F7A-4271-9599-FBAE2B08575E}"/>
              </a:ext>
            </a:extLst>
          </p:cNvPr>
          <p:cNvSpPr txBox="1"/>
          <p:nvPr/>
        </p:nvSpPr>
        <p:spPr>
          <a:xfrm>
            <a:off x="6570696" y="5483779"/>
            <a:ext cx="4577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Exploit almost all CMS systems for luminosity with the goal of 1% precision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051961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F80F3-78F0-FA47-B415-CA447AAC5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94922"/>
            <a:ext cx="8229600" cy="641790"/>
          </a:xfrm>
        </p:spPr>
        <p:txBody>
          <a:bodyPr/>
          <a:lstStyle/>
          <a:p>
            <a:r>
              <a:rPr lang="en-US" sz="2800" dirty="0"/>
              <a:t>HL-LHC computing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52C3C0-78A0-0D4A-9B9B-2D2410E9C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17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E2522E-DA24-4C41-B88B-55210B56C2D5}"/>
              </a:ext>
            </a:extLst>
          </p:cNvPr>
          <p:cNvSpPr/>
          <p:nvPr/>
        </p:nvSpPr>
        <p:spPr>
          <a:xfrm>
            <a:off x="551384" y="866018"/>
            <a:ext cx="698477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CERN continues engaging with the experiments and the WLCG/HSF community, preparing for the HL-LHC challenge</a:t>
            </a:r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</a:endParaRPr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Supporting and contributing to strategic R&amp;D activities in terms of software and services. In November 2021, the LHCC will review several of those areas: event generators, simulation software, core software foundations, analysis tools, data management software and services. </a:t>
            </a:r>
          </a:p>
          <a:p>
            <a:pPr marL="0" lvl="1">
              <a:spcAft>
                <a:spcPts val="600"/>
              </a:spcAft>
            </a:pPr>
            <a:endParaRPr lang="en-US" dirty="0">
              <a:solidFill>
                <a:srgbClr val="2F2F2F"/>
              </a:solidFill>
            </a:endParaRPr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Preparing to layout the implementation of the Tier-0 in the HL-LHC era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E887FC-F8C8-6248-A4F3-3B8DC8FB5C57}"/>
              </a:ext>
            </a:extLst>
          </p:cNvPr>
          <p:cNvSpPr txBox="1"/>
          <p:nvPr/>
        </p:nvSpPr>
        <p:spPr>
          <a:xfrm>
            <a:off x="-1058779" y="3311091"/>
            <a:ext cx="0" cy="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54FB3C-CAE5-0940-9A15-8616FA47094A}"/>
              </a:ext>
            </a:extLst>
          </p:cNvPr>
          <p:cNvSpPr/>
          <p:nvPr/>
        </p:nvSpPr>
        <p:spPr>
          <a:xfrm>
            <a:off x="3511052" y="4825895"/>
            <a:ext cx="40251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The </a:t>
            </a:r>
            <a:r>
              <a:rPr lang="en-US" dirty="0" err="1">
                <a:solidFill>
                  <a:srgbClr val="2F2F2F"/>
                </a:solidFill>
              </a:rPr>
              <a:t>Prevessin</a:t>
            </a:r>
            <a:r>
              <a:rPr lang="en-US" dirty="0">
                <a:solidFill>
                  <a:srgbClr val="2F2F2F"/>
                </a:solidFill>
              </a:rPr>
              <a:t> Computing Center will play a central and strategic role in capacity planning, service strategy and business continuity 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51B65225-C0B2-7A4B-B92D-3F67D428D6F4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2184" y="3429000"/>
            <a:ext cx="4074924" cy="2741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F69B21-0706-43A3-ADDB-410783291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552524-480A-4F42-B5BE-9525FB9DE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</a:p>
        </p:txBody>
      </p:sp>
    </p:spTree>
    <p:extLst>
      <p:ext uri="{BB962C8B-B14F-4D97-AF65-F5344CB8AC3E}">
        <p14:creationId xmlns:p14="http://schemas.microsoft.com/office/powerpoint/2010/main" val="157467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15"/>
    </mc:Choice>
    <mc:Fallback xmlns="">
      <p:transition spd="slow" advTm="38615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3A36EB9-E3F2-42CC-A15B-FC922EFF8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199" y="1268760"/>
            <a:ext cx="11380813" cy="4608512"/>
          </a:xfrm>
        </p:spPr>
        <p:txBody>
          <a:bodyPr/>
          <a:lstStyle/>
          <a:p>
            <a:pPr marL="36576">
              <a:spcBef>
                <a:spcPts val="0"/>
              </a:spcBef>
              <a:spcAft>
                <a:spcPts val="1200"/>
              </a:spcAft>
            </a:pPr>
            <a:r>
              <a:rPr lang="en-US" sz="2000" b="0" dirty="0">
                <a:solidFill>
                  <a:srgbClr val="303030"/>
                </a:solidFill>
              </a:rPr>
              <a:t>Reminder:</a:t>
            </a:r>
          </a:p>
          <a:p>
            <a:pPr marL="379476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303030"/>
                </a:solidFill>
              </a:rPr>
              <a:t>Working Group for Long Term Support of the LHC Experiments (chaired by E. </a:t>
            </a:r>
            <a:r>
              <a:rPr lang="en-US" sz="2000" b="0" dirty="0" err="1">
                <a:solidFill>
                  <a:srgbClr val="303030"/>
                </a:solidFill>
              </a:rPr>
              <a:t>Elsen</a:t>
            </a:r>
            <a:r>
              <a:rPr lang="en-US" sz="2000" b="0" dirty="0">
                <a:solidFill>
                  <a:srgbClr val="303030"/>
                </a:solidFill>
              </a:rPr>
              <a:t> in 2020)</a:t>
            </a:r>
          </a:p>
          <a:p>
            <a:pPr marL="379476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altLang="en-US" sz="2000" b="0" dirty="0" err="1">
                <a:solidFill>
                  <a:srgbClr val="303030"/>
                </a:solidFill>
              </a:rPr>
              <a:t>Proposed</a:t>
            </a:r>
            <a:r>
              <a:rPr lang="de-DE" altLang="en-US" sz="2000" b="0" dirty="0">
                <a:solidFill>
                  <a:srgbClr val="303030"/>
                </a:solidFill>
              </a:rPr>
              <a:t> </a:t>
            </a:r>
            <a:r>
              <a:rPr lang="de-DE" altLang="en-US" sz="2000" b="0" dirty="0" err="1">
                <a:solidFill>
                  <a:srgbClr val="303030"/>
                </a:solidFill>
              </a:rPr>
              <a:t>new</a:t>
            </a:r>
            <a:r>
              <a:rPr lang="de-DE" altLang="en-US" sz="2000" b="0" dirty="0">
                <a:solidFill>
                  <a:srgbClr val="303030"/>
                </a:solidFill>
              </a:rPr>
              <a:t> (sub-)</a:t>
            </a:r>
            <a:r>
              <a:rPr lang="de-DE" altLang="en-US" sz="2000" b="0" dirty="0" err="1">
                <a:solidFill>
                  <a:srgbClr val="303030"/>
                </a:solidFill>
              </a:rPr>
              <a:t>category</a:t>
            </a:r>
            <a:r>
              <a:rPr lang="de-DE" altLang="en-US" sz="2000" b="0" dirty="0">
                <a:solidFill>
                  <a:srgbClr val="303030"/>
                </a:solidFill>
              </a:rPr>
              <a:t> Experimental Project Associate (EXAS, </a:t>
            </a:r>
            <a:r>
              <a:rPr lang="de-DE" altLang="en-US" sz="2000" b="0" dirty="0" err="1">
                <a:solidFill>
                  <a:srgbClr val="303030"/>
                </a:solidFill>
              </a:rPr>
              <a:t>modelled</a:t>
            </a:r>
            <a:r>
              <a:rPr lang="de-DE" altLang="en-US" sz="2000" b="0" dirty="0">
                <a:solidFill>
                  <a:srgbClr val="303030"/>
                </a:solidFill>
              </a:rPr>
              <a:t> on PJAS) </a:t>
            </a:r>
            <a:r>
              <a:rPr lang="de-DE" altLang="en-US" sz="2000" b="0" dirty="0" err="1">
                <a:solidFill>
                  <a:srgbClr val="303030"/>
                </a:solidFill>
              </a:rPr>
              <a:t>receiving</a:t>
            </a:r>
            <a:r>
              <a:rPr lang="de-DE" altLang="en-US" sz="2000" b="0" dirty="0">
                <a:solidFill>
                  <a:srgbClr val="303030"/>
                </a:solidFill>
              </a:rPr>
              <a:t> a </a:t>
            </a:r>
            <a:r>
              <a:rPr lang="de-DE" altLang="en-US" sz="2000" b="0" dirty="0" err="1">
                <a:solidFill>
                  <a:srgbClr val="303030"/>
                </a:solidFill>
              </a:rPr>
              <a:t>Subsistence</a:t>
            </a:r>
            <a:r>
              <a:rPr lang="de-DE" altLang="en-US" sz="2000" b="0" dirty="0">
                <a:solidFill>
                  <a:srgbClr val="303030"/>
                </a:solidFill>
              </a:rPr>
              <a:t> </a:t>
            </a:r>
            <a:r>
              <a:rPr lang="de-DE" altLang="en-US" sz="2000" b="0" dirty="0" err="1">
                <a:solidFill>
                  <a:srgbClr val="303030"/>
                </a:solidFill>
              </a:rPr>
              <a:t>Allowance</a:t>
            </a:r>
            <a:r>
              <a:rPr lang="de-DE" altLang="en-US" sz="2000" b="0" dirty="0">
                <a:solidFill>
                  <a:srgbClr val="303030"/>
                </a:solidFill>
              </a:rPr>
              <a:t> </a:t>
            </a:r>
            <a:r>
              <a:rPr lang="de-DE" altLang="en-US" sz="2000" b="0" dirty="0" err="1">
                <a:solidFill>
                  <a:srgbClr val="303030"/>
                </a:solidFill>
              </a:rPr>
              <a:t>from</a:t>
            </a:r>
            <a:r>
              <a:rPr lang="de-DE" altLang="en-US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>
                <a:solidFill>
                  <a:srgbClr val="303030"/>
                </a:solidFill>
              </a:rPr>
              <a:t>Third Party </a:t>
            </a:r>
            <a:r>
              <a:rPr lang="de-DE" sz="2000" b="0" dirty="0" err="1">
                <a:solidFill>
                  <a:srgbClr val="303030"/>
                </a:solidFill>
              </a:rPr>
              <a:t>funding</a:t>
            </a:r>
            <a:endParaRPr lang="de-DE" altLang="en-US" sz="2000" b="0" dirty="0">
              <a:solidFill>
                <a:srgbClr val="303030"/>
              </a:solidFill>
            </a:endParaRPr>
          </a:p>
          <a:p>
            <a:pPr marL="36576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b="0" dirty="0">
                <a:solidFill>
                  <a:srgbClr val="303030"/>
                </a:solidFill>
              </a:rPr>
              <a:t>Status:</a:t>
            </a:r>
          </a:p>
          <a:p>
            <a:pPr marL="379476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de-DE" sz="2000" b="0" dirty="0">
                <a:solidFill>
                  <a:srgbClr val="303030"/>
                </a:solidFill>
              </a:rPr>
              <a:t>Technical WG </a:t>
            </a:r>
            <a:r>
              <a:rPr lang="de-DE" sz="2000" b="0" dirty="0" err="1">
                <a:solidFill>
                  <a:srgbClr val="303030"/>
                </a:solidFill>
              </a:rPr>
              <a:t>set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up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to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discuss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implementation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details</a:t>
            </a:r>
            <a:r>
              <a:rPr lang="de-DE" sz="2000" b="0" dirty="0">
                <a:solidFill>
                  <a:srgbClr val="303030"/>
                </a:solidFill>
              </a:rPr>
              <a:t>: </a:t>
            </a:r>
            <a:br>
              <a:rPr lang="de-DE" sz="2000" b="0" dirty="0">
                <a:solidFill>
                  <a:srgbClr val="303030"/>
                </a:solidFill>
              </a:rPr>
            </a:br>
            <a:r>
              <a:rPr lang="de-DE" sz="2000" b="0" dirty="0" err="1">
                <a:solidFill>
                  <a:srgbClr val="303030"/>
                </a:solidFill>
              </a:rPr>
              <a:t>duration</a:t>
            </a:r>
            <a:r>
              <a:rPr lang="de-DE" sz="2000" b="0" dirty="0">
                <a:solidFill>
                  <a:srgbClr val="303030"/>
                </a:solidFill>
              </a:rPr>
              <a:t> (max. 8 </a:t>
            </a:r>
            <a:r>
              <a:rPr lang="de-DE" sz="2000" b="0" dirty="0" err="1">
                <a:solidFill>
                  <a:srgbClr val="303030"/>
                </a:solidFill>
              </a:rPr>
              <a:t>years</a:t>
            </a:r>
            <a:r>
              <a:rPr lang="de-DE" sz="2000" b="0" dirty="0">
                <a:solidFill>
                  <a:srgbClr val="303030"/>
                </a:solidFill>
              </a:rPr>
              <a:t>), </a:t>
            </a:r>
            <a:r>
              <a:rPr lang="de-DE" sz="2000" b="0" dirty="0" err="1">
                <a:solidFill>
                  <a:srgbClr val="303030"/>
                </a:solidFill>
              </a:rPr>
              <a:t>modalities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of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extension</a:t>
            </a:r>
            <a:r>
              <a:rPr lang="de-DE" sz="2000" b="0" dirty="0">
                <a:solidFill>
                  <a:srgbClr val="303030"/>
                </a:solidFill>
              </a:rPr>
              <a:t> (</a:t>
            </a:r>
            <a:r>
              <a:rPr lang="de-DE" sz="2000" b="0" dirty="0" err="1">
                <a:solidFill>
                  <a:srgbClr val="303030"/>
                </a:solidFill>
              </a:rPr>
              <a:t>within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the</a:t>
            </a:r>
            <a:r>
              <a:rPr lang="de-DE" sz="2000" b="0" dirty="0">
                <a:solidFill>
                  <a:srgbClr val="303030"/>
                </a:solidFill>
              </a:rPr>
              <a:t> 8 </a:t>
            </a:r>
            <a:r>
              <a:rPr lang="de-DE" sz="2000" b="0" dirty="0" err="1">
                <a:solidFill>
                  <a:srgbClr val="303030"/>
                </a:solidFill>
              </a:rPr>
              <a:t>years</a:t>
            </a:r>
            <a:r>
              <a:rPr lang="de-DE" sz="2000" b="0" dirty="0">
                <a:solidFill>
                  <a:srgbClr val="303030"/>
                </a:solidFill>
              </a:rPr>
              <a:t>), </a:t>
            </a:r>
            <a:r>
              <a:rPr lang="de-DE" sz="2000" b="0" dirty="0" err="1">
                <a:solidFill>
                  <a:srgbClr val="303030"/>
                </a:solidFill>
              </a:rPr>
              <a:t>profiles</a:t>
            </a:r>
            <a:r>
              <a:rPr lang="de-DE" sz="2000" b="0" dirty="0">
                <a:solidFill>
                  <a:srgbClr val="303030"/>
                </a:solidFill>
              </a:rPr>
              <a:t>, </a:t>
            </a:r>
            <a:r>
              <a:rPr lang="de-DE" sz="2000" b="0" dirty="0" err="1">
                <a:solidFill>
                  <a:srgbClr val="303030"/>
                </a:solidFill>
              </a:rPr>
              <a:t>conditions</a:t>
            </a:r>
            <a:r>
              <a:rPr lang="de-DE" sz="2000" b="0" dirty="0">
                <a:solidFill>
                  <a:srgbClr val="303030"/>
                </a:solidFill>
              </a:rPr>
              <a:t>, …</a:t>
            </a:r>
          </a:p>
          <a:p>
            <a:pPr marL="379476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de-DE" sz="2000" b="0" dirty="0" err="1">
                <a:solidFill>
                  <a:srgbClr val="303030"/>
                </a:solidFill>
              </a:rPr>
              <a:t>Includes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representatives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from</a:t>
            </a:r>
            <a:r>
              <a:rPr lang="de-DE" sz="2000" b="0" dirty="0">
                <a:solidFill>
                  <a:srgbClr val="303030"/>
                </a:solidFill>
              </a:rPr>
              <a:t> EP and </a:t>
            </a:r>
            <a:r>
              <a:rPr lang="de-DE" sz="2000" b="0" dirty="0" err="1">
                <a:solidFill>
                  <a:srgbClr val="303030"/>
                </a:solidFill>
              </a:rPr>
              <a:t>experiments</a:t>
            </a:r>
            <a:r>
              <a:rPr lang="de-DE" sz="2000" b="0" dirty="0">
                <a:solidFill>
                  <a:srgbClr val="303030"/>
                </a:solidFill>
              </a:rPr>
              <a:t>, </a:t>
            </a:r>
            <a:r>
              <a:rPr lang="de-DE" sz="2000" b="0" dirty="0" err="1">
                <a:solidFill>
                  <a:srgbClr val="303030"/>
                </a:solidFill>
              </a:rPr>
              <a:t>consider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needs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of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experiments</a:t>
            </a:r>
            <a:br>
              <a:rPr lang="de-DE" sz="2000" b="0" dirty="0">
                <a:solidFill>
                  <a:srgbClr val="303030"/>
                </a:solidFill>
              </a:rPr>
            </a:br>
            <a:r>
              <a:rPr lang="de-DE" sz="2000" b="0" dirty="0" err="1">
                <a:solidFill>
                  <a:srgbClr val="303030"/>
                </a:solidFill>
              </a:rPr>
              <a:t>regular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>
                <a:solidFill>
                  <a:srgbClr val="303030"/>
                </a:solidFill>
              </a:rPr>
              <a:t>meetings </a:t>
            </a:r>
            <a:r>
              <a:rPr lang="de-DE" sz="2000" b="0" dirty="0" err="1">
                <a:solidFill>
                  <a:srgbClr val="303030"/>
                </a:solidFill>
              </a:rPr>
              <a:t>taking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place</a:t>
            </a:r>
            <a:endParaRPr lang="de-DE" sz="2000" b="0" dirty="0">
              <a:solidFill>
                <a:srgbClr val="303030"/>
              </a:solidFill>
            </a:endParaRPr>
          </a:p>
          <a:p>
            <a:pPr marL="36576"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000" b="0" dirty="0">
                <a:solidFill>
                  <a:srgbClr val="303030"/>
                </a:solidFill>
              </a:rPr>
              <a:t>Outlook:</a:t>
            </a:r>
          </a:p>
          <a:p>
            <a:pPr marL="379476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de-DE" sz="2000" b="0" dirty="0">
                <a:solidFill>
                  <a:srgbClr val="303030"/>
                </a:solidFill>
              </a:rPr>
              <a:t>Report </a:t>
            </a:r>
            <a:r>
              <a:rPr lang="de-DE" sz="2000" b="0" dirty="0" err="1">
                <a:solidFill>
                  <a:srgbClr val="303030"/>
                </a:solidFill>
              </a:rPr>
              <a:t>from</a:t>
            </a:r>
            <a:r>
              <a:rPr lang="de-DE" sz="2000" b="0" dirty="0">
                <a:solidFill>
                  <a:srgbClr val="303030"/>
                </a:solidFill>
              </a:rPr>
              <a:t> WG </a:t>
            </a:r>
            <a:r>
              <a:rPr lang="de-DE" sz="2000" b="0" dirty="0" err="1">
                <a:solidFill>
                  <a:srgbClr val="303030"/>
                </a:solidFill>
              </a:rPr>
              <a:t>expected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by</a:t>
            </a:r>
            <a:r>
              <a:rPr lang="de-DE" sz="2000" b="0" dirty="0">
                <a:solidFill>
                  <a:srgbClr val="303030"/>
                </a:solidFill>
              </a:rPr>
              <a:t> end </a:t>
            </a:r>
            <a:r>
              <a:rPr lang="de-DE" sz="2000" b="0" dirty="0" err="1">
                <a:solidFill>
                  <a:srgbClr val="303030"/>
                </a:solidFill>
              </a:rPr>
              <a:t>of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October</a:t>
            </a:r>
            <a:r>
              <a:rPr lang="de-DE" sz="2000" b="0" dirty="0">
                <a:solidFill>
                  <a:srgbClr val="303030"/>
                </a:solidFill>
              </a:rPr>
              <a:t> 2021</a:t>
            </a:r>
          </a:p>
          <a:p>
            <a:pPr marL="379476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de-DE" sz="2000" b="0" dirty="0" err="1">
                <a:solidFill>
                  <a:srgbClr val="303030"/>
                </a:solidFill>
              </a:rPr>
              <a:t>Followed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by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concertation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  <a:r>
              <a:rPr lang="de-DE" sz="2000" b="0" dirty="0" err="1">
                <a:solidFill>
                  <a:srgbClr val="303030"/>
                </a:solidFill>
              </a:rPr>
              <a:t>process</a:t>
            </a:r>
            <a:r>
              <a:rPr lang="de-DE" sz="2000" b="0" dirty="0">
                <a:solidFill>
                  <a:srgbClr val="303030"/>
                </a:solidFill>
              </a:rPr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A9D54FD-DD5A-43C4-9309-52892217B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Term Support of Experiments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ECF954-F93D-4103-B73B-317D84F94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BBA6F2-89AB-4026-B6C0-A88D40C7E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6EC9BA5-7B05-4AA0-82F8-A633D8A90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3811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8BD139B-D595-4E7C-812A-77FB7144E28A}"/>
              </a:ext>
            </a:extLst>
          </p:cNvPr>
          <p:cNvSpPr/>
          <p:nvPr/>
        </p:nvSpPr>
        <p:spPr>
          <a:xfrm>
            <a:off x="1604070" y="478994"/>
            <a:ext cx="902843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b="1" dirty="0">
                <a:solidFill>
                  <a:schemeClr val="bg1"/>
                </a:solidFill>
              </a:rPr>
              <a:t>Thank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5000" b="1" dirty="0">
                <a:solidFill>
                  <a:schemeClr val="bg1"/>
                </a:solidFill>
              </a:rPr>
              <a:t>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396888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>
            <a:extLst>
              <a:ext uri="{FF2B5EF4-FFF2-40B4-BE49-F238E27FC236}">
                <a16:creationId xmlns:a16="http://schemas.microsoft.com/office/drawing/2014/main" id="{7B362CC2-E2BE-409B-A714-52F86800E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6280" y="2517104"/>
            <a:ext cx="3673110" cy="4231869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A30A3E35-F54B-4FA4-A169-3330D005E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Charm meson nuclear modification constrains the QGP diffusion coefficient</a:t>
            </a:r>
            <a:endParaRPr lang="en-US" sz="24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E34646-93D4-41CD-9134-50B8977FC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7303B8-2544-49FB-9A2B-C07D6324F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4C3540-536A-40BF-A3E9-F74C7C0E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8EC86739-D727-4143-90EF-65700AB6E9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781" y="1282621"/>
            <a:ext cx="5222898" cy="4920692"/>
          </a:xfrm>
          <a:prstGeom prst="rect">
            <a:avLst/>
          </a:prstGeom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61B1F2FA-1AF8-4FDD-A6AE-4014597A18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689" y="994696"/>
            <a:ext cx="2766918" cy="8918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2A9A4C2F-830C-4E3D-BBDD-BCFD01F39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9937" y="994696"/>
            <a:ext cx="6672064" cy="4378520"/>
          </a:xfrm>
        </p:spPr>
        <p:txBody>
          <a:bodyPr/>
          <a:lstStyle/>
          <a:p>
            <a:pPr marL="0" lvl="1" indent="0" fontAlgn="base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de-DE" sz="2000" baseline="-25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AA</a:t>
            </a: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 = 1 </a:t>
            </a:r>
            <a:r>
              <a:rPr lang="de-DE" sz="2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expected</a:t>
            </a: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if</a:t>
            </a: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PbPb</a:t>
            </a: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collisions</a:t>
            </a: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 just </a:t>
            </a:r>
            <a:r>
              <a:rPr lang="de-DE" sz="2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superposition</a:t>
            </a: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 pp</a:t>
            </a:r>
          </a:p>
          <a:p>
            <a:pPr marL="0" lvl="1" indent="0" fontAlgn="base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Strong suppression due to energy-loss effects in the QGP</a:t>
            </a:r>
            <a:endParaRPr lang="de-DE" sz="2000" dirty="0">
              <a:solidFill>
                <a:srgbClr val="303030"/>
              </a:solidFill>
              <a:latin typeface="Arial" pitchFamily="34" charset="0"/>
              <a:cs typeface="Arial" pitchFamily="34" charset="0"/>
            </a:endParaRPr>
          </a:p>
          <a:p>
            <a:pPr marL="342900" lvl="1" indent="-180000" fontAlgn="base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/>
              <a:t>High </a:t>
            </a:r>
            <a:r>
              <a:rPr lang="en-GB" sz="2000" i="1" dirty="0" err="1"/>
              <a:t>p</a:t>
            </a:r>
            <a:r>
              <a:rPr lang="en-GB" sz="2000" baseline="-25000" dirty="0" err="1"/>
              <a:t>T</a:t>
            </a:r>
            <a:r>
              <a:rPr lang="en-GB" sz="2000" dirty="0"/>
              <a:t> </a:t>
            </a:r>
            <a:r>
              <a:rPr lang="en-GB" sz="2000" dirty="0">
                <a:sym typeface="Wingdings" pitchFamily="2" charset="2"/>
              </a:rPr>
              <a:t> charm energy loss (gluon radiation)</a:t>
            </a:r>
          </a:p>
          <a:p>
            <a:pPr marL="342900" lvl="1" indent="-180000" fontAlgn="base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Low-mid </a:t>
            </a:r>
            <a:r>
              <a:rPr lang="en-GB" sz="2000" dirty="0" err="1">
                <a:sym typeface="Wingdings" pitchFamily="2" charset="2"/>
              </a:rPr>
              <a:t>p</a:t>
            </a:r>
            <a:r>
              <a:rPr lang="en-GB" sz="2000" baseline="-25000" dirty="0" err="1">
                <a:sym typeface="Wingdings" pitchFamily="2" charset="2"/>
              </a:rPr>
              <a:t>T</a:t>
            </a:r>
            <a:r>
              <a:rPr lang="en-GB" sz="2000" dirty="0">
                <a:sym typeface="Wingdings" pitchFamily="2" charset="2"/>
              </a:rPr>
              <a:t>  charm diffusion (multiple elastic scatterings in QGP)</a:t>
            </a:r>
          </a:p>
          <a:p>
            <a:pPr marL="162900" lvl="1" indent="0" fontAlgn="base">
              <a:spcBef>
                <a:spcPts val="0"/>
              </a:spcBef>
              <a:spcAft>
                <a:spcPts val="600"/>
              </a:spcAft>
              <a:buNone/>
            </a:pPr>
            <a:endParaRPr lang="en-GB" sz="2000" dirty="0">
              <a:sym typeface="Wingdings" pitchFamily="2" charset="2"/>
            </a:endParaRPr>
          </a:p>
          <a:p>
            <a:pPr marL="0" lvl="1" indent="0" fontAlgn="base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D mesons for the first time</a:t>
            </a:r>
            <a:br>
              <a:rPr lang="en-GB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</a:br>
            <a:r>
              <a:rPr lang="en-GB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in Pb-Pb down to zero </a:t>
            </a:r>
            <a:r>
              <a:rPr lang="en-GB" sz="2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GB" sz="2000" baseline="-25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T</a:t>
            </a:r>
            <a:endParaRPr lang="en-GB" sz="2000" baseline="-25000" dirty="0">
              <a:solidFill>
                <a:srgbClr val="303030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fontAlgn="base">
              <a:spcBef>
                <a:spcPts val="0"/>
              </a:spcBef>
              <a:spcAft>
                <a:spcPts val="600"/>
              </a:spcAft>
              <a:buNone/>
            </a:pPr>
            <a:endParaRPr lang="en-GB" sz="2000" dirty="0">
              <a:solidFill>
                <a:srgbClr val="30303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lvl="1" indent="0" fontAlgn="base">
              <a:spcBef>
                <a:spcPts val="0"/>
              </a:spcBef>
              <a:spcAft>
                <a:spcPts val="600"/>
              </a:spcAft>
              <a:buNone/>
            </a:pPr>
            <a:endParaRPr lang="en-GB" sz="2000" dirty="0">
              <a:solidFill>
                <a:srgbClr val="30303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lvl="1" indent="0" fontAlgn="base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Improved determination of</a:t>
            </a:r>
            <a:br>
              <a:rPr lang="en-GB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</a:br>
            <a:r>
              <a:rPr lang="en-GB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QGP diffusion coefficient</a:t>
            </a:r>
            <a:endParaRPr lang="en-GB" sz="2000" dirty="0">
              <a:sym typeface="Wingdings" pitchFamily="2" charset="2"/>
            </a:endParaRP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DC372D2B-7B60-4C42-9025-8FC23DAA4623}"/>
              </a:ext>
            </a:extLst>
          </p:cNvPr>
          <p:cNvCxnSpPr/>
          <p:nvPr/>
        </p:nvCxnSpPr>
        <p:spPr>
          <a:xfrm>
            <a:off x="7824192" y="5517232"/>
            <a:ext cx="1008112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104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65CFA1F-FBB6-4462-86C2-7C49A9F20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de-DE" dirty="0"/>
              <a:t>Backup	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511070-C6C7-44D5-91C8-143200E88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A87850-FDF3-472C-84AC-79EED9BAF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DCDC3E-0A24-4CD3-B724-6ADF0E922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DBCCD27D-3C03-430B-94B5-CCD3D6187E92}"/>
              </a:ext>
            </a:extLst>
          </p:cNvPr>
          <p:cNvSpPr/>
          <p:nvPr/>
        </p:nvSpPr>
        <p:spPr>
          <a:xfrm>
            <a:off x="9807563" y="5479917"/>
            <a:ext cx="14734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>
                <a:solidFill>
                  <a:srgbClr val="303030"/>
                </a:solidFill>
              </a:rPr>
              <a:t>Johan Bremer</a:t>
            </a:r>
            <a:endParaRPr lang="en-US" sz="1600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694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BAAD9EF-4616-4347-81E4-348903A8F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LS2 Status: </a:t>
            </a:r>
            <a:r>
              <a:rPr lang="en-CH" dirty="0"/>
              <a:t>ALICE Phase I Upgrade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896C56-D3DF-4AA6-A9F6-177B558B9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FD069E-827B-4E04-8682-7167FC53A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9B40A7-9D32-4C2B-88A2-6C098FC1A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8F667974-97C8-4F87-9280-D60828A512F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612" y="923986"/>
            <a:ext cx="11582400" cy="673100"/>
          </a:xfrm>
          <a:prstGeom prst="rect">
            <a:avLst/>
          </a:prstGeom>
        </p:spPr>
      </p:pic>
      <p:sp>
        <p:nvSpPr>
          <p:cNvPr id="8" name="Left Brace 30">
            <a:extLst>
              <a:ext uri="{FF2B5EF4-FFF2-40B4-BE49-F238E27FC236}">
                <a16:creationId xmlns:a16="http://schemas.microsoft.com/office/drawing/2014/main" id="{B94C1419-F171-41D4-88EF-FDB6FEAECCC4}"/>
              </a:ext>
            </a:extLst>
          </p:cNvPr>
          <p:cNvSpPr/>
          <p:nvPr/>
        </p:nvSpPr>
        <p:spPr>
          <a:xfrm rot="16200000">
            <a:off x="5938927" y="236595"/>
            <a:ext cx="363591" cy="3153087"/>
          </a:xfrm>
          <a:prstGeom prst="leftBrac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1ADE561-D120-465C-99F9-DDBE0DC8EBA3}"/>
              </a:ext>
            </a:extLst>
          </p:cNvPr>
          <p:cNvSpPr txBox="1">
            <a:spLocks/>
          </p:cNvSpPr>
          <p:nvPr/>
        </p:nvSpPr>
        <p:spPr>
          <a:xfrm>
            <a:off x="91340" y="4449115"/>
            <a:ext cx="6724740" cy="14654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000" b="1" dirty="0"/>
              <a:t>Pb-Pb:</a:t>
            </a:r>
            <a:r>
              <a:rPr lang="en-US" sz="2000" dirty="0"/>
              <a:t> 13 nb</a:t>
            </a:r>
            <a:r>
              <a:rPr lang="en-US" sz="2000" baseline="30000" dirty="0"/>
              <a:t>-1</a:t>
            </a:r>
            <a:r>
              <a:rPr lang="en-US" sz="2000" dirty="0"/>
              <a:t> at 5-5.5 </a:t>
            </a:r>
            <a:r>
              <a:rPr lang="en-US" sz="2000" dirty="0" err="1"/>
              <a:t>TeV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sz="2000" i="1" dirty="0">
                <a:solidFill>
                  <a:srgbClr val="FF0000"/>
                </a:solidFill>
              </a:rPr>
              <a:t>x100 </a:t>
            </a:r>
            <a:r>
              <a:rPr lang="en-US" sz="2000" i="1" dirty="0" err="1">
                <a:solidFill>
                  <a:srgbClr val="FF0000"/>
                </a:solidFill>
              </a:rPr>
              <a:t>wrt</a:t>
            </a:r>
            <a:r>
              <a:rPr lang="en-US" sz="2000" i="1" dirty="0">
                <a:solidFill>
                  <a:srgbClr val="FF0000"/>
                </a:solidFill>
              </a:rPr>
              <a:t> Run 2 for MB</a:t>
            </a:r>
            <a:r>
              <a:rPr lang="en-US" sz="2000" dirty="0">
                <a:solidFill>
                  <a:srgbClr val="FF0000"/>
                </a:solidFill>
              </a:rPr>
              <a:t>)</a:t>
            </a:r>
          </a:p>
          <a:p>
            <a:pPr>
              <a:spcBef>
                <a:spcPts val="1200"/>
              </a:spcBef>
            </a:pPr>
            <a:r>
              <a:rPr lang="en-US" sz="2000" b="1" dirty="0"/>
              <a:t>p-Pb:</a:t>
            </a:r>
            <a:r>
              <a:rPr lang="en-US" sz="2000" dirty="0"/>
              <a:t> 0.6 pb</a:t>
            </a:r>
            <a:r>
              <a:rPr lang="en-US" sz="2000" baseline="30000" dirty="0"/>
              <a:t>-1</a:t>
            </a:r>
            <a:r>
              <a:rPr lang="en-US" sz="2000" dirty="0"/>
              <a:t> at 8-8.8 </a:t>
            </a:r>
            <a:r>
              <a:rPr lang="en-US" sz="2000" dirty="0" err="1"/>
              <a:t>TeV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sz="2000" i="1" dirty="0">
                <a:solidFill>
                  <a:srgbClr val="FF0000"/>
                </a:solidFill>
              </a:rPr>
              <a:t>x1000 </a:t>
            </a:r>
            <a:r>
              <a:rPr lang="en-US" sz="2000" i="1" dirty="0" err="1">
                <a:solidFill>
                  <a:srgbClr val="FF0000"/>
                </a:solidFill>
              </a:rPr>
              <a:t>wrt</a:t>
            </a:r>
            <a:r>
              <a:rPr lang="en-US" sz="2000" i="1" dirty="0">
                <a:solidFill>
                  <a:srgbClr val="FF0000"/>
                </a:solidFill>
              </a:rPr>
              <a:t> Run 2 for MB</a:t>
            </a:r>
            <a:r>
              <a:rPr lang="en-US" sz="2000" dirty="0">
                <a:solidFill>
                  <a:srgbClr val="FF0000"/>
                </a:solidFill>
              </a:rPr>
              <a:t>)</a:t>
            </a:r>
            <a:endParaRPr lang="en-GB" sz="2000" dirty="0">
              <a:solidFill>
                <a:srgbClr val="FF0000"/>
              </a:solidFill>
            </a:endParaRPr>
          </a:p>
          <a:p>
            <a:pPr>
              <a:spcBef>
                <a:spcPts val="1200"/>
              </a:spcBef>
            </a:pPr>
            <a:r>
              <a:rPr lang="en-GB" sz="2000" b="1" dirty="0"/>
              <a:t>pp:</a:t>
            </a:r>
            <a:r>
              <a:rPr lang="en-GB" sz="2000" dirty="0"/>
              <a:t> 200 </a:t>
            </a:r>
            <a:r>
              <a:rPr lang="en-US" sz="2000" dirty="0"/>
              <a:t>pb</a:t>
            </a:r>
            <a:r>
              <a:rPr lang="en-US" sz="2000" baseline="30000" dirty="0"/>
              <a:t>-1</a:t>
            </a:r>
            <a:r>
              <a:rPr lang="en-US" sz="2000" dirty="0"/>
              <a:t> at 13-14 </a:t>
            </a:r>
            <a:r>
              <a:rPr lang="en-US" sz="2000" dirty="0" err="1"/>
              <a:t>TeV</a:t>
            </a:r>
            <a:r>
              <a:rPr lang="en-US" sz="2000" dirty="0"/>
              <a:t> </a:t>
            </a:r>
            <a:r>
              <a:rPr lang="en-US" sz="2000" i="1" dirty="0">
                <a:solidFill>
                  <a:srgbClr val="FF0000"/>
                </a:solidFill>
              </a:rPr>
              <a:t>(x20-3000 </a:t>
            </a:r>
            <a:r>
              <a:rPr lang="en-US" sz="2000" i="1" dirty="0" err="1">
                <a:solidFill>
                  <a:srgbClr val="FF0000"/>
                </a:solidFill>
              </a:rPr>
              <a:t>wrt</a:t>
            </a:r>
            <a:r>
              <a:rPr lang="en-US" sz="2000" i="1" dirty="0">
                <a:solidFill>
                  <a:srgbClr val="FF0000"/>
                </a:solidFill>
              </a:rPr>
              <a:t> Run 2, </a:t>
            </a:r>
            <a:br>
              <a:rPr lang="en-US" sz="2000" i="1" dirty="0">
                <a:solidFill>
                  <a:srgbClr val="FF0000"/>
                </a:solidFill>
              </a:rPr>
            </a:br>
            <a:r>
              <a:rPr lang="en-US" sz="2000" i="1" dirty="0">
                <a:solidFill>
                  <a:srgbClr val="FF0000"/>
                </a:solidFill>
              </a:rPr>
              <a:t>depending on channel)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    </a:t>
            </a:r>
            <a:r>
              <a:rPr lang="en-US" sz="2000" dirty="0"/>
              <a:t>with high-multiplicity and rare probes selection</a:t>
            </a: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32414B58-CA7C-43C0-A7A0-F56DF7A9B111}"/>
              </a:ext>
            </a:extLst>
          </p:cNvPr>
          <p:cNvSpPr txBox="1"/>
          <p:nvPr/>
        </p:nvSpPr>
        <p:spPr>
          <a:xfrm>
            <a:off x="294150" y="3889435"/>
            <a:ext cx="36996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/>
              <a:t>Target luminosity for Run 3 and 4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3F47DB7-F33C-451C-BA52-B8DBDE34C4C0}"/>
              </a:ext>
            </a:extLst>
          </p:cNvPr>
          <p:cNvSpPr txBox="1"/>
          <p:nvPr/>
        </p:nvSpPr>
        <p:spPr>
          <a:xfrm>
            <a:off x="5583395" y="2029551"/>
            <a:ext cx="107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ALICE v. 2</a:t>
            </a:r>
          </a:p>
        </p:txBody>
      </p:sp>
      <p:sp>
        <p:nvSpPr>
          <p:cNvPr id="12" name="TextBox 34">
            <a:extLst>
              <a:ext uri="{FF2B5EF4-FFF2-40B4-BE49-F238E27FC236}">
                <a16:creationId xmlns:a16="http://schemas.microsoft.com/office/drawing/2014/main" id="{B71FF4B3-B282-4A04-8E0F-90B89BCC24C6}"/>
              </a:ext>
            </a:extLst>
          </p:cNvPr>
          <p:cNvSpPr txBox="1"/>
          <p:nvPr/>
        </p:nvSpPr>
        <p:spPr>
          <a:xfrm>
            <a:off x="1378836" y="2028356"/>
            <a:ext cx="107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ALICE v. 1</a:t>
            </a:r>
          </a:p>
        </p:txBody>
      </p:sp>
      <p:sp>
        <p:nvSpPr>
          <p:cNvPr id="13" name="Left Brace 35">
            <a:extLst>
              <a:ext uri="{FF2B5EF4-FFF2-40B4-BE49-F238E27FC236}">
                <a16:creationId xmlns:a16="http://schemas.microsoft.com/office/drawing/2014/main" id="{75986EAC-2576-4C73-ACCE-1406E0CF141C}"/>
              </a:ext>
            </a:extLst>
          </p:cNvPr>
          <p:cNvSpPr/>
          <p:nvPr/>
        </p:nvSpPr>
        <p:spPr>
          <a:xfrm rot="16200000">
            <a:off x="1752053" y="119153"/>
            <a:ext cx="363591" cy="3359596"/>
          </a:xfrm>
          <a:prstGeom prst="leftBrac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343A1F2-E367-41EC-A437-3D4547990104}"/>
              </a:ext>
            </a:extLst>
          </p:cNvPr>
          <p:cNvSpPr txBox="1"/>
          <p:nvPr/>
        </p:nvSpPr>
        <p:spPr>
          <a:xfrm>
            <a:off x="2927524" y="2001101"/>
            <a:ext cx="2289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ALICE phase I upgrade</a:t>
            </a:r>
          </a:p>
        </p:txBody>
      </p:sp>
      <p:sp>
        <p:nvSpPr>
          <p:cNvPr id="15" name="Down Arrow 11">
            <a:extLst>
              <a:ext uri="{FF2B5EF4-FFF2-40B4-BE49-F238E27FC236}">
                <a16:creationId xmlns:a16="http://schemas.microsoft.com/office/drawing/2014/main" id="{37342D5C-66EE-451E-BE25-ED1AA7E5753A}"/>
              </a:ext>
            </a:extLst>
          </p:cNvPr>
          <p:cNvSpPr/>
          <p:nvPr/>
        </p:nvSpPr>
        <p:spPr>
          <a:xfrm>
            <a:off x="3925370" y="1660063"/>
            <a:ext cx="248408" cy="38048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TextBox 4">
            <a:extLst>
              <a:ext uri="{FF2B5EF4-FFF2-40B4-BE49-F238E27FC236}">
                <a16:creationId xmlns:a16="http://schemas.microsoft.com/office/drawing/2014/main" id="{53F7C98F-9144-471B-B337-D2D5DE897CAA}"/>
              </a:ext>
            </a:extLst>
          </p:cNvPr>
          <p:cNvSpPr txBox="1"/>
          <p:nvPr/>
        </p:nvSpPr>
        <p:spPr>
          <a:xfrm>
            <a:off x="392935" y="2492896"/>
            <a:ext cx="75847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Wingdings 3" pitchFamily="2" charset="2"/>
              </a:rPr>
              <a:t>a</a:t>
            </a:r>
            <a:r>
              <a:rPr lang="en-GB" sz="2000" dirty="0">
                <a:solidFill>
                  <a:srgbClr val="FF0000"/>
                </a:solidFill>
              </a:rPr>
              <a:t> c</a:t>
            </a:r>
            <a:r>
              <a:rPr lang="en-CH" sz="2000" dirty="0">
                <a:solidFill>
                  <a:srgbClr val="FF0000"/>
                </a:solidFill>
              </a:rPr>
              <a:t>ontinuous readout and recording </a:t>
            </a:r>
            <a:br>
              <a:rPr lang="de-DE" sz="2000" dirty="0">
                <a:solidFill>
                  <a:srgbClr val="FF0000"/>
                </a:solidFill>
              </a:rPr>
            </a:br>
            <a:r>
              <a:rPr lang="en-CH" sz="2000" dirty="0"/>
              <a:t>(online data compression based on event reconstruction)</a:t>
            </a: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494B5381-89EB-4AF0-8AEB-C94B653AA896}"/>
              </a:ext>
            </a:extLst>
          </p:cNvPr>
          <p:cNvSpPr txBox="1"/>
          <p:nvPr/>
        </p:nvSpPr>
        <p:spPr>
          <a:xfrm>
            <a:off x="381435" y="3292268"/>
            <a:ext cx="75847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Wingdings 3" pitchFamily="2" charset="2"/>
              </a:rPr>
              <a:t>a</a:t>
            </a:r>
            <a:r>
              <a:rPr lang="en-US" sz="2000" dirty="0">
                <a:solidFill>
                  <a:srgbClr val="FF0000"/>
                </a:solidFill>
              </a:rPr>
              <a:t> Improved vertex tracking at low </a:t>
            </a:r>
            <a:r>
              <a:rPr lang="en-US" sz="2000" i="1" dirty="0" err="1">
                <a:solidFill>
                  <a:srgbClr val="FF0000"/>
                </a:solidFill>
              </a:rPr>
              <a:t>p</a:t>
            </a:r>
            <a:r>
              <a:rPr lang="en-US" sz="2000" baseline="-25000" dirty="0" err="1">
                <a:solidFill>
                  <a:srgbClr val="FF0000"/>
                </a:solidFill>
              </a:rPr>
              <a:t>T</a:t>
            </a:r>
            <a:endParaRPr lang="en-CH" sz="2000" baseline="-25000" dirty="0">
              <a:solidFill>
                <a:srgbClr val="FF0000"/>
              </a:solidFill>
            </a:endParaRPr>
          </a:p>
        </p:txBody>
      </p:sp>
      <p:sp>
        <p:nvSpPr>
          <p:cNvPr id="19" name="Slide Number Placeholder 1">
            <a:extLst>
              <a:ext uri="{FF2B5EF4-FFF2-40B4-BE49-F238E27FC236}">
                <a16:creationId xmlns:a16="http://schemas.microsoft.com/office/drawing/2014/main" id="{9D58ABC1-C9FF-4E64-B997-306C10397686}"/>
              </a:ext>
            </a:extLst>
          </p:cNvPr>
          <p:cNvSpPr txBox="1">
            <a:spLocks/>
          </p:cNvSpPr>
          <p:nvPr/>
        </p:nvSpPr>
        <p:spPr>
          <a:xfrm>
            <a:off x="7854448" y="5999108"/>
            <a:ext cx="284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2C15F9-2AD0-044F-BB80-F9D71DAC45B9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0" name="TextBox 2">
            <a:extLst>
              <a:ext uri="{FF2B5EF4-FFF2-40B4-BE49-F238E27FC236}">
                <a16:creationId xmlns:a16="http://schemas.microsoft.com/office/drawing/2014/main" id="{C7B377FC-94D5-4A64-84A4-22B133034A6A}"/>
              </a:ext>
            </a:extLst>
          </p:cNvPr>
          <p:cNvSpPr txBox="1"/>
          <p:nvPr/>
        </p:nvSpPr>
        <p:spPr>
          <a:xfrm>
            <a:off x="7852908" y="1772816"/>
            <a:ext cx="2403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ALICE phase I upgrades </a:t>
            </a:r>
          </a:p>
        </p:txBody>
      </p:sp>
      <p:pic>
        <p:nvPicPr>
          <p:cNvPr id="21" name="Picture 3">
            <a:extLst>
              <a:ext uri="{FF2B5EF4-FFF2-40B4-BE49-F238E27FC236}">
                <a16:creationId xmlns:a16="http://schemas.microsoft.com/office/drawing/2014/main" id="{8F9E189D-05CB-4561-94D3-C49B955E127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176" y="2142148"/>
            <a:ext cx="3067840" cy="4111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0292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5C2C7EC-516F-45B1-A220-761E0EFAB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LS2 Activities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43647D-191A-430C-A253-2B9FFD102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49A8A1-E4E2-48DF-9187-BFBE9814B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90625B-EDE7-4ADA-8371-CD72C9E16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8" name="LS2 = Long Shutdown 2 since 2019…">
            <a:extLst>
              <a:ext uri="{FF2B5EF4-FFF2-40B4-BE49-F238E27FC236}">
                <a16:creationId xmlns:a16="http://schemas.microsoft.com/office/drawing/2014/main" id="{69A466FB-D7BF-4FFD-B8BF-669A898CBF79}"/>
              </a:ext>
            </a:extLst>
          </p:cNvPr>
          <p:cNvSpPr txBox="1"/>
          <p:nvPr/>
        </p:nvSpPr>
        <p:spPr>
          <a:xfrm>
            <a:off x="264455" y="1376123"/>
            <a:ext cx="2424831" cy="403957"/>
          </a:xfrm>
          <a:prstGeom prst="rect">
            <a:avLst/>
          </a:prstGeom>
          <a:solidFill>
            <a:srgbClr val="9437FF">
              <a:alpha val="22476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45720" bIns="45720">
            <a:spAutoFit/>
          </a:bodyPr>
          <a:lstStyle/>
          <a:p>
            <a:pPr algn="ctr">
              <a:lnSpc>
                <a:spcPct val="80000"/>
              </a:lnSpc>
              <a:buClr>
                <a:srgbClr val="000000"/>
              </a:buClr>
              <a:defRPr sz="2500">
                <a:solidFill>
                  <a:srgbClr val="000000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 sz="1250">
                <a:latin typeface="Avenir Heavy"/>
                <a:ea typeface="Avenir Heavy"/>
                <a:cs typeface="Avenir Heavy"/>
                <a:sym typeface="Avenir Heavy"/>
              </a:rPr>
              <a:t>LS2 = Long Shutdown 2</a:t>
            </a:r>
            <a:r>
              <a:rPr sz="1250"/>
              <a:t> since 2019</a:t>
            </a:r>
          </a:p>
          <a:p>
            <a:pPr algn="ctr">
              <a:lnSpc>
                <a:spcPct val="80000"/>
              </a:lnSpc>
              <a:buClr>
                <a:srgbClr val="000000"/>
              </a:buClr>
              <a:defRPr sz="2500">
                <a:solidFill>
                  <a:srgbClr val="000000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 sz="1250"/>
              <a:t>Collisions to return mid 2022</a:t>
            </a:r>
          </a:p>
        </p:txBody>
      </p:sp>
      <p:pic>
        <p:nvPicPr>
          <p:cNvPr id="19" name="Image" descr="Image">
            <a:extLst>
              <a:ext uri="{FF2B5EF4-FFF2-40B4-BE49-F238E27FC236}">
                <a16:creationId xmlns:a16="http://schemas.microsoft.com/office/drawing/2014/main" id="{503ACB47-FE72-4192-83DE-E0B18262258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4883" y="579719"/>
            <a:ext cx="11009355" cy="7788219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Magnet…">
            <a:extLst>
              <a:ext uri="{FF2B5EF4-FFF2-40B4-BE49-F238E27FC236}">
                <a16:creationId xmlns:a16="http://schemas.microsoft.com/office/drawing/2014/main" id="{ADCEEA71-A5A6-4856-84DB-D11634406C2C}"/>
              </a:ext>
            </a:extLst>
          </p:cNvPr>
          <p:cNvSpPr txBox="1"/>
          <p:nvPr/>
        </p:nvSpPr>
        <p:spPr>
          <a:xfrm>
            <a:off x="231036" y="2976507"/>
            <a:ext cx="2857950" cy="865622"/>
          </a:xfrm>
          <a:prstGeom prst="rect">
            <a:avLst/>
          </a:prstGeom>
          <a:solidFill>
            <a:srgbClr val="85D1F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720" bIns="4572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defRPr sz="25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1250"/>
              <a:t>Magnet</a:t>
            </a:r>
          </a:p>
          <a:p>
            <a:pPr marL="114300" indent="-114300">
              <a:lnSpc>
                <a:spcPct val="80000"/>
              </a:lnSpc>
              <a:buClr>
                <a:srgbClr val="000000"/>
              </a:buClr>
              <a:buSzPct val="100000"/>
              <a:buChar char="• "/>
              <a:defRPr sz="2500">
                <a:solidFill>
                  <a:srgbClr val="000000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 sz="1250"/>
              <a:t>at room temperature since mid 2020</a:t>
            </a:r>
          </a:p>
          <a:p>
            <a:pPr marL="114300" indent="-114300">
              <a:lnSpc>
                <a:spcPct val="80000"/>
              </a:lnSpc>
              <a:buClr>
                <a:srgbClr val="000000"/>
              </a:buClr>
              <a:buSzPct val="100000"/>
              <a:buChar char="• "/>
              <a:defRPr sz="2500">
                <a:solidFill>
                  <a:srgbClr val="000000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 sz="1250"/>
              <a:t>maintenance work: free wheel thyristor, cryo-cooling, power, pumps, etc. </a:t>
            </a:r>
          </a:p>
        </p:txBody>
      </p:sp>
      <p:sp>
        <p:nvSpPr>
          <p:cNvPr id="21" name="Strip tracker…">
            <a:extLst>
              <a:ext uri="{FF2B5EF4-FFF2-40B4-BE49-F238E27FC236}">
                <a16:creationId xmlns:a16="http://schemas.microsoft.com/office/drawing/2014/main" id="{95C36ACF-BF81-42B1-9EB5-940EAFB84BC1}"/>
              </a:ext>
            </a:extLst>
          </p:cNvPr>
          <p:cNvSpPr txBox="1"/>
          <p:nvPr/>
        </p:nvSpPr>
        <p:spPr>
          <a:xfrm>
            <a:off x="3088411" y="1397000"/>
            <a:ext cx="2435295" cy="711733"/>
          </a:xfrm>
          <a:prstGeom prst="rect">
            <a:avLst/>
          </a:prstGeom>
          <a:solidFill>
            <a:srgbClr val="FFDE7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720" bIns="4572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defRPr sz="25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1250"/>
              <a:t>Strip tracker</a:t>
            </a:r>
          </a:p>
          <a:p>
            <a:pPr marL="114300" indent="-114300">
              <a:lnSpc>
                <a:spcPct val="80000"/>
              </a:lnSpc>
              <a:buClr>
                <a:srgbClr val="000000"/>
              </a:buClr>
              <a:buSzPct val="100000"/>
              <a:buChar char="• "/>
              <a:defRPr sz="2500">
                <a:solidFill>
                  <a:srgbClr val="000000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 sz="1250"/>
              <a:t>kept cold to avoid reverse annealing (but warmed during beam pipe bake-out)</a:t>
            </a:r>
          </a:p>
        </p:txBody>
      </p:sp>
      <p:sp>
        <p:nvSpPr>
          <p:cNvPr id="22" name="Beam pipe…">
            <a:extLst>
              <a:ext uri="{FF2B5EF4-FFF2-40B4-BE49-F238E27FC236}">
                <a16:creationId xmlns:a16="http://schemas.microsoft.com/office/drawing/2014/main" id="{B5F7C54C-719E-427D-970F-4134150F7664}"/>
              </a:ext>
            </a:extLst>
          </p:cNvPr>
          <p:cNvSpPr txBox="1"/>
          <p:nvPr/>
        </p:nvSpPr>
        <p:spPr>
          <a:xfrm>
            <a:off x="5657731" y="3427357"/>
            <a:ext cx="1832078" cy="557845"/>
          </a:xfrm>
          <a:prstGeom prst="rect">
            <a:avLst/>
          </a:prstGeom>
          <a:solidFill>
            <a:srgbClr val="FF7E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720" bIns="4572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defRPr sz="25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1250"/>
              <a:t>Beam pipe</a:t>
            </a:r>
          </a:p>
          <a:p>
            <a:pPr marL="114300" indent="-114300">
              <a:lnSpc>
                <a:spcPct val="80000"/>
              </a:lnSpc>
              <a:buClr>
                <a:srgbClr val="000000"/>
              </a:buClr>
              <a:buSzPct val="100000"/>
              <a:buChar char="• "/>
              <a:defRPr sz="2500">
                <a:solidFill>
                  <a:srgbClr val="000000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 sz="1250"/>
              <a:t>new version Phase-II design</a:t>
            </a:r>
          </a:p>
        </p:txBody>
      </p:sp>
      <p:sp>
        <p:nvSpPr>
          <p:cNvPr id="23" name="HCAL…">
            <a:extLst>
              <a:ext uri="{FF2B5EF4-FFF2-40B4-BE49-F238E27FC236}">
                <a16:creationId xmlns:a16="http://schemas.microsoft.com/office/drawing/2014/main" id="{0DC468FB-A65E-42F2-9F77-87E832AE8AF6}"/>
              </a:ext>
            </a:extLst>
          </p:cNvPr>
          <p:cNvSpPr txBox="1"/>
          <p:nvPr/>
        </p:nvSpPr>
        <p:spPr>
          <a:xfrm>
            <a:off x="649363" y="2051575"/>
            <a:ext cx="1832078" cy="557845"/>
          </a:xfrm>
          <a:prstGeom prst="rect">
            <a:avLst/>
          </a:prstGeom>
          <a:solidFill>
            <a:srgbClr val="FFE90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720" bIns="4572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defRPr sz="25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1250"/>
              <a:t>HCAL</a:t>
            </a:r>
          </a:p>
          <a:p>
            <a:pPr marL="114300" indent="-114300">
              <a:lnSpc>
                <a:spcPct val="80000"/>
              </a:lnSpc>
              <a:buClr>
                <a:srgbClr val="000000"/>
              </a:buClr>
              <a:buSzPct val="100000"/>
              <a:buChar char="• "/>
              <a:defRPr sz="2500">
                <a:solidFill>
                  <a:srgbClr val="000000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 sz="1250"/>
              <a:t>completion of Phase-I upgrades</a:t>
            </a:r>
          </a:p>
        </p:txBody>
      </p:sp>
      <p:sp>
        <p:nvSpPr>
          <p:cNvPr id="24" name="Muon system…">
            <a:extLst>
              <a:ext uri="{FF2B5EF4-FFF2-40B4-BE49-F238E27FC236}">
                <a16:creationId xmlns:a16="http://schemas.microsoft.com/office/drawing/2014/main" id="{868C4689-34BB-4FD4-B1CB-B1EC1DD5E83C}"/>
              </a:ext>
            </a:extLst>
          </p:cNvPr>
          <p:cNvSpPr txBox="1"/>
          <p:nvPr/>
        </p:nvSpPr>
        <p:spPr>
          <a:xfrm>
            <a:off x="578456" y="4246880"/>
            <a:ext cx="2226361" cy="1173398"/>
          </a:xfrm>
          <a:prstGeom prst="rect">
            <a:avLst/>
          </a:prstGeom>
          <a:solidFill>
            <a:srgbClr val="CDCBC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720" bIns="4572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defRPr sz="25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1250"/>
              <a:t>Muon system</a:t>
            </a:r>
          </a:p>
          <a:p>
            <a:pPr marL="114300" indent="-114300">
              <a:lnSpc>
                <a:spcPct val="80000"/>
              </a:lnSpc>
              <a:buClr>
                <a:srgbClr val="000000"/>
              </a:buClr>
              <a:buSzPct val="100000"/>
              <a:buChar char="• "/>
              <a:defRPr sz="2500">
                <a:solidFill>
                  <a:srgbClr val="000000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 sz="1250"/>
              <a:t>installation of GE1/1 chambers</a:t>
            </a:r>
          </a:p>
          <a:p>
            <a:pPr marL="114300" indent="-114300">
              <a:lnSpc>
                <a:spcPct val="80000"/>
              </a:lnSpc>
              <a:buClr>
                <a:srgbClr val="000000"/>
              </a:buClr>
              <a:buSzPct val="100000"/>
              <a:buChar char="• "/>
              <a:defRPr sz="2500">
                <a:solidFill>
                  <a:srgbClr val="000000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 sz="1250"/>
              <a:t>upgrade of CSC FEE to sustain HL-LHC trigger rates</a:t>
            </a:r>
          </a:p>
          <a:p>
            <a:pPr marL="114300" indent="-114300">
              <a:lnSpc>
                <a:spcPct val="80000"/>
              </a:lnSpc>
              <a:buClr>
                <a:srgbClr val="000000"/>
              </a:buClr>
              <a:buSzPct val="100000"/>
              <a:buChar char="• "/>
              <a:defRPr sz="2500">
                <a:solidFill>
                  <a:srgbClr val="000000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 sz="1250"/>
              <a:t>shielding against neutron background</a:t>
            </a:r>
          </a:p>
        </p:txBody>
      </p:sp>
      <p:sp>
        <p:nvSpPr>
          <p:cNvPr id="25" name="Pixel detector…">
            <a:extLst>
              <a:ext uri="{FF2B5EF4-FFF2-40B4-BE49-F238E27FC236}">
                <a16:creationId xmlns:a16="http://schemas.microsoft.com/office/drawing/2014/main" id="{DA4BA093-2D8C-4CA3-AA95-A6F74F6F7DDC}"/>
              </a:ext>
            </a:extLst>
          </p:cNvPr>
          <p:cNvSpPr txBox="1"/>
          <p:nvPr/>
        </p:nvSpPr>
        <p:spPr>
          <a:xfrm>
            <a:off x="4730861" y="2575441"/>
            <a:ext cx="2282639" cy="557845"/>
          </a:xfrm>
          <a:prstGeom prst="rect">
            <a:avLst/>
          </a:prstGeom>
          <a:solidFill>
            <a:srgbClr val="FFFC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720" bIns="4572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defRPr sz="25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1250"/>
              <a:t>Pixel detector</a:t>
            </a:r>
          </a:p>
          <a:p>
            <a:pPr marL="114300" indent="-114300">
              <a:lnSpc>
                <a:spcPct val="80000"/>
              </a:lnSpc>
              <a:buClr>
                <a:srgbClr val="000000"/>
              </a:buClr>
              <a:buSzPct val="100000"/>
              <a:buChar char="• "/>
              <a:defRPr sz="2500">
                <a:solidFill>
                  <a:srgbClr val="000000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 sz="1250"/>
              <a:t>replace first barrel layer</a:t>
            </a:r>
          </a:p>
          <a:p>
            <a:pPr marL="114300" indent="-114300">
              <a:lnSpc>
                <a:spcPct val="80000"/>
              </a:lnSpc>
              <a:buClr>
                <a:srgbClr val="000000"/>
              </a:buClr>
              <a:buSzPct val="100000"/>
              <a:buChar char="• "/>
              <a:defRPr sz="2500">
                <a:solidFill>
                  <a:srgbClr val="000000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 sz="1250"/>
              <a:t>replace all DCDC converters</a:t>
            </a:r>
          </a:p>
        </p:txBody>
      </p:sp>
      <p:sp>
        <p:nvSpPr>
          <p:cNvPr id="26" name="CT-PPS…">
            <a:extLst>
              <a:ext uri="{FF2B5EF4-FFF2-40B4-BE49-F238E27FC236}">
                <a16:creationId xmlns:a16="http://schemas.microsoft.com/office/drawing/2014/main" id="{E4CD1468-A217-48EA-A9FF-3877E1B8C4EE}"/>
              </a:ext>
            </a:extLst>
          </p:cNvPr>
          <p:cNvSpPr txBox="1"/>
          <p:nvPr/>
        </p:nvSpPr>
        <p:spPr>
          <a:xfrm>
            <a:off x="6405719" y="4311023"/>
            <a:ext cx="1832078" cy="557845"/>
          </a:xfrm>
          <a:prstGeom prst="rect">
            <a:avLst/>
          </a:prstGeom>
          <a:solidFill>
            <a:srgbClr val="3CBEE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720" bIns="4572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defRPr sz="25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1250"/>
              <a:t>CT-PPS</a:t>
            </a:r>
          </a:p>
          <a:p>
            <a:pPr marL="114300" indent="-114300">
              <a:lnSpc>
                <a:spcPct val="80000"/>
              </a:lnSpc>
              <a:buClr>
                <a:srgbClr val="000000"/>
              </a:buClr>
              <a:buSzPct val="100000"/>
              <a:buChar char="• "/>
              <a:defRPr sz="2500">
                <a:solidFill>
                  <a:srgbClr val="000000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 sz="1250"/>
              <a:t>upgrade of RP and moving system</a:t>
            </a:r>
          </a:p>
        </p:txBody>
      </p:sp>
      <p:sp>
        <p:nvSpPr>
          <p:cNvPr id="27" name="BRIL…">
            <a:extLst>
              <a:ext uri="{FF2B5EF4-FFF2-40B4-BE49-F238E27FC236}">
                <a16:creationId xmlns:a16="http://schemas.microsoft.com/office/drawing/2014/main" id="{2B7D6414-1304-44D1-B04C-B272BF9787EF}"/>
              </a:ext>
            </a:extLst>
          </p:cNvPr>
          <p:cNvSpPr txBox="1"/>
          <p:nvPr/>
        </p:nvSpPr>
        <p:spPr>
          <a:xfrm>
            <a:off x="5179961" y="5194641"/>
            <a:ext cx="1832079" cy="557845"/>
          </a:xfrm>
          <a:prstGeom prst="rect">
            <a:avLst/>
          </a:prstGeom>
          <a:solidFill>
            <a:srgbClr val="98C56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720" bIns="4572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defRPr sz="25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1250"/>
              <a:t>BRIL</a:t>
            </a:r>
          </a:p>
          <a:p>
            <a:pPr marL="114300" indent="-114300">
              <a:lnSpc>
                <a:spcPct val="80000"/>
              </a:lnSpc>
              <a:buClr>
                <a:srgbClr val="000000"/>
              </a:buClr>
              <a:buSzPct val="100000"/>
              <a:buChar char="• "/>
              <a:defRPr sz="2500">
                <a:solidFill>
                  <a:srgbClr val="000000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 sz="1250"/>
              <a:t>BCM/PLT refit</a:t>
            </a:r>
          </a:p>
          <a:p>
            <a:pPr marL="114300" indent="-114300">
              <a:lnSpc>
                <a:spcPct val="80000"/>
              </a:lnSpc>
              <a:buClr>
                <a:srgbClr val="000000"/>
              </a:buClr>
              <a:buSzPct val="100000"/>
              <a:buChar char="• "/>
              <a:defRPr sz="2500">
                <a:solidFill>
                  <a:srgbClr val="000000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 sz="1250"/>
              <a:t>new T2 tracker</a:t>
            </a:r>
          </a:p>
        </p:txBody>
      </p:sp>
      <p:sp>
        <p:nvSpPr>
          <p:cNvPr id="28" name="Civil engineering at P5…">
            <a:extLst>
              <a:ext uri="{FF2B5EF4-FFF2-40B4-BE49-F238E27FC236}">
                <a16:creationId xmlns:a16="http://schemas.microsoft.com/office/drawing/2014/main" id="{5B9B46CE-0135-47C2-A5E6-AC126C7E4483}"/>
              </a:ext>
            </a:extLst>
          </p:cNvPr>
          <p:cNvSpPr txBox="1"/>
          <p:nvPr/>
        </p:nvSpPr>
        <p:spPr>
          <a:xfrm>
            <a:off x="3055161" y="5460897"/>
            <a:ext cx="1832078" cy="557845"/>
          </a:xfrm>
          <a:prstGeom prst="rect">
            <a:avLst/>
          </a:prstGeom>
          <a:solidFill>
            <a:srgbClr val="D4FB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720" bIns="4572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defRPr sz="250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1250"/>
              <a:t>Civil engineering at P5</a:t>
            </a:r>
          </a:p>
          <a:p>
            <a:pPr marL="114300" indent="-114300">
              <a:lnSpc>
                <a:spcPct val="80000"/>
              </a:lnSpc>
              <a:buClr>
                <a:srgbClr val="000000"/>
              </a:buClr>
              <a:buSzPct val="100000"/>
              <a:buChar char="• "/>
              <a:defRPr sz="2500">
                <a:solidFill>
                  <a:srgbClr val="000000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 sz="1250"/>
              <a:t>prepare for Phase-II assembly and logistics</a:t>
            </a:r>
          </a:p>
        </p:txBody>
      </p:sp>
      <p:sp>
        <p:nvSpPr>
          <p:cNvPr id="29" name="Inhaltsplatzhalter 7">
            <a:extLst>
              <a:ext uri="{FF2B5EF4-FFF2-40B4-BE49-F238E27FC236}">
                <a16:creationId xmlns:a16="http://schemas.microsoft.com/office/drawing/2014/main" id="{85F227BF-135D-4035-BCF4-14FC0CDA725C}"/>
              </a:ext>
            </a:extLst>
          </p:cNvPr>
          <p:cNvSpPr txBox="1">
            <a:spLocks/>
          </p:cNvSpPr>
          <p:nvPr/>
        </p:nvSpPr>
        <p:spPr>
          <a:xfrm>
            <a:off x="7489809" y="607011"/>
            <a:ext cx="4769535" cy="22203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lvl="1" indent="-180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Work on HCAL Barrel (</a:t>
            </a:r>
            <a:r>
              <a:rPr lang="en-US" dirty="0" err="1"/>
              <a:t>SiPM</a:t>
            </a:r>
            <a:r>
              <a:rPr lang="en-US" dirty="0"/>
              <a:t> readout) completed in Oct. 2019 </a:t>
            </a:r>
          </a:p>
          <a:p>
            <a:pPr marL="360000" lvl="1" indent="-180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Muon activities completed in Dec. 2020</a:t>
            </a:r>
          </a:p>
          <a:p>
            <a:pPr marL="360000" lvl="1" indent="-180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Beam-pipe installation and bake-out completed</a:t>
            </a:r>
          </a:p>
          <a:p>
            <a:pPr marL="360000" lvl="1" indent="-180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Pixel Detector installation completed in June 2021</a:t>
            </a:r>
          </a:p>
        </p:txBody>
      </p:sp>
      <p:sp>
        <p:nvSpPr>
          <p:cNvPr id="31" name="Inhaltsplatzhalter 7">
            <a:extLst>
              <a:ext uri="{FF2B5EF4-FFF2-40B4-BE49-F238E27FC236}">
                <a16:creationId xmlns:a16="http://schemas.microsoft.com/office/drawing/2014/main" id="{E13CA7EE-A1F3-4241-BDB1-6D3F2214D38E}"/>
              </a:ext>
            </a:extLst>
          </p:cNvPr>
          <p:cNvSpPr txBox="1">
            <a:spLocks/>
          </p:cNvSpPr>
          <p:nvPr/>
        </p:nvSpPr>
        <p:spPr>
          <a:xfrm>
            <a:off x="8257939" y="2935705"/>
            <a:ext cx="3934062" cy="20850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lvl="1" indent="0">
              <a:buNone/>
            </a:pPr>
            <a:r>
              <a:rPr lang="en-US" dirty="0"/>
              <a:t>Remaining activities: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en-US" dirty="0"/>
              <a:t>Yoke closing (ongoing)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en-US" dirty="0"/>
              <a:t>Magnet restart (3.8 T) and tests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en-US" dirty="0" err="1"/>
              <a:t>Cosmics</a:t>
            </a:r>
            <a:r>
              <a:rPr lang="en-US" dirty="0"/>
              <a:t> runs at full field</a:t>
            </a:r>
          </a:p>
          <a:p>
            <a:pPr marL="18000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CMS will be ready for the pilot beam test in October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endParaRPr lang="en-US" dirty="0"/>
          </a:p>
          <a:p>
            <a:pPr marL="180000" lvl="1" indent="0">
              <a:buNone/>
            </a:pPr>
            <a:endParaRPr lang="de-DE" dirty="0"/>
          </a:p>
          <a:p>
            <a:pPr marL="360000" lvl="1" indent="-1800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2" name="CMS will be ready for the pilot beam test in October">
            <a:extLst>
              <a:ext uri="{FF2B5EF4-FFF2-40B4-BE49-F238E27FC236}">
                <a16:creationId xmlns:a16="http://schemas.microsoft.com/office/drawing/2014/main" id="{45871F0D-49AD-4173-976B-6D7AD7A22EC5}"/>
              </a:ext>
            </a:extLst>
          </p:cNvPr>
          <p:cNvSpPr txBox="1"/>
          <p:nvPr/>
        </p:nvSpPr>
        <p:spPr>
          <a:xfrm>
            <a:off x="8913023" y="4796455"/>
            <a:ext cx="313097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60" tIns="60960" rIns="60960" bIns="60960">
            <a:spAutoFit/>
          </a:bodyPr>
          <a:lstStyle>
            <a:lvl1pPr>
              <a:defRPr sz="3800">
                <a:solidFill>
                  <a:srgbClr val="FF2600"/>
                </a:solidFill>
              </a:defRPr>
            </a:lvl1pPr>
          </a:lstStyle>
          <a:p>
            <a:pPr marL="180000" lvl="1">
              <a:spcBef>
                <a:spcPts val="500"/>
              </a:spcBef>
              <a:spcAft>
                <a:spcPts val="300"/>
              </a:spcAft>
            </a:pPr>
            <a:endParaRPr dirty="0">
              <a:solidFill>
                <a:schemeClr val="tx2"/>
              </a:solidFill>
            </a:endParaRPr>
          </a:p>
        </p:txBody>
      </p:sp>
      <p:sp>
        <p:nvSpPr>
          <p:cNvPr id="33" name="After Pilot Beam Test in Oct 2021…">
            <a:extLst>
              <a:ext uri="{FF2B5EF4-FFF2-40B4-BE49-F238E27FC236}">
                <a16:creationId xmlns:a16="http://schemas.microsoft.com/office/drawing/2014/main" id="{989E4792-EE86-4DCF-8CBC-A81918422BBE}"/>
              </a:ext>
            </a:extLst>
          </p:cNvPr>
          <p:cNvSpPr txBox="1"/>
          <p:nvPr/>
        </p:nvSpPr>
        <p:spPr>
          <a:xfrm>
            <a:off x="8139365" y="5224861"/>
            <a:ext cx="3871323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45720" bIns="45720">
            <a:spAutoFit/>
          </a:bodyPr>
          <a:lstStyle>
            <a:lvl1pPr defTabSz="1828800">
              <a:buClr>
                <a:srgbClr val="000000"/>
              </a:buClr>
              <a:defRPr sz="3500" b="1">
                <a:solidFill>
                  <a:srgbClr val="000000"/>
                </a:solidFill>
              </a:defRPr>
            </a:lvl1pPr>
            <a:lvl2pPr marL="685800" indent="-228600" defTabSz="1828800">
              <a:buClr>
                <a:srgbClr val="000000"/>
              </a:buClr>
              <a:buSzPct val="100000"/>
              <a:buChar char="• "/>
              <a:defRPr sz="3500">
                <a:solidFill>
                  <a:srgbClr val="000000"/>
                </a:solidFill>
              </a:defRPr>
            </a:lvl2pPr>
          </a:lstStyle>
          <a:p>
            <a:pPr marL="180000" lvl="1" indent="0" defTabSz="914400">
              <a:spcBef>
                <a:spcPts val="500"/>
              </a:spcBef>
              <a:spcAft>
                <a:spcPts val="300"/>
              </a:spcAft>
              <a:buNone/>
            </a:pPr>
            <a:r>
              <a:rPr sz="1800" dirty="0">
                <a:solidFill>
                  <a:schemeClr val="tx2"/>
                </a:solidFill>
              </a:rPr>
              <a:t>After Pilot Beam Test in Oct 2021</a:t>
            </a:r>
          </a:p>
          <a:p>
            <a:pPr marL="360000" lvl="1" indent="-180000" defTabSz="914400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sz="1800" dirty="0">
                <a:solidFill>
                  <a:schemeClr val="tx2"/>
                </a:solidFill>
              </a:rPr>
              <a:t>Phase-II muon demonstrators installation</a:t>
            </a:r>
          </a:p>
        </p:txBody>
      </p:sp>
    </p:spTree>
    <p:extLst>
      <p:ext uri="{BB962C8B-B14F-4D97-AF65-F5344CB8AC3E}">
        <p14:creationId xmlns:p14="http://schemas.microsoft.com/office/powerpoint/2010/main" val="4600982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25B9251-BDB3-4018-A82B-D4DDA75FB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Upgrade I Reminder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CC0831-7A74-4EAA-8F74-2A3165DC5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26DB0F-195C-424A-9065-AF0E2E4D9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336FF7-E58B-40A5-916E-40066BA8A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Inhaltsplatzhalter 7">
            <a:extLst>
              <a:ext uri="{FF2B5EF4-FFF2-40B4-BE49-F238E27FC236}">
                <a16:creationId xmlns:a16="http://schemas.microsoft.com/office/drawing/2014/main" id="{8CA3E3DD-E3A5-4199-989F-F9A8051BE2D7}"/>
              </a:ext>
            </a:extLst>
          </p:cNvPr>
          <p:cNvSpPr txBox="1">
            <a:spLocks/>
          </p:cNvSpPr>
          <p:nvPr/>
        </p:nvSpPr>
        <p:spPr>
          <a:xfrm>
            <a:off x="119336" y="836712"/>
            <a:ext cx="10712147" cy="5040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/>
              <a:t>All sub-detectors read out at 40 MHz for a fully software trigger (GPU based level 1)</a:t>
            </a:r>
          </a:p>
          <a:p>
            <a:pPr marL="180000" lvl="1" indent="0">
              <a:spcBef>
                <a:spcPts val="0"/>
              </a:spcBef>
              <a:spcAft>
                <a:spcPts val="600"/>
              </a:spcAft>
              <a:buNone/>
            </a:pPr>
            <a:endParaRPr lang="de-DE" sz="2000" dirty="0"/>
          </a:p>
          <a:p>
            <a:pPr marL="180000" lvl="1" indent="0">
              <a:buNone/>
            </a:pPr>
            <a:endParaRPr lang="de-DE" sz="2000" dirty="0"/>
          </a:p>
          <a:p>
            <a:pPr marL="180000" lvl="1" indent="0">
              <a:buNone/>
            </a:pPr>
            <a:endParaRPr lang="de-DE" sz="2000" dirty="0"/>
          </a:p>
          <a:p>
            <a:pPr marL="180000" lvl="1" indent="0">
              <a:buNone/>
            </a:pPr>
            <a:endParaRPr lang="de-DE" sz="2000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0E173A18-8655-41FA-989A-C88077BBF3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233" y="1980407"/>
            <a:ext cx="4833076" cy="2664296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8B206696-E30E-447B-95DA-31FE2DEFCFC0}"/>
              </a:ext>
            </a:extLst>
          </p:cNvPr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732" y="1188319"/>
            <a:ext cx="6774637" cy="3464817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10" name="Inhaltsplatzhalter 7">
            <a:extLst>
              <a:ext uri="{FF2B5EF4-FFF2-40B4-BE49-F238E27FC236}">
                <a16:creationId xmlns:a16="http://schemas.microsoft.com/office/drawing/2014/main" id="{2235E8DD-241D-41E2-A59E-7789C8BE3C28}"/>
              </a:ext>
            </a:extLst>
          </p:cNvPr>
          <p:cNvSpPr txBox="1">
            <a:spLocks/>
          </p:cNvSpPr>
          <p:nvPr/>
        </p:nvSpPr>
        <p:spPr>
          <a:xfrm>
            <a:off x="119335" y="4797152"/>
            <a:ext cx="9001001" cy="14881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lvl="1" indent="-1800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2F2F"/>
                </a:solidFill>
              </a:rPr>
              <a:t>Pixel detector VELO with silicon microchannel cooling 5mm from LHC beam</a:t>
            </a:r>
          </a:p>
          <a:p>
            <a:pPr marL="360000" lvl="1" indent="-1800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2F2F"/>
                </a:solidFill>
              </a:rPr>
              <a:t>New RICH mechanics, optics and photodetectors</a:t>
            </a:r>
          </a:p>
          <a:p>
            <a:pPr marL="360000" lvl="1" indent="-1800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2F2F"/>
                </a:solidFill>
              </a:rPr>
              <a:t>New silicon strip upstream tracker detector</a:t>
            </a:r>
          </a:p>
          <a:p>
            <a:pPr marL="360000" lvl="1" indent="-1800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2F2F"/>
                </a:solidFill>
              </a:rPr>
              <a:t>New </a:t>
            </a:r>
            <a:r>
              <a:rPr lang="en-GB" dirty="0" err="1">
                <a:solidFill>
                  <a:srgbClr val="2F2F2F"/>
                </a:solidFill>
              </a:rPr>
              <a:t>SciFi</a:t>
            </a:r>
            <a:r>
              <a:rPr lang="en-GB" dirty="0">
                <a:solidFill>
                  <a:srgbClr val="2F2F2F"/>
                </a:solidFill>
              </a:rPr>
              <a:t> tracker with 11,000 km of scintillating fibres</a:t>
            </a:r>
          </a:p>
          <a:p>
            <a:pPr marL="360000" lvl="1" indent="-1800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2F2F"/>
                </a:solidFill>
              </a:rPr>
              <a:t>New electronics for muon and calorimeter systems</a:t>
            </a:r>
          </a:p>
        </p:txBody>
      </p:sp>
      <p:pic>
        <p:nvPicPr>
          <p:cNvPr id="12" name="Picture 42" descr="lhcblogo">
            <a:extLst>
              <a:ext uri="{FF2B5EF4-FFF2-40B4-BE49-F238E27FC236}">
                <a16:creationId xmlns:a16="http://schemas.microsoft.com/office/drawing/2014/main" id="{EAA6CFA3-EC12-46CD-BAFB-87C98DCF2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3024" y="1212210"/>
            <a:ext cx="1055993" cy="651384"/>
          </a:xfrm>
          <a:prstGeom prst="rect">
            <a:avLst/>
          </a:prstGeom>
          <a:noFill/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8AE7D1DD-1C3D-4319-864B-98CE7C2B2172}"/>
              </a:ext>
            </a:extLst>
          </p:cNvPr>
          <p:cNvSpPr/>
          <p:nvPr/>
        </p:nvSpPr>
        <p:spPr>
          <a:xfrm>
            <a:off x="7464152" y="4154573"/>
            <a:ext cx="2736304" cy="218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067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65CFA1F-FBB6-4462-86C2-7C49A9F20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de-DE" dirty="0"/>
              <a:t>Computing: </a:t>
            </a:r>
            <a:r>
              <a:rPr lang="de-DE" dirty="0" err="1"/>
              <a:t>Preparation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Run 3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511070-C6C7-44D5-91C8-143200E88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A87850-FDF3-472C-84AC-79EED9BAF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DCDC3E-0A24-4CD3-B724-6ADF0E922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3C0E4195-6C2E-4C34-A602-B0F4B4977E7E}"/>
              </a:ext>
            </a:extLst>
          </p:cNvPr>
          <p:cNvSpPr/>
          <p:nvPr/>
        </p:nvSpPr>
        <p:spPr>
          <a:xfrm>
            <a:off x="7203537" y="1196752"/>
            <a:ext cx="33189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Wide Area Network connectivity </a:t>
            </a:r>
          </a:p>
          <a:p>
            <a:r>
              <a:rPr lang="en-US" dirty="0"/>
              <a:t>increased between x3 </a:t>
            </a:r>
            <a:r>
              <a:rPr lang="en-US" dirty="0" err="1"/>
              <a:t>w.r.t</a:t>
            </a:r>
            <a:r>
              <a:rPr lang="en-US" dirty="0"/>
              <a:t>. Run2 </a:t>
            </a:r>
          </a:p>
        </p:txBody>
      </p:sp>
      <p:pic>
        <p:nvPicPr>
          <p:cNvPr id="9" name="Picture 12">
            <a:extLst>
              <a:ext uri="{FF2B5EF4-FFF2-40B4-BE49-F238E27FC236}">
                <a16:creationId xmlns:a16="http://schemas.microsoft.com/office/drawing/2014/main" id="{503832D2-31CF-4302-9AF1-F0E9BCA2618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000" y="1058598"/>
            <a:ext cx="6932545" cy="4370721"/>
          </a:xfrm>
          <a:prstGeom prst="rect">
            <a:avLst/>
          </a:prstGeom>
        </p:spPr>
      </p:pic>
      <p:sp>
        <p:nvSpPr>
          <p:cNvPr id="10" name="Oval 8">
            <a:extLst>
              <a:ext uri="{FF2B5EF4-FFF2-40B4-BE49-F238E27FC236}">
                <a16:creationId xmlns:a16="http://schemas.microsoft.com/office/drawing/2014/main" id="{73E0A5BF-9CDC-4451-A702-AE54E0EB2AB2}"/>
              </a:ext>
            </a:extLst>
          </p:cNvPr>
          <p:cNvSpPr/>
          <p:nvPr/>
        </p:nvSpPr>
        <p:spPr>
          <a:xfrm>
            <a:off x="1690579" y="4725144"/>
            <a:ext cx="1021045" cy="446568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55A9995E-F9A1-465D-836C-2B4E2104E9B4}"/>
              </a:ext>
            </a:extLst>
          </p:cNvPr>
          <p:cNvSpPr/>
          <p:nvPr/>
        </p:nvSpPr>
        <p:spPr>
          <a:xfrm>
            <a:off x="5268094" y="4927663"/>
            <a:ext cx="53435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100 GB/s test from Alice concluded successfully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B0EA1D1D-9B1A-4504-98BB-0C26E2609BC1}"/>
              </a:ext>
            </a:extLst>
          </p:cNvPr>
          <p:cNvSpPr/>
          <p:nvPr/>
        </p:nvSpPr>
        <p:spPr>
          <a:xfrm>
            <a:off x="8772663" y="2502629"/>
            <a:ext cx="18389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The </a:t>
            </a:r>
            <a:r>
              <a:rPr lang="en-US" dirty="0" err="1"/>
              <a:t>Prevessin</a:t>
            </a:r>
            <a:r>
              <a:rPr lang="en-US" dirty="0"/>
              <a:t> </a:t>
            </a:r>
          </a:p>
          <a:p>
            <a:r>
              <a:rPr lang="en-US" dirty="0"/>
              <a:t>Computing </a:t>
            </a:r>
          </a:p>
          <a:p>
            <a:r>
              <a:rPr lang="en-US" dirty="0"/>
              <a:t>Center in future </a:t>
            </a:r>
          </a:p>
        </p:txBody>
      </p:sp>
      <p:sp>
        <p:nvSpPr>
          <p:cNvPr id="14" name="Rounded Rectangle 6">
            <a:extLst>
              <a:ext uri="{FF2B5EF4-FFF2-40B4-BE49-F238E27FC236}">
                <a16:creationId xmlns:a16="http://schemas.microsoft.com/office/drawing/2014/main" id="{47964884-402D-4AF3-996F-B6A18D5C7552}"/>
              </a:ext>
            </a:extLst>
          </p:cNvPr>
          <p:cNvSpPr/>
          <p:nvPr/>
        </p:nvSpPr>
        <p:spPr>
          <a:xfrm>
            <a:off x="7302393" y="2424672"/>
            <a:ext cx="3200615" cy="1183624"/>
          </a:xfrm>
          <a:prstGeom prst="roundRect">
            <a:avLst/>
          </a:prstGeom>
          <a:noFill/>
          <a:ln w="254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6AC275-FA14-40A9-B9C1-30B6A47E1DB4}"/>
              </a:ext>
            </a:extLst>
          </p:cNvPr>
          <p:cNvSpPr/>
          <p:nvPr/>
        </p:nvSpPr>
        <p:spPr>
          <a:xfrm>
            <a:off x="5268095" y="3880027"/>
            <a:ext cx="59404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Network between the CERN data center and the experiments was upgraded (× 10 for </a:t>
            </a:r>
            <a:r>
              <a:rPr lang="en-US" dirty="0" err="1"/>
              <a:t>LHCb</a:t>
            </a:r>
            <a:r>
              <a:rPr lang="en-US" dirty="0"/>
              <a:t> and </a:t>
            </a:r>
            <a:br>
              <a:rPr lang="en-US" dirty="0"/>
            </a:br>
            <a:r>
              <a:rPr lang="en-US" dirty="0"/>
              <a:t>×15 for ALICE </a:t>
            </a:r>
            <a:r>
              <a:rPr lang="en-US" dirty="0" err="1"/>
              <a:t>w.r.t.</a:t>
            </a:r>
            <a:r>
              <a:rPr lang="en-US" dirty="0"/>
              <a:t> Run 2)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2994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31C0595-A7F0-D94F-BE4D-F988C1856F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9171" y="6549782"/>
            <a:ext cx="2743200" cy="365125"/>
          </a:xfrm>
        </p:spPr>
        <p:txBody>
          <a:bodyPr/>
          <a:lstStyle/>
          <a:p>
            <a:r>
              <a:rPr lang="en-US"/>
              <a:t>25.10.2021</a:t>
            </a:r>
            <a:endParaRPr lang="fr-FR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0C8D34D-C0CC-3F4A-B7EC-61A3297061B8}"/>
              </a:ext>
            </a:extLst>
          </p:cNvPr>
          <p:cNvSpPr txBox="1">
            <a:spLocks/>
          </p:cNvSpPr>
          <p:nvPr/>
        </p:nvSpPr>
        <p:spPr>
          <a:xfrm>
            <a:off x="1397000" y="-116981"/>
            <a:ext cx="9521448" cy="1136841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dirty="0">
                <a:solidFill>
                  <a:schemeClr val="accent5">
                    <a:lumMod val="50000"/>
                  </a:schemeClr>
                </a:solidFill>
                <a:latin typeface="Arial"/>
              </a:rPr>
              <a:t>Reporting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on LHC experiments</a:t>
            </a:r>
          </a:p>
        </p:txBody>
      </p:sp>
      <p:sp>
        <p:nvSpPr>
          <p:cNvPr id="2" name="Processus 1">
            <a:extLst>
              <a:ext uri="{FF2B5EF4-FFF2-40B4-BE49-F238E27FC236}">
                <a16:creationId xmlns:a16="http://schemas.microsoft.com/office/drawing/2014/main" id="{89BF2C9E-B1E3-2A4E-89D8-0EEC87B7C867}"/>
              </a:ext>
            </a:extLst>
          </p:cNvPr>
          <p:cNvSpPr/>
          <p:nvPr/>
        </p:nvSpPr>
        <p:spPr>
          <a:xfrm>
            <a:off x="909729" y="1169051"/>
            <a:ext cx="2987020" cy="967851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CERN Council</a:t>
            </a:r>
          </a:p>
          <a:p>
            <a:pPr algn="ctr"/>
            <a:r>
              <a:rPr lang="en-GB" sz="1600" i="1" dirty="0"/>
              <a:t>Ex off. SPC Chair</a:t>
            </a:r>
          </a:p>
        </p:txBody>
      </p:sp>
      <p:sp>
        <p:nvSpPr>
          <p:cNvPr id="6" name="Processus 5">
            <a:extLst>
              <a:ext uri="{FF2B5EF4-FFF2-40B4-BE49-F238E27FC236}">
                <a16:creationId xmlns:a16="http://schemas.microsoft.com/office/drawing/2014/main" id="{3F0F29F8-BE38-CA40-A30C-894F63BCEC49}"/>
              </a:ext>
            </a:extLst>
          </p:cNvPr>
          <p:cNvSpPr/>
          <p:nvPr/>
        </p:nvSpPr>
        <p:spPr>
          <a:xfrm>
            <a:off x="1138517" y="2690256"/>
            <a:ext cx="2507984" cy="1172484"/>
          </a:xfrm>
          <a:prstGeom prst="flowChartProcess">
            <a:avLst/>
          </a:prstGeom>
          <a:solidFill>
            <a:srgbClr val="FF8D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SPC</a:t>
            </a:r>
          </a:p>
          <a:p>
            <a:pPr algn="ctr"/>
            <a:r>
              <a:rPr lang="en-GB" sz="1600" i="1" dirty="0"/>
              <a:t>Ex off: </a:t>
            </a:r>
            <a:r>
              <a:rPr lang="en-GB" sz="1600" i="1" dirty="0" err="1"/>
              <a:t>PoC</a:t>
            </a:r>
            <a:r>
              <a:rPr lang="en-GB" sz="1600" i="1" dirty="0"/>
              <a:t>, DG, DRC</a:t>
            </a:r>
          </a:p>
          <a:p>
            <a:pPr algn="ctr"/>
            <a:r>
              <a:rPr lang="en-GB" sz="1600" i="1" dirty="0"/>
              <a:t>LHCC chair</a:t>
            </a:r>
          </a:p>
        </p:txBody>
      </p: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4CB458AB-EC39-F14F-B953-EE4773AEC346}"/>
              </a:ext>
            </a:extLst>
          </p:cNvPr>
          <p:cNvCxnSpPr>
            <a:cxnSpLocks/>
            <a:stCxn id="2" idx="2"/>
            <a:endCxn id="6" idx="0"/>
          </p:cNvCxnSpPr>
          <p:nvPr/>
        </p:nvCxnSpPr>
        <p:spPr>
          <a:xfrm flipH="1">
            <a:off x="2392509" y="2136902"/>
            <a:ext cx="10730" cy="553354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triangl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Processus 48">
            <a:extLst>
              <a:ext uri="{FF2B5EF4-FFF2-40B4-BE49-F238E27FC236}">
                <a16:creationId xmlns:a16="http://schemas.microsoft.com/office/drawing/2014/main" id="{0181BE08-E06F-2843-BA19-2FB749C80D5D}"/>
              </a:ext>
            </a:extLst>
          </p:cNvPr>
          <p:cNvSpPr/>
          <p:nvPr/>
        </p:nvSpPr>
        <p:spPr>
          <a:xfrm>
            <a:off x="1410060" y="4457001"/>
            <a:ext cx="4024822" cy="840429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LHCC</a:t>
            </a:r>
          </a:p>
          <a:p>
            <a:pPr algn="ctr"/>
            <a:r>
              <a:rPr lang="en-GB" sz="1600" i="1" dirty="0"/>
              <a:t>Ex off: DG, DRC</a:t>
            </a:r>
          </a:p>
        </p:txBody>
      </p:sp>
      <p:sp>
        <p:nvSpPr>
          <p:cNvPr id="40" name="Processus 39">
            <a:extLst>
              <a:ext uri="{FF2B5EF4-FFF2-40B4-BE49-F238E27FC236}">
                <a16:creationId xmlns:a16="http://schemas.microsoft.com/office/drawing/2014/main" id="{CBF08305-75E0-8448-8C5D-B581647CE3C4}"/>
              </a:ext>
            </a:extLst>
          </p:cNvPr>
          <p:cNvSpPr/>
          <p:nvPr/>
        </p:nvSpPr>
        <p:spPr>
          <a:xfrm>
            <a:off x="8340529" y="2675759"/>
            <a:ext cx="2084831" cy="753241"/>
          </a:xfrm>
          <a:prstGeom prst="flowChartProcess">
            <a:avLst/>
          </a:prstGeom>
          <a:solidFill>
            <a:srgbClr val="72D6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DRC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4D19096A-4908-C147-A6CB-D22790BBF504}"/>
              </a:ext>
            </a:extLst>
          </p:cNvPr>
          <p:cNvCxnSpPr>
            <a:cxnSpLocks/>
          </p:cNvCxnSpPr>
          <p:nvPr/>
        </p:nvCxnSpPr>
        <p:spPr>
          <a:xfrm flipH="1" flipV="1">
            <a:off x="7162371" y="3052379"/>
            <a:ext cx="1178158" cy="4379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3D7576E9-5772-9943-AB95-6061CA5FA3F0}"/>
              </a:ext>
            </a:extLst>
          </p:cNvPr>
          <p:cNvCxnSpPr>
            <a:cxnSpLocks/>
          </p:cNvCxnSpPr>
          <p:nvPr/>
        </p:nvCxnSpPr>
        <p:spPr>
          <a:xfrm flipH="1" flipV="1">
            <a:off x="9382944" y="5297430"/>
            <a:ext cx="1" cy="461173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Processus 45">
            <a:extLst>
              <a:ext uri="{FF2B5EF4-FFF2-40B4-BE49-F238E27FC236}">
                <a16:creationId xmlns:a16="http://schemas.microsoft.com/office/drawing/2014/main" id="{FC2FA0A1-16E6-2647-8AFD-3F931B98AEB7}"/>
              </a:ext>
            </a:extLst>
          </p:cNvPr>
          <p:cNvSpPr/>
          <p:nvPr/>
        </p:nvSpPr>
        <p:spPr>
          <a:xfrm>
            <a:off x="4344082" y="2732979"/>
            <a:ext cx="2818289" cy="1033777"/>
          </a:xfrm>
          <a:prstGeom prst="flowChartProcess">
            <a:avLst/>
          </a:prstGeom>
          <a:solidFill>
            <a:srgbClr val="72D6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Research Board</a:t>
            </a:r>
          </a:p>
          <a:p>
            <a:pPr algn="ctr"/>
            <a:r>
              <a:rPr lang="en-GB" sz="1600" i="1" dirty="0"/>
              <a:t>Chair: DG, </a:t>
            </a:r>
            <a:br>
              <a:rPr lang="en-GB" sz="1600" i="1" dirty="0"/>
            </a:br>
            <a:r>
              <a:rPr lang="en-GB" sz="1600" i="1" dirty="0"/>
              <a:t>Ex off: DRC, LHCC chair</a:t>
            </a:r>
          </a:p>
        </p:txBody>
      </p: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D83EC995-D722-C64B-8BD7-247F7E1EE5B0}"/>
              </a:ext>
            </a:extLst>
          </p:cNvPr>
          <p:cNvCxnSpPr>
            <a:cxnSpLocks/>
            <a:stCxn id="46" idx="0"/>
            <a:endCxn id="64" idx="2"/>
          </p:cNvCxnSpPr>
          <p:nvPr/>
        </p:nvCxnSpPr>
        <p:spPr>
          <a:xfrm flipV="1">
            <a:off x="5753227" y="1961045"/>
            <a:ext cx="10082" cy="771934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Processus 53">
            <a:extLst>
              <a:ext uri="{FF2B5EF4-FFF2-40B4-BE49-F238E27FC236}">
                <a16:creationId xmlns:a16="http://schemas.microsoft.com/office/drawing/2014/main" id="{C109C70A-DE0E-134F-8C4C-93FBB49C04C2}"/>
              </a:ext>
            </a:extLst>
          </p:cNvPr>
          <p:cNvSpPr/>
          <p:nvPr/>
        </p:nvSpPr>
        <p:spPr>
          <a:xfrm>
            <a:off x="3738804" y="5782267"/>
            <a:ext cx="2906688" cy="801900"/>
          </a:xfrm>
          <a:prstGeom prst="flowChartProcess">
            <a:avLst/>
          </a:prstGeom>
          <a:solidFill>
            <a:srgbClr val="00B0F0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UCG</a:t>
            </a:r>
          </a:p>
          <a:p>
            <a:pPr algn="ctr"/>
            <a:r>
              <a:rPr lang="en-GB" sz="1600" i="1" dirty="0"/>
              <a:t>Ex off: LHCC and SG chairs</a:t>
            </a:r>
          </a:p>
        </p:txBody>
      </p:sp>
      <p:sp>
        <p:nvSpPr>
          <p:cNvPr id="56" name="Processus 55">
            <a:extLst>
              <a:ext uri="{FF2B5EF4-FFF2-40B4-BE49-F238E27FC236}">
                <a16:creationId xmlns:a16="http://schemas.microsoft.com/office/drawing/2014/main" id="{2473D2F5-A3E3-5541-8B1E-42D27E6A029B}"/>
              </a:ext>
            </a:extLst>
          </p:cNvPr>
          <p:cNvSpPr/>
          <p:nvPr/>
        </p:nvSpPr>
        <p:spPr>
          <a:xfrm>
            <a:off x="677313" y="5800088"/>
            <a:ext cx="2906689" cy="790940"/>
          </a:xfrm>
          <a:prstGeom prst="flowChartProcess">
            <a:avLst/>
          </a:prstGeom>
          <a:solidFill>
            <a:srgbClr val="00B0F0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P2UG ATLAS/CMS</a:t>
            </a:r>
          </a:p>
          <a:p>
            <a:pPr algn="ctr"/>
            <a:r>
              <a:rPr lang="en-GB" sz="1600" i="1" dirty="0"/>
              <a:t>Ex off: LHCC chair, UCG chair</a:t>
            </a:r>
          </a:p>
        </p:txBody>
      </p:sp>
      <p:sp>
        <p:nvSpPr>
          <p:cNvPr id="57" name="Processus 56">
            <a:extLst>
              <a:ext uri="{FF2B5EF4-FFF2-40B4-BE49-F238E27FC236}">
                <a16:creationId xmlns:a16="http://schemas.microsoft.com/office/drawing/2014/main" id="{D9EC4FC2-40C4-4E4D-BC4B-66CD856E0293}"/>
              </a:ext>
            </a:extLst>
          </p:cNvPr>
          <p:cNvSpPr/>
          <p:nvPr/>
        </p:nvSpPr>
        <p:spPr>
          <a:xfrm>
            <a:off x="7722789" y="4170995"/>
            <a:ext cx="3332328" cy="1136841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RRB</a:t>
            </a:r>
          </a:p>
          <a:p>
            <a:pPr algn="ctr"/>
            <a:r>
              <a:rPr lang="en-GB" i="1" dirty="0"/>
              <a:t>Chair: DRC, </a:t>
            </a:r>
            <a:br>
              <a:rPr lang="en-GB" i="1" dirty="0"/>
            </a:br>
            <a:r>
              <a:rPr lang="en-GB" i="1" dirty="0"/>
              <a:t>ex off: DG, LHCC chair</a:t>
            </a:r>
          </a:p>
        </p:txBody>
      </p:sp>
      <p:sp>
        <p:nvSpPr>
          <p:cNvPr id="59" name="Processus 58">
            <a:extLst>
              <a:ext uri="{FF2B5EF4-FFF2-40B4-BE49-F238E27FC236}">
                <a16:creationId xmlns:a16="http://schemas.microsoft.com/office/drawing/2014/main" id="{9969EEB9-D63F-AC4A-82AD-780E8FE63356}"/>
              </a:ext>
            </a:extLst>
          </p:cNvPr>
          <p:cNvSpPr/>
          <p:nvPr/>
        </p:nvSpPr>
        <p:spPr>
          <a:xfrm>
            <a:off x="8070931" y="5758602"/>
            <a:ext cx="2732886" cy="751138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Scrutiny Group</a:t>
            </a:r>
          </a:p>
        </p:txBody>
      </p:sp>
      <p:sp>
        <p:nvSpPr>
          <p:cNvPr id="64" name="Processus 63">
            <a:extLst>
              <a:ext uri="{FF2B5EF4-FFF2-40B4-BE49-F238E27FC236}">
                <a16:creationId xmlns:a16="http://schemas.microsoft.com/office/drawing/2014/main" id="{BC963C1A-9D16-1347-BF9D-1738E25C5E96}"/>
              </a:ext>
            </a:extLst>
          </p:cNvPr>
          <p:cNvSpPr/>
          <p:nvPr/>
        </p:nvSpPr>
        <p:spPr>
          <a:xfrm>
            <a:off x="4720893" y="1156664"/>
            <a:ext cx="2084832" cy="804381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DG</a:t>
            </a: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18689198-8027-A14D-B8AD-FE3363FF6EF6}"/>
              </a:ext>
            </a:extLst>
          </p:cNvPr>
          <p:cNvCxnSpPr>
            <a:cxnSpLocks/>
          </p:cNvCxnSpPr>
          <p:nvPr/>
        </p:nvCxnSpPr>
        <p:spPr>
          <a:xfrm flipH="1">
            <a:off x="6805726" y="1571936"/>
            <a:ext cx="2530411" cy="0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7358CB4C-ED81-5C4E-937E-BA816C5F7DF0}"/>
              </a:ext>
            </a:extLst>
          </p:cNvPr>
          <p:cNvCxnSpPr>
            <a:cxnSpLocks/>
            <a:endCxn id="40" idx="2"/>
          </p:cNvCxnSpPr>
          <p:nvPr/>
        </p:nvCxnSpPr>
        <p:spPr>
          <a:xfrm flipV="1">
            <a:off x="9361146" y="3429000"/>
            <a:ext cx="21799" cy="741892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B2664B16-177F-E248-AA4F-1E7D3661840A}"/>
              </a:ext>
            </a:extLst>
          </p:cNvPr>
          <p:cNvCxnSpPr>
            <a:cxnSpLocks/>
          </p:cNvCxnSpPr>
          <p:nvPr/>
        </p:nvCxnSpPr>
        <p:spPr>
          <a:xfrm flipV="1">
            <a:off x="2309505" y="5297430"/>
            <a:ext cx="6802" cy="502850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10AE29F0-CBE7-49B4-AAC1-EFE05E2011B3}"/>
              </a:ext>
            </a:extLst>
          </p:cNvPr>
          <p:cNvCxnSpPr>
            <a:cxnSpLocks/>
          </p:cNvCxnSpPr>
          <p:nvPr/>
        </p:nvCxnSpPr>
        <p:spPr>
          <a:xfrm>
            <a:off x="9336137" y="1550164"/>
            <a:ext cx="0" cy="112559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41">
            <a:extLst>
              <a:ext uri="{FF2B5EF4-FFF2-40B4-BE49-F238E27FC236}">
                <a16:creationId xmlns:a16="http://schemas.microsoft.com/office/drawing/2014/main" id="{B0C010C6-34FF-414B-B4A5-EC33B6FD2541}"/>
              </a:ext>
            </a:extLst>
          </p:cNvPr>
          <p:cNvCxnSpPr>
            <a:cxnSpLocks/>
          </p:cNvCxnSpPr>
          <p:nvPr/>
        </p:nvCxnSpPr>
        <p:spPr>
          <a:xfrm flipH="1">
            <a:off x="2318657" y="3844340"/>
            <a:ext cx="20737" cy="607917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triangl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41">
            <a:extLst>
              <a:ext uri="{FF2B5EF4-FFF2-40B4-BE49-F238E27FC236}">
                <a16:creationId xmlns:a16="http://schemas.microsoft.com/office/drawing/2014/main" id="{4A3734D7-48AC-41AC-A9D6-FC52467586AA}"/>
              </a:ext>
            </a:extLst>
          </p:cNvPr>
          <p:cNvCxnSpPr>
            <a:cxnSpLocks/>
          </p:cNvCxnSpPr>
          <p:nvPr/>
        </p:nvCxnSpPr>
        <p:spPr>
          <a:xfrm>
            <a:off x="4994894" y="3766756"/>
            <a:ext cx="0" cy="669792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triangl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41">
            <a:extLst>
              <a:ext uri="{FF2B5EF4-FFF2-40B4-BE49-F238E27FC236}">
                <a16:creationId xmlns:a16="http://schemas.microsoft.com/office/drawing/2014/main" id="{6C027F48-698D-4C41-B0FC-2EEC887ECE63}"/>
              </a:ext>
            </a:extLst>
          </p:cNvPr>
          <p:cNvCxnSpPr>
            <a:cxnSpLocks/>
          </p:cNvCxnSpPr>
          <p:nvPr/>
        </p:nvCxnSpPr>
        <p:spPr>
          <a:xfrm>
            <a:off x="4994894" y="5297430"/>
            <a:ext cx="0" cy="484837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triangl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997F66E7-16AA-4F28-A178-ED58E30B6A65}"/>
              </a:ext>
            </a:extLst>
          </p:cNvPr>
          <p:cNvSpPr txBox="1"/>
          <p:nvPr/>
        </p:nvSpPr>
        <p:spPr>
          <a:xfrm>
            <a:off x="9437375" y="1006736"/>
            <a:ext cx="294464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LHCC: LHC Experiments Committee</a:t>
            </a:r>
          </a:p>
          <a:p>
            <a:r>
              <a:rPr lang="en-US" sz="1400" dirty="0"/>
              <a:t>P2UG: Phase 2 Upgrade Group</a:t>
            </a:r>
            <a:br>
              <a:rPr lang="en-US" sz="1400" dirty="0"/>
            </a:br>
            <a:r>
              <a:rPr lang="en-US" sz="1400" dirty="0"/>
              <a:t>RRB: Resource Review Board</a:t>
            </a:r>
          </a:p>
          <a:p>
            <a:r>
              <a:rPr lang="en-US" sz="1400" dirty="0"/>
              <a:t>SPC: Science Policy Committee</a:t>
            </a:r>
          </a:p>
          <a:p>
            <a:r>
              <a:rPr lang="en-US" sz="1400" dirty="0"/>
              <a:t>UCG: Upgrade Cost Group</a:t>
            </a: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D258F5EE-19E8-414E-8A80-A4DD2072569F}"/>
              </a:ext>
            </a:extLst>
          </p:cNvPr>
          <p:cNvCxnSpPr>
            <a:cxnSpLocks/>
            <a:endCxn id="57" idx="1"/>
          </p:cNvCxnSpPr>
          <p:nvPr/>
        </p:nvCxnSpPr>
        <p:spPr>
          <a:xfrm flipV="1">
            <a:off x="5434882" y="4739416"/>
            <a:ext cx="2287907" cy="9074"/>
          </a:xfrm>
          <a:prstGeom prst="straightConnector1">
            <a:avLst/>
          </a:prstGeom>
          <a:ln w="57150">
            <a:solidFill>
              <a:srgbClr val="0563C1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124B62DC-AF78-4CE9-8EDC-6968D6D257CC}"/>
              </a:ext>
            </a:extLst>
          </p:cNvPr>
          <p:cNvSpPr txBox="1"/>
          <p:nvPr/>
        </p:nvSpPr>
        <p:spPr>
          <a:xfrm flipH="1">
            <a:off x="5804150" y="4386865"/>
            <a:ext cx="1690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563C1"/>
                </a:solidFill>
              </a:rPr>
              <a:t>Information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088A22D-FE75-4FE6-BA42-EE2956B10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B15DAE6-20B4-40DF-9917-19441E486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6888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1742"/>
          </a:xfrm>
        </p:spPr>
        <p:txBody>
          <a:bodyPr>
            <a:normAutofit/>
          </a:bodyPr>
          <a:lstStyle/>
          <a:p>
            <a:pPr algn="ctr"/>
            <a:r>
              <a:rPr lang="fr-CH" sz="3600" b="1" dirty="0"/>
              <a:t>Composition </a:t>
            </a:r>
            <a:r>
              <a:rPr lang="fr-CH" sz="3600" b="1" dirty="0" err="1"/>
              <a:t>Scrutiny</a:t>
            </a:r>
            <a:r>
              <a:rPr lang="fr-CH" sz="3600" b="1" dirty="0"/>
              <a:t> </a:t>
            </a:r>
            <a:r>
              <a:rPr lang="fr-CH" sz="3600" b="1"/>
              <a:t>Group 2021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5933" y="1180127"/>
            <a:ext cx="5952067" cy="5201201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600" b="0" dirty="0"/>
              <a:t>SANDAKER, Heidi (Chair, University of Oslo, NO)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600" b="0" dirty="0"/>
              <a:t>SCHMIDT, Burkhard (Scientific </a:t>
            </a:r>
            <a:r>
              <a:rPr lang="fr-CH" sz="1600" b="0" dirty="0" err="1"/>
              <a:t>Secretary</a:t>
            </a:r>
            <a:r>
              <a:rPr lang="fr-CH" sz="1600" b="0" dirty="0"/>
              <a:t>, CERN)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600" b="0" dirty="0"/>
              <a:t>*FATEMI, Renee (University of Kentucky, US)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600" b="0" dirty="0"/>
              <a:t>FREY, Ariane (University of Göttingen, DE)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600" b="0" dirty="0"/>
              <a:t>GOLDSTEIN, Joel (University of Bristol, UK)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600" b="0" dirty="0"/>
              <a:t>*LUBRANO, Pasquale (</a:t>
            </a:r>
            <a:r>
              <a:rPr lang="fr-CH" sz="1600" b="0" dirty="0" err="1"/>
              <a:t>Perugia</a:t>
            </a:r>
            <a:r>
              <a:rPr lang="fr-CH" sz="1600" b="0" dirty="0"/>
              <a:t>, IT)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600" b="0" dirty="0"/>
              <a:t>MAZZUCATO, Edoardo (CEA/IRFU, FR)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600" b="0" dirty="0"/>
              <a:t>POESCHL, Roman (IN2P3, FR)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600" b="0" dirty="0"/>
              <a:t>SCHWANDA, Christoph (HEPHY, AT)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600" b="0" dirty="0"/>
              <a:t>YECK, James (BNL, US)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CH" sz="1400" b="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CH" sz="1600" b="0" dirty="0"/>
              <a:t>*</a:t>
            </a:r>
            <a:r>
              <a:rPr lang="fr-CH" sz="1600" b="0" dirty="0" err="1"/>
              <a:t>Leaving</a:t>
            </a:r>
            <a:r>
              <a:rPr lang="fr-CH" sz="1600" b="0" dirty="0"/>
              <a:t> </a:t>
            </a:r>
            <a:r>
              <a:rPr lang="fr-CH" sz="1600" b="0" dirty="0" err="1"/>
              <a:t>members</a:t>
            </a:r>
            <a:r>
              <a:rPr lang="fr-CH" sz="1600" b="0" dirty="0"/>
              <a:t>. </a:t>
            </a:r>
            <a:r>
              <a:rPr lang="fr-CH" sz="1600" b="0" dirty="0" err="1"/>
              <a:t>Proposed</a:t>
            </a:r>
            <a:r>
              <a:rPr lang="fr-CH" sz="1600" b="0" dirty="0"/>
              <a:t> Replacements: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400" dirty="0"/>
              <a:t>LUBRANO, Pasquale  - </a:t>
            </a:r>
            <a:r>
              <a:rPr lang="fr-CH" sz="1400" dirty="0" err="1"/>
              <a:t>replaced</a:t>
            </a:r>
            <a:r>
              <a:rPr lang="fr-CH" sz="1400" dirty="0"/>
              <a:t> by PEPE, Monica (</a:t>
            </a:r>
            <a:r>
              <a:rPr lang="fr-CH" sz="1400" dirty="0" err="1"/>
              <a:t>Perugia</a:t>
            </a:r>
            <a:r>
              <a:rPr lang="fr-CH" sz="1400" dirty="0"/>
              <a:t>, IT)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400" dirty="0"/>
              <a:t>FATEMI, Renee, </a:t>
            </a:r>
            <a:r>
              <a:rPr lang="fr-CH" sz="1400" dirty="0" err="1"/>
              <a:t>needs</a:t>
            </a:r>
            <a:r>
              <a:rPr lang="fr-CH" sz="1400" dirty="0"/>
              <a:t> replacement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CH" sz="1400" b="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fr-CH" sz="1400" b="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r-CH" sz="1400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16907" y="1340768"/>
            <a:ext cx="4724400" cy="435133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600" b="0" dirty="0"/>
              <a:t>*CAMPBELL, Michael  CERN, EP)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600" b="0" dirty="0"/>
              <a:t>DANIELSSON, Hans (CERN, EP)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600" b="0" dirty="0"/>
              <a:t>*DANNHEIM, </a:t>
            </a:r>
            <a:r>
              <a:rPr lang="fr-CH" sz="1600" b="0" dirty="0" err="1"/>
              <a:t>Dominik</a:t>
            </a:r>
            <a:r>
              <a:rPr lang="fr-CH" sz="1600" b="0" dirty="0"/>
              <a:t> (CERN, EP)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600" b="0" dirty="0"/>
              <a:t>*PRODON, Sylvie (CERN, FAP)</a:t>
            </a:r>
          </a:p>
          <a:p>
            <a:endParaRPr lang="fr-CH" sz="1200" dirty="0"/>
          </a:p>
          <a:p>
            <a:pPr marL="0" indent="0">
              <a:buNone/>
            </a:pPr>
            <a:endParaRPr lang="fr-CH" sz="1200" dirty="0"/>
          </a:p>
          <a:p>
            <a:pPr marL="0" indent="0">
              <a:buNone/>
            </a:pPr>
            <a:endParaRPr lang="fr-CH" sz="120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600" b="0" dirty="0"/>
              <a:t>*</a:t>
            </a:r>
            <a:r>
              <a:rPr lang="fr-CH" sz="1600" b="0" dirty="0" err="1"/>
              <a:t>Leaving</a:t>
            </a:r>
            <a:r>
              <a:rPr lang="fr-CH" sz="1600" b="0" dirty="0"/>
              <a:t> </a:t>
            </a:r>
            <a:r>
              <a:rPr lang="fr-CH" sz="1600" b="0" dirty="0" err="1"/>
              <a:t>members</a:t>
            </a:r>
            <a:r>
              <a:rPr lang="fr-CH" sz="1600" b="0" dirty="0"/>
              <a:t>. </a:t>
            </a:r>
            <a:r>
              <a:rPr lang="fr-CH" sz="1600" b="0" dirty="0" err="1"/>
              <a:t>Proposed</a:t>
            </a:r>
            <a:r>
              <a:rPr lang="fr-CH" sz="1600" b="0" dirty="0"/>
              <a:t> Replacements: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400" dirty="0"/>
              <a:t>CAMPBELL, Michael - </a:t>
            </a:r>
            <a:r>
              <a:rPr lang="fr-CH" sz="1400" dirty="0" err="1"/>
              <a:t>replaced</a:t>
            </a:r>
            <a:r>
              <a:rPr lang="fr-CH" sz="1400" dirty="0"/>
              <a:t> by TROSKA, Jan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400" dirty="0"/>
              <a:t>DANNHEIM, Dominik - not </a:t>
            </a:r>
            <a:r>
              <a:rPr lang="fr-CH" sz="1400" dirty="0" err="1"/>
              <a:t>replaced</a:t>
            </a:r>
            <a:endParaRPr lang="fr-CH" sz="1400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400" dirty="0"/>
              <a:t>PRODON, Sylvie - </a:t>
            </a:r>
            <a:r>
              <a:rPr lang="fr-CH" sz="1400" dirty="0" err="1"/>
              <a:t>replaced</a:t>
            </a:r>
            <a:r>
              <a:rPr lang="fr-CH" sz="1400" dirty="0"/>
              <a:t> by SPENCER, Catherine</a:t>
            </a:r>
          </a:p>
        </p:txBody>
      </p:sp>
    </p:spTree>
    <p:extLst>
      <p:ext uri="{BB962C8B-B14F-4D97-AF65-F5344CB8AC3E}">
        <p14:creationId xmlns:p14="http://schemas.microsoft.com/office/powerpoint/2010/main" val="1237042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2577D84-21D3-45BE-B35B-D0588FFAF4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001" y="1592263"/>
            <a:ext cx="4379999" cy="516101"/>
          </a:xfrm>
        </p:spPr>
        <p:txBody>
          <a:bodyPr/>
          <a:lstStyle/>
          <a:p>
            <a:r>
              <a:rPr lang="en-US" b="0" dirty="0"/>
              <a:t>Observation of WWW production:</a:t>
            </a:r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E895FD0-6F62-426D-A4E1-FA9C5EE5B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results: ATLAS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578D8C-FA09-47B8-B89A-C23600DD6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7F7959-6CBC-4E05-A189-9F8A294F0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75BE35-D5F2-49FE-ABEB-F6D1D8BF1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C0044BB-447D-44E3-B778-3520201E86B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1000" y="1688953"/>
            <a:ext cx="7623672" cy="4566492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4F43D1C-392B-4FA8-A911-BEAAE655C7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001" y="5029550"/>
            <a:ext cx="3344227" cy="1065742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E17A3707-22DC-4677-B450-170BFF1A7168}"/>
              </a:ext>
            </a:extLst>
          </p:cNvPr>
          <p:cNvSpPr/>
          <p:nvPr/>
        </p:nvSpPr>
        <p:spPr>
          <a:xfrm>
            <a:off x="4623002" y="104262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Candidate event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pp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→ WWW → e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ν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ν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µ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ν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2E360D92-9F82-4F51-A956-F1F002191F5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200" y="2075175"/>
            <a:ext cx="2863264" cy="135382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C19ED687-CB3E-44EA-832D-2C7433A5AC9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493" y="3511010"/>
            <a:ext cx="2842179" cy="121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990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F2E1D8F-A6B1-4187-9706-62C865AFA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5" y="1052736"/>
            <a:ext cx="5256585" cy="1169515"/>
          </a:xfrm>
        </p:spPr>
        <p:txBody>
          <a:bodyPr/>
          <a:lstStyle/>
          <a:p>
            <a:pPr marL="0" lvl="1" indent="0" fontAlgn="base">
              <a:spcBef>
                <a:spcPct val="20000"/>
              </a:spcBef>
              <a:spcAft>
                <a:spcPct val="0"/>
              </a:spcAft>
              <a:buNone/>
            </a:pP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Measurement </a:t>
            </a:r>
            <a:r>
              <a:rPr lang="de-DE" sz="2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 W </a:t>
            </a:r>
            <a:r>
              <a:rPr lang="de-DE" sz="2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branching</a:t>
            </a: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ratios</a:t>
            </a: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342900" lvl="1" indent="-1800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More </a:t>
            </a:r>
            <a:r>
              <a:rPr lang="de-DE" sz="2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precise</a:t>
            </a: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than</a:t>
            </a: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 LEP </a:t>
            </a:r>
            <a:r>
              <a:rPr lang="de-DE" sz="2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combined</a:t>
            </a: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results</a:t>
            </a:r>
            <a:endParaRPr lang="de-DE" sz="2000" dirty="0">
              <a:solidFill>
                <a:srgbClr val="303030"/>
              </a:solidFill>
              <a:latin typeface="Arial" pitchFamily="34" charset="0"/>
              <a:cs typeface="Arial" pitchFamily="34" charset="0"/>
            </a:endParaRPr>
          </a:p>
          <a:p>
            <a:pPr marL="342900" lvl="1" indent="-1800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Close </a:t>
            </a:r>
            <a:r>
              <a:rPr lang="de-DE" sz="2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de-DE" sz="2000" dirty="0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 SM </a:t>
            </a:r>
            <a:r>
              <a:rPr lang="de-DE" sz="2000" dirty="0" err="1">
                <a:solidFill>
                  <a:srgbClr val="303030"/>
                </a:solidFill>
                <a:latin typeface="Arial" pitchFamily="34" charset="0"/>
                <a:cs typeface="Arial" pitchFamily="34" charset="0"/>
              </a:rPr>
              <a:t>expectations</a:t>
            </a:r>
            <a:endParaRPr lang="de-DE" sz="2000" dirty="0">
              <a:solidFill>
                <a:srgbClr val="30303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65CFA1F-FBB6-4462-86C2-7C49A9F20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576" y="109027"/>
            <a:ext cx="11376025" cy="1065742"/>
          </a:xfrm>
        </p:spPr>
        <p:txBody>
          <a:bodyPr/>
          <a:lstStyle/>
          <a:p>
            <a:r>
              <a:rPr lang="en-US" dirty="0"/>
              <a:t>Physics results: </a:t>
            </a:r>
            <a:r>
              <a:rPr lang="de-DE" dirty="0"/>
              <a:t>CMS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511070-C6C7-44D5-91C8-143200E88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A87850-FDF3-472C-84AC-79EED9BAF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DCDC3E-0A24-4CD3-B724-6ADF0E922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D7A86A0-E098-4E49-8F0D-4AA2E3825E0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1072" y="188640"/>
            <a:ext cx="6123198" cy="230425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A9D1417-2330-48DF-B531-E212004E781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922" y="2222251"/>
            <a:ext cx="8180680" cy="404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579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DBC72C9-A812-4D1E-B89B-84276A61B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68760"/>
            <a:ext cx="5399981" cy="46085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0" dirty="0"/>
              <a:t>March 2021: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0" dirty="0"/>
              <a:t>Measurement of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F53D5DE-0827-4F82-B45B-3D7FAEFE4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280" y="373593"/>
            <a:ext cx="11376025" cy="1065742"/>
          </a:xfrm>
        </p:spPr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: Test of Lepton Universality	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57EAC2-41D4-40EB-9377-B0EBA9246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8A0EA7-87A0-4CA9-9443-D7142A603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8B3627-325B-45F5-894A-DC539FE03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17">
            <a:extLst>
              <a:ext uri="{FF2B5EF4-FFF2-40B4-BE49-F238E27FC236}">
                <a16:creationId xmlns:a16="http://schemas.microsoft.com/office/drawing/2014/main" id="{42326377-4394-4A73-BBDE-B617F490B74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563" y="2871305"/>
            <a:ext cx="4780681" cy="3180992"/>
          </a:xfrm>
          <a:prstGeom prst="rect">
            <a:avLst/>
          </a:prstGeom>
        </p:spPr>
      </p:pic>
      <p:pic>
        <p:nvPicPr>
          <p:cNvPr id="9" name="Picture 14">
            <a:extLst>
              <a:ext uri="{FF2B5EF4-FFF2-40B4-BE49-F238E27FC236}">
                <a16:creationId xmlns:a16="http://schemas.microsoft.com/office/drawing/2014/main" id="{CB8EBC2D-C085-486C-BC6B-57CC0FA741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84" y="2220278"/>
            <a:ext cx="4460072" cy="513783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2">
                <a:extLst>
                  <a:ext uri="{FF2B5EF4-FFF2-40B4-BE49-F238E27FC236}">
                    <a16:creationId xmlns:a16="http://schemas.microsoft.com/office/drawing/2014/main" id="{0222F701-F7D0-4DA5-8953-0F4FFDA1DD64}"/>
                  </a:ext>
                </a:extLst>
              </p:cNvPr>
              <p:cNvSpPr txBox="1"/>
              <p:nvPr/>
            </p:nvSpPr>
            <p:spPr>
              <a:xfrm>
                <a:off x="2135560" y="1537593"/>
                <a:ext cx="367240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accent6"/>
                    </a:solidFill>
                  </a:rPr>
                  <a:t>)/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sSup>
                      <m:sSup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accent6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0" name="TextBox 2">
                <a:extLst>
                  <a:ext uri="{FF2B5EF4-FFF2-40B4-BE49-F238E27FC236}">
                    <a16:creationId xmlns:a16="http://schemas.microsoft.com/office/drawing/2014/main" id="{0222F701-F7D0-4DA5-8953-0F4FFDA1DD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560" y="1537593"/>
                <a:ext cx="3672408" cy="276999"/>
              </a:xfrm>
              <a:prstGeom prst="rect">
                <a:avLst/>
              </a:prstGeom>
              <a:blipFill>
                <a:blip r:embed="rId5"/>
                <a:stretch>
                  <a:fillRect l="-2156" t="-28261" r="-3483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hteck 10">
            <a:extLst>
              <a:ext uri="{FF2B5EF4-FFF2-40B4-BE49-F238E27FC236}">
                <a16:creationId xmlns:a16="http://schemas.microsoft.com/office/drawing/2014/main" id="{10AD476E-48FD-4684-B7C6-C6C3094A9B81}"/>
              </a:ext>
            </a:extLst>
          </p:cNvPr>
          <p:cNvSpPr/>
          <p:nvPr/>
        </p:nvSpPr>
        <p:spPr>
          <a:xfrm>
            <a:off x="1495651" y="5888766"/>
            <a:ext cx="2571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3.1σ deviation from SM</a:t>
            </a:r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490492EA-8A0B-4BF0-83C0-7BAA5CD65E96}"/>
              </a:ext>
            </a:extLst>
          </p:cNvPr>
          <p:cNvSpPr txBox="1">
            <a:spLocks/>
          </p:cNvSpPr>
          <p:nvPr/>
        </p:nvSpPr>
        <p:spPr>
          <a:xfrm>
            <a:off x="6359324" y="1268760"/>
            <a:ext cx="5399981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0" dirty="0"/>
              <a:t>October 2021: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2B306C85-9F57-485E-9AB4-C57A4C8D17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8328" y="1916832"/>
            <a:ext cx="3049043" cy="766966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2FC0281F-DCBB-473C-9B15-3312818DA07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6264" y="2735749"/>
            <a:ext cx="4780681" cy="3295096"/>
          </a:xfrm>
          <a:prstGeom prst="rect">
            <a:avLst/>
          </a:prstGeom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A0FFCAE3-C559-4A92-8F30-429026E3D86E}"/>
              </a:ext>
            </a:extLst>
          </p:cNvPr>
          <p:cNvSpPr/>
          <p:nvPr/>
        </p:nvSpPr>
        <p:spPr>
          <a:xfrm>
            <a:off x="6240016" y="5867980"/>
            <a:ext cx="4636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Twice approx. 1 σ, but again lack of muons!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5B74CC13-0516-40C8-A53B-1E432B5F52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10855" y="1556792"/>
            <a:ext cx="2669033" cy="1199565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B63ECDA3-C11A-46D6-B724-4B4B5B0F0D5A}"/>
              </a:ext>
            </a:extLst>
          </p:cNvPr>
          <p:cNvSpPr/>
          <p:nvPr/>
        </p:nvSpPr>
        <p:spPr>
          <a:xfrm>
            <a:off x="8616280" y="1389505"/>
            <a:ext cx="528480" cy="2392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D69C2C77-CCC2-4DC2-B740-B85B6C80A649}"/>
              </a:ext>
            </a:extLst>
          </p:cNvPr>
          <p:cNvSpPr/>
          <p:nvPr/>
        </p:nvSpPr>
        <p:spPr>
          <a:xfrm rot="20054153">
            <a:off x="2487288" y="3168889"/>
            <a:ext cx="6762729" cy="153337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2F2F2F"/>
                </a:solidFill>
              </a:rPr>
              <a:t>LHC </a:t>
            </a:r>
            <a:r>
              <a:rPr lang="en-US" sz="2000" dirty="0" err="1">
                <a:solidFill>
                  <a:srgbClr val="2F2F2F"/>
                </a:solidFill>
              </a:rPr>
              <a:t>Flavour</a:t>
            </a:r>
            <a:r>
              <a:rPr lang="en-US" sz="2000" dirty="0">
                <a:solidFill>
                  <a:srgbClr val="2F2F2F"/>
                </a:solidFill>
              </a:rPr>
              <a:t> Anomaly workshop: 20</a:t>
            </a:r>
            <a:r>
              <a:rPr lang="en-US" sz="2000" baseline="30000" dirty="0">
                <a:solidFill>
                  <a:srgbClr val="2F2F2F"/>
                </a:solidFill>
              </a:rPr>
              <a:t>th</a:t>
            </a:r>
            <a:r>
              <a:rPr lang="en-US" sz="2000" dirty="0">
                <a:solidFill>
                  <a:srgbClr val="2F2F2F"/>
                </a:solidFill>
              </a:rPr>
              <a:t> October 2021</a:t>
            </a:r>
          </a:p>
          <a:p>
            <a:pPr algn="ctr"/>
            <a:r>
              <a:rPr lang="en-US" sz="2000" dirty="0">
                <a:solidFill>
                  <a:srgbClr val="2F2F2F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https://indico.cern.ch/event/1055780/</a:t>
            </a:r>
            <a:endParaRPr lang="en-US" sz="2000" dirty="0">
              <a:solidFill>
                <a:srgbClr val="2F2F2F"/>
              </a:solidFill>
            </a:endParaRPr>
          </a:p>
          <a:p>
            <a:pPr algn="ctr"/>
            <a:r>
              <a:rPr lang="en-US" sz="2000" dirty="0">
                <a:solidFill>
                  <a:srgbClr val="2F2F2F"/>
                </a:solidFill>
              </a:rPr>
              <a:t>Experiments &amp; Theory</a:t>
            </a:r>
          </a:p>
        </p:txBody>
      </p:sp>
    </p:spTree>
    <p:extLst>
      <p:ext uri="{BB962C8B-B14F-4D97-AF65-F5344CB8AC3E}">
        <p14:creationId xmlns:p14="http://schemas.microsoft.com/office/powerpoint/2010/main" val="215061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7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10C4CAA-A68F-47DD-A636-263A4D9B4E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228" y="2405937"/>
            <a:ext cx="3658085" cy="697088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Rate of publications remains </a:t>
            </a: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high in all experiments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E11F4B-0BC7-4E70-B8A8-B461C5AAB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9DA271-64B9-4F6B-A8A1-E8D69AD40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2B1119-7492-4763-8251-6CA4764D7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11D4F056-AB54-4BB7-A540-B59429CCFEB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8001" y="541460"/>
            <a:ext cx="4043038" cy="3032278"/>
          </a:xfrm>
          <a:prstGeom prst="rect">
            <a:avLst/>
          </a:prstGeom>
        </p:spPr>
      </p:pic>
      <p:pic>
        <p:nvPicPr>
          <p:cNvPr id="11" name="Picture 42" descr="lhcblogo">
            <a:extLst>
              <a:ext uri="{FF2B5EF4-FFF2-40B4-BE49-F238E27FC236}">
                <a16:creationId xmlns:a16="http://schemas.microsoft.com/office/drawing/2014/main" id="{A60A4266-9FB8-4137-ABDE-9CA212C45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41533" y="218066"/>
            <a:ext cx="1055993" cy="651385"/>
          </a:xfrm>
          <a:prstGeom prst="rect">
            <a:avLst/>
          </a:prstGeom>
          <a:noFill/>
        </p:spPr>
      </p:pic>
      <p:grpSp>
        <p:nvGrpSpPr>
          <p:cNvPr id="12" name="Picture 7">
            <a:extLst>
              <a:ext uri="{FF2B5EF4-FFF2-40B4-BE49-F238E27FC236}">
                <a16:creationId xmlns:a16="http://schemas.microsoft.com/office/drawing/2014/main" id="{B21E88D2-ABF6-40F1-A176-0B4CD40471AC}"/>
              </a:ext>
            </a:extLst>
          </p:cNvPr>
          <p:cNvGrpSpPr/>
          <p:nvPr/>
        </p:nvGrpSpPr>
        <p:grpSpPr>
          <a:xfrm>
            <a:off x="7700303" y="3668160"/>
            <a:ext cx="4200128" cy="2413530"/>
            <a:chOff x="0" y="0"/>
            <a:chExt cx="10207218" cy="6808085"/>
          </a:xfrm>
        </p:grpSpPr>
        <p:sp>
          <p:nvSpPr>
            <p:cNvPr id="13" name="Rectangle">
              <a:extLst>
                <a:ext uri="{FF2B5EF4-FFF2-40B4-BE49-F238E27FC236}">
                  <a16:creationId xmlns:a16="http://schemas.microsoft.com/office/drawing/2014/main" id="{C706F9AE-675C-4FC9-AADE-3716C33C7836}"/>
                </a:ext>
              </a:extLst>
            </p:cNvPr>
            <p:cNvSpPr/>
            <p:nvPr/>
          </p:nvSpPr>
          <p:spPr>
            <a:xfrm>
              <a:off x="0" y="0"/>
              <a:ext cx="10207219" cy="6808086"/>
            </a:xfrm>
            <a:prstGeom prst="rect">
              <a:avLst/>
            </a:prstGeom>
            <a:solidFill>
              <a:schemeClr val="accent6">
                <a:lumOff val="4887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defRPr sz="1800">
                  <a:solidFill>
                    <a:srgbClr val="000000"/>
                  </a:solidFill>
                </a:defRPr>
              </a:pPr>
              <a:endParaRPr/>
            </a:p>
          </p:txBody>
        </p:sp>
        <p:pic>
          <p:nvPicPr>
            <p:cNvPr id="14" name="image6.png" descr="image6.png">
              <a:extLst>
                <a:ext uri="{FF2B5EF4-FFF2-40B4-BE49-F238E27FC236}">
                  <a16:creationId xmlns:a16="http://schemas.microsoft.com/office/drawing/2014/main" id="{CEBD6431-564F-4A17-AEF4-E3C03C0E6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07219" cy="6808086"/>
            </a:xfrm>
            <a:prstGeom prst="rect">
              <a:avLst/>
            </a:prstGeom>
            <a:ln w="88900" cap="sq">
              <a:solidFill>
                <a:srgbClr val="FFFFFF"/>
              </a:solidFill>
              <a:prstDash val="solid"/>
              <a:miter lim="800000"/>
            </a:ln>
            <a:effectLst>
              <a:outerShdw blurRad="101600" dist="38100" dir="2700000" rotWithShape="0">
                <a:srgbClr val="000000">
                  <a:alpha val="40000"/>
                </a:srgbClr>
              </a:outerShdw>
            </a:effectLst>
          </p:spPr>
        </p:pic>
      </p:grpSp>
      <p:pic>
        <p:nvPicPr>
          <p:cNvPr id="16" name="Grafik 15">
            <a:extLst>
              <a:ext uri="{FF2B5EF4-FFF2-40B4-BE49-F238E27FC236}">
                <a16:creationId xmlns:a16="http://schemas.microsoft.com/office/drawing/2014/main" id="{0B6EC379-588E-4D7A-8241-8DFD7798E05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5648" y="2967871"/>
            <a:ext cx="700289" cy="700289"/>
          </a:xfrm>
          <a:prstGeom prst="rect">
            <a:avLst/>
          </a:prstGeom>
        </p:spPr>
      </p:pic>
      <p:sp>
        <p:nvSpPr>
          <p:cNvPr id="17" name="Titel 2">
            <a:extLst>
              <a:ext uri="{FF2B5EF4-FFF2-40B4-BE49-F238E27FC236}">
                <a16:creationId xmlns:a16="http://schemas.microsoft.com/office/drawing/2014/main" id="{271A0223-6E11-494F-B1DE-55AF26C39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US" dirty="0"/>
              <a:t>Publications from LHC Experiments</a:t>
            </a:r>
          </a:p>
        </p:txBody>
      </p:sp>
      <p:graphicFrame>
        <p:nvGraphicFramePr>
          <p:cNvPr id="18" name="Tabelle 17">
            <a:extLst>
              <a:ext uri="{FF2B5EF4-FFF2-40B4-BE49-F238E27FC236}">
                <a16:creationId xmlns:a16="http://schemas.microsoft.com/office/drawing/2014/main" id="{5C10D02F-EC61-4EC5-B249-ED0F5BCF86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009650"/>
              </p:ext>
            </p:extLst>
          </p:nvPr>
        </p:nvGraphicFramePr>
        <p:xfrm>
          <a:off x="4259262" y="1252932"/>
          <a:ext cx="2762662" cy="253813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81331">
                  <a:extLst>
                    <a:ext uri="{9D8B030D-6E8A-4147-A177-3AD203B41FA5}">
                      <a16:colId xmlns:a16="http://schemas.microsoft.com/office/drawing/2014/main" val="489929794"/>
                    </a:ext>
                  </a:extLst>
                </a:gridCol>
                <a:gridCol w="1381331">
                  <a:extLst>
                    <a:ext uri="{9D8B030D-6E8A-4147-A177-3AD203B41FA5}">
                      <a16:colId xmlns:a16="http://schemas.microsoft.com/office/drawing/2014/main" val="1733956278"/>
                    </a:ext>
                  </a:extLst>
                </a:gridCol>
              </a:tblGrid>
              <a:tr h="679220">
                <a:tc gridSpan="2">
                  <a:txBody>
                    <a:bodyPr/>
                    <a:lstStyle/>
                    <a:p>
                      <a:pPr marL="0" lvl="1" indent="0">
                        <a:buNone/>
                      </a:pPr>
                      <a:r>
                        <a:rPr lang="en-US" sz="1600" dirty="0">
                          <a:solidFill>
                            <a:srgbClr val="2F2F2F"/>
                          </a:solidFill>
                        </a:rPr>
                        <a:t>Physics publications  </a:t>
                      </a:r>
                    </a:p>
                    <a:p>
                      <a:pPr marL="0" lvl="1" indent="0">
                        <a:buNone/>
                      </a:pPr>
                      <a:r>
                        <a:rPr lang="en-US" sz="1600" dirty="0">
                          <a:solidFill>
                            <a:srgbClr val="2F2F2F"/>
                          </a:solidFill>
                        </a:rPr>
                        <a:t>from 2010 to 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2000" b="1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9092309"/>
                  </a:ext>
                </a:extLst>
              </a:tr>
              <a:tr h="464729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ALICE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352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4380818"/>
                  </a:ext>
                </a:extLst>
              </a:tr>
              <a:tr h="464729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ATLAS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1015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581447"/>
                  </a:ext>
                </a:extLst>
              </a:tr>
              <a:tr h="464729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CMS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1060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02967"/>
                  </a:ext>
                </a:extLst>
              </a:tr>
              <a:tr h="464729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err="1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LHCb</a:t>
                      </a:r>
                      <a:endParaRPr lang="en-US" sz="2000" b="1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592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4920688"/>
                  </a:ext>
                </a:extLst>
              </a:tr>
            </a:tbl>
          </a:graphicData>
        </a:graphic>
      </p:graphicFrame>
      <p:pic>
        <p:nvPicPr>
          <p:cNvPr id="23" name="Grafik 22">
            <a:extLst>
              <a:ext uri="{FF2B5EF4-FFF2-40B4-BE49-F238E27FC236}">
                <a16:creationId xmlns:a16="http://schemas.microsoft.com/office/drawing/2014/main" id="{51091F0C-6A5C-4FEA-AB01-310B82D84D5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25" y="3417013"/>
            <a:ext cx="3855835" cy="2880263"/>
          </a:xfrm>
          <a:prstGeom prst="rect">
            <a:avLst/>
          </a:prstGeom>
        </p:spPr>
      </p:pic>
      <p:pic>
        <p:nvPicPr>
          <p:cNvPr id="24" name="Picture 4">
            <a:extLst>
              <a:ext uri="{FF2B5EF4-FFF2-40B4-BE49-F238E27FC236}">
                <a16:creationId xmlns:a16="http://schemas.microsoft.com/office/drawing/2014/main" id="{10D46AD2-D6F8-4CDE-98F2-18F3CDD3990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53" y="4365104"/>
            <a:ext cx="1161103" cy="611528"/>
          </a:xfrm>
          <a:prstGeom prst="rect">
            <a:avLst/>
          </a:prstGeom>
        </p:spPr>
      </p:pic>
      <p:pic>
        <p:nvPicPr>
          <p:cNvPr id="19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B1C08DF9-8129-46EB-BE2D-D516E2A93049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7195" y="3958714"/>
            <a:ext cx="4266181" cy="2257490"/>
          </a:xfrm>
          <a:prstGeom prst="rect">
            <a:avLst/>
          </a:prstGeom>
        </p:spPr>
      </p:pic>
      <p:pic>
        <p:nvPicPr>
          <p:cNvPr id="20" name="Picture 12" descr="2012-Jul-04-4_Color_Logo_CB.png">
            <a:extLst>
              <a:ext uri="{FF2B5EF4-FFF2-40B4-BE49-F238E27FC236}">
                <a16:creationId xmlns:a16="http://schemas.microsoft.com/office/drawing/2014/main" id="{9F90AD42-9560-49AB-9CB6-C889C445620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0235" y="4874528"/>
            <a:ext cx="626487" cy="84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123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7E4A9DB8-701B-4202-A0B4-5B79BA391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2152" y="2850398"/>
            <a:ext cx="4408152" cy="2554891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EBDE342-F70C-4021-85A5-43DA6C2E9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559" y="1269762"/>
            <a:ext cx="4296199" cy="3239358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All 4 large LHC experiments take part in ongoing-pilot run</a:t>
            </a: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Expect a few collisions at injection energy this week</a:t>
            </a: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LS2 scheduling meeting </a:t>
            </a:r>
            <a:br>
              <a:rPr lang="en-US" sz="2000" dirty="0"/>
            </a:br>
            <a:r>
              <a:rPr lang="en-US" sz="2000" dirty="0"/>
              <a:t>machine &amp; experiments on Nov 1st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Take stock of pilot run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Discuss 2022 schedule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D1220F2-AB31-4AFB-AFD3-8A9683F4A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LS2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B9D2AD-98AE-4176-9D3F-DDDB184C0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BEB727-13F6-4162-92E2-B3749FACB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AEFC45-23CD-4D78-A26E-D9FC6E9DD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B101670-F30C-4699-8697-6A747291B806}"/>
              </a:ext>
            </a:extLst>
          </p:cNvPr>
          <p:cNvSpPr/>
          <p:nvPr/>
        </p:nvSpPr>
        <p:spPr>
          <a:xfrm>
            <a:off x="5550317" y="2497462"/>
            <a:ext cx="2988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Oct 19 ATLAS splash event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2447CFE0-7679-4694-AE42-7794CA65D5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4312" y="1339282"/>
            <a:ext cx="2972307" cy="4909862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F7AD8E8D-5C02-4C0B-88BC-5B524D97C108}"/>
              </a:ext>
            </a:extLst>
          </p:cNvPr>
          <p:cNvSpPr/>
          <p:nvPr/>
        </p:nvSpPr>
        <p:spPr>
          <a:xfrm>
            <a:off x="8141406" y="703532"/>
            <a:ext cx="40679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Oct 19: synchrotron light images from circulating </a:t>
            </a:r>
            <a:r>
              <a:rPr lang="en-US" dirty="0" err="1"/>
              <a:t>debunched</a:t>
            </a:r>
            <a:r>
              <a:rPr lang="en-US" dirty="0"/>
              <a:t> beam 1 and 2</a:t>
            </a:r>
          </a:p>
        </p:txBody>
      </p:sp>
    </p:spTree>
    <p:extLst>
      <p:ext uri="{BB962C8B-B14F-4D97-AF65-F5344CB8AC3E}">
        <p14:creationId xmlns:p14="http://schemas.microsoft.com/office/powerpoint/2010/main" val="3147850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28F2FB3-5774-451D-BF8A-71933C830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ALICE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C7DAD6-10AD-4820-85AB-7A79AEDCE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5EE13D-9E0E-4BC9-8A34-50FAC2EB6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733C73-E47B-4FBD-BBC8-4E723451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BB97C96-A78B-4939-A287-AFB92BBFE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131" y="1193710"/>
            <a:ext cx="3671377" cy="4923368"/>
          </a:xfrm>
          <a:prstGeom prst="rect">
            <a:avLst/>
          </a:prstGeom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94F732B3-7441-4B38-86B3-F69BB4826C02}"/>
              </a:ext>
            </a:extLst>
          </p:cNvPr>
          <p:cNvSpPr txBox="1"/>
          <p:nvPr/>
        </p:nvSpPr>
        <p:spPr>
          <a:xfrm>
            <a:off x="4787084" y="1124744"/>
            <a:ext cx="4842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000" b="1" dirty="0"/>
              <a:t>Instalation of upgrades is complete</a:t>
            </a:r>
            <a:r>
              <a:rPr lang="en-CH" sz="2000" dirty="0"/>
              <a:t> 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DEEB573C-FE6E-47F3-9E71-BF81B5D0ACDF}"/>
              </a:ext>
            </a:extLst>
          </p:cNvPr>
          <p:cNvSpPr txBox="1"/>
          <p:nvPr/>
        </p:nvSpPr>
        <p:spPr>
          <a:xfrm>
            <a:off x="4797594" y="1554504"/>
            <a:ext cx="46378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000" dirty="0"/>
              <a:t>Global commissioning is in full swing</a:t>
            </a: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8A92730A-E2AB-42A1-8058-5B457B5D628B}"/>
              </a:ext>
            </a:extLst>
          </p:cNvPr>
          <p:cNvSpPr txBox="1"/>
          <p:nvPr/>
        </p:nvSpPr>
        <p:spPr>
          <a:xfrm>
            <a:off x="4797594" y="2005284"/>
            <a:ext cx="69092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000" dirty="0"/>
              <a:t>Ready to take full advantge of LHC beam tests this week</a:t>
            </a:r>
          </a:p>
        </p:txBody>
      </p:sp>
      <p:sp>
        <p:nvSpPr>
          <p:cNvPr id="11" name="AutoShape 2">
            <a:extLst>
              <a:ext uri="{FF2B5EF4-FFF2-40B4-BE49-F238E27FC236}">
                <a16:creationId xmlns:a16="http://schemas.microsoft.com/office/drawing/2014/main" id="{B448EAFC-79B2-4411-936D-58E3B7AA621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67170" y="318305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00D7DA2C-2CC7-4B7C-80FD-7BC60E67DDE9}"/>
              </a:ext>
            </a:extLst>
          </p:cNvPr>
          <p:cNvSpPr txBox="1"/>
          <p:nvPr/>
        </p:nvSpPr>
        <p:spPr>
          <a:xfrm rot="20404473">
            <a:off x="6937435" y="4089614"/>
            <a:ext cx="2388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>
                <a:solidFill>
                  <a:schemeClr val="bg1"/>
                </a:solidFill>
              </a:rPr>
              <a:t>To be replaced </a:t>
            </a: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B6215D7B-BB57-47F2-A6E0-E12D592BA6B3}"/>
              </a:ext>
            </a:extLst>
          </p:cNvPr>
          <p:cNvSpPr/>
          <p:nvPr/>
        </p:nvSpPr>
        <p:spPr>
          <a:xfrm>
            <a:off x="4910653" y="593241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Test of TI2 transfer line - upstream splash muons</a:t>
            </a:r>
            <a:endParaRPr lang="en-CH" dirty="0"/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012E78C6-5E00-4B3D-B991-CF565BCD49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164" y="2636679"/>
            <a:ext cx="5787768" cy="3257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">
            <a:extLst>
              <a:ext uri="{FF2B5EF4-FFF2-40B4-BE49-F238E27FC236}">
                <a16:creationId xmlns:a16="http://schemas.microsoft.com/office/drawing/2014/main" id="{8402E3B9-59F8-4CDD-B580-156093DFBEF4}"/>
              </a:ext>
            </a:extLst>
          </p:cNvPr>
          <p:cNvSpPr txBox="1"/>
          <p:nvPr/>
        </p:nvSpPr>
        <p:spPr>
          <a:xfrm>
            <a:off x="4787084" y="692696"/>
            <a:ext cx="48045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2F2F2F"/>
                </a:solidFill>
              </a:rPr>
              <a:t>ALICE is </a:t>
            </a:r>
            <a:r>
              <a:rPr lang="en-CH" sz="2000" b="1" dirty="0">
                <a:solidFill>
                  <a:srgbClr val="2F2F2F"/>
                </a:solidFill>
              </a:rPr>
              <a:t>gearing</a:t>
            </a:r>
            <a:r>
              <a:rPr lang="en-CH" b="1" dirty="0">
                <a:solidFill>
                  <a:srgbClr val="2F2F2F"/>
                </a:solidFill>
              </a:rPr>
              <a:t> up for the start of Run 3</a:t>
            </a:r>
          </a:p>
        </p:txBody>
      </p:sp>
    </p:spTree>
    <p:extLst>
      <p:ext uri="{BB962C8B-B14F-4D97-AF65-F5344CB8AC3E}">
        <p14:creationId xmlns:p14="http://schemas.microsoft.com/office/powerpoint/2010/main" val="2345228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9327096-31D8-4F92-9907-F742CBF42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ATLAS: New Small Wheels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C26490-218B-490E-B8B6-6D5E9F8B5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25.10.2021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9F4369-2D04-4544-9F6F-351DAFBC8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861F66-3A19-4A21-ACF1-92DA14ADE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DA24891-2FFB-4A5A-B6D4-7F0070F1213D}"/>
              </a:ext>
            </a:extLst>
          </p:cNvPr>
          <p:cNvSpPr/>
          <p:nvPr/>
        </p:nvSpPr>
        <p:spPr>
          <a:xfrm>
            <a:off x="407987" y="1171323"/>
            <a:ext cx="4950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2F2F2F"/>
                </a:solidFill>
              </a:rPr>
              <a:t>Status NSW-A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2F2F2F"/>
                </a:solidFill>
              </a:rPr>
              <a:t>Lowering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into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pit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July</a:t>
            </a:r>
            <a:r>
              <a:rPr lang="de-DE" dirty="0">
                <a:solidFill>
                  <a:srgbClr val="2F2F2F"/>
                </a:solidFill>
              </a:rPr>
              <a:t> 12</a:t>
            </a:r>
            <a:r>
              <a:rPr lang="de-DE" baseline="30000" dirty="0">
                <a:solidFill>
                  <a:srgbClr val="2F2F2F"/>
                </a:solidFill>
              </a:rPr>
              <a:t>th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2F2F2F"/>
                </a:solidFill>
              </a:rPr>
              <a:t>Now</a:t>
            </a:r>
            <a:r>
              <a:rPr lang="de-DE" dirty="0">
                <a:solidFill>
                  <a:srgbClr val="2F2F2F"/>
                </a:solidFill>
              </a:rPr>
              <a:t> fully </a:t>
            </a:r>
            <a:r>
              <a:rPr lang="de-DE" dirty="0" err="1">
                <a:solidFill>
                  <a:srgbClr val="2F2F2F"/>
                </a:solidFill>
              </a:rPr>
              <a:t>connected</a:t>
            </a:r>
            <a:r>
              <a:rPr lang="de-DE" dirty="0">
                <a:solidFill>
                  <a:srgbClr val="2F2F2F"/>
                </a:solidFill>
              </a:rPr>
              <a:t>, </a:t>
            </a:r>
            <a:r>
              <a:rPr lang="de-DE" dirty="0" err="1">
                <a:solidFill>
                  <a:srgbClr val="2F2F2F"/>
                </a:solidFill>
              </a:rPr>
              <a:t>taking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part</a:t>
            </a:r>
            <a:r>
              <a:rPr lang="de-DE" dirty="0">
                <a:solidFill>
                  <a:srgbClr val="2F2F2F"/>
                </a:solidFill>
              </a:rPr>
              <a:t> in </a:t>
            </a:r>
            <a:r>
              <a:rPr lang="de-DE" dirty="0" err="1">
                <a:solidFill>
                  <a:srgbClr val="2F2F2F"/>
                </a:solidFill>
              </a:rPr>
              <a:t>pilot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run</a:t>
            </a:r>
            <a:endParaRPr lang="de-DE" dirty="0">
              <a:solidFill>
                <a:srgbClr val="2F2F2F"/>
              </a:solidFill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1CF44519-3AE9-4B1A-9C15-05EC41EBCA2C}"/>
              </a:ext>
            </a:extLst>
          </p:cNvPr>
          <p:cNvGrpSpPr/>
          <p:nvPr/>
        </p:nvGrpSpPr>
        <p:grpSpPr>
          <a:xfrm>
            <a:off x="339441" y="2420887"/>
            <a:ext cx="5023514" cy="3734625"/>
            <a:chOff x="2567608" y="986244"/>
            <a:chExt cx="4603200" cy="3480126"/>
          </a:xfrm>
        </p:grpSpPr>
        <p:pic>
          <p:nvPicPr>
            <p:cNvPr id="13" name="Picture 22">
              <a:extLst>
                <a:ext uri="{FF2B5EF4-FFF2-40B4-BE49-F238E27FC236}">
                  <a16:creationId xmlns:a16="http://schemas.microsoft.com/office/drawing/2014/main" id="{AD36250C-9392-489A-A488-05B2949A44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67608" y="1013970"/>
              <a:ext cx="4603200" cy="3452400"/>
            </a:xfrm>
            <a:prstGeom prst="rect">
              <a:avLst/>
            </a:prstGeom>
          </p:spPr>
        </p:pic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D04A030D-AECA-446B-A2CE-5E32B2774A5D}"/>
                </a:ext>
              </a:extLst>
            </p:cNvPr>
            <p:cNvSpPr txBox="1"/>
            <p:nvPr/>
          </p:nvSpPr>
          <p:spPr>
            <a:xfrm>
              <a:off x="2567608" y="986244"/>
              <a:ext cx="962393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303030"/>
                  </a:solidFill>
                </a:rPr>
                <a:t>NSW-A </a:t>
              </a: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134CBFBE-EEB0-462E-A664-BAD5D132262F}"/>
              </a:ext>
            </a:extLst>
          </p:cNvPr>
          <p:cNvGrpSpPr/>
          <p:nvPr/>
        </p:nvGrpSpPr>
        <p:grpSpPr>
          <a:xfrm>
            <a:off x="5807968" y="2419386"/>
            <a:ext cx="5023515" cy="3736127"/>
            <a:chOff x="5807968" y="2419386"/>
            <a:chExt cx="5023515" cy="3736127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BF35CF9D-176E-4191-A09B-97914C653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07968" y="2419386"/>
              <a:ext cx="5023515" cy="3736127"/>
            </a:xfrm>
            <a:prstGeom prst="rect">
              <a:avLst/>
            </a:prstGeom>
          </p:spPr>
        </p:pic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FC976946-C5D3-43E0-84CB-199201AB9B52}"/>
                </a:ext>
              </a:extLst>
            </p:cNvPr>
            <p:cNvSpPr txBox="1"/>
            <p:nvPr/>
          </p:nvSpPr>
          <p:spPr>
            <a:xfrm>
              <a:off x="5835814" y="2424659"/>
              <a:ext cx="10502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303030"/>
                  </a:solidFill>
                </a:rPr>
                <a:t>NSW-C </a:t>
              </a:r>
            </a:p>
          </p:txBody>
        </p:sp>
      </p:grpSp>
      <p:sp>
        <p:nvSpPr>
          <p:cNvPr id="16" name="Rechteck 15">
            <a:extLst>
              <a:ext uri="{FF2B5EF4-FFF2-40B4-BE49-F238E27FC236}">
                <a16:creationId xmlns:a16="http://schemas.microsoft.com/office/drawing/2014/main" id="{3A9AD7A1-66DA-44C7-B036-998BE2A1F6C1}"/>
              </a:ext>
            </a:extLst>
          </p:cNvPr>
          <p:cNvSpPr/>
          <p:nvPr/>
        </p:nvSpPr>
        <p:spPr>
          <a:xfrm>
            <a:off x="5663952" y="1122728"/>
            <a:ext cx="5616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2F2F2F"/>
                </a:solidFill>
              </a:rPr>
              <a:t>Status NSW-C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2F2F2F"/>
                </a:solidFill>
              </a:rPr>
              <a:t>Mechanical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integration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completed</a:t>
            </a:r>
            <a:r>
              <a:rPr lang="de-DE" dirty="0">
                <a:solidFill>
                  <a:srgbClr val="2F2F2F"/>
                </a:solidFill>
              </a:rPr>
              <a:t> Sep 13</a:t>
            </a:r>
            <a:r>
              <a:rPr lang="de-DE" baseline="30000" dirty="0">
                <a:solidFill>
                  <a:srgbClr val="2F2F2F"/>
                </a:solidFill>
              </a:rPr>
              <a:t>th</a:t>
            </a:r>
          </a:p>
          <a:p>
            <a:pPr marL="360000" lvl="1" indent="-18000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2F2F2F"/>
                </a:solidFill>
              </a:rPr>
              <a:t>Lowering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into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pit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early</a:t>
            </a:r>
            <a:r>
              <a:rPr lang="de-DE" dirty="0">
                <a:solidFill>
                  <a:srgbClr val="2F2F2F"/>
                </a:solidFill>
              </a:rPr>
              <a:t> November</a:t>
            </a:r>
          </a:p>
          <a:p>
            <a:pPr marL="180000" lvl="1"/>
            <a:endParaRPr lang="de-DE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13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0</TotalTime>
  <Words>2099</Words>
  <Application>Microsoft Office PowerPoint</Application>
  <PresentationFormat>Breitbild</PresentationFormat>
  <Paragraphs>365</Paragraphs>
  <Slides>26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5" baseType="lpstr">
      <vt:lpstr>Arial</vt:lpstr>
      <vt:lpstr>Avenir Heavy</vt:lpstr>
      <vt:lpstr>Avenir Roman</vt:lpstr>
      <vt:lpstr>Calibri</vt:lpstr>
      <vt:lpstr>Cambria Math</vt:lpstr>
      <vt:lpstr>Courier New</vt:lpstr>
      <vt:lpstr>Wingdings</vt:lpstr>
      <vt:lpstr>Wingdings 3</vt:lpstr>
      <vt:lpstr>Office Theme</vt:lpstr>
      <vt:lpstr>Status of the Experiments</vt:lpstr>
      <vt:lpstr>Charm meson nuclear modification constrains the QGP diffusion coefficient</vt:lpstr>
      <vt:lpstr>Physics results: ATLAS </vt:lpstr>
      <vt:lpstr>Physics results: CMS</vt:lpstr>
      <vt:lpstr>LHCb: Test of Lepton Universality </vt:lpstr>
      <vt:lpstr>Publications from LHC Experiments</vt:lpstr>
      <vt:lpstr>Status LS2</vt:lpstr>
      <vt:lpstr>Status ALICE</vt:lpstr>
      <vt:lpstr>Status ATLAS: New Small Wheels</vt:lpstr>
      <vt:lpstr>Status CMS</vt:lpstr>
      <vt:lpstr>Status LHCb</vt:lpstr>
      <vt:lpstr>Computing: Commissioning of Run-3 Data Taking</vt:lpstr>
      <vt:lpstr>Phase II Progress</vt:lpstr>
      <vt:lpstr>Phase II Progress</vt:lpstr>
      <vt:lpstr>PowerPoint-Präsentation</vt:lpstr>
      <vt:lpstr>CMS: Last two TDRs to LHCC in June</vt:lpstr>
      <vt:lpstr>HL-LHC computing preparation</vt:lpstr>
      <vt:lpstr>Long Term Support of Experiments</vt:lpstr>
      <vt:lpstr>PowerPoint-Präsentation</vt:lpstr>
      <vt:lpstr>Backup </vt:lpstr>
      <vt:lpstr>LS2 Status: ALICE Phase I Upgrade</vt:lpstr>
      <vt:lpstr>CMS LS2 Activities</vt:lpstr>
      <vt:lpstr>LHCb Upgrade I Reminder</vt:lpstr>
      <vt:lpstr>Computing: Preparation for Run 3</vt:lpstr>
      <vt:lpstr>PowerPoint-Präsentation</vt:lpstr>
      <vt:lpstr>Composition Scrutiny Group 2021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Marika Flygar</dc:creator>
  <cp:lastModifiedBy>Mnich, Joachim</cp:lastModifiedBy>
  <cp:revision>221</cp:revision>
  <cp:lastPrinted>2020-01-30T13:49:18Z</cp:lastPrinted>
  <dcterms:created xsi:type="dcterms:W3CDTF">2021-03-18T12:29:40Z</dcterms:created>
  <dcterms:modified xsi:type="dcterms:W3CDTF">2021-10-25T09:33:01Z</dcterms:modified>
</cp:coreProperties>
</file>