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5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27"/>
  </p:notesMasterIdLst>
  <p:handoutMasterIdLst>
    <p:handoutMasterId r:id="rId28"/>
  </p:handoutMasterIdLst>
  <p:sldIdLst>
    <p:sldId id="256" r:id="rId3"/>
    <p:sldId id="560" r:id="rId4"/>
    <p:sldId id="544" r:id="rId5"/>
    <p:sldId id="582" r:id="rId6"/>
    <p:sldId id="571" r:id="rId7"/>
    <p:sldId id="577" r:id="rId8"/>
    <p:sldId id="578" r:id="rId9"/>
    <p:sldId id="561" r:id="rId10"/>
    <p:sldId id="580" r:id="rId11"/>
    <p:sldId id="562" r:id="rId12"/>
    <p:sldId id="563" r:id="rId13"/>
    <p:sldId id="579" r:id="rId14"/>
    <p:sldId id="564" r:id="rId15"/>
    <p:sldId id="576" r:id="rId16"/>
    <p:sldId id="584" r:id="rId17"/>
    <p:sldId id="586" r:id="rId18"/>
    <p:sldId id="588" r:id="rId19"/>
    <p:sldId id="589" r:id="rId20"/>
    <p:sldId id="590" r:id="rId21"/>
    <p:sldId id="591" r:id="rId22"/>
    <p:sldId id="592" r:id="rId23"/>
    <p:sldId id="532" r:id="rId24"/>
    <p:sldId id="581" r:id="rId25"/>
    <p:sldId id="5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esenti Alice" initials="PA" lastIdx="3" clrIdx="0">
    <p:extLst>
      <p:ext uri="{19B8F6BF-5375-455C-9EA6-DF929625EA0E}">
        <p15:presenceInfo xmlns:p15="http://schemas.microsoft.com/office/powerpoint/2012/main" userId="S-1-5-21-2935066115-4120494562-2009044711-2390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900D0"/>
    <a:srgbClr val="00EE00"/>
    <a:srgbClr val="006C89"/>
    <a:srgbClr val="ADC7FF"/>
    <a:srgbClr val="012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5" autoAdjust="0"/>
    <p:restoredTop sz="95525" autoAdjust="0"/>
  </p:normalViewPr>
  <p:slideViewPr>
    <p:cSldViewPr>
      <p:cViewPr varScale="1">
        <p:scale>
          <a:sx n="107" d="100"/>
          <a:sy n="107" d="100"/>
        </p:scale>
        <p:origin x="544" y="1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2264E8-8497-9B4A-922F-F5F91BA69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A04AB4-1362-0F4D-A32E-62B073B6D3C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72086-4CC2-4544-8EB8-3D6DCDBA1681}" type="datetimeFigureOut">
              <a:rPr lang="en-US" smtClean="0"/>
              <a:t>5/3/22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C1F896-512D-9E41-B80B-56213BA558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D5A0A-C60B-F547-8069-EAABE83B42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48C1E-AAF4-9541-9AB4-3C3D1EC5B1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88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10:14:37.4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0 904 24575,'0'6'0,"0"-3"0,0 11 0,0-3 0,0-3 0,0 4 0,0-5 0,0 0 0,0 1 0,0-1 0,5 0 0,-4 0 0,3 1 0,1-1 0,-4 0 0,8 1 0,-8-1 0,8 4 0,-3-3 0,0 4 0,3-5 0,-8 4 0,8-3 0,-3 8 0,0-8 0,3 3 0,-8 0 0,8-2 0,-8 6 0,8-7 0,-8 3 0,4-3 0,0 3 0,-4-3 0,8 3 0,-8-3 0,4-1 0,-1 0 0,-3 1 0,4-1 0,-5 0 0,4 0 0,-3 1 0,4-1 0,-1 0 0,-3 0 0,7 0 0,-6 0 0,6 0 0,-7 0 0,8-3 0,-8 2 0,3-2 0,0 0 0,-3 2 0,4-2 0,-1 0 0,-3 2 0,8-5 0,-8 5 0,8-5 0,-8 5 0,4-2 0,-1 0 0,-3 2 0,8-5 0,-4 2 0,4-3 0,0 0 0,1-3 0,-5-1 0,4-4 0,-8 1 0,8-4 0,-7 3 0,7-4 0,-8 5 0,4-4 0,-5 2 0,5-6 0,-4 7 0,4-8 0,-5 8 0,5-7 0,-4 7 0,9-8 0,-4 4 0,5 0 0,0-4 0,-1 4 0,1 0 0,-5-4 0,3 4 0,-3 0 0,5-4 0,0 4 0,-1 0 0,1-4 0,-5 4 0,3 0 0,-2-4 0,3 4 0,-4-4 0,4 4 0,-4-4 0,4 8 0,1-8 0,-5 4 0,3 0 0,-3 1 0,-1-1 0,4 4 0,-3-3 0,-1-1 0,4 4 0,-8-8 0,8 8 0,-8-7 0,8 6 0,-3-6 0,5 7 0,-5-8 0,3 4 0,-3 0 0,5-4 0,-1 8 0,1-7 0,-5 2 0,3 1 0,-3-3 0,4 7 0,-4-4 0,3 1 0,-3 3 0,0-4 0,3 1 0,-3 3 0,0-4 0,3 5 0,-8 0 0,9-5 0,-9 4 0,8-4 0,-3 5 0,0 0 0,2-1 0,-6 1 0,6-1 0,-6 1 0,6 0 0,-6-1 0,7 1 0,-8-1 0,8 1 0,-8 0 0,8-1 0,-8 1 0,7-1 0,-6 1 0,6 0 0,-7-1 0,9-3 0,-9 3 0,8-4 0,-7 5 0,7 0 0,-8-1 0,8-3 0,-3 3 0,0-4 0,3 5 0,-8 0 0,3-1 0,1 1 0,-4-1 0,8-3 0,-3 3 0,0-4 0,3 5 0,-8-1 0,8 1 0,-8 0 0,8-1 0,-8 1 0,8-1 0,-8 1 0,8 0 0,-8-5 0,8 4 0,-7-4 0,6 5 0,-6-4 0,7 2 0,-4-2 0,5 4 0,-4-1 0,3 1 0,-4 0 0,1-1 0,3 1 0,-4-1 0,0 1 0,0 0 0,-1 3 0,-3-2 0,7 6 0,-7-7 0,3 3 0,1 0 0,-4-2 0,3 2 0,0 1 0,-3-4 0,4 3 0,-5-3 0,4 3 0,1 1 0,0 6 0,-1 1 0,-4 0 0,0-1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0:38.24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75 34 24575,'-23'-7'0,"4"1"0,16 5 0,-1 0 0,2-1 0,-1 2 0,1-2 0,-2 0 0,1 2 0,-1-2 0,2 1 0,-1 0 0,2-2 0,0 1 0,1 0 0,0 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0:40.70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108 89 24575,'-6'0'0,"1"0"0,2 0 0,-1 0 0,1 0 0,-1 0 0,0 0 0,0-3 0,1 2 0,-1-2 0,0 3 0,1-1 0,-1 0 0,0-1 0,2 1 0,-1 0 0,3-2 0,-4 3 0,2-3 0,-1 2 0,1-2 0,-1 3 0,1-3 0,-2 1 0,0-2 0,2 1 0,1-1 0,1 1 0,-2 1 0,2-1 0,-2 1 0,1-2 0,0 1 0,0-1 0,1 0 0,-2 1 0,2-1 0,-3 1 0,2-1 0,0 0 0,1 1 0,-2 1 0,0 0 0,1 2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08.9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0 184 24575,'17'0'0,"1"0"0,0 0 0,-4 0 0,7 0 0,-9 0 0,5 0 0,-4 0 0,3 0 0,-4 0 0,5 0 0,0 0 0,0 0 0,0 0 0,-1 0 0,1 0 0,-4 0 0,3 0 0,-3 0 0,3 0 0,1 0 0,0 0 0,0 0 0,0 0 0,-1 0 0,1 0 0,0 0 0,-4 0 0,-1 0 0,-5 0 0,1 0 0,-1 0 0,1 0 0,-1 0 0,1 0 0,0 0 0,-1 0 0,1 0 0,-1 0 0,1 0 0,0 0 0,-1 0 0,1 0 0,-1 0 0,1 0 0,-1 0 0,0 0 0,1 0 0,-1 0 0,0 0 0,0 0 0,0 0 0,-3-4 0,-1 0 0,-3-3 0,0 0 0,0 0 0,0-1 0,0 1 0,0-1 0,-3 4 0,2-3 0,-5 6 0,5-5 0,-2-1 0,3-1 0,-8 1 0,6 0 0,-5 3 0,7-3 0,0 0 0,0-1 0,0 2 0,0-2 0,0 1 0,0-1 0,0 1 0,0-1 0,0 1 0,0-1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13.1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19.0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05.4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30.19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54.7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4:28.9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4:47.3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114 106 24575,'-5'0'0,"0"0"0,2 0 0,-2 0 0,1 0 0,-3 0 0,1 0 0,0 0 0,-1 0 0,3 0 0,-3 0 0,4 0 0,-3 0 0,3 0 0,0 0 0,-1 0 0,1 0 0,-1 0 0,1 0 0,0 0 0,0 0 0,0 0 0,1-2 0,1 1 0,1-3 0,0 1 0,0 0 0,0 0 0,0-1 0,0 1 0,0 0 0,0 0 0,0-1 0,0 1 0,1 2 0,0-2 0,2 2 0,-3-1 0,1 0 0,-2-1 0,-1-1 0,0 1 0,-1-1 0,3 1 0,-2-1 0,1 1 0,0 0 0,-2 0 0,3-1 0,-3 1 0,3 0 0,-2 0 0,4 1 0,-1 0 0,3 2 0,-1 0 0,0 0 0,1 0 0,-1 0 0,0 0 0,0 0 0,1 0 0,-1 0 0,0 0 0,0 0 0,1 0 0,-1 0 0,0 0 0,0 0 0,0 0 0,1 0 0,-1 0 0,0-1 0,0 1 0,1-2 0,-1 2 0,1-1 0,-1 0 0,0-2 0,1 3 0,-1-2 0,0 2 0,1-1 0,-1 0 0,0 0 0,1 1 0,-1 0 0,0 0 0,0 1 0,1 0 0,-1 0 0,0-1 0,1 0 0,-1 0 0,0 0 0,1 0 0,-1 0 0,0 0 0,1 0 0,-1 2 0,0-2 0,-1 3 0,0-1 0,-1 0 0,-1 1 0,2-2 0,-1 3 0,0-1 0,0 1 0,-1-1 0,0 0 0,0 0 0,-1-1 0,-3-1 0,-2-1 0,-1 0 0,-1 0 0,-1 0 0,-2 0 0,1 0 0,1 0 0,1 0 0,1 0 0,1 0 0,1 0 0,1 0 0,2-1 0,1-1 0,1-1 0,0 0 0,1 1 0,1-1 0,1 3 0,1-2 0,-1 2 0,1 0 0,-1 0 0,0 0 0,1 0 0,-1 0 0,0 0 0,-1 2 0,-1-1 0,-1 2 0,-1-1 0,-1-1 0,-1-1 0,-1 0 0,1 0 0,1 2 0,1-2 0,1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10:14:44.299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0 880 24575,'0'7'0,"0"0"0,0 0 0,5-3 0,-4 2 0,3-2 0,1 0 0,-4 2 0,8-2 0,-4 3 0,5 0 0,0 0 0,0 0 0,-5 0 0,4 0 0,-8 0 0,8-3 0,-3 2 0,-1-2 0,4 3 0,-3 0 0,0 0 0,2 0 0,-6 0 0,7 0 0,-4-3 0,1 2 0,3-2 0,-4 3 0,5 0 0,-4 0 0,2-3 0,-7 2 0,8-2 0,-3 3 0,3 0 0,-3-1 0,2 1 0,-3 0 0,1 0 0,-2 0 0,1-3 0,-4 2 0,3-2 0,1 3 0,-4 0 0,8-3 0,-8 2 0,8-6 0,-8 6 0,7-5 0,-3 2 0,0-6 0,-1-1 0,-4-2 0,0-1 0,0 0 0,0 0 0,0 0 0,0 0 0,0 0 0,0 0 0,0 0 0,0 0 0,0 0 0,0 0 0,0 0 0,0 0 0,0 0 0,0 0 0,0 0 0,0 0 0,0 0 0,0 0 0,5 0 0,-4-1 0,3 1 0,-4 0 0,5 0 0,-4 0 0,8 0 0,-8 0 0,8-1 0,-8 1 0,8 0 0,-8 0 0,3 0 0,1 0 0,-4 0 0,8-1 0,-4 1 0,1 0 0,-2 0 0,0 0 0,-3 0 0,9-4 0,-9 3 0,8-3 0,-7 4 0,6 0 0,-1-4 0,-2 3 0,5-3 0,-9 4 0,8-4 0,-8 3 0,9-3 0,-5 3 0,1-2 0,3 1 0,-8-2 0,8 4 0,-4 0 0,1-4 0,3 3 0,-8-3 0,8 4 0,-8-4 0,8 3 0,-4-3 0,1 4 0,3-4 0,-7 3 0,8-7 0,-5 7 0,6-6 0,-5 5 0,4-5 0,-9 6 0,9-7 0,-4 7 0,5-7 0,-6 7 0,5-3 0,-4 0 0,4 3 0,-4-7 0,3 7 0,-3-3 0,4 0 0,-4-1 0,3 0 0,-3 1 0,5 0 0,-6 3 0,5-3 0,-5 4 0,1-4 0,3 3 0,-4-3 0,5 4 0,-4 0 0,3 0 0,-4 0 0,6 0 0,-6-4 0,4 2 0,-3 2 0,-1 0 0,4 3 0,-3-3 0,-1 0 0,4 0 0,-3 0 0,0 0 0,3-1 0,-4 1 0,5 0 0,-5 0 0,4 3 0,-8-2 0,8 5 0,-8-5 0,8 5 0,-8-5 0,8 2 0,-3-3 0,-1 0 0,4 0 0,-4 0 0,1 0 0,2 0 0,-7 0 0,8 3 0,-8-2 0,8 2 0,-8-3 0,8 3 0,-8-2 0,3 2 0,1 1 0,-4-4 0,7 4 0,-3-4 0,0 0 0,4 3 0,-8-2 0,4 2 0,-1 0 0,-3-2 0,3 3 0,0-1 0,-3-2 0,3 3 0,1-4 0,-4 1 0,3 2 0,-4 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05.3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24575,'37'0'0,"-7"0"0,-3 0 0,-4 0 0,4 0 0,6 0 0,-4 4 0,4-3 0,-5 7 0,-5-7 0,3 3 0,-8-4 0,3 4 0,-4-3 0,0 3 0,-4-4 0,-2 0 0,1 0 0,-3 0 0,6 0 0,-2 0 0,0 0 0,3 0 0,1 0 0,1 0 0,4 0 0,-1 0 0,-3 0 0,4 0 0,-5 0 0,-4 0 0,2 0 0,-6 0 0,3 0 0,-5 0 0,5 0 0,-4 0 0,4 0 0,-4 0 0,-1 0 0,5 0 0,-3 0 0,2 0 0,-3 0 0,-1 0 0,1 0 0,0 0 0,-1 0 0,1 0 0,-1 0 0,1 0 0,0 0 0,-1 0 0,1 0 0,3 0 0,-2 0 0,3 0 0,-1 0 0,-2 0 0,3 0 0,-5 0 0,5 0 0,-3 3 0,2-2 0,-3 2 0,-1-3 0,1 0 0,0 4 0,-1-4 0,1 4 0,-1-4 0,1 0 0,-1 0 0,-3 3 0,2-2 0,-2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0:38.24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75 34 24575,'-23'-7'0,"4"1"0,16 5 0,-1 0 0,2-1 0,-1 2 0,1-2 0,-2 0 0,1 2 0,-1-2 0,2 1 0,-1 0 0,2-2 0,0 1 0,1 0 0,0 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0:40.70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108 89 24575,'-6'0'0,"1"0"0,2 0 0,-1 0 0,1 0 0,-1 0 0,0 0 0,0-3 0,1 2 0,-1-2 0,0 3 0,1-1 0,-1 0 0,0-1 0,2 1 0,-1 0 0,3-2 0,-4 3 0,2-3 0,-1 2 0,1-2 0,-1 3 0,1-3 0,-2 1 0,0-2 0,2 1 0,1-1 0,1 1 0,-2 1 0,2-1 0,-2 1 0,1-2 0,0 1 0,0-1 0,1 0 0,-2 1 0,2-1 0,-3 1 0,2-1 0,0 0 0,1 1 0,-2 1 0,0 0 0,1 2 0,-1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08.98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0 184 24575,'17'0'0,"1"0"0,0 0 0,-4 0 0,7 0 0,-9 0 0,5 0 0,-4 0 0,3 0 0,-4 0 0,5 0 0,0 0 0,0 0 0,0 0 0,-1 0 0,1 0 0,-4 0 0,3 0 0,-3 0 0,3 0 0,1 0 0,0 0 0,0 0 0,0 0 0,-1 0 0,1 0 0,0 0 0,-4 0 0,-1 0 0,-5 0 0,1 0 0,-1 0 0,1 0 0,-1 0 0,1 0 0,0 0 0,-1 0 0,1 0 0,-1 0 0,1 0 0,0 0 0,-1 0 0,1 0 0,-1 0 0,1 0 0,-1 0 0,0 0 0,1 0 0,-1 0 0,0 0 0,0 0 0,0 0 0,-3-4 0,-1 0 0,-3-3 0,0 0 0,0 0 0,0-1 0,0 1 0,0-1 0,-3 4 0,2-3 0,-5 6 0,5-5 0,-2-1 0,3-1 0,-8 1 0,6 0 0,-5 3 0,7-3 0,0 0 0,0-1 0,0 2 0,0-2 0,0 1 0,0-1 0,0 1 0,0-1 0,0 1 0,0-1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13.11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19.04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05.47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30.19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4T19:45:54.71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10:14:50.33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1072 24575,'9'8'0,"6"-4"0,-8 4 0,8 1 0,-4 0 0,1 4 0,3-4 0,-4 3 0,-1-2 0,1 2 0,-1-3 0,0-1 0,0 0 0,0 0 0,0-3 0,-4 2 0,2-3 0,-2 5 0,4-1 0,0-4 0,0 4 0,0-4 0,-4 5 0,3-5 0,-3 3 0,4-6 0,-5 7 0,4-4 0,-3 1 0,4 2 0,-5-2 0,4-1 0,-3 3 0,0-2 0,3 3 0,-4-3 0,5 2 0,-4-2 0,3-1 0,-8 3 0,8-6 0,-8 7 0,7-7 0,-7 6 0,8-6 0,-8 6 0,7-6 0,-3 2 0,4-3 0,0 0 0,-4-3 0,4 2 0,-8-6 0,3 3 0,-4-5 0,0 1 0,0 0 0,5 4 0,-4-4 0,3 4 0,-4-4 0,5 0 0,-4-1 0,3 1 0,0 0 0,-3-5 0,3 4 0,1-4 0,-4 5 0,3-5 0,1 4 0,-4-4 0,8 0 0,-7 4 0,3-4 0,-1 5 0,-3-1 0,8 1 0,-8 0 0,4-1 0,-5 1 0,4 0 0,-3-1 0,8 1 0,-8-5 0,8 4 0,-8-4 0,4 5 0,0-5 0,-4 3 0,8-2 0,-8-1 0,8 4 0,-8-4 0,9 0 0,-9 4 0,9-8 0,-9 7 0,9-3 0,-9 1 0,8 2 0,-8-3 0,8 1 0,-7 2 0,7-7 0,-7 8 0,8-9 0,-9 9 0,8-4 0,-8 0 0,8 4 0,-8-4 0,9 0 0,-4 4 0,0-4 0,3 5 0,-8-5 0,8 3 0,-8-2 0,8 3 0,-8-3 0,8 2 0,-8-3 0,8 5 0,-3-5 0,0 4 0,3-4 0,-8 5 0,8-1 0,-8 1 0,9-5 0,-5 4 0,1-4 0,3 5 0,-8 0 0,8-1 0,-3 1 0,-1-1 0,4 1 0,-7 0 0,7-1 0,-4 1 0,1 0 0,3-1 0,-8 1 0,8 0 0,-8-5 0,8 3 0,-8-2 0,8 3 0,-8 1 0,8 0 0,-8 0 0,8-1 0,-3-4 0,-1 4 0,5-4 0,-9 5 0,8 0 0,-8-5 0,8 3 0,-8-2 0,8 3 0,-8 1 0,8 0 0,-8-1 0,4-3 0,-1 2 0,-3-3 0,4 5 0,-1 0 0,-3-1 0,8 1 0,-8 0 0,3 0 0,1 3 0,-4-2 0,3 2 0,1 1 0,-4-4 0,3 4 0,1-1 0,-4-3 0,3 4 0,1-4 0,-4 0 0,3 0 0,0 3 0,-3-2 0,4 2 0,-1 1 0,-2-3 0,2 2 0,0 1 0,-2-4 0,2 4 0,-4-4 0,4 4 0,-3-3 0,3 6 0,-4-3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2:23:46.2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460 6 24575,'-64'0'0,"6"0"0,46 0 0,-1 0 0,2 0 0,6 0 0,-1 0 0,0 0 0,0 0 0,1 0 0,-1 0 0,0 0 0,1 0 0,-1 0 0,1-2 0,-1 1 0,1-1 0,-1 2 0,1 0 0,0 0 0,-1 0 0,11 11 0,-3-3 0,10 14 0,-6-8 0,1 5 0,0-5 0,-1 6 0,-2-7 0,-1 3 0,0-6 0,-3 1 0,3-4 0,-3 2 0,0-4 0,0 1 0,0-1 0,-7-2 0,2 0 0,-5-3 0,5 0 0,-1 0 0,0 0 0,1 0 0,-1 0 0,0 0 0,1 0 0,-1 0 0,0 0 0,0 0 0,1 0 0,-1 0 0,0 0 0,1 0 0,-1 0 0,0 0 0,1 0 0,-1 0 0,0 0 0,1 0 0,0 0 0,-1 0 0,1 0 0,0 0 0,-1 2 0,1-1 0,-1 1 0,1 0 0,-1-1 0,1 1 0,0-2 0,-1 3 0,1-3 0,0 3 0,-1-3 0,-1 0 0,1 0 0,-2 0 0,3 0 0,-1 0 0,0 0 0,1 0 0,-1 0 0,1 0 0,19-3 0,-10 5 0,16-3 0,-15 3 0,1-2 0,-1 0 0,0 0 0,0 0 0,0 2 0,1-1 0,-1 1 0,0-2 0,1 0 0,-1 3 0,0-3 0,1 3 0,-1 0 0,1-3 0,-1 5 0,0-4 0,1 1 0,-18 5 0,8-5 0,-13 7 0,12-8 0,2 3 0,-4-3 0,3 1 0,-3-2 0,2 0 0,2-4 0,0-2 0,3-3 0,0 2 0,0 1 0,0 1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2:23:52.033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24575,'8'14'0,"-2"-1"0,-4-8 0,-2 0 0,5-2 0,0-1 0,4-2 0,-1 0 0,-3 0 0,1 0 0,-1 0 0,1 0 0,-1 0 0,0 0 0,0 0 0,1 0 0,-1 0 0,0 0 0,1 0 0,-1 0 0,0 0 0,0 0 0,1 0 0,-1 0 0,0 0 0,1 0 0,-1 0 0,1 0 0,-1 0 0,1 0 0,-1 0 0,1 0 0,-1 3 0,1-3 0,-1 3 0,1-3 0,-1 0 0,1 0 0,-1 0 0,0 0 0,1 0 0,-1 0 0,0 0 0,1 0 0,-1 0 0,1 0 0,-1 0 0,0 0 0,1 0 0,-1 0 0,1 0 0,-1 0 0,1 0 0,0 0 0,-1 0 0,1 0 0,-1 0 0,1 0 0,0 0 0,-1 0 0,1 0 0,0 0 0,-1 0 0,1 0 0,0 0 0,-1 0 0,1 0 0,0 0 0,-1 0 0,1 0 0,0 0 0,-1 0 0,1 0 0,0 0 0,-1 0 0,1 0 0,3 0 0,-3 0 0,3 0 0,-3 0 0,-1 0 0,1 0 0,0 0 0,-1 0 0,1 0 0,0 0 0,-1 0 0,1 0 0,0 0 0,-1 0 0,1 0 0,0 0 0,-1 0 0,1 0 0,-1 0 0,1 0 0,-1 0 0,1 0 0,-1 0 0,1 0 0,-1 0 0,1 0 0,0 0 0,-1 0 0,1 0 0,-1 0 0,1 0 0,-1 0 0,1 0 0,-1 0 0,1 0 0,-1 0 0,1 0 0,-1 0 0,1 0 0,0 0 0,-1 0 0,1 0 0,-1 0 0,1 0 0,-1 0 0,1 0 0,-1 0 0,1 0 0,0 0 0,-1 0 0,1 0 0,-1 0 0,1 0 0,-1 0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2:24:52.06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24575,'56'6'0,"-3"-2"0,-40-2 0,1-2 0,-5 0 0,-4 3 0,0-3 0,1 3 0,-1-3 0,0 0 0,1 0 0,-1 0 0,1 2 0,0-1 0,-1 1 0,1-2 0,0 3 0,-1-3 0,-2 7 0,0-3 0,-1 3 0,-1-1 0,4-3 0,-5 5 0,3-5 0,-3 5 0,-7-5 0,2-1 0,-5-2 0,5 0 0,2 2 0,-7 1 0,6 0 0,-6-1 0,1-2 0,3-2 0,-6 1 0,5-4 0,-2 4 0,0-4 0,3 4 0,-3-2 0,3 1 0,1 1 0,-1-4 0,1 5 0,-1-3 0,1 3 0,0 0 0,0 0 0,-1 0 0,0 0 0,0 0 0,1 0 0,-1 0 0,1 0 0,18 0 0,-8 0 0,14 0 0,-13 0 0,-1 0 0,0 0 0,1 0 0,-1 0 0,1 0 0,-1 0 0,1 0 0,-1 0 0,0 0 0,1 3 0,-1-3 0,1 3 0,-1-3 0,0 0 0,0 0 0,1 0 0,-1 0 0,1 2 0,0-1 0,-1 1 0,1-2 0,0 0 0,-1 0 0,1 0 0,0 0 0,-1 0 0,0 0 0,1 0 0,-1 0 0,1 0 0,-1 0 0,1 0 0,-1 0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4:28.9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1:54:47.3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114 106 24575,'-5'0'0,"0"0"0,2 0 0,-2 0 0,1 0 0,-3 0 0,1 0 0,0 0 0,-1 0 0,3 0 0,-3 0 0,4 0 0,-3 0 0,3 0 0,0 0 0,-1 0 0,1 0 0,-1 0 0,1 0 0,0 0 0,0 0 0,0 0 0,1-2 0,1 1 0,1-3 0,0 1 0,0 0 0,0 0 0,0-1 0,0 1 0,0 0 0,0 0 0,0-1 0,0 1 0,1 2 0,0-2 0,2 2 0,-3-1 0,1 0 0,-2-1 0,-1-1 0,0 1 0,-1-1 0,3 1 0,-2-1 0,1 1 0,0 0 0,-2 0 0,3-1 0,-3 1 0,3 0 0,-2 0 0,4 1 0,-1 0 0,3 2 0,-1 0 0,0 0 0,1 0 0,-1 0 0,0 0 0,0 0 0,1 0 0,-1 0 0,0 0 0,0 0 0,1 0 0,-1 0 0,0 0 0,0 0 0,0 0 0,1 0 0,-1 0 0,0-1 0,0 1 0,1-2 0,-1 2 0,1-1 0,-1 0 0,0-2 0,1 3 0,-1-2 0,0 2 0,1-1 0,-1 0 0,0 0 0,1 1 0,-1 0 0,0 0 0,0 1 0,1 0 0,-1 0 0,0-1 0,1 0 0,-1 0 0,0 0 0,1 0 0,-1 0 0,0 0 0,1 0 0,-1 2 0,0-2 0,-1 3 0,0-1 0,-1 0 0,-1 1 0,2-2 0,-1 3 0,0-1 0,0 1 0,-1-1 0,0 0 0,0 0 0,-1-1 0,-3-1 0,-2-1 0,-1 0 0,-1 0 0,-1 0 0,-2 0 0,1 0 0,1 0 0,1 0 0,1 0 0,1 0 0,1 0 0,1 0 0,2-1 0,1-1 0,1-1 0,0 0 0,1 1 0,1-1 0,1 3 0,1-2 0,-1 2 0,1 0 0,-1 0 0,0 0 0,1 0 0,-1 0 0,0 0 0,-1 2 0,-1-1 0,-1 2 0,-1-1 0,-1-1 0,-1-1 0,-1 0 0,1 0 0,1 2 0,1-2 0,1 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1-11T23:25:05.34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24575,'37'0'0,"-7"0"0,-3 0 0,-4 0 0,4 0 0,6 0 0,-4 4 0,4-3 0,-5 7 0,-5-7 0,3 3 0,-8-4 0,3 4 0,-4-3 0,0 3 0,-4-4 0,-2 0 0,1 0 0,-3 0 0,6 0 0,-2 0 0,0 0 0,3 0 0,1 0 0,1 0 0,4 0 0,-1 0 0,-3 0 0,4 0 0,-5 0 0,-4 0 0,2 0 0,-6 0 0,3 0 0,-5 0 0,5 0 0,-4 0 0,4 0 0,-4 0 0,-1 0 0,5 0 0,-3 0 0,2 0 0,-3 0 0,-1 0 0,1 0 0,0 0 0,-1 0 0,1 0 0,-1 0 0,1 0 0,0 0 0,-1 0 0,1 0 0,3 0 0,-2 0 0,3 0 0,-1 0 0,-2 0 0,3 0 0,-5 0 0,5 0 0,-3 3 0,2-2 0,-3 2 0,-1-3 0,1 0 0,0 4 0,-1-4 0,1 4 0,-1-4 0,1 0 0,-1 0 0,-3 3 0,2-2 0,-2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83256-7D92-4BB1-9795-D7E5A2C777AC}" type="datetimeFigureOut">
              <a:rPr lang="en-US" smtClean="0"/>
              <a:t>5/3/22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87AC4-519B-43EB-9429-2D372D59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85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87AC4-519B-43EB-9429-2D372D5905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39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87AC4-519B-43EB-9429-2D372D5905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87AC4-519B-43EB-9429-2D372D5905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3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87AC4-519B-43EB-9429-2D372D5905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41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87AC4-519B-43EB-9429-2D372D5905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5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0" y="6044184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A47E970-5A70-4F5D-A6A2-CF6A1C364B12}" type="datetime1">
              <a:rPr lang="en-US" smtClean="0"/>
              <a:t>5/3/22</a:t>
            </a:fld>
            <a:endParaRPr lang="en-US"/>
          </a:p>
        </p:txBody>
      </p:sp>
      <p:pic>
        <p:nvPicPr>
          <p:cNvPr id="14" name="Picture 14" descr="Description: logo_UA_hor_kl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620" y="3927923"/>
            <a:ext cx="2279575" cy="86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3"/>
            <a:ext cx="27432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A0B7D-00A3-B74A-AB43-A2E1D40B3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8FB47-ADF9-3848-B740-B533360D40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A92CE-DC63-8C41-A3CF-4CB1F852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DDDFE-955F-3446-ABE9-3C024F850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88A37-FA74-594C-8885-2D0E70A89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90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6AB5-D80C-3246-B697-255FADE53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A3ED3-3C8E-FE49-8A2D-5494E76EE4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DFEA6-AE69-C343-8B48-85FEAD89F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E1C1-C4B2-3543-83FB-5D4E86560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34170-FE1A-3946-86CD-8F414137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49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905DD-843A-A442-A3C1-1A054D102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CE7D8-F067-414D-84D6-7DDCEDD3D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191D6-1FE4-D644-A09F-E31C77E77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E0BD1-D5A0-3647-B4F6-42C1DD86E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6A7AF-A6D0-2448-91B0-D926AA26C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04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8921F-AD93-2A4B-B959-FFDE402E6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F3892-7771-304D-99D8-E0E245782D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BF6A7-15A8-CD41-B772-51233BACB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93DA5-0B77-AB49-8624-40A34F9A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E9DE5-DB19-044F-9E4E-B0C2B6B2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6B7D6-FEC1-7A4F-B2D4-AFAFEE9D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24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25C09-0F3D-CB41-97E8-092659D09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A1865-C4F8-4743-9596-A97B6632F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E25608-7E91-994C-B561-BD8FFDF25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4B4D2A-1E1D-2E46-83CB-D8288431E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18E076-FA6D-A44F-8535-0441B6C6BB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BD4CF9-A3D0-7642-A4ED-3F4894E31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77A714-F31C-FA45-80BD-5A03E069F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BAE69C-D977-C649-92DF-867737032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25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C96E4-437C-5340-BE84-18F96861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9770C0-F787-EA42-A11A-953C74CA5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B97098-2008-4D45-9DA4-FC2B34CF3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D5AD4-FE2D-5B40-AE7A-E9B6372B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24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F5569D-0A2F-8B4F-8892-19485F6C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8D888-0940-F545-B71B-E64B08044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07432-3773-0A4A-A649-1EFBFC111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07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290B-D689-0047-AD75-1091693EF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501A2-CDDF-2C46-971C-4CF97357F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6DDCF-4465-0042-932A-E87409830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6A8399-0D50-4C41-9EA3-F0C23E267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F6D6A-0DB6-CA42-A3D8-94F003A0F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D3B39-F05A-6143-ACFB-65576363D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6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>
            <a:norm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506916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C5689-4BB0-1D4D-BA28-C8ACFA5E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A2705D-A4D5-3A40-B37D-B5D76046CF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F8706-4770-2745-8D69-6C616C892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9CA1C-1554-E847-85C9-7CE3527CB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5C609-148E-1549-9A24-46C8FBF82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B9E96E-AE94-D04A-8F5F-E39A6C26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57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E5808-92C4-9A44-887E-D6015D09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3B586-FAC3-E14B-8410-49E62F673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144CA-77BA-D14C-AEEC-8FC6674A0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332DB-75F7-1749-AF88-8B76803BB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F4CEA-B9FA-5546-A7A3-404CF444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55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88B648-4519-0D42-B1B1-41FFA6CEF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CD3301-202A-E347-894D-FB1AF5DE6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1B821-D045-BA46-B5E0-63667F6AB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1DD0A-20B3-FB4A-90AA-7E339476A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96E0B-B123-6041-9B40-7A545DC1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4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2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945559-C832-5741-8807-3B65B240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DA659-9A6A-2A40-87E9-499F91302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45F45-9242-5E42-A7A4-F5E759933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7D700-56B7-DC49-8324-004CE8EADA9A}" type="datetimeFigureOut">
              <a:rPr lang="en-US" smtClean="0"/>
              <a:t>5/3/22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ADA5A-2A5F-FC4D-958E-5AD44FEA5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C55EE-5A78-2447-A732-728B4476B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DB1A6-4712-D347-BAAC-A48F736B3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7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8" Type="http://schemas.openxmlformats.org/officeDocument/2006/relationships/image" Target="../media/image36.png"/><Relationship Id="rId3" Type="http://schemas.openxmlformats.org/officeDocument/2006/relationships/image" Target="../media/image33.png"/><Relationship Id="rId12" Type="http://schemas.openxmlformats.org/officeDocument/2006/relationships/image" Target="../media/image42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11" Type="http://schemas.openxmlformats.org/officeDocument/2006/relationships/customXml" Target="../ink/ink6.xml"/><Relationship Id="rId15" Type="http://schemas.openxmlformats.org/officeDocument/2006/relationships/image" Target="../media/image33.jpeg"/><Relationship Id="rId10" Type="http://schemas.openxmlformats.org/officeDocument/2006/relationships/image" Target="../media/image41.png"/><Relationship Id="rId4" Type="http://schemas.openxmlformats.org/officeDocument/2006/relationships/customXml" Target="../ink/ink4.xml"/><Relationship Id="rId9" Type="http://schemas.openxmlformats.org/officeDocument/2006/relationships/customXml" Target="../ink/ink5.xml"/><Relationship Id="rId1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8.jpe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jp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3.png"/><Relationship Id="rId4" Type="http://schemas.openxmlformats.org/officeDocument/2006/relationships/image" Target="../media/image4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customXml" Target="../ink/ink11.xml"/><Relationship Id="rId18" Type="http://schemas.openxmlformats.org/officeDocument/2006/relationships/image" Target="../media/image57.png"/><Relationship Id="rId26" Type="http://schemas.openxmlformats.org/officeDocument/2006/relationships/image" Target="../media/image47.png"/><Relationship Id="rId3" Type="http://schemas.openxmlformats.org/officeDocument/2006/relationships/customXml" Target="../ink/ink7.xml"/><Relationship Id="rId21" Type="http://schemas.openxmlformats.org/officeDocument/2006/relationships/customXml" Target="../ink/ink15.xml"/><Relationship Id="rId7" Type="http://schemas.openxmlformats.org/officeDocument/2006/relationships/customXml" Target="../ink/ink8.xml"/><Relationship Id="rId12" Type="http://schemas.openxmlformats.org/officeDocument/2006/relationships/image" Target="../media/image62.png"/><Relationship Id="rId17" Type="http://schemas.openxmlformats.org/officeDocument/2006/relationships/customXml" Target="../ink/ink13.xml"/><Relationship Id="rId25" Type="http://schemas.openxmlformats.org/officeDocument/2006/relationships/image" Target="../media/image41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64.png"/><Relationship Id="rId20" Type="http://schemas.openxmlformats.org/officeDocument/2006/relationships/image" Target="../media/image65.png"/><Relationship Id="rId29" Type="http://schemas.openxmlformats.org/officeDocument/2006/relationships/image" Target="../media/image5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11" Type="http://schemas.openxmlformats.org/officeDocument/2006/relationships/customXml" Target="../ink/ink10.xml"/><Relationship Id="rId24" Type="http://schemas.openxmlformats.org/officeDocument/2006/relationships/image" Target="../media/image380.png"/><Relationship Id="rId15" Type="http://schemas.openxmlformats.org/officeDocument/2006/relationships/customXml" Target="../ink/ink12.xml"/><Relationship Id="rId23" Type="http://schemas.openxmlformats.org/officeDocument/2006/relationships/customXml" Target="../ink/ink17.xml"/><Relationship Id="rId28" Type="http://schemas.openxmlformats.org/officeDocument/2006/relationships/image" Target="../media/image61.png"/><Relationship Id="rId10" Type="http://schemas.openxmlformats.org/officeDocument/2006/relationships/image" Target="../media/image56.png"/><Relationship Id="rId19" Type="http://schemas.openxmlformats.org/officeDocument/2006/relationships/customXml" Target="../ink/ink14.xml"/><Relationship Id="rId9" Type="http://schemas.openxmlformats.org/officeDocument/2006/relationships/customXml" Target="../ink/ink9.xml"/><Relationship Id="rId14" Type="http://schemas.openxmlformats.org/officeDocument/2006/relationships/image" Target="../media/image63.png"/><Relationship Id="rId22" Type="http://schemas.openxmlformats.org/officeDocument/2006/relationships/customXml" Target="../ink/ink16.xml"/><Relationship Id="rId27" Type="http://schemas.openxmlformats.org/officeDocument/2006/relationships/image" Target="../media/image48.emf"/><Relationship Id="rId30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customXml" Target="../ink/ink22.xml"/><Relationship Id="rId18" Type="http://schemas.openxmlformats.org/officeDocument/2006/relationships/image" Target="../media/image57.png"/><Relationship Id="rId3" Type="http://schemas.openxmlformats.org/officeDocument/2006/relationships/customXml" Target="../ink/ink18.xml"/><Relationship Id="rId21" Type="http://schemas.openxmlformats.org/officeDocument/2006/relationships/customXml" Target="../ink/ink26.xml"/><Relationship Id="rId7" Type="http://schemas.openxmlformats.org/officeDocument/2006/relationships/customXml" Target="../ink/ink19.xml"/><Relationship Id="rId12" Type="http://schemas.openxmlformats.org/officeDocument/2006/relationships/image" Target="../media/image62.png"/><Relationship Id="rId17" Type="http://schemas.openxmlformats.org/officeDocument/2006/relationships/customXml" Target="../ink/ink24.xml"/><Relationship Id="rId25" Type="http://schemas.openxmlformats.org/officeDocument/2006/relationships/image" Target="../media/image68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4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11" Type="http://schemas.openxmlformats.org/officeDocument/2006/relationships/customXml" Target="../ink/ink21.xml"/><Relationship Id="rId24" Type="http://schemas.openxmlformats.org/officeDocument/2006/relationships/image" Target="../media/image66.png"/><Relationship Id="rId15" Type="http://schemas.openxmlformats.org/officeDocument/2006/relationships/customXml" Target="../ink/ink23.xml"/><Relationship Id="rId23" Type="http://schemas.openxmlformats.org/officeDocument/2006/relationships/customXml" Target="../ink/ink28.xml"/><Relationship Id="rId10" Type="http://schemas.openxmlformats.org/officeDocument/2006/relationships/image" Target="../media/image56.png"/><Relationship Id="rId19" Type="http://schemas.openxmlformats.org/officeDocument/2006/relationships/customXml" Target="../ink/ink25.xml"/><Relationship Id="rId9" Type="http://schemas.openxmlformats.org/officeDocument/2006/relationships/customXml" Target="../ink/ink20.xml"/><Relationship Id="rId14" Type="http://schemas.openxmlformats.org/officeDocument/2006/relationships/image" Target="../media/image63.png"/><Relationship Id="rId22" Type="http://schemas.openxmlformats.org/officeDocument/2006/relationships/customXml" Target="../ink/ink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7" Type="http://schemas.openxmlformats.org/officeDocument/2006/relationships/image" Target="../media/image9.png"/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2.xml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400" b="1" dirty="0"/>
              <a:t>    04/05/2022         	 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844824"/>
            <a:ext cx="113052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S. Sadeghi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1,2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F. Hautmann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1,3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H. Jung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en-GB" b="1" dirty="0"/>
              <a:t>Keersmaekers</a:t>
            </a:r>
            <a:r>
              <a:rPr lang="en-GB" baseline="30000" dirty="0"/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A. Lelek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, S. Taheri Monfared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/>
          </a:p>
          <a:p>
            <a:endParaRPr lang="en-GB" baseline="30000" dirty="0"/>
          </a:p>
          <a:p>
            <a:r>
              <a:rPr lang="en-GB" baseline="30000" dirty="0"/>
              <a:t>1 </a:t>
            </a:r>
            <a:r>
              <a:rPr lang="en-GB" dirty="0"/>
              <a:t>University of Antwerp (</a:t>
            </a:r>
            <a:r>
              <a:rPr lang="en-GB" dirty="0" err="1"/>
              <a:t>UAntwerp</a:t>
            </a:r>
            <a:r>
              <a:rPr lang="en-GB" dirty="0"/>
              <a:t>) </a:t>
            </a:r>
          </a:p>
          <a:p>
            <a:r>
              <a:rPr lang="en-GB" baseline="30000" dirty="0"/>
              <a:t>2 </a:t>
            </a:r>
            <a:r>
              <a:rPr lang="en-GB" dirty="0"/>
              <a:t>Shahid Beheshti University (SBU)</a:t>
            </a:r>
          </a:p>
          <a:p>
            <a:r>
              <a:rPr lang="en-GB" baseline="30000" dirty="0"/>
              <a:t>3 </a:t>
            </a:r>
            <a:r>
              <a:rPr lang="en-GB" dirty="0"/>
              <a:t>University of Oxford</a:t>
            </a:r>
          </a:p>
          <a:p>
            <a:r>
              <a:rPr lang="en-GB" baseline="30000" dirty="0"/>
              <a:t>4 </a:t>
            </a:r>
            <a:r>
              <a:rPr lang="en-GB" dirty="0" err="1"/>
              <a:t>Deutsches</a:t>
            </a:r>
            <a:r>
              <a:rPr lang="en-GB" dirty="0"/>
              <a:t> </a:t>
            </a:r>
            <a:r>
              <a:rPr lang="en-GB" dirty="0" err="1"/>
              <a:t>Elektronen</a:t>
            </a:r>
            <a:r>
              <a:rPr lang="en-GB" dirty="0"/>
              <a:t>-Synchrotron (DESY)</a:t>
            </a:r>
          </a:p>
          <a:p>
            <a:endParaRPr lang="en-GB" dirty="0"/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A91FF-7FAE-4247-A06C-0906F3639BA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608411" y="273026"/>
            <a:ext cx="1117600" cy="3810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FD3F74-CD98-FA41-9CAD-E657D4BABD90}"/>
              </a:ext>
            </a:extLst>
          </p:cNvPr>
          <p:cNvSpPr txBox="1"/>
          <p:nvPr/>
        </p:nvSpPr>
        <p:spPr>
          <a:xfrm>
            <a:off x="623392" y="764704"/>
            <a:ext cx="9793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                      PB TMD fits at NLO with dynamical resolution scale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A1E85A-C67C-DC47-85D1-329BABC035B2}"/>
              </a:ext>
            </a:extLst>
          </p:cNvPr>
          <p:cNvSpPr txBox="1"/>
          <p:nvPr/>
        </p:nvSpPr>
        <p:spPr>
          <a:xfrm>
            <a:off x="8760296" y="615601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 workshop 2022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11AB84F-10CE-E381-D69D-204D996EC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6480" y="4816076"/>
            <a:ext cx="1168853" cy="1168853"/>
          </a:xfrm>
          <a:prstGeom prst="rect">
            <a:avLst/>
          </a:prstGeom>
        </p:spPr>
      </p:pic>
      <p:pic>
        <p:nvPicPr>
          <p:cNvPr id="21" name="Picture 20" descr="A body of water with a hill in the background&#10;&#10;Description automatically generated with low confidence">
            <a:extLst>
              <a:ext uri="{FF2B5EF4-FFF2-40B4-BE49-F238E27FC236}">
                <a16:creationId xmlns:a16="http://schemas.microsoft.com/office/drawing/2014/main" id="{2AD43310-15E1-6BA5-A02D-B18971D12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721" y="3789040"/>
            <a:ext cx="5760640" cy="20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837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7FCF-3156-8544-8D4E-3910CE833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8" y="116632"/>
            <a:ext cx="10769600" cy="869950"/>
          </a:xfrm>
        </p:spPr>
        <p:txBody>
          <a:bodyPr>
            <a:normAutofit/>
          </a:bodyPr>
          <a:lstStyle/>
          <a:p>
            <a:r>
              <a:rPr lang="nl-BE" sz="2800" dirty="0"/>
              <a:t>PB TMD fits at NLO with </a:t>
            </a:r>
            <a:r>
              <a:rPr lang="nl-BE" sz="2800" dirty="0">
                <a:solidFill>
                  <a:srgbClr val="FF0000"/>
                </a:solidFill>
              </a:rPr>
              <a:t>dynamical zmax:</a:t>
            </a:r>
            <a:endParaRPr 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03594-084C-984A-8DFB-8473FA1B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E0ABEE-90CB-3C42-9B4F-0CBC27273EBF}"/>
              </a:ext>
            </a:extLst>
          </p:cNvPr>
          <p:cNvSpPr txBox="1"/>
          <p:nvPr/>
        </p:nvSpPr>
        <p:spPr>
          <a:xfrm>
            <a:off x="119335" y="1556792"/>
            <a:ext cx="12025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New fits with dynamical </a:t>
            </a:r>
            <a:r>
              <a:rPr lang="en-US" b="1" dirty="0" err="1">
                <a:solidFill>
                  <a:srgbClr val="002060"/>
                </a:solidFill>
              </a:rPr>
              <a:t>zmax</a:t>
            </a:r>
            <a:r>
              <a:rPr lang="en-US" b="1" dirty="0">
                <a:solidFill>
                  <a:srgbClr val="002060"/>
                </a:solidFill>
              </a:rPr>
              <a:t> at LO and NLO with HERA 1 + 2 Data set: Using       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arXiv:1709.01151v1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1F51E4-0DE7-394A-920F-71E02918F116}"/>
                  </a:ext>
                </a:extLst>
              </p:cNvPr>
              <p:cNvSpPr txBox="1"/>
              <p:nvPr/>
            </p:nvSpPr>
            <p:spPr>
              <a:xfrm>
                <a:off x="294202" y="1916832"/>
                <a:ext cx="11130390" cy="4223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002060"/>
                    </a:solidFill>
                  </a:rPr>
                  <a:t>Performing different fits, each time by varying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nl-BE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  <m:sup>
                        <m:r>
                          <a:rPr lang="nl-BE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002060"/>
                    </a:solidFill>
                  </a:rPr>
                  <a:t> and on top of that with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  <m:sub>
                        <m:r>
                          <a:rPr lang="nl-BE" sz="20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2060"/>
                    </a:solidFill>
                  </a:rPr>
                  <a:t> values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E1F51E4-0DE7-394A-920F-71E02918F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02" y="1916832"/>
                <a:ext cx="11130390" cy="422360"/>
              </a:xfrm>
              <a:prstGeom prst="rect">
                <a:avLst/>
              </a:prstGeom>
              <a:blipFill>
                <a:blip r:embed="rId3"/>
                <a:stretch>
                  <a:fillRect l="-456" b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96872B8D-2045-8C4F-9660-E3961A36F457}"/>
              </a:ext>
            </a:extLst>
          </p:cNvPr>
          <p:cNvSpPr/>
          <p:nvPr/>
        </p:nvSpPr>
        <p:spPr>
          <a:xfrm>
            <a:off x="3143672" y="2348880"/>
            <a:ext cx="1137071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BF5B4D-0F90-754B-8550-6E54212E3365}"/>
              </a:ext>
            </a:extLst>
          </p:cNvPr>
          <p:cNvSpPr/>
          <p:nvPr/>
        </p:nvSpPr>
        <p:spPr>
          <a:xfrm>
            <a:off x="5519936" y="5589240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BC15700-615E-9C4D-BDC0-A6E59565C6DA}"/>
              </a:ext>
            </a:extLst>
          </p:cNvPr>
          <p:cNvSpPr/>
          <p:nvPr/>
        </p:nvSpPr>
        <p:spPr>
          <a:xfrm>
            <a:off x="5735960" y="5661248"/>
            <a:ext cx="144016" cy="2124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4158C49B-06ED-C540-8D0B-0997B13C5A38}"/>
                  </a:ext>
                </a:extLst>
              </p14:cNvPr>
              <p14:cNvContentPartPr/>
              <p14:nvPr/>
            </p14:nvContentPartPr>
            <p14:xfrm>
              <a:off x="3415883" y="2619861"/>
              <a:ext cx="165600" cy="9432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4158C49B-06ED-C540-8D0B-0997B13C5A3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80243" y="2584221"/>
                <a:ext cx="237240" cy="16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9BECE660-08E5-B749-B72E-7DB165A1C05C}"/>
                  </a:ext>
                </a:extLst>
              </p14:cNvPr>
              <p14:cNvContentPartPr/>
              <p14:nvPr/>
            </p14:nvContentPartPr>
            <p14:xfrm>
              <a:off x="4136603" y="2674581"/>
              <a:ext cx="263160" cy="1728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9BECE660-08E5-B749-B72E-7DB165A1C05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00963" y="2638581"/>
                <a:ext cx="334800" cy="8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0337FA5D-C872-F647-9250-F834F8D8A9AA}"/>
                  </a:ext>
                </a:extLst>
              </p14:cNvPr>
              <p14:cNvContentPartPr/>
              <p14:nvPr/>
            </p14:nvContentPartPr>
            <p14:xfrm>
              <a:off x="3383123" y="2684661"/>
              <a:ext cx="95040" cy="3204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0337FA5D-C872-F647-9250-F834F8D8A9A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47123" y="2649021"/>
                <a:ext cx="166680" cy="103680"/>
              </a:xfrm>
              <a:prstGeom prst="rect">
                <a:avLst/>
              </a:prstGeom>
            </p:spPr>
          </p:pic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24C40D1-E690-AE42-B8B6-D275C1C4B092}"/>
              </a:ext>
            </a:extLst>
          </p:cNvPr>
          <p:cNvCxnSpPr>
            <a:cxnSpLocks/>
          </p:cNvCxnSpPr>
          <p:nvPr/>
        </p:nvCxnSpPr>
        <p:spPr>
          <a:xfrm>
            <a:off x="6023992" y="6093296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F41E4E4-ED15-B14B-8B14-25EE79D31A57}"/>
                  </a:ext>
                </a:extLst>
              </p:cNvPr>
              <p:cNvSpPr/>
              <p:nvPr/>
            </p:nvSpPr>
            <p:spPr>
              <a:xfrm>
                <a:off x="6744072" y="332656"/>
                <a:ext cx="1656184" cy="531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b="1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nl-BE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nl-BE" b="1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nl-BE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nl-BE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𝐪</m:t>
                                </m:r>
                              </m:e>
                              <m:sub>
                                <m:r>
                                  <a:rPr lang="nl-BE" b="1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b="1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F41E4E4-ED15-B14B-8B14-25EE79D31A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332656"/>
                <a:ext cx="1656184" cy="531364"/>
              </a:xfrm>
              <a:prstGeom prst="rect">
                <a:avLst/>
              </a:prstGeom>
              <a:blipFill>
                <a:blip r:embed="rId14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6DB8C877-7EEB-4047-BE50-2A93AEF466E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10826" y="2348880"/>
            <a:ext cx="6233845" cy="3656453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9502D7DA-01C3-D24C-9772-C7E045F8445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2348880"/>
            <a:ext cx="5879975" cy="35679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0F8BD36-2660-1E43-BE21-738E9C83EDC8}"/>
                  </a:ext>
                </a:extLst>
              </p:cNvPr>
              <p:cNvSpPr txBox="1"/>
              <p:nvPr/>
            </p:nvSpPr>
            <p:spPr>
              <a:xfrm>
                <a:off x="62383" y="5805264"/>
                <a:ext cx="9838957" cy="1010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2060"/>
                    </a:solidFill>
                  </a:rPr>
                  <a:t>At </a:t>
                </a:r>
                <a:r>
                  <a:rPr lang="en-US" b="1" dirty="0">
                    <a:solidFill>
                      <a:srgbClr val="FF0000"/>
                    </a:solidFill>
                  </a:rPr>
                  <a:t>LO</a:t>
                </a:r>
                <a:r>
                  <a:rPr lang="en-US" b="1" dirty="0">
                    <a:solidFill>
                      <a:srgbClr val="002060"/>
                    </a:solidFill>
                  </a:rPr>
                  <a:t> , for small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  <m:sup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and 0.</a:t>
                </a:r>
                <a:r>
                  <a:rPr lang="nl-BE" b="1" dirty="0">
                    <a:solidFill>
                      <a:srgbClr val="002060"/>
                    </a:solidFill>
                  </a:rPr>
                  <a:t>9</a:t>
                </a:r>
                <a:r>
                  <a:rPr lang="en-US" b="1" dirty="0">
                    <a:solidFill>
                      <a:srgbClr val="002060"/>
                    </a:solidFill>
                  </a:rPr>
                  <a:t> GeV  </a:t>
                </a:r>
                <a14:m>
                  <m:oMath xmlns:m="http://schemas.openxmlformats.org/officeDocument/2006/math">
                    <m:r>
                      <a:rPr lang="nl-BE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nl-BE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1.2 GeV             </a:t>
                </a:r>
                <a:r>
                  <a:rPr lang="nl-BE" b="1" dirty="0">
                    <a:solidFill>
                      <a:srgbClr val="002060"/>
                    </a:solidFill>
                  </a:rPr>
                  <a:t>2.2</a:t>
                </a:r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nl-BE" b="1" i="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nl-BE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nl-BE" b="1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nl-BE" b="1" i="0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𝐝𝐨𝐟</m:t>
                        </m:r>
                      </m:den>
                    </m:f>
                    <m:r>
                      <a:rPr lang="nl-BE" b="1" i="0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3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2060"/>
                    </a:solidFill>
                  </a:rPr>
                  <a:t>AT </a:t>
                </a:r>
                <a:r>
                  <a:rPr lang="en-US" b="1" dirty="0">
                    <a:solidFill>
                      <a:srgbClr val="FF0000"/>
                    </a:solidFill>
                  </a:rPr>
                  <a:t>NLO</a:t>
                </a:r>
                <a:r>
                  <a:rPr lang="en-US" b="1" dirty="0">
                    <a:solidFill>
                      <a:srgbClr val="002060"/>
                    </a:solidFill>
                  </a:rPr>
                  <a:t> , for small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𝒎𝒊𝒏</m:t>
                        </m:r>
                      </m:sub>
                      <m:sup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and all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, we have better fits with good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nl-BE" b="1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nl-BE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𝒅𝒐𝒇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!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0F8BD36-2660-1E43-BE21-738E9C83E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3" y="5805264"/>
                <a:ext cx="9838957" cy="1010533"/>
              </a:xfrm>
              <a:prstGeom prst="rect">
                <a:avLst/>
              </a:prstGeom>
              <a:blipFill>
                <a:blip r:embed="rId17"/>
                <a:stretch>
                  <a:fillRect l="-387" b="-3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9D920F37-81FE-09FE-0B70-65CDDA669AF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616280" y="1556791"/>
            <a:ext cx="550416" cy="43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946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8808A-56EC-1C4E-85A9-0DC43FA39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3050"/>
            <a:ext cx="10769600" cy="869950"/>
          </a:xfrm>
        </p:spPr>
        <p:txBody>
          <a:bodyPr>
            <a:normAutofit/>
          </a:bodyPr>
          <a:lstStyle/>
          <a:p>
            <a:r>
              <a:rPr lang="en-US" sz="2800" dirty="0"/>
              <a:t>The difference between LO and NLO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355602-F23F-B64A-90D2-04F55DB5D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27F677-A81D-614C-8A7D-6A904A31CDB7}"/>
              </a:ext>
            </a:extLst>
          </p:cNvPr>
          <p:cNvSpPr txBox="1"/>
          <p:nvPr/>
        </p:nvSpPr>
        <p:spPr>
          <a:xfrm>
            <a:off x="263352" y="1682224"/>
            <a:ext cx="91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</a:rPr>
              <a:t>Does the difference between LO and NLO come from the kernels? or ME?!..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D2260-C271-B34D-863A-7AC58395AD91}"/>
              </a:ext>
            </a:extLst>
          </p:cNvPr>
          <p:cNvSpPr txBox="1"/>
          <p:nvPr/>
        </p:nvSpPr>
        <p:spPr>
          <a:xfrm>
            <a:off x="263352" y="5661248"/>
            <a:ext cx="4679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The difference is dominated by</a:t>
            </a:r>
          </a:p>
          <a:p>
            <a:r>
              <a:rPr lang="en-US" sz="2400" dirty="0">
                <a:solidFill>
                  <a:srgbClr val="00B050"/>
                </a:solidFill>
              </a:rPr>
              <a:t>       the kernel not ME..!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CE3393-4E7E-5E42-8AAA-AEC00124212E}"/>
              </a:ext>
            </a:extLst>
          </p:cNvPr>
          <p:cNvSpPr txBox="1"/>
          <p:nvPr/>
        </p:nvSpPr>
        <p:spPr>
          <a:xfrm>
            <a:off x="6527409" y="18147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F83191-241A-A943-BB5F-838626FCC883}"/>
                  </a:ext>
                </a:extLst>
              </p:cNvPr>
              <p:cNvSpPr txBox="1"/>
              <p:nvPr/>
            </p:nvSpPr>
            <p:spPr>
              <a:xfrm>
                <a:off x="10044667" y="2010326"/>
                <a:ext cx="1667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600" b="1" dirty="0">
                    <a:solidFill>
                      <a:srgbClr val="00206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=1.0 GeV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FF83191-241A-A943-BB5F-838626FCC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4667" y="2010326"/>
                <a:ext cx="1667957" cy="338554"/>
              </a:xfrm>
              <a:prstGeom prst="rect">
                <a:avLst/>
              </a:prstGeom>
              <a:blipFill>
                <a:blip r:embed="rId3"/>
                <a:stretch>
                  <a:fillRect l="-2273" t="-7407" r="-758" b="-25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78A6E45-3FEF-4745-810C-A1ECA6A1CC0F}"/>
              </a:ext>
            </a:extLst>
          </p:cNvPr>
          <p:cNvSpPr txBox="1"/>
          <p:nvPr/>
        </p:nvSpPr>
        <p:spPr>
          <a:xfrm>
            <a:off x="479376" y="2961202"/>
            <a:ext cx="4031873" cy="1979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4 states for this purpose: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Fitting with NLO kernel &amp; NLO ME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Fitting with NLO kernel &amp; LO ME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F900D0"/>
                </a:solidFill>
              </a:rPr>
              <a:t>Fitting with LO kernel &amp; LO ME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0000FF"/>
                </a:solidFill>
              </a:rPr>
              <a:t>Fitting with LO kernel &amp; NLO ME</a:t>
            </a:r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0694331A-947B-E04C-B412-6FDC981AE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848" y="2348880"/>
            <a:ext cx="7344816" cy="4353169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791A0825-19DA-2E41-8DB0-EC159B17E0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283" t="3118" r="30334" b="86613"/>
          <a:stretch/>
        </p:blipFill>
        <p:spPr>
          <a:xfrm>
            <a:off x="7680176" y="2564904"/>
            <a:ext cx="1826116" cy="54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93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C7956-72F0-894B-B179-BAC491AC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273050"/>
            <a:ext cx="10769600" cy="869950"/>
          </a:xfrm>
        </p:spPr>
        <p:txBody>
          <a:bodyPr>
            <a:normAutofit/>
          </a:bodyPr>
          <a:lstStyle/>
          <a:p>
            <a:r>
              <a:rPr lang="en-US" sz="2800" dirty="0"/>
              <a:t>The difference between LO and NLO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3F870D-7ED1-EB4F-99F2-F95D4467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602474-A6E6-1344-B1C9-39D8C5400726}"/>
              </a:ext>
            </a:extLst>
          </p:cNvPr>
          <p:cNvSpPr txBox="1"/>
          <p:nvPr/>
        </p:nvSpPr>
        <p:spPr>
          <a:xfrm>
            <a:off x="335360" y="1628800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Which part of the kernel is responsible?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2E61C68-2803-3442-89F9-E73F39259DFB}"/>
                  </a:ext>
                </a:extLst>
              </p:cNvPr>
              <p:cNvSpPr txBox="1"/>
              <p:nvPr/>
            </p:nvSpPr>
            <p:spPr>
              <a:xfrm>
                <a:off x="0" y="5550331"/>
                <a:ext cx="45118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00B050"/>
                    </a:solidFill>
                  </a:rPr>
                  <a:t>The difference is dominated by</a:t>
                </a:r>
              </a:p>
              <a:p>
                <a:r>
                  <a:rPr lang="en-US" sz="2400" dirty="0">
                    <a:solidFill>
                      <a:srgbClr val="00B050"/>
                    </a:solidFill>
                  </a:rPr>
                  <a:t> the splitting functions not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B050"/>
                    </a:solidFill>
                  </a:rPr>
                  <a:t>..!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2E61C68-2803-3442-89F9-E73F39259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50331"/>
                <a:ext cx="4511824" cy="830997"/>
              </a:xfrm>
              <a:prstGeom prst="rect">
                <a:avLst/>
              </a:prstGeom>
              <a:blipFill>
                <a:blip r:embed="rId2"/>
                <a:stretch>
                  <a:fillRect l="-2247" t="-5970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BD4A0D-1425-AC42-8E35-688BA1D4C4FF}"/>
                  </a:ext>
                </a:extLst>
              </p:cNvPr>
              <p:cNvSpPr txBox="1"/>
              <p:nvPr/>
            </p:nvSpPr>
            <p:spPr>
              <a:xfrm>
                <a:off x="1343472" y="2132856"/>
                <a:ext cx="2172774" cy="404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𝒂𝒃</m:t>
                        </m:r>
                      </m:sub>
                    </m:sSub>
                    <m:d>
                      <m:dPr>
                        <m:ctrlP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e>
                          <m:sup>
                            <m:r>
                              <a:rPr lang="nl-BE" b="1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b="1" dirty="0">
                    <a:solidFill>
                      <a:srgbClr val="002060"/>
                    </a:solidFill>
                  </a:rPr>
                  <a:t>?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1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nl-BE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002060"/>
                    </a:solidFill>
                  </a:rPr>
                  <a:t>?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BD4A0D-1425-AC42-8E35-688BA1D4C4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2132856"/>
                <a:ext cx="2172774" cy="404983"/>
              </a:xfrm>
              <a:prstGeom prst="rect">
                <a:avLst/>
              </a:prstGeom>
              <a:blipFill>
                <a:blip r:embed="rId3"/>
                <a:stretch>
                  <a:fillRect t="-3125" r="-1744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E72BD1-E373-8749-B995-829F5EDD0F03}"/>
                  </a:ext>
                </a:extLst>
              </p:cNvPr>
              <p:cNvSpPr txBox="1"/>
              <p:nvPr/>
            </p:nvSpPr>
            <p:spPr>
              <a:xfrm>
                <a:off x="479376" y="3033210"/>
                <a:ext cx="3865161" cy="1979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</a:rPr>
                  <a:t>4 states for this purpose: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Fitting with NLO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 &amp; NLO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rgbClr val="FF0000"/>
                    </a:solidFill>
                  </a:rPr>
                  <a:t>Fitting with NLO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 &amp; 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rgbClr val="002060"/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rgbClr val="F900D0"/>
                    </a:solidFill>
                  </a:rPr>
                  <a:t>Fitting with 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900D0"/>
                    </a:solidFill>
                  </a:rPr>
                  <a:t>  &amp; 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900D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rgbClr val="002060"/>
                  </a:solidFill>
                </a:endParaRPr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>
                    <a:solidFill>
                      <a:srgbClr val="0000FF"/>
                    </a:solidFill>
                  </a:rPr>
                  <a:t>Fitting with 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&amp; NLO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nl-BE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E72BD1-E373-8749-B995-829F5EDD0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3033210"/>
                <a:ext cx="3865161" cy="1979966"/>
              </a:xfrm>
              <a:prstGeom prst="rect">
                <a:avLst/>
              </a:prstGeom>
              <a:blipFill>
                <a:blip r:embed="rId4"/>
                <a:stretch>
                  <a:fillRect l="-1307" t="-1923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EF6D1A-DDF3-F643-A610-25758EF2C1A1}"/>
                  </a:ext>
                </a:extLst>
              </p:cNvPr>
              <p:cNvSpPr txBox="1"/>
              <p:nvPr/>
            </p:nvSpPr>
            <p:spPr>
              <a:xfrm>
                <a:off x="10188683" y="1916832"/>
                <a:ext cx="1667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sz="1600" b="1" dirty="0">
                    <a:solidFill>
                      <a:srgbClr val="00206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=1.0 GeV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EF6D1A-DDF3-F643-A610-25758EF2C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8683" y="1916832"/>
                <a:ext cx="1667957" cy="338554"/>
              </a:xfrm>
              <a:prstGeom prst="rect">
                <a:avLst/>
              </a:prstGeom>
              <a:blipFill>
                <a:blip r:embed="rId5"/>
                <a:stretch>
                  <a:fillRect l="-2273" t="-3571" r="-151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454B5D9B-6170-F143-80F0-B58113B973A0}"/>
              </a:ext>
            </a:extLst>
          </p:cNvPr>
          <p:cNvSpPr txBox="1"/>
          <p:nvPr/>
        </p:nvSpPr>
        <p:spPr>
          <a:xfrm>
            <a:off x="5266291" y="1916832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For NLO ME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560346C-FB55-6540-B865-6FF17333A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4537" y="2204864"/>
            <a:ext cx="7728127" cy="4458598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43B68E5-E6C6-5D48-9B5F-F9E1DC0593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5283" t="3118" r="30334" b="86613"/>
          <a:stretch/>
        </p:blipFill>
        <p:spPr>
          <a:xfrm>
            <a:off x="7760568" y="2564904"/>
            <a:ext cx="1826116" cy="54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85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4D4212-7A4E-C14F-A085-69AC5D34A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C359CED-6EA4-A044-8BF1-AC3D69DE4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3050"/>
            <a:ext cx="12025336" cy="869950"/>
          </a:xfrm>
        </p:spPr>
        <p:txBody>
          <a:bodyPr>
            <a:noAutofit/>
          </a:bodyPr>
          <a:lstStyle/>
          <a:p>
            <a:r>
              <a:rPr lang="en-US" sz="2000" b="1" dirty="0"/>
              <a:t>Which part of the </a:t>
            </a:r>
            <a:r>
              <a:rPr lang="en-GB" sz="2000" b="1" dirty="0"/>
              <a:t>splitting functions is responsible for the difference between LO</a:t>
            </a:r>
            <a:br>
              <a:rPr lang="en-GB" sz="2000" b="1" dirty="0"/>
            </a:br>
            <a:r>
              <a:rPr lang="en-GB" sz="2000" b="1" dirty="0"/>
              <a:t>and NLO?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47EB73-EC27-A942-A7C8-B44B14D213C7}"/>
                  </a:ext>
                </a:extLst>
              </p:cNvPr>
              <p:cNvSpPr txBox="1"/>
              <p:nvPr/>
            </p:nvSpPr>
            <p:spPr>
              <a:xfrm>
                <a:off x="407368" y="3042617"/>
                <a:ext cx="7222555" cy="674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</a:rPr>
                  <a:t>In the NLO, all the splitting functions have pieces with (1/z) term : 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𝑎𝑏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nl-BE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𝑞𝑞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nl-BE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nl-BE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𝑔𝑔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𝑔𝑞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47EB73-EC27-A942-A7C8-B44B14D21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3042617"/>
                <a:ext cx="7222555" cy="674415"/>
              </a:xfrm>
              <a:prstGeom prst="rect">
                <a:avLst/>
              </a:prstGeom>
              <a:blipFill>
                <a:blip r:embed="rId2"/>
                <a:stretch>
                  <a:fillRect l="-703" t="-3704"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6F01E4-5B0B-BC46-9CA3-497046F56844}"/>
                  </a:ext>
                </a:extLst>
              </p:cNvPr>
              <p:cNvSpPr txBox="1"/>
              <p:nvPr/>
            </p:nvSpPr>
            <p:spPr>
              <a:xfrm>
                <a:off x="407368" y="3789040"/>
                <a:ext cx="8834470" cy="1190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</a:rPr>
                  <a:t>In the LO, just the splitting functions with “gluon” in the final state have (1/z) piece:</a:t>
                </a:r>
              </a:p>
              <a:p>
                <a14:m>
                  <m:oMath xmlns:m="http://schemas.openxmlformats.org/officeDocument/2006/math"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           </m:t>
                    </m:r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𝑔𝑔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nl-BE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BE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nl-BE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nl-BE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−2+</m:t>
                    </m:r>
                    <m:r>
                      <a:rPr lang="nl-BE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d>
                      <m:dPr>
                        <m:ctrlP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nl-BE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nl-BE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r>
                  <a:rPr lang="nl-BE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          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𝑔𝑞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nl-BE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nl-BE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</m:oMath>
                </a14:m>
                <a:endParaRPr lang="nl-BE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56F01E4-5B0B-BC46-9CA3-497046F56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3789040"/>
                <a:ext cx="8834470" cy="1190839"/>
              </a:xfrm>
              <a:prstGeom prst="rect">
                <a:avLst/>
              </a:prstGeom>
              <a:blipFill>
                <a:blip r:embed="rId3"/>
                <a:stretch>
                  <a:fillRect l="-575" t="-2105" b="-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05148B1-C47A-1149-8F31-199A4C01B350}"/>
              </a:ext>
            </a:extLst>
          </p:cNvPr>
          <p:cNvSpPr txBox="1"/>
          <p:nvPr/>
        </p:nvSpPr>
        <p:spPr>
          <a:xfrm>
            <a:off x="1533378" y="6654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7E61CE-F3B8-F84B-A53F-EBD2D0F62B04}"/>
                  </a:ext>
                </a:extLst>
              </p:cNvPr>
              <p:cNvSpPr txBox="1"/>
              <p:nvPr/>
            </p:nvSpPr>
            <p:spPr>
              <a:xfrm>
                <a:off x="407368" y="4941168"/>
                <a:ext cx="8680646" cy="10606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</a:rPr>
                  <a:t> And the splitting functions with ”quark” in the final state don’t have (1/z) piece: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𝑞𝑞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nl-BE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−1−</m:t>
                    </m:r>
                    <m:r>
                      <m:rPr>
                        <m:sty m:val="p"/>
                      </m:rPr>
                      <a:rPr lang="nl-BE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,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nl-BE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+(1−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A7E61CE-F3B8-F84B-A53F-EBD2D0F62B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4941168"/>
                <a:ext cx="8680646" cy="1060611"/>
              </a:xfrm>
              <a:prstGeom prst="rect">
                <a:avLst/>
              </a:prstGeom>
              <a:blipFill>
                <a:blip r:embed="rId4"/>
                <a:stretch>
                  <a:fillRect l="-585" t="-3571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127126-D8AA-E242-9EEB-F45E9785B3FA}"/>
                  </a:ext>
                </a:extLst>
              </p:cNvPr>
              <p:cNvSpPr txBox="1"/>
              <p:nvPr/>
            </p:nvSpPr>
            <p:spPr>
              <a:xfrm>
                <a:off x="432308" y="1412776"/>
                <a:ext cx="8560805" cy="1362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002060"/>
                    </a:solidFill>
                  </a:rPr>
                  <a:t>For high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𝐪</m:t>
                        </m:r>
                      </m:e>
                      <m: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(</a:t>
                </a:r>
                <a:r>
                  <a:rPr lang="en-US" b="1" dirty="0" err="1">
                    <a:solidFill>
                      <a:srgbClr val="002060"/>
                    </a:solidFill>
                  </a:rPr>
                  <a:t>e.g</a:t>
                </a:r>
                <a:r>
                  <a:rPr lang="en-US" b="1" dirty="0">
                    <a:solidFill>
                      <a:srgbClr val="002060"/>
                    </a:solidFill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nl-BE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𝐆𝐞𝐯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nl-BE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𝐆𝐞𝐯</m:t>
                        </m:r>
                      </m:e>
                    </m:d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) or low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𝐪</m:t>
                                </m:r>
                              </m:e>
                              <m:sub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,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LO and NLO have different behavior.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127126-D8AA-E242-9EEB-F45E9785B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08" y="1412776"/>
                <a:ext cx="8560805" cy="1362552"/>
              </a:xfrm>
              <a:prstGeom prst="rect">
                <a:avLst/>
              </a:prstGeom>
              <a:blipFill>
                <a:blip r:embed="rId5"/>
                <a:stretch>
                  <a:fillRect l="-445" r="-2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0C010E9-0C2F-5E4C-9087-46755ACBEB0D}"/>
              </a:ext>
            </a:extLst>
          </p:cNvPr>
          <p:cNvSpPr txBox="1"/>
          <p:nvPr/>
        </p:nvSpPr>
        <p:spPr>
          <a:xfrm>
            <a:off x="365861" y="5949280"/>
            <a:ext cx="11202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Is the lack of (1/z) piece in LO splitting function with quark in the final state responsible for this difference?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08FD9D-13A1-7445-B9FF-BA95F839DF37}"/>
              </a:ext>
            </a:extLst>
          </p:cNvPr>
          <p:cNvSpPr txBox="1"/>
          <p:nvPr/>
        </p:nvSpPr>
        <p:spPr>
          <a:xfrm>
            <a:off x="5064369" y="6444044"/>
            <a:ext cx="157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Let’s check it!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241F21B-250D-474C-8143-8432EC84D16A}"/>
                  </a:ext>
                </a:extLst>
              </p:cNvPr>
              <p:cNvSpPr txBox="1"/>
              <p:nvPr/>
            </p:nvSpPr>
            <p:spPr>
              <a:xfrm>
                <a:off x="5879976" y="2458024"/>
                <a:ext cx="38664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nl-BE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241F21B-250D-474C-8143-8432EC84D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2458024"/>
                <a:ext cx="386644" cy="6109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384D43C-1100-2248-966C-29271FF4A42B}"/>
              </a:ext>
            </a:extLst>
          </p:cNvPr>
          <p:cNvSpPr txBox="1"/>
          <p:nvPr/>
        </p:nvSpPr>
        <p:spPr>
          <a:xfrm>
            <a:off x="1631504" y="2564904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first piece for checking is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FA33E20-3E6A-D145-90DB-02F4A294B4B8}"/>
              </a:ext>
            </a:extLst>
          </p:cNvPr>
          <p:cNvCxnSpPr>
            <a:cxnSpLocks/>
          </p:cNvCxnSpPr>
          <p:nvPr/>
        </p:nvCxnSpPr>
        <p:spPr>
          <a:xfrm>
            <a:off x="5087888" y="2780928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15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8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EC9214-4333-2048-BDE6-7F5D76F4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D0BFC4-EB21-B14C-B57A-FAA56728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73050"/>
            <a:ext cx="12025336" cy="869950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Does the difference come from 1/z piece of NLO splitting function?</a:t>
            </a:r>
            <a:endParaRPr lang="en-US" sz="28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4482629-F66A-2346-A6BD-68E4AEED46E4}"/>
                  </a:ext>
                </a:extLst>
              </p:cNvPr>
              <p:cNvSpPr txBox="1"/>
              <p:nvPr/>
            </p:nvSpPr>
            <p:spPr>
              <a:xfrm>
                <a:off x="4943872" y="2780928"/>
                <a:ext cx="16679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sz="1600" b="1" dirty="0">
                    <a:solidFill>
                      <a:srgbClr val="00206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6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sz="16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=1.0 GeV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4482629-F66A-2346-A6BD-68E4AEED46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3872" y="2780928"/>
                <a:ext cx="1667957" cy="338554"/>
              </a:xfrm>
              <a:prstGeom prst="rect">
                <a:avLst/>
              </a:prstGeom>
              <a:blipFill>
                <a:blip r:embed="rId2"/>
                <a:stretch>
                  <a:fillRect l="-2273" t="-3571" r="-75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D0CACE-CD54-A147-9261-4D66017077EF}"/>
                  </a:ext>
                </a:extLst>
              </p:cNvPr>
              <p:cNvSpPr txBox="1"/>
              <p:nvPr/>
            </p:nvSpPr>
            <p:spPr>
              <a:xfrm>
                <a:off x="7534242" y="2708920"/>
                <a:ext cx="4538422" cy="2186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>
                    <a:solidFill>
                      <a:srgbClr val="002060"/>
                    </a:solidFill>
                  </a:rPr>
                  <a:t>In NLO we have an extra (1/z) pieces in the quark channels compared with LO which is responsible for this difference!</a:t>
                </a:r>
              </a:p>
              <a:p>
                <a:endParaRPr lang="en-US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>
                    <a:solidFill>
                      <a:srgbClr val="002060"/>
                    </a:solidFill>
                  </a:rPr>
                  <a:t>With this piece we are describing data well! Amount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p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nl-BE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dof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dirty="0">
                    <a:solidFill>
                      <a:srgbClr val="002060"/>
                    </a:solidFill>
                  </a:rPr>
                  <a:t>is reasonably good!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D0CACE-CD54-A147-9261-4D6601707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242" y="2708920"/>
                <a:ext cx="4538422" cy="2186176"/>
              </a:xfrm>
              <a:prstGeom prst="rect">
                <a:avLst/>
              </a:prstGeom>
              <a:blipFill>
                <a:blip r:embed="rId3"/>
                <a:stretch>
                  <a:fillRect l="-838" t="-1156" r="-1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7E5525-7821-B442-BB6C-47990480F050}"/>
                  </a:ext>
                </a:extLst>
              </p:cNvPr>
              <p:cNvSpPr txBox="1"/>
              <p:nvPr/>
            </p:nvSpPr>
            <p:spPr>
              <a:xfrm>
                <a:off x="479376" y="1556792"/>
                <a:ext cx="10800264" cy="6726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For better understanding: </a:t>
                </a:r>
                <a:r>
                  <a:rPr lang="en-US" b="1" dirty="0"/>
                  <a:t> </a:t>
                </a:r>
                <a:r>
                  <a:rPr lang="en-GB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“We added to the LO splitting functions(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𝒒𝒈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,</a:t>
                </a:r>
                <a:r>
                  <a:rPr lang="en-US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𝒒𝒒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) the 1/z pieces of NLO”</a:t>
                </a:r>
                <a:endParaRPr lang="en-GB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7E5525-7821-B442-BB6C-47990480F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556792"/>
                <a:ext cx="10800264" cy="672620"/>
              </a:xfrm>
              <a:prstGeom prst="rect">
                <a:avLst/>
              </a:prstGeom>
              <a:blipFill>
                <a:blip r:embed="rId4"/>
                <a:stretch>
                  <a:fillRect l="-469" t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3EC224-2263-864A-ADDE-D0B7016678F2}"/>
                  </a:ext>
                </a:extLst>
              </p:cNvPr>
              <p:cNvSpPr/>
              <p:nvPr/>
            </p:nvSpPr>
            <p:spPr>
              <a:xfrm>
                <a:off x="551384" y="1844824"/>
                <a:ext cx="5476179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𝑞𝑞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nl-BE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−1−</m:t>
                    </m:r>
                    <m:r>
                      <m:rPr>
                        <m:sty m:val="p"/>
                      </m:rPr>
                      <a:rPr lang="nl-BE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z</m:t>
                    </m:r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b="1" i="1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 dirty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BE" b="1" i="1" dirty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nl-BE" b="1" i="1" dirty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pieces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nl-BE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NLO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A3EC224-2263-864A-ADDE-D0B7016678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1844824"/>
                <a:ext cx="5476179" cy="506870"/>
              </a:xfrm>
              <a:prstGeom prst="rect">
                <a:avLst/>
              </a:prstGeom>
              <a:blipFill>
                <a:blip r:embed="rId5"/>
                <a:stretch>
                  <a:fillRect l="-694" r="-926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5333190-106E-054C-992D-C68C6F063386}"/>
                  </a:ext>
                </a:extLst>
              </p:cNvPr>
              <p:cNvSpPr/>
              <p:nvPr/>
            </p:nvSpPr>
            <p:spPr>
              <a:xfrm>
                <a:off x="479376" y="2346066"/>
                <a:ext cx="5763244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𝑞𝑔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nl-BE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nl-BE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+(1−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nl-BE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BE" b="0" i="1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 dirty="0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nl-BE" b="1" i="1" dirty="0" smtClean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nl-BE" b="1" i="1" dirty="0">
                                <a:solidFill>
                                  <a:schemeClr val="accent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pieces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𝒒𝒈</m:t>
                        </m:r>
                      </m:sub>
                    </m:sSub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NLO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5333190-106E-054C-992D-C68C6F0633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346066"/>
                <a:ext cx="5763244" cy="506870"/>
              </a:xfrm>
              <a:prstGeom prst="rect">
                <a:avLst/>
              </a:prstGeom>
              <a:blipFill>
                <a:blip r:embed="rId6"/>
                <a:stretch>
                  <a:fillRect l="-659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9F231D-2E78-CD48-B6DF-988B404CA1D9}"/>
                  </a:ext>
                </a:extLst>
              </p:cNvPr>
              <p:cNvSpPr txBox="1"/>
              <p:nvPr/>
            </p:nvSpPr>
            <p:spPr>
              <a:xfrm>
                <a:off x="7104113" y="5085184"/>
                <a:ext cx="5200600" cy="846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B050"/>
                    </a:solidFill>
                  </a:rPr>
                  <a:t>** For PB-TMD fit with dynamical </a:t>
                </a:r>
                <a:r>
                  <a:rPr lang="en-US" b="1" dirty="0" err="1">
                    <a:solidFill>
                      <a:srgbClr val="00B050"/>
                    </a:solidFill>
                  </a:rPr>
                  <a:t>zmax</a:t>
                </a:r>
                <a:endParaRPr lang="en-US" b="1" dirty="0">
                  <a:solidFill>
                    <a:srgbClr val="00B050"/>
                  </a:solidFill>
                </a:endParaRPr>
              </a:p>
              <a:p>
                <a:r>
                  <a:rPr lang="en-US" b="1" dirty="0">
                    <a:solidFill>
                      <a:srgbClr val="00B050"/>
                    </a:solidFill>
                  </a:rPr>
                  <a:t>we obtain a reasonably good </a:t>
                </a:r>
                <a:r>
                  <a:rPr lang="nl-BE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nl-BE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nl-BE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𝒅𝒐𝒇</m:t>
                        </m:r>
                      </m:den>
                    </m:f>
                    <m:r>
                      <a:rPr lang="nl-BE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B050"/>
                    </a:solidFill>
                  </a:rPr>
                  <a:t> at NLO! **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9F231D-2E78-CD48-B6DF-988B404CA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3" y="5085184"/>
                <a:ext cx="5200600" cy="846129"/>
              </a:xfrm>
              <a:prstGeom prst="rect">
                <a:avLst/>
              </a:prstGeom>
              <a:blipFill>
                <a:blip r:embed="rId7"/>
                <a:stretch>
                  <a:fillRect l="-976" t="-2941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05C8A831-E14C-B748-B98D-FE9894DCEC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28" y="3068960"/>
            <a:ext cx="6912768" cy="372969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C6E9B740-635D-314F-9280-092B5D729FB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5283" t="3118" r="30334" b="86613"/>
          <a:stretch/>
        </p:blipFill>
        <p:spPr>
          <a:xfrm>
            <a:off x="1487488" y="3284984"/>
            <a:ext cx="1394068" cy="41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6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69779B-F483-CC44-9755-19D06E2B4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1287880"/>
            <a:ext cx="711200" cy="244476"/>
          </a:xfrm>
        </p:spPr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4C79722-F0F9-5E4A-A569-2A23D78C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How does dynamical </a:t>
            </a:r>
            <a:r>
              <a:rPr lang="en-US" sz="2800" dirty="0" err="1"/>
              <a:t>zmax</a:t>
            </a:r>
            <a:r>
              <a:rPr lang="en-US" sz="2800" dirty="0"/>
              <a:t> affect the fitted TMD (</a:t>
            </a:r>
            <a:r>
              <a:rPr lang="en-US" sz="2800" dirty="0" err="1"/>
              <a:t>iTMD</a:t>
            </a:r>
            <a:r>
              <a:rPr lang="en-US" sz="2800" dirty="0"/>
              <a:t>)?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528A6E-74BC-624B-8126-6C943A02BCA2}"/>
              </a:ext>
            </a:extLst>
          </p:cNvPr>
          <p:cNvSpPr/>
          <p:nvPr/>
        </p:nvSpPr>
        <p:spPr>
          <a:xfrm>
            <a:off x="1703511" y="1988840"/>
            <a:ext cx="460953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F10BB9-85BD-D74A-9412-49FD9BF55948}"/>
              </a:ext>
            </a:extLst>
          </p:cNvPr>
          <p:cNvSpPr/>
          <p:nvPr/>
        </p:nvSpPr>
        <p:spPr>
          <a:xfrm>
            <a:off x="1476368" y="2564904"/>
            <a:ext cx="371160" cy="48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ak koppling 24">
            <a:extLst>
              <a:ext uri="{FF2B5EF4-FFF2-40B4-BE49-F238E27FC236}">
                <a16:creationId xmlns:a16="http://schemas.microsoft.com/office/drawing/2014/main" id="{3FC7A7E9-1010-4E94-9734-9B2A502AA1E5}"/>
              </a:ext>
            </a:extLst>
          </p:cNvPr>
          <p:cNvSpPr/>
          <p:nvPr/>
        </p:nvSpPr>
        <p:spPr>
          <a:xfrm>
            <a:off x="7144560" y="2338920"/>
            <a:ext cx="0" cy="0"/>
          </a:xfrm>
          <a:prstGeom prst="line">
            <a:avLst/>
          </a:prstGeom>
          <a:solidFill>
            <a:srgbClr val="FFFFFF">
              <a:alpha val="5000"/>
            </a:srgbClr>
          </a:solidFill>
          <a:ln w="180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59B5A6F3-8099-D944-94D7-5F68338E7AEA}"/>
                  </a:ext>
                </a:extLst>
              </p14:cNvPr>
              <p14:cNvContentPartPr/>
              <p14:nvPr/>
            </p14:nvContentPartPr>
            <p14:xfrm>
              <a:off x="1682755" y="2016126"/>
              <a:ext cx="360" cy="3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59B5A6F3-8099-D944-94D7-5F68338E7A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73755" y="200748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7CC36B6-7315-DB44-8AC3-76B8C75D3025}"/>
                  </a:ext>
                </a:extLst>
              </p14:cNvPr>
              <p14:cNvContentPartPr/>
              <p14:nvPr/>
            </p14:nvContentPartPr>
            <p14:xfrm>
              <a:off x="2002712" y="2348880"/>
              <a:ext cx="60840" cy="381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7CC36B6-7315-DB44-8AC3-76B8C75D302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93712" y="2340240"/>
                <a:ext cx="78480" cy="55800"/>
              </a:xfrm>
              <a:prstGeom prst="rect">
                <a:avLst/>
              </a:prstGeom>
            </p:spPr>
          </p:pic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663DD526-4B85-A140-9D10-1EAF2C228AEC}"/>
              </a:ext>
            </a:extLst>
          </p:cNvPr>
          <p:cNvSpPr txBox="1"/>
          <p:nvPr/>
        </p:nvSpPr>
        <p:spPr>
          <a:xfrm>
            <a:off x="479376" y="6444044"/>
            <a:ext cx="1080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</a:rPr>
              <a:t>The dynamical </a:t>
            </a:r>
            <a:r>
              <a:rPr lang="en-US" dirty="0" err="1">
                <a:solidFill>
                  <a:srgbClr val="FF0000"/>
                </a:solidFill>
              </a:rPr>
              <a:t>zmax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fit implies an effect not only in the </a:t>
            </a:r>
            <a:r>
              <a:rPr lang="en-GB" dirty="0" err="1">
                <a:solidFill>
                  <a:srgbClr val="FF0000"/>
                </a:solidFill>
              </a:rPr>
              <a:t>k</a:t>
            </a:r>
            <a:r>
              <a:rPr lang="en-GB" baseline="-25000" dirty="0" err="1">
                <a:solidFill>
                  <a:srgbClr val="FF0000"/>
                </a:solidFill>
              </a:rPr>
              <a:t>T</a:t>
            </a:r>
            <a:r>
              <a:rPr lang="en-GB" dirty="0">
                <a:solidFill>
                  <a:srgbClr val="FF0000"/>
                </a:solidFill>
              </a:rPr>
              <a:t> dependence but also in the x dependence!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63FBBA07-E657-D242-AD83-25E3F514BCB9}"/>
                  </a:ext>
                </a:extLst>
              </p14:cNvPr>
              <p14:cNvContentPartPr/>
              <p14:nvPr/>
            </p14:nvContentPartPr>
            <p14:xfrm>
              <a:off x="1404360" y="2474896"/>
              <a:ext cx="371160" cy="180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63FBBA07-E657-D242-AD83-25E3F514BCB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68360" y="2438896"/>
                <a:ext cx="442800" cy="89640"/>
              </a:xfrm>
              <a:prstGeom prst="rect">
                <a:avLst/>
              </a:prstGeom>
            </p:spPr>
          </p:pic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725B5311-1316-CB43-B268-F87018D8DEA0}"/>
              </a:ext>
            </a:extLst>
          </p:cNvPr>
          <p:cNvGrpSpPr/>
          <p:nvPr/>
        </p:nvGrpSpPr>
        <p:grpSpPr>
          <a:xfrm>
            <a:off x="1343472" y="2420888"/>
            <a:ext cx="456106" cy="67773"/>
            <a:chOff x="1726694" y="2076547"/>
            <a:chExt cx="456106" cy="67773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027DAA90-5B46-8F42-A6A9-483C98EAE832}"/>
                    </a:ext>
                  </a:extLst>
                </p14:cNvPr>
                <p14:cNvContentPartPr/>
                <p14:nvPr/>
              </p14:nvContentPartPr>
              <p14:xfrm>
                <a:off x="2143200" y="2122360"/>
                <a:ext cx="27000" cy="12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027DAA90-5B46-8F42-A6A9-483C98EAE83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134560" y="2113720"/>
                  <a:ext cx="4464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792FE92D-F5CA-AF40-9FA6-1B189F3D6A30}"/>
                    </a:ext>
                  </a:extLst>
                </p14:cNvPr>
                <p14:cNvContentPartPr/>
                <p14:nvPr/>
              </p14:nvContentPartPr>
              <p14:xfrm>
                <a:off x="2143920" y="2111920"/>
                <a:ext cx="38880" cy="32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792FE92D-F5CA-AF40-9FA6-1B189F3D6A3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134920" y="2102920"/>
                  <a:ext cx="565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9CF6B153-B2B8-DD4E-AC8E-F7A1B39C12A1}"/>
                    </a:ext>
                  </a:extLst>
                </p14:cNvPr>
                <p14:cNvContentPartPr/>
                <p14:nvPr/>
              </p14:nvContentPartPr>
              <p14:xfrm>
                <a:off x="1726694" y="2076547"/>
                <a:ext cx="230040" cy="662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9CF6B153-B2B8-DD4E-AC8E-F7A1B39C12A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690694" y="2040547"/>
                  <a:ext cx="301680" cy="137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B3A95789-69BE-7D42-B0AB-99EEE11DE426}"/>
                  </a:ext>
                </a:extLst>
              </p14:cNvPr>
              <p14:cNvContentPartPr/>
              <p14:nvPr/>
            </p14:nvContentPartPr>
            <p14:xfrm>
              <a:off x="1847168" y="2780928"/>
              <a:ext cx="36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B3A95789-69BE-7D42-B0AB-99EEE11DE42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811168" y="2744928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394460AA-65AF-6E47-AC97-2AD94D78FE0F}"/>
                  </a:ext>
                </a:extLst>
              </p14:cNvPr>
              <p14:cNvContentPartPr/>
              <p14:nvPr/>
            </p14:nvContentPartPr>
            <p14:xfrm>
              <a:off x="7345934" y="2487667"/>
              <a:ext cx="360" cy="3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394460AA-65AF-6E47-AC97-2AD94D78FE0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310294" y="24520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77E84EE9-C35D-F746-AC44-9CD556CF06F7}"/>
                  </a:ext>
                </a:extLst>
              </p14:cNvPr>
              <p14:cNvContentPartPr/>
              <p14:nvPr/>
            </p14:nvContentPartPr>
            <p14:xfrm>
              <a:off x="1487128" y="2564544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77E84EE9-C35D-F746-AC44-9CD556CF06F7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51128" y="252854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3BD3841-F1E4-1540-BE5C-7619F745FF54}"/>
                  </a:ext>
                </a:extLst>
              </p14:cNvPr>
              <p14:cNvContentPartPr/>
              <p14:nvPr/>
            </p14:nvContentPartPr>
            <p14:xfrm>
              <a:off x="1430968" y="2564544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3BD3841-F1E4-1540-BE5C-7619F745FF5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394968" y="252854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E237863-FE74-8A48-9EE2-4AB5E1923316}"/>
                  </a:ext>
                </a:extLst>
              </p14:cNvPr>
              <p14:cNvContentPartPr/>
              <p14:nvPr/>
            </p14:nvContentPartPr>
            <p14:xfrm>
              <a:off x="7319775" y="2962029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E237863-FE74-8A48-9EE2-4AB5E192331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283775" y="2926029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CD48295-767F-324A-9982-935591C8E1FD}"/>
                  </a:ext>
                </a:extLst>
              </p:cNvPr>
              <p:cNvSpPr/>
              <p:nvPr/>
            </p:nvSpPr>
            <p:spPr>
              <a:xfrm>
                <a:off x="194175" y="1556792"/>
                <a:ext cx="4997971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BE" b="1" dirty="0">
                    <a:solidFill>
                      <a:srgbClr val="002060"/>
                    </a:solidFill>
                  </a:rPr>
                  <a:t>Set 2: fixed zmax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d>
                      <m:d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d>
                    <m:sSub>
                      <m:sSubPr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nl-BE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</m:d>
                      </m:e>
                      <m:sup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CD48295-767F-324A-9982-935591C8E1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75" y="1556792"/>
                <a:ext cx="4997971" cy="404983"/>
              </a:xfrm>
              <a:prstGeom prst="rect">
                <a:avLst/>
              </a:prstGeom>
              <a:blipFill>
                <a:blip r:embed="rId24"/>
                <a:stretch>
                  <a:fillRect l="-1015" t="-3030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02B7F71-6F7D-7044-83EC-10B812F04DE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1600" y="2193831"/>
            <a:ext cx="5956410" cy="4187497"/>
          </a:xfrm>
          <a:prstGeom prst="rect">
            <a:avLst/>
          </a:prstGeom>
        </p:spPr>
      </p:pic>
      <p:pic>
        <p:nvPicPr>
          <p:cNvPr id="33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6C33E025-98DD-3842-87B5-714A61915AD7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l="78571" t="95750" r="4286"/>
          <a:stretch/>
        </p:blipFill>
        <p:spPr>
          <a:xfrm>
            <a:off x="4727848" y="6165304"/>
            <a:ext cx="1444454" cy="304552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41EE71-E7D0-FF4B-B69A-DD192A0A5F81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806328" y="2204864"/>
            <a:ext cx="6410352" cy="40770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AB03D0-68D3-C343-8EF0-9C51EB9D93CA}"/>
                  </a:ext>
                </a:extLst>
              </p:cNvPr>
              <p:cNvSpPr txBox="1"/>
              <p:nvPr/>
            </p:nvSpPr>
            <p:spPr>
              <a:xfrm>
                <a:off x="4871864" y="2215897"/>
                <a:ext cx="16912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sz="1200" b="1" dirty="0">
                    <a:solidFill>
                      <a:schemeClr val="tx1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200" b="1" dirty="0">
                    <a:solidFill>
                      <a:schemeClr val="tx1"/>
                    </a:solidFill>
                  </a:rPr>
                  <a:t>=0.5 GeV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AB03D0-68D3-C343-8EF0-9C51EB9D93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864" y="2215897"/>
                <a:ext cx="1691282" cy="276999"/>
              </a:xfrm>
              <a:prstGeom prst="rect">
                <a:avLst/>
              </a:prstGeom>
              <a:blipFill>
                <a:blip r:embed="rId28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 descr="Histogram&#10;&#10;Description automatically generated with medium confidence">
            <a:extLst>
              <a:ext uri="{FF2B5EF4-FFF2-40B4-BE49-F238E27FC236}">
                <a16:creationId xmlns:a16="http://schemas.microsoft.com/office/drawing/2014/main" id="{69EC710D-A8CA-6D44-BE7C-11D1753D9914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87857" t="96454" r="9286"/>
          <a:stretch/>
        </p:blipFill>
        <p:spPr>
          <a:xfrm>
            <a:off x="11352584" y="6093296"/>
            <a:ext cx="288032" cy="3045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E6E0CFD-50F0-F141-8778-E1CB96AC417B}"/>
                  </a:ext>
                </a:extLst>
              </p:cNvPr>
              <p:cNvSpPr txBox="1"/>
              <p:nvPr/>
            </p:nvSpPr>
            <p:spPr>
              <a:xfrm>
                <a:off x="10525398" y="2204864"/>
                <a:ext cx="16912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sz="1200" b="1" dirty="0">
                    <a:solidFill>
                      <a:schemeClr val="tx1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sz="1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1200" b="1" dirty="0">
                    <a:solidFill>
                      <a:schemeClr val="tx1"/>
                    </a:solidFill>
                  </a:rPr>
                  <a:t>=0.5 GeV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E6E0CFD-50F0-F141-8778-E1CB96AC4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5398" y="2204864"/>
                <a:ext cx="1691282" cy="276999"/>
              </a:xfrm>
              <a:prstGeom prst="rect">
                <a:avLst/>
              </a:prstGeom>
              <a:blipFill>
                <a:blip r:embed="rId30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104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69779B-F483-CC44-9755-19D06E2B4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00" y="1287880"/>
            <a:ext cx="711200" cy="244476"/>
          </a:xfrm>
        </p:spPr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528A6E-74BC-624B-8126-6C943A02BCA2}"/>
              </a:ext>
            </a:extLst>
          </p:cNvPr>
          <p:cNvSpPr/>
          <p:nvPr/>
        </p:nvSpPr>
        <p:spPr>
          <a:xfrm>
            <a:off x="1703511" y="1988840"/>
            <a:ext cx="460953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F10BB9-85BD-D74A-9412-49FD9BF55948}"/>
              </a:ext>
            </a:extLst>
          </p:cNvPr>
          <p:cNvSpPr/>
          <p:nvPr/>
        </p:nvSpPr>
        <p:spPr>
          <a:xfrm>
            <a:off x="1476368" y="2564904"/>
            <a:ext cx="371160" cy="48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ak koppling 24">
            <a:extLst>
              <a:ext uri="{FF2B5EF4-FFF2-40B4-BE49-F238E27FC236}">
                <a16:creationId xmlns:a16="http://schemas.microsoft.com/office/drawing/2014/main" id="{3FC7A7E9-1010-4E94-9734-9B2A502AA1E5}"/>
              </a:ext>
            </a:extLst>
          </p:cNvPr>
          <p:cNvSpPr/>
          <p:nvPr/>
        </p:nvSpPr>
        <p:spPr>
          <a:xfrm>
            <a:off x="7144560" y="2338920"/>
            <a:ext cx="0" cy="0"/>
          </a:xfrm>
          <a:prstGeom prst="line">
            <a:avLst/>
          </a:prstGeom>
          <a:solidFill>
            <a:srgbClr val="FFFFFF">
              <a:alpha val="5000"/>
            </a:srgbClr>
          </a:solidFill>
          <a:ln w="180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59B5A6F3-8099-D944-94D7-5F68338E7AEA}"/>
                  </a:ext>
                </a:extLst>
              </p14:cNvPr>
              <p14:cNvContentPartPr/>
              <p14:nvPr/>
            </p14:nvContentPartPr>
            <p14:xfrm>
              <a:off x="1682755" y="2016126"/>
              <a:ext cx="360" cy="3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59B5A6F3-8099-D944-94D7-5F68338E7AE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73755" y="200748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7CC36B6-7315-DB44-8AC3-76B8C75D3025}"/>
                  </a:ext>
                </a:extLst>
              </p14:cNvPr>
              <p14:cNvContentPartPr/>
              <p14:nvPr/>
            </p14:nvContentPartPr>
            <p14:xfrm>
              <a:off x="2002712" y="2348880"/>
              <a:ext cx="60840" cy="3816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7CC36B6-7315-DB44-8AC3-76B8C75D302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93712" y="2340240"/>
                <a:ext cx="78480" cy="5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63FBBA07-E657-D242-AD83-25E3F514BCB9}"/>
                  </a:ext>
                </a:extLst>
              </p14:cNvPr>
              <p14:cNvContentPartPr/>
              <p14:nvPr/>
            </p14:nvContentPartPr>
            <p14:xfrm>
              <a:off x="1404360" y="2474896"/>
              <a:ext cx="371160" cy="180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63FBBA07-E657-D242-AD83-25E3F514BCB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68360" y="2438896"/>
                <a:ext cx="442800" cy="89640"/>
              </a:xfrm>
              <a:prstGeom prst="rect">
                <a:avLst/>
              </a:prstGeom>
            </p:spPr>
          </p:pic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725B5311-1316-CB43-B268-F87018D8DEA0}"/>
              </a:ext>
            </a:extLst>
          </p:cNvPr>
          <p:cNvGrpSpPr/>
          <p:nvPr/>
        </p:nvGrpSpPr>
        <p:grpSpPr>
          <a:xfrm>
            <a:off x="1343472" y="2420888"/>
            <a:ext cx="456106" cy="67773"/>
            <a:chOff x="1726694" y="2076547"/>
            <a:chExt cx="456106" cy="67773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027DAA90-5B46-8F42-A6A9-483C98EAE832}"/>
                    </a:ext>
                  </a:extLst>
                </p14:cNvPr>
                <p14:cNvContentPartPr/>
                <p14:nvPr/>
              </p14:nvContentPartPr>
              <p14:xfrm>
                <a:off x="2143200" y="2122360"/>
                <a:ext cx="27000" cy="1224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027DAA90-5B46-8F42-A6A9-483C98EAE83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134560" y="2113720"/>
                  <a:ext cx="4464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792FE92D-F5CA-AF40-9FA6-1B189F3D6A30}"/>
                    </a:ext>
                  </a:extLst>
                </p14:cNvPr>
                <p14:cNvContentPartPr/>
                <p14:nvPr/>
              </p14:nvContentPartPr>
              <p14:xfrm>
                <a:off x="2143920" y="2111920"/>
                <a:ext cx="38880" cy="324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792FE92D-F5CA-AF40-9FA6-1B189F3D6A3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134920" y="2102920"/>
                  <a:ext cx="565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9CF6B153-B2B8-DD4E-AC8E-F7A1B39C12A1}"/>
                    </a:ext>
                  </a:extLst>
                </p14:cNvPr>
                <p14:cNvContentPartPr/>
                <p14:nvPr/>
              </p14:nvContentPartPr>
              <p14:xfrm>
                <a:off x="1726694" y="2076547"/>
                <a:ext cx="230040" cy="6624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9CF6B153-B2B8-DD4E-AC8E-F7A1B39C12A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690694" y="2040547"/>
                  <a:ext cx="301680" cy="137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B3A95789-69BE-7D42-B0AB-99EEE11DE426}"/>
                  </a:ext>
                </a:extLst>
              </p14:cNvPr>
              <p14:cNvContentPartPr/>
              <p14:nvPr/>
            </p14:nvContentPartPr>
            <p14:xfrm>
              <a:off x="1847168" y="2780928"/>
              <a:ext cx="360" cy="36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B3A95789-69BE-7D42-B0AB-99EEE11DE42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811168" y="2744928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394460AA-65AF-6E47-AC97-2AD94D78FE0F}"/>
                  </a:ext>
                </a:extLst>
              </p14:cNvPr>
              <p14:cNvContentPartPr/>
              <p14:nvPr/>
            </p14:nvContentPartPr>
            <p14:xfrm>
              <a:off x="7345934" y="2487667"/>
              <a:ext cx="360" cy="3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394460AA-65AF-6E47-AC97-2AD94D78FE0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310294" y="24520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77E84EE9-C35D-F746-AC44-9CD556CF06F7}"/>
                  </a:ext>
                </a:extLst>
              </p14:cNvPr>
              <p14:cNvContentPartPr/>
              <p14:nvPr/>
            </p14:nvContentPartPr>
            <p14:xfrm>
              <a:off x="1487128" y="2564544"/>
              <a:ext cx="36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77E84EE9-C35D-F746-AC44-9CD556CF06F7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51128" y="252854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3BD3841-F1E4-1540-BE5C-7619F745FF54}"/>
                  </a:ext>
                </a:extLst>
              </p14:cNvPr>
              <p14:cNvContentPartPr/>
              <p14:nvPr/>
            </p14:nvContentPartPr>
            <p14:xfrm>
              <a:off x="1430968" y="2564544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3BD3841-F1E4-1540-BE5C-7619F745FF5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394968" y="252854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4E237863-FE74-8A48-9EE2-4AB5E1923316}"/>
                  </a:ext>
                </a:extLst>
              </p14:cNvPr>
              <p14:cNvContentPartPr/>
              <p14:nvPr/>
            </p14:nvContentPartPr>
            <p14:xfrm>
              <a:off x="7319775" y="2962029"/>
              <a:ext cx="360" cy="36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4E237863-FE74-8A48-9EE2-4AB5E192331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283775" y="2926029"/>
                <a:ext cx="72000" cy="720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 descr="Chart, waterfall chart&#10;&#10;Description automatically generated">
            <a:extLst>
              <a:ext uri="{FF2B5EF4-FFF2-40B4-BE49-F238E27FC236}">
                <a16:creationId xmlns:a16="http://schemas.microsoft.com/office/drawing/2014/main" id="{BB931C53-47DA-19C2-6D88-B6866906FC89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240016" y="1556792"/>
            <a:ext cx="5410675" cy="4881631"/>
          </a:xfrm>
          <a:prstGeom prst="rect">
            <a:avLst/>
          </a:prstGeom>
        </p:spPr>
      </p:pic>
      <p:sp>
        <p:nvSpPr>
          <p:cNvPr id="34" name="Title 6">
            <a:extLst>
              <a:ext uri="{FF2B5EF4-FFF2-40B4-BE49-F238E27FC236}">
                <a16:creationId xmlns:a16="http://schemas.microsoft.com/office/drawing/2014/main" id="{54B6C04B-DF1D-9D55-0576-2AE69E3F9335}"/>
              </a:ext>
            </a:extLst>
          </p:cNvPr>
          <p:cNvSpPr txBox="1">
            <a:spLocks/>
          </p:cNvSpPr>
          <p:nvPr/>
        </p:nvSpPr>
        <p:spPr>
          <a:xfrm>
            <a:off x="839416" y="188640"/>
            <a:ext cx="10769600" cy="8699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The predictions in dynamical </a:t>
            </a:r>
            <a:r>
              <a:rPr lang="en-US" sz="2800" dirty="0" err="1"/>
              <a:t>zmax</a:t>
            </a:r>
            <a:r>
              <a:rPr lang="en-US" sz="2800" dirty="0"/>
              <a:t> frame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7E4CD1-0381-7E5F-0492-BA2376F3AA80}"/>
              </a:ext>
            </a:extLst>
          </p:cNvPr>
          <p:cNvSpPr txBox="1"/>
          <p:nvPr/>
        </p:nvSpPr>
        <p:spPr>
          <a:xfrm>
            <a:off x="2117825" y="6300913"/>
            <a:ext cx="837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     Predictions with ME generated by </a:t>
            </a:r>
            <a:r>
              <a:rPr lang="en-GB" dirty="0" err="1">
                <a:solidFill>
                  <a:srgbClr val="00B050"/>
                </a:solidFill>
              </a:rPr>
              <a:t>MCatNLO</a:t>
            </a:r>
            <a:r>
              <a:rPr lang="en-GB" dirty="0">
                <a:solidFill>
                  <a:srgbClr val="00B050"/>
                </a:solidFill>
              </a:rPr>
              <a:t> combined with obtained TMDs.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C04A377C-9E03-5C5C-08B8-38D2D0A1FB20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19045" y="1588764"/>
            <a:ext cx="5298574" cy="478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97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1E0644-6118-1701-4212-95B54BA1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Shape 2">
            <a:extLst>
              <a:ext uri="{FF2B5EF4-FFF2-40B4-BE49-F238E27FC236}">
                <a16:creationId xmlns:a16="http://schemas.microsoft.com/office/drawing/2014/main" id="{28BAC5E7-64E8-B7D5-ADAE-B05C54EB3FDA}"/>
              </a:ext>
            </a:extLst>
          </p:cNvPr>
          <p:cNvSpPr txBox="1"/>
          <p:nvPr/>
        </p:nvSpPr>
        <p:spPr>
          <a:xfrm>
            <a:off x="839416" y="276834"/>
            <a:ext cx="10769400" cy="869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r>
              <a:rPr lang="en-US" sz="2800" b="1" spc="-1" dirty="0">
                <a:solidFill>
                  <a:srgbClr val="002060"/>
                </a:solidFill>
              </a:rPr>
              <a:t>The merged talk</a:t>
            </a:r>
            <a:r>
              <a:rPr lang="en-US" sz="2800" spc="-1" dirty="0">
                <a:solidFill>
                  <a:srgbClr val="002060"/>
                </a:solidFill>
              </a:rPr>
              <a:t>: </a:t>
            </a:r>
            <a:r>
              <a:rPr lang="en-US" sz="2800" spc="-1" dirty="0" err="1">
                <a:solidFill>
                  <a:srgbClr val="002060"/>
                </a:solidFill>
              </a:rPr>
              <a:t>Z+b</a:t>
            </a:r>
            <a:r>
              <a:rPr lang="en-US" sz="2800" spc="-1" dirty="0">
                <a:solidFill>
                  <a:srgbClr val="002060"/>
                </a:solidFill>
              </a:rPr>
              <a:t> jet production in 4FL and 5FL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7" name="CustomShape 7">
            <a:extLst>
              <a:ext uri="{FF2B5EF4-FFF2-40B4-BE49-F238E27FC236}">
                <a16:creationId xmlns:a16="http://schemas.microsoft.com/office/drawing/2014/main" id="{074F6010-A0DF-5FAF-40ED-1676975B9F03}"/>
              </a:ext>
            </a:extLst>
          </p:cNvPr>
          <p:cNvSpPr/>
          <p:nvPr/>
        </p:nvSpPr>
        <p:spPr>
          <a:xfrm>
            <a:off x="990000" y="2255760"/>
            <a:ext cx="4648365" cy="12450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</a:rPr>
              <a:t>Full coupled evolution with all </a:t>
            </a:r>
            <a:r>
              <a:rPr lang="en-US" sz="1300" b="0" strike="noStrike" spc="-1" dirty="0" err="1">
                <a:solidFill>
                  <a:srgbClr val="000000"/>
                </a:solidFill>
                <a:latin typeface="Arial"/>
              </a:rPr>
              <a:t>flavours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</a:rPr>
              <a:t> &amp; 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α(</a:t>
            </a:r>
            <a:r>
              <a:rPr lang="en-US" sz="130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M</a:t>
            </a:r>
            <a:r>
              <a:rPr lang="en-US" sz="1300" b="1" strike="noStrike" spc="-1" baseline="-25000" dirty="0" err="1">
                <a:solidFill>
                  <a:srgbClr val="000000"/>
                </a:solidFill>
                <a:latin typeface="Arial"/>
                <a:ea typeface="Arial"/>
              </a:rPr>
              <a:t>Z</a:t>
            </a:r>
            <a:r>
              <a:rPr lang="en-US" sz="1300" b="1" strike="noStrike" spc="-1" baseline="30000" dirty="0" err="1">
                <a:solidFill>
                  <a:srgbClr val="000000"/>
                </a:solidFill>
                <a:latin typeface="Arial"/>
                <a:ea typeface="Arial"/>
              </a:rPr>
              <a:t>nf</a:t>
            </a:r>
            <a:r>
              <a:rPr lang="en-US" sz="13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=5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)=0.118</a:t>
            </a:r>
            <a:endParaRPr lang="en-US" sz="13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HERAPDF parametrization form</a:t>
            </a:r>
            <a:endParaRPr lang="en-US" sz="13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Using full HERAI+II inclusive DIS data</a:t>
            </a:r>
            <a:endParaRPr lang="en-US" sz="13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chi2/</a:t>
            </a:r>
            <a:r>
              <a:rPr lang="en-US" sz="13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dof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=1.21</a:t>
            </a: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solidFill>
                  <a:srgbClr val="002060"/>
                </a:solidFill>
                <a:latin typeface="Arial"/>
                <a:ea typeface="Arial"/>
              </a:rPr>
              <a:t>[Phys. Rev. D 99 (2019) no. 7, 074008]</a:t>
            </a:r>
            <a:endParaRPr lang="en-US" sz="1000" b="0" strike="noStrike" spc="-1" dirty="0">
              <a:latin typeface="Arial"/>
            </a:endParaRPr>
          </a:p>
        </p:txBody>
      </p:sp>
      <p:sp>
        <p:nvSpPr>
          <p:cNvPr id="8" name="CustomShape 8">
            <a:extLst>
              <a:ext uri="{FF2B5EF4-FFF2-40B4-BE49-F238E27FC236}">
                <a16:creationId xmlns:a16="http://schemas.microsoft.com/office/drawing/2014/main" id="{D41C8504-1A4A-4256-DE2B-A76C48B4789D}"/>
              </a:ext>
            </a:extLst>
          </p:cNvPr>
          <p:cNvSpPr/>
          <p:nvPr/>
        </p:nvSpPr>
        <p:spPr>
          <a:xfrm>
            <a:off x="3114360" y="1846800"/>
            <a:ext cx="8946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5 FLNS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10" name="CustomShape 9">
            <a:extLst>
              <a:ext uri="{FF2B5EF4-FFF2-40B4-BE49-F238E27FC236}">
                <a16:creationId xmlns:a16="http://schemas.microsoft.com/office/drawing/2014/main" id="{88681BA2-C8EC-C333-68BB-7683D82A7747}"/>
              </a:ext>
            </a:extLst>
          </p:cNvPr>
          <p:cNvSpPr/>
          <p:nvPr/>
        </p:nvSpPr>
        <p:spPr>
          <a:xfrm>
            <a:off x="7910280" y="1828800"/>
            <a:ext cx="8679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4 FLNS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11" name="CustomShape 10">
            <a:extLst>
              <a:ext uri="{FF2B5EF4-FFF2-40B4-BE49-F238E27FC236}">
                <a16:creationId xmlns:a16="http://schemas.microsoft.com/office/drawing/2014/main" id="{1015B4D0-0C37-A3B5-A328-9E14E16FE8AA}"/>
              </a:ext>
            </a:extLst>
          </p:cNvPr>
          <p:cNvSpPr/>
          <p:nvPr/>
        </p:nvSpPr>
        <p:spPr>
          <a:xfrm>
            <a:off x="6068160" y="2255760"/>
            <a:ext cx="5050270" cy="10449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</a:rPr>
              <a:t>The same functional form and data as 5FL-parameters re-fitted</a:t>
            </a:r>
            <a:endParaRPr lang="en-US" sz="13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M</a:t>
            </a:r>
            <a:r>
              <a:rPr lang="en-US" sz="1300" b="0" strike="noStrike" spc="-1" baseline="-25000" dirty="0">
                <a:solidFill>
                  <a:srgbClr val="000000"/>
                </a:solidFill>
                <a:latin typeface="Arial"/>
                <a:ea typeface="Arial"/>
              </a:rPr>
              <a:t>b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→ ∞ &amp; α (</a:t>
            </a:r>
            <a:r>
              <a:rPr lang="en-US" sz="130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M</a:t>
            </a:r>
            <a:r>
              <a:rPr lang="en-US" sz="1300" b="1" strike="noStrike" spc="-1" baseline="-25000" dirty="0" err="1">
                <a:solidFill>
                  <a:srgbClr val="000000"/>
                </a:solidFill>
                <a:latin typeface="Arial"/>
                <a:ea typeface="Arial"/>
              </a:rPr>
              <a:t>Z</a:t>
            </a:r>
            <a:r>
              <a:rPr lang="en-US" sz="1300" b="1" strike="noStrike" spc="-1" baseline="30000" dirty="0" err="1">
                <a:solidFill>
                  <a:srgbClr val="000000"/>
                </a:solidFill>
                <a:latin typeface="Arial"/>
                <a:ea typeface="Arial"/>
              </a:rPr>
              <a:t>nf</a:t>
            </a:r>
            <a:r>
              <a:rPr lang="en-US" sz="1300" b="1" strike="noStrike" spc="-1" baseline="30000" dirty="0">
                <a:solidFill>
                  <a:srgbClr val="000000"/>
                </a:solidFill>
                <a:latin typeface="Arial"/>
                <a:ea typeface="Arial"/>
              </a:rPr>
              <a:t>=4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)=0.1128</a:t>
            </a:r>
            <a:endParaRPr lang="en-US" sz="13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2060"/>
              </a:buClr>
              <a:buFont typeface="Wingdings" charset="2"/>
              <a:buChar char=""/>
            </a:pP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chi2/</a:t>
            </a:r>
            <a:r>
              <a:rPr lang="en-US" sz="13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dof</a:t>
            </a:r>
            <a:r>
              <a:rPr lang="en-US" sz="13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=1.25</a:t>
            </a: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3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1" strike="noStrike" spc="-1" dirty="0">
                <a:solidFill>
                  <a:srgbClr val="002060"/>
                </a:solidFill>
                <a:latin typeface="Arial"/>
                <a:ea typeface="Arial"/>
              </a:rPr>
              <a:t>[arXiv:2106.09791]</a:t>
            </a:r>
            <a:endParaRPr lang="en-US" sz="1000" b="0" strike="noStrike" spc="-1" dirty="0"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C86FE35-B76B-6E8B-71F5-4CB20BEEF4B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61160" y="3706200"/>
            <a:ext cx="1930680" cy="2681640"/>
          </a:xfrm>
          <a:prstGeom prst="rect">
            <a:avLst/>
          </a:prstGeom>
          <a:ln>
            <a:noFill/>
          </a:ln>
        </p:spPr>
      </p:pic>
      <p:sp>
        <p:nvSpPr>
          <p:cNvPr id="13" name="TextShape 11">
            <a:extLst>
              <a:ext uri="{FF2B5EF4-FFF2-40B4-BE49-F238E27FC236}">
                <a16:creationId xmlns:a16="http://schemas.microsoft.com/office/drawing/2014/main" id="{F5E4896A-2D19-F061-88A1-1B3BCE56A93A}"/>
              </a:ext>
            </a:extLst>
          </p:cNvPr>
          <p:cNvSpPr txBox="1"/>
          <p:nvPr/>
        </p:nvSpPr>
        <p:spPr>
          <a:xfrm>
            <a:off x="5023440" y="3994200"/>
            <a:ext cx="5892840" cy="2443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600" b="1" strike="noStrike" spc="-1" dirty="0">
                <a:solidFill>
                  <a:srgbClr val="C9211E"/>
                </a:solidFill>
                <a:latin typeface="Arial"/>
              </a:rPr>
              <a:t>Matrix elements from MC@NLO (HERWIG6 subtraction)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5FLVNS : Z + one </a:t>
            </a:r>
            <a:r>
              <a:rPr lang="en-US" sz="1400" b="0" strike="noStrike" spc="-1" dirty="0" err="1">
                <a:latin typeface="Arial"/>
              </a:rPr>
              <a:t>parton</a:t>
            </a:r>
            <a:r>
              <a:rPr lang="en-US" sz="1400" b="0" strike="noStrike" spc="-1" dirty="0">
                <a:latin typeface="Arial"/>
              </a:rPr>
              <a:t> process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4FLVNS : Z + bb process</a:t>
            </a:r>
          </a:p>
          <a:p>
            <a:endParaRPr lang="en-US" sz="1400" b="0" strike="noStrike" spc="-1" dirty="0">
              <a:latin typeface="Arial"/>
            </a:endParaRPr>
          </a:p>
          <a:p>
            <a:r>
              <a:rPr lang="en-US" sz="1600" b="1" strike="noStrike" spc="-1" dirty="0">
                <a:solidFill>
                  <a:srgbClr val="002060"/>
                </a:solidFill>
                <a:latin typeface="Arial"/>
              </a:rPr>
              <a:t>PDFs : TMDs (4FL &amp; 5FL)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5FLVNS : b-quark is treated as a light quark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4FLVNS : no b-quark in the </a:t>
            </a:r>
            <a:r>
              <a:rPr lang="en-US" sz="1400" b="0" strike="noStrike" spc="-1" dirty="0" err="1">
                <a:latin typeface="Arial"/>
              </a:rPr>
              <a:t>parton</a:t>
            </a:r>
            <a:r>
              <a:rPr lang="en-US" sz="1400" b="0" strike="noStrike" spc="-1" dirty="0">
                <a:latin typeface="Arial"/>
              </a:rPr>
              <a:t> density</a:t>
            </a:r>
          </a:p>
          <a:p>
            <a:endParaRPr lang="en-US" sz="1400" b="0" strike="noStrike" spc="-1" dirty="0">
              <a:latin typeface="Arial"/>
            </a:endParaRPr>
          </a:p>
          <a:p>
            <a:r>
              <a:rPr lang="en-US" sz="1600" b="1" strike="noStrike" spc="-1" dirty="0">
                <a:solidFill>
                  <a:srgbClr val="158466"/>
                </a:solidFill>
                <a:latin typeface="Arial"/>
              </a:rPr>
              <a:t>Parton shower following TMDs for </a:t>
            </a:r>
            <a:r>
              <a:rPr lang="en-US" sz="1600" b="1" strike="noStrike" spc="-1" dirty="0" err="1">
                <a:solidFill>
                  <a:srgbClr val="158466"/>
                </a:solidFill>
                <a:latin typeface="Arial"/>
              </a:rPr>
              <a:t>intial</a:t>
            </a:r>
            <a:r>
              <a:rPr lang="en-US" sz="1600" b="1" strike="noStrike" spc="-1" dirty="0">
                <a:solidFill>
                  <a:srgbClr val="158466"/>
                </a:solidFill>
                <a:latin typeface="Arial"/>
              </a:rPr>
              <a:t> state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latin typeface="Arial"/>
              </a:rPr>
              <a:t>5FL &amp; 4FL PB-TMDs included in the Cascade3</a:t>
            </a:r>
          </a:p>
          <a:p>
            <a:r>
              <a:rPr lang="en-US" sz="1200" b="1" strike="noStrike" spc="-1" dirty="0">
                <a:solidFill>
                  <a:srgbClr val="002060"/>
                </a:solidFill>
                <a:latin typeface="Arial"/>
              </a:rPr>
              <a:t>                                                                              Eur. Phys. J. C 81 (2021) 425</a:t>
            </a:r>
            <a:endParaRPr lang="en-US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280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1E0644-6118-1701-4212-95B54BA1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Shape 2">
                <a:extLst>
                  <a:ext uri="{FF2B5EF4-FFF2-40B4-BE49-F238E27FC236}">
                    <a16:creationId xmlns:a16="http://schemas.microsoft.com/office/drawing/2014/main" id="{10C124CA-D73D-84B3-98A9-91C149725320}"/>
                  </a:ext>
                </a:extLst>
              </p:cNvPr>
              <p:cNvSpPr txBox="1"/>
              <p:nvPr/>
            </p:nvSpPr>
            <p:spPr>
              <a:xfrm>
                <a:off x="812880" y="272880"/>
                <a:ext cx="10769400" cy="8697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800" b="0" strike="noStrike" spc="-1" dirty="0">
                    <a:solidFill>
                      <a:srgbClr val="004267"/>
                    </a:solidFill>
                    <a:latin typeface="Arial"/>
                    <a:ea typeface="Noto Sans CJK SC"/>
                  </a:rPr>
                  <a:t>Z+</a:t>
                </a:r>
                <a:r>
                  <a:rPr lang="en-US" sz="2800" dirty="0"/>
                  <a:t> 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nl-BE" sz="2800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2800" b="0" strike="noStrike" spc="-1" dirty="0">
                    <a:solidFill>
                      <a:srgbClr val="004267"/>
                    </a:solidFill>
                    <a:latin typeface="Arial"/>
                    <a:ea typeface="Noto Sans CJK SC"/>
                  </a:rPr>
                  <a:t> </a:t>
                </a:r>
                <a:r>
                  <a:rPr lang="en-US" sz="2800" strike="noStrike" spc="-1" dirty="0">
                    <a:solidFill>
                      <a:srgbClr val="002060"/>
                    </a:solidFill>
                    <a:latin typeface="Arial"/>
                  </a:rPr>
                  <a:t>as a function of </a:t>
                </a:r>
                <a:r>
                  <a:rPr lang="en-US" sz="2800" strike="noStrike" spc="-1" dirty="0" err="1">
                    <a:solidFill>
                      <a:srgbClr val="002060"/>
                    </a:solidFill>
                    <a:latin typeface="Arial"/>
                  </a:rPr>
                  <a:t>p</a:t>
                </a:r>
                <a:r>
                  <a:rPr lang="en-US" sz="2800" strike="noStrike" spc="-1" baseline="-25000" dirty="0" err="1">
                    <a:solidFill>
                      <a:srgbClr val="002060"/>
                    </a:solidFill>
                    <a:latin typeface="Arial"/>
                  </a:rPr>
                  <a:t>t</a:t>
                </a:r>
                <a:r>
                  <a:rPr lang="en-US" sz="2800" strike="noStrike" spc="-1" dirty="0">
                    <a:solidFill>
                      <a:srgbClr val="002060"/>
                    </a:solidFill>
                    <a:latin typeface="Arial"/>
                  </a:rPr>
                  <a:t> (Z )</a:t>
                </a:r>
                <a:endParaRPr lang="en-US" sz="2800" strike="noStrike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" name="TextShape 2">
                <a:extLst>
                  <a:ext uri="{FF2B5EF4-FFF2-40B4-BE49-F238E27FC236}">
                    <a16:creationId xmlns:a16="http://schemas.microsoft.com/office/drawing/2014/main" id="{10C124CA-D73D-84B3-98A9-91C149725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80" y="272880"/>
                <a:ext cx="10769400" cy="869760"/>
              </a:xfrm>
              <a:prstGeom prst="rect">
                <a:avLst/>
              </a:prstGeom>
              <a:blipFill>
                <a:blip r:embed="rId2"/>
                <a:stretch>
                  <a:fillRect l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stomShape 3">
            <a:extLst>
              <a:ext uri="{FF2B5EF4-FFF2-40B4-BE49-F238E27FC236}">
                <a16:creationId xmlns:a16="http://schemas.microsoft.com/office/drawing/2014/main" id="{C061872D-99B6-7612-D4D4-A6B1FB7BA43B}"/>
              </a:ext>
            </a:extLst>
          </p:cNvPr>
          <p:cNvSpPr/>
          <p:nvPr/>
        </p:nvSpPr>
        <p:spPr>
          <a:xfrm>
            <a:off x="1703520" y="1989000"/>
            <a:ext cx="460440" cy="45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4">
            <a:extLst>
              <a:ext uri="{FF2B5EF4-FFF2-40B4-BE49-F238E27FC236}">
                <a16:creationId xmlns:a16="http://schemas.microsoft.com/office/drawing/2014/main" id="{063877C8-F823-F49E-8FCD-2CF1F2314812}"/>
              </a:ext>
            </a:extLst>
          </p:cNvPr>
          <p:cNvSpPr/>
          <p:nvPr/>
        </p:nvSpPr>
        <p:spPr>
          <a:xfrm>
            <a:off x="1476360" y="2565000"/>
            <a:ext cx="370800" cy="4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61B1E2D2-9DE3-88D3-D551-BA079129EF94}"/>
              </a:ext>
            </a:extLst>
          </p:cNvPr>
          <p:cNvSpPr/>
          <p:nvPr/>
        </p:nvSpPr>
        <p:spPr>
          <a:xfrm>
            <a:off x="7144560" y="2338920"/>
            <a:ext cx="360" cy="360"/>
          </a:xfrm>
          <a:custGeom>
            <a:avLst/>
            <a:gdLst/>
            <a:ahLst/>
            <a:cxnLst/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FFFFFF"/>
            </a:solidFill>
            <a:round/>
          </a:ln>
        </p:spPr>
      </p:sp>
      <p:sp>
        <p:nvSpPr>
          <p:cNvPr id="18" name="CustomShape 7">
            <a:extLst>
              <a:ext uri="{FF2B5EF4-FFF2-40B4-BE49-F238E27FC236}">
                <a16:creationId xmlns:a16="http://schemas.microsoft.com/office/drawing/2014/main" id="{D460A060-AAF9-21B7-FE1B-8B5BAAE54D0B}"/>
              </a:ext>
            </a:extLst>
          </p:cNvPr>
          <p:cNvSpPr/>
          <p:nvPr/>
        </p:nvSpPr>
        <p:spPr>
          <a:xfrm>
            <a:off x="2639616" y="6206744"/>
            <a:ext cx="6100920" cy="31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0" strike="noStrike" spc="-1" dirty="0">
                <a:solidFill>
                  <a:srgbClr val="000000"/>
                </a:solidFill>
                <a:latin typeface="Arial"/>
              </a:rPr>
              <a:t>the full prediction + the result of using only the LHE files are shown.</a:t>
            </a:r>
            <a:endParaRPr lang="en-US" sz="1500" b="0" strike="noStrike" spc="-1" dirty="0">
              <a:latin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0BFCEC7-0FF6-2397-B5E2-E4FA25FDC65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61075" y="2420888"/>
            <a:ext cx="4257360" cy="3847680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0F4042-D3FE-7E0B-AAED-D2374C1F112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11424" y="2461640"/>
            <a:ext cx="4257360" cy="3847680"/>
          </a:xfrm>
          <a:prstGeom prst="rect">
            <a:avLst/>
          </a:prstGeom>
          <a:ln>
            <a:noFill/>
          </a:ln>
        </p:spPr>
      </p:pic>
      <p:sp>
        <p:nvSpPr>
          <p:cNvPr id="21" name="CustomShape 8">
            <a:extLst>
              <a:ext uri="{FF2B5EF4-FFF2-40B4-BE49-F238E27FC236}">
                <a16:creationId xmlns:a16="http://schemas.microsoft.com/office/drawing/2014/main" id="{16A1E617-44A2-1A51-A69D-A87CE52D35A6}"/>
              </a:ext>
            </a:extLst>
          </p:cNvPr>
          <p:cNvSpPr/>
          <p:nvPr/>
        </p:nvSpPr>
        <p:spPr>
          <a:xfrm>
            <a:off x="2970360" y="2103008"/>
            <a:ext cx="8946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5 FLNS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22" name="CustomShape 9">
            <a:extLst>
              <a:ext uri="{FF2B5EF4-FFF2-40B4-BE49-F238E27FC236}">
                <a16:creationId xmlns:a16="http://schemas.microsoft.com/office/drawing/2014/main" id="{CB5B7BA4-4888-12D1-DD84-79E9815B0A69}"/>
              </a:ext>
            </a:extLst>
          </p:cNvPr>
          <p:cNvSpPr/>
          <p:nvPr/>
        </p:nvSpPr>
        <p:spPr>
          <a:xfrm>
            <a:off x="7910280" y="2103008"/>
            <a:ext cx="8679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 dirty="0">
                <a:solidFill>
                  <a:srgbClr val="000000"/>
                </a:solidFill>
                <a:latin typeface="Arial"/>
              </a:rPr>
              <a:t>4 FLNS</a:t>
            </a:r>
            <a:endParaRPr lang="en-US" sz="1500" b="0" strike="noStrike" spc="-1" dirty="0">
              <a:latin typeface="Arial"/>
            </a:endParaRPr>
          </a:p>
        </p:txBody>
      </p:sp>
      <p:sp>
        <p:nvSpPr>
          <p:cNvPr id="23" name="TextShape 10">
            <a:extLst>
              <a:ext uri="{FF2B5EF4-FFF2-40B4-BE49-F238E27FC236}">
                <a16:creationId xmlns:a16="http://schemas.microsoft.com/office/drawing/2014/main" id="{20CEEA26-4D8F-01B9-C45C-F33FD034C9B2}"/>
              </a:ext>
            </a:extLst>
          </p:cNvPr>
          <p:cNvSpPr txBox="1"/>
          <p:nvPr/>
        </p:nvSpPr>
        <p:spPr>
          <a:xfrm>
            <a:off x="9667440" y="1778040"/>
            <a:ext cx="2194560" cy="325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200" b="1" strike="noStrike" spc="-1">
                <a:solidFill>
                  <a:srgbClr val="3465A4"/>
                </a:solidFill>
                <a:latin typeface="Times New Roman"/>
              </a:rPr>
              <a:t>[Eur. Phys. J. C 77 (2017) 751]</a:t>
            </a:r>
            <a:endParaRPr lang="en-US" sz="1200" b="0" strike="noStrike" spc="-1">
              <a:solidFill>
                <a:srgbClr val="3465A4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3AC657-7153-BAE3-7591-8CC1D2CB4A55}"/>
                  </a:ext>
                </a:extLst>
              </p:cNvPr>
              <p:cNvSpPr txBox="1"/>
              <p:nvPr/>
            </p:nvSpPr>
            <p:spPr>
              <a:xfrm>
                <a:off x="191344" y="1613353"/>
                <a:ext cx="9435596" cy="375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Differential cross section for Z +b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nl-BE" b="0" i="0" dirty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/>
                  <a:t> as a function of </a:t>
                </a: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dirty="0"/>
                  <a:t>(Z) as measured by CMS collaboration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3AC657-7153-BAE3-7591-8CC1D2CB4A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613353"/>
                <a:ext cx="9435596" cy="375487"/>
              </a:xfrm>
              <a:prstGeom prst="rect">
                <a:avLst/>
              </a:prstGeom>
              <a:blipFill>
                <a:blip r:embed="rId5"/>
                <a:stretch>
                  <a:fillRect l="-403" t="-10000" r="-269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4947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1E0644-6118-1701-4212-95B54BA1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Shape 2">
                <a:extLst>
                  <a:ext uri="{FF2B5EF4-FFF2-40B4-BE49-F238E27FC236}">
                    <a16:creationId xmlns:a16="http://schemas.microsoft.com/office/drawing/2014/main" id="{1F4ACA15-534C-3FFD-D990-E62AF40912DC}"/>
                  </a:ext>
                </a:extLst>
              </p:cNvPr>
              <p:cNvSpPr txBox="1"/>
              <p:nvPr/>
            </p:nvSpPr>
            <p:spPr>
              <a:xfrm>
                <a:off x="812880" y="272880"/>
                <a:ext cx="10769400" cy="8697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rmAutofit/>
              </a:bodyPr>
              <a:lstStyle/>
              <a:p>
                <a:r>
                  <a:rPr lang="en-US" sz="2800" b="0" strike="noStrike" spc="-1" dirty="0" err="1">
                    <a:solidFill>
                      <a:srgbClr val="004267"/>
                    </a:solidFill>
                    <a:latin typeface="Arial"/>
                    <a:ea typeface="Noto Sans CJK SC"/>
                  </a:rPr>
                  <a:t>Z+bb</a:t>
                </a:r>
                <a:r>
                  <a:rPr lang="en-US" sz="2800" b="0" strike="noStrike" spc="-1" dirty="0">
                    <a:solidFill>
                      <a:srgbClr val="004267"/>
                    </a:solidFill>
                    <a:latin typeface="Arial"/>
                    <a:ea typeface="Noto Sans CJK SC"/>
                  </a:rPr>
                  <a:t> </a:t>
                </a:r>
                <a:r>
                  <a:rPr lang="en-US" sz="2800" strike="noStrike" spc="-1" dirty="0">
                    <a:solidFill>
                      <a:srgbClr val="002060"/>
                    </a:solidFill>
                    <a:latin typeface="Arial"/>
                  </a:rPr>
                  <a:t>as a function of </a:t>
                </a:r>
                <a:r>
                  <a:rPr lang="en-US" sz="2800" strike="noStrike" spc="-1" dirty="0" err="1">
                    <a:solidFill>
                      <a:srgbClr val="002060"/>
                    </a:solidFill>
                    <a:latin typeface="Arial"/>
                    <a:ea typeface="Arial"/>
                  </a:rPr>
                  <a:t>Δφ</a:t>
                </a:r>
                <a:r>
                  <a:rPr lang="en-US" sz="2800" strike="noStrike" spc="-1" dirty="0">
                    <a:solidFill>
                      <a:srgbClr val="002060"/>
                    </a:solidFill>
                    <a:latin typeface="Arial"/>
                  </a:rPr>
                  <a:t> (</a:t>
                </a:r>
                <a:r>
                  <a:rPr lang="en-US" sz="2800" dirty="0"/>
                  <a:t>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nl-BE" sz="2800" b="0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sz="2800" strike="noStrike" spc="-1" dirty="0">
                    <a:solidFill>
                      <a:srgbClr val="002060"/>
                    </a:solidFill>
                    <a:latin typeface="Arial"/>
                  </a:rPr>
                  <a:t> )</a:t>
                </a:r>
                <a:endParaRPr lang="en-US" sz="2800" strike="noStrike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" name="TextShape 2">
                <a:extLst>
                  <a:ext uri="{FF2B5EF4-FFF2-40B4-BE49-F238E27FC236}">
                    <a16:creationId xmlns:a16="http://schemas.microsoft.com/office/drawing/2014/main" id="{1F4ACA15-534C-3FFD-D990-E62AF4091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80" y="272880"/>
                <a:ext cx="10769400" cy="869760"/>
              </a:xfrm>
              <a:prstGeom prst="rect">
                <a:avLst/>
              </a:prstGeom>
              <a:blipFill>
                <a:blip r:embed="rId2"/>
                <a:stretch>
                  <a:fillRect l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stomShape 3">
            <a:extLst>
              <a:ext uri="{FF2B5EF4-FFF2-40B4-BE49-F238E27FC236}">
                <a16:creationId xmlns:a16="http://schemas.microsoft.com/office/drawing/2014/main" id="{2C10C8DB-B4D8-6741-06F4-88BB420E9A74}"/>
              </a:ext>
            </a:extLst>
          </p:cNvPr>
          <p:cNvSpPr/>
          <p:nvPr/>
        </p:nvSpPr>
        <p:spPr>
          <a:xfrm>
            <a:off x="1703520" y="1989000"/>
            <a:ext cx="460440" cy="45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4">
            <a:extLst>
              <a:ext uri="{FF2B5EF4-FFF2-40B4-BE49-F238E27FC236}">
                <a16:creationId xmlns:a16="http://schemas.microsoft.com/office/drawing/2014/main" id="{E95AEF2E-0FD5-A18E-38C6-13EB8FBA8ABD}"/>
              </a:ext>
            </a:extLst>
          </p:cNvPr>
          <p:cNvSpPr/>
          <p:nvPr/>
        </p:nvSpPr>
        <p:spPr>
          <a:xfrm>
            <a:off x="1476360" y="2565000"/>
            <a:ext cx="370800" cy="4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654010B9-BF38-069C-2717-E272713101D8}"/>
              </a:ext>
            </a:extLst>
          </p:cNvPr>
          <p:cNvSpPr/>
          <p:nvPr/>
        </p:nvSpPr>
        <p:spPr>
          <a:xfrm>
            <a:off x="7144560" y="2338920"/>
            <a:ext cx="360" cy="360"/>
          </a:xfrm>
          <a:custGeom>
            <a:avLst/>
            <a:gdLst/>
            <a:ahLst/>
            <a:cxnLst/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FFFFFF"/>
            </a:solidFill>
            <a:round/>
          </a:ln>
        </p:spPr>
      </p:sp>
      <p:sp>
        <p:nvSpPr>
          <p:cNvPr id="18" name="CustomShape 7">
            <a:extLst>
              <a:ext uri="{FF2B5EF4-FFF2-40B4-BE49-F238E27FC236}">
                <a16:creationId xmlns:a16="http://schemas.microsoft.com/office/drawing/2014/main" id="{97C3EE3A-DF7F-8745-ECBA-3132DB360894}"/>
              </a:ext>
            </a:extLst>
          </p:cNvPr>
          <p:cNvSpPr/>
          <p:nvPr/>
        </p:nvSpPr>
        <p:spPr>
          <a:xfrm>
            <a:off x="2970360" y="1958992"/>
            <a:ext cx="8946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5 FLNS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19" name="CustomShape 8">
            <a:extLst>
              <a:ext uri="{FF2B5EF4-FFF2-40B4-BE49-F238E27FC236}">
                <a16:creationId xmlns:a16="http://schemas.microsoft.com/office/drawing/2014/main" id="{2F2496C2-F95A-D698-4B6D-50596F31C0C5}"/>
              </a:ext>
            </a:extLst>
          </p:cNvPr>
          <p:cNvSpPr/>
          <p:nvPr/>
        </p:nvSpPr>
        <p:spPr>
          <a:xfrm>
            <a:off x="7910280" y="2031000"/>
            <a:ext cx="8679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 dirty="0">
                <a:solidFill>
                  <a:srgbClr val="000000"/>
                </a:solidFill>
                <a:latin typeface="Arial"/>
              </a:rPr>
              <a:t>4 FLNS</a:t>
            </a:r>
            <a:endParaRPr lang="en-US" sz="1500" b="0" strike="noStrike" spc="-1" dirty="0">
              <a:latin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33D608E-AE80-C53D-2182-A83E1D41528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111900" y="2317624"/>
            <a:ext cx="4257360" cy="3847680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4248B6F-B899-C8E9-3136-94686EEB096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955350" y="2245616"/>
            <a:ext cx="4257360" cy="3847680"/>
          </a:xfrm>
          <a:prstGeom prst="rect">
            <a:avLst/>
          </a:prstGeom>
          <a:ln>
            <a:noFill/>
          </a:ln>
        </p:spPr>
      </p:pic>
      <p:sp>
        <p:nvSpPr>
          <p:cNvPr id="22" name="TextShape 9">
            <a:extLst>
              <a:ext uri="{FF2B5EF4-FFF2-40B4-BE49-F238E27FC236}">
                <a16:creationId xmlns:a16="http://schemas.microsoft.com/office/drawing/2014/main" id="{64D1EFD3-2E59-BEE3-1B48-9BE97EA63574}"/>
              </a:ext>
            </a:extLst>
          </p:cNvPr>
          <p:cNvSpPr txBox="1"/>
          <p:nvPr/>
        </p:nvSpPr>
        <p:spPr>
          <a:xfrm>
            <a:off x="2805480" y="6041880"/>
            <a:ext cx="6612840" cy="858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4FL :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both b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partons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are already produced at the ME level</a:t>
            </a:r>
          </a:p>
          <a:p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5FL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: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bb̄ must be simulated in the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parton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shower.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75D578-2D2C-BAB4-53D9-3B090C3FDAAB}"/>
                  </a:ext>
                </a:extLst>
              </p:cNvPr>
              <p:cNvSpPr txBox="1"/>
              <p:nvPr/>
            </p:nvSpPr>
            <p:spPr>
              <a:xfrm>
                <a:off x="836868" y="1613353"/>
                <a:ext cx="9837565" cy="375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Differential cross section for Z +b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nl-BE" b="0" i="0" dirty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/>
                  <a:t> as a function of </a:t>
                </a:r>
                <a:r>
                  <a:rPr lang="en-US" spc="-1" dirty="0" err="1">
                    <a:solidFill>
                      <a:srgbClr val="002060"/>
                    </a:solidFill>
                    <a:ea typeface="Arial"/>
                  </a:rPr>
                  <a:t>Δφ</a:t>
                </a:r>
                <a:r>
                  <a:rPr lang="en-US" spc="-1" dirty="0">
                    <a:solidFill>
                      <a:srgbClr val="002060"/>
                    </a:solidFill>
                    <a:ea typeface="Arial"/>
                  </a:rPr>
                  <a:t> (</a:t>
                </a:r>
                <a:r>
                  <a:rPr lang="en-US" dirty="0"/>
                  <a:t>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nl-BE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/>
                  <a:t>) as measured by CMS collaboration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A75D578-2D2C-BAB4-53D9-3B090C3FD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868" y="1613353"/>
                <a:ext cx="9837565" cy="375487"/>
              </a:xfrm>
              <a:prstGeom prst="rect">
                <a:avLst/>
              </a:prstGeom>
              <a:blipFill>
                <a:blip r:embed="rId5"/>
                <a:stretch>
                  <a:fillRect l="-515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2947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7A2630-1960-4CEF-BC61-43F3CF7E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24680" y="62068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04A83-7C26-6C42-B83D-4269EC0A3FB2}"/>
              </a:ext>
            </a:extLst>
          </p:cNvPr>
          <p:cNvSpPr txBox="1"/>
          <p:nvPr/>
        </p:nvSpPr>
        <p:spPr>
          <a:xfrm>
            <a:off x="127720" y="2025376"/>
            <a:ext cx="9064624" cy="390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Recap of Parton Branching method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Fixed and Dynamical soft-gluon resolution scale </a:t>
            </a:r>
            <a:r>
              <a:rPr lang="en-US" sz="2400" b="1" dirty="0" err="1">
                <a:solidFill>
                  <a:srgbClr val="002060"/>
                </a:solidFill>
              </a:rPr>
              <a:t>z</a:t>
            </a:r>
            <a:r>
              <a:rPr lang="en-US" sz="2400" b="1" baseline="-25000" dirty="0" err="1">
                <a:solidFill>
                  <a:srgbClr val="002060"/>
                </a:solidFill>
              </a:rPr>
              <a:t>M</a:t>
            </a:r>
            <a:endParaRPr lang="en-US" sz="2400" b="1" dirty="0">
              <a:solidFill>
                <a:srgbClr val="002060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Fits with fixed </a:t>
            </a:r>
            <a:r>
              <a:rPr lang="en-US" sz="2400" b="1" dirty="0" err="1">
                <a:solidFill>
                  <a:srgbClr val="002060"/>
                </a:solidFill>
              </a:rPr>
              <a:t>z</a:t>
            </a:r>
            <a:r>
              <a:rPr lang="en-US" sz="2400" b="1" baseline="-25000" dirty="0" err="1">
                <a:solidFill>
                  <a:srgbClr val="002060"/>
                </a:solidFill>
              </a:rPr>
              <a:t>M</a:t>
            </a:r>
            <a:r>
              <a:rPr lang="en-US" sz="2400" b="1" baseline="-25000" dirty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 at NLO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</a:rPr>
              <a:t>Fits with dynamical </a:t>
            </a:r>
            <a:r>
              <a:rPr lang="en-US" sz="2400" b="1" dirty="0" err="1">
                <a:solidFill>
                  <a:srgbClr val="002060"/>
                </a:solidFill>
              </a:rPr>
              <a:t>z</a:t>
            </a:r>
            <a:r>
              <a:rPr lang="en-US" sz="2400" b="1" baseline="-25000" dirty="0" err="1">
                <a:solidFill>
                  <a:srgbClr val="002060"/>
                </a:solidFill>
              </a:rPr>
              <a:t>M</a:t>
            </a:r>
            <a:r>
              <a:rPr lang="en-US" sz="2400" b="1" dirty="0">
                <a:solidFill>
                  <a:srgbClr val="002060"/>
                </a:solidFill>
              </a:rPr>
              <a:t> at NLO</a:t>
            </a:r>
          </a:p>
          <a:p>
            <a:pPr algn="just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</a:rPr>
              <a:t>Merged talk:</a:t>
            </a: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400" b="1" spc="-1" dirty="0" err="1">
                <a:solidFill>
                  <a:srgbClr val="002060"/>
                </a:solidFill>
              </a:rPr>
              <a:t>Z+b</a:t>
            </a:r>
            <a:r>
              <a:rPr lang="en-US" sz="2400" b="1" spc="-1" dirty="0">
                <a:solidFill>
                  <a:srgbClr val="002060"/>
                </a:solidFill>
              </a:rPr>
              <a:t> jet production in 4FL and 5FL</a:t>
            </a:r>
            <a:endParaRPr lang="en-US" sz="2400" b="1" dirty="0">
              <a:solidFill>
                <a:srgbClr val="002060"/>
              </a:solidFill>
            </a:endParaRPr>
          </a:p>
          <a:p>
            <a:pPr marL="457200" indent="-4572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833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1E0644-6118-1701-4212-95B54BA1A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TextShape 2">
            <a:extLst>
              <a:ext uri="{FF2B5EF4-FFF2-40B4-BE49-F238E27FC236}">
                <a16:creationId xmlns:a16="http://schemas.microsoft.com/office/drawing/2014/main" id="{3FE97022-86C2-4619-A8D3-5705D8EF4329}"/>
              </a:ext>
            </a:extLst>
          </p:cNvPr>
          <p:cNvSpPr txBox="1"/>
          <p:nvPr/>
        </p:nvSpPr>
        <p:spPr>
          <a:xfrm>
            <a:off x="812880" y="272880"/>
            <a:ext cx="10769400" cy="869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rmAutofit/>
          </a:bodyPr>
          <a:lstStyle/>
          <a:p>
            <a:r>
              <a:rPr lang="en-US" sz="2800" strike="noStrike" spc="-1" dirty="0">
                <a:solidFill>
                  <a:srgbClr val="002060"/>
                </a:solidFill>
                <a:latin typeface="Arial"/>
              </a:rPr>
              <a:t>Breakdown of the different contributions to quantify their roles</a:t>
            </a:r>
            <a:endParaRPr lang="en-US" sz="28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CustomShape 3">
            <a:extLst>
              <a:ext uri="{FF2B5EF4-FFF2-40B4-BE49-F238E27FC236}">
                <a16:creationId xmlns:a16="http://schemas.microsoft.com/office/drawing/2014/main" id="{A3B68EBF-F447-4D65-F353-011F71C8607E}"/>
              </a:ext>
            </a:extLst>
          </p:cNvPr>
          <p:cNvSpPr/>
          <p:nvPr/>
        </p:nvSpPr>
        <p:spPr>
          <a:xfrm>
            <a:off x="1703520" y="1989000"/>
            <a:ext cx="460440" cy="45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CustomShape 4">
            <a:extLst>
              <a:ext uri="{FF2B5EF4-FFF2-40B4-BE49-F238E27FC236}">
                <a16:creationId xmlns:a16="http://schemas.microsoft.com/office/drawing/2014/main" id="{7CC0AA09-44E4-5113-BF39-B80B4D2CAF2C}"/>
              </a:ext>
            </a:extLst>
          </p:cNvPr>
          <p:cNvSpPr/>
          <p:nvPr/>
        </p:nvSpPr>
        <p:spPr>
          <a:xfrm>
            <a:off x="1476360" y="2565000"/>
            <a:ext cx="370800" cy="48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564AD042-8187-D499-4E2A-4BB0E0188652}"/>
              </a:ext>
            </a:extLst>
          </p:cNvPr>
          <p:cNvSpPr/>
          <p:nvPr/>
        </p:nvSpPr>
        <p:spPr>
          <a:xfrm>
            <a:off x="7144560" y="2338920"/>
            <a:ext cx="360" cy="360"/>
          </a:xfrm>
          <a:custGeom>
            <a:avLst/>
            <a:gdLst/>
            <a:ahLst/>
            <a:cxnLst/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ln w="18000">
            <a:solidFill>
              <a:srgbClr val="FFFFFF"/>
            </a:solidFill>
            <a:round/>
          </a:ln>
        </p:spPr>
      </p:sp>
      <p:sp>
        <p:nvSpPr>
          <p:cNvPr id="25" name="CustomShape 7">
            <a:extLst>
              <a:ext uri="{FF2B5EF4-FFF2-40B4-BE49-F238E27FC236}">
                <a16:creationId xmlns:a16="http://schemas.microsoft.com/office/drawing/2014/main" id="{D6E358A2-4EC5-0735-2B5A-C937BF2239D1}"/>
              </a:ext>
            </a:extLst>
          </p:cNvPr>
          <p:cNvSpPr/>
          <p:nvPr/>
        </p:nvSpPr>
        <p:spPr>
          <a:xfrm>
            <a:off x="2970360" y="1846800"/>
            <a:ext cx="89460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5 FLNS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26" name="CustomShape 8">
            <a:extLst>
              <a:ext uri="{FF2B5EF4-FFF2-40B4-BE49-F238E27FC236}">
                <a16:creationId xmlns:a16="http://schemas.microsoft.com/office/drawing/2014/main" id="{CB49F18F-654F-659D-EE70-AE572187B288}"/>
              </a:ext>
            </a:extLst>
          </p:cNvPr>
          <p:cNvSpPr/>
          <p:nvPr/>
        </p:nvSpPr>
        <p:spPr>
          <a:xfrm>
            <a:off x="7910280" y="1828800"/>
            <a:ext cx="867960" cy="31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500" b="1" strike="noStrike" spc="-1">
                <a:solidFill>
                  <a:srgbClr val="000000"/>
                </a:solidFill>
                <a:latin typeface="Arial"/>
              </a:rPr>
              <a:t>4 FLNS</a:t>
            </a:r>
            <a:endParaRPr lang="en-US" sz="1500" b="0" strike="noStrike" spc="-1">
              <a:latin typeface="Arial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A468EB7-E32A-B522-1F3F-0F7B5E8140D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492240" y="2187360"/>
            <a:ext cx="4257360" cy="3847680"/>
          </a:xfrm>
          <a:prstGeom prst="rect">
            <a:avLst/>
          </a:prstGeom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A34193D-827A-2003-05F5-57FD363BE10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320480" y="2194560"/>
            <a:ext cx="4257360" cy="3847680"/>
          </a:xfrm>
          <a:prstGeom prst="rect">
            <a:avLst/>
          </a:prstGeom>
          <a:ln>
            <a:noFill/>
          </a:ln>
        </p:spPr>
      </p:pic>
      <p:sp>
        <p:nvSpPr>
          <p:cNvPr id="29" name="TextShape 9">
            <a:extLst>
              <a:ext uri="{FF2B5EF4-FFF2-40B4-BE49-F238E27FC236}">
                <a16:creationId xmlns:a16="http://schemas.microsoft.com/office/drawing/2014/main" id="{FF974B7D-50A0-ADA2-C4D7-B2C08C77645B}"/>
              </a:ext>
            </a:extLst>
          </p:cNvPr>
          <p:cNvSpPr txBox="1"/>
          <p:nvPr/>
        </p:nvSpPr>
        <p:spPr>
          <a:xfrm>
            <a:off x="2728620" y="5973709"/>
            <a:ext cx="6612840" cy="858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4FL: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weakly depends on PB-TMD/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parton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shower</a:t>
            </a:r>
          </a:p>
          <a:p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5FL: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significant contribution from TMD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parton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shower</a:t>
            </a:r>
          </a:p>
        </p:txBody>
      </p:sp>
    </p:spTree>
    <p:extLst>
      <p:ext uri="{BB962C8B-B14F-4D97-AF65-F5344CB8AC3E}">
        <p14:creationId xmlns:p14="http://schemas.microsoft.com/office/powerpoint/2010/main" val="2292528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8C385-55A0-6D47-806B-FEC17F992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0769600" cy="869950"/>
          </a:xfrm>
        </p:spPr>
        <p:txBody>
          <a:bodyPr>
            <a:noAutofit/>
          </a:bodyPr>
          <a:lstStyle/>
          <a:p>
            <a:r>
              <a:rPr lang="nl-BE" sz="2800" dirty="0"/>
              <a:t>Summary</a:t>
            </a:r>
            <a:endParaRPr lang="en-US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D2B923-0526-F84D-8F50-2D823378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A90C6E-3012-9847-8935-F1A6A6D99814}"/>
              </a:ext>
            </a:extLst>
          </p:cNvPr>
          <p:cNvSpPr txBox="1"/>
          <p:nvPr/>
        </p:nvSpPr>
        <p:spPr>
          <a:xfrm>
            <a:off x="8976320" y="6019800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Thank you …</a:t>
            </a:r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EFEB97E0-B179-BF3E-5BA0-8D82EE595715}"/>
              </a:ext>
            </a:extLst>
          </p:cNvPr>
          <p:cNvSpPr/>
          <p:nvPr/>
        </p:nvSpPr>
        <p:spPr>
          <a:xfrm>
            <a:off x="167400" y="4509120"/>
            <a:ext cx="11185184" cy="18918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50000"/>
              </a:lnSpc>
            </a:pPr>
            <a:endParaRPr lang="en-US" sz="1600" b="0" strike="noStrike" spc="-1" dirty="0">
              <a:latin typeface="Arial"/>
              <a:ea typeface="Noto Sans CJK SC"/>
            </a:endParaRPr>
          </a:p>
          <a:p>
            <a:pPr marL="343080" indent="-342720">
              <a:lnSpc>
                <a:spcPct val="150000"/>
              </a:lnSpc>
              <a:buClr>
                <a:srgbClr val="002060"/>
              </a:buClr>
              <a:buFont typeface="Wingdings" charset="2"/>
              <a:buChar char=""/>
            </a:pPr>
            <a:r>
              <a:rPr lang="en-GB" sz="1600" b="1" strike="noStrike" spc="-1" dirty="0">
                <a:solidFill>
                  <a:srgbClr val="002060"/>
                </a:solidFill>
                <a:latin typeface="Arial"/>
              </a:rPr>
              <a:t>The 4FL and 5FL PB-TMD distributions used to calculate Z + bb production</a:t>
            </a:r>
            <a:endParaRPr lang="en-US" sz="1600" b="0" strike="noStrike" spc="-1" dirty="0">
              <a:latin typeface="Arial"/>
            </a:endParaRPr>
          </a:p>
          <a:p>
            <a:pPr marL="720000">
              <a:lnSpc>
                <a:spcPct val="150000"/>
              </a:lnSpc>
              <a:buClr>
                <a:srgbClr val="002060"/>
              </a:buClr>
              <a:buFont typeface="Symbol" charset="2"/>
              <a:buChar char=""/>
            </a:pPr>
            <a:r>
              <a:rPr lang="en-GB" sz="1600" b="0" strike="noStrike" spc="-1" dirty="0">
                <a:solidFill>
                  <a:srgbClr val="002060"/>
                </a:solidFill>
                <a:latin typeface="Arial"/>
              </a:rPr>
              <a:t>Good agreement with measurements obtained by the CMS collaboration</a:t>
            </a:r>
            <a:endParaRPr lang="en-US" sz="1600" b="0" strike="noStrike" spc="-1" dirty="0">
              <a:latin typeface="Arial"/>
              <a:ea typeface="Noto Sans CJK SC"/>
            </a:endParaRPr>
          </a:p>
          <a:p>
            <a:pPr marL="720000">
              <a:lnSpc>
                <a:spcPct val="150000"/>
              </a:lnSpc>
              <a:buClr>
                <a:srgbClr val="002060"/>
              </a:buClr>
              <a:buFont typeface="Symbol" charset="2"/>
              <a:buChar char=""/>
            </a:pPr>
            <a:r>
              <a:rPr lang="en-GB" sz="1600" b="0" strike="noStrike" spc="-1" dirty="0">
                <a:solidFill>
                  <a:srgbClr val="002060"/>
                </a:solidFill>
                <a:latin typeface="Arial"/>
              </a:rPr>
              <a:t>The evolution of the PB-TMD </a:t>
            </a:r>
            <a:r>
              <a:rPr lang="en-GB" sz="1600" b="0" strike="noStrike" spc="-1" dirty="0" err="1">
                <a:solidFill>
                  <a:srgbClr val="002060"/>
                </a:solidFill>
                <a:latin typeface="Arial"/>
              </a:rPr>
              <a:t>parton</a:t>
            </a:r>
            <a:r>
              <a:rPr lang="en-GB" sz="1600" b="0" strike="noStrike" spc="-1" dirty="0">
                <a:solidFill>
                  <a:srgbClr val="002060"/>
                </a:solidFill>
                <a:latin typeface="Arial"/>
              </a:rPr>
              <a:t> densities as well as in the PB-TMD </a:t>
            </a:r>
            <a:r>
              <a:rPr lang="en-GB" sz="1600" b="0" strike="noStrike" spc="-1" dirty="0" err="1">
                <a:solidFill>
                  <a:srgbClr val="002060"/>
                </a:solidFill>
                <a:latin typeface="Arial"/>
              </a:rPr>
              <a:t>parton</a:t>
            </a:r>
            <a:r>
              <a:rPr lang="en-GB" sz="1600" b="0" strike="noStrike" spc="-1" dirty="0">
                <a:solidFill>
                  <a:srgbClr val="002060"/>
                </a:solidFill>
                <a:latin typeface="Arial"/>
              </a:rPr>
              <a:t> shower is checked. </a:t>
            </a:r>
            <a:endParaRPr lang="en-US" sz="1600" b="0" strike="noStrike" spc="-1" dirty="0">
              <a:latin typeface="Arial"/>
              <a:ea typeface="Noto Sans CJK SC"/>
            </a:endParaRPr>
          </a:p>
          <a:p>
            <a:pPr>
              <a:lnSpc>
                <a:spcPct val="150000"/>
              </a:lnSpc>
            </a:pPr>
            <a:endParaRPr lang="en-US" sz="16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477466-C59A-BBD8-487A-5C563C2714F9}"/>
                  </a:ext>
                </a:extLst>
              </p:cNvPr>
              <p:cNvSpPr txBox="1"/>
              <p:nvPr/>
            </p:nvSpPr>
            <p:spPr>
              <a:xfrm>
                <a:off x="263352" y="963813"/>
                <a:ext cx="11305256" cy="3729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sz="2000" b="1" dirty="0"/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nl-BE" sz="1600" b="1" dirty="0">
                    <a:solidFill>
                      <a:srgbClr val="002060"/>
                    </a:solidFill>
                  </a:rPr>
                  <a:t>PB TMD fits at NLO with dynamical zmax for the first time!</a:t>
                </a:r>
              </a:p>
              <a:p>
                <a:pPr marL="285750" indent="-285750">
                  <a:lnSpc>
                    <a:spcPct val="150000"/>
                  </a:lnSpc>
                  <a:buClr>
                    <a:srgbClr val="002060"/>
                  </a:buClr>
                  <a:buFont typeface="Wingdings" pitchFamily="2" charset="2"/>
                  <a:buChar char="Ø"/>
                </a:pPr>
                <a:r>
                  <a:rPr lang="en-US" sz="1600" b="1" dirty="0">
                    <a:solidFill>
                      <a:srgbClr val="00B050"/>
                    </a:solidFill>
                  </a:rPr>
                  <a:t> 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For PB-TMD fit to HERA data with dynamical </a:t>
                </a:r>
                <a:r>
                  <a:rPr lang="en-US" sz="1600" b="1" dirty="0" err="1">
                    <a:solidFill>
                      <a:srgbClr val="002060"/>
                    </a:solidFill>
                  </a:rPr>
                  <a:t>zmax</a:t>
                </a:r>
                <a:r>
                  <a:rPr lang="en-US" sz="1600" b="1" dirty="0">
                    <a:solidFill>
                      <a:srgbClr val="002060"/>
                    </a:solidFill>
                  </a:rPr>
                  <a:t>, we obtain a reasonably good </a:t>
                </a:r>
                <a:r>
                  <a:rPr lang="nl-BE" sz="1600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BE" sz="16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 dirty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𝝌</m:t>
                            </m:r>
                          </m:e>
                          <m:sup>
                            <m:r>
                              <a:rPr lang="nl-BE" sz="1600" b="1" i="1" dirty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nl-BE" sz="16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𝒅𝒐𝒇</m:t>
                        </m:r>
                      </m:den>
                    </m:f>
                    <m:r>
                      <a:rPr lang="nl-BE" sz="16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1" dirty="0">
                    <a:solidFill>
                      <a:srgbClr val="002060"/>
                    </a:solidFill>
                  </a:rPr>
                  <a:t> at NLO!</a:t>
                </a:r>
                <a:r>
                  <a:rPr lang="en-US" sz="1600" b="1" dirty="0">
                    <a:solidFill>
                      <a:srgbClr val="00B050"/>
                    </a:solidFill>
                  </a:rPr>
                  <a:t> </a:t>
                </a:r>
                <a:endParaRPr lang="nl-BE" sz="1600" b="1" dirty="0">
                  <a:solidFill>
                    <a:srgbClr val="00206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nl-BE" sz="1600" b="1" dirty="0">
                    <a:solidFill>
                      <a:srgbClr val="002060"/>
                    </a:solidFill>
                  </a:rPr>
                  <a:t>The difference between LO and NLO  fits is mostly due to (1/z) pieces in quark channel in</a:t>
                </a:r>
              </a:p>
              <a:p>
                <a:pPr>
                  <a:lnSpc>
                    <a:spcPct val="150000"/>
                  </a:lnSpc>
                </a:pPr>
                <a:r>
                  <a:rPr lang="nl-BE" sz="1600" b="1" dirty="0">
                    <a:solidFill>
                      <a:srgbClr val="002060"/>
                    </a:solidFill>
                  </a:rPr>
                  <a:t>    NLO splitting functions!</a:t>
                </a:r>
                <a:endParaRPr lang="en-US" sz="1600" b="1" dirty="0">
                  <a:solidFill>
                    <a:srgbClr val="00206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sz="1600" b="1" dirty="0">
                    <a:solidFill>
                      <a:srgbClr val="002060"/>
                    </a:solidFill>
                  </a:rPr>
                  <a:t>The dynamical </a:t>
                </a:r>
                <a:r>
                  <a:rPr lang="en-US" sz="1600" b="1" dirty="0" err="1">
                    <a:solidFill>
                      <a:srgbClr val="002060"/>
                    </a:solidFill>
                  </a:rPr>
                  <a:t>zmax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 impacts both the </a:t>
                </a:r>
                <a:r>
                  <a:rPr lang="en-GB" sz="1600" b="1" dirty="0" err="1">
                    <a:solidFill>
                      <a:srgbClr val="002060"/>
                    </a:solidFill>
                  </a:rPr>
                  <a:t>k</a:t>
                </a:r>
                <a:r>
                  <a:rPr lang="en-GB" sz="1600" b="1" baseline="-25000" dirty="0" err="1">
                    <a:solidFill>
                      <a:srgbClr val="002060"/>
                    </a:solidFill>
                  </a:rPr>
                  <a:t>T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 dependence and the x dependence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600" b="1" dirty="0">
                    <a:solidFill>
                      <a:srgbClr val="002060"/>
                    </a:solidFill>
                  </a:rPr>
                  <a:t>     of the fitted </a:t>
                </a:r>
                <a:r>
                  <a:rPr lang="en-GB" sz="1600" b="1" dirty="0" err="1">
                    <a:solidFill>
                      <a:srgbClr val="002060"/>
                    </a:solidFill>
                  </a:rPr>
                  <a:t>parton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 distribution!</a:t>
                </a:r>
              </a:p>
              <a:p>
                <a:pPr marL="342900" indent="-34290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GB" sz="1600" b="1" dirty="0">
                    <a:solidFill>
                      <a:srgbClr val="002060"/>
                    </a:solidFill>
                  </a:rPr>
                  <a:t>The next step: Using the PB TMD with dynamical </a:t>
                </a:r>
                <a:r>
                  <a:rPr lang="en-GB" sz="1600" b="1" dirty="0" err="1">
                    <a:solidFill>
                      <a:srgbClr val="002060"/>
                    </a:solidFill>
                  </a:rPr>
                  <a:t>zmax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 in phenomenology of LHC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600" b="1" dirty="0">
                    <a:solidFill>
                      <a:srgbClr val="002060"/>
                    </a:solidFill>
                  </a:rPr>
                  <a:t>    and lower energy colliders!  </a:t>
                </a:r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477466-C59A-BBD8-487A-5C563C271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963813"/>
                <a:ext cx="11305256" cy="3729547"/>
              </a:xfrm>
              <a:prstGeom prst="rect">
                <a:avLst/>
              </a:prstGeom>
              <a:blipFill>
                <a:blip r:embed="rId2"/>
                <a:stretch>
                  <a:fillRect l="-224" b="-1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96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448" y="2636912"/>
            <a:ext cx="9303709" cy="811553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Back up 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400" b="1" dirty="0"/>
              <a:t>	 	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A972D6-2F96-4C85-8692-C7DB13D5978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608411" y="273026"/>
            <a:ext cx="1117600" cy="3810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34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8FCCF1-FEF1-E744-99B1-A8595A85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BDD7A4-215F-E947-8FB2-B3E98C0A6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273050"/>
            <a:ext cx="10769600" cy="869950"/>
          </a:xfrm>
        </p:spPr>
        <p:txBody>
          <a:bodyPr>
            <a:normAutofit/>
          </a:bodyPr>
          <a:lstStyle/>
          <a:p>
            <a:r>
              <a:rPr lang="en-US" sz="3600" dirty="0"/>
              <a:t>Back up…</a:t>
            </a: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2FB2E6AF-0573-9EBF-75F8-856A268E0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696" y="1645920"/>
            <a:ext cx="6807846" cy="4087336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53682A3D-85DA-5B25-BCC6-278164A59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239" y="1772816"/>
            <a:ext cx="6596489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80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254300-73B2-7B4D-B9F9-F9A2B7AEC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AE5E9F27-57E7-1748-AE23-A747ADDB0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772816"/>
            <a:ext cx="10251752" cy="494116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82F5A02-6D39-4646-9221-1D5875EC61A9}"/>
              </a:ext>
            </a:extLst>
          </p:cNvPr>
          <p:cNvSpPr txBox="1">
            <a:spLocks/>
          </p:cNvSpPr>
          <p:nvPr/>
        </p:nvSpPr>
        <p:spPr>
          <a:xfrm>
            <a:off x="366960" y="260648"/>
            <a:ext cx="10769600" cy="8699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2800"/>
              <a:t>PB TMD fits at NLO with </a:t>
            </a:r>
            <a:r>
              <a:rPr lang="nl-BE" sz="2800">
                <a:solidFill>
                  <a:srgbClr val="FF0000"/>
                </a:solidFill>
              </a:rPr>
              <a:t>dynamical zmax: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389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7A2630-1960-4CEF-BC61-43F3CF7E0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96688" y="-38742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18131253-84F5-4DC3-9AEF-84FA994151DA}"/>
              </a:ext>
            </a:extLst>
          </p:cNvPr>
          <p:cNvSpPr txBox="1">
            <a:spLocks noChangeArrowheads="1"/>
          </p:cNvSpPr>
          <p:nvPr/>
        </p:nvSpPr>
        <p:spPr>
          <a:xfrm>
            <a:off x="9418" y="146891"/>
            <a:ext cx="11568728" cy="10123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cs typeface="Times New Roman" panose="02020603050405020304" pitchFamily="18" charset="0"/>
              </a:rPr>
              <a:t> Recap of PB TMDs</a:t>
            </a:r>
            <a:endParaRPr lang="en-US" altLang="en-US" sz="2800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2">
                <a:extLst>
                  <a:ext uri="{FF2B5EF4-FFF2-40B4-BE49-F238E27FC236}">
                    <a16:creationId xmlns:a16="http://schemas.microsoft.com/office/drawing/2014/main" id="{F8700E82-F345-334F-8D8D-92811DCEB563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19336" y="4077072"/>
                <a:ext cx="9146408" cy="792113"/>
              </a:xfrm>
              <a:prstGeom prst="rect">
                <a:avLst/>
              </a:prstGeom>
            </p:spPr>
            <p:txBody>
              <a:bodyPr vert="horz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3600" kern="1200">
                    <a:solidFill>
                      <a:schemeClr val="tx2"/>
                    </a:solidFill>
                    <a:latin typeface="Arial" panose="020B0604020202020204" pitchFamily="34" charset="0"/>
                    <a:ea typeface="+mj-ea"/>
                    <a:cs typeface="Arial" panose="020B0604020202020204" pitchFamily="34" charset="0"/>
                  </a:defRPr>
                </a:lvl1pPr>
              </a:lstStyle>
              <a:p>
                <a:endParaRPr lang="en-US" sz="1600" dirty="0">
                  <a:solidFill>
                    <a:srgbClr val="0000FF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1800" b="1" dirty="0">
                    <a:solidFill>
                      <a:srgbClr val="002060"/>
                    </a:solidFill>
                    <a:latin typeface="+mn-lt"/>
                    <a:cs typeface="Times New Roman" panose="02020603050405020304" pitchFamily="18" charset="0"/>
                  </a:rPr>
                  <a:t>Splitting functions: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1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1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nl-BE" sz="1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𝒂𝒃</m:t>
                        </m:r>
                      </m:sub>
                      <m:sup>
                        <m:r>
                          <a:rPr lang="nl-BE" sz="1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sup>
                    </m:sSubSup>
                  </m:oMath>
                </a14:m>
                <a:r>
                  <a:rPr lang="nl-BE" sz="1800" b="1" dirty="0">
                    <a:solidFill>
                      <a:srgbClr val="002060"/>
                    </a:solidFill>
                    <a:latin typeface="+mn-lt"/>
                    <a:ea typeface="Cambria Math" panose="02040503050406030204" pitchFamily="18" charset="0"/>
                  </a:rPr>
                  <a:t>(z): </a:t>
                </a:r>
                <a:r>
                  <a:rPr lang="en-US" sz="18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The real emission parts of the DGLAP splitting function: </a:t>
                </a:r>
              </a:p>
              <a:p>
                <a:r>
                  <a:rPr lang="en-US" sz="18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                                   Probability that a branching will happen  </a:t>
                </a:r>
              </a:p>
              <a:p>
                <a:endParaRPr lang="en-US" sz="1800" dirty="0">
                  <a:solidFill>
                    <a:srgbClr val="00206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endParaRPr lang="en-US" altLang="en-US" sz="1600" dirty="0">
                  <a:solidFill>
                    <a:srgbClr val="0000FF"/>
                  </a:solidFill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2">
                <a:extLst>
                  <a:ext uri="{FF2B5EF4-FFF2-40B4-BE49-F238E27FC236}">
                    <a16:creationId xmlns:a16="http://schemas.microsoft.com/office/drawing/2014/main" id="{F8700E82-F345-334F-8D8D-92811DCEB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4077072"/>
                <a:ext cx="9146408" cy="792113"/>
              </a:xfrm>
              <a:prstGeom prst="rect">
                <a:avLst/>
              </a:prstGeom>
              <a:blipFill>
                <a:blip r:embed="rId2"/>
                <a:stretch>
                  <a:fillRect l="-416" t="-12698" r="-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B56890D-E00E-DC46-A62E-DE6C8FF88EDE}"/>
                  </a:ext>
                </a:extLst>
              </p:cNvPr>
              <p:cNvSpPr txBox="1"/>
              <p:nvPr/>
            </p:nvSpPr>
            <p:spPr>
              <a:xfrm>
                <a:off x="-312712" y="2023609"/>
                <a:ext cx="13008768" cy="1142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nl-BE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𝐀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𝐚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nl-BE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nl-BE" b="1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nl-BE" b="1" i="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nl-BE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𝐀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nl-BE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𝐱</m:t>
                          </m:r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  <m: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d>
                      <m:r>
                        <a:rPr lang="nl-BE" b="1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nl-BE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b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𝐚</m:t>
                          </m:r>
                        </m:sub>
                      </m:sSub>
                      <m:d>
                        <m:dPr>
                          <m:ctrlPr>
                            <a:rPr lang="nl-BE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𝛍</m:t>
                              </m:r>
                            </m:e>
                            <m: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  <m:r>
                        <a:rPr lang="nl-BE" b="1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nl-BE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𝐛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𝐝</m:t>
                                      </m:r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bSup>
                                    <m:sSubSupPr>
                                      <m:ctrlPr>
                                        <a:rPr lang="nl-BE" b="1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𝛍</m:t>
                                      </m:r>
                                    </m:e>
                                    <m:sub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𝛑</m:t>
                                  </m:r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p>
                                        <m:sSupPr>
                                          <m:ctrlPr>
                                            <a:rPr lang="nl-BE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l-BE" b="1" i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𝛍</m:t>
                                          </m:r>
                                        </m:e>
                                        <m:sup>
                                          <m:r>
                                            <a:rPr lang="nl-BE" b="1" i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𝚯</m:t>
                              </m:r>
                              <m:d>
                                <m:d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𝛍</m:t>
                                      </m:r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p>
                                        <m:sSupPr>
                                          <m:ctrlPr>
                                            <a:rPr lang="nl-BE" b="1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l-BE" b="1" i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𝛍</m:t>
                                          </m:r>
                                        </m:e>
                                        <m:sup>
                                          <m:r>
                                            <a:rPr lang="nl-BE" b="1" i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𝚯</m:t>
                          </m:r>
                          <m:d>
                            <m:d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𝛍</m:t>
                                      </m:r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𝛍</m:t>
                                  </m:r>
                                </m:e>
                                <m:sub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e>
                          </m:d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</m:e>
                      </m:nary>
                      <m:f>
                        <m:fPr>
                          <m:ctrlPr>
                            <a:rPr lang="nl-BE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</m:t>
                              </m:r>
                            </m:sub>
                          </m:sSub>
                          <m:d>
                            <m:d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𝛍</m:t>
                                  </m:r>
                                </m:e>
                                <m: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</m:t>
                              </m:r>
                            </m:sub>
                          </m:sSub>
                          <m:d>
                            <m:d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𝛍</m:t>
                                      </m:r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nary>
                        <m:naryPr>
                          <m:ctrlPr>
                            <a:rPr lang="nl-BE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𝐱</m:t>
                          </m:r>
                        </m:sub>
                        <m:sup>
                          <m:sSub>
                            <m:sSubPr>
                              <m:ctrlPr>
                                <a:rPr lang="nl-BE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BE" b="1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𝐳</m:t>
                              </m:r>
                            </m:e>
                            <m:sub>
                              <m:r>
                                <a:rPr lang="nl-BE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𝐌</m:t>
                              </m:r>
                            </m:sub>
                          </m:sSub>
                        </m:sup>
                        <m:e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𝐝𝐳</m:t>
                          </m:r>
                          <m:r>
                            <a:rPr lang="nl-BE" b="1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</m:e>
                            <m: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𝐚𝐛</m:t>
                              </m:r>
                            </m:sub>
                            <m: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𝐑</m:t>
                              </m:r>
                            </m:sup>
                          </m:sSubSup>
                          <m:d>
                            <m:d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𝐳</m:t>
                              </m:r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nl-BE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𝛂</m:t>
                                  </m:r>
                                </m:e>
                                <m:sub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</m:sub>
                              </m:sSub>
                              <m:r>
                                <a:rPr lang="nl-BE" b="1" i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e>
                                <m:sub>
                                  <m:r>
                                    <a:rPr lang="en-US" b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nl-BE" b="1" i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nl-BE" b="1" i="0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̃"/>
                              <m:ctrlP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𝐀</m:t>
                                  </m:r>
                                </m:e>
                                <m:sub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𝐛</m:t>
                                  </m:r>
                                </m:sub>
                              </m:sSub>
                            </m:e>
                          </m:acc>
                          <m:d>
                            <m:dPr>
                              <m:ctrlPr>
                                <a:rPr lang="nl-BE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𝐱</m:t>
                                  </m:r>
                                </m:num>
                                <m:den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𝐳</m:t>
                                  </m:r>
                                </m:den>
                              </m:f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nl-BE" b="1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b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𝛍</m:t>
                                  </m:r>
                                </m:e>
                                <m:sup>
                                  <m:r>
                                    <a:rPr lang="nl-BE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nl-BE" b="1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nl-BE" b="1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nl-BE" b="1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𝛍</m:t>
                                      </m:r>
                                    </m:e>
                                    <m:sup>
                                      <m:r>
                                        <a:rPr lang="nl-BE" b="1" i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nl-BE" b="1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nl-BE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B56890D-E00E-DC46-A62E-DE6C8FF88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2712" y="2023609"/>
                <a:ext cx="13008768" cy="1142492"/>
              </a:xfrm>
              <a:prstGeom prst="rect">
                <a:avLst/>
              </a:prstGeom>
              <a:blipFill>
                <a:blip r:embed="rId3"/>
                <a:stretch>
                  <a:fillRect t="-67033" b="-134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71139BC-01AA-BB4A-9D64-514876EF0539}"/>
              </a:ext>
            </a:extLst>
          </p:cNvPr>
          <p:cNvSpPr txBox="1"/>
          <p:nvPr/>
        </p:nvSpPr>
        <p:spPr>
          <a:xfrm>
            <a:off x="534390" y="17100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33A07F-9830-D349-968F-5B97B3C6F8E9}"/>
              </a:ext>
            </a:extLst>
          </p:cNvPr>
          <p:cNvSpPr txBox="1"/>
          <p:nvPr/>
        </p:nvSpPr>
        <p:spPr>
          <a:xfrm>
            <a:off x="119336" y="1628800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TMD evolution in the PB formalism: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1D8093-BBA8-944E-9659-8FC862466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5744" y="3152750"/>
            <a:ext cx="2734912" cy="32285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1D3B18-494E-584E-BD75-D887AD061EC1}"/>
                  </a:ext>
                </a:extLst>
              </p:cNvPr>
              <p:cNvSpPr txBox="1"/>
              <p:nvPr/>
            </p:nvSpPr>
            <p:spPr>
              <a:xfrm>
                <a:off x="119336" y="3068960"/>
                <a:ext cx="83173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nl-BE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002060"/>
                    </a:solidFill>
                  </a:rPr>
                  <a:t> : </a:t>
                </a:r>
                <a:r>
                  <a:rPr lang="en-US" b="1" dirty="0">
                    <a:solidFill>
                      <a:srgbClr val="002060"/>
                    </a:solidFill>
                  </a:rPr>
                  <a:t>Resolution scale</a:t>
                </a:r>
                <a:r>
                  <a:rPr lang="en-US" sz="2000" b="1" dirty="0">
                    <a:solidFill>
                      <a:srgbClr val="002060"/>
                    </a:solidFill>
                  </a:rPr>
                  <a:t> </a:t>
                </a:r>
                <a:r>
                  <a:rPr lang="en-US" sz="2000" dirty="0">
                    <a:solidFill>
                      <a:srgbClr val="002060"/>
                    </a:solidFill>
                  </a:rPr>
                  <a:t>:           Resolvable branching : z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nl-BE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002060"/>
                  </a:solidFill>
                </a:endParaRPr>
              </a:p>
              <a:p>
                <a:r>
                  <a:rPr lang="en-US" sz="2000" dirty="0">
                    <a:solidFill>
                      <a:srgbClr val="002060"/>
                    </a:solidFill>
                  </a:rPr>
                  <a:t>                                                      Non-resolvable branching : z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nl-BE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endParaRPr lang="nl-BE" sz="200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A1D3B18-494E-584E-BD75-D887AD061E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3068960"/>
                <a:ext cx="8317342" cy="707886"/>
              </a:xfrm>
              <a:prstGeom prst="rect">
                <a:avLst/>
              </a:prstGeom>
              <a:blipFill>
                <a:blip r:embed="rId5"/>
                <a:stretch>
                  <a:fillRect l="-610" t="-350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B5F4E4-4CD1-B046-B586-87D86A74B2EF}"/>
                  </a:ext>
                </a:extLst>
              </p:cNvPr>
              <p:cNvSpPr txBox="1"/>
              <p:nvPr/>
            </p:nvSpPr>
            <p:spPr>
              <a:xfrm>
                <a:off x="154922" y="5191189"/>
                <a:ext cx="8317342" cy="830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Sudakov form factor: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= exp( -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func>
                          <m:func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  <m:brk m:alnAt="23"/>
                              </m:rPr>
                              <a:rPr lang="nl-BE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nl-BE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fName>
                          <m:e>
                            <m:sSubSup>
                              <m:sSubSupPr>
                                <m:ctrlP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nl-BE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</m:t>
                                </m:r>
                              </m:e>
                              <m:sub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m:rPr>
                                    <m:nor/>
                                  </m:rPr>
                                  <a:rPr lang="en-US" b="1" dirty="0">
                                    <a:solidFill>
                                      <a:srgbClr val="002060"/>
                                    </a:solidFill>
                                  </a:rPr>
                                  <m:t>  </m:t>
                                </m:r>
                              </m:sub>
                              <m:sup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func>
                      </m:sub>
                      <m:sup>
                        <m:func>
                          <m:func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nl-BE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p>
                              <m:sSupPr>
                                <m:ctrlP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func>
                      </m:sup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𝑙𝑛</m:t>
                            </m:r>
                            <m:sSup>
                              <m:sSupPr>
                                <m:ctrlP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′2</m:t>
                                </m:r>
                              </m:sup>
                            </m:sSup>
                          </m:e>
                        </m:d>
                        <m:nary>
                          <m:naryPr>
                            <m:chr m:val="∑"/>
                            <m:supHide m:val="on"/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/>
                          <m:e>
                            <m:nary>
                              <m:naryPr>
                                <m:ctrlP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sub>
                                </m:sSub>
                              </m:sup>
                              <m:e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𝑑𝑧</m:t>
                                </m:r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nl-BE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l-BE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P</m:t>
                                    </m:r>
                                  </m:e>
                                  <m:sub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𝑏𝑎</m:t>
                                    </m:r>
                                  </m:sub>
                                  <m:sup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nl-BE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nl-BE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α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nl-BE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s</m:t>
                                        </m:r>
                                      </m:sub>
                                    </m:sSub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nl-BE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</m:d>
                              </m:e>
                            </m:nary>
                          </m:e>
                        </m:nary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)</a:t>
                </a:r>
                <a:br>
                  <a:rPr lang="en-US" dirty="0">
                    <a:cs typeface="Times New Roman" panose="02020603050405020304" pitchFamily="18" charset="0"/>
                  </a:rPr>
                </a:br>
                <a:r>
                  <a:rPr lang="en-US" dirty="0">
                    <a:cs typeface="Times New Roman" panose="02020603050405020304" pitchFamily="18" charset="0"/>
                  </a:rPr>
                  <a:t>                    </a:t>
                </a:r>
                <a:r>
                  <a:rPr lang="en-US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The probability of an evolution without any resolvable branching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B5F4E4-4CD1-B046-B586-87D86A74B2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22" y="5191189"/>
                <a:ext cx="8317342" cy="830099"/>
              </a:xfrm>
              <a:prstGeom prst="rect">
                <a:avLst/>
              </a:prstGeom>
              <a:blipFill>
                <a:blip r:embed="rId6"/>
                <a:stretch>
                  <a:fillRect l="-457" t="-50746" b="-50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5164EA-0B14-F34B-97C5-797A87C03376}"/>
                  </a:ext>
                </a:extLst>
              </p:cNvPr>
              <p:cNvSpPr txBox="1"/>
              <p:nvPr/>
            </p:nvSpPr>
            <p:spPr>
              <a:xfrm>
                <a:off x="10528270" y="4725144"/>
                <a:ext cx="17604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BE" sz="1400" b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𝛍</m:t>
                    </m:r>
                  </m:oMath>
                </a14:m>
                <a:r>
                  <a:rPr lang="en-US" sz="1400" dirty="0">
                    <a:solidFill>
                      <a:srgbClr val="002060"/>
                    </a:solidFill>
                  </a:rPr>
                  <a:t> is evolution scale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F5164EA-0B14-F34B-97C5-797A87C03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8270" y="4725144"/>
                <a:ext cx="1760418" cy="307777"/>
              </a:xfrm>
              <a:prstGeom prst="rect">
                <a:avLst/>
              </a:prstGeom>
              <a:blipFill>
                <a:blip r:embed="rId7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938F5D6-EAED-6845-B019-027C0D43BE0A}"/>
              </a:ext>
            </a:extLst>
          </p:cNvPr>
          <p:cNvCxnSpPr>
            <a:cxnSpLocks/>
          </p:cNvCxnSpPr>
          <p:nvPr/>
        </p:nvCxnSpPr>
        <p:spPr>
          <a:xfrm>
            <a:off x="3215680" y="3284984"/>
            <a:ext cx="559296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753F45-B772-C94C-91A6-1A3F48A7A49A}"/>
              </a:ext>
            </a:extLst>
          </p:cNvPr>
          <p:cNvCxnSpPr>
            <a:cxnSpLocks/>
          </p:cNvCxnSpPr>
          <p:nvPr/>
        </p:nvCxnSpPr>
        <p:spPr>
          <a:xfrm>
            <a:off x="3215680" y="3284984"/>
            <a:ext cx="559296" cy="28803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C3ADF95-D744-9D41-B68B-79296F673C8E}"/>
              </a:ext>
            </a:extLst>
          </p:cNvPr>
          <p:cNvSpPr txBox="1"/>
          <p:nvPr/>
        </p:nvSpPr>
        <p:spPr>
          <a:xfrm>
            <a:off x="47328" y="6453336"/>
            <a:ext cx="555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[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Hautmann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itchFamily="2" charset="0"/>
              </a:rPr>
              <a:t> et all., JHEP 01 (2018) 070, 1708.03279]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5CE125-B94D-3E4A-A01E-956D04B9E8C5}"/>
              </a:ext>
            </a:extLst>
          </p:cNvPr>
          <p:cNvSpPr txBox="1"/>
          <p:nvPr/>
        </p:nvSpPr>
        <p:spPr>
          <a:xfrm>
            <a:off x="7320136" y="6372036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At every step kinematics can be calculated! </a:t>
            </a:r>
          </a:p>
        </p:txBody>
      </p:sp>
    </p:spTree>
    <p:extLst>
      <p:ext uri="{BB962C8B-B14F-4D97-AF65-F5344CB8AC3E}">
        <p14:creationId xmlns:p14="http://schemas.microsoft.com/office/powerpoint/2010/main" val="272644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7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B0509-1EAB-2642-9819-5777B1DC6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E3AA5E3-368F-1948-8EF6-00C23916D938}"/>
              </a:ext>
            </a:extLst>
          </p:cNvPr>
          <p:cNvSpPr txBox="1">
            <a:spLocks noChangeArrowheads="1"/>
          </p:cNvSpPr>
          <p:nvPr/>
        </p:nvSpPr>
        <p:spPr>
          <a:xfrm>
            <a:off x="9418" y="146891"/>
            <a:ext cx="11568728" cy="10123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 dirty="0">
                <a:cs typeface="Times New Roman" panose="02020603050405020304" pitchFamily="18" charset="0"/>
              </a:rPr>
              <a:t> Recap of PB TMDs</a:t>
            </a:r>
            <a:endParaRPr lang="en-US" altLang="en-US" sz="2800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377188-FBBF-7A4A-A6BF-3B91204AB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512" y="3469428"/>
            <a:ext cx="7736928" cy="233583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0B361256-E06B-FA4B-B40C-81C96017B0A9}"/>
                  </a:ext>
                </a:extLst>
              </p14:cNvPr>
              <p14:cNvContentPartPr/>
              <p14:nvPr/>
            </p14:nvContentPartPr>
            <p14:xfrm>
              <a:off x="2567608" y="4221088"/>
              <a:ext cx="423360" cy="504056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0B361256-E06B-FA4B-B40C-81C96017B0A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58608" y="4212093"/>
                <a:ext cx="441000" cy="5216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B9E6E00-8E73-BC48-A5C1-8500D5FC192F}"/>
                  </a:ext>
                </a:extLst>
              </p14:cNvPr>
              <p14:cNvContentPartPr/>
              <p14:nvPr/>
            </p14:nvContentPartPr>
            <p14:xfrm>
              <a:off x="5496216" y="4300565"/>
              <a:ext cx="383760" cy="424579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B9E6E00-8E73-BC48-A5C1-8500D5FC192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87224" y="4291570"/>
                <a:ext cx="401383" cy="4422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15F947A-3508-A245-9D48-85258D6302E8}"/>
                  </a:ext>
                </a:extLst>
              </p14:cNvPr>
              <p14:cNvContentPartPr/>
              <p14:nvPr/>
            </p14:nvContentPartPr>
            <p14:xfrm>
              <a:off x="8400256" y="4156549"/>
              <a:ext cx="390960" cy="496587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15F947A-3508-A245-9D48-85258D6302E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391248" y="4147553"/>
                <a:ext cx="408616" cy="514219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Left Brace 9">
            <a:extLst>
              <a:ext uri="{FF2B5EF4-FFF2-40B4-BE49-F238E27FC236}">
                <a16:creationId xmlns:a16="http://schemas.microsoft.com/office/drawing/2014/main" id="{837B8D9A-4FED-9843-9709-8394573770BB}"/>
              </a:ext>
            </a:extLst>
          </p:cNvPr>
          <p:cNvSpPr/>
          <p:nvPr/>
        </p:nvSpPr>
        <p:spPr>
          <a:xfrm rot="16200000">
            <a:off x="1473624" y="2653985"/>
            <a:ext cx="246960" cy="78888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D84A1273-9D74-9045-B180-C0B8D9F0D82C}"/>
              </a:ext>
            </a:extLst>
          </p:cNvPr>
          <p:cNvSpPr/>
          <p:nvPr/>
        </p:nvSpPr>
        <p:spPr>
          <a:xfrm rot="16200000">
            <a:off x="7068108" y="-423427"/>
            <a:ext cx="288032" cy="6840760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56EEDC-4805-9846-BF29-ECA909DF2359}"/>
                  </a:ext>
                </a:extLst>
              </p:cNvPr>
              <p:cNvSpPr txBox="1"/>
              <p:nvPr/>
            </p:nvSpPr>
            <p:spPr>
              <a:xfrm>
                <a:off x="432048" y="2090998"/>
                <a:ext cx="13008768" cy="905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b="1" dirty="0">
                    <a:solidFill>
                      <a:srgbClr val="002060"/>
                    </a:solidFill>
                  </a:rPr>
                  <a:t>                                                                        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𝐀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𝐚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</m:e>
                          <m:sup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nl-BE" b="1" i="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𝐀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𝐚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  <m:sub>
                            <m:r>
                              <a:rPr lang="en-US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e>
                    </m:d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𝐚</m:t>
                        </m:r>
                      </m:sub>
                    </m:sSub>
                    <m:d>
                      <m:d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</m:e>
                          <m:sup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nl-BE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𝐛</m:t>
                        </m:r>
                      </m:sub>
                      <m:sup/>
                      <m:e>
                        <m:nary>
                          <m:naryPr>
                            <m:ctrlP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  <m:sSubSup>
                              <m:sSub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b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  <m:sup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sub>
                          <m:sup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𝒍𝒏</m:t>
                            </m:r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sup>
                          <m:e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𝒅</m:t>
                            </m:r>
                            <m:func>
                              <m:funcPr>
                                <m:ctrlPr>
                                  <a:rPr lang="nl-BE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l-BE" b="0" i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sSup>
                                  <m:sSupPr>
                                    <m:ctrlP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nl-BE" b="1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l-BE" b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𝛍</m:t>
                                        </m:r>
                                      </m:e>
                                      <m:sub>
                                        <m:r>
                                          <a:rPr lang="nl-BE" b="1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nl-BE" b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func>
                          </m:e>
                        </m:nary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</m:e>
                    </m:nary>
                    <m:f>
                      <m:f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𝐚</m:t>
                            </m:r>
                          </m:sub>
                        </m:sSub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num>
                      <m:den>
                        <m:sSub>
                          <m:sSub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𝐚</m:t>
                            </m:r>
                          </m:sub>
                        </m:sSub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BE" b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𝛍</m:t>
                                    </m:r>
                                  </m:e>
                                  <m:sub>
                                    <m: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den>
                    </m:f>
                    <m:nary>
                      <m:nary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𝐱</m:t>
                        </m:r>
                      </m:sub>
                      <m:sup>
                        <m:sSub>
                          <m:sSubPr>
                            <m:ctrlP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𝐳</m:t>
                            </m:r>
                          </m:e>
                          <m:sub>
                            <m:r>
                              <a:rPr lang="nl-BE" b="1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</m:t>
                            </m:r>
                          </m:sub>
                        </m:sSub>
                      </m:sup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𝐝𝐳</m:t>
                        </m:r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𝐏</m:t>
                            </m:r>
                          </m:e>
                          <m: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𝐚𝐛</m:t>
                            </m:r>
                          </m:sub>
                          <m:sup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𝐑</m:t>
                            </m:r>
                          </m:sup>
                        </m:sSubSup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𝐳</m:t>
                            </m:r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nl-BE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𝛂</m:t>
                                </m:r>
                              </m:e>
                              <m:sub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𝐬</m:t>
                                </m:r>
                              </m:sub>
                            </m:sSub>
                            <m:r>
                              <a:rPr lang="nl-BE" b="1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b>
                                <m:r>
                                  <a:rPr lang="en-US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nl-BE" b="1" i="0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sSub>
                          <m:sSub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BE" b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𝛍</m:t>
                                    </m:r>
                                  </m:e>
                                  <m:sub>
                                    <m: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  <m:r>
                          <a:rPr lang="nl-BE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𝐀</m:t>
                                </m:r>
                              </m:e>
                              <m:sub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𝐛</m:t>
                                </m:r>
                              </m:sub>
                            </m:sSub>
                          </m:e>
                        </m:acc>
                        <m:d>
                          <m:d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𝐱</m:t>
                                </m:r>
                              </m:num>
                              <m:den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𝐳</m:t>
                                </m:r>
                              </m:den>
                            </m:f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𝐤</m:t>
                                </m:r>
                              </m:e>
                              <m:sub>
                                <m:r>
                                  <a:rPr lang="en-US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𝒛</m:t>
                            </m:r>
                            <m:r>
                              <a:rPr lang="nl-BE" b="1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sSub>
                              <m:sSub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b>
                                <m: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nl-BE" b="1" i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nl-BE" b="1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nl-BE" b="1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l-BE" b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𝛍</m:t>
                                    </m:r>
                                  </m:e>
                                  <m:sub>
                                    <m:r>
                                      <a:rPr lang="nl-BE" b="1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nl-BE" b="1" dirty="0">
                    <a:solidFill>
                      <a:srgbClr val="002060"/>
                    </a:solidFill>
                  </a:rPr>
                  <a:t>+…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56EEDC-4805-9846-BF29-ECA909DF2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48" y="2090998"/>
                <a:ext cx="13008768" cy="905954"/>
              </a:xfrm>
              <a:prstGeom prst="rect">
                <a:avLst/>
              </a:prstGeom>
              <a:blipFill>
                <a:blip r:embed="rId9"/>
                <a:stretch>
                  <a:fillRect t="-10959" b="-72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Left Brace 12">
            <a:extLst>
              <a:ext uri="{FF2B5EF4-FFF2-40B4-BE49-F238E27FC236}">
                <a16:creationId xmlns:a16="http://schemas.microsoft.com/office/drawing/2014/main" id="{2EF7F112-9F41-A34A-90B1-16C336EA1750}"/>
              </a:ext>
            </a:extLst>
          </p:cNvPr>
          <p:cNvSpPr/>
          <p:nvPr/>
        </p:nvSpPr>
        <p:spPr>
          <a:xfrm rot="16200000">
            <a:off x="11404057" y="2729456"/>
            <a:ext cx="216024" cy="462985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9817D0-B1CE-6149-8C7B-E499EBFCDECE}"/>
                  </a:ext>
                </a:extLst>
              </p:cNvPr>
              <p:cNvSpPr txBox="1"/>
              <p:nvPr/>
            </p:nvSpPr>
            <p:spPr>
              <a:xfrm>
                <a:off x="119336" y="5657930"/>
                <a:ext cx="6805817" cy="1083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002060"/>
                    </a:solidFill>
                  </a:rPr>
                  <a:t>Solvable by MC iterative technique:</a:t>
                </a: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2060"/>
                    </a:solidFill>
                  </a:rPr>
                  <a:t>generated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: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stop, otherwise splitting,</a:t>
                </a: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2060"/>
                    </a:solidFill>
                  </a:rPr>
                  <a:t>generated the next scale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: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nl-BE" sz="16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μ</m:t>
                        </m:r>
                      </m:e>
                      <m:sub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stop, otherwise splitting,</a:t>
                </a:r>
              </a:p>
              <a:p>
                <a:pPr marL="285750" indent="-285750">
                  <a:buClr>
                    <a:schemeClr val="tx1">
                      <a:lumMod val="95000"/>
                      <a:lumOff val="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002060"/>
                    </a:solidFill>
                  </a:rPr>
                  <a:t> …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19817D0-B1CE-6149-8C7B-E499EBFCDE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5657930"/>
                <a:ext cx="6805817" cy="1083438"/>
              </a:xfrm>
              <a:prstGeom prst="rect">
                <a:avLst/>
              </a:prstGeom>
              <a:blipFill>
                <a:blip r:embed="rId10"/>
                <a:stretch>
                  <a:fillRect l="-559" t="-1163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73A6DFA9-3626-4C4B-A808-9FBA69EC0D08}"/>
              </a:ext>
            </a:extLst>
          </p:cNvPr>
          <p:cNvSpPr/>
          <p:nvPr/>
        </p:nvSpPr>
        <p:spPr>
          <a:xfrm>
            <a:off x="216024" y="1628800"/>
            <a:ext cx="991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3D64"/>
                </a:solidFill>
                <a:latin typeface="Helvetica" pitchFamily="2" charset="0"/>
              </a:rPr>
              <a:t>Iterative form of the PB evolution equation</a:t>
            </a:r>
            <a:r>
              <a:rPr lang="en-GB" dirty="0">
                <a:solidFill>
                  <a:srgbClr val="003D64"/>
                </a:solidFill>
                <a:latin typeface="Helvetica" pitchFamily="2" charset="0"/>
              </a:rPr>
              <a:t>: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Helvetica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9C00A8-8BA4-BD4F-A927-F933B23CE8D6}"/>
              </a:ext>
            </a:extLst>
          </p:cNvPr>
          <p:cNvSpPr txBox="1"/>
          <p:nvPr/>
        </p:nvSpPr>
        <p:spPr>
          <a:xfrm>
            <a:off x="10090241" y="428380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…</a:t>
            </a:r>
          </a:p>
        </p:txBody>
      </p:sp>
    </p:spTree>
    <p:extLst>
      <p:ext uri="{BB962C8B-B14F-4D97-AF65-F5344CB8AC3E}">
        <p14:creationId xmlns:p14="http://schemas.microsoft.com/office/powerpoint/2010/main" val="170239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FCE64-7D6A-F94B-B12F-499416A15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273050"/>
            <a:ext cx="10769600" cy="869950"/>
          </a:xfrm>
        </p:spPr>
        <p:txBody>
          <a:bodyPr>
            <a:normAutofit/>
          </a:bodyPr>
          <a:lstStyle/>
          <a:p>
            <a:r>
              <a:rPr lang="en-US" sz="2800" dirty="0"/>
              <a:t>Angular Ordering: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82B290-7DAB-234D-BC77-CCABFF72C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94F691-AC05-E14B-B4D3-D2E71C95B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168" y="1844824"/>
            <a:ext cx="3528392" cy="44750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46431E-E663-CB4A-BB56-812697D2E9F4}"/>
              </a:ext>
            </a:extLst>
          </p:cNvPr>
          <p:cNvSpPr txBox="1"/>
          <p:nvPr/>
        </p:nvSpPr>
        <p:spPr>
          <a:xfrm>
            <a:off x="263352" y="1556792"/>
            <a:ext cx="4974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            Color coherence phenomena: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Angular ordering of the soft gluon emissions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5025F8-85FF-F141-A055-9F3A0F727897}"/>
                  </a:ext>
                </a:extLst>
              </p:cNvPr>
              <p:cNvSpPr txBox="1"/>
              <p:nvPr/>
            </p:nvSpPr>
            <p:spPr>
              <a:xfrm>
                <a:off x="2302895" y="2458986"/>
                <a:ext cx="2784993" cy="681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nl-BE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nl-BE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Θ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nl-BE" b="0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GB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  <m:r>
                              <a:rPr lang="nl-BE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nl-BE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m:rPr>
                        <m:nor/>
                      </m:rPr>
                      <a:rPr lang="en-GB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nl-BE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(1−</m:t>
                    </m:r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nl-BE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)  </m:t>
                    </m:r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func>
                      <m:funcPr>
                        <m:ctrlP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nl-BE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5025F8-85FF-F141-A055-9F3A0F727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895" y="2458986"/>
                <a:ext cx="2784993" cy="681982"/>
              </a:xfrm>
              <a:prstGeom prst="rect">
                <a:avLst/>
              </a:prstGeom>
              <a:blipFill>
                <a:blip r:embed="rId3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24ACFE-6EE2-784C-9119-1B97D8299DA2}"/>
                  </a:ext>
                </a:extLst>
              </p:cNvPr>
              <p:cNvSpPr txBox="1"/>
              <p:nvPr/>
            </p:nvSpPr>
            <p:spPr>
              <a:xfrm>
                <a:off x="551384" y="3275692"/>
                <a:ext cx="33866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Associating 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func>
                      <m:func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nl-BE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Θ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” with </a:t>
                </a:r>
                <a14:m>
                  <m:oMath xmlns:m="http://schemas.openxmlformats.org/officeDocument/2006/math">
                    <m:r>
                      <a:rPr lang="nl-BE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724ACFE-6EE2-784C-9119-1B97D8299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3275692"/>
                <a:ext cx="3386696" cy="369332"/>
              </a:xfrm>
              <a:prstGeom prst="rect">
                <a:avLst/>
              </a:prstGeom>
              <a:blipFill>
                <a:blip r:embed="rId4"/>
                <a:stretch>
                  <a:fillRect l="-1493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0F9C06-3CC6-2646-B64C-43F17936B91C}"/>
                  </a:ext>
                </a:extLst>
              </p:cNvPr>
              <p:cNvSpPr txBox="1"/>
              <p:nvPr/>
            </p:nvSpPr>
            <p:spPr>
              <a:xfrm>
                <a:off x="2639616" y="3743584"/>
                <a:ext cx="2082814" cy="405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nl-BE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nl-BE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nl-BE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0F9C06-3CC6-2646-B64C-43F17936B9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616" y="3743584"/>
                <a:ext cx="2082814" cy="4054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1DB72D-523D-6043-8805-6635557A12C8}"/>
                  </a:ext>
                </a:extLst>
              </p:cNvPr>
              <p:cNvSpPr txBox="1"/>
              <p:nvPr/>
            </p:nvSpPr>
            <p:spPr>
              <a:xfrm>
                <a:off x="191344" y="5543784"/>
                <a:ext cx="6325386" cy="405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</a:rPr>
                  <a:t>resolvable &amp; non-resolvable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 condition on </a:t>
                </a:r>
                <a:r>
                  <a:rPr lang="en-US" b="1" dirty="0">
                    <a:solidFill>
                      <a:srgbClr val="002060"/>
                    </a:solidFill>
                  </a:rPr>
                  <a:t>min</a:t>
                </a:r>
                <a:r>
                  <a:rPr lang="en-US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51DB72D-523D-6043-8805-6635557A1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5543784"/>
                <a:ext cx="6325386" cy="405496"/>
              </a:xfrm>
              <a:prstGeom prst="rect">
                <a:avLst/>
              </a:prstGeom>
              <a:blipFill>
                <a:blip r:embed="rId6"/>
                <a:stretch>
                  <a:fillRect l="-400" t="-606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2730C44-0DBE-2247-9A36-E51B9C678ECD}"/>
                  </a:ext>
                </a:extLst>
              </p:cNvPr>
              <p:cNvSpPr/>
              <p:nvPr/>
            </p:nvSpPr>
            <p:spPr>
              <a:xfrm>
                <a:off x="2833992" y="5905687"/>
                <a:ext cx="1677832" cy="6196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nl-BE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nl-BE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nl-BE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d>
                        <m:dPr>
                          <m:ctrlPr>
                            <a:rPr lang="nl-BE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l-BE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nl-BE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q</m:t>
                                  </m:r>
                                </m:e>
                                <m:sub>
                                  <m:r>
                                    <a:rPr lang="nl-BE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nl-BE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nl-BE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μ</m:t>
                                  </m:r>
                                </m:e>
                                <m:sup>
                                  <m:r>
                                    <a:rPr lang="nl-BE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2730C44-0DBE-2247-9A36-E51B9C678E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992" y="5905687"/>
                <a:ext cx="1677832" cy="619657"/>
              </a:xfrm>
              <a:prstGeom prst="rect">
                <a:avLst/>
              </a:prstGeom>
              <a:blipFill>
                <a:blip r:embed="rId7"/>
                <a:stretch>
                  <a:fillRect b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1A925B-4C6C-DA4F-8684-BC1FE7BF6789}"/>
                  </a:ext>
                </a:extLst>
              </p:cNvPr>
              <p:cNvSpPr txBox="1"/>
              <p:nvPr/>
            </p:nvSpPr>
            <p:spPr>
              <a:xfrm>
                <a:off x="191344" y="4345553"/>
                <a:ext cx="4107086" cy="379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nl-BE" dirty="0">
                    <a:solidFill>
                      <a:srgbClr val="002060"/>
                    </a:solidFill>
                  </a:rPr>
                  <a:t>The </a:t>
                </a:r>
                <a:r>
                  <a:rPr lang="nl-BE" b="1" dirty="0">
                    <a:solidFill>
                      <a:srgbClr val="002060"/>
                    </a:solidFill>
                  </a:rPr>
                  <a:t>argument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should be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nl-BE" dirty="0">
                    <a:solidFill>
                      <a:srgbClr val="002060"/>
                    </a:solidFill>
                  </a:rPr>
                  <a:t>  </a:t>
                </a:r>
                <a:endParaRPr 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21A925B-4C6C-DA4F-8684-BC1FE7BF67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4345553"/>
                <a:ext cx="4107086" cy="379591"/>
              </a:xfrm>
              <a:prstGeom prst="rect">
                <a:avLst/>
              </a:prstGeom>
              <a:blipFill>
                <a:blip r:embed="rId8"/>
                <a:stretch>
                  <a:fillRect l="-615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BD20360-DBE6-E649-B628-13EF86C1C130}"/>
                  </a:ext>
                </a:extLst>
              </p:cNvPr>
              <p:cNvSpPr/>
              <p:nvPr/>
            </p:nvSpPr>
            <p:spPr>
              <a:xfrm>
                <a:off x="2207568" y="4856662"/>
                <a:ext cx="2657843" cy="372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nl-BE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nl-BE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nl-B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9BD20360-DBE6-E649-B628-13EF86C1C1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68" y="4856662"/>
                <a:ext cx="2657843" cy="372538"/>
              </a:xfrm>
              <a:prstGeom prst="rect">
                <a:avLst/>
              </a:prstGeom>
              <a:blipFill>
                <a:blip r:embed="rId9"/>
                <a:stretch>
                  <a:fillRect t="-6667" r="-47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754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AD94C-ABCE-E54A-B29F-80DA45FDB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273050"/>
            <a:ext cx="10769600" cy="869950"/>
          </a:xfrm>
        </p:spPr>
        <p:txBody>
          <a:bodyPr>
            <a:normAutofit/>
          </a:bodyPr>
          <a:lstStyle/>
          <a:p>
            <a:r>
              <a:rPr lang="en-US" sz="2800" dirty="0"/>
              <a:t>Fixed and dynamical resolution scale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CBF450-33C6-A643-B87D-D786F70A0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3202477-79D4-3244-97CA-AACEFA3FF702}"/>
                  </a:ext>
                </a:extLst>
              </p:cNvPr>
              <p:cNvSpPr txBox="1"/>
              <p:nvPr/>
            </p:nvSpPr>
            <p:spPr>
              <a:xfrm>
                <a:off x="335360" y="2020778"/>
                <a:ext cx="3862019" cy="1849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002060"/>
                    </a:solidFill>
                  </a:rPr>
                  <a:t>Fixed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nl-BE" b="1" dirty="0">
                  <a:solidFill>
                    <a:srgbClr val="00206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BE" sz="20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nl-BE" sz="2000" dirty="0">
                    <a:solidFill>
                      <a:srgbClr val="002060"/>
                    </a:solidFill>
                  </a:rPr>
                  <a:t> independent</a:t>
                </a:r>
              </a:p>
              <a:p>
                <a:r>
                  <a:rPr lang="en-US" sz="2000" b="1" dirty="0">
                    <a:solidFill>
                      <a:srgbClr val="002060"/>
                    </a:solidFill>
                  </a:rPr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sz="2000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nl-BE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nl-BE" sz="20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𝛜</m:t>
                    </m:r>
                  </m:oMath>
                </a14:m>
                <a:r>
                  <a:rPr lang="nl-BE" sz="2000" dirty="0">
                    <a:solidFill>
                      <a:srgbClr val="002060"/>
                    </a:solidFill>
                  </a:rPr>
                  <a:t> </a:t>
                </a:r>
              </a:p>
              <a:p>
                <a:r>
                  <a:rPr lang="nl-BE" sz="1600" dirty="0">
                    <a:solidFill>
                      <a:srgbClr val="002060"/>
                    </a:solidFill>
                  </a:rPr>
                  <a:t>      where </a:t>
                </a:r>
                <a14:m>
                  <m:oMath xmlns:m="http://schemas.openxmlformats.org/officeDocument/2006/math">
                    <m:r>
                      <a:rPr lang="nl-BE" sz="16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nl-BE" sz="1600" dirty="0">
                    <a:solidFill>
                      <a:srgbClr val="002060"/>
                    </a:solidFill>
                  </a:rPr>
                  <a:t> is small: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16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nl-BE" sz="1600" dirty="0">
                    <a:solidFill>
                      <a:srgbClr val="00206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nl-BE" sz="1600" dirty="0">
                    <a:solidFill>
                      <a:srgbClr val="002060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BE" sz="16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nl-BE" sz="1600" dirty="0">
                    <a:solidFill>
                      <a:srgbClr val="002060"/>
                    </a:solidFill>
                  </a:rPr>
                  <a:t>,...</a:t>
                </a:r>
              </a:p>
              <a:p>
                <a:endParaRPr lang="nl-BE" sz="2000" dirty="0">
                  <a:solidFill>
                    <a:srgbClr val="002060"/>
                  </a:solidFill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endParaRPr lang="en-US" sz="2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3202477-79D4-3244-97CA-AACEFA3FF7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2020778"/>
                <a:ext cx="3862019" cy="1849481"/>
              </a:xfrm>
              <a:prstGeom prst="rect">
                <a:avLst/>
              </a:prstGeom>
              <a:blipFill>
                <a:blip r:embed="rId2"/>
                <a:stretch>
                  <a:fillRect l="-1311" t="-1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9C10376-5265-A342-9FBB-398301D7D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910" y="1988840"/>
            <a:ext cx="5221786" cy="4536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07BE22-B4A8-924E-96DE-9415731503CD}"/>
                  </a:ext>
                </a:extLst>
              </p:cNvPr>
              <p:cNvSpPr txBox="1"/>
              <p:nvPr/>
            </p:nvSpPr>
            <p:spPr>
              <a:xfrm>
                <a:off x="567184" y="5158873"/>
                <a:ext cx="5528816" cy="934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Times New Roman" panose="02020603050405020304" pitchFamily="18" charset="0"/>
                  </a:rPr>
                  <a:t>Sudakov form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nl-BE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: non- resolvable region</a:t>
                </a:r>
              </a:p>
              <a:p>
                <a:endParaRPr lang="en-US" dirty="0">
                  <a:highlight>
                    <a:srgbClr val="C0C0C0"/>
                  </a:highlight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C000"/>
                    </a:solidFill>
                    <a:cs typeface="Times New Roman" panose="02020603050405020304" pitchFamily="18" charset="0"/>
                  </a:rPr>
                  <a:t>Splitting functions</a:t>
                </a:r>
                <a:r>
                  <a:rPr lang="en-US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nl-BE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𝑎𝑏</m:t>
                        </m:r>
                      </m:sub>
                      <m:sup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FFC000"/>
                    </a:solidFill>
                  </a:rPr>
                  <a:t>: resolvable region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07BE22-B4A8-924E-96DE-9415731503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84" y="5158873"/>
                <a:ext cx="5528816" cy="934423"/>
              </a:xfrm>
              <a:prstGeom prst="rect">
                <a:avLst/>
              </a:prstGeom>
              <a:blipFill>
                <a:blip r:embed="rId5"/>
                <a:stretch>
                  <a:fillRect l="-686" t="-2667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76482309-811A-B448-A65D-4597B33E6CF7}"/>
              </a:ext>
            </a:extLst>
          </p:cNvPr>
          <p:cNvSpPr/>
          <p:nvPr/>
        </p:nvSpPr>
        <p:spPr>
          <a:xfrm>
            <a:off x="1055440" y="6433591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[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</a:rPr>
              <a:t>Hautmann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</a:rPr>
              <a:t>Keersmaekers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</a:rPr>
              <a:t>Lelek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, van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</a:rPr>
              <a:t>Kampen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</a:rPr>
              <a:t>NuclPhysB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 (2019) 114795,1908.08524]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AD0CE19-A10C-D040-BD46-6E8BCB0EFFE7}"/>
                  </a:ext>
                </a:extLst>
              </p:cNvPr>
              <p:cNvSpPr/>
              <p:nvPr/>
            </p:nvSpPr>
            <p:spPr>
              <a:xfrm>
                <a:off x="263352" y="3586762"/>
                <a:ext cx="7064883" cy="11036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b="1" dirty="0">
                    <a:solidFill>
                      <a:srgbClr val="002060"/>
                    </a:solidFill>
                  </a:rPr>
                  <a:t>Dynamical Resolution scale in Angular Ordering:</a:t>
                </a:r>
              </a:p>
              <a:p>
                <a:r>
                  <a:rPr lang="en-US" sz="2000" b="1" dirty="0">
                    <a:solidFill>
                      <a:srgbClr val="002060"/>
                    </a:solidFill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sz="20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sz="2000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sz="2000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sz="2000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nl-BE" sz="2000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nl-BE" sz="2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nl-BE" sz="2000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sz="2000" b="1" i="0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𝐪</m:t>
                                </m:r>
                              </m:e>
                              <m:sub>
                                <m:r>
                                  <a:rPr lang="nl-BE" sz="2000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nl-BE" sz="20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sz="2000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sz="2000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sz="2000" b="1" dirty="0">
                    <a:solidFill>
                      <a:srgbClr val="002060"/>
                    </a:solidFill>
                  </a:rPr>
                  <a:t> </a:t>
                </a:r>
              </a:p>
              <a:p>
                <a:r>
                  <a:rPr lang="nl-BE" sz="1600" dirty="0">
                    <a:solidFill>
                      <a:srgbClr val="002060"/>
                    </a:solidFill>
                  </a:rPr>
                  <a:t>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sz="16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sz="1600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nl-BE" sz="1600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002060"/>
                    </a:solidFill>
                  </a:rPr>
                  <a:t> </a:t>
                </a:r>
                <a:r>
                  <a:rPr lang="nl-BE" sz="1600" dirty="0">
                    <a:solidFill>
                      <a:srgbClr val="002060"/>
                    </a:solidFill>
                  </a:rPr>
                  <a:t>is </a:t>
                </a:r>
                <a:r>
                  <a:rPr lang="en-US" sz="1600" dirty="0">
                    <a:solidFill>
                      <a:srgbClr val="002060"/>
                    </a:solidFill>
                  </a:rPr>
                  <a:t>smallest emitted transverse momentum for resolvable </a:t>
                </a:r>
                <a:r>
                  <a:rPr lang="en-US" sz="1600" dirty="0" err="1">
                    <a:solidFill>
                      <a:srgbClr val="002060"/>
                    </a:solidFill>
                  </a:rPr>
                  <a:t>partons</a:t>
                </a:r>
                <a:r>
                  <a:rPr lang="en-US" sz="1600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AD0CE19-A10C-D040-BD46-6E8BCB0EFF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3586762"/>
                <a:ext cx="7064883" cy="1103635"/>
              </a:xfrm>
              <a:prstGeom prst="rect">
                <a:avLst/>
              </a:prstGeom>
              <a:blipFill>
                <a:blip r:embed="rId6"/>
                <a:stretch>
                  <a:fillRect l="-539" t="-2273"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070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9ED67-96D8-DC49-8413-CBFA0B63A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273050"/>
            <a:ext cx="11031016" cy="869950"/>
          </a:xfrm>
        </p:spPr>
        <p:txBody>
          <a:bodyPr>
            <a:normAutofit/>
          </a:bodyPr>
          <a:lstStyle/>
          <a:p>
            <a:r>
              <a:rPr lang="en-US" sz="2800" dirty="0"/>
              <a:t>Dynamical resolution scale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123610-8AF7-CF4D-8FEA-5CD523C28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88C3AC-CE43-F84D-8FAE-F059C36C6F5D}"/>
                  </a:ext>
                </a:extLst>
              </p:cNvPr>
              <p:cNvSpPr txBox="1"/>
              <p:nvPr/>
            </p:nvSpPr>
            <p:spPr>
              <a:xfrm>
                <a:off x="360485" y="3068960"/>
                <a:ext cx="7128298" cy="21637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Scale of strong coupling: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00206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Lowest scale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corresponds to minimal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00206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00206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nl-BE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nl-BE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=</a:t>
                </a:r>
                <a:r>
                  <a:rPr lang="nl-BE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nl-BE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nl-BE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&gt;</m:t>
                    </m:r>
                    <m:sSub>
                      <m:sSubPr>
                        <m:ctrlP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nl-BE" b="0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 =&gt; we stay in the weak coupling region!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88C3AC-CE43-F84D-8FAE-F059C36C6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485" y="3068960"/>
                <a:ext cx="7128298" cy="2163734"/>
              </a:xfrm>
              <a:prstGeom prst="rect">
                <a:avLst/>
              </a:prstGeom>
              <a:blipFill>
                <a:blip r:embed="rId2"/>
                <a:stretch>
                  <a:fillRect l="-534" b="-2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EDB42534-2441-9E40-95B6-BEC8AA41E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283" y="2708920"/>
            <a:ext cx="4126675" cy="27363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2FD0EE-F22B-9C46-958F-30DD59B88A9C}"/>
                  </a:ext>
                </a:extLst>
              </p:cNvPr>
              <p:cNvSpPr txBox="1"/>
              <p:nvPr/>
            </p:nvSpPr>
            <p:spPr>
              <a:xfrm>
                <a:off x="9338119" y="3256135"/>
                <a:ext cx="2014465" cy="388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B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  <m:r>
                        <a:rPr lang="nl-BE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nl-BE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0.2 </m:t>
                      </m:r>
                      <m:r>
                        <m:rPr>
                          <m:sty m:val="p"/>
                        </m:rPr>
                        <a:rPr lang="nl-BE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2FD0EE-F22B-9C46-958F-30DD59B88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8119" y="3256135"/>
                <a:ext cx="2014465" cy="388889"/>
              </a:xfrm>
              <a:prstGeom prst="rect">
                <a:avLst/>
              </a:prstGeom>
              <a:blipFill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56D4803-DC23-CD4C-8981-6A33545E17C7}"/>
                  </a:ext>
                </a:extLst>
              </p:cNvPr>
              <p:cNvSpPr/>
              <p:nvPr/>
            </p:nvSpPr>
            <p:spPr>
              <a:xfrm>
                <a:off x="3798197" y="3140968"/>
                <a:ext cx="2657843" cy="372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nl-BE" i="1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C00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nl-BE" i="1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nl-BE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C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56D4803-DC23-CD4C-8981-6A33545E17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197" y="3140968"/>
                <a:ext cx="2657843" cy="372538"/>
              </a:xfrm>
              <a:prstGeom prst="rect">
                <a:avLst/>
              </a:prstGeom>
              <a:blipFill>
                <a:blip r:embed="rId5"/>
                <a:stretch>
                  <a:fillRect t="-6667" r="-95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FE11756-0B18-F44F-98E2-F70E5CB27CA1}"/>
                  </a:ext>
                </a:extLst>
              </p:cNvPr>
              <p:cNvSpPr/>
              <p:nvPr/>
            </p:nvSpPr>
            <p:spPr>
              <a:xfrm>
                <a:off x="4583833" y="2033348"/>
                <a:ext cx="2016224" cy="5315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𝐳</m:t>
                        </m:r>
                      </m:e>
                      <m:sub>
                        <m:r>
                          <a:rPr lang="nl-BE" b="1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𝐌</m:t>
                        </m:r>
                      </m:sub>
                    </m:sSub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nl-BE" b="1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nl-BE" b="1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𝐪</m:t>
                                </m:r>
                              </m:e>
                              <m:sub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nl-BE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p>
                                <m:r>
                                  <a:rPr lang="nl-BE" b="1" i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FE11756-0B18-F44F-98E2-F70E5CB27C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3" y="2033348"/>
                <a:ext cx="2016224" cy="531556"/>
              </a:xfrm>
              <a:prstGeom prst="rect">
                <a:avLst/>
              </a:prstGeom>
              <a:blipFill>
                <a:blip r:embed="rId6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FE03FF0-4E5A-DE4E-A2A2-5ABCBD998AC9}"/>
              </a:ext>
            </a:extLst>
          </p:cNvPr>
          <p:cNvSpPr txBox="1"/>
          <p:nvPr/>
        </p:nvSpPr>
        <p:spPr>
          <a:xfrm>
            <a:off x="719815" y="1988840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The Condition on q</a:t>
            </a:r>
            <a:r>
              <a:rPr lang="en-US" sz="2400" baseline="-25000" dirty="0">
                <a:solidFill>
                  <a:srgbClr val="002060"/>
                </a:solidFill>
              </a:rPr>
              <a:t>0 </a:t>
            </a:r>
            <a:r>
              <a:rPr lang="en-US" sz="2400" dirty="0">
                <a:solidFill>
                  <a:srgbClr val="002060"/>
                </a:solidFill>
              </a:rPr>
              <a:t>of</a:t>
            </a:r>
          </a:p>
        </p:txBody>
      </p:sp>
    </p:spTree>
    <p:extLst>
      <p:ext uri="{BB962C8B-B14F-4D97-AF65-F5344CB8AC3E}">
        <p14:creationId xmlns:p14="http://schemas.microsoft.com/office/powerpoint/2010/main" val="175149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92907-DEE5-E345-AD81-E0F790347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16632"/>
            <a:ext cx="10769600" cy="869950"/>
          </a:xfrm>
        </p:spPr>
        <p:txBody>
          <a:bodyPr>
            <a:normAutofit/>
          </a:bodyPr>
          <a:lstStyle/>
          <a:p>
            <a:r>
              <a:rPr lang="nl-BE" sz="2800" dirty="0"/>
              <a:t>PB TMD fits at NLO with </a:t>
            </a:r>
            <a:r>
              <a:rPr lang="nl-BE" sz="2800" dirty="0">
                <a:solidFill>
                  <a:srgbClr val="FF0000"/>
                </a:solidFill>
              </a:rPr>
              <a:t>fixed zmax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E1B4D-FE56-D54D-ACD0-044E2296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D12D54-619B-834A-803D-624608519C10}"/>
                  </a:ext>
                </a:extLst>
              </p:cNvPr>
              <p:cNvSpPr txBox="1"/>
              <p:nvPr/>
            </p:nvSpPr>
            <p:spPr>
              <a:xfrm>
                <a:off x="47328" y="1628800"/>
                <a:ext cx="82637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002060"/>
                    </a:solidFill>
                  </a:rPr>
                  <a:t>The Past PB TMD fits at NLO calculation using angular ordering :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  <m:sub>
                        <m:r>
                          <a:rPr lang="nl-BE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𝑴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2060"/>
                  </a:solidFill>
                </a:endParaRP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GB" dirty="0">
                    <a:solidFill>
                      <a:schemeClr val="accent4">
                        <a:lumMod val="75000"/>
                      </a:schemeClr>
                    </a:solidFill>
                  </a:rPr>
                  <a:t>"NLO DIS Matrix Element (ME) and NLO evolution kernel"</a:t>
                </a:r>
                <a:endParaRPr lang="en-US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D12D54-619B-834A-803D-624608519C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8" y="1628800"/>
                <a:ext cx="8263737" cy="646331"/>
              </a:xfrm>
              <a:prstGeom prst="rect">
                <a:avLst/>
              </a:prstGeom>
              <a:blipFill>
                <a:blip r:embed="rId2"/>
                <a:stretch>
                  <a:fillRect l="-613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5FA38BA-EBD3-514F-89EE-DBCE7C0DDED8}"/>
              </a:ext>
            </a:extLst>
          </p:cNvPr>
          <p:cNvSpPr txBox="1"/>
          <p:nvPr/>
        </p:nvSpPr>
        <p:spPr>
          <a:xfrm>
            <a:off x="47328" y="220486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2060"/>
                </a:solidFill>
              </a:rPr>
              <a:t>Associating the evolution scale with some physical interpretation: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A5D2B7-45DF-A54E-B8BD-E06D651190D4}"/>
              </a:ext>
            </a:extLst>
          </p:cNvPr>
          <p:cNvSpPr txBox="1"/>
          <p:nvPr/>
        </p:nvSpPr>
        <p:spPr>
          <a:xfrm>
            <a:off x="1915833" y="2577678"/>
            <a:ext cx="10118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Set 1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Set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C3863C2-27F7-BB46-B629-55F2EBED6DA6}"/>
                  </a:ext>
                </a:extLst>
              </p:cNvPr>
              <p:cNvSpPr/>
              <p:nvPr/>
            </p:nvSpPr>
            <p:spPr>
              <a:xfrm>
                <a:off x="3791744" y="2627620"/>
                <a:ext cx="10696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nl-BE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C3863C2-27F7-BB46-B629-55F2EBED6D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744" y="2627620"/>
                <a:ext cx="1069652" cy="369332"/>
              </a:xfrm>
              <a:prstGeom prst="rect">
                <a:avLst/>
              </a:prstGeom>
              <a:blipFill>
                <a:blip r:embed="rId3"/>
                <a:stretch>
                  <a:fillRect l="-2353" t="-6452" r="-3529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F68EF1E-AEE6-204A-9B12-D1A7D7F8D582}"/>
                  </a:ext>
                </a:extLst>
              </p:cNvPr>
              <p:cNvSpPr/>
              <p:nvPr/>
            </p:nvSpPr>
            <p:spPr>
              <a:xfrm>
                <a:off x="3590060" y="3056462"/>
                <a:ext cx="2721964" cy="372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b>
                      <m:sSubPr>
                        <m:ctrlPr>
                          <a:rPr lang="nl-BE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B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l-BE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nl-BE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nl-BE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2060"/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F68EF1E-AEE6-204A-9B12-D1A7D7F8D5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0060" y="3056462"/>
                <a:ext cx="2721964" cy="372538"/>
              </a:xfrm>
              <a:prstGeom prst="rect">
                <a:avLst/>
              </a:prstGeom>
              <a:blipFill>
                <a:blip r:embed="rId4"/>
                <a:stretch>
                  <a:fillRect t="-6452" r="-1395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6DDEA2C-F19E-9F4F-8734-8F3E4BA921F4}"/>
              </a:ext>
            </a:extLst>
          </p:cNvPr>
          <p:cNvCxnSpPr>
            <a:cxnSpLocks/>
          </p:cNvCxnSpPr>
          <p:nvPr/>
        </p:nvCxnSpPr>
        <p:spPr>
          <a:xfrm>
            <a:off x="2999656" y="3284984"/>
            <a:ext cx="576064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AC4ADAF-01E7-574E-95B9-8D150FD03A47}"/>
              </a:ext>
            </a:extLst>
          </p:cNvPr>
          <p:cNvCxnSpPr>
            <a:cxnSpLocks/>
          </p:cNvCxnSpPr>
          <p:nvPr/>
        </p:nvCxnSpPr>
        <p:spPr>
          <a:xfrm>
            <a:off x="3016424" y="2780928"/>
            <a:ext cx="559296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310E3DB3-1612-244D-B45F-901FB369C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112" y="2348880"/>
            <a:ext cx="4687540" cy="149354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29384B7B-2CD3-134C-8DC8-2AE1C0C5BC8E}"/>
              </a:ext>
            </a:extLst>
          </p:cNvPr>
          <p:cNvSpPr/>
          <p:nvPr/>
        </p:nvSpPr>
        <p:spPr>
          <a:xfrm>
            <a:off x="9366732" y="3841303"/>
            <a:ext cx="2777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808080"/>
                </a:solidFill>
                <a:latin typeface="Helvetica" pitchFamily="2" charset="0"/>
              </a:rPr>
              <a:t>.Phys Rev. D 99, 074008 (2019)</a:t>
            </a:r>
            <a:r>
              <a:rPr lang="en-GB" sz="1400" dirty="0">
                <a:solidFill>
                  <a:srgbClr val="23373B"/>
                </a:solidFill>
                <a:latin typeface="Helvetica" pitchFamily="2" charset="0"/>
              </a:rPr>
              <a:t>,</a:t>
            </a:r>
            <a:endParaRPr lang="en-GB" sz="1400" dirty="0">
              <a:solidFill>
                <a:srgbClr val="808080"/>
              </a:solidFill>
              <a:effectLst/>
              <a:latin typeface="Helvetica" pitchFamily="2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5F59ACF-25F8-0841-B52E-92D9AB455C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416" y="4149080"/>
            <a:ext cx="10153128" cy="26142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575C6F9-C7C5-B549-A5EF-6F7435818D96}"/>
              </a:ext>
            </a:extLst>
          </p:cNvPr>
          <p:cNvSpPr txBox="1"/>
          <p:nvPr/>
        </p:nvSpPr>
        <p:spPr>
          <a:xfrm>
            <a:off x="1055440" y="6546830"/>
            <a:ext cx="10707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GB" sz="1600" dirty="0">
                <a:solidFill>
                  <a:srgbClr val="002060"/>
                </a:solidFill>
              </a:rPr>
              <a:t>Measurement of the inclusive DIS cross section obtained at HERA compared to predictions using Set 1 and Set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4B25F4-E5E6-FA46-B1EC-16B2B41F0B64}"/>
              </a:ext>
            </a:extLst>
          </p:cNvPr>
          <p:cNvSpPr txBox="1"/>
          <p:nvPr/>
        </p:nvSpPr>
        <p:spPr>
          <a:xfrm>
            <a:off x="7392144" y="1988840"/>
            <a:ext cx="4229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</a:rPr>
              <a:t>Data set: HERA 1+ 2 inclusive DIS data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3D15E4F7-2979-F545-AC04-22D747778854}"/>
              </a:ext>
            </a:extLst>
          </p:cNvPr>
          <p:cNvSpPr/>
          <p:nvPr/>
        </p:nvSpPr>
        <p:spPr>
          <a:xfrm>
            <a:off x="1699809" y="2708920"/>
            <a:ext cx="291735" cy="648072"/>
          </a:xfrm>
          <a:prstGeom prst="leftBrac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3DF9B6-66D9-5449-86E9-D79A5AABC31E}"/>
              </a:ext>
            </a:extLst>
          </p:cNvPr>
          <p:cNvSpPr txBox="1"/>
          <p:nvPr/>
        </p:nvSpPr>
        <p:spPr>
          <a:xfrm>
            <a:off x="199140" y="2843063"/>
            <a:ext cx="154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Two scenario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5C0F9B-130A-6B94-ED52-9F1BA20E38BA}"/>
              </a:ext>
            </a:extLst>
          </p:cNvPr>
          <p:cNvSpPr/>
          <p:nvPr/>
        </p:nvSpPr>
        <p:spPr>
          <a:xfrm>
            <a:off x="191344" y="3481263"/>
            <a:ext cx="7151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400" b="1" dirty="0">
                <a:solidFill>
                  <a:schemeClr val="tx2"/>
                </a:solidFill>
              </a:rPr>
              <a:t>The resulting TMD </a:t>
            </a:r>
            <a:r>
              <a:rPr lang="en-GB" sz="1400" b="1" dirty="0" err="1">
                <a:solidFill>
                  <a:schemeClr val="tx2"/>
                </a:solidFill>
              </a:rPr>
              <a:t>parton</a:t>
            </a:r>
            <a:r>
              <a:rPr lang="en-GB" sz="1400" b="1" dirty="0">
                <a:solidFill>
                  <a:schemeClr val="tx2"/>
                </a:solidFill>
              </a:rPr>
              <a:t> densities, PB-NLO-2018-set1 and PB-NLO-2018-set2 </a:t>
            </a:r>
          </a:p>
          <a:p>
            <a:r>
              <a:rPr lang="en-GB" sz="1400" b="1" dirty="0">
                <a:solidFill>
                  <a:schemeClr val="tx2"/>
                </a:solidFill>
              </a:rPr>
              <a:t>are available in TMDLIB2</a:t>
            </a:r>
            <a:r>
              <a:rPr lang="en-GB" sz="1400" dirty="0"/>
              <a:t>: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European Physical Journal C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81.8 (2021): 1-10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23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7" grpId="0"/>
      <p:bldP spid="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3904CD-C87B-1843-9E13-526FBEB04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D34155-E1E3-9944-940F-B4D8C9CB4E0C}"/>
              </a:ext>
            </a:extLst>
          </p:cNvPr>
          <p:cNvSpPr txBox="1">
            <a:spLocks/>
          </p:cNvSpPr>
          <p:nvPr/>
        </p:nvSpPr>
        <p:spPr>
          <a:xfrm>
            <a:off x="407368" y="326802"/>
            <a:ext cx="10769600" cy="8699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2800"/>
              <a:t>PB TMD fits at NLO with </a:t>
            </a:r>
            <a:r>
              <a:rPr lang="nl-BE" sz="2800">
                <a:solidFill>
                  <a:srgbClr val="FF0000"/>
                </a:solidFill>
              </a:rPr>
              <a:t>dynamical zmax 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682C0-A3D1-444B-91A6-14F076D98E34}"/>
              </a:ext>
            </a:extLst>
          </p:cNvPr>
          <p:cNvSpPr txBox="1"/>
          <p:nvPr/>
        </p:nvSpPr>
        <p:spPr>
          <a:xfrm>
            <a:off x="2209166" y="3140968"/>
            <a:ext cx="799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From </a:t>
            </a:r>
            <a:r>
              <a:rPr lang="en-US" sz="2400" dirty="0">
                <a:solidFill>
                  <a:srgbClr val="FF0000"/>
                </a:solidFill>
              </a:rPr>
              <a:t>fixed</a:t>
            </a:r>
            <a:r>
              <a:rPr lang="en-US" sz="2400" dirty="0">
                <a:solidFill>
                  <a:srgbClr val="002060"/>
                </a:solidFill>
              </a:rPr>
              <a:t> resolution scale to </a:t>
            </a:r>
            <a:r>
              <a:rPr lang="en-US" sz="2400" dirty="0">
                <a:solidFill>
                  <a:srgbClr val="FF0000"/>
                </a:solidFill>
              </a:rPr>
              <a:t>dynamical</a:t>
            </a:r>
            <a:r>
              <a:rPr lang="en-US" sz="2400" dirty="0">
                <a:solidFill>
                  <a:srgbClr val="002060"/>
                </a:solidFill>
              </a:rPr>
              <a:t> resolution scale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ACCF44-BC1B-DC4E-8D15-D09A54CA46E8}"/>
              </a:ext>
            </a:extLst>
          </p:cNvPr>
          <p:cNvSpPr txBox="1"/>
          <p:nvPr/>
        </p:nvSpPr>
        <p:spPr>
          <a:xfrm>
            <a:off x="399321" y="174319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highlight>
                  <a:srgbClr val="00FF00"/>
                </a:highlight>
              </a:rPr>
              <a:t>New study</a:t>
            </a:r>
          </a:p>
        </p:txBody>
      </p:sp>
    </p:spTree>
    <p:extLst>
      <p:ext uri="{BB962C8B-B14F-4D97-AF65-F5344CB8AC3E}">
        <p14:creationId xmlns:p14="http://schemas.microsoft.com/office/powerpoint/2010/main" val="215078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sion_Lab_template">
  <a:themeElements>
    <a:clrScheme name="Custom 11">
      <a:dk1>
        <a:sysClr val="windowText" lastClr="000000"/>
      </a:dk1>
      <a:lt1>
        <a:sysClr val="window" lastClr="FFFFFF"/>
      </a:lt1>
      <a:dk2>
        <a:srgbClr val="004267"/>
      </a:dk2>
      <a:lt2>
        <a:srgbClr val="FFFFFF"/>
      </a:lt2>
      <a:accent1>
        <a:srgbClr val="004267"/>
      </a:accent1>
      <a:accent2>
        <a:srgbClr val="930830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52025</TotalTime>
  <Words>1780</Words>
  <Application>Microsoft Macintosh PowerPoint</Application>
  <PresentationFormat>Widescreen</PresentationFormat>
  <Paragraphs>245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Courier New</vt:lpstr>
      <vt:lpstr>Helvetica</vt:lpstr>
      <vt:lpstr>Symbol</vt:lpstr>
      <vt:lpstr>Times New Roman</vt:lpstr>
      <vt:lpstr>Wingdings</vt:lpstr>
      <vt:lpstr>Wingdings 2</vt:lpstr>
      <vt:lpstr>Vision_Lab_template</vt:lpstr>
      <vt:lpstr>Custom Design</vt:lpstr>
      <vt:lpstr>PowerPoint Presentation</vt:lpstr>
      <vt:lpstr>PowerPoint Presentation</vt:lpstr>
      <vt:lpstr>PowerPoint Presentation</vt:lpstr>
      <vt:lpstr>PowerPoint Presentation</vt:lpstr>
      <vt:lpstr>Angular Ordering:</vt:lpstr>
      <vt:lpstr>Fixed and dynamical resolution scale</vt:lpstr>
      <vt:lpstr>Dynamical resolution scale</vt:lpstr>
      <vt:lpstr>PB TMD fits at NLO with fixed zmax </vt:lpstr>
      <vt:lpstr>PowerPoint Presentation</vt:lpstr>
      <vt:lpstr>PB TMD fits at NLO with dynamical zmax:</vt:lpstr>
      <vt:lpstr>The difference between LO and NLO</vt:lpstr>
      <vt:lpstr>The difference between LO and NLO</vt:lpstr>
      <vt:lpstr>Which part of the splitting functions is responsible for the difference between LO and NLO?</vt:lpstr>
      <vt:lpstr>Does the difference come from 1/z piece of NLO splitting function?</vt:lpstr>
      <vt:lpstr>How does dynamical zmax affect the fitted TMD (iTMD)?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Back up …</vt:lpstr>
      <vt:lpstr>Back up…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progress Presentation</dc:title>
  <dc:creator>Six Nathanaël</dc:creator>
  <cp:lastModifiedBy>safura.sadeghi67@gmail.com</cp:lastModifiedBy>
  <cp:revision>1268</cp:revision>
  <dcterms:created xsi:type="dcterms:W3CDTF">2017-05-04T13:10:25Z</dcterms:created>
  <dcterms:modified xsi:type="dcterms:W3CDTF">2022-05-03T18:09:30Z</dcterms:modified>
</cp:coreProperties>
</file>