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tif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ppt/media/image5.jpg" ContentType="image/jpeg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0" r:id="rId3"/>
    <p:sldId id="261" r:id="rId4"/>
    <p:sldId id="314" r:id="rId5"/>
    <p:sldId id="323" r:id="rId6"/>
    <p:sldId id="318" r:id="rId7"/>
    <p:sldId id="258" r:id="rId8"/>
    <p:sldId id="277" r:id="rId9"/>
    <p:sldId id="321" r:id="rId10"/>
    <p:sldId id="345" r:id="rId11"/>
    <p:sldId id="319" r:id="rId12"/>
    <p:sldId id="342" r:id="rId13"/>
    <p:sldId id="328" r:id="rId14"/>
    <p:sldId id="343" r:id="rId15"/>
    <p:sldId id="344" r:id="rId16"/>
    <p:sldId id="333" r:id="rId17"/>
    <p:sldId id="287" r:id="rId18"/>
    <p:sldId id="295" r:id="rId19"/>
    <p:sldId id="325" r:id="rId20"/>
    <p:sldId id="273" r:id="rId21"/>
    <p:sldId id="340" r:id="rId22"/>
    <p:sldId id="341" r:id="rId23"/>
    <p:sldId id="335" r:id="rId24"/>
    <p:sldId id="336" r:id="rId25"/>
    <p:sldId id="337" r:id="rId26"/>
    <p:sldId id="338" r:id="rId27"/>
    <p:sldId id="339" r:id="rId28"/>
    <p:sldId id="275" r:id="rId29"/>
    <p:sldId id="274" r:id="rId30"/>
    <p:sldId id="313" r:id="rId31"/>
    <p:sldId id="312" r:id="rId32"/>
    <p:sldId id="32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FF"/>
    <a:srgbClr val="0D1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73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2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43004FB-DF2B-4D9C-B6A5-08E3A9F05B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034A90-D1E5-4902-AEFF-97ED8889FA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7F134-EB86-401C-93B2-BFB6CD2B0E5F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48FD6-0358-464D-9AB8-B066206111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Henry Klest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C8187-0743-4C39-8D91-6D2DB69B77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CD24F-0BD8-491D-85AB-F40F8FF7D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578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AD1E6-4F01-4607-9761-B2FFF91ACAAE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Henry Klest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6AD93-0C12-403A-9C8F-CF447C9B5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637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19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417D8-84DB-494F-BE4F-FE8E4D2D82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2226596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BA024-F3F1-4379-BB6B-489172648D0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876641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unreasonable effectiveness of SHERPA and VINCIA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1770C-CA80-4845-9196-BF55B64B1B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4111667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F5AEE-9341-481C-B654-681835BE44E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4171145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EEE9F-608D-49DA-8DF1-D1CDA6E1AA6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1160245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62489-276C-416F-8CF6-4279904D1A4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2827465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Sherpa tends to overestimate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E6AD93-0C12-403A-9C8F-CF447C9B5A82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AF744-F405-4FFB-B6DC-2C0D5F51D9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</p:spTree>
    <p:extLst>
      <p:ext uri="{BB962C8B-B14F-4D97-AF65-F5344CB8AC3E}">
        <p14:creationId xmlns:p14="http://schemas.microsoft.com/office/powerpoint/2010/main" val="313453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: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FF0933-5196-BA4B-AE15-7F3DA5518F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948" y="0"/>
            <a:ext cx="12201896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A8F9771-474B-A54B-AC0A-176B7B2C98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6800" y="5079712"/>
            <a:ext cx="9144000" cy="98255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3000"/>
              </a:lnSpc>
              <a:buNone/>
              <a:defRPr sz="2000" b="1" i="0">
                <a:solidFill>
                  <a:schemeClr val="bg1"/>
                </a:solidFill>
                <a:latin typeface="Georgia Bold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OF PRESENTATION • DATE</a:t>
            </a:r>
            <a:br>
              <a:rPr lang="en-US" dirty="0"/>
            </a:br>
            <a:r>
              <a:rPr lang="en-US" dirty="0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256E9-7C81-0045-BE9A-B7BAEA2C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BE95B6-06F3-AC4B-B000-8AC2936466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6799" y="630585"/>
            <a:ext cx="3874959" cy="65492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35488E-804A-EF42-BC44-A11DA99D701F}"/>
              </a:ext>
            </a:extLst>
          </p:cNvPr>
          <p:cNvCxnSpPr/>
          <p:nvPr userDrawn="1"/>
        </p:nvCxnSpPr>
        <p:spPr>
          <a:xfrm>
            <a:off x="1066800" y="4793201"/>
            <a:ext cx="10058400" cy="0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542EF15-EDEA-2B43-B3C5-4617634C77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6799" y="1872928"/>
            <a:ext cx="6489977" cy="238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9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d, Bullets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261931"/>
            <a:ext cx="4161183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2ACA7CA-9F25-CF44-B760-F691AC4EA8B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8537712" y="1315499"/>
            <a:ext cx="2587487" cy="4419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0B6BCCE-F513-9C40-8FD6-36D2B624AFC0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5854148" y="1315499"/>
            <a:ext cx="2589575" cy="4419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482A70-B2D2-524C-9B65-16C829D5BC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1"/>
            <a:ext cx="4161183" cy="82937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Headline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417624-2452-404D-BA5D-154641F9DF6E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d, Bullets,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264903"/>
            <a:ext cx="4161183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0B6BCCE-F513-9C40-8FD6-36D2B624AFC0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5854148" y="1305560"/>
            <a:ext cx="2603008" cy="4419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4D28B0AA-D819-554A-B331-0F72C78849D5}"/>
              </a:ext>
            </a:extLst>
          </p:cNvPr>
          <p:cNvSpPr>
            <a:spLocks noGrp="1" noChangeAspect="1"/>
          </p:cNvSpPr>
          <p:nvPr>
            <p:ph type="pic" idx="15"/>
          </p:nvPr>
        </p:nvSpPr>
        <p:spPr>
          <a:xfrm>
            <a:off x="8537713" y="1305561"/>
            <a:ext cx="2587487" cy="2159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828A1CAF-A569-4347-A007-3D6D57007AB9}"/>
              </a:ext>
            </a:extLst>
          </p:cNvPr>
          <p:cNvSpPr>
            <a:spLocks noGrp="1" noChangeAspect="1"/>
          </p:cNvSpPr>
          <p:nvPr>
            <p:ph type="pic" idx="16"/>
          </p:nvPr>
        </p:nvSpPr>
        <p:spPr>
          <a:xfrm>
            <a:off x="8537713" y="3560870"/>
            <a:ext cx="2587487" cy="2159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93B1A83-7D9A-E342-9B99-D348B96AC8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1"/>
            <a:ext cx="4161183" cy="82937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Headline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81F109-044F-478B-8647-D3575D7F06DA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6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d, Bullets,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531C8BE-6ABE-214F-8028-590E3C25CAE7}"/>
              </a:ext>
            </a:extLst>
          </p:cNvPr>
          <p:cNvSpPr>
            <a:spLocks noGrp="1" noChangeAspect="1"/>
          </p:cNvSpPr>
          <p:nvPr>
            <p:ph type="pic" idx="20"/>
          </p:nvPr>
        </p:nvSpPr>
        <p:spPr>
          <a:xfrm>
            <a:off x="4778901" y="2296604"/>
            <a:ext cx="2603008" cy="26523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93B1A83-7D9A-E342-9B99-D348B96AC8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1"/>
            <a:ext cx="10058400" cy="44726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1-Line Headline Here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8F3715-7867-1F43-B566-63242F352584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1919222" y="2296604"/>
            <a:ext cx="2603008" cy="26523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E7EC303E-81FB-C242-BD4C-8F8BB6D8767D}"/>
              </a:ext>
            </a:extLst>
          </p:cNvPr>
          <p:cNvSpPr>
            <a:spLocks noGrp="1" noChangeAspect="1"/>
          </p:cNvSpPr>
          <p:nvPr>
            <p:ph type="pic" idx="21"/>
          </p:nvPr>
        </p:nvSpPr>
        <p:spPr>
          <a:xfrm>
            <a:off x="7638580" y="2296604"/>
            <a:ext cx="2603008" cy="26523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892A7FDB-6DBD-8649-BF55-E933B4AAC1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19222" y="5106554"/>
            <a:ext cx="2603008" cy="61664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600" b="1" i="0">
                <a:solidFill>
                  <a:srgbClr val="AB1500"/>
                </a:solidFill>
                <a:latin typeface="Georgia" panose="02040502050405020303" pitchFamily="18" charset="0"/>
              </a:defRPr>
            </a:lvl1pPr>
            <a:lvl2pPr marL="9525" indent="0" algn="ctr">
              <a:buNone/>
              <a:tabLst/>
              <a:defRPr sz="1400">
                <a:latin typeface="Georgia" panose="02040502050405020303" pitchFamily="18" charset="0"/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DE75D71-26B1-294F-A502-EA1664F76E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78375" y="5107305"/>
            <a:ext cx="2603500" cy="615898"/>
          </a:xfrm>
          <a:prstGeom prst="rect">
            <a:avLst/>
          </a:prstGeom>
        </p:spPr>
        <p:txBody>
          <a:bodyPr lIns="0" tIns="0" rIns="0" bIns="0"/>
          <a:lstStyle>
            <a:lvl1pPr marL="11113" indent="0" algn="ctr">
              <a:buNone/>
              <a:tabLst/>
              <a:defRPr sz="1600" b="1">
                <a:solidFill>
                  <a:srgbClr val="AB1500"/>
                </a:solidFill>
                <a:latin typeface="Georgia" panose="02040502050405020303" pitchFamily="18" charset="0"/>
              </a:defRPr>
            </a:lvl1pPr>
            <a:lvl2pPr marL="11113" indent="0" algn="ctr">
              <a:buNone/>
              <a:tabLst/>
              <a:defRPr sz="1400">
                <a:latin typeface="Georgia" panose="02040502050405020303" pitchFamily="18" charset="0"/>
              </a:defRPr>
            </a:lvl2pPr>
            <a:lvl3pPr marL="914400" indent="0">
              <a:buNone/>
              <a:defRPr>
                <a:latin typeface="Georgia" panose="02040502050405020303" pitchFamily="18" charset="0"/>
              </a:defRPr>
            </a:lvl3pPr>
            <a:lvl4pPr marL="1371600" indent="0">
              <a:buNone/>
              <a:defRPr>
                <a:latin typeface="Georgia" panose="02040502050405020303" pitchFamily="18" charset="0"/>
              </a:defRPr>
            </a:lvl4pPr>
            <a:lvl5pPr marL="1828800" indent="0">
              <a:buNone/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35" name="Text Placeholder 33">
            <a:extLst>
              <a:ext uri="{FF2B5EF4-FFF2-40B4-BE49-F238E27FC236}">
                <a16:creationId xmlns:a16="http://schemas.microsoft.com/office/drawing/2014/main" id="{EB52CBA0-BA28-E149-999E-2EA8CB1493E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643495" y="5107305"/>
            <a:ext cx="2603500" cy="615898"/>
          </a:xfrm>
          <a:prstGeom prst="rect">
            <a:avLst/>
          </a:prstGeom>
        </p:spPr>
        <p:txBody>
          <a:bodyPr lIns="0" tIns="0" rIns="0" bIns="0"/>
          <a:lstStyle>
            <a:lvl1pPr marL="11113" indent="0" algn="ctr">
              <a:buNone/>
              <a:tabLst/>
              <a:defRPr sz="1600" b="1">
                <a:solidFill>
                  <a:srgbClr val="AB1500"/>
                </a:solidFill>
                <a:latin typeface="Georgia" panose="02040502050405020303" pitchFamily="18" charset="0"/>
              </a:defRPr>
            </a:lvl1pPr>
            <a:lvl2pPr marL="11113" indent="0" algn="ctr">
              <a:buNone/>
              <a:tabLst/>
              <a:defRPr sz="1400">
                <a:latin typeface="Georgia" panose="02040502050405020303" pitchFamily="18" charset="0"/>
              </a:defRPr>
            </a:lvl2pPr>
            <a:lvl3pPr marL="914400" indent="0">
              <a:buNone/>
              <a:defRPr>
                <a:latin typeface="Georgia" panose="02040502050405020303" pitchFamily="18" charset="0"/>
              </a:defRPr>
            </a:lvl3pPr>
            <a:lvl4pPr marL="1371600" indent="0">
              <a:buNone/>
              <a:defRPr>
                <a:latin typeface="Georgia" panose="02040502050405020303" pitchFamily="18" charset="0"/>
              </a:defRPr>
            </a:lvl4pPr>
            <a:lvl5pPr marL="1828800" indent="0">
              <a:buNone/>
              <a:defRPr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F005F0-8EC7-41D9-8C84-6CB74F0971FA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9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C01D404-17C7-6C4D-88CA-3C7C83F5CEB0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212245" y="0"/>
            <a:ext cx="117580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276446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FF0933-5196-BA4B-AE15-7F3DA5518F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01896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A8F9771-474B-A54B-AC0A-176B7B2C98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6800" y="5493335"/>
            <a:ext cx="10058400" cy="61664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Georgia Bold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Photo Caption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256E9-7C81-0045-BE9A-B7BAEA2C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BE95B6-06F3-AC4B-B000-8AC2936466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6800" y="384404"/>
            <a:ext cx="2603326" cy="43999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35488E-804A-EF42-BC44-A11DA99D701F}"/>
              </a:ext>
            </a:extLst>
          </p:cNvPr>
          <p:cNvCxnSpPr/>
          <p:nvPr userDrawn="1"/>
        </p:nvCxnSpPr>
        <p:spPr>
          <a:xfrm>
            <a:off x="1066800" y="5999967"/>
            <a:ext cx="10058400" cy="0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542EF15-EDEA-2B43-B3C5-4617634C77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6800" y="6161150"/>
            <a:ext cx="1023257" cy="376616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95E6CB4-D81F-844A-BCF0-74A01999686A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1066800" y="1295400"/>
            <a:ext cx="10058400" cy="40871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82556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FF0933-5196-BA4B-AE15-7F3DA5518F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01896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A8F9771-474B-A54B-AC0A-176B7B2C98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6800" y="5493336"/>
            <a:ext cx="4926496" cy="34545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Georgia Bold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Short Caption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256E9-7C81-0045-BE9A-B7BAEA2C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BE95B6-06F3-AC4B-B000-8AC2936466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6800" y="384404"/>
            <a:ext cx="2603326" cy="43999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35488E-804A-EF42-BC44-A11DA99D701F}"/>
              </a:ext>
            </a:extLst>
          </p:cNvPr>
          <p:cNvCxnSpPr/>
          <p:nvPr userDrawn="1"/>
        </p:nvCxnSpPr>
        <p:spPr>
          <a:xfrm>
            <a:off x="1066800" y="5999967"/>
            <a:ext cx="10058400" cy="0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542EF15-EDEA-2B43-B3C5-4617634C77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6800" y="6161150"/>
            <a:ext cx="1023257" cy="376616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95E6CB4-D81F-844A-BCF0-74A01999686A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1066800" y="1295400"/>
            <a:ext cx="4926496" cy="40871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4CA04F4B-05F0-FC4A-AF12-099FD6CA9883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6185452" y="1295400"/>
            <a:ext cx="4926496" cy="40871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87D7A-CCD4-2149-B9B7-119A9E71CE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5452" y="5493336"/>
            <a:ext cx="4939748" cy="3454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Short Caption Here</a:t>
            </a:r>
          </a:p>
        </p:txBody>
      </p:sp>
    </p:spTree>
    <p:extLst>
      <p:ext uri="{BB962C8B-B14F-4D97-AF65-F5344CB8AC3E}">
        <p14:creationId xmlns:p14="http://schemas.microsoft.com/office/powerpoint/2010/main" val="3344680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C48A-C379-4C90-8EDA-6EB776F9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26478-5049-4BA6-9E0F-63A645A02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C26D4-7D03-4968-9077-C1F5E9CED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F7776-B600-4530-AA3A-DA6CDB41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Henry Klest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74DEC-9E72-4DF1-8EC6-02AB8309E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CDEE-4AD7-499F-B3D4-521AFF0B2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3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: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FF0933-5196-BA4B-AE15-7F3DA5518F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0189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C54579-7F16-DC40-991D-71D97A52E1E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29222" y="1383120"/>
            <a:ext cx="9181578" cy="2964689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lnSpc>
                <a:spcPts val="5500"/>
              </a:lnSpc>
              <a:defRPr sz="6500" b="1" i="0">
                <a:solidFill>
                  <a:schemeClr val="bg1"/>
                </a:solidFill>
                <a:latin typeface="Verdana Bold"/>
              </a:defRPr>
            </a:lvl1pPr>
          </a:lstStyle>
          <a:p>
            <a:r>
              <a:rPr lang="en-US" dirty="0"/>
              <a:t>PLACE</a:t>
            </a:r>
            <a:br>
              <a:rPr lang="en-US" dirty="0"/>
            </a:br>
            <a:r>
              <a:rPr lang="en-US" dirty="0"/>
              <a:t>YOUR PRESENTATION NAME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F9771-474B-A54B-AC0A-176B7B2C98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6800" y="4655811"/>
            <a:ext cx="9144000" cy="98255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3000"/>
              </a:lnSpc>
              <a:buNone/>
              <a:defRPr sz="2000" b="1" i="0">
                <a:solidFill>
                  <a:schemeClr val="bg1"/>
                </a:solidFill>
                <a:latin typeface="Georgia Bold" panose="0204050205040502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OF PRESENTATION • DATE</a:t>
            </a:r>
            <a:br>
              <a:rPr lang="en-US" dirty="0"/>
            </a:br>
            <a:r>
              <a:rPr lang="en-US" dirty="0"/>
              <a:t>Presenter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256E9-7C81-0045-BE9A-B7BAEA2C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CBE95B6-06F3-AC4B-B000-8AC2936466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6800" y="384404"/>
            <a:ext cx="2603326" cy="43999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35488E-804A-EF42-BC44-A11DA99D701F}"/>
              </a:ext>
            </a:extLst>
          </p:cNvPr>
          <p:cNvCxnSpPr/>
          <p:nvPr userDrawn="1"/>
        </p:nvCxnSpPr>
        <p:spPr>
          <a:xfrm>
            <a:off x="1066800" y="5999967"/>
            <a:ext cx="10058400" cy="0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6542EF15-EDEA-2B43-B3C5-4617634C77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6800" y="6161150"/>
            <a:ext cx="1023257" cy="37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2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-Line Hed &amp;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9BAF-7D99-A249-AFC7-E47DCB504B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6320" y="1361440"/>
            <a:ext cx="10058400" cy="1057517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1-Line Headline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190127"/>
            <a:ext cx="10058400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Type copy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libero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 </a:t>
            </a:r>
          </a:p>
          <a:p>
            <a:r>
              <a:rPr lang="en-US" dirty="0"/>
              <a:t>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ante </a:t>
            </a:r>
            <a:r>
              <a:rPr lang="en-US" dirty="0" err="1"/>
              <a:t>eros</a:t>
            </a:r>
            <a:r>
              <a:rPr lang="en-US" dirty="0"/>
              <a:t>,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libero id,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dolor.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AAA66-D45D-F344-B196-AC141CC3F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DF09B3-AAEB-4BFA-9021-C2555CCD153A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6E8240-4FFC-4BBF-A30C-F33A68786BBA}"/>
              </a:ext>
            </a:extLst>
          </p:cNvPr>
          <p:cNvSpPr/>
          <p:nvPr userDrawn="1"/>
        </p:nvSpPr>
        <p:spPr>
          <a:xfrm>
            <a:off x="777067" y="5280236"/>
            <a:ext cx="10491007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6AB5A2-F209-43C6-868D-C22A5BA6CB22}"/>
              </a:ext>
            </a:extLst>
          </p:cNvPr>
          <p:cNvSpPr/>
          <p:nvPr userDrawn="1"/>
        </p:nvSpPr>
        <p:spPr>
          <a:xfrm>
            <a:off x="777067" y="200025"/>
            <a:ext cx="3728258" cy="690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6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Line Hed &amp;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AAA66-D45D-F344-B196-AC141CC3F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DF09B3-AAEB-4BFA-9021-C2555CCD153A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6E8240-4FFC-4BBF-A30C-F33A68786BBA}"/>
              </a:ext>
            </a:extLst>
          </p:cNvPr>
          <p:cNvSpPr/>
          <p:nvPr userDrawn="1"/>
        </p:nvSpPr>
        <p:spPr>
          <a:xfrm>
            <a:off x="777067" y="5280236"/>
            <a:ext cx="10491007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6AB5A2-F209-43C6-868D-C22A5BA6CB22}"/>
              </a:ext>
            </a:extLst>
          </p:cNvPr>
          <p:cNvSpPr/>
          <p:nvPr userDrawn="1"/>
        </p:nvSpPr>
        <p:spPr>
          <a:xfrm>
            <a:off x="777067" y="200025"/>
            <a:ext cx="3728258" cy="690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F249740-310B-4DD3-9F74-8E7FE3BC3F98}"/>
              </a:ext>
            </a:extLst>
          </p:cNvPr>
          <p:cNvSpPr txBox="1">
            <a:spLocks/>
          </p:cNvSpPr>
          <p:nvPr userDrawn="1"/>
        </p:nvSpPr>
        <p:spPr>
          <a:xfrm>
            <a:off x="4775200" y="654509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tx1">
                    <a:tint val="75000"/>
                  </a:schemeClr>
                </a:solidFill>
                <a:latin typeface="Georgia Bold" panose="02040502050405020303" pitchFamily="18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Henry Klest, DIS2022, May 3</a:t>
            </a:r>
          </a:p>
        </p:txBody>
      </p:sp>
    </p:spTree>
    <p:extLst>
      <p:ext uri="{BB962C8B-B14F-4D97-AF65-F5344CB8AC3E}">
        <p14:creationId xmlns:p14="http://schemas.microsoft.com/office/powerpoint/2010/main" val="162103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Hed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22C38A-E007-7044-A3C4-89DAFBD2AF4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240927"/>
            <a:ext cx="10058400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37660A8-5A24-9242-8993-914FC07FC3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6320" y="1361440"/>
            <a:ext cx="10058400" cy="1057517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1-Line Headline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4D1BAC-E2C9-4AED-8DB2-2930883762FC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8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Hed &amp;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667221"/>
            <a:ext cx="10058400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Type copy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 dui in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, in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a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libero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Integer a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  <a:p>
            <a:r>
              <a:rPr lang="en-US" dirty="0"/>
              <a:t>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ad </a:t>
            </a:r>
            <a:r>
              <a:rPr lang="en-US" dirty="0" err="1"/>
              <a:t>litora</a:t>
            </a:r>
            <a:r>
              <a:rPr lang="en-US" dirty="0"/>
              <a:t> </a:t>
            </a:r>
            <a:r>
              <a:rPr lang="en-US" dirty="0" err="1"/>
              <a:t>torquent</a:t>
            </a:r>
            <a:r>
              <a:rPr lang="en-US" dirty="0"/>
              <a:t> per </a:t>
            </a:r>
            <a:r>
              <a:rPr lang="en-US" dirty="0" err="1"/>
              <a:t>conubia</a:t>
            </a:r>
            <a:r>
              <a:rPr lang="en-US" dirty="0"/>
              <a:t> nostra, per </a:t>
            </a:r>
            <a:r>
              <a:rPr lang="en-US" dirty="0" err="1"/>
              <a:t>inceptos</a:t>
            </a:r>
            <a:r>
              <a:rPr lang="en-US" dirty="0"/>
              <a:t> </a:t>
            </a:r>
            <a:r>
              <a:rPr lang="en-US" dirty="0" err="1"/>
              <a:t>himenaeos</a:t>
            </a:r>
            <a:r>
              <a:rPr lang="en-US" dirty="0"/>
              <a:t>. Integer ante </a:t>
            </a:r>
            <a:r>
              <a:rPr lang="en-US" dirty="0" err="1"/>
              <a:t>eros</a:t>
            </a:r>
            <a:r>
              <a:rPr lang="en-US" dirty="0"/>
              <a:t>,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libero id,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dolor.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ante </a:t>
            </a:r>
            <a:r>
              <a:rPr lang="en-US" dirty="0" err="1"/>
              <a:t>luctus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4226C5F-8B57-A24B-B185-22B41FDD49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0"/>
            <a:ext cx="10058400" cy="1057517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2-Line Headline Here</a:t>
            </a:r>
            <a:br>
              <a:rPr lang="en-US" dirty="0"/>
            </a:br>
            <a:r>
              <a:rPr lang="en-US" dirty="0"/>
              <a:t>2-Line Headline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205954-1D24-47F4-A474-715C8626EE2D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1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Hed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707861"/>
            <a:ext cx="10058400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43F018-346F-8048-9611-88C8A9C801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0"/>
            <a:ext cx="10058400" cy="1057517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2-Line Headline Here</a:t>
            </a:r>
            <a:br>
              <a:rPr lang="en-US" dirty="0"/>
            </a:br>
            <a:r>
              <a:rPr lang="en-US" dirty="0"/>
              <a:t>2-Line Headline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8EE1E9-0AB0-405B-A4F7-8270338FC051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Hed, Bullets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703890"/>
            <a:ext cx="4533900" cy="27762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4250903-B030-CF43-AE7E-EE2BBCEB42E0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854149" y="2703890"/>
            <a:ext cx="5271052" cy="29907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0B192BA-045B-C84C-A282-DFA15F466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0"/>
            <a:ext cx="10058400" cy="1057517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2-Line Headline Here</a:t>
            </a:r>
            <a:br>
              <a:rPr lang="en-US" dirty="0"/>
            </a:br>
            <a:r>
              <a:rPr lang="en-US" dirty="0"/>
              <a:t>2-Line Headline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DAABE-EC90-40D0-9254-3C316A8E08BE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1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d, Bullets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B719A-F0E0-FD49-8262-6EEBC0D595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800" y="2261931"/>
            <a:ext cx="4161183" cy="26188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1pPr>
            <a:lvl2pPr marL="236538" indent="-225425">
              <a:buFont typeface="Arial" panose="020B0604020202020204" pitchFamily="34" charset="0"/>
              <a:buChar char="•"/>
              <a:tabLst/>
              <a:defRPr sz="2000" b="0" i="0">
                <a:solidFill>
                  <a:schemeClr val="tx1"/>
                </a:solidFill>
                <a:latin typeface="Georgia Regular" panose="02040502050405020303" pitchFamily="18" charset="0"/>
              </a:defRPr>
            </a:lvl2pPr>
            <a:lvl3pPr marL="520700" indent="-284163"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tx1"/>
                </a:solidFill>
                <a:latin typeface="Georgia Regular" panose="02040502050405020303" pitchFamily="18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Intro text here</a:t>
            </a:r>
          </a:p>
          <a:p>
            <a:pPr lvl="1"/>
            <a:r>
              <a:rPr lang="en-US" dirty="0"/>
              <a:t>Bulleted text here (second level)</a:t>
            </a:r>
          </a:p>
          <a:p>
            <a:pPr lvl="2"/>
            <a:r>
              <a:rPr lang="en-US" dirty="0"/>
              <a:t>Sub Bullet Here (third level)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DD34D-77A2-024A-89C5-C9C9FF7E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2ACA7CA-9F25-CF44-B760-F691AC4EA8B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854148" y="1305339"/>
            <a:ext cx="5271052" cy="4419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 b="0" i="0">
                <a:solidFill>
                  <a:srgbClr val="828383"/>
                </a:solidFill>
                <a:latin typeface="Georgia Regular" panose="02040502050405020303" pitchFamily="18" charset="0"/>
                <a:ea typeface="Georgia Regular" panose="02040502050405020303" pitchFamily="18" charset="0"/>
                <a:cs typeface="Georgia Regular" panose="02040502050405020303" pitchFamily="18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0EBC2C5-6FE6-D04D-B1F3-21C30C798A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6480" y="1371601"/>
            <a:ext cx="4161183" cy="82937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70000"/>
              </a:lnSpc>
              <a:defRPr sz="4000" b="1" i="0">
                <a:latin typeface="Verdana Bold"/>
              </a:defRPr>
            </a:lvl1pPr>
          </a:lstStyle>
          <a:p>
            <a:r>
              <a:rPr lang="en-US" dirty="0"/>
              <a:t>Headline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C28009-38EB-4925-BDC5-EF7449AB7713}"/>
              </a:ext>
            </a:extLst>
          </p:cNvPr>
          <p:cNvSpPr/>
          <p:nvPr userDrawn="1"/>
        </p:nvSpPr>
        <p:spPr>
          <a:xfrm>
            <a:off x="615143" y="6059978"/>
            <a:ext cx="1670858" cy="779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273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D3A6E-17FB-0B44-86DE-DACABB0A1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57156" y="62865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tx1">
                    <a:tint val="75000"/>
                  </a:schemeClr>
                </a:solidFill>
                <a:latin typeface="Georgia Bold" panose="02040502050405020303" pitchFamily="18" charset="0"/>
              </a:defRPr>
            </a:lvl1pPr>
          </a:lstStyle>
          <a:p>
            <a:fld id="{88AEDF26-E5C1-7243-A0E0-6304CF8365A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0FC680-BCA4-DA4A-9A1F-DC208AC0EC25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975699" y="0"/>
            <a:ext cx="216301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5E99B1-C4F1-1540-A13C-B1992CB8352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0"/>
            <a:ext cx="216301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C55571-0A5A-D246-AF01-A70D3543FB5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066800" y="381250"/>
            <a:ext cx="2609241" cy="44099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BF26E46-FAD2-8547-891D-91EB61F1B1F8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66800" y="6162805"/>
            <a:ext cx="1021875" cy="376107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A43318-4440-544C-AE8C-40AD793C5E00}"/>
              </a:ext>
            </a:extLst>
          </p:cNvPr>
          <p:cNvCxnSpPr/>
          <p:nvPr userDrawn="1"/>
        </p:nvCxnSpPr>
        <p:spPr>
          <a:xfrm>
            <a:off x="1066800" y="5999967"/>
            <a:ext cx="10058400" cy="0"/>
          </a:xfrm>
          <a:prstGeom prst="line">
            <a:avLst/>
          </a:prstGeom>
          <a:ln w="25400" cap="rnd">
            <a:solidFill>
              <a:schemeClr val="bg1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29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12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3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72">
          <p15:clr>
            <a:srgbClr val="F26B43"/>
          </p15:clr>
        </p15:guide>
        <p15:guide id="2" pos="7008">
          <p15:clr>
            <a:srgbClr val="F26B43"/>
          </p15:clr>
        </p15:guide>
        <p15:guide id="3" orient="horz" pos="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5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2533/contributions/4831007/" TargetMode="External"/><Relationship Id="rId2" Type="http://schemas.openxmlformats.org/officeDocument/2006/relationships/hyperlink" Target="https://indico.cern.ch/event/1072533/contributions/4778186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072533/contributions/4776267/" TargetMode="External"/><Relationship Id="rId4" Type="http://schemas.openxmlformats.org/officeDocument/2006/relationships/hyperlink" Target="https://indico.cern.ch/event/1072533/contributions/4778166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7" Type="http://schemas.openxmlformats.org/officeDocument/2006/relationships/image" Target="../media/image72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4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78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78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5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79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7.png"/><Relationship Id="rId7" Type="http://schemas.openxmlformats.org/officeDocument/2006/relationships/image" Target="../media/image84.png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61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58D324-6613-41A0-BD95-273CC911E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7694" y="4998004"/>
            <a:ext cx="2743200" cy="16536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F7E595-5674-49DD-92AF-B1A503E158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8190" y="1967312"/>
            <a:ext cx="10591608" cy="3285866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Measurement of Groomed Event Shapes in </a:t>
            </a:r>
            <a:r>
              <a:rPr lang="en-US" sz="6000" dirty="0" err="1">
                <a:solidFill>
                  <a:schemeClr val="tx1"/>
                </a:solidFill>
              </a:rPr>
              <a:t>e+p</a:t>
            </a:r>
            <a:r>
              <a:rPr lang="en-US" sz="6000" dirty="0">
                <a:solidFill>
                  <a:schemeClr val="tx1"/>
                </a:solidFill>
              </a:rPr>
              <a:t> DIS </a:t>
            </a:r>
            <a:br>
              <a:rPr lang="en-US" sz="6000" dirty="0"/>
            </a:br>
            <a:endParaRPr lang="en-US" sz="62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4229A7-C3EF-4038-87D7-2AEBB635D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8190" y="4624528"/>
            <a:ext cx="7178070" cy="86334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Henry Klest for the H1 Collaboration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DIS2022, May 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9CB76-AE68-437B-AB3A-5D16DEB2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9DBA754-A0F6-4206-8434-F913195B0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472" y="81362"/>
            <a:ext cx="2590800" cy="1885950"/>
          </a:xfrm>
          <a:prstGeom prst="rect">
            <a:avLst/>
          </a:prstGeom>
        </p:spPr>
      </p:pic>
      <p:pic>
        <p:nvPicPr>
          <p:cNvPr id="1028" name="Picture 4" descr="DIS2021">
            <a:extLst>
              <a:ext uri="{FF2B5EF4-FFF2-40B4-BE49-F238E27FC236}">
                <a16:creationId xmlns:a16="http://schemas.microsoft.com/office/drawing/2014/main" id="{C6D89B16-E545-4012-926D-410B9397F5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1" r="26348"/>
          <a:stretch/>
        </p:blipFill>
        <p:spPr bwMode="auto">
          <a:xfrm>
            <a:off x="3952222" y="81362"/>
            <a:ext cx="2219218" cy="847725"/>
          </a:xfrm>
          <a:prstGeom prst="rect">
            <a:avLst/>
          </a:prstGeom>
          <a:noFill/>
          <a:effectLst>
            <a:outerShdw blurRad="50800" dist="38100" dir="2700000" sx="111000" sy="111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168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Observables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227181" y="6286521"/>
            <a:ext cx="2743200" cy="365125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B4F5F1-D466-4DCB-A009-5F1B6F0EC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19" y="864817"/>
            <a:ext cx="5208251" cy="55129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B57D29-C66C-4C45-98FE-C97D2AEFD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572" y="864817"/>
            <a:ext cx="5208251" cy="542170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43979E-5028-42E9-94CF-6EC60F6E6964}"/>
              </a:ext>
            </a:extLst>
          </p:cNvPr>
          <p:cNvCxnSpPr>
            <a:cxnSpLocks/>
          </p:cNvCxnSpPr>
          <p:nvPr/>
        </p:nvCxnSpPr>
        <p:spPr>
          <a:xfrm>
            <a:off x="3353865" y="2214880"/>
            <a:ext cx="0" cy="226603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89DB0-4CD9-413A-A7F1-E3E2DBE06C37}"/>
              </a:ext>
            </a:extLst>
          </p:cNvPr>
          <p:cNvCxnSpPr>
            <a:cxnSpLocks/>
          </p:cNvCxnSpPr>
          <p:nvPr/>
        </p:nvCxnSpPr>
        <p:spPr>
          <a:xfrm flipH="1">
            <a:off x="4216440" y="3032760"/>
            <a:ext cx="304800" cy="3151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97706EE-4332-4A74-BA74-CE111277F09A}"/>
              </a:ext>
            </a:extLst>
          </p:cNvPr>
          <p:cNvSpPr txBox="1"/>
          <p:nvPr/>
        </p:nvSpPr>
        <p:spPr>
          <a:xfrm>
            <a:off x="1391314" y="2858498"/>
            <a:ext cx="875103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Single jets, Intra-jet evolution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40D757-3B6B-465C-A635-3D3A8537B9D6}"/>
              </a:ext>
            </a:extLst>
          </p:cNvPr>
          <p:cNvSpPr txBox="1"/>
          <p:nvPr/>
        </p:nvSpPr>
        <p:spPr>
          <a:xfrm>
            <a:off x="4257040" y="2337622"/>
            <a:ext cx="875103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Multi-jets, hard </a:t>
            </a:r>
            <a:r>
              <a:rPr lang="en-US" sz="1400" b="1" dirty="0" err="1">
                <a:solidFill>
                  <a:srgbClr val="C00000"/>
                </a:solidFill>
              </a:rPr>
              <a:t>splittings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43E6C8-E83E-4BC0-8178-37D24010ED5D}"/>
              </a:ext>
            </a:extLst>
          </p:cNvPr>
          <p:cNvCxnSpPr>
            <a:cxnSpLocks/>
          </p:cNvCxnSpPr>
          <p:nvPr/>
        </p:nvCxnSpPr>
        <p:spPr>
          <a:xfrm flipV="1">
            <a:off x="2184400" y="2758440"/>
            <a:ext cx="412800" cy="67056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6A7F116-6A18-4E3C-A4DF-C99A9EE8C261}"/>
              </a:ext>
            </a:extLst>
          </p:cNvPr>
          <p:cNvCxnSpPr>
            <a:cxnSpLocks/>
          </p:cNvCxnSpPr>
          <p:nvPr/>
        </p:nvCxnSpPr>
        <p:spPr>
          <a:xfrm>
            <a:off x="8102331" y="2222896"/>
            <a:ext cx="0" cy="226603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878DFE0-661D-4C5C-A13D-9AAC0D9D1886}"/>
              </a:ext>
            </a:extLst>
          </p:cNvPr>
          <p:cNvCxnSpPr>
            <a:cxnSpLocks/>
          </p:cNvCxnSpPr>
          <p:nvPr/>
        </p:nvCxnSpPr>
        <p:spPr>
          <a:xfrm>
            <a:off x="9445961" y="4002242"/>
            <a:ext cx="531613" cy="25693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6EE4D6E-C6FE-4611-972B-8D7FE7874692}"/>
              </a:ext>
            </a:extLst>
          </p:cNvPr>
          <p:cNvSpPr txBox="1"/>
          <p:nvPr/>
        </p:nvSpPr>
        <p:spPr>
          <a:xfrm>
            <a:off x="7968585" y="1337002"/>
            <a:ext cx="875103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Single jets, Intra-jet evolution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E7F824-68E3-4814-87FD-375A4B404E5D}"/>
              </a:ext>
            </a:extLst>
          </p:cNvPr>
          <p:cNvSpPr txBox="1"/>
          <p:nvPr/>
        </p:nvSpPr>
        <p:spPr>
          <a:xfrm>
            <a:off x="8595537" y="3355911"/>
            <a:ext cx="875103" cy="6463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Multi-jets, hard </a:t>
            </a:r>
            <a:r>
              <a:rPr lang="en-US" sz="1400" b="1" dirty="0" err="1">
                <a:solidFill>
                  <a:srgbClr val="C00000"/>
                </a:solidFill>
              </a:rPr>
              <a:t>splittings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7E466D6-46B8-474E-8895-A823CD159499}"/>
              </a:ext>
            </a:extLst>
          </p:cNvPr>
          <p:cNvCxnSpPr>
            <a:cxnSpLocks/>
          </p:cNvCxnSpPr>
          <p:nvPr/>
        </p:nvCxnSpPr>
        <p:spPr>
          <a:xfrm flipH="1">
            <a:off x="7543027" y="1983333"/>
            <a:ext cx="399855" cy="44652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079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0CC786-3399-4279-8D64-29C00468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25" y="1418378"/>
            <a:ext cx="11649175" cy="44878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B7D3C-6C71-4C59-806B-29AD0B8717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7609A8-1559-43F4-998B-50E84A643C64}"/>
              </a:ext>
            </a:extLst>
          </p:cNvPr>
          <p:cNvSpPr txBox="1"/>
          <p:nvPr/>
        </p:nvSpPr>
        <p:spPr>
          <a:xfrm>
            <a:off x="2882900" y="751767"/>
            <a:ext cx="6920456" cy="40011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600" dirty="0">
                <a:latin typeface="Verdana Bold" panose="020B0804030504040204" pitchFamily="34" charset="0"/>
                <a:ea typeface="Verdana Bold" panose="020B0804030504040204" pitchFamily="34" charset="0"/>
              </a:rPr>
              <a:t>Groomed vs. Ungroomed 1-jettiness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A2C4CD-E5AD-49AD-8575-772FEEC4AAF3}"/>
              </a:ext>
            </a:extLst>
          </p:cNvPr>
          <p:cNvSpPr txBox="1"/>
          <p:nvPr/>
        </p:nvSpPr>
        <p:spPr>
          <a:xfrm>
            <a:off x="2984500" y="6068973"/>
            <a:ext cx="6959600" cy="40011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600" dirty="0">
                <a:latin typeface="Georgia Regular" panose="02040502050405020303"/>
              </a:rPr>
              <a:t>Grooming enables precision measurement!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001E4-02A0-4F8B-9FA7-F90C5749CCD6}"/>
              </a:ext>
            </a:extLst>
          </p:cNvPr>
          <p:cNvSpPr txBox="1"/>
          <p:nvPr/>
        </p:nvSpPr>
        <p:spPr>
          <a:xfrm>
            <a:off x="2286000" y="2875002"/>
            <a:ext cx="2108200" cy="553998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Simulation at EIC energy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831B60C-CDBB-4EF9-BC7E-215DA90EFDBD}"/>
              </a:ext>
            </a:extLst>
          </p:cNvPr>
          <p:cNvCxnSpPr>
            <a:cxnSpLocks/>
          </p:cNvCxnSpPr>
          <p:nvPr/>
        </p:nvCxnSpPr>
        <p:spPr>
          <a:xfrm flipH="1">
            <a:off x="10036566" y="4746661"/>
            <a:ext cx="104027" cy="297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391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5B65D98-E359-4C53-8C10-0E6B876E3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370" y="16143"/>
            <a:ext cx="2958209" cy="33423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3806EF-51E3-4683-91B9-F10686CA49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3"/>
          <a:stretch/>
        </p:blipFill>
        <p:spPr>
          <a:xfrm>
            <a:off x="5620386" y="3702443"/>
            <a:ext cx="2958209" cy="314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1AC1F0-7DE9-46D7-BE76-AA43BCCE5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2250" y="3661175"/>
            <a:ext cx="2979165" cy="31828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BFA9A4-7561-43F6-8992-E17CF355ED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3505" y="17065"/>
            <a:ext cx="2958209" cy="33423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AA398CD-5805-4838-8197-18A9B18200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600" y="3692169"/>
            <a:ext cx="2975620" cy="31364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811B00-351D-467F-BAD4-1104611916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586" y="15798"/>
            <a:ext cx="2925092" cy="330607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4A4143C-932B-4965-95BE-7CA7B878F54D}"/>
              </a:ext>
            </a:extLst>
          </p:cNvPr>
          <p:cNvSpPr txBox="1"/>
          <p:nvPr/>
        </p:nvSpPr>
        <p:spPr>
          <a:xfrm>
            <a:off x="4506324" y="374357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BD2BA-D8BA-4F64-A954-B94AE045AFE4}"/>
              </a:ext>
            </a:extLst>
          </p:cNvPr>
          <p:cNvSpPr txBox="1"/>
          <p:nvPr/>
        </p:nvSpPr>
        <p:spPr>
          <a:xfrm>
            <a:off x="6225702" y="308182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413265-23C1-4354-8933-FEA17890DF66}"/>
              </a:ext>
            </a:extLst>
          </p:cNvPr>
          <p:cNvSpPr txBox="1"/>
          <p:nvPr/>
        </p:nvSpPr>
        <p:spPr>
          <a:xfrm>
            <a:off x="1751726" y="371564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68BFD1C-78B0-46FD-903A-E049D43681C7}"/>
              </a:ext>
            </a:extLst>
          </p:cNvPr>
          <p:cNvCxnSpPr>
            <a:cxnSpLocks/>
          </p:cNvCxnSpPr>
          <p:nvPr/>
        </p:nvCxnSpPr>
        <p:spPr>
          <a:xfrm>
            <a:off x="1436437" y="3633540"/>
            <a:ext cx="6443006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8E114A1-7F36-4919-9CD5-09FC9B0C9F9B}"/>
              </a:ext>
            </a:extLst>
          </p:cNvPr>
          <p:cNvSpPr txBox="1"/>
          <p:nvPr/>
        </p:nvSpPr>
        <p:spPr>
          <a:xfrm>
            <a:off x="3170678" y="3279652"/>
            <a:ext cx="3195268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Increasing </a:t>
            </a:r>
            <a:r>
              <a:rPr lang="en-US" dirty="0" err="1">
                <a:solidFill>
                  <a:srgbClr val="C00000"/>
                </a:solidFill>
              </a:rPr>
              <a:t>z</a:t>
            </a:r>
            <a:r>
              <a:rPr lang="en-US" baseline="-25000" dirty="0" err="1">
                <a:solidFill>
                  <a:srgbClr val="C00000"/>
                </a:solidFill>
              </a:rPr>
              <a:t>cut</a:t>
            </a:r>
            <a:r>
              <a:rPr lang="en-US" dirty="0">
                <a:solidFill>
                  <a:srgbClr val="C00000"/>
                </a:solidFill>
              </a:rPr>
              <a:t>, harsher grooming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6708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8656710" y="888271"/>
                <a:ext cx="3234813" cy="4998857"/>
              </a:xfrm>
            </p:spPr>
            <p:txBody>
              <a:bodyPr/>
              <a:lstStyle/>
              <a:p>
                <a:r>
                  <a:rPr lang="en-US" sz="1900" dirty="0">
                    <a:latin typeface="Georgia Regular"/>
                  </a:rPr>
                  <a:t>Data is corrected for real QED ISR and FSR</a:t>
                </a:r>
              </a:p>
              <a:p>
                <a:r>
                  <a:rPr lang="en-US" sz="1900" dirty="0">
                    <a:latin typeface="Georgia Regular"/>
                  </a:rPr>
                  <a:t>Uncertainty on data is statistical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1900" dirty="0">
                    <a:latin typeface="Georgia Regular"/>
                  </a:rPr>
                  <a:t> systematic</a:t>
                </a:r>
              </a:p>
              <a:p>
                <a:pPr lvl="1"/>
                <a:r>
                  <a:rPr lang="en-US" sz="1500" dirty="0">
                    <a:latin typeface="Georgia Regular"/>
                  </a:rPr>
                  <a:t>Dominated by model uncertainty from bin-by-bin correction</a:t>
                </a:r>
              </a:p>
              <a:p>
                <a:endParaRPr lang="en-US" sz="1000" dirty="0">
                  <a:latin typeface="Georgia Regular"/>
                </a:endParaRPr>
              </a:p>
              <a:p>
                <a:r>
                  <a:rPr lang="en-US" sz="1900" dirty="0">
                    <a:latin typeface="Georgia Regular"/>
                  </a:rPr>
                  <a:t>RAPGAP and DJANGOH</a:t>
                </a:r>
              </a:p>
              <a:p>
                <a:pPr lvl="1"/>
                <a:r>
                  <a:rPr lang="en-US" sz="1900" dirty="0">
                    <a:latin typeface="Georgia Regular"/>
                  </a:rPr>
                  <a:t>Standard H1 MCs</a:t>
                </a:r>
              </a:p>
              <a:p>
                <a:pPr lvl="1"/>
                <a:r>
                  <a:rPr lang="en-US" sz="1900" dirty="0">
                    <a:latin typeface="Georgia Regular"/>
                  </a:rPr>
                  <a:t>Both use LEPTO for matrix elements O(α</a:t>
                </a:r>
                <a:r>
                  <a:rPr lang="en-US" sz="1900" baseline="-25000" dirty="0">
                    <a:latin typeface="Georgia Regular" panose="02040502050405020303"/>
                  </a:rPr>
                  <a:t>S</a:t>
                </a:r>
                <a:r>
                  <a:rPr lang="en-US" sz="1900" dirty="0">
                    <a:latin typeface="Georgia Regular" panose="02040502050405020303"/>
                  </a:rPr>
                  <a:t>)</a:t>
                </a:r>
              </a:p>
              <a:p>
                <a:r>
                  <a:rPr lang="en-US" sz="1900" dirty="0">
                    <a:latin typeface="Georgia Regular" panose="02040502050405020303"/>
                  </a:rPr>
                  <a:t>DJANGOH:</a:t>
                </a:r>
              </a:p>
              <a:p>
                <a:pPr lvl="1"/>
                <a:r>
                  <a:rPr lang="en-US" sz="1900" dirty="0">
                    <a:latin typeface="Georgia Regular" panose="02040502050405020303"/>
                  </a:rPr>
                  <a:t>Color dipole model PS + string fragmentation</a:t>
                </a:r>
              </a:p>
              <a:p>
                <a:r>
                  <a:rPr lang="en-US" sz="1900" dirty="0">
                    <a:latin typeface="Georgia Regular" panose="02040502050405020303"/>
                  </a:rPr>
                  <a:t>RAPGAP: </a:t>
                </a:r>
              </a:p>
              <a:p>
                <a:pPr lvl="1"/>
                <a:r>
                  <a:rPr lang="en-US" sz="1900" dirty="0">
                    <a:latin typeface="Georgia Regular" panose="02040502050405020303"/>
                  </a:rPr>
                  <a:t>DGLAP PS + string fragmentation</a:t>
                </a:r>
              </a:p>
              <a:p>
                <a:endParaRPr lang="en-US" dirty="0">
                  <a:latin typeface="Georgia Regular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8656710" y="888271"/>
                <a:ext cx="3234813" cy="4998857"/>
              </a:xfr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39240" y="6458893"/>
            <a:ext cx="2437710" cy="338476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722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63806EF-51E3-4683-91B9-F10686CA49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3"/>
          <a:stretch/>
        </p:blipFill>
        <p:spPr>
          <a:xfrm>
            <a:off x="8797491" y="824436"/>
            <a:ext cx="3111150" cy="33040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sz="3800" dirty="0">
                <a:latin typeface="Verdana Bold" panose="020B0804030504040204" pitchFamily="34" charset="0"/>
                <a:ea typeface="Verdana Bold" panose="020B0804030504040204" pitchFamily="34" charset="0"/>
              </a:rPr>
              <a:t>Results – Groomed 1 </a:t>
            </a:r>
            <a:r>
              <a:rPr lang="en-US" sz="3800" dirty="0" err="1">
                <a:latin typeface="Verdana Bold" panose="020B0804030504040204" pitchFamily="34" charset="0"/>
                <a:ea typeface="Verdana Bold" panose="020B0804030504040204" pitchFamily="34" charset="0"/>
              </a:rPr>
              <a:t>Jettiness</a:t>
            </a:r>
            <a:endParaRPr lang="en-US" sz="3800" dirty="0">
              <a:latin typeface="Verdana Bold" panose="020B0804030504040204" pitchFamily="34" charset="0"/>
              <a:ea typeface="Verdana Bold" panose="020B08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35015" y="4360196"/>
            <a:ext cx="6517079" cy="2137754"/>
          </a:xfrm>
        </p:spPr>
        <p:txBody>
          <a:bodyPr/>
          <a:lstStyle/>
          <a:p>
            <a:r>
              <a:rPr lang="en-US" sz="2400" dirty="0">
                <a:latin typeface="Georgia Regular"/>
              </a:rPr>
              <a:t>Best tail region from SHERPA, RAPGAP</a:t>
            </a:r>
          </a:p>
          <a:p>
            <a:pPr lvl="1"/>
            <a:r>
              <a:rPr lang="en-US" sz="2000" dirty="0">
                <a:latin typeface="Georgia Regular"/>
              </a:rPr>
              <a:t>Fixed-order, </a:t>
            </a:r>
            <a:r>
              <a:rPr lang="en-US" sz="2000" dirty="0" err="1">
                <a:latin typeface="Georgia Regular"/>
              </a:rPr>
              <a:t>multijets</a:t>
            </a:r>
            <a:r>
              <a:rPr lang="en-US" sz="2000" dirty="0">
                <a:latin typeface="Georgia Regular"/>
              </a:rPr>
              <a:t>, hard </a:t>
            </a:r>
            <a:r>
              <a:rPr lang="en-US" sz="2000" dirty="0" err="1">
                <a:latin typeface="Georgia Regular"/>
              </a:rPr>
              <a:t>splittings</a:t>
            </a:r>
            <a:endParaRPr lang="en-US" sz="2000" dirty="0">
              <a:latin typeface="Georgia Regular"/>
            </a:endParaRPr>
          </a:p>
          <a:p>
            <a:r>
              <a:rPr lang="en-US" sz="2400" dirty="0">
                <a:latin typeface="Georgia Regular"/>
              </a:rPr>
              <a:t>Best peak region from DIRE, Herwig Merging</a:t>
            </a:r>
          </a:p>
          <a:p>
            <a:pPr lvl="1"/>
            <a:r>
              <a:rPr lang="en-US" sz="2000" dirty="0" err="1">
                <a:latin typeface="Georgia Regular"/>
              </a:rPr>
              <a:t>Resummation</a:t>
            </a:r>
            <a:r>
              <a:rPr lang="en-US" sz="2000" dirty="0">
                <a:latin typeface="Georgia Regular"/>
              </a:rPr>
              <a:t>, </a:t>
            </a:r>
            <a:r>
              <a:rPr lang="en-US" sz="2000" dirty="0" err="1">
                <a:latin typeface="Georgia Regular"/>
              </a:rPr>
              <a:t>parton</a:t>
            </a:r>
            <a:r>
              <a:rPr lang="en-US" sz="2000" dirty="0">
                <a:latin typeface="Georgia Regular"/>
              </a:rPr>
              <a:t> shower, hadronization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470931" y="5004916"/>
            <a:ext cx="2437710" cy="3291840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A7CC1FF-A376-460D-87FA-0CDD91DFAD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239" y="780700"/>
            <a:ext cx="3120316" cy="33351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78B47D-FD08-4C07-A01C-19C161E74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7836" y="818941"/>
            <a:ext cx="3103146" cy="32998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399B5D4-33D0-4B8E-9B93-23E569DD94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756" y="804443"/>
            <a:ext cx="3134061" cy="33349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D528D0-3775-4F08-9545-B23102FDA45D}"/>
              </a:ext>
            </a:extLst>
          </p:cNvPr>
          <p:cNvSpPr txBox="1"/>
          <p:nvPr/>
        </p:nvSpPr>
        <p:spPr>
          <a:xfrm>
            <a:off x="544530" y="5905037"/>
            <a:ext cx="4541178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SHERPA – Version 2.2.12 (MEPS@NLO)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AHADIC++ - Cluster Fragmentation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Lund – String Fragmentation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A8660F-1636-4CEF-B481-16965C20ACD7}"/>
                  </a:ext>
                </a:extLst>
              </p:cNvPr>
              <p:cNvSpPr txBox="1"/>
              <p:nvPr/>
            </p:nvSpPr>
            <p:spPr>
              <a:xfrm>
                <a:off x="544529" y="5118204"/>
                <a:ext cx="4623371" cy="707886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 Regular" panose="02040502050405020303"/>
                  </a:rPr>
                  <a:t>Herwig – Version 7.2 (Angular-ordered)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NLO</a:t>
                </a:r>
                <a:r>
                  <a:rPr lang="en-US" sz="1400" dirty="0">
                    <a:latin typeface="Georgia Regular" panose="02040502050405020303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400" dirty="0">
                    <a:latin typeface="Georgia Regular" panose="02040502050405020303"/>
                  </a:rPr>
                  <a:t>PS – AO Shower, subtractive matching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Merging -  Dipole shower + </a:t>
                </a:r>
                <a:r>
                  <a:rPr lang="en-US" sz="1400" dirty="0" err="1">
                    <a:latin typeface="Georgia Regular" panose="02040502050405020303"/>
                  </a:rPr>
                  <a:t>multijet</a:t>
                </a:r>
                <a:r>
                  <a:rPr lang="en-US" sz="1400" dirty="0">
                    <a:latin typeface="Georgia Regular" panose="02040502050405020303"/>
                  </a:rPr>
                  <a:t> merging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A8660F-1636-4CEF-B481-16965C20AC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29" y="5118204"/>
                <a:ext cx="4623371" cy="707886"/>
              </a:xfrm>
              <a:prstGeom prst="rect">
                <a:avLst/>
              </a:prstGeom>
              <a:blipFill>
                <a:blip r:embed="rId7"/>
                <a:stretch>
                  <a:fillRect l="-2767" t="-11207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91E6D98C-1385-46CC-9341-CA8C36B96AFE}"/>
              </a:ext>
            </a:extLst>
          </p:cNvPr>
          <p:cNvSpPr txBox="1"/>
          <p:nvPr/>
        </p:nvSpPr>
        <p:spPr>
          <a:xfrm>
            <a:off x="544529" y="4317290"/>
            <a:ext cx="4623371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PYTHIA – Version 8.3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VINCIA – Antenna Shower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DIRE -  Dipole shower + </a:t>
            </a:r>
            <a:r>
              <a:rPr lang="en-US" sz="1400" dirty="0" err="1">
                <a:latin typeface="Georgia Regular" panose="02040502050405020303"/>
              </a:rPr>
              <a:t>multijet</a:t>
            </a:r>
            <a:r>
              <a:rPr lang="en-US" sz="1400" dirty="0">
                <a:latin typeface="Georgia Regular" panose="02040502050405020303"/>
              </a:rPr>
              <a:t> merging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E0E5D0-C5B4-4082-ABED-EB75E65ADF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454"/>
          <a:stretch/>
        </p:blipFill>
        <p:spPr>
          <a:xfrm>
            <a:off x="9218727" y="207164"/>
            <a:ext cx="2582855" cy="59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73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BE91D0E-D178-48B9-A2F9-D78F18206EB0}"/>
              </a:ext>
            </a:extLst>
          </p:cNvPr>
          <p:cNvGrpSpPr/>
          <p:nvPr/>
        </p:nvGrpSpPr>
        <p:grpSpPr>
          <a:xfrm>
            <a:off x="475488" y="806028"/>
            <a:ext cx="10905886" cy="3521372"/>
            <a:chOff x="475488" y="3325024"/>
            <a:chExt cx="10905886" cy="352137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F318AA-0352-4437-9D00-B6C94E79BE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397"/>
            <a:stretch/>
          </p:blipFill>
          <p:spPr>
            <a:xfrm>
              <a:off x="8257032" y="3331795"/>
              <a:ext cx="3124342" cy="350836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9D610C5-B399-46B1-ABCC-F99915D8AD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425"/>
            <a:stretch/>
          </p:blipFill>
          <p:spPr>
            <a:xfrm>
              <a:off x="5666232" y="3331796"/>
              <a:ext cx="3081022" cy="35146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ACB287A-4F10-4B16-9194-5EFD0D8AA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200"/>
            <a:stretch/>
          </p:blipFill>
          <p:spPr>
            <a:xfrm>
              <a:off x="3063241" y="3336028"/>
              <a:ext cx="3096260" cy="350990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6D4A65-59B9-4790-BF29-F5E205A30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882"/>
            <a:stretch/>
          </p:blipFill>
          <p:spPr>
            <a:xfrm>
              <a:off x="475488" y="3325024"/>
              <a:ext cx="3088979" cy="3521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sz="3800" dirty="0">
                <a:latin typeface="Verdana Bold" panose="020B0804030504040204" pitchFamily="34" charset="0"/>
                <a:ea typeface="Verdana Bold" panose="020B0804030504040204" pitchFamily="34" charset="0"/>
              </a:rPr>
              <a:t>Results – Groomed Invariant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35015" y="4502717"/>
            <a:ext cx="6517079" cy="2137754"/>
          </a:xfrm>
        </p:spPr>
        <p:txBody>
          <a:bodyPr/>
          <a:lstStyle/>
          <a:p>
            <a:r>
              <a:rPr lang="en-US" sz="2400" dirty="0">
                <a:latin typeface="Georgia Regular"/>
              </a:rPr>
              <a:t>Q</a:t>
            </a:r>
            <a:r>
              <a:rPr lang="en-US" sz="2400" baseline="30000" dirty="0">
                <a:latin typeface="Georgia Regular"/>
              </a:rPr>
              <a:t>2</a:t>
            </a:r>
            <a:r>
              <a:rPr lang="en-US" sz="2400" baseline="-25000" dirty="0">
                <a:latin typeface="Georgia Regular"/>
              </a:rPr>
              <a:t>Min.</a:t>
            </a:r>
            <a:r>
              <a:rPr lang="en-US" sz="2400" dirty="0">
                <a:latin typeface="Georgia Regular"/>
              </a:rPr>
              <a:t> = 150 GeV</a:t>
            </a:r>
            <a:r>
              <a:rPr lang="en-US" sz="2400" baseline="30000" dirty="0">
                <a:latin typeface="Georgia Regular"/>
              </a:rPr>
              <a:t>2</a:t>
            </a:r>
            <a:endParaRPr lang="en-US" sz="2400" dirty="0">
              <a:latin typeface="Georgia Regular"/>
            </a:endParaRPr>
          </a:p>
          <a:p>
            <a:r>
              <a:rPr lang="en-US" sz="2400" dirty="0">
                <a:latin typeface="Georgia Regular"/>
              </a:rPr>
              <a:t>Best high mass region from SHERPA</a:t>
            </a:r>
          </a:p>
          <a:p>
            <a:pPr lvl="1"/>
            <a:r>
              <a:rPr lang="en-US" sz="2000" dirty="0">
                <a:latin typeface="Georgia Regular"/>
              </a:rPr>
              <a:t>Fixed-order, </a:t>
            </a:r>
            <a:r>
              <a:rPr lang="en-US" sz="2000" dirty="0" err="1">
                <a:latin typeface="Georgia Regular"/>
              </a:rPr>
              <a:t>multijets</a:t>
            </a:r>
            <a:r>
              <a:rPr lang="en-US" sz="2000" dirty="0">
                <a:latin typeface="Georgia Regular"/>
              </a:rPr>
              <a:t>, hard </a:t>
            </a:r>
            <a:r>
              <a:rPr lang="en-US" sz="2000" dirty="0" err="1">
                <a:latin typeface="Georgia Regular"/>
              </a:rPr>
              <a:t>splittings</a:t>
            </a:r>
            <a:endParaRPr lang="en-US" sz="2000" dirty="0">
              <a:latin typeface="Georgia Regular"/>
            </a:endParaRPr>
          </a:p>
          <a:p>
            <a:r>
              <a:rPr lang="en-US" sz="2400" dirty="0">
                <a:latin typeface="Georgia Regular"/>
              </a:rPr>
              <a:t>Best low mass region from Herwig, DIRE</a:t>
            </a:r>
          </a:p>
          <a:p>
            <a:pPr lvl="1"/>
            <a:r>
              <a:rPr lang="en-US" sz="2000" dirty="0" err="1">
                <a:latin typeface="Georgia Regular"/>
              </a:rPr>
              <a:t>Resummation</a:t>
            </a:r>
            <a:r>
              <a:rPr lang="en-US" sz="2000" dirty="0">
                <a:latin typeface="Georgia Regular"/>
              </a:rPr>
              <a:t>, </a:t>
            </a:r>
            <a:r>
              <a:rPr lang="en-US" sz="2000" dirty="0" err="1">
                <a:latin typeface="Georgia Regular"/>
              </a:rPr>
              <a:t>parton</a:t>
            </a:r>
            <a:r>
              <a:rPr lang="en-US" sz="2000" dirty="0">
                <a:latin typeface="Georgia Regular"/>
              </a:rPr>
              <a:t> shower, hadronization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8C119F-029A-489A-BDFB-05E1CE36867E}"/>
              </a:ext>
            </a:extLst>
          </p:cNvPr>
          <p:cNvSpPr txBox="1"/>
          <p:nvPr/>
        </p:nvSpPr>
        <p:spPr>
          <a:xfrm>
            <a:off x="544530" y="5993937"/>
            <a:ext cx="4541178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SHERPA – Version 2.2.12 (MEPS@NLO)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AHADIC++ - Cluster Fragmentation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Lund – String Fragmentation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C3D032-A583-4F34-9609-C3448E08BF0A}"/>
                  </a:ext>
                </a:extLst>
              </p:cNvPr>
              <p:cNvSpPr txBox="1"/>
              <p:nvPr/>
            </p:nvSpPr>
            <p:spPr>
              <a:xfrm>
                <a:off x="544529" y="5207104"/>
                <a:ext cx="4623371" cy="707886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 Regular" panose="02040502050405020303"/>
                  </a:rPr>
                  <a:t>Herwig – Version 7.2 (Angular-ordered)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NLO</a:t>
                </a:r>
                <a:r>
                  <a:rPr lang="en-US" sz="1400" dirty="0">
                    <a:latin typeface="Georgia Regular" panose="02040502050405020303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400" dirty="0">
                    <a:latin typeface="Georgia Regular" panose="02040502050405020303"/>
                  </a:rPr>
                  <a:t>PS – AO Shower, subtractive matching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Merging -  Dipole shower + </a:t>
                </a:r>
                <a:r>
                  <a:rPr lang="en-US" sz="1400" dirty="0" err="1">
                    <a:latin typeface="Georgia Regular" panose="02040502050405020303"/>
                  </a:rPr>
                  <a:t>multijet</a:t>
                </a:r>
                <a:r>
                  <a:rPr lang="en-US" sz="1400" dirty="0">
                    <a:latin typeface="Georgia Regular" panose="02040502050405020303"/>
                  </a:rPr>
                  <a:t> merging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C3D032-A583-4F34-9609-C3448E08B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29" y="5207104"/>
                <a:ext cx="4623371" cy="707886"/>
              </a:xfrm>
              <a:prstGeom prst="rect">
                <a:avLst/>
              </a:prstGeom>
              <a:blipFill>
                <a:blip r:embed="rId7"/>
                <a:stretch>
                  <a:fillRect l="-2767" t="-11207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50FE37B-47DA-482F-9466-45EDEDB7745C}"/>
              </a:ext>
            </a:extLst>
          </p:cNvPr>
          <p:cNvSpPr txBox="1"/>
          <p:nvPr/>
        </p:nvSpPr>
        <p:spPr>
          <a:xfrm>
            <a:off x="544529" y="4406190"/>
            <a:ext cx="4623371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PYTHIA – Version 8.3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VINCIA – Antenna Shower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DIRE -  Dipole shower + </a:t>
            </a:r>
            <a:r>
              <a:rPr lang="en-US" sz="1400" dirty="0" err="1">
                <a:latin typeface="Georgia Regular" panose="02040502050405020303"/>
              </a:rPr>
              <a:t>multijet</a:t>
            </a:r>
            <a:r>
              <a:rPr lang="en-US" sz="1400" dirty="0">
                <a:latin typeface="Georgia Regular" panose="02040502050405020303"/>
              </a:rPr>
              <a:t> merging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9DB0F70-3598-439D-8665-3CA9220BAC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7505" y="290204"/>
            <a:ext cx="1699906" cy="5841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39C3B0-AE58-4879-BB95-1011B4C65C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93680" y="232228"/>
            <a:ext cx="1813293" cy="623119"/>
          </a:xfrm>
          <a:prstGeom prst="rect">
            <a:avLst/>
          </a:prstGeom>
        </p:spPr>
      </p:pic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87413ADC-DD19-4B99-9C48-55A71C5506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236040" y="4873211"/>
            <a:ext cx="2437710" cy="3291840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75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sz="3800" dirty="0">
                <a:latin typeface="Verdana Bold" panose="020B0804030504040204" pitchFamily="34" charset="0"/>
                <a:ea typeface="Verdana Bold" panose="020B0804030504040204" pitchFamily="34" charset="0"/>
              </a:rPr>
              <a:t>Results – Groomed Invariant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5835015" y="4522871"/>
                <a:ext cx="5966567" cy="2137754"/>
              </a:xfrm>
            </p:spPr>
            <p:txBody>
              <a:bodyPr/>
              <a:lstStyle/>
              <a:p>
                <a:r>
                  <a:rPr lang="en-US" sz="2200" dirty="0">
                    <a:latin typeface="Georgia Regular"/>
                  </a:rPr>
                  <a:t>Generally, predictions become less accurate at lower </a:t>
                </a:r>
                <a:r>
                  <a:rPr lang="en-US" sz="2200" dirty="0" err="1">
                    <a:latin typeface="Georgia Regular"/>
                  </a:rPr>
                  <a:t>z</a:t>
                </a:r>
                <a:r>
                  <a:rPr lang="en-US" sz="2200" baseline="-25000" dirty="0" err="1">
                    <a:latin typeface="Georgia Regular"/>
                  </a:rPr>
                  <a:t>cut</a:t>
                </a:r>
                <a:r>
                  <a:rPr lang="en-US" sz="2200" dirty="0">
                    <a:latin typeface="Georgia Regular"/>
                  </a:rPr>
                  <a:t> </a:t>
                </a:r>
              </a:p>
              <a:p>
                <a:pPr lvl="1"/>
                <a:r>
                  <a:rPr lang="en-US" sz="1800" dirty="0">
                    <a:latin typeface="Georgia Regular"/>
                  </a:rPr>
                  <a:t>Less grooming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Georgia Regular"/>
                  </a:rPr>
                  <a:t> Less removal of remnant hemisphere radiation</a:t>
                </a:r>
              </a:p>
              <a:p>
                <a:pPr lvl="1"/>
                <a:r>
                  <a:rPr lang="en-US" sz="1800" dirty="0">
                    <a:latin typeface="Georgia Regular"/>
                  </a:rPr>
                  <a:t>Remnant hemisphere is typically less well described by MC models</a:t>
                </a:r>
              </a:p>
              <a:p>
                <a:endParaRPr lang="en-US" sz="2200" dirty="0">
                  <a:latin typeface="Georgia Regular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5835015" y="4522871"/>
                <a:ext cx="5966567" cy="213775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236040" y="4873211"/>
            <a:ext cx="2437710" cy="3291840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8C119F-029A-489A-BDFB-05E1CE36867E}"/>
              </a:ext>
            </a:extLst>
          </p:cNvPr>
          <p:cNvSpPr txBox="1"/>
          <p:nvPr/>
        </p:nvSpPr>
        <p:spPr>
          <a:xfrm>
            <a:off x="544530" y="5968537"/>
            <a:ext cx="4541178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SHERPA – Version 2.2.12 (MEPS@NLO)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AHADIC++ - Cluster Fragmentation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Lund – String Fragmentation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C3D032-A583-4F34-9609-C3448E08BF0A}"/>
                  </a:ext>
                </a:extLst>
              </p:cNvPr>
              <p:cNvSpPr txBox="1"/>
              <p:nvPr/>
            </p:nvSpPr>
            <p:spPr>
              <a:xfrm>
                <a:off x="544529" y="5181704"/>
                <a:ext cx="4623371" cy="707886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 Regular" panose="02040502050405020303"/>
                  </a:rPr>
                  <a:t>Herwig – Version 7.2 (Angular-ordered)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NLO</a:t>
                </a:r>
                <a:r>
                  <a:rPr lang="en-US" sz="1400" dirty="0">
                    <a:latin typeface="Georgia Regular" panose="02040502050405020303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400" dirty="0">
                    <a:latin typeface="Georgia Regular" panose="02040502050405020303"/>
                  </a:rPr>
                  <a:t>PS – AO Shower, subtractive matching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 Regular" panose="02040502050405020303"/>
                  </a:rPr>
                  <a:t>Merging -  Dipole shower + </a:t>
                </a:r>
                <a:r>
                  <a:rPr lang="en-US" sz="1400" dirty="0" err="1">
                    <a:latin typeface="Georgia Regular" panose="02040502050405020303"/>
                  </a:rPr>
                  <a:t>multijet</a:t>
                </a:r>
                <a:r>
                  <a:rPr lang="en-US" sz="1400" dirty="0">
                    <a:latin typeface="Georgia Regular" panose="02040502050405020303"/>
                  </a:rPr>
                  <a:t> merging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C3D032-A583-4F34-9609-C3448E08B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29" y="5181704"/>
                <a:ext cx="4623371" cy="707886"/>
              </a:xfrm>
              <a:prstGeom prst="rect">
                <a:avLst/>
              </a:prstGeom>
              <a:blipFill>
                <a:blip r:embed="rId4"/>
                <a:stretch>
                  <a:fillRect l="-2767" t="-11207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50FE37B-47DA-482F-9466-45EDEDB7745C}"/>
              </a:ext>
            </a:extLst>
          </p:cNvPr>
          <p:cNvSpPr txBox="1"/>
          <p:nvPr/>
        </p:nvSpPr>
        <p:spPr>
          <a:xfrm>
            <a:off x="544529" y="4380790"/>
            <a:ext cx="4623371" cy="70788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</a:rPr>
              <a:t>PYTHIA – Version 8.3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VINCIA – Antenna Shower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 Regular" panose="02040502050405020303"/>
              </a:rPr>
              <a:t>DIRE -  Dipole shower + </a:t>
            </a:r>
            <a:r>
              <a:rPr lang="en-US" sz="1400" dirty="0" err="1">
                <a:latin typeface="Georgia Regular" panose="02040502050405020303"/>
              </a:rPr>
              <a:t>multijet</a:t>
            </a:r>
            <a:r>
              <a:rPr lang="en-US" sz="1400" dirty="0">
                <a:latin typeface="Georgia Regular" panose="02040502050405020303"/>
              </a:rPr>
              <a:t> merging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E124B1-75EA-4868-8A20-9067C564625F}"/>
              </a:ext>
            </a:extLst>
          </p:cNvPr>
          <p:cNvGrpSpPr/>
          <p:nvPr/>
        </p:nvGrpSpPr>
        <p:grpSpPr>
          <a:xfrm>
            <a:off x="474726" y="825582"/>
            <a:ext cx="10833354" cy="3507856"/>
            <a:chOff x="474726" y="3354455"/>
            <a:chExt cx="10833354" cy="350785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E1A4B01-BF11-4660-BD92-C78C4DBB71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722"/>
            <a:stretch/>
          </p:blipFill>
          <p:spPr>
            <a:xfrm>
              <a:off x="8254238" y="3373828"/>
              <a:ext cx="3053842" cy="348848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3C32209-931F-426C-AB84-3BB7AC58D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-1" r="380"/>
            <a:stretch/>
          </p:blipFill>
          <p:spPr>
            <a:xfrm>
              <a:off x="5649075" y="3360329"/>
              <a:ext cx="3069476" cy="349767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F5A43E6-E5FB-46D3-A44D-DEC32A9BE7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813"/>
            <a:stretch/>
          </p:blipFill>
          <p:spPr>
            <a:xfrm>
              <a:off x="3060700" y="3356913"/>
              <a:ext cx="3081175" cy="349612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1D751AF-687C-4404-BE13-42A446EB63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-1" r="866"/>
            <a:stretch/>
          </p:blipFill>
          <p:spPr>
            <a:xfrm>
              <a:off x="474726" y="3354455"/>
              <a:ext cx="3068574" cy="349853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B35D30EA-2A3F-4F8C-B5A9-A25C8FA9B5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93680" y="232228"/>
            <a:ext cx="1813293" cy="62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78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E51D76D-AD33-418C-AAE8-F7F34B03D4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26" t="88112"/>
          <a:stretch/>
        </p:blipFill>
        <p:spPr>
          <a:xfrm>
            <a:off x="9237209" y="5907409"/>
            <a:ext cx="2732088" cy="4360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3A5843C-42C6-4A02-AFD2-2FD81ABDE0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26" t="88112"/>
          <a:stretch/>
        </p:blipFill>
        <p:spPr>
          <a:xfrm>
            <a:off x="6566778" y="5909192"/>
            <a:ext cx="2732088" cy="436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B516C4-8D88-4DDA-A2D6-3333C3729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37" y="6163438"/>
            <a:ext cx="2882948" cy="5697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58ABF4-1D93-4112-BBCB-2A33D585F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26" y="5720990"/>
            <a:ext cx="3247693" cy="4110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D2969-27B7-41BB-90F8-DC1CDE8F8F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77755" y="6494331"/>
            <a:ext cx="3067315" cy="398615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656374-1EE3-4859-AF14-72799032AA38}"/>
              </a:ext>
            </a:extLst>
          </p:cNvPr>
          <p:cNvGrpSpPr/>
          <p:nvPr/>
        </p:nvGrpSpPr>
        <p:grpSpPr>
          <a:xfrm>
            <a:off x="3373873" y="1274234"/>
            <a:ext cx="3306768" cy="5071682"/>
            <a:chOff x="3699798" y="836422"/>
            <a:chExt cx="3306768" cy="506499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6F0B392-2F39-4508-8C4A-286942F07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14157" y="836422"/>
              <a:ext cx="3292409" cy="365302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82B0A46-2E86-4CF8-A0BB-2340889B1E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063" b="34789"/>
            <a:stretch/>
          </p:blipFill>
          <p:spPr>
            <a:xfrm>
              <a:off x="3708739" y="3194050"/>
              <a:ext cx="3237116" cy="227965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284F89C-CE66-482A-943B-80987FB3E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84224" b="37852"/>
            <a:stretch/>
          </p:blipFill>
          <p:spPr>
            <a:xfrm>
              <a:off x="3699798" y="3086408"/>
              <a:ext cx="510668" cy="227965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68A28B-8465-4473-854F-EF3A069E44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826" t="88112"/>
            <a:stretch/>
          </p:blipFill>
          <p:spPr>
            <a:xfrm>
              <a:off x="4229100" y="5465382"/>
              <a:ext cx="2732088" cy="436033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8373F267-D841-4B89-9E1E-87F78A15D5B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337" t="2450" r="4325" b="34998"/>
          <a:stretch/>
        </p:blipFill>
        <p:spPr>
          <a:xfrm>
            <a:off x="9240835" y="1354667"/>
            <a:ext cx="2665411" cy="228811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858F0E4-5DB3-43DA-BAFF-54EAA314AC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75" t="2613" r="1700" b="34855"/>
          <a:stretch/>
        </p:blipFill>
        <p:spPr>
          <a:xfrm>
            <a:off x="6570665" y="3632200"/>
            <a:ext cx="2679698" cy="2286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CFD162E-CE4C-4E7B-9709-152875DF092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580" t="2179" r="5255" b="35026"/>
          <a:stretch/>
        </p:blipFill>
        <p:spPr>
          <a:xfrm>
            <a:off x="6571237" y="1359430"/>
            <a:ext cx="2672291" cy="22870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A1206C-56F8-4185-B018-0E92414549D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372" t="2412" r="1649" b="35037"/>
          <a:stretch/>
        </p:blipFill>
        <p:spPr>
          <a:xfrm>
            <a:off x="9237133" y="3640667"/>
            <a:ext cx="2673350" cy="22775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5759" y="1236843"/>
            <a:ext cx="3439455" cy="4998857"/>
          </a:xfrm>
        </p:spPr>
        <p:txBody>
          <a:bodyPr/>
          <a:lstStyle/>
          <a:p>
            <a:r>
              <a:rPr lang="en-US" sz="2400" dirty="0">
                <a:latin typeface="Georgia Regular" panose="02040502050405020303"/>
              </a:rPr>
              <a:t>Analytic - SCET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From Y. Makris [1]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Evaluated at two values of </a:t>
            </a:r>
            <a:r>
              <a:rPr lang="el-GR" sz="2000" dirty="0">
                <a:latin typeface="Georgia Regular" panose="02040502050405020303"/>
              </a:rPr>
              <a:t>Ω</a:t>
            </a:r>
            <a:r>
              <a:rPr lang="en-US" sz="2000" baseline="-25000" dirty="0">
                <a:latin typeface="Georgia Regular" panose="02040502050405020303"/>
              </a:rPr>
              <a:t>NP</a:t>
            </a:r>
            <a:r>
              <a:rPr lang="en-US" sz="2000" dirty="0">
                <a:latin typeface="Georgia Regular" panose="02040502050405020303"/>
              </a:rPr>
              <a:t> </a:t>
            </a:r>
          </a:p>
          <a:p>
            <a:pPr lvl="2"/>
            <a:r>
              <a:rPr lang="en-US" sz="1600" dirty="0">
                <a:latin typeface="Georgia Regular" panose="02040502050405020303"/>
              </a:rPr>
              <a:t>Shape function mean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No fixed-order calculation yet incorporated</a:t>
            </a:r>
          </a:p>
          <a:p>
            <a:r>
              <a:rPr lang="en-US" sz="2200" dirty="0">
                <a:latin typeface="Georgia Regular" panose="02040502050405020303"/>
              </a:rPr>
              <a:t>Agreement improves with increasing </a:t>
            </a:r>
            <a:r>
              <a:rPr lang="en-US" sz="2200" dirty="0" err="1">
                <a:latin typeface="Georgia Regular" panose="02040502050405020303"/>
              </a:rPr>
              <a:t>z</a:t>
            </a:r>
            <a:r>
              <a:rPr lang="en-US" sz="2200" baseline="-25000" dirty="0" err="1">
                <a:latin typeface="Georgia Regular" panose="02040502050405020303"/>
              </a:rPr>
              <a:t>cut</a:t>
            </a:r>
            <a:r>
              <a:rPr lang="en-US" sz="2200" baseline="-25000" dirty="0">
                <a:latin typeface="Georgia Regular" panose="02040502050405020303"/>
              </a:rPr>
              <a:t>, </a:t>
            </a:r>
            <a:r>
              <a:rPr lang="el-GR" sz="2200" dirty="0">
                <a:latin typeface="Georgia Regular" panose="02040502050405020303"/>
              </a:rPr>
              <a:t>Ω</a:t>
            </a:r>
            <a:r>
              <a:rPr lang="en-US" sz="2200" baseline="-25000" dirty="0">
                <a:latin typeface="Georgia Regular" panose="02040502050405020303"/>
              </a:rPr>
              <a:t>NP</a:t>
            </a:r>
            <a:r>
              <a:rPr lang="en-US" sz="2200" dirty="0">
                <a:latin typeface="Georgia Regular" panose="02040502050405020303"/>
              </a:rPr>
              <a:t> </a:t>
            </a:r>
          </a:p>
          <a:p>
            <a:pPr lvl="1"/>
            <a:r>
              <a:rPr lang="en-US" sz="1800" dirty="0">
                <a:latin typeface="Georgia Regular" panose="02040502050405020303"/>
              </a:rPr>
              <a:t>Non-perturbative effects are significant!</a:t>
            </a:r>
          </a:p>
          <a:p>
            <a:pPr lvl="1"/>
            <a:r>
              <a:rPr lang="en-US" sz="1800" dirty="0">
                <a:latin typeface="Georgia Regular" panose="02040502050405020303"/>
              </a:rPr>
              <a:t>Factorization validity improves to higher </a:t>
            </a:r>
            <a:r>
              <a:rPr lang="en-US" sz="1800" dirty="0" err="1">
                <a:latin typeface="Georgia Regular" panose="02040502050405020303"/>
              </a:rPr>
              <a:t>z</a:t>
            </a:r>
            <a:r>
              <a:rPr lang="en-US" sz="1800" baseline="-25000" dirty="0" err="1">
                <a:latin typeface="Georgia Regular" panose="02040502050405020303"/>
              </a:rPr>
              <a:t>cut</a:t>
            </a:r>
            <a:endParaRPr lang="en-US" sz="1800" dirty="0">
              <a:latin typeface="Georgia Regular" panose="02040502050405020303"/>
            </a:endParaRPr>
          </a:p>
          <a:p>
            <a:endParaRPr lang="en-US" dirty="0">
              <a:latin typeface="Georgia Regular" panose="02040502050405020303"/>
            </a:endParaRPr>
          </a:p>
          <a:p>
            <a:pPr marL="0" indent="0">
              <a:buNone/>
            </a:pPr>
            <a:endParaRPr lang="en-US" dirty="0">
              <a:latin typeface="Georgia Regular" panose="02040502050405020303"/>
            </a:endParaRPr>
          </a:p>
        </p:txBody>
      </p:sp>
    </p:spTree>
    <p:extLst>
      <p:ext uri="{BB962C8B-B14F-4D97-AF65-F5344CB8AC3E}">
        <p14:creationId xmlns:p14="http://schemas.microsoft.com/office/powerpoint/2010/main" val="567063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9FA8D8-4C26-40CE-AB6B-5395D8410A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DF14B46-1637-45F4-8380-DDCE8A02F8AE}"/>
                  </a:ext>
                </a:extLst>
              </p:cNvPr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368379" y="1282902"/>
                <a:ext cx="6679691" cy="3478213"/>
              </a:xfrm>
              <a:prstGeom prst="rect">
                <a:avLst/>
              </a:prstGeo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eorgia Regular" panose="02040502050405020303"/>
                  </a:rPr>
                  <a:t>At small invariant masses, individual hadron masses play a large role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eorgia Regular" panose="02040502050405020303"/>
                  </a:rPr>
                  <a:t>Analytic predictions most accurate at small masses, in the region defined by: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Georgia Regular" panose="02040502050405020303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Georgia Regular" panose="02040502050405020303"/>
                  </a:rPr>
                  <a:t>EIC will have significant advantages in this region</a:t>
                </a:r>
              </a:p>
              <a:p>
                <a:pPr marL="800100" lvl="1" indent="-342900"/>
                <a:r>
                  <a:rPr lang="en-US" sz="2000" dirty="0">
                    <a:latin typeface="Georgia Regular" panose="02040502050405020303"/>
                  </a:rPr>
                  <a:t>Hadron ID, high statistics</a:t>
                </a:r>
              </a:p>
              <a:p>
                <a:pPr marL="579438" lvl="1" indent="-342900"/>
                <a:r>
                  <a:rPr lang="en-US" dirty="0">
                    <a:latin typeface="Georgia Regular" panose="02040502050405020303"/>
                  </a:rPr>
                  <a:t>More differential measurement possible</a:t>
                </a:r>
              </a:p>
              <a:p>
                <a:pPr marL="579438" lvl="1" indent="-342900"/>
                <a:r>
                  <a:rPr lang="en-US" dirty="0">
                    <a:latin typeface="Georgia Regular" panose="02040502050405020303"/>
                  </a:rPr>
                  <a:t>New theory </a:t>
                </a:r>
                <a:r>
                  <a:rPr lang="en-US" dirty="0" err="1">
                    <a:latin typeface="Georgia Regular" panose="02040502050405020303"/>
                  </a:rPr>
                  <a:t>tools+data</a:t>
                </a:r>
                <a:r>
                  <a:rPr lang="en-US" dirty="0">
                    <a:latin typeface="Georgia Regular" panose="02040502050405020303"/>
                  </a:rPr>
                  <a:t> for high-precision studies of NP sector</a:t>
                </a:r>
              </a:p>
              <a:p>
                <a:r>
                  <a:rPr lang="en-US" sz="2400" dirty="0" err="1">
                    <a:latin typeface="Georgia Regular" panose="02040502050405020303"/>
                  </a:rPr>
                  <a:t>LHeC</a:t>
                </a:r>
                <a:r>
                  <a:rPr lang="en-US" sz="2400" dirty="0">
                    <a:latin typeface="Georgia Regular" panose="02040502050405020303"/>
                  </a:rPr>
                  <a:t> will access larger region where factorization holds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>
                    <a:latin typeface="Georgia Regular" panose="02040502050405020303"/>
                  </a:rPr>
                  <a:t> higher Q</a:t>
                </a:r>
                <a:r>
                  <a:rPr lang="en-US" sz="2400" baseline="30000" dirty="0">
                    <a:latin typeface="Georgia Regular" panose="02040502050405020303"/>
                  </a:rPr>
                  <a:t>2</a:t>
                </a:r>
                <a:endParaRPr lang="en-US" sz="2400" dirty="0">
                  <a:latin typeface="Georgia Regular" panose="02040502050405020303"/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DF14B46-1637-45F4-8380-DDCE8A02F8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368379" y="1282902"/>
                <a:ext cx="6679691" cy="3478213"/>
              </a:xfrm>
              <a:prstGeom prst="rect">
                <a:avLst/>
              </a:prstGeom>
              <a:blipFill>
                <a:blip r:embed="rId2"/>
                <a:stretch>
                  <a:fillRect l="-1186" t="-2452" r="-456" b="-48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B43A0C8-5154-43B7-AC6C-0838A2E41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2822" y="219943"/>
            <a:ext cx="14557478" cy="10572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Groomed Invariant Mass - Future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3BE4EB-8E94-4084-9621-EE1764400F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23" t="4421" b="-1"/>
          <a:stretch/>
        </p:blipFill>
        <p:spPr>
          <a:xfrm>
            <a:off x="2304125" y="2885553"/>
            <a:ext cx="1995261" cy="397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1AE1B-4ACF-4A3B-BCA4-16C7CE81F8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5268" y="1253531"/>
            <a:ext cx="4593910" cy="49942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086C7F-7F06-43F1-988A-0FB3EDD0AEE4}"/>
              </a:ext>
            </a:extLst>
          </p:cNvPr>
          <p:cNvCxnSpPr>
            <a:cxnSpLocks/>
          </p:cNvCxnSpPr>
          <p:nvPr/>
        </p:nvCxnSpPr>
        <p:spPr>
          <a:xfrm flipH="1" flipV="1">
            <a:off x="8954941" y="2743200"/>
            <a:ext cx="14396" cy="2922049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9239E5-F263-4704-BA5E-8D79A7C7A037}"/>
              </a:ext>
            </a:extLst>
          </p:cNvPr>
          <p:cNvCxnSpPr/>
          <p:nvPr/>
        </p:nvCxnSpPr>
        <p:spPr>
          <a:xfrm flipH="1">
            <a:off x="8692338" y="3728557"/>
            <a:ext cx="255405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DED477-30DD-4761-BF39-F410326D1FC5}"/>
              </a:ext>
            </a:extLst>
          </p:cNvPr>
          <p:cNvSpPr txBox="1"/>
          <p:nvPr/>
        </p:nvSpPr>
        <p:spPr>
          <a:xfrm>
            <a:off x="7970073" y="3402503"/>
            <a:ext cx="1141014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 err="1">
                <a:solidFill>
                  <a:srgbClr val="C00000"/>
                </a:solidFill>
              </a:rPr>
              <a:t>M</a:t>
            </a:r>
            <a:r>
              <a:rPr lang="en-US" sz="1400" b="1" baseline="-25000" dirty="0" err="1">
                <a:solidFill>
                  <a:srgbClr val="C00000"/>
                </a:solidFill>
              </a:rPr>
              <a:t>Gr.</a:t>
            </a:r>
            <a:r>
              <a:rPr lang="en-US" sz="1400" b="1" baseline="-25000" dirty="0">
                <a:solidFill>
                  <a:srgbClr val="C00000"/>
                </a:solidFill>
              </a:rPr>
              <a:t> </a:t>
            </a:r>
            <a:r>
              <a:rPr lang="en-US" sz="1400" b="1" dirty="0">
                <a:solidFill>
                  <a:srgbClr val="C00000"/>
                </a:solidFill>
              </a:rPr>
              <a:t>&lt; 1 GeV</a:t>
            </a:r>
          </a:p>
        </p:txBody>
      </p:sp>
    </p:spTree>
    <p:extLst>
      <p:ext uri="{BB962C8B-B14F-4D97-AF65-F5344CB8AC3E}">
        <p14:creationId xmlns:p14="http://schemas.microsoft.com/office/powerpoint/2010/main" val="354307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BB4B55-4C24-49D3-9553-6D7B44A11D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D18F7-4D3D-4C7D-A5E2-3D12218C5B7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900" y="894267"/>
            <a:ext cx="11252200" cy="2619375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eorgia Regular" panose="02040502050405020303"/>
              </a:rPr>
              <a:t>H1 has performed the first measurement of groomed event shapes in DIS</a:t>
            </a:r>
          </a:p>
          <a:p>
            <a:pPr marL="800100" lvl="1" indent="-342900"/>
            <a:r>
              <a:rPr lang="en-US" sz="1600" dirty="0">
                <a:latin typeface="Georgia Regular" panose="02040502050405020303"/>
              </a:rPr>
              <a:t>H1prelim-22-033 </a:t>
            </a:r>
          </a:p>
          <a:p>
            <a:pPr marL="800100" lvl="1" indent="-342900"/>
            <a:r>
              <a:rPr lang="en-US" sz="1600" dirty="0">
                <a:latin typeface="Georgia Regular" panose="02040502050405020303"/>
              </a:rPr>
              <a:t>See also the ungroomed 1-jettiness preliminary: H1prelim-21-032</a:t>
            </a:r>
          </a:p>
          <a:p>
            <a:pPr marL="800100" lvl="1" indent="-342900"/>
            <a:endParaRPr lang="en-US" sz="2200" dirty="0">
              <a:latin typeface="Georgia Regular" panose="02040502050405020303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Georgia Regular" panose="02040502050405020303"/>
              </a:rPr>
              <a:t>Data has been compared to a variety of MC predictions from SHERPA, PYTHIA, HERWIG, DJANGOH, RAPGAP, as well as analytic predictions from SCET</a:t>
            </a:r>
          </a:p>
          <a:p>
            <a:pPr marL="579438" lvl="1" indent="-342900"/>
            <a:r>
              <a:rPr lang="en-US" sz="2600" dirty="0">
                <a:latin typeface="Georgia Regular" panose="02040502050405020303"/>
              </a:rPr>
              <a:t>None of the models studied here agree completely with data within uncertainties</a:t>
            </a:r>
          </a:p>
          <a:p>
            <a:pPr marL="579438" lvl="1" indent="-342900"/>
            <a:r>
              <a:rPr lang="en-US" sz="2600" dirty="0">
                <a:latin typeface="Georgia Regular" panose="02040502050405020303"/>
              </a:rPr>
              <a:t>Signifies that DIS MC models could use improvement, especially in light of upcoming EIC</a:t>
            </a:r>
          </a:p>
          <a:p>
            <a:pPr marL="863600" lvl="2" indent="-342900"/>
            <a:r>
              <a:rPr lang="en-US" sz="2400" dirty="0">
                <a:latin typeface="Georgia Regular" panose="02040502050405020303"/>
              </a:rPr>
              <a:t>Archived HERA data will necessarily play an important role in this initiative!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2686CA-9AAD-4818-8E8E-7969484E98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97621"/>
            <a:ext cx="10058400" cy="10572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611511-2160-416A-9ECD-B0E37AD43B68}"/>
              </a:ext>
            </a:extLst>
          </p:cNvPr>
          <p:cNvSpPr txBox="1"/>
          <p:nvPr/>
        </p:nvSpPr>
        <p:spPr>
          <a:xfrm>
            <a:off x="3195263" y="5677327"/>
            <a:ext cx="7736439" cy="89255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latin typeface="Georgia Regular" panose="02040502050405020303"/>
              </a:rPr>
              <a:t>Check out other H1 Talks!</a:t>
            </a:r>
            <a:br>
              <a:rPr lang="en-US" dirty="0">
                <a:latin typeface="Georgia Regular" panose="02040502050405020303"/>
              </a:rPr>
            </a:br>
            <a:r>
              <a:rPr lang="en-US" sz="1000" dirty="0">
                <a:latin typeface="Georgia Regular" panose="02040502050405020303"/>
                <a:hlinkClick r:id="rId2"/>
              </a:rPr>
              <a:t>Multi-differential Jet Substructure Measurement in High Q² Deep-Inelastic Scattering with the H1 Detector </a:t>
            </a:r>
            <a:endParaRPr lang="en-US" sz="1000" dirty="0">
              <a:latin typeface="Georgia Regular" panose="02040502050405020303"/>
            </a:endParaRPr>
          </a:p>
          <a:p>
            <a:pPr algn="l"/>
            <a:r>
              <a:rPr lang="en-US" sz="1000" dirty="0">
                <a:latin typeface="Georgia Regular" panose="02040502050405020303"/>
                <a:hlinkClick r:id="rId3"/>
              </a:rPr>
              <a:t>Machine learning-assisted measurement of multi-differential lepton-jet correlations in deep-inelastic scattering with the H1 detector </a:t>
            </a:r>
            <a:endParaRPr lang="en-US" sz="1000" dirty="0">
              <a:latin typeface="Georgia Regular" panose="02040502050405020303"/>
            </a:endParaRPr>
          </a:p>
          <a:p>
            <a:pPr algn="l"/>
            <a:r>
              <a:rPr lang="en-US" sz="1000" dirty="0">
                <a:latin typeface="Georgia Regular" panose="02040502050405020303"/>
                <a:hlinkClick r:id="rId4"/>
              </a:rPr>
              <a:t>Probing hadronization and jet substructure with leading particles in jet at H1 </a:t>
            </a:r>
            <a:endParaRPr lang="en-US" sz="1000" dirty="0">
              <a:latin typeface="Georgia Regular" panose="02040502050405020303"/>
            </a:endParaRPr>
          </a:p>
          <a:p>
            <a:pPr algn="l"/>
            <a:r>
              <a:rPr lang="en-US" sz="1000" dirty="0">
                <a:latin typeface="Georgia Regular" panose="02040502050405020303"/>
                <a:hlinkClick r:id="rId5"/>
              </a:rPr>
              <a:t>Measurement of the 1-jettiness event shape observable in deep-inelastic electron-proton scattering at HERA </a:t>
            </a:r>
            <a:endParaRPr lang="en-US" sz="1000" dirty="0">
              <a:latin typeface="Georgia Regular" panose="02040502050405020303"/>
            </a:endParaRPr>
          </a:p>
        </p:txBody>
      </p:sp>
    </p:spTree>
    <p:extLst>
      <p:ext uri="{BB962C8B-B14F-4D97-AF65-F5344CB8AC3E}">
        <p14:creationId xmlns:p14="http://schemas.microsoft.com/office/powerpoint/2010/main" val="3676732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B383-E68F-425A-ACC3-9AEF5BD98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DD4E1-B689-48B2-AB1E-74AA7F2B2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7999" y="2190127"/>
            <a:ext cx="10382607" cy="2618859"/>
          </a:xfrm>
        </p:spPr>
        <p:txBody>
          <a:bodyPr/>
          <a:lstStyle/>
          <a:p>
            <a:r>
              <a:rPr lang="en-US" dirty="0">
                <a:latin typeface="Georgia Regular" panose="02040502050405020303"/>
              </a:rPr>
              <a:t>[1] - </a:t>
            </a:r>
            <a:r>
              <a:rPr lang="en-US" dirty="0">
                <a:effectLst/>
                <a:latin typeface="Georgia Regular" panose="02040502050405020303"/>
              </a:rPr>
              <a:t>Revisiting the role of grooming in DIS, Y. Makris - </a:t>
            </a:r>
            <a:r>
              <a:rPr lang="en-US" dirty="0">
                <a:latin typeface="Georgia Regular" panose="02040502050405020303"/>
              </a:rPr>
              <a:t>arXiv:</a:t>
            </a:r>
            <a:r>
              <a:rPr lang="en-US" dirty="0">
                <a:effectLst/>
                <a:latin typeface="Georgia Regular" panose="02040502050405020303"/>
              </a:rPr>
              <a:t>2101.02708</a:t>
            </a:r>
          </a:p>
          <a:p>
            <a:r>
              <a:rPr lang="en-US" dirty="0">
                <a:latin typeface="Georgia Regular" panose="02040502050405020303"/>
              </a:rPr>
              <a:t>[2] – </a:t>
            </a:r>
            <a:r>
              <a:rPr lang="en-US" dirty="0">
                <a:effectLst/>
                <a:latin typeface="Georgia Regular" panose="02040502050405020303"/>
              </a:rPr>
              <a:t>Groomed and energy-energy-correlation event shapes at EIC, Y. Makris - LBL Seminar: Oct. 2020</a:t>
            </a:r>
          </a:p>
          <a:p>
            <a:r>
              <a:rPr lang="en-US" dirty="0">
                <a:latin typeface="Georgia Regular" panose="02040502050405020303"/>
              </a:rPr>
              <a:t>[3] – PYTHIA 8.3 Manual - arXiv:2203.11601</a:t>
            </a:r>
          </a:p>
          <a:p>
            <a:r>
              <a:rPr lang="en-US" dirty="0">
                <a:latin typeface="Georgia Regular" panose="02040502050405020303"/>
              </a:rPr>
              <a:t>[4] – SHERPA 2.2.12 Manual - sherpa.hepforge.org/doc/SHERPA-MC-2.2.12.html</a:t>
            </a:r>
          </a:p>
          <a:p>
            <a:r>
              <a:rPr lang="en-US" dirty="0">
                <a:latin typeface="Georgia Regular" panose="02040502050405020303"/>
              </a:rPr>
              <a:t>[5] – herwig.hepforge.org</a:t>
            </a:r>
          </a:p>
          <a:p>
            <a:endParaRPr lang="en-US" dirty="0"/>
          </a:p>
          <a:p>
            <a:endParaRPr lang="en-US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D4389-E475-42F6-BDF9-3C71A0A4B9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0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F450E1-0473-4DCB-9979-0A3692DEEC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27B2072-4F60-4E5F-A5F6-8C515A5DBD3F}"/>
                  </a:ext>
                </a:extLst>
              </p:cNvPr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552471" y="1128976"/>
                <a:ext cx="6721632" cy="4386263"/>
              </a:xfrm>
              <a:prstGeom prst="rect">
                <a:avLst/>
              </a:prstGeo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 Regular" panose="02040502050405020303"/>
                  </a:rPr>
                  <a:t>Inclusive observables where all particles contribute</a:t>
                </a:r>
              </a:p>
              <a:p>
                <a:pPr marL="579438" lvl="1" indent="-342900"/>
                <a:r>
                  <a:rPr lang="en-US" dirty="0">
                    <a:latin typeface="Georgia Regular" panose="02040502050405020303"/>
                  </a:rPr>
                  <a:t>E.g. Thrust – measures degree of collimation along an axis</a:t>
                </a:r>
              </a:p>
              <a:p>
                <a:pPr marL="122238" indent="-342900"/>
                <a:r>
                  <a:rPr lang="en-US" b="1" dirty="0">
                    <a:latin typeface="Georgia Regular" panose="02040502050405020303"/>
                  </a:rPr>
                  <a:t>Sensitive to QCD across scales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 Regular" panose="02040502050405020303"/>
                  </a:rPr>
                  <a:t>Calculable to high precision in perturbation theory</a:t>
                </a:r>
              </a:p>
              <a:p>
                <a:pPr marL="579438" lvl="1" indent="-342900"/>
                <a:r>
                  <a:rPr lang="en-US" dirty="0">
                    <a:latin typeface="Georgia Regular" panose="02040502050405020303"/>
                  </a:rPr>
                  <a:t>Fixed-order QCD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Georgia Regular" panose="02040502050405020303"/>
                  </a:rPr>
                  <a:t>tail of thrust distribution</a:t>
                </a:r>
              </a:p>
              <a:p>
                <a:pPr marL="579438" lvl="1" indent="-342900"/>
                <a:r>
                  <a:rPr lang="en-US" dirty="0">
                    <a:latin typeface="Georgia Regular" panose="02040502050405020303"/>
                  </a:rPr>
                  <a:t>Soft-collinear effective theory (SCET) calculations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Georgia Regular" panose="02040502050405020303"/>
                  </a:rPr>
                  <a:t>peak of thrust distribution</a:t>
                </a:r>
              </a:p>
              <a:p>
                <a:pPr marL="122238" indent="-342900"/>
                <a:r>
                  <a:rPr lang="en-US" dirty="0">
                    <a:latin typeface="Georgia Regular" panose="02040502050405020303"/>
                  </a:rPr>
                  <a:t>Used extensively in </a:t>
                </a:r>
                <a:r>
                  <a:rPr lang="en-US" dirty="0" err="1">
                    <a:latin typeface="Georgia Regular" panose="02040502050405020303"/>
                  </a:rPr>
                  <a:t>e</a:t>
                </a:r>
                <a:r>
                  <a:rPr lang="en-US" baseline="30000" dirty="0" err="1">
                    <a:latin typeface="Georgia Regular" panose="02040502050405020303"/>
                  </a:rPr>
                  <a:t>+</a:t>
                </a:r>
                <a:r>
                  <a:rPr lang="en-US" dirty="0" err="1">
                    <a:latin typeface="Georgia Regular" panose="02040502050405020303"/>
                  </a:rPr>
                  <a:t>e</a:t>
                </a:r>
                <a:r>
                  <a:rPr lang="en-US" baseline="30000" dirty="0">
                    <a:latin typeface="Georgia Regular" panose="02040502050405020303"/>
                  </a:rPr>
                  <a:t>-</a:t>
                </a:r>
                <a:r>
                  <a:rPr lang="en-US" dirty="0">
                    <a:latin typeface="Georgia Regular" panose="02040502050405020303"/>
                  </a:rPr>
                  <a:t> and </a:t>
                </a:r>
                <a:r>
                  <a:rPr lang="en-US" dirty="0" err="1">
                    <a:latin typeface="Georgia Regular" panose="02040502050405020303"/>
                  </a:rPr>
                  <a:t>Breit</a:t>
                </a:r>
                <a:r>
                  <a:rPr lang="en-US" dirty="0">
                    <a:latin typeface="Georgia Regular" panose="02040502050405020303"/>
                  </a:rPr>
                  <a:t> frame </a:t>
                </a:r>
                <a:r>
                  <a:rPr lang="en-US" dirty="0" err="1">
                    <a:latin typeface="Georgia Regular" panose="02040502050405020303"/>
                  </a:rPr>
                  <a:t>e+p</a:t>
                </a:r>
                <a:r>
                  <a:rPr lang="en-US" dirty="0">
                    <a:latin typeface="Georgia Regular" panose="02040502050405020303"/>
                  </a:rPr>
                  <a:t> collisions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27B2072-4F60-4E5F-A5F6-8C515A5DBD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552471" y="1128976"/>
                <a:ext cx="6721632" cy="4386263"/>
              </a:xfrm>
              <a:prstGeom prst="rect">
                <a:avLst/>
              </a:prstGeom>
              <a:blipFill>
                <a:blip r:embed="rId2"/>
                <a:stretch>
                  <a:fillRect l="-1633" t="-2361" b="-25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4CCCACF0-6AD9-4CA5-A093-17F94F4C741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8904" y="238403"/>
            <a:ext cx="10058400" cy="10572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Event Shapes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620282-E7AD-4B4F-9298-A60D4343D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627" y="1991992"/>
            <a:ext cx="1689777" cy="23464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EC52E8-4193-43FF-BC17-179A079BE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613" y="1991992"/>
            <a:ext cx="3271014" cy="4386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5A5A23-3F7B-4895-A8E0-796EDB5BF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79" y="681300"/>
            <a:ext cx="4438650" cy="895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D9B844-7368-4034-AAA9-E4900DBC6F24}"/>
              </a:ext>
            </a:extLst>
          </p:cNvPr>
          <p:cNvSpPr txBox="1"/>
          <p:nvPr/>
        </p:nvSpPr>
        <p:spPr>
          <a:xfrm>
            <a:off x="8152356" y="643061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effectLst/>
                <a:latin typeface="Georgia Regular" panose="02040502050405020303"/>
              </a:rPr>
              <a:t>arXiv</a:t>
            </a:r>
            <a:r>
              <a:rPr lang="en-US" dirty="0">
                <a:effectLst/>
                <a:latin typeface="Georgia Regular" panose="02040502050405020303"/>
              </a:rPr>
              <a:t>/0512014v1</a:t>
            </a:r>
          </a:p>
        </p:txBody>
      </p:sp>
    </p:spTree>
    <p:extLst>
      <p:ext uri="{BB962C8B-B14F-4D97-AF65-F5344CB8AC3E}">
        <p14:creationId xmlns:p14="http://schemas.microsoft.com/office/powerpoint/2010/main" val="1085498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BB383-E68F-425A-ACC3-9AEF5BD98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DD4E1-B689-48B2-AB1E-74AA7F2B20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D4389-E475-42F6-BDF9-3C71A0A4B9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8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301A529B-491F-44E9-8F3C-8038A3578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1" y="4607157"/>
            <a:ext cx="9753602" cy="15232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5BBBAD8-0F74-4195-ACBD-996603837C4C}"/>
              </a:ext>
            </a:extLst>
          </p:cNvPr>
          <p:cNvSpPr/>
          <p:nvPr/>
        </p:nvSpPr>
        <p:spPr>
          <a:xfrm>
            <a:off x="9707504" y="4721087"/>
            <a:ext cx="1150995" cy="62058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B9FBBD1-AAE5-4E78-A1C1-E51A343CA9E7}"/>
              </a:ext>
            </a:extLst>
          </p:cNvPr>
          <p:cNvSpPr/>
          <p:nvPr/>
        </p:nvSpPr>
        <p:spPr>
          <a:xfrm>
            <a:off x="8903368" y="4724485"/>
            <a:ext cx="791494" cy="6171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3A1E480-4A9E-41DB-80EF-FC2B58122A37}"/>
              </a:ext>
            </a:extLst>
          </p:cNvPr>
          <p:cNvSpPr/>
          <p:nvPr/>
        </p:nvSpPr>
        <p:spPr>
          <a:xfrm>
            <a:off x="4673600" y="4852183"/>
            <a:ext cx="1794577" cy="5869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27A0BAD-B790-471F-B377-115377A979BF}"/>
              </a:ext>
            </a:extLst>
          </p:cNvPr>
          <p:cNvSpPr/>
          <p:nvPr/>
        </p:nvSpPr>
        <p:spPr>
          <a:xfrm>
            <a:off x="3724977" y="4848057"/>
            <a:ext cx="935922" cy="58690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C462ABC-5A8C-45CB-9502-5079D717153C}"/>
              </a:ext>
            </a:extLst>
          </p:cNvPr>
          <p:cNvCxnSpPr>
            <a:cxnSpLocks/>
          </p:cNvCxnSpPr>
          <p:nvPr/>
        </p:nvCxnSpPr>
        <p:spPr>
          <a:xfrm flipH="1" flipV="1">
            <a:off x="5475287" y="3163072"/>
            <a:ext cx="379414" cy="69490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8914B1-B365-4C8C-8067-BFB274874F3D}"/>
              </a:ext>
            </a:extLst>
          </p:cNvPr>
          <p:cNvCxnSpPr>
            <a:cxnSpLocks/>
          </p:cNvCxnSpPr>
          <p:nvPr/>
        </p:nvCxnSpPr>
        <p:spPr>
          <a:xfrm>
            <a:off x="5835650" y="3846690"/>
            <a:ext cx="374652" cy="50659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9E1FCB7-C1BB-4B35-8D7A-DB357E722538}"/>
              </a:ext>
            </a:extLst>
          </p:cNvPr>
          <p:cNvCxnSpPr>
            <a:cxnSpLocks/>
          </p:cNvCxnSpPr>
          <p:nvPr/>
        </p:nvCxnSpPr>
        <p:spPr>
          <a:xfrm flipH="1" flipV="1">
            <a:off x="5047719" y="3305808"/>
            <a:ext cx="779464" cy="55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477CC8-67C3-4A3B-B952-BE13A7E3A7A0}"/>
              </a:ext>
            </a:extLst>
          </p:cNvPr>
          <p:cNvCxnSpPr>
            <a:cxnSpLocks/>
          </p:cNvCxnSpPr>
          <p:nvPr/>
        </p:nvCxnSpPr>
        <p:spPr>
          <a:xfrm flipH="1">
            <a:off x="4808139" y="3859391"/>
            <a:ext cx="955677" cy="265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11F9D4B-BB10-4889-863E-3962BAF7652B}"/>
              </a:ext>
            </a:extLst>
          </p:cNvPr>
          <p:cNvCxnSpPr>
            <a:cxnSpLocks/>
          </p:cNvCxnSpPr>
          <p:nvPr/>
        </p:nvCxnSpPr>
        <p:spPr>
          <a:xfrm flipH="1" flipV="1">
            <a:off x="4999033" y="3517342"/>
            <a:ext cx="836614" cy="342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03C2635-7275-43C9-9E4F-0862C44E1578}"/>
              </a:ext>
            </a:extLst>
          </p:cNvPr>
          <p:cNvCxnSpPr>
            <a:cxnSpLocks/>
          </p:cNvCxnSpPr>
          <p:nvPr/>
        </p:nvCxnSpPr>
        <p:spPr>
          <a:xfrm flipH="1">
            <a:off x="1562100" y="3848100"/>
            <a:ext cx="42799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5E3993-DDDF-45C6-A360-77DD66934DFC}"/>
                  </a:ext>
                </a:extLst>
              </p:cNvPr>
              <p:cNvSpPr txBox="1"/>
              <p:nvPr/>
            </p:nvSpPr>
            <p:spPr>
              <a:xfrm>
                <a:off x="488950" y="780594"/>
                <a:ext cx="5689600" cy="230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Jet Direction (</a:t>
                </a:r>
                <a:r>
                  <a:rPr lang="en-US" dirty="0" err="1">
                    <a:solidFill>
                      <a:schemeClr val="accent1"/>
                    </a:solidFill>
                  </a:rPr>
                  <a:t>Breit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l-GR" dirty="0">
                    <a:solidFill>
                      <a:schemeClr val="accent1"/>
                    </a:solidFill>
                  </a:rPr>
                  <a:t>η</a:t>
                </a:r>
                <a:r>
                  <a:rPr lang="en-US" dirty="0">
                    <a:solidFill>
                      <a:schemeClr val="accent1"/>
                    </a:solidFill>
                  </a:rPr>
                  <a:t>=-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)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-collinear direction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Beam Direction (</a:t>
                </a:r>
                <a:r>
                  <a:rPr lang="en-US" dirty="0" err="1">
                    <a:solidFill>
                      <a:srgbClr val="FF0000"/>
                    </a:solidFill>
                  </a:rPr>
                  <a:t>Breit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l-GR" dirty="0">
                    <a:solidFill>
                      <a:srgbClr val="FF0000"/>
                    </a:solidFill>
                  </a:rPr>
                  <a:t>η</a:t>
                </a:r>
                <a:r>
                  <a:rPr lang="en-US" dirty="0">
                    <a:solidFill>
                      <a:srgbClr val="FF0000"/>
                    </a:solidFill>
                  </a:rPr>
                  <a:t>=-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 = n-collinear direction  </a:t>
                </a:r>
              </a:p>
              <a:p>
                <a:r>
                  <a:rPr lang="en-US" dirty="0">
                    <a:solidFill>
                      <a:schemeClr val="accent6"/>
                    </a:solidFill>
                  </a:rPr>
                  <a:t>Soft Radiation (Isotropic)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Collinear-soft radiation, wide-angle soft radiation mostly along jet direction</a:t>
                </a: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5E3993-DDDF-45C6-A360-77DD66934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50" y="780594"/>
                <a:ext cx="5689600" cy="2308324"/>
              </a:xfrm>
              <a:prstGeom prst="rect">
                <a:avLst/>
              </a:prstGeom>
              <a:blipFill>
                <a:blip r:embed="rId3"/>
                <a:stretch>
                  <a:fillRect l="-857" t="-13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FDFDC29C-B3D0-4BEF-AE0E-47BA2EEAC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5468" y="625328"/>
            <a:ext cx="5329546" cy="2301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24133D-82E8-4CA1-8AE7-86F948630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0551" y="62866"/>
            <a:ext cx="1524000" cy="9048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F70611-D2FF-42DB-8027-35C25AFA7E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2760"/>
          <a:stretch/>
        </p:blipFill>
        <p:spPr>
          <a:xfrm>
            <a:off x="9046898" y="200025"/>
            <a:ext cx="2627577" cy="2919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B22985-6FEC-4B7D-A283-144EE5E3F8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850" y="192088"/>
            <a:ext cx="3619500" cy="4572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0037704-B724-46DA-AF2F-A69B51560FA8}"/>
              </a:ext>
            </a:extLst>
          </p:cNvPr>
          <p:cNvCxnSpPr/>
          <p:nvPr/>
        </p:nvCxnSpPr>
        <p:spPr>
          <a:xfrm flipH="1" flipV="1">
            <a:off x="2133600" y="3619500"/>
            <a:ext cx="367030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E0B64A-CDC6-43E6-B87A-B0469C6E49B0}"/>
              </a:ext>
            </a:extLst>
          </p:cNvPr>
          <p:cNvCxnSpPr>
            <a:cxnSpLocks/>
          </p:cNvCxnSpPr>
          <p:nvPr/>
        </p:nvCxnSpPr>
        <p:spPr>
          <a:xfrm flipH="1">
            <a:off x="1803400" y="3835400"/>
            <a:ext cx="400050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E1CC8F7-4AAC-4B0D-AE9B-A349741E166F}"/>
              </a:ext>
            </a:extLst>
          </p:cNvPr>
          <p:cNvCxnSpPr>
            <a:cxnSpLocks/>
          </p:cNvCxnSpPr>
          <p:nvPr/>
        </p:nvCxnSpPr>
        <p:spPr>
          <a:xfrm flipV="1">
            <a:off x="5861050" y="3613150"/>
            <a:ext cx="95250" cy="23495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71DC8E-EC6E-4177-8D34-CBE83456AF87}"/>
              </a:ext>
            </a:extLst>
          </p:cNvPr>
          <p:cNvCxnSpPr>
            <a:cxnSpLocks/>
          </p:cNvCxnSpPr>
          <p:nvPr/>
        </p:nvCxnSpPr>
        <p:spPr>
          <a:xfrm flipH="1">
            <a:off x="5702301" y="3847398"/>
            <a:ext cx="152400" cy="45720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FDB048A-0E7A-4FF3-B907-90502FC987B2}"/>
              </a:ext>
            </a:extLst>
          </p:cNvPr>
          <p:cNvSpPr txBox="1"/>
          <p:nvPr/>
        </p:nvSpPr>
        <p:spPr>
          <a:xfrm>
            <a:off x="596900" y="5671139"/>
            <a:ext cx="4878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Region 1, shape of distribution depends only on jet and collinear-soft functions, which are independent of Q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BB08A2C-69AD-460E-8BC6-FDAB91814B60}"/>
              </a:ext>
            </a:extLst>
          </p:cNvPr>
          <p:cNvCxnSpPr>
            <a:cxnSpLocks/>
          </p:cNvCxnSpPr>
          <p:nvPr/>
        </p:nvCxnSpPr>
        <p:spPr>
          <a:xfrm>
            <a:off x="5891213" y="3848100"/>
            <a:ext cx="5411787" cy="2349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203720E-DFA0-44B3-844C-DB2A4608368F}"/>
              </a:ext>
            </a:extLst>
          </p:cNvPr>
          <p:cNvCxnSpPr>
            <a:cxnSpLocks/>
          </p:cNvCxnSpPr>
          <p:nvPr/>
        </p:nvCxnSpPr>
        <p:spPr>
          <a:xfrm flipV="1">
            <a:off x="5842000" y="3671129"/>
            <a:ext cx="4953000" cy="1642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3C0D20-8807-42F6-A0BE-CD78D14F4D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E6DEE-2AA7-456C-8D75-DDA40D551E49}" type="slidenum">
              <a:rPr lang="en-US" smtClean="0"/>
              <a:t>21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00A519-442E-43DF-B1B7-10BA17F40B56}"/>
              </a:ext>
            </a:extLst>
          </p:cNvPr>
          <p:cNvCxnSpPr>
            <a:cxnSpLocks/>
          </p:cNvCxnSpPr>
          <p:nvPr/>
        </p:nvCxnSpPr>
        <p:spPr>
          <a:xfrm>
            <a:off x="5841996" y="3848100"/>
            <a:ext cx="52959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852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5E3993-DDDF-45C6-A360-77DD66934DFC}"/>
                  </a:ext>
                </a:extLst>
              </p:cNvPr>
              <p:cNvSpPr txBox="1"/>
              <p:nvPr/>
            </p:nvSpPr>
            <p:spPr>
              <a:xfrm>
                <a:off x="488950" y="780594"/>
                <a:ext cx="5689600" cy="2308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Jet Direction (</a:t>
                </a:r>
                <a:r>
                  <a:rPr lang="en-US" dirty="0" err="1">
                    <a:solidFill>
                      <a:schemeClr val="accent1"/>
                    </a:solidFill>
                  </a:rPr>
                  <a:t>Breit</a:t>
                </a:r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l-GR" dirty="0">
                    <a:solidFill>
                      <a:schemeClr val="accent1"/>
                    </a:solidFill>
                  </a:rPr>
                  <a:t>η</a:t>
                </a:r>
                <a:r>
                  <a:rPr lang="en-US" dirty="0">
                    <a:solidFill>
                      <a:schemeClr val="accent1"/>
                    </a:solidFill>
                  </a:rPr>
                  <a:t>=-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)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-collinear direction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Beam Direction (</a:t>
                </a:r>
                <a:r>
                  <a:rPr lang="en-US" dirty="0" err="1">
                    <a:solidFill>
                      <a:srgbClr val="FF0000"/>
                    </a:solidFill>
                  </a:rPr>
                  <a:t>Breit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l-GR" dirty="0">
                    <a:solidFill>
                      <a:srgbClr val="FF0000"/>
                    </a:solidFill>
                  </a:rPr>
                  <a:t>η</a:t>
                </a:r>
                <a:r>
                  <a:rPr lang="en-US" dirty="0">
                    <a:solidFill>
                      <a:srgbClr val="FF0000"/>
                    </a:solidFill>
                  </a:rPr>
                  <a:t>=-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 = n-collinear direction  </a:t>
                </a:r>
              </a:p>
              <a:p>
                <a:r>
                  <a:rPr lang="en-US" dirty="0">
                    <a:solidFill>
                      <a:schemeClr val="accent6"/>
                    </a:solidFill>
                  </a:rPr>
                  <a:t>Soft Radiation (Isotropic)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Collinear-soft radiation, wide-angle soft radiation mostly along jet direction</a:t>
                </a: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5E3993-DDDF-45C6-A360-77DD66934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50" y="780594"/>
                <a:ext cx="5689600" cy="2308324"/>
              </a:xfrm>
              <a:prstGeom prst="rect">
                <a:avLst/>
              </a:prstGeom>
              <a:blipFill>
                <a:blip r:embed="rId2"/>
                <a:stretch>
                  <a:fillRect l="-857" t="-13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FDFDC29C-B3D0-4BEF-AE0E-47BA2EEAC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468" y="625328"/>
            <a:ext cx="5329546" cy="23011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24133D-82E8-4CA1-8AE7-86F948630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551" y="62866"/>
            <a:ext cx="1524000" cy="9048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F70611-D2FF-42DB-8027-35C25AFA7E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760"/>
          <a:stretch/>
        </p:blipFill>
        <p:spPr>
          <a:xfrm>
            <a:off x="9046898" y="200025"/>
            <a:ext cx="2627577" cy="2919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B22985-6FEC-4B7D-A283-144EE5E3F8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50" y="192088"/>
            <a:ext cx="3619500" cy="4572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416BF58-586E-483C-B00D-DCA8372541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3501" y="4607157"/>
            <a:ext cx="9753602" cy="152329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FDB048A-0E7A-4FF3-B907-90502FC987B2}"/>
              </a:ext>
            </a:extLst>
          </p:cNvPr>
          <p:cNvSpPr txBox="1"/>
          <p:nvPr/>
        </p:nvSpPr>
        <p:spPr>
          <a:xfrm>
            <a:off x="596900" y="5671139"/>
            <a:ext cx="4878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Region 1, shape of distribution depends only on jet and collinear-soft functions, which are independent of Q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34085B4-078B-44D4-AF1B-B75BAF0EB3AB}"/>
              </a:ext>
            </a:extLst>
          </p:cNvPr>
          <p:cNvSpPr/>
          <p:nvPr/>
        </p:nvSpPr>
        <p:spPr>
          <a:xfrm>
            <a:off x="9707504" y="4721087"/>
            <a:ext cx="1150995" cy="62058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3C72A8-AAB8-462F-91B1-05F80D9CAB1C}"/>
              </a:ext>
            </a:extLst>
          </p:cNvPr>
          <p:cNvSpPr/>
          <p:nvPr/>
        </p:nvSpPr>
        <p:spPr>
          <a:xfrm>
            <a:off x="8903368" y="4724485"/>
            <a:ext cx="791494" cy="6171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4958C6-7338-46D8-9708-1E5C3672F984}"/>
              </a:ext>
            </a:extLst>
          </p:cNvPr>
          <p:cNvSpPr/>
          <p:nvPr/>
        </p:nvSpPr>
        <p:spPr>
          <a:xfrm>
            <a:off x="4673600" y="4852183"/>
            <a:ext cx="1794577" cy="5869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C1B3F69-F427-4E7E-8EB5-EF723812BFA9}"/>
              </a:ext>
            </a:extLst>
          </p:cNvPr>
          <p:cNvSpPr/>
          <p:nvPr/>
        </p:nvSpPr>
        <p:spPr>
          <a:xfrm>
            <a:off x="3724977" y="4848057"/>
            <a:ext cx="935922" cy="58690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A47FB7-87AB-409D-86CF-BB92339BF4F9}"/>
              </a:ext>
            </a:extLst>
          </p:cNvPr>
          <p:cNvSpPr txBox="1"/>
          <p:nvPr/>
        </p:nvSpPr>
        <p:spPr>
          <a:xfrm>
            <a:off x="976629" y="2269748"/>
            <a:ext cx="4624071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Grooming causes only Jet and Collinear-soft radiation to contribute to shape of distribution in the single-jet (low invariant mass) limit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56D9B-B166-469E-BB3E-977D4AE9BA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E6DEE-2AA7-456C-8D75-DDA40D551E49}" type="slidenum">
              <a:rPr lang="en-US" smtClean="0"/>
              <a:t>22</a:t>
            </a:fld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C418602-668D-42A8-83FC-0625FD27A98A}"/>
              </a:ext>
            </a:extLst>
          </p:cNvPr>
          <p:cNvCxnSpPr>
            <a:cxnSpLocks/>
          </p:cNvCxnSpPr>
          <p:nvPr/>
        </p:nvCxnSpPr>
        <p:spPr>
          <a:xfrm flipH="1" flipV="1">
            <a:off x="5670551" y="3517342"/>
            <a:ext cx="184150" cy="340639"/>
          </a:xfrm>
          <a:prstGeom prst="straightConnector1">
            <a:avLst/>
          </a:prstGeom>
          <a:ln>
            <a:solidFill>
              <a:schemeClr val="accent6">
                <a:alpha val="51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DD31FAC-31AB-4D14-B398-6D25CF6EE989}"/>
              </a:ext>
            </a:extLst>
          </p:cNvPr>
          <p:cNvCxnSpPr>
            <a:cxnSpLocks/>
          </p:cNvCxnSpPr>
          <p:nvPr/>
        </p:nvCxnSpPr>
        <p:spPr>
          <a:xfrm>
            <a:off x="5835650" y="3846690"/>
            <a:ext cx="374652" cy="506591"/>
          </a:xfrm>
          <a:prstGeom prst="straightConnector1">
            <a:avLst/>
          </a:prstGeom>
          <a:ln>
            <a:solidFill>
              <a:schemeClr val="accent6">
                <a:alpha val="51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C394813-C2A1-4345-9B8B-E1AB03C73344}"/>
              </a:ext>
            </a:extLst>
          </p:cNvPr>
          <p:cNvCxnSpPr>
            <a:cxnSpLocks/>
          </p:cNvCxnSpPr>
          <p:nvPr/>
        </p:nvCxnSpPr>
        <p:spPr>
          <a:xfrm flipH="1" flipV="1">
            <a:off x="5047719" y="3305808"/>
            <a:ext cx="779464" cy="55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8EDA550-06AD-42E1-96F4-6CDC87F2DE82}"/>
              </a:ext>
            </a:extLst>
          </p:cNvPr>
          <p:cNvCxnSpPr>
            <a:cxnSpLocks/>
          </p:cNvCxnSpPr>
          <p:nvPr/>
        </p:nvCxnSpPr>
        <p:spPr>
          <a:xfrm flipH="1">
            <a:off x="4808139" y="3859391"/>
            <a:ext cx="955677" cy="265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60AE2D8-1C19-4A97-8D59-C81F0CC2E36F}"/>
              </a:ext>
            </a:extLst>
          </p:cNvPr>
          <p:cNvCxnSpPr>
            <a:cxnSpLocks/>
          </p:cNvCxnSpPr>
          <p:nvPr/>
        </p:nvCxnSpPr>
        <p:spPr>
          <a:xfrm flipH="1" flipV="1">
            <a:off x="4999033" y="3517342"/>
            <a:ext cx="836614" cy="342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0F15719-1397-4271-8DA8-B3A9C36201AF}"/>
              </a:ext>
            </a:extLst>
          </p:cNvPr>
          <p:cNvCxnSpPr>
            <a:cxnSpLocks/>
          </p:cNvCxnSpPr>
          <p:nvPr/>
        </p:nvCxnSpPr>
        <p:spPr>
          <a:xfrm flipH="1">
            <a:off x="1562100" y="3848100"/>
            <a:ext cx="42799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248DC03-C980-4772-93F6-7BDBB2A576D6}"/>
              </a:ext>
            </a:extLst>
          </p:cNvPr>
          <p:cNvCxnSpPr/>
          <p:nvPr/>
        </p:nvCxnSpPr>
        <p:spPr>
          <a:xfrm flipH="1" flipV="1">
            <a:off x="2133600" y="3619500"/>
            <a:ext cx="367030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CB18762-A43F-43F4-AEE6-D1006E899CE4}"/>
              </a:ext>
            </a:extLst>
          </p:cNvPr>
          <p:cNvCxnSpPr>
            <a:cxnSpLocks/>
          </p:cNvCxnSpPr>
          <p:nvPr/>
        </p:nvCxnSpPr>
        <p:spPr>
          <a:xfrm flipH="1">
            <a:off x="1803400" y="3835400"/>
            <a:ext cx="400050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2D600D5-DB91-4547-BE6B-E6690FDA52BC}"/>
              </a:ext>
            </a:extLst>
          </p:cNvPr>
          <p:cNvCxnSpPr>
            <a:cxnSpLocks/>
          </p:cNvCxnSpPr>
          <p:nvPr/>
        </p:nvCxnSpPr>
        <p:spPr>
          <a:xfrm flipV="1">
            <a:off x="5861050" y="3613150"/>
            <a:ext cx="95250" cy="234950"/>
          </a:xfrm>
          <a:prstGeom prst="straightConnector1">
            <a:avLst/>
          </a:prstGeom>
          <a:ln>
            <a:solidFill>
              <a:schemeClr val="accent6">
                <a:alpha val="51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83318FD-BF8A-4B90-A7AE-26A4CA3276C8}"/>
              </a:ext>
            </a:extLst>
          </p:cNvPr>
          <p:cNvCxnSpPr>
            <a:cxnSpLocks/>
          </p:cNvCxnSpPr>
          <p:nvPr/>
        </p:nvCxnSpPr>
        <p:spPr>
          <a:xfrm flipH="1">
            <a:off x="5702301" y="3847398"/>
            <a:ext cx="152400" cy="457200"/>
          </a:xfrm>
          <a:prstGeom prst="straightConnector1">
            <a:avLst/>
          </a:prstGeom>
          <a:ln>
            <a:solidFill>
              <a:schemeClr val="accent6">
                <a:alpha val="51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6FEAD08-31D4-4E82-BAAF-7FA469D79589}"/>
              </a:ext>
            </a:extLst>
          </p:cNvPr>
          <p:cNvCxnSpPr>
            <a:cxnSpLocks/>
          </p:cNvCxnSpPr>
          <p:nvPr/>
        </p:nvCxnSpPr>
        <p:spPr>
          <a:xfrm>
            <a:off x="5891213" y="3848100"/>
            <a:ext cx="5411787" cy="234950"/>
          </a:xfrm>
          <a:prstGeom prst="straightConnector1">
            <a:avLst/>
          </a:prstGeom>
          <a:ln>
            <a:solidFill>
              <a:srgbClr val="C00000">
                <a:alpha val="51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2E2FB47-729F-4867-9000-9E6D72C61179}"/>
              </a:ext>
            </a:extLst>
          </p:cNvPr>
          <p:cNvCxnSpPr>
            <a:cxnSpLocks/>
          </p:cNvCxnSpPr>
          <p:nvPr/>
        </p:nvCxnSpPr>
        <p:spPr>
          <a:xfrm flipV="1">
            <a:off x="5842000" y="3671129"/>
            <a:ext cx="4953000" cy="164271"/>
          </a:xfrm>
          <a:prstGeom prst="straightConnector1">
            <a:avLst/>
          </a:prstGeom>
          <a:ln>
            <a:solidFill>
              <a:srgbClr val="C00000">
                <a:alpha val="51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49B278B-F0FB-418B-B96A-9D048300010F}"/>
              </a:ext>
            </a:extLst>
          </p:cNvPr>
          <p:cNvCxnSpPr>
            <a:cxnSpLocks/>
          </p:cNvCxnSpPr>
          <p:nvPr/>
        </p:nvCxnSpPr>
        <p:spPr>
          <a:xfrm>
            <a:off x="5841996" y="3848100"/>
            <a:ext cx="5295900" cy="0"/>
          </a:xfrm>
          <a:prstGeom prst="straightConnector1">
            <a:avLst/>
          </a:prstGeom>
          <a:ln w="38100">
            <a:solidFill>
              <a:srgbClr val="C00000">
                <a:alpha val="51000"/>
              </a:srgb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036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25510" y="913671"/>
                <a:ext cx="3234813" cy="4998857"/>
              </a:xfrm>
            </p:spPr>
            <p:txBody>
              <a:bodyPr/>
              <a:lstStyle/>
              <a:p>
                <a:r>
                  <a:rPr lang="en-US" sz="1900" dirty="0">
                    <a:latin typeface="Georgia Regular"/>
                  </a:rPr>
                  <a:t>Data is corrected for real QED ISR and FSR</a:t>
                </a:r>
              </a:p>
              <a:p>
                <a:r>
                  <a:rPr lang="en-US" sz="1900" dirty="0">
                    <a:latin typeface="Georgia Regular"/>
                  </a:rPr>
                  <a:t>Uncertainty on data is statistical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1900" dirty="0">
                    <a:latin typeface="Georgia Regular"/>
                  </a:rPr>
                  <a:t> systematic</a:t>
                </a:r>
              </a:p>
              <a:p>
                <a:endParaRPr lang="en-US" sz="1900" dirty="0">
                  <a:latin typeface="Georgia Regular"/>
                </a:endParaRPr>
              </a:p>
              <a:p>
                <a:r>
                  <a:rPr lang="en-US" sz="1900" dirty="0">
                    <a:latin typeface="Georgia Regular"/>
                  </a:rPr>
                  <a:t>RAPGAP and DJANGOH</a:t>
                </a:r>
              </a:p>
              <a:p>
                <a:pPr lvl="1"/>
                <a:r>
                  <a:rPr lang="en-US" sz="1900" dirty="0">
                    <a:latin typeface="Georgia Regular"/>
                  </a:rPr>
                  <a:t>Standard H1 MCs</a:t>
                </a:r>
              </a:p>
              <a:p>
                <a:pPr lvl="1"/>
                <a:r>
                  <a:rPr lang="en-US" sz="1900" dirty="0">
                    <a:latin typeface="Georgia Regular"/>
                  </a:rPr>
                  <a:t>Both use LEPTO for matrix elements O(α</a:t>
                </a:r>
                <a:r>
                  <a:rPr lang="en-US" sz="1900" baseline="-25000" dirty="0">
                    <a:latin typeface="Georgia Regular" panose="02040502050405020303"/>
                  </a:rPr>
                  <a:t>S</a:t>
                </a:r>
                <a:r>
                  <a:rPr lang="en-US" sz="1900" dirty="0">
                    <a:latin typeface="Georgia Regular" panose="02040502050405020303"/>
                  </a:rPr>
                  <a:t>)</a:t>
                </a:r>
              </a:p>
              <a:p>
                <a:r>
                  <a:rPr lang="en-US" sz="1900" dirty="0">
                    <a:latin typeface="Georgia Regular" panose="02040502050405020303"/>
                  </a:rPr>
                  <a:t>DJANGOH:</a:t>
                </a:r>
              </a:p>
              <a:p>
                <a:pPr lvl="1"/>
                <a:r>
                  <a:rPr lang="en-US" sz="1900" dirty="0">
                    <a:latin typeface="Georgia Regular" panose="02040502050405020303"/>
                  </a:rPr>
                  <a:t>Color dipole model for </a:t>
                </a:r>
                <a:r>
                  <a:rPr lang="en-US" sz="1900" dirty="0" err="1">
                    <a:latin typeface="Georgia Regular" panose="02040502050405020303"/>
                  </a:rPr>
                  <a:t>parton</a:t>
                </a:r>
                <a:r>
                  <a:rPr lang="en-US" sz="1900" dirty="0">
                    <a:latin typeface="Georgia Regular" panose="02040502050405020303"/>
                  </a:rPr>
                  <a:t> shower + string fragmentation</a:t>
                </a:r>
              </a:p>
              <a:p>
                <a:r>
                  <a:rPr lang="en-US" sz="1900" dirty="0">
                    <a:latin typeface="Georgia Regular" panose="02040502050405020303"/>
                  </a:rPr>
                  <a:t>RAPGAP: </a:t>
                </a:r>
              </a:p>
              <a:p>
                <a:pPr lvl="1"/>
                <a:r>
                  <a:rPr lang="en-US" sz="1900" dirty="0">
                    <a:latin typeface="Georgia Regular" panose="02040502050405020303"/>
                  </a:rPr>
                  <a:t>DGLAP </a:t>
                </a:r>
                <a:r>
                  <a:rPr lang="en-US" sz="1900" dirty="0" err="1">
                    <a:latin typeface="Georgia Regular" panose="02040502050405020303"/>
                  </a:rPr>
                  <a:t>parton</a:t>
                </a:r>
                <a:r>
                  <a:rPr lang="en-US" sz="1900" dirty="0">
                    <a:latin typeface="Georgia Regular" panose="02040502050405020303"/>
                  </a:rPr>
                  <a:t> shower + string fragmentation</a:t>
                </a:r>
              </a:p>
              <a:p>
                <a:endParaRPr lang="en-US" dirty="0">
                  <a:latin typeface="Georgia Regular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25510" y="913671"/>
                <a:ext cx="3234813" cy="499885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50240" y="6067011"/>
            <a:ext cx="2437710" cy="338476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B65D98-E359-4C53-8C10-0E6B876E3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8470" y="74201"/>
            <a:ext cx="2958209" cy="33423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3806EF-51E3-4683-91B9-F10686CA49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13"/>
          <a:stretch/>
        </p:blipFill>
        <p:spPr>
          <a:xfrm>
            <a:off x="8960486" y="3513761"/>
            <a:ext cx="2958209" cy="314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1AC1F0-7DE9-46D7-BE76-AA43BCCE55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350" y="3472493"/>
            <a:ext cx="2979165" cy="31828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BFA9A4-7561-43F6-8992-E17CF355ED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3605" y="75123"/>
            <a:ext cx="2958209" cy="33423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AA398CD-5805-4838-8197-18A9B18200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6700" y="3503487"/>
            <a:ext cx="2975620" cy="31364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811B00-351D-467F-BAD4-1104611916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5686" y="73856"/>
            <a:ext cx="2925092" cy="330607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4A4143C-932B-4965-95BE-7CA7B878F54D}"/>
              </a:ext>
            </a:extLst>
          </p:cNvPr>
          <p:cNvSpPr txBox="1"/>
          <p:nvPr/>
        </p:nvSpPr>
        <p:spPr>
          <a:xfrm>
            <a:off x="7846424" y="432415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BD2BA-D8BA-4F64-A954-B94AE045AFE4}"/>
              </a:ext>
            </a:extLst>
          </p:cNvPr>
          <p:cNvSpPr txBox="1"/>
          <p:nvPr/>
        </p:nvSpPr>
        <p:spPr>
          <a:xfrm>
            <a:off x="9565802" y="366240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413265-23C1-4354-8933-FEA17890DF66}"/>
              </a:ext>
            </a:extLst>
          </p:cNvPr>
          <p:cNvSpPr txBox="1"/>
          <p:nvPr/>
        </p:nvSpPr>
        <p:spPr>
          <a:xfrm>
            <a:off x="5091826" y="429622"/>
            <a:ext cx="1859622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Min.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= 150 GeV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89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36610" y="1186043"/>
            <a:ext cx="2776770" cy="5420240"/>
          </a:xfrm>
        </p:spPr>
        <p:txBody>
          <a:bodyPr/>
          <a:lstStyle/>
          <a:p>
            <a:r>
              <a:rPr lang="en-US" dirty="0">
                <a:latin typeface="Georgia Regular" panose="02040502050405020303"/>
              </a:rPr>
              <a:t>SHERPA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Version 2.2.12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MEPS@NLO</a:t>
            </a:r>
          </a:p>
          <a:p>
            <a:r>
              <a:rPr lang="en-US" dirty="0">
                <a:latin typeface="Georgia Regular" panose="02040502050405020303"/>
              </a:rPr>
              <a:t>AHADIC++: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SHERPA native cluster hadronization model</a:t>
            </a:r>
            <a:endParaRPr lang="en-US" dirty="0">
              <a:latin typeface="Georgia Regular" panose="02040502050405020303"/>
            </a:endParaRPr>
          </a:p>
          <a:p>
            <a:r>
              <a:rPr lang="en-US" dirty="0">
                <a:latin typeface="Georgia Regular" panose="02040502050405020303"/>
              </a:rPr>
              <a:t>Lund: 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Lund string model from PYTHIA</a:t>
            </a:r>
          </a:p>
          <a:p>
            <a:r>
              <a:rPr lang="en-US" sz="2000" dirty="0">
                <a:latin typeface="Georgia Regular" panose="02040502050405020303"/>
              </a:rPr>
              <a:t>Both models provide good description of fixed-order region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7F4E13-74A4-4A44-A3A7-E8AF9EFCE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697" y="41343"/>
            <a:ext cx="3055806" cy="3429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834249-F592-47DA-B39F-A5E08C4BB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7571" y="3488568"/>
            <a:ext cx="3057286" cy="32678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336334-3554-4EEB-8060-C86D2CA4A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300" y="42156"/>
            <a:ext cx="3095320" cy="3429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BC4308-8896-428F-A2E1-531109604C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7136" y="42963"/>
            <a:ext cx="3020681" cy="3429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DC3D5A-8452-4E51-B01A-524A842B99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2698" y="3513968"/>
            <a:ext cx="3028509" cy="32678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1F0C28F-A209-45DB-9917-4305DAAE1E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7197" y="3488568"/>
            <a:ext cx="3047330" cy="32678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BF805-DADC-4D84-BABF-02FF64AFEF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54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267940" y="1300343"/>
                <a:ext cx="2869753" cy="4998857"/>
              </a:xfrm>
            </p:spPr>
            <p:txBody>
              <a:bodyPr/>
              <a:lstStyle/>
              <a:p>
                <a:r>
                  <a:rPr lang="en-US" dirty="0">
                    <a:latin typeface="Georgia Regular" panose="02040502050405020303"/>
                  </a:rPr>
                  <a:t>Herwig</a:t>
                </a:r>
              </a:p>
              <a:p>
                <a:pPr lvl="1"/>
                <a:r>
                  <a:rPr lang="en-US" sz="2000" dirty="0">
                    <a:latin typeface="Georgia Regular" panose="02040502050405020303"/>
                  </a:rPr>
                  <a:t>Version 7.2.2</a:t>
                </a:r>
              </a:p>
              <a:p>
                <a:pPr lvl="1"/>
                <a:endParaRPr lang="en-US" sz="2000" dirty="0">
                  <a:latin typeface="Georgia Regular" panose="02040502050405020303"/>
                </a:endParaRPr>
              </a:p>
              <a:p>
                <a:r>
                  <a:rPr lang="en-US" dirty="0">
                    <a:latin typeface="Georgia Regular" panose="02040502050405020303"/>
                  </a:rPr>
                  <a:t>NLO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dirty="0">
                    <a:latin typeface="Georgia Regular" panose="02040502050405020303"/>
                  </a:rPr>
                  <a:t>PS: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 </a:t>
                </a:r>
                <a:r>
                  <a:rPr lang="en-US" sz="2000" dirty="0">
                    <a:latin typeface="Georgia Regular" panose="02040502050405020303"/>
                  </a:rPr>
                  <a:t>Herwig internal implementation of MC@NLO via Matchbox</a:t>
                </a:r>
              </a:p>
              <a:p>
                <a:pPr lvl="1"/>
                <a:endParaRPr lang="en-US" dirty="0">
                  <a:latin typeface="Georgia Regular" panose="02040502050405020303"/>
                </a:endParaRPr>
              </a:p>
              <a:p>
                <a:r>
                  <a:rPr lang="en-US" dirty="0">
                    <a:latin typeface="Georgia Regular" panose="02040502050405020303"/>
                  </a:rPr>
                  <a:t>Merging: </a:t>
                </a:r>
              </a:p>
              <a:p>
                <a:pPr lvl="1"/>
                <a:r>
                  <a:rPr lang="en-US" sz="2000" dirty="0">
                    <a:latin typeface="Georgia Regular" panose="02040502050405020303"/>
                  </a:rPr>
                  <a:t>Dipole shower with </a:t>
                </a:r>
                <a:r>
                  <a:rPr lang="en-US" sz="2000" dirty="0" err="1">
                    <a:latin typeface="Georgia Regular" panose="02040502050405020303"/>
                  </a:rPr>
                  <a:t>multijet</a:t>
                </a:r>
                <a:r>
                  <a:rPr lang="en-US" sz="2000" dirty="0">
                    <a:latin typeface="Georgia Regular" panose="02040502050405020303"/>
                  </a:rPr>
                  <a:t> merging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67940" y="1300343"/>
                <a:ext cx="2869753" cy="499885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B5243F2-7518-470B-8A1B-2069175F9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100" y="38100"/>
            <a:ext cx="3086100" cy="3429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72E462-D8FD-41B2-A62C-B474DBE96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218" y="3527476"/>
            <a:ext cx="3072242" cy="3267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2A9593-A241-4DE3-B88F-FAA289B16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201" y="3514776"/>
            <a:ext cx="3059804" cy="32670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A70917-024E-4D93-88BF-A52ECDFFF1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8656" y="3514776"/>
            <a:ext cx="3071003" cy="32670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FD5F58-C07F-4248-850E-A1CE50BFAF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4399" y="38100"/>
            <a:ext cx="3066905" cy="3429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4C1449-8E6C-4BE5-AC41-EE1B4E225F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6899" y="38100"/>
            <a:ext cx="3068977" cy="3429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D1C79-0B38-4A9B-B833-7A84E938DD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9310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EA29FA-EC93-4E5B-B91C-16BE083995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7"/>
          <a:stretch/>
        </p:blipFill>
        <p:spPr>
          <a:xfrm>
            <a:off x="8875139" y="-64"/>
            <a:ext cx="3053817" cy="3429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2F4270-24A6-4D84-A4CE-71DC2A311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699" y="-12700"/>
            <a:ext cx="3053817" cy="3429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DA703B-0D74-45DD-8DB2-9B805DC4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0743" y="3546524"/>
            <a:ext cx="3111990" cy="3311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509" y="1186043"/>
            <a:ext cx="2703975" cy="4998857"/>
          </a:xfrm>
        </p:spPr>
        <p:txBody>
          <a:bodyPr/>
          <a:lstStyle/>
          <a:p>
            <a:r>
              <a:rPr lang="en-US" dirty="0">
                <a:latin typeface="Georgia Regular" panose="02040502050405020303"/>
              </a:rPr>
              <a:t>PYTHIA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Version 8.3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No external matrix elements</a:t>
            </a:r>
          </a:p>
          <a:p>
            <a:r>
              <a:rPr lang="en-US" dirty="0">
                <a:latin typeface="Georgia Regular" panose="02040502050405020303"/>
              </a:rPr>
              <a:t>DIRE: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Dipole </a:t>
            </a:r>
            <a:r>
              <a:rPr lang="en-US" sz="2000" dirty="0" err="1">
                <a:latin typeface="Georgia Regular" panose="02040502050405020303"/>
              </a:rPr>
              <a:t>resummation</a:t>
            </a:r>
            <a:endParaRPr lang="en-US" sz="2000" dirty="0">
              <a:latin typeface="Georgia Regular" panose="02040502050405020303"/>
            </a:endParaRPr>
          </a:p>
          <a:p>
            <a:pPr lvl="1"/>
            <a:r>
              <a:rPr lang="en-US" sz="2000" dirty="0">
                <a:latin typeface="Georgia Regular" panose="02040502050405020303"/>
              </a:rPr>
              <a:t>Excellent description in </a:t>
            </a:r>
            <a:r>
              <a:rPr lang="en-US" sz="2000" dirty="0" err="1">
                <a:latin typeface="Georgia Regular" panose="02040502050405020303"/>
              </a:rPr>
              <a:t>resummation</a:t>
            </a:r>
            <a:r>
              <a:rPr lang="en-US" sz="2000" dirty="0">
                <a:latin typeface="Georgia Regular" panose="02040502050405020303"/>
              </a:rPr>
              <a:t> region</a:t>
            </a:r>
            <a:endParaRPr lang="en-US" dirty="0">
              <a:latin typeface="Georgia Regular" panose="02040502050405020303"/>
            </a:endParaRPr>
          </a:p>
          <a:p>
            <a:r>
              <a:rPr lang="en-US" dirty="0">
                <a:latin typeface="Georgia Regular" panose="02040502050405020303"/>
              </a:rPr>
              <a:t>VINCIA: 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Antenna shower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EC7933-A89B-4082-9C6E-8A1BCFBD91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722"/>
          <a:stretch/>
        </p:blipFill>
        <p:spPr>
          <a:xfrm>
            <a:off x="3348231" y="12636"/>
            <a:ext cx="3001770" cy="342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7DC158-9D73-407A-BB24-6F702D7D07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3427" y="3546524"/>
            <a:ext cx="3072093" cy="33114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9B21DC-803D-47F5-92BD-FA75C3082C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4729" y="3546522"/>
            <a:ext cx="3091907" cy="331147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8F8C0-F98D-4014-BA6F-C0800A5BF4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93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4A1206C-56F8-4185-B018-0E9241454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9583" y="3567220"/>
            <a:ext cx="2904747" cy="32805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858F0E4-5DB3-43DA-BAFF-54EAA314A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930" y="3552094"/>
            <a:ext cx="2914603" cy="32805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373F267-D841-4B89-9E1E-87F78A15D5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58"/>
          <a:stretch/>
        </p:blipFill>
        <p:spPr>
          <a:xfrm>
            <a:off x="9070923" y="161978"/>
            <a:ext cx="2880708" cy="32670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CFD162E-CE4C-4E7B-9709-152875DF09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158"/>
          <a:stretch/>
        </p:blipFill>
        <p:spPr>
          <a:xfrm>
            <a:off x="6397246" y="174676"/>
            <a:ext cx="2893424" cy="32670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Results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B516C4-8D88-4DDA-A2D6-3333C3729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137" y="6163438"/>
            <a:ext cx="2882948" cy="5697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58ABF4-1D93-4112-BBCB-2A33D585F7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626" y="5720990"/>
            <a:ext cx="3247693" cy="41103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6F0B392-2F39-4508-8C4A-286942F075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4686" y="161976"/>
            <a:ext cx="2944509" cy="32670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82B0A46-2E86-4CF8-A0BB-2340889B1E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9745" y="3541820"/>
            <a:ext cx="2895058" cy="328050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9259" y="1186043"/>
            <a:ext cx="3439455" cy="4998857"/>
          </a:xfrm>
        </p:spPr>
        <p:txBody>
          <a:bodyPr/>
          <a:lstStyle/>
          <a:p>
            <a:r>
              <a:rPr lang="en-US" sz="2400" dirty="0">
                <a:latin typeface="Georgia Regular" panose="02040502050405020303"/>
              </a:rPr>
              <a:t>Analytic - SCET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From Y. Makris [1]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Evaluated at two values of </a:t>
            </a:r>
            <a:r>
              <a:rPr lang="el-GR" sz="2000" dirty="0">
                <a:latin typeface="Georgia Regular" panose="02040502050405020303"/>
              </a:rPr>
              <a:t>Ω</a:t>
            </a:r>
            <a:r>
              <a:rPr lang="en-US" sz="2000" baseline="-25000" dirty="0">
                <a:latin typeface="Georgia Regular" panose="02040502050405020303"/>
              </a:rPr>
              <a:t>NP</a:t>
            </a:r>
            <a:r>
              <a:rPr lang="en-US" sz="2000" dirty="0">
                <a:latin typeface="Georgia Regular" panose="02040502050405020303"/>
              </a:rPr>
              <a:t> </a:t>
            </a:r>
          </a:p>
          <a:p>
            <a:pPr lvl="2"/>
            <a:r>
              <a:rPr lang="en-US" sz="1600" dirty="0">
                <a:latin typeface="Georgia Regular" panose="02040502050405020303"/>
              </a:rPr>
              <a:t>Shape function mean</a:t>
            </a:r>
          </a:p>
          <a:p>
            <a:pPr lvl="1"/>
            <a:r>
              <a:rPr lang="en-US" sz="2000" dirty="0">
                <a:latin typeface="Georgia Regular" panose="02040502050405020303"/>
              </a:rPr>
              <a:t>No fixed-order calculation yet incorporated</a:t>
            </a:r>
          </a:p>
          <a:p>
            <a:r>
              <a:rPr lang="en-US" sz="2200" dirty="0">
                <a:latin typeface="Georgia Regular" panose="02040502050405020303"/>
              </a:rPr>
              <a:t>Agreement improves with increasing </a:t>
            </a:r>
            <a:r>
              <a:rPr lang="en-US" sz="2200" dirty="0" err="1">
                <a:latin typeface="Georgia Regular" panose="02040502050405020303"/>
              </a:rPr>
              <a:t>z</a:t>
            </a:r>
            <a:r>
              <a:rPr lang="en-US" sz="2200" baseline="-25000" dirty="0" err="1">
                <a:latin typeface="Georgia Regular" panose="02040502050405020303"/>
              </a:rPr>
              <a:t>cut</a:t>
            </a:r>
            <a:r>
              <a:rPr lang="en-US" sz="2200" baseline="-25000" dirty="0">
                <a:latin typeface="Georgia Regular" panose="02040502050405020303"/>
              </a:rPr>
              <a:t>, </a:t>
            </a:r>
            <a:r>
              <a:rPr lang="el-GR" sz="2200" dirty="0">
                <a:latin typeface="Georgia Regular" panose="02040502050405020303"/>
              </a:rPr>
              <a:t>Ω</a:t>
            </a:r>
            <a:r>
              <a:rPr lang="en-US" sz="2200" baseline="-25000" dirty="0">
                <a:latin typeface="Georgia Regular" panose="02040502050405020303"/>
              </a:rPr>
              <a:t>NP</a:t>
            </a:r>
            <a:r>
              <a:rPr lang="en-US" sz="2200" dirty="0">
                <a:latin typeface="Georgia Regular" panose="02040502050405020303"/>
              </a:rPr>
              <a:t> </a:t>
            </a:r>
          </a:p>
          <a:p>
            <a:pPr lvl="1"/>
            <a:r>
              <a:rPr lang="en-US" sz="1800" dirty="0">
                <a:latin typeface="Georgia Regular" panose="02040502050405020303"/>
              </a:rPr>
              <a:t>Non-perturbative effects are significant!</a:t>
            </a:r>
          </a:p>
          <a:p>
            <a:pPr lvl="1"/>
            <a:r>
              <a:rPr lang="en-US" sz="1800" dirty="0">
                <a:latin typeface="Georgia Regular" panose="02040502050405020303"/>
              </a:rPr>
              <a:t>Factorization validity improves to higher </a:t>
            </a:r>
            <a:r>
              <a:rPr lang="en-US" sz="1800" dirty="0" err="1">
                <a:latin typeface="Georgia Regular" panose="02040502050405020303"/>
              </a:rPr>
              <a:t>z</a:t>
            </a:r>
            <a:r>
              <a:rPr lang="en-US" sz="1800" baseline="-25000" dirty="0" err="1">
                <a:latin typeface="Georgia Regular" panose="02040502050405020303"/>
              </a:rPr>
              <a:t>cut</a:t>
            </a:r>
            <a:endParaRPr lang="en-US" sz="1800" dirty="0">
              <a:latin typeface="Georgia Regular" panose="02040502050405020303"/>
            </a:endParaRPr>
          </a:p>
          <a:p>
            <a:endParaRPr lang="en-US" dirty="0">
              <a:latin typeface="Georgia Regular" panose="02040502050405020303"/>
            </a:endParaRPr>
          </a:p>
          <a:p>
            <a:pPr marL="0" indent="0">
              <a:buNone/>
            </a:pPr>
            <a:endParaRPr lang="en-US" dirty="0">
              <a:latin typeface="Georgia Regular" panose="020405020504050203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0AE7A-83EB-41E0-852B-49A36C7D7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88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97303D-0EB6-4B61-8506-7CB796F6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28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C95AC0-56E9-423E-B7A8-2707FBFD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1361440"/>
            <a:ext cx="5614219" cy="1057517"/>
          </a:xfrm>
        </p:spPr>
        <p:txBody>
          <a:bodyPr/>
          <a:lstStyle/>
          <a:p>
            <a:r>
              <a:rPr lang="en-US" dirty="0" err="1"/>
              <a:t>Centauro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FEBA65-98EE-48D6-B0A8-B8D91CE44E8B}"/>
              </a:ext>
            </a:extLst>
          </p:cNvPr>
          <p:cNvGrpSpPr/>
          <p:nvPr/>
        </p:nvGrpSpPr>
        <p:grpSpPr>
          <a:xfrm>
            <a:off x="1229147" y="1148961"/>
            <a:ext cx="9733706" cy="5228344"/>
            <a:chOff x="2458294" y="590161"/>
            <a:chExt cx="9733706" cy="52283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4FA31B1-62BF-4C04-B5C0-E56F4118A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8294" y="1396048"/>
              <a:ext cx="9733706" cy="442245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CC1F659-2523-4D61-93DA-C807ABEBA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590161"/>
              <a:ext cx="2716123" cy="109742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FD0DD8-8E8B-4DD9-8387-32929A3D0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2936" y="1308640"/>
              <a:ext cx="2705100" cy="34359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16CAFEC-DE4B-4149-85EE-966BB63E23B0}"/>
                </a:ext>
              </a:extLst>
            </p:cNvPr>
            <p:cNvSpPr txBox="1"/>
            <p:nvPr/>
          </p:nvSpPr>
          <p:spPr>
            <a:xfrm>
              <a:off x="5708036" y="1282899"/>
              <a:ext cx="62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vs.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D53324-3615-45C9-B5B8-53810CE75B8E}"/>
                </a:ext>
              </a:extLst>
            </p:cNvPr>
            <p:cNvSpPr txBox="1"/>
            <p:nvPr/>
          </p:nvSpPr>
          <p:spPr>
            <a:xfrm>
              <a:off x="5708036" y="3607276"/>
              <a:ext cx="11620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Cluster at pi has low P</a:t>
              </a:r>
              <a:r>
                <a:rPr lang="en-US" sz="1200" baseline="-25000" dirty="0"/>
                <a:t>T</a:t>
              </a:r>
              <a:r>
                <a:rPr lang="en-US" sz="1200" dirty="0"/>
                <a:t> in </a:t>
              </a:r>
              <a:r>
                <a:rPr lang="en-US" sz="1200" dirty="0" err="1"/>
                <a:t>Breit</a:t>
              </a:r>
              <a:r>
                <a:rPr lang="en-US" sz="1200" dirty="0"/>
                <a:t> frame, smaller </a:t>
              </a:r>
              <a:r>
                <a:rPr lang="en-US" sz="1200" dirty="0" err="1"/>
                <a:t>d</a:t>
              </a:r>
              <a:r>
                <a:rPr lang="en-US" sz="1200" baseline="-25000" dirty="0" err="1"/>
                <a:t>ij</a:t>
              </a:r>
              <a:endParaRPr lang="en-US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E62B0E-287D-4085-8759-A2DA2524D24C}"/>
                </a:ext>
              </a:extLst>
            </p:cNvPr>
            <p:cNvSpPr txBox="1"/>
            <p:nvPr/>
          </p:nvSpPr>
          <p:spPr>
            <a:xfrm>
              <a:off x="8887042" y="1295769"/>
              <a:ext cx="62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vs.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1FF7192-7B0D-4962-B05A-0CCDBFA2E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44000" y="608788"/>
              <a:ext cx="2716123" cy="34914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0CCAB9C-DC0C-4DF7-9E47-B66A5EFC9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79381" y="1075438"/>
              <a:ext cx="2245360" cy="18760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A218C4-998A-4716-B97A-CF0BF1CD03AB}"/>
                </a:ext>
              </a:extLst>
            </p:cNvPr>
            <p:cNvSpPr txBox="1"/>
            <p:nvPr/>
          </p:nvSpPr>
          <p:spPr>
            <a:xfrm>
              <a:off x="9575176" y="4436626"/>
              <a:ext cx="2284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Not longitudinally invariant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26CD91-B0E4-4760-B687-130AAD3D3158}"/>
                </a:ext>
              </a:extLst>
            </p:cNvPr>
            <p:cNvSpPr txBox="1"/>
            <p:nvPr/>
          </p:nvSpPr>
          <p:spPr>
            <a:xfrm>
              <a:off x="3002936" y="4500602"/>
              <a:ext cx="32772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Doesn’t preferentially capture struck quark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35765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05875-ED25-4B4D-A2B1-20D3C5805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4F898-6F89-48F9-9306-71C9253A35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7D52E7-6F35-4F25-BF86-EAB930917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840" y="342385"/>
            <a:ext cx="5553075" cy="4029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E7098F-85E5-4CBB-BDD6-D03B09FD73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3"/>
          <a:stretch/>
        </p:blipFill>
        <p:spPr>
          <a:xfrm>
            <a:off x="238125" y="1038224"/>
            <a:ext cx="6419850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1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1D8C484-03AB-41B1-96C8-3E585B2D00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13" t="52657" r="7097"/>
          <a:stretch/>
        </p:blipFill>
        <p:spPr>
          <a:xfrm>
            <a:off x="6778171" y="2270406"/>
            <a:ext cx="4577209" cy="386608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868AF-C2EB-4481-A8FC-173DBCAC60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FCDEE-4AD7-499F-B3D4-521AFF0B2F42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58EB4B-28E7-4CC7-8685-D71FB52689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1001" y="194468"/>
            <a:ext cx="4815113" cy="1325563"/>
          </a:xfrm>
          <a:prstGeom prst="rect">
            <a:avLst/>
          </a:prstGeom>
        </p:spPr>
        <p:txBody>
          <a:bodyPr/>
          <a:lstStyle/>
          <a:p>
            <a:r>
              <a:rPr lang="en-US" sz="3800" dirty="0">
                <a:latin typeface="Verdana Bold" panose="020B0804030504040204" pitchFamily="34" charset="0"/>
                <a:ea typeface="Verdana Bold" panose="020B0804030504040204" pitchFamily="34" charset="0"/>
              </a:rPr>
              <a:t>Inclusive DIS &amp; </a:t>
            </a:r>
            <a:r>
              <a:rPr lang="en-US" sz="3800" dirty="0" err="1">
                <a:latin typeface="Verdana Bold" panose="020B0804030504040204" pitchFamily="34" charset="0"/>
                <a:ea typeface="Verdana Bold" panose="020B0804030504040204" pitchFamily="34" charset="0"/>
              </a:rPr>
              <a:t>Breit</a:t>
            </a:r>
            <a:r>
              <a:rPr lang="en-US" sz="3800" dirty="0">
                <a:latin typeface="Verdana Bold" panose="020B0804030504040204" pitchFamily="34" charset="0"/>
                <a:ea typeface="Verdana Bold" panose="020B0804030504040204" pitchFamily="34" charset="0"/>
              </a:rPr>
              <a:t> Frame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981AB9-8FD5-451E-96A0-96FE8A01CBAE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08430" y="1633289"/>
                <a:ext cx="6598727" cy="5418138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Georgia Regular" panose="02040502050405020303"/>
                  </a:rPr>
                  <a:t>HERA-II data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Q</a:t>
                </a:r>
                <a:r>
                  <a:rPr lang="en-US" baseline="30000" dirty="0">
                    <a:latin typeface="Georgia Regular" panose="02040502050405020303"/>
                  </a:rPr>
                  <a:t>2</a:t>
                </a:r>
                <a:r>
                  <a:rPr lang="en-US" dirty="0">
                    <a:latin typeface="Georgia Regular" panose="02040502050405020303"/>
                  </a:rPr>
                  <a:t> &gt; 150 GeV</a:t>
                </a:r>
                <a:r>
                  <a:rPr lang="en-US" baseline="30000" dirty="0">
                    <a:latin typeface="Georgia Regular" panose="02040502050405020303"/>
                  </a:rPr>
                  <a:t>2</a:t>
                </a:r>
                <a:r>
                  <a:rPr lang="en-US" dirty="0">
                    <a:latin typeface="Georgia Regular" panose="02040502050405020303"/>
                  </a:rPr>
                  <a:t>, 0.2 &lt; y &lt; 0.7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No direct </a:t>
                </a:r>
                <a:r>
                  <a:rPr lang="en-US" dirty="0" err="1">
                    <a:latin typeface="Georgia Regular" panose="02040502050405020303"/>
                  </a:rPr>
                  <a:t>x</a:t>
                </a:r>
                <a:r>
                  <a:rPr lang="en-US" baseline="-25000" dirty="0" err="1">
                    <a:latin typeface="Georgia Regular" panose="02040502050405020303"/>
                  </a:rPr>
                  <a:t>Bj</a:t>
                </a:r>
                <a:r>
                  <a:rPr lang="en-US" baseline="-25000" dirty="0">
                    <a:latin typeface="Georgia Regular" panose="02040502050405020303"/>
                  </a:rPr>
                  <a:t>.</a:t>
                </a:r>
                <a:r>
                  <a:rPr lang="en-US" dirty="0">
                    <a:latin typeface="Georgia Regular" panose="02040502050405020303"/>
                  </a:rPr>
                  <a:t> cut applied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352 pb</a:t>
                </a:r>
                <a:r>
                  <a:rPr lang="en-US" baseline="30000" dirty="0">
                    <a:latin typeface="Georgia Regular" panose="02040502050405020303"/>
                  </a:rPr>
                  <a:t>-1</a:t>
                </a:r>
                <a:r>
                  <a:rPr lang="en-US" baseline="-25000" dirty="0">
                    <a:latin typeface="Georgia Regular" panose="02040502050405020303"/>
                  </a:rPr>
                  <a:t> </a:t>
                </a:r>
                <a:r>
                  <a:rPr lang="en-US" dirty="0">
                    <a:latin typeface="Georgia Regular" panose="02040502050405020303"/>
                  </a:rPr>
                  <a:t>collected</a:t>
                </a:r>
              </a:p>
              <a:p>
                <a:pPr lvl="1"/>
                <a:endParaRPr lang="en-US" dirty="0">
                  <a:latin typeface="Georgia Regular" panose="02040502050405020303"/>
                </a:endParaRPr>
              </a:p>
              <a:p>
                <a:r>
                  <a:rPr lang="en-US" dirty="0" err="1">
                    <a:latin typeface="Georgia Regular" panose="02040502050405020303"/>
                  </a:rPr>
                  <a:t>Breit</a:t>
                </a:r>
                <a:r>
                  <a:rPr lang="en-US" dirty="0">
                    <a:latin typeface="Georgia Regular" panose="02040502050405020303"/>
                  </a:rPr>
                  <a:t> Frame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Defined as the frame where 2x</a:t>
                </a:r>
                <a:r>
                  <a:rPr lang="en-US" baseline="-25000" dirty="0">
                    <a:latin typeface="Georgia Regular" panose="02040502050405020303"/>
                  </a:rPr>
                  <a:t>Bj.</a:t>
                </a:r>
                <a:r>
                  <a:rPr lang="en-US" dirty="0">
                    <a:latin typeface="Georgia Regular" panose="02040502050405020303"/>
                  </a:rPr>
                  <a:t>P + q = </a:t>
                </a:r>
                <a:r>
                  <a:rPr lang="en-US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</a:t>
                </a:r>
                <a:endParaRPr lang="en-US" dirty="0">
                  <a:latin typeface="Georgia Regular" panose="02040502050405020303"/>
                </a:endParaRPr>
              </a:p>
              <a:p>
                <a:pPr lvl="2"/>
                <a:r>
                  <a:rPr lang="en-US" dirty="0">
                    <a:latin typeface="Georgia Regular" panose="02040502050405020303"/>
                  </a:rPr>
                  <a:t>Divides event into two hemispheres: “beam”/”remnant”/”target” hemisphere and “current”/”struck </a:t>
                </a:r>
                <a:r>
                  <a:rPr lang="en-US" dirty="0" err="1">
                    <a:latin typeface="Georgia Regular" panose="02040502050405020303"/>
                  </a:rPr>
                  <a:t>parton</a:t>
                </a:r>
                <a:r>
                  <a:rPr lang="en-US" dirty="0">
                    <a:latin typeface="Georgia Regular" panose="02040502050405020303"/>
                  </a:rPr>
                  <a:t>” hemisphere</a:t>
                </a:r>
              </a:p>
              <a:p>
                <a:pPr lvl="1"/>
                <a:r>
                  <a:rPr lang="en-US" dirty="0">
                    <a:latin typeface="Georgia Regular" panose="02040502050405020303"/>
                  </a:rPr>
                  <a:t>Exchanged boson reverses struck </a:t>
                </a:r>
                <a:r>
                  <a:rPr lang="en-US" dirty="0" err="1">
                    <a:latin typeface="Georgia Regular" panose="02040502050405020303"/>
                  </a:rPr>
                  <a:t>parton’s</a:t>
                </a:r>
                <a:r>
                  <a:rPr lang="en-US" dirty="0">
                    <a:latin typeface="Georgia Regular" panose="02040502050405020303"/>
                  </a:rPr>
                  <a:t> momentum</a:t>
                </a:r>
              </a:p>
              <a:p>
                <a:pPr lvl="2"/>
                <a:r>
                  <a:rPr lang="en-US" dirty="0"/>
                  <a:t>Parton has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𝑥𝑃</m:t>
                        </m:r>
                      </m:e>
                    </m:acc>
                  </m:oMath>
                </a14:m>
                <a:r>
                  <a:rPr lang="en-US" dirty="0">
                    <a:latin typeface="Georgia Regular" panose="02040502050405020303"/>
                  </a:rPr>
                  <a:t> incoming, 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𝑥𝑃</m:t>
                        </m:r>
                      </m:e>
                    </m:acc>
                  </m:oMath>
                </a14:m>
                <a:r>
                  <a:rPr lang="en-US" dirty="0">
                    <a:latin typeface="Georgia Regular" panose="02040502050405020303"/>
                  </a:rPr>
                  <a:t> outgoing</a:t>
                </a:r>
              </a:p>
              <a:p>
                <a:endParaRPr lang="en-US" dirty="0">
                  <a:latin typeface="Georgia Regular" panose="02040502050405020303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981AB9-8FD5-451E-96A0-96FE8A01CB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08430" y="1633289"/>
                <a:ext cx="6598727" cy="541813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8612D477-83E5-4AB5-9904-0EA72F110E2D}"/>
              </a:ext>
            </a:extLst>
          </p:cNvPr>
          <p:cNvSpPr txBox="1">
            <a:spLocks/>
          </p:cNvSpPr>
          <p:nvPr/>
        </p:nvSpPr>
        <p:spPr>
          <a:xfrm>
            <a:off x="8457156" y="62865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tx1">
                    <a:tint val="75000"/>
                  </a:schemeClr>
                </a:solidFill>
                <a:latin typeface="Georgia Bold" panose="02040502050405020303" pitchFamily="18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1FCDEE-4AD7-499F-B3D4-521AFF0B2F4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ED25B7-92A9-4480-90C3-AC076A14B2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061"/>
          <a:stretch/>
        </p:blipFill>
        <p:spPr>
          <a:xfrm>
            <a:off x="7943941" y="2449"/>
            <a:ext cx="3782151" cy="24730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B7A970-D13D-485A-B1F4-80F2283ECB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202" b="1"/>
          <a:stretch/>
        </p:blipFill>
        <p:spPr>
          <a:xfrm>
            <a:off x="5744664" y="615070"/>
            <a:ext cx="2889885" cy="4361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308923-7B38-43B0-BB4C-F490DCA451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8065" y="1109369"/>
            <a:ext cx="1204658" cy="5162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7DFF314-A07E-490A-9FC2-0B61E0613C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2179" y="1705339"/>
            <a:ext cx="2034540" cy="6532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30B259-0273-44AD-8081-1FF7A332EBF2}"/>
              </a:ext>
            </a:extLst>
          </p:cNvPr>
          <p:cNvSpPr txBox="1"/>
          <p:nvPr/>
        </p:nvSpPr>
        <p:spPr>
          <a:xfrm>
            <a:off x="7374750" y="5638086"/>
            <a:ext cx="1908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Hemisphere: Proton remnant continues at </a:t>
            </a:r>
            <a:r>
              <a:rPr lang="el-GR" sz="1600" dirty="0"/>
              <a:t>η</a:t>
            </a:r>
            <a:r>
              <a:rPr lang="en-US" sz="1600" dirty="0"/>
              <a:t> = </a:t>
            </a:r>
            <a:r>
              <a:rPr lang="en-US" sz="1600" b="1" dirty="0"/>
              <a:t>∞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36FCF7-68B7-4DAF-B5A5-845DF844B220}"/>
              </a:ext>
            </a:extLst>
          </p:cNvPr>
          <p:cNvSpPr txBox="1"/>
          <p:nvPr/>
        </p:nvSpPr>
        <p:spPr>
          <a:xfrm>
            <a:off x="10090739" y="2585632"/>
            <a:ext cx="2103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Current Hemisphere: Struck </a:t>
            </a:r>
            <a:r>
              <a:rPr lang="en-US" sz="1600" dirty="0" err="1"/>
              <a:t>parton</a:t>
            </a:r>
            <a:r>
              <a:rPr lang="en-US" sz="1600" dirty="0"/>
              <a:t> continues at    </a:t>
            </a:r>
            <a:r>
              <a:rPr lang="el-GR" sz="1600" dirty="0"/>
              <a:t>η</a:t>
            </a:r>
            <a:r>
              <a:rPr lang="en-US" sz="1600" dirty="0"/>
              <a:t> = -</a:t>
            </a:r>
            <a:r>
              <a:rPr lang="en-US" sz="1600" b="1" dirty="0"/>
              <a:t>∞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42474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97303D-0EB6-4B61-8506-7CB796F6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30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C95AC0-56E9-423E-B7A8-2707FBFD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1361440"/>
            <a:ext cx="5614219" cy="1057517"/>
          </a:xfrm>
        </p:spPr>
        <p:txBody>
          <a:bodyPr/>
          <a:lstStyle/>
          <a:p>
            <a:r>
              <a:rPr lang="en-US" dirty="0" err="1"/>
              <a:t>Centauro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FEBA65-98EE-48D6-B0A8-B8D91CE44E8B}"/>
              </a:ext>
            </a:extLst>
          </p:cNvPr>
          <p:cNvGrpSpPr/>
          <p:nvPr/>
        </p:nvGrpSpPr>
        <p:grpSpPr>
          <a:xfrm>
            <a:off x="1229147" y="1148961"/>
            <a:ext cx="9733706" cy="5228344"/>
            <a:chOff x="2458294" y="590161"/>
            <a:chExt cx="9733706" cy="52283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4FA31B1-62BF-4C04-B5C0-E56F4118A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8294" y="1396048"/>
              <a:ext cx="9733706" cy="442245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CC1F659-2523-4D61-93DA-C807ABEBA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590161"/>
              <a:ext cx="2716123" cy="109742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FD0DD8-8E8B-4DD9-8387-32929A3D0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2936" y="1308640"/>
              <a:ext cx="2705100" cy="34359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16CAFEC-DE4B-4149-85EE-966BB63E23B0}"/>
                </a:ext>
              </a:extLst>
            </p:cNvPr>
            <p:cNvSpPr txBox="1"/>
            <p:nvPr/>
          </p:nvSpPr>
          <p:spPr>
            <a:xfrm>
              <a:off x="5708036" y="1282899"/>
              <a:ext cx="62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vs.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D53324-3615-45C9-B5B8-53810CE75B8E}"/>
                </a:ext>
              </a:extLst>
            </p:cNvPr>
            <p:cNvSpPr txBox="1"/>
            <p:nvPr/>
          </p:nvSpPr>
          <p:spPr>
            <a:xfrm>
              <a:off x="5488961" y="1785239"/>
              <a:ext cx="13599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Cluster at </a:t>
              </a: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π</a:t>
              </a:r>
              <a:r>
                <a:rPr lang="en-US" sz="1200" dirty="0"/>
                <a:t> has low P</a:t>
              </a:r>
              <a:r>
                <a:rPr lang="en-US" sz="1200" baseline="-25000" dirty="0"/>
                <a:t>T</a:t>
              </a:r>
              <a:r>
                <a:rPr lang="en-US" sz="1200" dirty="0"/>
                <a:t> in </a:t>
              </a:r>
              <a:r>
                <a:rPr lang="en-US" sz="1200" dirty="0" err="1"/>
                <a:t>Breit</a:t>
              </a:r>
              <a:r>
                <a:rPr lang="en-US" sz="1200" dirty="0"/>
                <a:t> frame, smaller </a:t>
              </a:r>
              <a:r>
                <a:rPr lang="en-US" sz="1200" dirty="0" err="1"/>
                <a:t>d</a:t>
              </a:r>
              <a:r>
                <a:rPr lang="en-US" sz="1200" baseline="-25000" dirty="0" err="1"/>
                <a:t>ij</a:t>
              </a:r>
              <a:endParaRPr lang="en-US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E62B0E-287D-4085-8759-A2DA2524D24C}"/>
                </a:ext>
              </a:extLst>
            </p:cNvPr>
            <p:cNvSpPr txBox="1"/>
            <p:nvPr/>
          </p:nvSpPr>
          <p:spPr>
            <a:xfrm>
              <a:off x="8887042" y="1295769"/>
              <a:ext cx="62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vs.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1FF7192-7B0D-4962-B05A-0CCDBFA2E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44000" y="608788"/>
              <a:ext cx="2716123" cy="34914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0CCAB9C-DC0C-4DF7-9E47-B66A5EFC9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79381" y="1075438"/>
              <a:ext cx="2245360" cy="18760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A218C4-998A-4716-B97A-CF0BF1CD03AB}"/>
                </a:ext>
              </a:extLst>
            </p:cNvPr>
            <p:cNvSpPr txBox="1"/>
            <p:nvPr/>
          </p:nvSpPr>
          <p:spPr>
            <a:xfrm>
              <a:off x="9575176" y="4436626"/>
              <a:ext cx="2284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Not longitudinally invariant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26CD91-B0E4-4760-B687-130AAD3D3158}"/>
                </a:ext>
              </a:extLst>
            </p:cNvPr>
            <p:cNvSpPr txBox="1"/>
            <p:nvPr/>
          </p:nvSpPr>
          <p:spPr>
            <a:xfrm>
              <a:off x="3002936" y="4500602"/>
              <a:ext cx="32772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Doesn’t preferentially capture struck quark</a:t>
              </a:r>
              <a:endParaRPr lang="en-US" dirty="0"/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74C6A91-7995-4AF0-B260-FC8328D0192E}"/>
              </a:ext>
            </a:extLst>
          </p:cNvPr>
          <p:cNvCxnSpPr/>
          <p:nvPr/>
        </p:nvCxnSpPr>
        <p:spPr>
          <a:xfrm>
            <a:off x="4866853" y="3052271"/>
            <a:ext cx="95672" cy="376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5445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97303D-0EB6-4B61-8506-7CB796F6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31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7BCFF-0705-419A-A53F-C323CB0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4827" y="2025471"/>
            <a:ext cx="8667748" cy="35011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Jet algorithm with asymmetric clustering measure</a:t>
            </a:r>
          </a:p>
          <a:p>
            <a:pPr marL="579438" lvl="1" indent="-342900"/>
            <a:r>
              <a:rPr lang="en-US" dirty="0"/>
              <a:t>Treat current hemisphere and beam hemisphere differently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Typical longitudinally-invariant</a:t>
            </a:r>
            <a:r>
              <a:rPr lang="en-US" dirty="0">
                <a:latin typeface="Georgia Regular" panose="02040502050405020303"/>
                <a:cs typeface="Calibri" panose="020F0502020204030204" pitchFamily="34" charset="0"/>
              </a:rPr>
              <a:t> </a:t>
            </a:r>
            <a:r>
              <a:rPr lang="en-US" dirty="0"/>
              <a:t>jet algorithms cluster in (rapidity, azimuthal angle) space and fail to capture the born-level configuration in the </a:t>
            </a:r>
            <a:r>
              <a:rPr lang="en-US" dirty="0" err="1"/>
              <a:t>Breit</a:t>
            </a:r>
            <a:r>
              <a:rPr lang="en-US" dirty="0"/>
              <a:t> frame </a:t>
            </a:r>
          </a:p>
          <a:p>
            <a:pPr marL="579438" lvl="1" indent="-342900"/>
            <a:r>
              <a:rPr lang="en-US" dirty="0"/>
              <a:t>Particles close to struck-</a:t>
            </a:r>
            <a:r>
              <a:rPr lang="en-US" dirty="0" err="1"/>
              <a:t>parton</a:t>
            </a:r>
            <a:r>
              <a:rPr lang="en-US" dirty="0"/>
              <a:t> direction have divergent rapidity, and therefore divergent distance between each other!</a:t>
            </a:r>
          </a:p>
          <a:p>
            <a:pPr marL="863600" lvl="2" indent="-342900"/>
            <a:r>
              <a:rPr lang="en-US" dirty="0"/>
              <a:t>Makes study of single-jet Born level configuration impossible!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spherically invariant clustering </a:t>
            </a:r>
            <a:r>
              <a:rPr lang="en-US" dirty="0">
                <a:latin typeface="Georgia Regular" panose="02040502050405020303"/>
              </a:rPr>
              <a:t>(polar angle,</a:t>
            </a:r>
            <a:r>
              <a:rPr lang="en-US" dirty="0">
                <a:latin typeface="Georgia Regular" panose="02040502050405020303"/>
                <a:cs typeface="Calibri" panose="020F0502020204030204" pitchFamily="34" charset="0"/>
              </a:rPr>
              <a:t> azimuthal angle) in the struck-</a:t>
            </a:r>
            <a:r>
              <a:rPr lang="en-US" dirty="0" err="1">
                <a:latin typeface="Georgia Regular" panose="02040502050405020303"/>
                <a:cs typeface="Calibri" panose="020F0502020204030204" pitchFamily="34" charset="0"/>
              </a:rPr>
              <a:t>parton</a:t>
            </a:r>
            <a:r>
              <a:rPr lang="en-US" dirty="0">
                <a:latin typeface="Georgia Regular" panose="02040502050405020303"/>
                <a:cs typeface="Calibri" panose="020F0502020204030204" pitchFamily="34" charset="0"/>
              </a:rPr>
              <a:t> direction and longitudinally invariant in beam direction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Georgia Regular" panose="02040502050405020303"/>
                <a:cs typeface="Calibri" panose="020F0502020204030204" pitchFamily="34" charset="0"/>
              </a:rPr>
              <a:t>Tends to create one hard jet in struck-</a:t>
            </a:r>
            <a:r>
              <a:rPr lang="en-US" dirty="0" err="1">
                <a:latin typeface="Georgia Regular" panose="02040502050405020303"/>
                <a:cs typeface="Calibri" panose="020F0502020204030204" pitchFamily="34" charset="0"/>
              </a:rPr>
              <a:t>parton</a:t>
            </a:r>
            <a:r>
              <a:rPr lang="en-US" dirty="0">
                <a:latin typeface="Georgia Regular" panose="02040502050405020303"/>
                <a:cs typeface="Calibri" panose="020F0502020204030204" pitchFamily="34" charset="0"/>
              </a:rPr>
              <a:t> direction and many weak single particle jets in beam direction, which can easily be filtered away </a:t>
            </a:r>
            <a:endParaRPr lang="en-US" dirty="0">
              <a:latin typeface="Georgia Regular" panose="02040502050405020303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C95AC0-56E9-423E-B7A8-2707FBFD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1361440"/>
            <a:ext cx="5614219" cy="1057517"/>
          </a:xfrm>
        </p:spPr>
        <p:txBody>
          <a:bodyPr/>
          <a:lstStyle/>
          <a:p>
            <a:r>
              <a:rPr lang="en-US" dirty="0" err="1"/>
              <a:t>Centauro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9C1858-3F5D-42DB-9229-0E778CDE24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71" r="34184"/>
          <a:stretch/>
        </p:blipFill>
        <p:spPr>
          <a:xfrm>
            <a:off x="9654667" y="2326259"/>
            <a:ext cx="2270633" cy="2472603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5C3405-9AC1-48CD-9678-AC1A3DE4FA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40" y="90375"/>
            <a:ext cx="1908565" cy="15551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F159BF-1539-4F98-AC68-4D84CDE4E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816"/>
          <a:stretch/>
        </p:blipFill>
        <p:spPr>
          <a:xfrm>
            <a:off x="9535993" y="17954"/>
            <a:ext cx="2389307" cy="24010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1EA369-65BF-4D9A-AC26-46956B474F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816"/>
          <a:stretch/>
        </p:blipFill>
        <p:spPr>
          <a:xfrm>
            <a:off x="9704068" y="4625897"/>
            <a:ext cx="2221232" cy="22321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79F0BB-65F3-4D38-AD9A-9C6D956D37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506"/>
          <a:stretch/>
        </p:blipFill>
        <p:spPr>
          <a:xfrm>
            <a:off x="4435485" y="0"/>
            <a:ext cx="2746547" cy="17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43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335897-366E-48C9-9E03-1943B2CF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F26-E5C1-7243-A0E0-6304CF8365AC}" type="slidenum">
              <a:rPr lang="en-US" smtClean="0"/>
              <a:t>32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63050-AE24-49C1-B826-732872DB3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1E1DAD-0D7C-451D-884A-9C0FBDA8F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8E4B5-108A-4A64-AF7A-5B93F31FB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73" y="0"/>
            <a:ext cx="112976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47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009DF-8721-4B2F-BA22-9D87E2F1EA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044315" y="6375687"/>
            <a:ext cx="2743200" cy="365125"/>
          </a:xfrm>
        </p:spPr>
        <p:txBody>
          <a:bodyPr/>
          <a:lstStyle/>
          <a:p>
            <a:fld id="{0D8208E9-0D53-4350-B6D2-6C00077D8E88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A9AAA-A135-4B56-9DF9-A12BA230BA77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04485" y="1640985"/>
            <a:ext cx="4724400" cy="48136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>
                <a:latin typeface="Georgia Regular"/>
              </a:rPr>
              <a:t>Jet algorithm with asymmetric clustering distance measure</a:t>
            </a:r>
          </a:p>
          <a:p>
            <a:pPr lvl="1"/>
            <a:r>
              <a:rPr lang="en-US" dirty="0">
                <a:latin typeface="Georgia Regular"/>
              </a:rPr>
              <a:t>Suited for clustering Born-level DIS in the </a:t>
            </a:r>
            <a:r>
              <a:rPr lang="en-US" dirty="0" err="1">
                <a:latin typeface="Georgia Regular"/>
              </a:rPr>
              <a:t>Breit</a:t>
            </a:r>
            <a:r>
              <a:rPr lang="en-US" dirty="0">
                <a:latin typeface="Georgia Regular"/>
              </a:rPr>
              <a:t> frame</a:t>
            </a:r>
          </a:p>
          <a:p>
            <a:pPr lvl="1"/>
            <a:endParaRPr lang="en-US" dirty="0">
              <a:latin typeface="Georgia Regular"/>
            </a:endParaRPr>
          </a:p>
          <a:p>
            <a:r>
              <a:rPr lang="en-US" dirty="0">
                <a:latin typeface="Georgia Regular"/>
              </a:rPr>
              <a:t>Here </a:t>
            </a:r>
            <a:r>
              <a:rPr lang="en-US" dirty="0" err="1">
                <a:latin typeface="Georgia Regular"/>
              </a:rPr>
              <a:t>Centauro</a:t>
            </a:r>
            <a:r>
              <a:rPr lang="en-US" dirty="0">
                <a:latin typeface="Georgia Regular"/>
              </a:rPr>
              <a:t> is used to produce a clustering tree for the full event</a:t>
            </a:r>
          </a:p>
          <a:p>
            <a:pPr lvl="1"/>
            <a:endParaRPr lang="en-US" dirty="0">
              <a:latin typeface="Georgia Regular"/>
            </a:endParaRPr>
          </a:p>
          <a:p>
            <a:endParaRPr lang="en-US" dirty="0">
              <a:latin typeface="Georgia 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4D120F-9AE9-445D-A557-6455097F23BB}"/>
              </a:ext>
            </a:extLst>
          </p:cNvPr>
          <p:cNvSpPr txBox="1"/>
          <p:nvPr/>
        </p:nvSpPr>
        <p:spPr>
          <a:xfrm>
            <a:off x="893688" y="522022"/>
            <a:ext cx="5283200" cy="584775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800" dirty="0" err="1">
                <a:latin typeface="Verdana Bold" panose="020B0804030504040204" pitchFamily="34" charset="0"/>
                <a:ea typeface="Verdana Bold" panose="020B0804030504040204" pitchFamily="34" charset="0"/>
              </a:rPr>
              <a:t>Centauro</a:t>
            </a:r>
            <a:endParaRPr lang="en-US" sz="3800" dirty="0">
              <a:latin typeface="Verdana Bold" panose="020B0804030504040204" pitchFamily="34" charset="0"/>
              <a:ea typeface="Verdana Bold" panose="020B080403050404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A033EF6-4173-437E-B424-57E266933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683" y="225592"/>
            <a:ext cx="6608832" cy="320340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4364840C-CE62-4317-A9AF-E533FB68381D}"/>
              </a:ext>
            </a:extLst>
          </p:cNvPr>
          <p:cNvGrpSpPr/>
          <p:nvPr/>
        </p:nvGrpSpPr>
        <p:grpSpPr>
          <a:xfrm>
            <a:off x="5736118" y="3459469"/>
            <a:ext cx="5039331" cy="3070200"/>
            <a:chOff x="6322031" y="3679397"/>
            <a:chExt cx="4218969" cy="2533911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7640D47-7FA9-4B5D-8F50-A6C25A952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2031" y="3698708"/>
              <a:ext cx="3924300" cy="25146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2D5C161-5791-4A46-9DAF-2A92C7D097F1}"/>
                </a:ext>
              </a:extLst>
            </p:cNvPr>
            <p:cNvSpPr txBox="1"/>
            <p:nvPr/>
          </p:nvSpPr>
          <p:spPr>
            <a:xfrm rot="16200000">
              <a:off x="5468026" y="4597268"/>
              <a:ext cx="2144950" cy="309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4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Event Constituents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34417D-C5C1-40DE-8B3F-B427F0246A92}"/>
                </a:ext>
              </a:extLst>
            </p:cNvPr>
            <p:cNvSpPr txBox="1"/>
            <p:nvPr/>
          </p:nvSpPr>
          <p:spPr>
            <a:xfrm>
              <a:off x="8980815" y="4159774"/>
              <a:ext cx="1560185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Fully Clustered Event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35EF65B-2906-4E28-BB52-0B5AFFC3F2E9}"/>
              </a:ext>
            </a:extLst>
          </p:cNvPr>
          <p:cNvSpPr txBox="1"/>
          <p:nvPr/>
        </p:nvSpPr>
        <p:spPr>
          <a:xfrm>
            <a:off x="915138" y="6369825"/>
            <a:ext cx="3299431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Figures courtesy of Y. Makris [2]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67FB79-6896-4A3A-9304-878D605310BA}"/>
              </a:ext>
            </a:extLst>
          </p:cNvPr>
          <p:cNvSpPr txBox="1"/>
          <p:nvPr/>
        </p:nvSpPr>
        <p:spPr>
          <a:xfrm>
            <a:off x="3048000" y="771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</a:rPr>
              <a:t>arXiv:2006.10751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9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009DF-8721-4B2F-BA22-9D87E2F1EA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044315" y="6375687"/>
            <a:ext cx="2743200" cy="365125"/>
          </a:xfrm>
        </p:spPr>
        <p:txBody>
          <a:bodyPr/>
          <a:lstStyle/>
          <a:p>
            <a:fld id="{0D8208E9-0D53-4350-B6D2-6C00077D8E88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A9AAA-A135-4B56-9DF9-A12BA230BA77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69699" y="1252966"/>
            <a:ext cx="4724400" cy="48136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3100" dirty="0">
                <a:latin typeface="Georgia Regular"/>
              </a:rPr>
              <a:t>Whole event is clustered into one “jet”</a:t>
            </a:r>
          </a:p>
          <a:p>
            <a:endParaRPr lang="en-US" sz="3100" dirty="0">
              <a:latin typeface="Georgia Regular"/>
            </a:endParaRPr>
          </a:p>
          <a:p>
            <a:r>
              <a:rPr lang="en-US" sz="3100" dirty="0">
                <a:latin typeface="Georgia Regular"/>
              </a:rPr>
              <a:t>Iteratively de-cluster until grooming condition is passed</a:t>
            </a:r>
          </a:p>
          <a:p>
            <a:pPr lvl="1"/>
            <a:r>
              <a:rPr lang="en-US" sz="2700" dirty="0">
                <a:latin typeface="Georgia Regular"/>
              </a:rPr>
              <a:t>Analogous to Soft Drop in </a:t>
            </a:r>
            <a:r>
              <a:rPr lang="en-US" sz="2700" dirty="0" err="1">
                <a:latin typeface="Georgia Regular"/>
              </a:rPr>
              <a:t>p+p</a:t>
            </a:r>
            <a:endParaRPr lang="en-US" sz="2700" dirty="0">
              <a:latin typeface="Georgia Regular"/>
            </a:endParaRPr>
          </a:p>
          <a:p>
            <a:endParaRPr lang="en-US" sz="3100" dirty="0">
              <a:latin typeface="Georgia Regular"/>
            </a:endParaRPr>
          </a:p>
          <a:p>
            <a:r>
              <a:rPr lang="en-US" sz="3100" dirty="0">
                <a:latin typeface="Georgia Regular"/>
              </a:rPr>
              <a:t>Groomed events are similar to groomed jets!</a:t>
            </a:r>
            <a:endParaRPr lang="en-US" sz="3500" dirty="0">
              <a:latin typeface="Georgia Regular"/>
            </a:endParaRPr>
          </a:p>
          <a:p>
            <a:pPr lvl="1"/>
            <a:endParaRPr lang="en-US" dirty="0">
              <a:latin typeface="Georgia Regular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500056-2F61-4815-AE57-D2D5CA136231}"/>
              </a:ext>
            </a:extLst>
          </p:cNvPr>
          <p:cNvGrpSpPr/>
          <p:nvPr/>
        </p:nvGrpSpPr>
        <p:grpSpPr>
          <a:xfrm>
            <a:off x="5073692" y="2398206"/>
            <a:ext cx="6928928" cy="4087086"/>
            <a:chOff x="4672514" y="254044"/>
            <a:chExt cx="6928928" cy="40870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464553-E324-4373-A196-0A0C01A54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8269" y="254044"/>
              <a:ext cx="4814912" cy="80248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DB4A2F9-14C8-43DE-B6FB-C9DDC7E17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51478" y="3035300"/>
              <a:ext cx="2651546" cy="99275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CA94DE-E609-42B8-8CF8-7FED7E9DB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2514" y="3035300"/>
              <a:ext cx="3076064" cy="99267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FBCBDE8-52A5-4EDE-8C6F-CD4E18B6DF73}"/>
                </a:ext>
              </a:extLst>
            </p:cNvPr>
            <p:cNvSpPr txBox="1"/>
            <p:nvPr/>
          </p:nvSpPr>
          <p:spPr>
            <a:xfrm>
              <a:off x="4915290" y="3964184"/>
              <a:ext cx="3076063" cy="338554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200" dirty="0" err="1"/>
                <a:t>p+p</a:t>
              </a:r>
              <a:r>
                <a:rPr lang="en-US" sz="2200" dirty="0"/>
                <a:t> Soft Drop condition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9A3E0F-1980-445A-B493-9656B75F90FF}"/>
                </a:ext>
              </a:extLst>
            </p:cNvPr>
            <p:cNvSpPr txBox="1"/>
            <p:nvPr/>
          </p:nvSpPr>
          <p:spPr>
            <a:xfrm>
              <a:off x="8802458" y="4002576"/>
              <a:ext cx="2798984" cy="338554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200" dirty="0"/>
                <a:t>DIS grooming condition 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FDCFB0-EA85-43BD-8CF3-113F6B676D56}"/>
                </a:ext>
              </a:extLst>
            </p:cNvPr>
            <p:cNvCxnSpPr>
              <a:cxnSpLocks/>
            </p:cNvCxnSpPr>
            <p:nvPr/>
          </p:nvCxnSpPr>
          <p:spPr>
            <a:xfrm>
              <a:off x="7813620" y="3525792"/>
              <a:ext cx="918055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C3AB375-87AB-4D01-8B0C-862BE5FEA8AD}"/>
              </a:ext>
            </a:extLst>
          </p:cNvPr>
          <p:cNvGrpSpPr/>
          <p:nvPr/>
        </p:nvGrpSpPr>
        <p:grpSpPr>
          <a:xfrm>
            <a:off x="5542795" y="5634"/>
            <a:ext cx="5574630" cy="2520148"/>
            <a:chOff x="5435029" y="5633"/>
            <a:chExt cx="5542695" cy="26863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1AB7CC5-96F9-4C74-8DE0-2D220B135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5029" y="5633"/>
              <a:ext cx="5542695" cy="268639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21670C-40DF-4565-A4EF-DFE3C8F6FF2D}"/>
                </a:ext>
              </a:extLst>
            </p:cNvPr>
            <p:cNvSpPr txBox="1"/>
            <p:nvPr/>
          </p:nvSpPr>
          <p:spPr>
            <a:xfrm>
              <a:off x="6782747" y="1761061"/>
              <a:ext cx="78083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Full event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D0FECD-3B09-485E-9691-E26D7FDDCDEE}"/>
                </a:ext>
              </a:extLst>
            </p:cNvPr>
            <p:cNvSpPr txBox="1"/>
            <p:nvPr/>
          </p:nvSpPr>
          <p:spPr>
            <a:xfrm>
              <a:off x="8457156" y="125395"/>
              <a:ext cx="65602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C2BD09-8E80-4A36-82E0-7ACB65A7A137}"/>
                </a:ext>
              </a:extLst>
            </p:cNvPr>
            <p:cNvSpPr txBox="1"/>
            <p:nvPr/>
          </p:nvSpPr>
          <p:spPr>
            <a:xfrm>
              <a:off x="8642088" y="70019"/>
              <a:ext cx="656022" cy="3804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Groomed event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3A0B1F4-8364-4173-AB97-DDDCEF08823C}"/>
                </a:ext>
              </a:extLst>
            </p:cNvPr>
            <p:cNvSpPr/>
            <p:nvPr/>
          </p:nvSpPr>
          <p:spPr>
            <a:xfrm>
              <a:off x="9328933" y="260257"/>
              <a:ext cx="102739" cy="254625"/>
            </a:xfrm>
            <a:prstGeom prst="ellipse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0F15B5C-965D-4DF2-9FC4-F959B729CE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01" r="6261"/>
          <a:stretch/>
        </p:blipFill>
        <p:spPr>
          <a:xfrm>
            <a:off x="5448573" y="3141477"/>
            <a:ext cx="5533591" cy="2109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4D120F-9AE9-445D-A557-6455097F23BB}"/>
              </a:ext>
            </a:extLst>
          </p:cNvPr>
          <p:cNvSpPr txBox="1"/>
          <p:nvPr/>
        </p:nvSpPr>
        <p:spPr>
          <a:xfrm>
            <a:off x="724172" y="240863"/>
            <a:ext cx="5527571" cy="49244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dirty="0">
                <a:latin typeface="Verdana Bold" panose="020B0804030504040204" pitchFamily="34" charset="0"/>
                <a:ea typeface="Verdana Bold" panose="020B0804030504040204" pitchFamily="34" charset="0"/>
              </a:rPr>
              <a:t>Event Grooming in DIS</a:t>
            </a:r>
          </a:p>
        </p:txBody>
      </p:sp>
    </p:spTree>
    <p:extLst>
      <p:ext uri="{BB962C8B-B14F-4D97-AF65-F5344CB8AC3E}">
        <p14:creationId xmlns:p14="http://schemas.microsoft.com/office/powerpoint/2010/main" val="73574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C821B88-BC63-4F9E-933E-02B5B2D11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962742"/>
            <a:ext cx="11547475" cy="4932516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25E4163-2D56-4E85-9A9B-5725AFC402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208E9-0D53-4350-B6D2-6C00077D8E88}" type="slidenum">
              <a:rPr lang="en-US" smtClean="0"/>
              <a:t>6</a:t>
            </a:fld>
            <a:endParaRPr lang="en-US"/>
          </a:p>
        </p:txBody>
      </p:sp>
      <p:pic>
        <p:nvPicPr>
          <p:cNvPr id="5" name="Content Placeholder 4" descr="Chart, radar chart&#10;&#10;Description automatically generated">
            <a:extLst>
              <a:ext uri="{FF2B5EF4-FFF2-40B4-BE49-F238E27FC236}">
                <a16:creationId xmlns:a16="http://schemas.microsoft.com/office/drawing/2014/main" id="{E6487068-3838-4DC7-B69E-8DABE80AB70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1300163"/>
            <a:ext cx="11547475" cy="3078162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94B0763-0911-4151-951D-7AD190B8D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867" y="4276938"/>
            <a:ext cx="581025" cy="2190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8F38B39-902C-43FB-AB90-7533E3557E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4531" y="4086788"/>
            <a:ext cx="1666561" cy="6283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9CB083-190E-430F-8B52-6E132F46560E}"/>
              </a:ext>
            </a:extLst>
          </p:cNvPr>
          <p:cNvSpPr txBox="1"/>
          <p:nvPr/>
        </p:nvSpPr>
        <p:spPr>
          <a:xfrm>
            <a:off x="6379142" y="344426"/>
            <a:ext cx="4403158" cy="33855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dirty="0" err="1">
                <a:latin typeface="Verdana Bold" panose="020B0804030504040204" pitchFamily="34" charset="0"/>
                <a:ea typeface="Verdana Bold" panose="020B0804030504040204" pitchFamily="34" charset="0"/>
              </a:rPr>
              <a:t>Breit</a:t>
            </a:r>
            <a:r>
              <a:rPr lang="en-US" sz="2200" dirty="0">
                <a:latin typeface="Verdana Bold" panose="020B0804030504040204" pitchFamily="34" charset="0"/>
                <a:ea typeface="Verdana Bold" panose="020B0804030504040204" pitchFamily="34" charset="0"/>
              </a:rPr>
              <a:t> Frame Event Displays</a:t>
            </a:r>
          </a:p>
        </p:txBody>
      </p:sp>
    </p:spTree>
    <p:extLst>
      <p:ext uri="{BB962C8B-B14F-4D97-AF65-F5344CB8AC3E}">
        <p14:creationId xmlns:p14="http://schemas.microsoft.com/office/powerpoint/2010/main" val="68080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0BF17-CE15-478B-A86A-E5D973FA16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FCDEE-4AD7-499F-B3D4-521AFF0B2F42}" type="slidenum">
              <a:rPr lang="en-US" smtClean="0">
                <a:latin typeface="Georgia" panose="02040502050405020303" pitchFamily="18" charset="0"/>
              </a:rPr>
              <a:t>7</a:t>
            </a:fld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05E4F9-95E7-4928-8FA9-176F11A179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5455" y="375523"/>
            <a:ext cx="10058400" cy="10572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H1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CE948-37AB-492D-861A-26CEB5385872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90889" y="1138982"/>
            <a:ext cx="5224418" cy="261778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Georgia" panose="02040502050405020303" pitchFamily="18" charset="0"/>
              </a:rPr>
              <a:t>HERA</a:t>
            </a:r>
          </a:p>
          <a:p>
            <a:pPr lvl="1"/>
            <a:r>
              <a:rPr lang="en-US" dirty="0">
                <a:latin typeface="Georgia" panose="02040502050405020303" pitchFamily="18" charset="0"/>
              </a:rPr>
              <a:t>World’s only high energy electron-proton collider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pPr lvl="1"/>
            <a:r>
              <a:rPr lang="en-US" dirty="0">
                <a:latin typeface="Georgia" panose="02040502050405020303" pitchFamily="18" charset="0"/>
              </a:rPr>
              <a:t>352 pb</a:t>
            </a:r>
            <a:r>
              <a:rPr lang="en-US" baseline="30000" dirty="0">
                <a:latin typeface="Georgia" panose="02040502050405020303" pitchFamily="18" charset="0"/>
              </a:rPr>
              <a:t>-1</a:t>
            </a:r>
            <a:r>
              <a:rPr lang="en-US" baseline="-25000" dirty="0">
                <a:latin typeface="Georgia" panose="02040502050405020303" pitchFamily="18" charset="0"/>
              </a:rPr>
              <a:t> </a:t>
            </a:r>
            <a:r>
              <a:rPr lang="en-US" dirty="0">
                <a:latin typeface="Georgia" panose="02040502050405020303" pitchFamily="18" charset="0"/>
              </a:rPr>
              <a:t>collected in HERA-II run period from 2003-2007</a:t>
            </a:r>
          </a:p>
          <a:p>
            <a:pPr lvl="1"/>
            <a:endParaRPr lang="en-US" dirty="0">
              <a:latin typeface="Georgia" panose="02040502050405020303" pitchFamily="18" charset="0"/>
            </a:endParaRPr>
          </a:p>
          <a:p>
            <a:pPr lvl="1"/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A22B3-9E11-4E4A-9588-9DA3F1D7F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471" y="136525"/>
            <a:ext cx="5873476" cy="3949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80D2B7-3FB9-4BE7-A440-1DF51BE9BC3E}"/>
              </a:ext>
            </a:extLst>
          </p:cNvPr>
          <p:cNvSpPr txBox="1"/>
          <p:nvPr/>
        </p:nvSpPr>
        <p:spPr>
          <a:xfrm>
            <a:off x="5456555" y="657225"/>
            <a:ext cx="16776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4F4B6-D119-42D2-81CE-7BBB6092B6D7}"/>
              </a:ext>
            </a:extLst>
          </p:cNvPr>
          <p:cNvSpPr txBox="1"/>
          <p:nvPr/>
        </p:nvSpPr>
        <p:spPr>
          <a:xfrm>
            <a:off x="5630704" y="400526"/>
            <a:ext cx="16776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CBEEF1-3BC8-4CF8-A45B-48305D1D3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35" y="2473276"/>
            <a:ext cx="4227057" cy="8664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E5E408-2A31-4031-9E30-FFEF41CE41BE}"/>
              </a:ext>
            </a:extLst>
          </p:cNvPr>
          <p:cNvSpPr txBox="1"/>
          <p:nvPr/>
        </p:nvSpPr>
        <p:spPr>
          <a:xfrm>
            <a:off x="762000" y="4225925"/>
            <a:ext cx="1106805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eorgia" panose="02040502050405020303" pitchFamily="18" charset="0"/>
              </a:rPr>
              <a:t>H1 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</a:rPr>
              <a:t>Hermetic detector with asymmetric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</a:rPr>
              <a:t>Drift chamber + silicon tracking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</a:rPr>
              <a:t>High-resolution </a:t>
            </a:r>
            <a:r>
              <a:rPr lang="en-US" sz="2400" dirty="0" err="1">
                <a:latin typeface="Georgia" panose="02040502050405020303" pitchFamily="18" charset="0"/>
              </a:rPr>
              <a:t>LAr</a:t>
            </a:r>
            <a:r>
              <a:rPr lang="en-US" sz="2400" dirty="0">
                <a:latin typeface="Georgia" panose="02040502050405020303" pitchFamily="18" charset="0"/>
              </a:rPr>
              <a:t> calorimeter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</a:rPr>
              <a:t>Trigger on high-energy hadronic or EM </a:t>
            </a:r>
            <a:r>
              <a:rPr lang="en-US" sz="2400" dirty="0" err="1">
                <a:latin typeface="Georgia" panose="02040502050405020303" pitchFamily="18" charset="0"/>
              </a:rPr>
              <a:t>LAr</a:t>
            </a:r>
            <a:r>
              <a:rPr lang="en-US" sz="2400" dirty="0">
                <a:latin typeface="Georgia" panose="02040502050405020303" pitchFamily="18" charset="0"/>
              </a:rPr>
              <a:t> cluster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</a:rPr>
              <a:t>&gt; 99% efficient for y &lt; 0.7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93D1D41-DAAD-4080-BA1D-041C1DBC37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63" t="3940" r="2295" b="4175"/>
          <a:stretch/>
        </p:blipFill>
        <p:spPr>
          <a:xfrm>
            <a:off x="8446216" y="4381500"/>
            <a:ext cx="3514725" cy="7516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A929EE-31E0-4F52-AD7A-6A7A8FA1ACDE}"/>
              </a:ext>
            </a:extLst>
          </p:cNvPr>
          <p:cNvSpPr txBox="1"/>
          <p:nvPr/>
        </p:nvSpPr>
        <p:spPr>
          <a:xfrm>
            <a:off x="9018465" y="4092167"/>
            <a:ext cx="2828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Georgia" panose="02040502050405020303" pitchFamily="18" charset="0"/>
              </a:rPr>
              <a:t>H1 </a:t>
            </a:r>
            <a:r>
              <a:rPr lang="en-US" sz="1200" dirty="0" err="1">
                <a:latin typeface="Georgia" panose="02040502050405020303" pitchFamily="18" charset="0"/>
              </a:rPr>
              <a:t>LAr</a:t>
            </a:r>
            <a:r>
              <a:rPr lang="en-US" sz="1200" dirty="0">
                <a:latin typeface="Georgia" panose="02040502050405020303" pitchFamily="18" charset="0"/>
              </a:rPr>
              <a:t> Calorimeter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71456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Grooming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34F29-8E67-4AD3-B09A-510A8D0462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508" y="1262621"/>
            <a:ext cx="6281488" cy="4998857"/>
          </a:xfrm>
        </p:spPr>
        <p:txBody>
          <a:bodyPr/>
          <a:lstStyle/>
          <a:p>
            <a:r>
              <a:rPr lang="en-US" sz="2200" dirty="0">
                <a:latin typeface="Georgia Regular"/>
              </a:rPr>
              <a:t>No underlying event, why groom?</a:t>
            </a:r>
          </a:p>
          <a:p>
            <a:pPr lvl="1"/>
            <a:r>
              <a:rPr lang="en-US" sz="2200" dirty="0">
                <a:latin typeface="Georgia Regular"/>
              </a:rPr>
              <a:t>Less affected by lab-frame detector acceptance</a:t>
            </a:r>
          </a:p>
          <a:p>
            <a:pPr lvl="1"/>
            <a:r>
              <a:rPr lang="en-US" sz="2200" dirty="0">
                <a:latin typeface="Georgia Regular"/>
              </a:rPr>
              <a:t>Mitigate QCD remnant, ISR</a:t>
            </a:r>
          </a:p>
          <a:p>
            <a:pPr lvl="1"/>
            <a:r>
              <a:rPr lang="en-US" sz="2200" dirty="0">
                <a:latin typeface="Georgia Regular"/>
              </a:rPr>
              <a:t>No theoretically challenging non-global logarithms </a:t>
            </a:r>
          </a:p>
          <a:p>
            <a:pPr lvl="1"/>
            <a:endParaRPr lang="en-US" sz="2200" dirty="0">
              <a:latin typeface="Georgia Regular"/>
            </a:endParaRPr>
          </a:p>
          <a:p>
            <a:r>
              <a:rPr lang="en-US" sz="2200" dirty="0">
                <a:latin typeface="Georgia Regular"/>
              </a:rPr>
              <a:t>Ungroomed detector-level shows significant difference from particle-level</a:t>
            </a:r>
          </a:p>
          <a:p>
            <a:pPr lvl="1"/>
            <a:r>
              <a:rPr lang="en-US" sz="2200" dirty="0">
                <a:latin typeface="Georgia Regular"/>
              </a:rPr>
              <a:t>Detector acceptance, efficiencies</a:t>
            </a:r>
          </a:p>
          <a:p>
            <a:pPr lvl="1"/>
            <a:endParaRPr lang="en-US" sz="2200" dirty="0">
              <a:latin typeface="Georgia Regular"/>
            </a:endParaRPr>
          </a:p>
          <a:p>
            <a:r>
              <a:rPr lang="en-US" sz="2200" dirty="0">
                <a:latin typeface="Georgia Regular"/>
              </a:rPr>
              <a:t>Grooming events brings particle-level and detector-level distributions into much better agreement!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BA1C3D-3448-4DEA-88C8-52413C7BF56E}"/>
              </a:ext>
            </a:extLst>
          </p:cNvPr>
          <p:cNvGrpSpPr/>
          <p:nvPr/>
        </p:nvGrpSpPr>
        <p:grpSpPr>
          <a:xfrm>
            <a:off x="6533009" y="865238"/>
            <a:ext cx="5328551" cy="5591781"/>
            <a:chOff x="5137857" y="47625"/>
            <a:chExt cx="6895130" cy="681815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4B38E2F-8AC4-478E-A325-20F8E6765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07666" y="47625"/>
              <a:ext cx="3161646" cy="338328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020A011-B9EE-455E-A8E7-72AAF4706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41208" y="3453114"/>
              <a:ext cx="3191779" cy="338328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A1E98DF-C976-42BF-B023-70F0B47D4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3596" y="3482497"/>
              <a:ext cx="3154440" cy="338328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740AEC8-935C-434C-A5C0-CD662EB5E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7857" y="77820"/>
              <a:ext cx="3261976" cy="3383280"/>
            </a:xfrm>
            <a:prstGeom prst="rect">
              <a:avLst/>
            </a:prstGeom>
          </p:spPr>
        </p:pic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57156" y="6394809"/>
            <a:ext cx="2743200" cy="365125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3D8C89-6BD9-4E03-B034-FD602BFDDAE1}"/>
              </a:ext>
            </a:extLst>
          </p:cNvPr>
          <p:cNvSpPr txBox="1"/>
          <p:nvPr/>
        </p:nvSpPr>
        <p:spPr>
          <a:xfrm>
            <a:off x="10029102" y="4707271"/>
            <a:ext cx="1160980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Z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cut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= 0.2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FB37F1-4248-4127-B72E-2E0E94A21A25}"/>
              </a:ext>
            </a:extLst>
          </p:cNvPr>
          <p:cNvSpPr txBox="1"/>
          <p:nvPr/>
        </p:nvSpPr>
        <p:spPr>
          <a:xfrm>
            <a:off x="7212945" y="4698629"/>
            <a:ext cx="1160980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Z</a:t>
            </a:r>
            <a:r>
              <a:rPr lang="en-US" sz="12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cut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= 0.2</a:t>
            </a:r>
          </a:p>
        </p:txBody>
      </p:sp>
    </p:spTree>
    <p:extLst>
      <p:ext uri="{BB962C8B-B14F-4D97-AF65-F5344CB8AC3E}">
        <p14:creationId xmlns:p14="http://schemas.microsoft.com/office/powerpoint/2010/main" val="2785128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1B878EF-4342-43EB-AD16-26E96259DE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66"/>
          <a:stretch/>
        </p:blipFill>
        <p:spPr>
          <a:xfrm>
            <a:off x="4699000" y="4193308"/>
            <a:ext cx="3821251" cy="26337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B5D5E0-0988-499E-9C1B-7E8172F1E6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0418" y="161976"/>
            <a:ext cx="10515600" cy="8207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Verdana Bold" panose="020B0804030504040204" pitchFamily="34" charset="0"/>
                <a:ea typeface="Verdana Bold" panose="020B0804030504040204" pitchFamily="34" charset="0"/>
              </a:rPr>
              <a:t>Observables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/>
              </p:cNvSpPr>
              <p:nvPr>
                <p:ph idx="4294967295"/>
              </p:nvPr>
            </p:nvSpPr>
            <p:spPr>
              <a:xfrm>
                <a:off x="325509" y="1186043"/>
                <a:ext cx="7381330" cy="4998857"/>
              </a:xfrm>
            </p:spPr>
            <p:txBody>
              <a:bodyPr/>
              <a:lstStyle/>
              <a:p>
                <a:r>
                  <a:rPr lang="en-US" sz="2400" dirty="0">
                    <a:latin typeface="Georgia Regular"/>
                  </a:rPr>
                  <a:t>After grooming procedure, a subset of particles survives</a:t>
                </a:r>
              </a:p>
              <a:p>
                <a:pPr lvl="1"/>
                <a:r>
                  <a:rPr lang="en-US" sz="2000" dirty="0">
                    <a:latin typeface="Georgia Regular"/>
                  </a:rPr>
                  <a:t>Event shape is calculated with these particles</a:t>
                </a:r>
              </a:p>
              <a:p>
                <a:pPr lvl="1"/>
                <a:r>
                  <a:rPr lang="en-US" sz="2000" dirty="0">
                    <a:latin typeface="Georgia Regular"/>
                  </a:rPr>
                  <a:t>Two event shapes studied here</a:t>
                </a:r>
              </a:p>
              <a:p>
                <a:pPr lvl="1"/>
                <a:endParaRPr lang="en-US" sz="2400" dirty="0">
                  <a:latin typeface="Georgia Regular"/>
                </a:endParaRPr>
              </a:p>
              <a:p>
                <a:r>
                  <a:rPr lang="en-US" sz="2400" dirty="0">
                    <a:latin typeface="Georgia Regular"/>
                  </a:rPr>
                  <a:t>Groomed Invariant Mass (GIM)</a:t>
                </a:r>
              </a:p>
              <a:p>
                <a:pPr marL="0" indent="0">
                  <a:buNone/>
                </a:pPr>
                <a:endParaRPr lang="en-US" sz="2400" dirty="0">
                  <a:latin typeface="Georgia Regular"/>
                </a:endParaRPr>
              </a:p>
              <a:p>
                <a:r>
                  <a:rPr lang="en-US" sz="2400" dirty="0">
                    <a:latin typeface="Georgia Regular"/>
                  </a:rPr>
                  <a:t>Groomed 1-Jettiness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</m:oMath>
                </a14:m>
                <a:r>
                  <a:rPr lang="en-US" sz="2400" dirty="0">
                    <a:latin typeface="Georgia Regular"/>
                  </a:rPr>
                  <a:t> (analogous to thrust)</a:t>
                </a:r>
              </a:p>
              <a:p>
                <a:endParaRPr lang="en-US" sz="2400" dirty="0">
                  <a:latin typeface="Georgia Regular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F34F29-8E67-4AD3-B09A-510A8D0462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25509" y="1186043"/>
                <a:ext cx="7381330" cy="499885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C485-0B4D-4ED8-9902-DA20079C39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227181" y="6286521"/>
            <a:ext cx="2743200" cy="365125"/>
          </a:xfrm>
        </p:spPr>
        <p:txBody>
          <a:bodyPr/>
          <a:lstStyle/>
          <a:p>
            <a:fld id="{88AEDF26-E5C1-7243-A0E0-6304CF8365A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B4F5F1-D466-4DCB-A009-5F1B6F0EC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0875" y="46070"/>
            <a:ext cx="3135970" cy="33194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B57D29-C66C-4C45-98FE-C97D2AEFD8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5337" y="3382618"/>
            <a:ext cx="3188744" cy="33194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6D3ED4-2ADA-4C1D-9B3C-40AA274A8E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454"/>
          <a:stretch/>
        </p:blipFill>
        <p:spPr>
          <a:xfrm>
            <a:off x="325509" y="4413220"/>
            <a:ext cx="4805291" cy="1104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4783D9-1D19-40DD-B2DA-BDB84D28FCDD}"/>
                  </a:ext>
                </a:extLst>
              </p:cNvPr>
              <p:cNvSpPr txBox="1"/>
              <p:nvPr/>
            </p:nvSpPr>
            <p:spPr>
              <a:xfrm>
                <a:off x="686845" y="5778442"/>
                <a:ext cx="6096000" cy="8129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𝑥𝑃</m:t>
                    </m:r>
                  </m:oMath>
                </a14:m>
                <a:r>
                  <a:rPr lang="en-US" sz="2200" dirty="0">
                    <a:latin typeface="Georgia Regular"/>
                  </a:rPr>
                  <a:t>,    </a:t>
                </a:r>
              </a:p>
              <a:p>
                <a:r>
                  <a:rPr lang="en-US" sz="2200" dirty="0">
                    <a:ea typeface="Cambria Math" panose="02040503050406030204" pitchFamily="18" charset="0"/>
                  </a:rPr>
                  <a:t>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𝑥𝑃</m:t>
                    </m:r>
                  </m:oMath>
                </a14:m>
                <a:r>
                  <a:rPr lang="en-US" sz="2200" dirty="0">
                    <a:latin typeface="Georgia Regular"/>
                  </a:rPr>
                  <a:t>  </a:t>
                </a:r>
                <a:endParaRPr lang="en-US" sz="2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4783D9-1D19-40DD-B2DA-BDB84D28F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45" y="5778442"/>
                <a:ext cx="6096000" cy="812915"/>
              </a:xfrm>
              <a:prstGeom prst="rect">
                <a:avLst/>
              </a:prstGeom>
              <a:blipFill>
                <a:blip r:embed="rId8"/>
                <a:stretch>
                  <a:fillRect t="-3008" b="-4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3010DB7-80B5-4514-BD25-9A79AC0022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6481" y="2912885"/>
            <a:ext cx="2531836" cy="87003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43979E-5028-42E9-94CF-6EC60F6E6964}"/>
              </a:ext>
            </a:extLst>
          </p:cNvPr>
          <p:cNvCxnSpPr>
            <a:cxnSpLocks/>
          </p:cNvCxnSpPr>
          <p:nvPr/>
        </p:nvCxnSpPr>
        <p:spPr>
          <a:xfrm flipV="1">
            <a:off x="10365272" y="325120"/>
            <a:ext cx="0" cy="1857383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89DB0-4CD9-413A-A7F1-E3E2DBE06C37}"/>
              </a:ext>
            </a:extLst>
          </p:cNvPr>
          <p:cNvCxnSpPr>
            <a:cxnSpLocks/>
          </p:cNvCxnSpPr>
          <p:nvPr/>
        </p:nvCxnSpPr>
        <p:spPr>
          <a:xfrm flipH="1">
            <a:off x="10037473" y="1637731"/>
            <a:ext cx="255405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97706EE-4332-4A74-BA74-CE111277F09A}"/>
              </a:ext>
            </a:extLst>
          </p:cNvPr>
          <p:cNvSpPr txBox="1"/>
          <p:nvPr/>
        </p:nvSpPr>
        <p:spPr>
          <a:xfrm>
            <a:off x="9914708" y="1715223"/>
            <a:ext cx="587528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Non. Pert.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8F217B-E345-41A3-82EF-DE354B9BF2BF}"/>
              </a:ext>
            </a:extLst>
          </p:cNvPr>
          <p:cNvCxnSpPr>
            <a:cxnSpLocks/>
          </p:cNvCxnSpPr>
          <p:nvPr/>
        </p:nvCxnSpPr>
        <p:spPr>
          <a:xfrm flipV="1">
            <a:off x="9594799" y="3504829"/>
            <a:ext cx="0" cy="2072827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465E23-1B68-4232-9C1A-7847CCE5517C}"/>
              </a:ext>
            </a:extLst>
          </p:cNvPr>
          <p:cNvCxnSpPr>
            <a:cxnSpLocks/>
          </p:cNvCxnSpPr>
          <p:nvPr/>
        </p:nvCxnSpPr>
        <p:spPr>
          <a:xfrm flipH="1">
            <a:off x="9325370" y="4110017"/>
            <a:ext cx="211667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6A0BE46-4C14-4959-B6A5-414EB6CA21A6}"/>
              </a:ext>
            </a:extLst>
          </p:cNvPr>
          <p:cNvSpPr txBox="1"/>
          <p:nvPr/>
        </p:nvSpPr>
        <p:spPr>
          <a:xfrm>
            <a:off x="9160905" y="3504829"/>
            <a:ext cx="587528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C00000"/>
                </a:solidFill>
              </a:rPr>
              <a:t>Non. Pert.</a:t>
            </a:r>
          </a:p>
        </p:txBody>
      </p:sp>
    </p:spTree>
    <p:extLst>
      <p:ext uri="{BB962C8B-B14F-4D97-AF65-F5344CB8AC3E}">
        <p14:creationId xmlns:p14="http://schemas.microsoft.com/office/powerpoint/2010/main" val="27118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090355 Powerpoint_Template_SystemFonts_WIDE" id="{3A33425D-C630-3545-91BE-6E001CC53EFA}" vid="{8FF148B2-A576-7E47-B45A-80FF43A7E9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39145</TotalTime>
  <Words>1727</Words>
  <Application>Microsoft Office PowerPoint</Application>
  <PresentationFormat>Widescreen</PresentationFormat>
  <Paragraphs>323</Paragraphs>
  <Slides>32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Georgia Regular</vt:lpstr>
      <vt:lpstr>Arial</vt:lpstr>
      <vt:lpstr>Calibri</vt:lpstr>
      <vt:lpstr>Calibri Light</vt:lpstr>
      <vt:lpstr>Cambria Math</vt:lpstr>
      <vt:lpstr>Courier New</vt:lpstr>
      <vt:lpstr>Georgia</vt:lpstr>
      <vt:lpstr>Georgia Bold</vt:lpstr>
      <vt:lpstr>Helvetica</vt:lpstr>
      <vt:lpstr>Times New Roman</vt:lpstr>
      <vt:lpstr>Verdana Bold</vt:lpstr>
      <vt:lpstr>Office Theme</vt:lpstr>
      <vt:lpstr>Measurement of Groomed Event Shapes in e+p DIS  </vt:lpstr>
      <vt:lpstr>Event Shapes</vt:lpstr>
      <vt:lpstr>Inclusive DIS &amp; Breit Frame</vt:lpstr>
      <vt:lpstr>PowerPoint Presentation</vt:lpstr>
      <vt:lpstr>PowerPoint Presentation</vt:lpstr>
      <vt:lpstr>PowerPoint Presentation</vt:lpstr>
      <vt:lpstr>H1 Detector</vt:lpstr>
      <vt:lpstr>Grooming Benefits</vt:lpstr>
      <vt:lpstr>Observables</vt:lpstr>
      <vt:lpstr>Observables</vt:lpstr>
      <vt:lpstr>PowerPoint Presentation</vt:lpstr>
      <vt:lpstr>Results</vt:lpstr>
      <vt:lpstr>Results – Groomed 1 Jettiness</vt:lpstr>
      <vt:lpstr>Results – Groomed Invariant Mass</vt:lpstr>
      <vt:lpstr>Results – Groomed Invariant Mass</vt:lpstr>
      <vt:lpstr>Results</vt:lpstr>
      <vt:lpstr>Groomed Invariant Mass - Future</vt:lpstr>
      <vt:lpstr>Conclusion</vt:lpstr>
      <vt:lpstr>Bibliography</vt:lpstr>
      <vt:lpstr>Backup</vt:lpstr>
      <vt:lpstr>PowerPoint Presentation</vt:lpstr>
      <vt:lpstr>PowerPoint Presentation</vt:lpstr>
      <vt:lpstr>Results</vt:lpstr>
      <vt:lpstr>Results</vt:lpstr>
      <vt:lpstr>Results</vt:lpstr>
      <vt:lpstr>Results</vt:lpstr>
      <vt:lpstr>Results</vt:lpstr>
      <vt:lpstr>Centauro</vt:lpstr>
      <vt:lpstr>PowerPoint Presentation</vt:lpstr>
      <vt:lpstr>Centauro</vt:lpstr>
      <vt:lpstr>Centauro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Henry T Klest</dc:creator>
  <cp:lastModifiedBy>Henry T Klest</cp:lastModifiedBy>
  <cp:revision>68</cp:revision>
  <dcterms:created xsi:type="dcterms:W3CDTF">2022-01-29T06:51:39Z</dcterms:created>
  <dcterms:modified xsi:type="dcterms:W3CDTF">2022-05-03T06:41:51Z</dcterms:modified>
</cp:coreProperties>
</file>