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Nunito"/>
      <p:regular r:id="rId18"/>
      <p:bold r:id="rId19"/>
      <p:italic r:id="rId20"/>
      <p:boldItalic r:id="rId21"/>
    </p:embeddedFont>
    <p:embeddedFont>
      <p:font typeface="Maven Pro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67484CD-9333-4B9A-92CA-49E6576DBBFA}">
  <a:tblStyle styleId="{967484CD-9333-4B9A-92CA-49E6576DBBFA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11" Type="http://schemas.openxmlformats.org/officeDocument/2006/relationships/slide" Target="slides/slide6.xml"/><Relationship Id="rId22" Type="http://schemas.openxmlformats.org/officeDocument/2006/relationships/font" Target="fonts/MavenPro-regular.fntdata"/><Relationship Id="rId10" Type="http://schemas.openxmlformats.org/officeDocument/2006/relationships/slide" Target="slides/slide5.xml"/><Relationship Id="rId21" Type="http://schemas.openxmlformats.org/officeDocument/2006/relationships/font" Target="fonts/Nuni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MavenPr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.fntdata"/><Relationship Id="rId6" Type="http://schemas.openxmlformats.org/officeDocument/2006/relationships/slide" Target="slides/slide1.xml"/><Relationship Id="rId18" Type="http://schemas.openxmlformats.org/officeDocument/2006/relationships/font" Target="fonts/Nuni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262fb953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262fb953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10dffd29aa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10dffd29aa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e25a82295d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e25a82295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3867f35c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23867f35c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262fb953f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262fb953f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b6ee217108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b6ee217108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6c13898b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26c13898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0dffd29aab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0dffd29aab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0dffd29aab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0dffd29aab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262fb953f2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262fb953f2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b6ee217108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b6ee217108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87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87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877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203100" y="4743300"/>
            <a:ext cx="873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K.D.J. André -  DIS2022 - May, 5th 2022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arxiv.org/abs/1206.2913" TargetMode="External"/><Relationship Id="rId4" Type="http://schemas.openxmlformats.org/officeDocument/2006/relationships/hyperlink" Target="https://arxiv.org/abs/2007.14491" TargetMode="External"/><Relationship Id="rId5" Type="http://schemas.openxmlformats.org/officeDocument/2006/relationships/image" Target="../media/image5.png"/><Relationship Id="rId6" Type="http://schemas.openxmlformats.org/officeDocument/2006/relationships/hyperlink" Target="https://link.springer.com/content/pdf/10.1140/epjc/s10052-021-09967-z.pdf." TargetMode="External"/><Relationship Id="rId7" Type="http://schemas.openxmlformats.org/officeDocument/2006/relationships/image" Target="../media/image1.png"/><Relationship Id="rId8" Type="http://schemas.openxmlformats.org/officeDocument/2006/relationships/hyperlink" Target="https://indico.cern.ch/event/968055/contributions/4368096/attachments/2277716/3869677/210708-britzger-LHeC-offshell21.pdf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link.springer.com/content/pdf/10.1140/epjc/s10052-021-09967-z.pdf." TargetMode="External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hyperlink" Target="https://e-publishing.cern.ch/index.php/CYRM/article/view/1349/1143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2.png"/><Relationship Id="rId5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hyperlink" Target="https://indico.cern.ch/event/727555/contributions/3464757/attachments/1870424/3077594/CruzE_FCChe.pdf" TargetMode="External"/><Relationship Id="rId5" Type="http://schemas.openxmlformats.org/officeDocument/2006/relationships/hyperlink" Target="https://indico.cern.ch/event/835947/contributions/3504208/attachments/1932964/3202115/ECruz_LHeC_Oct19.pdf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24.png"/><Relationship Id="rId5" Type="http://schemas.openxmlformats.org/officeDocument/2006/relationships/image" Target="../media/image2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/>
        </p:nvSpPr>
        <p:spPr>
          <a:xfrm>
            <a:off x="6190375" y="2025325"/>
            <a:ext cx="2765100" cy="788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CDR (2012) &amp; CDR (2020)</a:t>
            </a:r>
            <a:endParaRPr/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371025" y="192800"/>
            <a:ext cx="8520600" cy="10416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A </a:t>
            </a:r>
            <a:r>
              <a:rPr lang="fr" sz="3000"/>
              <a:t>common eh &amp; hh </a:t>
            </a:r>
            <a:r>
              <a:rPr lang="fr" sz="3000"/>
              <a:t>interaction region and detector for the LHC</a:t>
            </a:r>
            <a:endParaRPr sz="3000"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251025" y="1293688"/>
            <a:ext cx="8760600" cy="54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/>
              <a:t>K.D.J. André, B. Holzer, M. Klein, P. Kostka for the LHeC study group</a:t>
            </a:r>
            <a:endParaRPr sz="2000"/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6302700" y="2399325"/>
          <a:ext cx="3000000" cy="300000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{967484CD-9333-4B9A-92CA-49E6576DBBFA}</a:tableStyleId>
              </a:tblPr>
              <a:tblGrid>
                <a:gridCol w="1045775"/>
              </a:tblGrid>
              <a:tr h="133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900">
                          <a:solidFill>
                            <a:schemeClr val="hlink"/>
                          </a:solidFill>
                          <a:highlight>
                            <a:srgbClr val="FFFFFF"/>
                          </a:highlight>
                          <a:uFill>
                            <a:noFill/>
                          </a:uFill>
                          <a:hlinkClick r:id="rId3"/>
                        </a:rPr>
                        <a:t>arXiv:1206.2913</a:t>
                      </a:r>
                      <a:endParaRPr sz="900">
                        <a:solidFill>
                          <a:schemeClr val="hlink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61925" marL="91425"/>
                </a:tc>
              </a:tr>
            </a:tbl>
          </a:graphicData>
        </a:graphic>
      </p:graphicFrame>
      <p:graphicFrame>
        <p:nvGraphicFramePr>
          <p:cNvPr id="59" name="Google Shape;59;p13"/>
          <p:cNvGraphicFramePr/>
          <p:nvPr/>
        </p:nvGraphicFramePr>
        <p:xfrm>
          <a:off x="7738263" y="2399325"/>
          <a:ext cx="3000000" cy="300000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{967484CD-9333-4B9A-92CA-49E6576DBBFA}</a:tableStyleId>
              </a:tblPr>
              <a:tblGrid>
                <a:gridCol w="1098700"/>
              </a:tblGrid>
              <a:tr h="133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900">
                          <a:solidFill>
                            <a:schemeClr val="hlink"/>
                          </a:solidFill>
                          <a:highlight>
                            <a:srgbClr val="FFFFFF"/>
                          </a:highlight>
                          <a:uFill>
                            <a:noFill/>
                          </a:uFill>
                          <a:hlinkClick r:id="rId4"/>
                        </a:rPr>
                        <a:t>arXiv:2007.14491</a:t>
                      </a:r>
                      <a:endParaRPr sz="900">
                        <a:solidFill>
                          <a:schemeClr val="hlink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61925" marL="91425"/>
                </a:tc>
              </a:tr>
            </a:tbl>
          </a:graphicData>
        </a:graphic>
      </p:graphicFrame>
      <p:sp>
        <p:nvSpPr>
          <p:cNvPr id="60" name="Google Shape;60;p13"/>
          <p:cNvSpPr txBox="1"/>
          <p:nvPr/>
        </p:nvSpPr>
        <p:spPr>
          <a:xfrm>
            <a:off x="6190375" y="3705925"/>
            <a:ext cx="2765100" cy="788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EPJC (2022)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5">
            <a:alphaModFix/>
          </a:blip>
          <a:srcRect b="0" l="3149" r="12639" t="3633"/>
          <a:stretch/>
        </p:blipFill>
        <p:spPr>
          <a:xfrm>
            <a:off x="188525" y="1792988"/>
            <a:ext cx="2765101" cy="2933362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3090000" y="2813425"/>
            <a:ext cx="2964000" cy="1908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Energy frontier electron hadron</a:t>
            </a:r>
            <a:r>
              <a:rPr lang="fr"/>
              <a:t> </a:t>
            </a:r>
            <a:r>
              <a:rPr lang="fr"/>
              <a:t>experiment with a luminosity of up to 10</a:t>
            </a:r>
            <a:r>
              <a:rPr baseline="30000" lang="fr"/>
              <a:t>34 </a:t>
            </a:r>
            <a:r>
              <a:rPr lang="fr"/>
              <a:t>cm</a:t>
            </a:r>
            <a:r>
              <a:rPr baseline="30000" lang="fr"/>
              <a:t>-2</a:t>
            </a:r>
            <a:r>
              <a:rPr lang="fr"/>
              <a:t>s</a:t>
            </a:r>
            <a:r>
              <a:rPr baseline="30000" lang="fr"/>
              <a:t>-1</a:t>
            </a:r>
            <a:r>
              <a:rPr lang="fr"/>
              <a:t> to </a:t>
            </a:r>
            <a:r>
              <a:rPr lang="fr"/>
              <a:t>complement</a:t>
            </a:r>
            <a:r>
              <a:rPr lang="fr"/>
              <a:t> the HL-LHC physics program with unprecedented TeV scale DIS physics.  Featuring an</a:t>
            </a:r>
            <a:r>
              <a:rPr lang="fr"/>
              <a:t> innovative lepton accelerator design based on the energy recovery </a:t>
            </a:r>
            <a:r>
              <a:rPr lang="fr">
                <a:solidFill>
                  <a:schemeClr val="dk1"/>
                </a:solidFill>
              </a:rPr>
              <a:t>technology</a:t>
            </a:r>
            <a:r>
              <a:rPr lang="fr"/>
              <a:t>.</a:t>
            </a:r>
            <a:endParaRPr/>
          </a:p>
        </p:txBody>
      </p:sp>
      <p:sp>
        <p:nvSpPr>
          <p:cNvPr id="63" name="Google Shape;63;p13"/>
          <p:cNvSpPr txBox="1"/>
          <p:nvPr/>
        </p:nvSpPr>
        <p:spPr>
          <a:xfrm>
            <a:off x="7136875" y="4105625"/>
            <a:ext cx="872100" cy="32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hlink"/>
                </a:solidFill>
                <a:uFill>
                  <a:noFill/>
                </a:uFill>
                <a:hlinkClick r:id="rId6"/>
              </a:rPr>
              <a:t>EPJC(2022)</a:t>
            </a:r>
            <a:endParaRPr sz="900"/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92350" y="1769400"/>
            <a:ext cx="1471616" cy="9377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5" name="Google Shape;65;p13"/>
          <p:cNvGrpSpPr/>
          <p:nvPr/>
        </p:nvGrpSpPr>
        <p:grpSpPr>
          <a:xfrm rot="-5721120">
            <a:off x="1039708" y="2410623"/>
            <a:ext cx="271592" cy="147246"/>
            <a:chOff x="4812536" y="3021550"/>
            <a:chExt cx="528864" cy="236995"/>
          </a:xfrm>
        </p:grpSpPr>
        <p:sp>
          <p:nvSpPr>
            <p:cNvPr id="66" name="Google Shape;66;p13"/>
            <p:cNvSpPr/>
            <p:nvPr/>
          </p:nvSpPr>
          <p:spPr>
            <a:xfrm>
              <a:off x="4989800" y="3033850"/>
              <a:ext cx="351600" cy="212400"/>
            </a:xfrm>
            <a:prstGeom prst="arc">
              <a:avLst>
                <a:gd fmla="val 16200000" name="adj1"/>
                <a:gd fmla="val 5903603" name="adj2"/>
              </a:avLst>
            </a:prstGeom>
            <a:noFill/>
            <a:ln cap="flat" cmpd="sng" w="19050">
              <a:solidFill>
                <a:srgbClr val="FFFF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 rot="10797067">
              <a:off x="4812536" y="3033845"/>
              <a:ext cx="351600" cy="212400"/>
            </a:xfrm>
            <a:prstGeom prst="arc">
              <a:avLst>
                <a:gd fmla="val 16200000" name="adj1"/>
                <a:gd fmla="val 5903603" name="adj2"/>
              </a:avLst>
            </a:prstGeom>
            <a:noFill/>
            <a:ln cap="flat" cmpd="sng" w="19050">
              <a:solidFill>
                <a:srgbClr val="FFFF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68" name="Google Shape;68;p13"/>
            <p:cNvCxnSpPr>
              <a:stCxn id="66" idx="0"/>
              <a:endCxn id="67" idx="2"/>
            </p:cNvCxnSpPr>
            <p:nvPr/>
          </p:nvCxnSpPr>
          <p:spPr>
            <a:xfrm rot="5807338">
              <a:off x="5080056" y="2955309"/>
              <a:ext cx="12689" cy="157381"/>
            </a:xfrm>
            <a:prstGeom prst="straightConnector1">
              <a:avLst/>
            </a:prstGeom>
            <a:noFill/>
            <a:ln cap="flat" cmpd="sng" w="19050">
              <a:solidFill>
                <a:srgbClr val="FFFF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9" name="Google Shape;69;p13"/>
            <p:cNvCxnSpPr>
              <a:stCxn id="67" idx="0"/>
              <a:endCxn id="66" idx="2"/>
            </p:cNvCxnSpPr>
            <p:nvPr/>
          </p:nvCxnSpPr>
          <p:spPr>
            <a:xfrm rot="-5002049">
              <a:off x="5061043" y="3167254"/>
              <a:ext cx="12987" cy="157381"/>
            </a:xfrm>
            <a:prstGeom prst="straightConnector1">
              <a:avLst/>
            </a:prstGeom>
            <a:noFill/>
            <a:ln cap="flat" cmpd="sng" w="19050">
              <a:solidFill>
                <a:srgbClr val="FFFF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70" name="Google Shape;70;p13"/>
          <p:cNvSpPr txBox="1"/>
          <p:nvPr/>
        </p:nvSpPr>
        <p:spPr>
          <a:xfrm>
            <a:off x="718175" y="2399317"/>
            <a:ext cx="67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FFFF00"/>
                </a:solidFill>
              </a:rPr>
              <a:t>LHeC</a:t>
            </a:r>
            <a:endParaRPr sz="800">
              <a:solidFill>
                <a:srgbClr val="FFFF00"/>
              </a:solidFill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6190375" y="2865625"/>
            <a:ext cx="2765100" cy="788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Offshell conference (2021)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3"/>
          <p:cNvSpPr txBox="1"/>
          <p:nvPr/>
        </p:nvSpPr>
        <p:spPr>
          <a:xfrm>
            <a:off x="7119625" y="3263313"/>
            <a:ext cx="906600" cy="32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solidFill>
                  <a:schemeClr val="accent5"/>
                </a:solidFill>
                <a:uFill>
                  <a:noFill/>
                </a:u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Offshell(2021)</a:t>
            </a:r>
            <a:endParaRPr sz="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2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Combined hh|eh interaction region</a:t>
            </a:r>
            <a:endParaRPr/>
          </a:p>
        </p:txBody>
      </p:sp>
      <p:sp>
        <p:nvSpPr>
          <p:cNvPr id="252" name="Google Shape;252;p22"/>
          <p:cNvSpPr txBox="1"/>
          <p:nvPr>
            <p:ph idx="1" type="body"/>
          </p:nvPr>
        </p:nvSpPr>
        <p:spPr>
          <a:xfrm>
            <a:off x="311700" y="791825"/>
            <a:ext cx="5586300" cy="3648000"/>
          </a:xfrm>
          <a:prstGeom prst="rect">
            <a:avLst/>
          </a:prstGeom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fr" sz="1500"/>
              <a:t>Based on HL-LHC optics and lattice design, </a:t>
            </a:r>
            <a:r>
              <a:rPr lang="fr" sz="1500"/>
              <a:t>the </a:t>
            </a:r>
            <a:r>
              <a:rPr b="1" lang="fr" sz="1500">
                <a:solidFill>
                  <a:srgbClr val="4A86E8"/>
                </a:solidFill>
              </a:rPr>
              <a:t>two proton beams must be housed in the same quadrupole aperture</a:t>
            </a:r>
            <a:r>
              <a:rPr lang="fr" sz="1500"/>
              <a:t> unlike the past LHeC proton interaction design.</a:t>
            </a:r>
            <a:endParaRPr sz="1500"/>
          </a:p>
          <a:p>
            <a:pPr indent="-3238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fr" sz="1500"/>
              <a:t>Horizontal separation at the IP and vertical crossing angle to avoid parasitic interactions.</a:t>
            </a:r>
            <a:endParaRPr sz="1500"/>
          </a:p>
          <a:p>
            <a:pPr indent="-3238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fr" sz="1500"/>
              <a:t>The second proton beam should have a </a:t>
            </a:r>
            <a:r>
              <a:rPr b="1" lang="fr" sz="1500">
                <a:solidFill>
                  <a:srgbClr val="4A86E8"/>
                </a:solidFill>
              </a:rPr>
              <a:t>flexible optics design</a:t>
            </a:r>
            <a:r>
              <a:rPr lang="fr" sz="1500"/>
              <a:t>: </a:t>
            </a:r>
            <a:endParaRPr sz="1500"/>
          </a:p>
          <a:p>
            <a:pPr indent="-323850" lvl="1" marL="9144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fr" sz="1500"/>
              <a:t>a </a:t>
            </a:r>
            <a:r>
              <a:rPr b="1" lang="fr" sz="1500">
                <a:solidFill>
                  <a:srgbClr val="4A86E8"/>
                </a:solidFill>
              </a:rPr>
              <a:t>relaxed optics design, during eh operation</a:t>
            </a:r>
            <a:r>
              <a:rPr lang="fr" sz="1500"/>
              <a:t>, as it acts as a </a:t>
            </a:r>
            <a:r>
              <a:rPr lang="fr" sz="1500"/>
              <a:t>spectator</a:t>
            </a:r>
            <a:r>
              <a:rPr lang="fr" sz="1500"/>
              <a:t> beam with an “injection like optics”, </a:t>
            </a:r>
            <a:endParaRPr sz="1500"/>
          </a:p>
          <a:p>
            <a:pPr indent="-323850" lvl="1" marL="9144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fr" sz="1500"/>
              <a:t>a </a:t>
            </a:r>
            <a:r>
              <a:rPr b="1" lang="fr" sz="1500">
                <a:solidFill>
                  <a:srgbClr val="4A86E8"/>
                </a:solidFill>
              </a:rPr>
              <a:t>collision optics design, </a:t>
            </a:r>
            <a:r>
              <a:rPr b="1" lang="fr" sz="1500">
                <a:solidFill>
                  <a:srgbClr val="4A86E8"/>
                </a:solidFill>
              </a:rPr>
              <a:t>during hh operation</a:t>
            </a:r>
            <a:r>
              <a:rPr lang="fr" sz="1500"/>
              <a:t>, to realise the HL-LHC luminosity</a:t>
            </a:r>
            <a:endParaRPr sz="1500"/>
          </a:p>
          <a:p>
            <a:pPr indent="-3238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fr" sz="1500"/>
              <a:t>Tradeoff between quadrupole aperture and achievable beam size at the IP for both eh and hh configurations.</a:t>
            </a:r>
            <a:endParaRPr sz="1500"/>
          </a:p>
        </p:txBody>
      </p:sp>
      <p:sp>
        <p:nvSpPr>
          <p:cNvPr id="253" name="Google Shape;25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54" name="Google Shape;254;p22"/>
          <p:cNvSpPr txBox="1"/>
          <p:nvPr/>
        </p:nvSpPr>
        <p:spPr>
          <a:xfrm>
            <a:off x="6154338" y="4176575"/>
            <a:ext cx="2838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Relaxed (left) and collision optics (right) in a quadrupole aperture</a:t>
            </a:r>
            <a:endParaRPr/>
          </a:p>
        </p:txBody>
      </p:sp>
      <p:pic>
        <p:nvPicPr>
          <p:cNvPr id="255" name="Google Shape;255;p22"/>
          <p:cNvPicPr preferRelativeResize="0"/>
          <p:nvPr/>
        </p:nvPicPr>
        <p:blipFill rotWithShape="1">
          <a:blip r:embed="rId3">
            <a:alphaModFix/>
          </a:blip>
          <a:srcRect b="37978" l="14837" r="17411" t="38726"/>
          <a:stretch/>
        </p:blipFill>
        <p:spPr>
          <a:xfrm>
            <a:off x="6003288" y="834399"/>
            <a:ext cx="3140698" cy="6957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2"/>
          <p:cNvSpPr txBox="1"/>
          <p:nvPr/>
        </p:nvSpPr>
        <p:spPr>
          <a:xfrm>
            <a:off x="6003300" y="1610700"/>
            <a:ext cx="3140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LHC proton beam trajectories from the IP to the matching quadrupole Q4</a:t>
            </a:r>
            <a:endParaRPr/>
          </a:p>
        </p:txBody>
      </p:sp>
      <p:sp>
        <p:nvSpPr>
          <p:cNvPr id="257" name="Google Shape;257;p22"/>
          <p:cNvSpPr txBox="1"/>
          <p:nvPr/>
        </p:nvSpPr>
        <p:spPr>
          <a:xfrm>
            <a:off x="7393025" y="1434850"/>
            <a:ext cx="5901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400"/>
              <a:t>s [m]</a:t>
            </a:r>
            <a:endParaRPr sz="400"/>
          </a:p>
        </p:txBody>
      </p:sp>
      <p:grpSp>
        <p:nvGrpSpPr>
          <p:cNvPr id="258" name="Google Shape;258;p22"/>
          <p:cNvGrpSpPr/>
          <p:nvPr/>
        </p:nvGrpSpPr>
        <p:grpSpPr>
          <a:xfrm>
            <a:off x="5977691" y="2673142"/>
            <a:ext cx="3140683" cy="1604271"/>
            <a:chOff x="6054600" y="2699325"/>
            <a:chExt cx="3089399" cy="1578075"/>
          </a:xfrm>
        </p:grpSpPr>
        <p:pic>
          <p:nvPicPr>
            <p:cNvPr id="259" name="Google Shape;259;p22"/>
            <p:cNvPicPr preferRelativeResize="0"/>
            <p:nvPr/>
          </p:nvPicPr>
          <p:blipFill rotWithShape="1">
            <a:blip r:embed="rId4">
              <a:alphaModFix/>
            </a:blip>
            <a:srcRect b="0" l="4807" r="0" t="0"/>
            <a:stretch/>
          </p:blipFill>
          <p:spPr>
            <a:xfrm>
              <a:off x="6154350" y="2699325"/>
              <a:ext cx="2989649" cy="1578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0" name="Google Shape;260;p22"/>
            <p:cNvPicPr preferRelativeResize="0"/>
            <p:nvPr/>
          </p:nvPicPr>
          <p:blipFill rotWithShape="1">
            <a:blip r:embed="rId4">
              <a:alphaModFix/>
            </a:blip>
            <a:srcRect b="0" l="0" r="94532" t="0"/>
            <a:stretch/>
          </p:blipFill>
          <p:spPr>
            <a:xfrm>
              <a:off x="6054600" y="2699325"/>
              <a:ext cx="171726" cy="15780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3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Detector design - </a:t>
            </a:r>
            <a:r>
              <a:rPr lang="fr">
                <a:solidFill>
                  <a:schemeClr val="hlink"/>
                </a:solidFill>
                <a:uFill>
                  <a:noFill/>
                </a:uFill>
                <a:hlinkClick r:id="rId3"/>
              </a:rPr>
              <a:t>EPJC</a:t>
            </a:r>
            <a:endParaRPr/>
          </a:p>
        </p:txBody>
      </p:sp>
      <p:sp>
        <p:nvSpPr>
          <p:cNvPr id="266" name="Google Shape;26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267" name="Google Shape;26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500" y="1252884"/>
            <a:ext cx="4315808" cy="2542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36787" y="1252875"/>
            <a:ext cx="4714701" cy="254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3"/>
          <p:cNvSpPr txBox="1"/>
          <p:nvPr/>
        </p:nvSpPr>
        <p:spPr>
          <a:xfrm>
            <a:off x="666763" y="804100"/>
            <a:ext cx="2967300" cy="4002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e-h detector design for the LHeC</a:t>
            </a:r>
            <a:endParaRPr/>
          </a:p>
        </p:txBody>
      </p:sp>
      <p:sp>
        <p:nvSpPr>
          <p:cNvPr id="270" name="Google Shape;270;p23"/>
          <p:cNvSpPr txBox="1"/>
          <p:nvPr/>
        </p:nvSpPr>
        <p:spPr>
          <a:xfrm>
            <a:off x="5074526" y="804100"/>
            <a:ext cx="3439200" cy="4002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e-h &amp; h-h detector design for the LHeC</a:t>
            </a:r>
            <a:endParaRPr/>
          </a:p>
        </p:txBody>
      </p:sp>
      <p:cxnSp>
        <p:nvCxnSpPr>
          <p:cNvPr id="271" name="Google Shape;271;p23"/>
          <p:cNvCxnSpPr/>
          <p:nvPr/>
        </p:nvCxnSpPr>
        <p:spPr>
          <a:xfrm>
            <a:off x="132850" y="2494936"/>
            <a:ext cx="6951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2" name="Google Shape;272;p23"/>
          <p:cNvSpPr txBox="1"/>
          <p:nvPr/>
        </p:nvSpPr>
        <p:spPr>
          <a:xfrm>
            <a:off x="140350" y="2519313"/>
            <a:ext cx="344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0000"/>
                </a:solidFill>
              </a:rPr>
              <a:t>e-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73" name="Google Shape;273;p23"/>
          <p:cNvSpPr/>
          <p:nvPr/>
        </p:nvSpPr>
        <p:spPr>
          <a:xfrm>
            <a:off x="4513388" y="2314138"/>
            <a:ext cx="417600" cy="180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4" name="Google Shape;274;p23"/>
          <p:cNvCxnSpPr/>
          <p:nvPr/>
        </p:nvCxnSpPr>
        <p:spPr>
          <a:xfrm>
            <a:off x="4637962" y="2494936"/>
            <a:ext cx="9012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5" name="Google Shape;275;p23"/>
          <p:cNvSpPr txBox="1"/>
          <p:nvPr/>
        </p:nvSpPr>
        <p:spPr>
          <a:xfrm>
            <a:off x="4447388" y="2160300"/>
            <a:ext cx="9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0000"/>
                </a:solidFill>
              </a:rPr>
              <a:t>e- /A / p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76" name="Google Shape;276;p23"/>
          <p:cNvSpPr/>
          <p:nvPr/>
        </p:nvSpPr>
        <p:spPr>
          <a:xfrm>
            <a:off x="4139713" y="2409388"/>
            <a:ext cx="249000" cy="212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7" name="Google Shape;277;p23"/>
          <p:cNvCxnSpPr/>
          <p:nvPr/>
        </p:nvCxnSpPr>
        <p:spPr>
          <a:xfrm rot="10800000">
            <a:off x="3641413" y="2494938"/>
            <a:ext cx="7473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8" name="Google Shape;278;p23"/>
          <p:cNvSpPr/>
          <p:nvPr/>
        </p:nvSpPr>
        <p:spPr>
          <a:xfrm>
            <a:off x="8754650" y="2747763"/>
            <a:ext cx="249000" cy="212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9" name="Google Shape;279;p23"/>
          <p:cNvCxnSpPr/>
          <p:nvPr/>
        </p:nvCxnSpPr>
        <p:spPr>
          <a:xfrm rot="10800000">
            <a:off x="8133800" y="2515563"/>
            <a:ext cx="9891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0" name="Google Shape;280;p23"/>
          <p:cNvSpPr txBox="1"/>
          <p:nvPr/>
        </p:nvSpPr>
        <p:spPr>
          <a:xfrm>
            <a:off x="3971215" y="2409400"/>
            <a:ext cx="50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0000"/>
                </a:solidFill>
              </a:rPr>
              <a:t>p/A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81" name="Google Shape;281;p23"/>
          <p:cNvSpPr txBox="1"/>
          <p:nvPr/>
        </p:nvSpPr>
        <p:spPr>
          <a:xfrm>
            <a:off x="8747550" y="2477975"/>
            <a:ext cx="46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0000"/>
                </a:solidFill>
              </a:rPr>
              <a:t>p/A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82" name="Google Shape;282;p23"/>
          <p:cNvSpPr txBox="1"/>
          <p:nvPr/>
        </p:nvSpPr>
        <p:spPr>
          <a:xfrm>
            <a:off x="368100" y="3888150"/>
            <a:ext cx="8407800" cy="8313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Silicon tracker, surrounded by an electromagnetic (LAr) calorimeter and a combined solenoid and dipole magnets enclosed by a hadronic calorimeter and muon system. </a:t>
            </a:r>
            <a:r>
              <a:rPr lang="fr"/>
              <a:t>Need </a:t>
            </a:r>
            <a:r>
              <a:rPr lang="fr"/>
              <a:t>of forward-backward symmetry to include hadron-hadron physics.</a:t>
            </a:r>
            <a:endParaRPr/>
          </a:p>
        </p:txBody>
      </p:sp>
      <p:sp>
        <p:nvSpPr>
          <p:cNvPr id="283" name="Google Shape;283;p23"/>
          <p:cNvSpPr/>
          <p:nvPr/>
        </p:nvSpPr>
        <p:spPr>
          <a:xfrm>
            <a:off x="8844450" y="2352175"/>
            <a:ext cx="249000" cy="12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4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Summary</a:t>
            </a:r>
            <a:endParaRPr/>
          </a:p>
        </p:txBody>
      </p:sp>
      <p:sp>
        <p:nvSpPr>
          <p:cNvPr id="289" name="Google Shape;289;p24"/>
          <p:cNvSpPr txBox="1"/>
          <p:nvPr>
            <p:ph idx="1" type="body"/>
          </p:nvPr>
        </p:nvSpPr>
        <p:spPr>
          <a:xfrm>
            <a:off x="311700" y="821963"/>
            <a:ext cx="8520600" cy="37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fr">
                <a:solidFill>
                  <a:schemeClr val="dk1"/>
                </a:solidFill>
              </a:rPr>
              <a:t>* LHeC: </a:t>
            </a:r>
            <a:r>
              <a:rPr lang="fr">
                <a:solidFill>
                  <a:srgbClr val="4A86E8"/>
                </a:solidFill>
              </a:rPr>
              <a:t>50 GeV</a:t>
            </a:r>
            <a:r>
              <a:rPr lang="fr">
                <a:solidFill>
                  <a:schemeClr val="dk1"/>
                </a:solidFill>
              </a:rPr>
              <a:t> electron beam from an ERL colliding with a </a:t>
            </a:r>
            <a:r>
              <a:rPr lang="fr">
                <a:solidFill>
                  <a:srgbClr val="4A86E8"/>
                </a:solidFill>
              </a:rPr>
              <a:t>7 TeV</a:t>
            </a:r>
            <a:r>
              <a:rPr lang="fr">
                <a:solidFill>
                  <a:schemeClr val="dk1"/>
                </a:solidFill>
              </a:rPr>
              <a:t> proton beam from the LHC concurrent to the HL-LHC hadron-hadron operation.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fr">
                <a:solidFill>
                  <a:schemeClr val="dk1"/>
                </a:solidFill>
              </a:rPr>
              <a:t>* They are </a:t>
            </a:r>
            <a:r>
              <a:rPr lang="fr">
                <a:solidFill>
                  <a:schemeClr val="dk1"/>
                </a:solidFill>
              </a:rPr>
              <a:t>ongoing</a:t>
            </a:r>
            <a:r>
              <a:rPr lang="fr">
                <a:solidFill>
                  <a:schemeClr val="dk1"/>
                </a:solidFill>
              </a:rPr>
              <a:t> studies to tackle the challenges to realise a proton lattice and optics design with an </a:t>
            </a:r>
            <a:r>
              <a:rPr lang="fr">
                <a:solidFill>
                  <a:schemeClr val="dk1"/>
                </a:solidFill>
              </a:rPr>
              <a:t>interaction region </a:t>
            </a:r>
            <a:r>
              <a:rPr lang="fr">
                <a:solidFill>
                  <a:schemeClr val="dk1"/>
                </a:solidFill>
              </a:rPr>
              <a:t>combining e-h &amp; h-h.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fr">
                <a:solidFill>
                  <a:schemeClr val="dk1"/>
                </a:solidFill>
              </a:rPr>
              <a:t>* The symmetrisation of the detector design would make possible the study of </a:t>
            </a:r>
            <a:r>
              <a:rPr lang="fr">
                <a:solidFill>
                  <a:srgbClr val="4A86E8"/>
                </a:solidFill>
              </a:rPr>
              <a:t>eh and hh</a:t>
            </a:r>
            <a:r>
              <a:rPr lang="fr">
                <a:solidFill>
                  <a:schemeClr val="dk1"/>
                </a:solidFill>
              </a:rPr>
              <a:t> physics </a:t>
            </a:r>
            <a:r>
              <a:rPr lang="fr">
                <a:solidFill>
                  <a:schemeClr val="dk1"/>
                </a:solidFill>
              </a:rPr>
              <a:t>at IP2.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852"/>
              <a:buNone/>
            </a:pPr>
            <a:r>
              <a:rPr lang="fr">
                <a:solidFill>
                  <a:schemeClr val="dk1"/>
                </a:solidFill>
              </a:rPr>
              <a:t>* The combination of the LHeC and ALICE upgrade would allow to push the energy frontier for electron-ion collisions beyond that of the EIC in Brookhaven providing a </a:t>
            </a:r>
            <a:r>
              <a:rPr lang="fr">
                <a:solidFill>
                  <a:srgbClr val="4A86E8"/>
                </a:solidFill>
              </a:rPr>
              <a:t>synergy of the polarisation studies</a:t>
            </a:r>
            <a:r>
              <a:rPr lang="fr">
                <a:solidFill>
                  <a:schemeClr val="dk1"/>
                </a:solidFill>
              </a:rPr>
              <a:t> at BNL and the </a:t>
            </a:r>
            <a:r>
              <a:rPr lang="fr">
                <a:solidFill>
                  <a:srgbClr val="4A86E8"/>
                </a:solidFill>
              </a:rPr>
              <a:t>energy frontier studies</a:t>
            </a:r>
            <a:r>
              <a:rPr lang="fr">
                <a:solidFill>
                  <a:schemeClr val="dk1"/>
                </a:solidFill>
              </a:rPr>
              <a:t> at CERN.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90" name="Google Shape;29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LHeC kinematic plane &amp; physics program</a:t>
            </a:r>
            <a:endParaRPr/>
          </a:p>
        </p:txBody>
      </p:sp>
      <p:sp>
        <p:nvSpPr>
          <p:cNvPr id="78" name="Google Shape;7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79" name="Google Shape;79;p14"/>
          <p:cNvPicPr preferRelativeResize="0"/>
          <p:nvPr/>
        </p:nvPicPr>
        <p:blipFill rotWithShape="1">
          <a:blip r:embed="rId3">
            <a:alphaModFix/>
          </a:blip>
          <a:srcRect b="12629" l="0" r="46697" t="18957"/>
          <a:stretch/>
        </p:blipFill>
        <p:spPr>
          <a:xfrm>
            <a:off x="382875" y="918650"/>
            <a:ext cx="4261750" cy="35188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/>
          <p:cNvSpPr txBox="1"/>
          <p:nvPr/>
        </p:nvSpPr>
        <p:spPr>
          <a:xfrm>
            <a:off x="4848600" y="1094100"/>
            <a:ext cx="3983700" cy="29553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fr" sz="1800">
                <a:solidFill>
                  <a:schemeClr val="dk2"/>
                </a:solidFill>
              </a:rPr>
              <a:t>Rich physics program at low and high luminosity and low and high-scale physics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fr" sz="1800">
                <a:solidFill>
                  <a:schemeClr val="dk2"/>
                </a:solidFill>
              </a:rPr>
              <a:t>P</a:t>
            </a:r>
            <a:r>
              <a:rPr lang="fr" sz="1800">
                <a:solidFill>
                  <a:schemeClr val="dk2"/>
                </a:solidFill>
              </a:rPr>
              <a:t>olarised electrons are foreseen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fr" sz="1800">
                <a:solidFill>
                  <a:schemeClr val="dk2"/>
                </a:solidFill>
              </a:rPr>
              <a:t>D</a:t>
            </a:r>
            <a:r>
              <a:rPr lang="fr" sz="1800">
                <a:solidFill>
                  <a:schemeClr val="dk2"/>
                </a:solidFill>
              </a:rPr>
              <a:t>etails on the physics can be found in t</a:t>
            </a:r>
            <a:r>
              <a:rPr lang="fr" sz="1800">
                <a:solidFill>
                  <a:schemeClr val="dk2"/>
                </a:solidFill>
              </a:rPr>
              <a:t>he references.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fr" sz="1800">
                <a:solidFill>
                  <a:schemeClr val="dk2"/>
                </a:solidFill>
              </a:rPr>
              <a:t>Compared to HERA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fr" sz="1800">
                <a:solidFill>
                  <a:schemeClr val="dk2"/>
                </a:solidFill>
              </a:rPr>
              <a:t>100 times the luminosity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fr" sz="1800">
                <a:solidFill>
                  <a:schemeClr val="dk2"/>
                </a:solidFill>
              </a:rPr>
              <a:t>4 times larger √s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fr" sz="1800">
                <a:solidFill>
                  <a:schemeClr val="dk2"/>
                </a:solidFill>
              </a:rPr>
              <a:t>e-p data in the mid 2030s.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2226" y="2359400"/>
            <a:ext cx="3766036" cy="25140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5602941" y="4856245"/>
            <a:ext cx="3504924" cy="28733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u="sng">
                <a:solidFill>
                  <a:schemeClr val="hlink"/>
                </a:solidFill>
                <a:hlinkClick r:id="rId4"/>
              </a:rPr>
              <a:t>ERL R&amp;D Roadmap</a:t>
            </a:r>
            <a:endParaRPr/>
          </a:p>
        </p:txBody>
      </p:sp>
      <p:cxnSp>
        <p:nvCxnSpPr>
          <p:cNvPr id="87" name="Google Shape;87;p15"/>
          <p:cNvCxnSpPr/>
          <p:nvPr/>
        </p:nvCxnSpPr>
        <p:spPr>
          <a:xfrm flipH="1">
            <a:off x="7963369" y="3379871"/>
            <a:ext cx="983100" cy="198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p15"/>
          <p:cNvCxnSpPr/>
          <p:nvPr/>
        </p:nvCxnSpPr>
        <p:spPr>
          <a:xfrm>
            <a:off x="7890769" y="3608760"/>
            <a:ext cx="0" cy="913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89" name="Google Shape;89;p15"/>
          <p:cNvCxnSpPr/>
          <p:nvPr/>
        </p:nvCxnSpPr>
        <p:spPr>
          <a:xfrm rot="10800000">
            <a:off x="5572725" y="3607850"/>
            <a:ext cx="23271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90" name="Google Shape;90;p15"/>
          <p:cNvCxnSpPr/>
          <p:nvPr/>
        </p:nvCxnSpPr>
        <p:spPr>
          <a:xfrm rot="10800000">
            <a:off x="7951522" y="2907398"/>
            <a:ext cx="1006800" cy="269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1" name="Google Shape;91;p15"/>
          <p:cNvSpPr txBox="1"/>
          <p:nvPr>
            <p:ph type="title"/>
          </p:nvPr>
        </p:nvSpPr>
        <p:spPr>
          <a:xfrm>
            <a:off x="311700" y="120200"/>
            <a:ext cx="5162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The Energy Recovery technology</a:t>
            </a:r>
            <a:endParaRPr/>
          </a:p>
        </p:txBody>
      </p:sp>
      <p:sp>
        <p:nvSpPr>
          <p:cNvPr id="92" name="Google Shape;92;p15"/>
          <p:cNvSpPr txBox="1"/>
          <p:nvPr>
            <p:ph idx="1" type="body"/>
          </p:nvPr>
        </p:nvSpPr>
        <p:spPr>
          <a:xfrm>
            <a:off x="311700" y="787400"/>
            <a:ext cx="4533600" cy="7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fr"/>
              <a:t>The energy recovery technology allows to recycle the power given to the beam.</a:t>
            </a:r>
            <a:endParaRPr/>
          </a:p>
        </p:txBody>
      </p:sp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94" name="Google Shape;94;p15"/>
          <p:cNvSpPr txBox="1"/>
          <p:nvPr>
            <p:ph idx="1" type="body"/>
          </p:nvPr>
        </p:nvSpPr>
        <p:spPr>
          <a:xfrm>
            <a:off x="311700" y="2243038"/>
            <a:ext cx="4533600" cy="200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fr"/>
              <a:t>Proven accelerator </a:t>
            </a:r>
            <a:r>
              <a:rPr lang="fr"/>
              <a:t>technology, </a:t>
            </a:r>
            <a:r>
              <a:rPr lang="fr"/>
              <a:t>pushing for higher energy and beam current in view of collider applications.</a:t>
            </a:r>
            <a:endParaRPr/>
          </a:p>
          <a:p>
            <a:pPr indent="0" lvl="0" marL="0" rtl="0" algn="just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fr"/>
              <a:t>PERLE demonstrator facility for the LHeC at Orsay to be </a:t>
            </a:r>
            <a:r>
              <a:rPr lang="fr"/>
              <a:t>commissioned</a:t>
            </a:r>
            <a:r>
              <a:rPr lang="fr"/>
              <a:t> in 2025+</a:t>
            </a:r>
            <a:endParaRPr/>
          </a:p>
          <a:p>
            <a:pPr indent="0" lvl="0" marL="0" rtl="0" algn="just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fr"/>
              <a:t>with 3-turn, 20mA, 802 MHz SRF cavities</a:t>
            </a:r>
            <a:endParaRPr/>
          </a:p>
          <a:p>
            <a:pPr indent="0" lvl="0" marL="0" rtl="0" algn="just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rPr lang="fr"/>
              <a:t>see A. Stocchi’s talk</a:t>
            </a: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6173578" y="913626"/>
            <a:ext cx="1677600" cy="238200"/>
          </a:xfrm>
          <a:prstGeom prst="roundRect">
            <a:avLst>
              <a:gd fmla="val 50000" name="adj"/>
            </a:avLst>
          </a:prstGeom>
          <a:solidFill>
            <a:srgbClr val="78909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rgbClr val="FFFFFF"/>
                </a:solidFill>
                <a:latin typeface="Maven Pro"/>
                <a:ea typeface="Maven Pro"/>
                <a:cs typeface="Maven Pro"/>
                <a:sym typeface="Maven Pro"/>
              </a:rPr>
              <a:t>Linac</a:t>
            </a:r>
            <a:endParaRPr b="1" sz="1800">
              <a:solidFill>
                <a:srgbClr val="FFFFFF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96" name="Google Shape;96;p15"/>
          <p:cNvSpPr/>
          <p:nvPr/>
        </p:nvSpPr>
        <p:spPr>
          <a:xfrm rot="-5400000">
            <a:off x="5799303" y="840981"/>
            <a:ext cx="756000" cy="1087500"/>
          </a:xfrm>
          <a:prstGeom prst="arc">
            <a:avLst>
              <a:gd fmla="val 10800000" name="adj1"/>
              <a:gd fmla="val 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 rot="5400000">
            <a:off x="7473216" y="841154"/>
            <a:ext cx="756000" cy="1087500"/>
          </a:xfrm>
          <a:prstGeom prst="arc">
            <a:avLst>
              <a:gd fmla="val 10800000" name="adj1"/>
              <a:gd fmla="val 21566247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8" name="Google Shape;98;p15"/>
          <p:cNvCxnSpPr>
            <a:stCxn id="96" idx="0"/>
            <a:endCxn id="97" idx="2"/>
          </p:cNvCxnSpPr>
          <p:nvPr/>
        </p:nvCxnSpPr>
        <p:spPr>
          <a:xfrm>
            <a:off x="6177303" y="1762731"/>
            <a:ext cx="1677600" cy="3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" name="Google Shape;99;p15"/>
          <p:cNvCxnSpPr>
            <a:stCxn id="97" idx="0"/>
          </p:cNvCxnSpPr>
          <p:nvPr/>
        </p:nvCxnSpPr>
        <p:spPr>
          <a:xfrm flipH="1" rot="10800000">
            <a:off x="7851216" y="786704"/>
            <a:ext cx="381300" cy="2202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stealth"/>
            <a:tailEnd len="med" w="med" type="none"/>
          </a:ln>
        </p:spPr>
      </p:cxnSp>
      <p:cxnSp>
        <p:nvCxnSpPr>
          <p:cNvPr id="100" name="Google Shape;100;p15"/>
          <p:cNvCxnSpPr/>
          <p:nvPr/>
        </p:nvCxnSpPr>
        <p:spPr>
          <a:xfrm>
            <a:off x="8232410" y="786811"/>
            <a:ext cx="212100" cy="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1" name="Google Shape;101;p15"/>
          <p:cNvSpPr txBox="1"/>
          <p:nvPr/>
        </p:nvSpPr>
        <p:spPr>
          <a:xfrm>
            <a:off x="8072273" y="755525"/>
            <a:ext cx="8742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Nunito"/>
                <a:ea typeface="Nunito"/>
                <a:cs typeface="Nunito"/>
                <a:sym typeface="Nunito"/>
              </a:rPr>
              <a:t>Injection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6297631" y="1152993"/>
            <a:ext cx="14295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Nunito"/>
                <a:ea typeface="Nunito"/>
                <a:cs typeface="Nunito"/>
                <a:sym typeface="Nunito"/>
              </a:rPr>
              <a:t>E = E ± ΔE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6459500" y="2006600"/>
            <a:ext cx="1171500" cy="19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Nunito"/>
                <a:ea typeface="Nunito"/>
                <a:cs typeface="Nunito"/>
                <a:sym typeface="Nunito"/>
              </a:rPr>
              <a:t>Experiment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04" name="Google Shape;104;p15"/>
          <p:cNvPicPr preferRelativeResize="0"/>
          <p:nvPr/>
        </p:nvPicPr>
        <p:blipFill rotWithShape="1">
          <a:blip r:embed="rId5">
            <a:alphaModFix/>
          </a:blip>
          <a:srcRect b="59993" l="29094" r="30367" t="25451"/>
          <a:stretch/>
        </p:blipFill>
        <p:spPr>
          <a:xfrm>
            <a:off x="6323998" y="307474"/>
            <a:ext cx="1911163" cy="3859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" name="Google Shape;105;p15"/>
          <p:cNvCxnSpPr/>
          <p:nvPr/>
        </p:nvCxnSpPr>
        <p:spPr>
          <a:xfrm>
            <a:off x="6212069" y="320537"/>
            <a:ext cx="0" cy="3987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6" name="Google Shape;106;p15"/>
          <p:cNvSpPr txBox="1"/>
          <p:nvPr/>
        </p:nvSpPr>
        <p:spPr>
          <a:xfrm>
            <a:off x="5403788" y="214095"/>
            <a:ext cx="874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Nunito"/>
                <a:ea typeface="Nunito"/>
                <a:cs typeface="Nunito"/>
                <a:sym typeface="Nunito"/>
              </a:rPr>
              <a:t>Cavity Voltage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107" name="Google Shape;107;p15"/>
          <p:cNvCxnSpPr/>
          <p:nvPr/>
        </p:nvCxnSpPr>
        <p:spPr>
          <a:xfrm>
            <a:off x="6210046" y="538033"/>
            <a:ext cx="21390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8" name="Google Shape;108;p15"/>
          <p:cNvSpPr txBox="1"/>
          <p:nvPr/>
        </p:nvSpPr>
        <p:spPr>
          <a:xfrm>
            <a:off x="7899837" y="1776113"/>
            <a:ext cx="910200" cy="39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+ 0.5 λ</a:t>
            </a:r>
            <a:r>
              <a:rPr baseline="-25000" lang="fr"/>
              <a:t>RF</a:t>
            </a:r>
            <a:endParaRPr baseline="-25000"/>
          </a:p>
        </p:txBody>
      </p:sp>
      <p:cxnSp>
        <p:nvCxnSpPr>
          <p:cNvPr id="109" name="Google Shape;109;p15"/>
          <p:cNvCxnSpPr>
            <a:stCxn id="96" idx="2"/>
            <a:endCxn id="110" idx="0"/>
          </p:cNvCxnSpPr>
          <p:nvPr/>
        </p:nvCxnSpPr>
        <p:spPr>
          <a:xfrm flipH="1">
            <a:off x="5948403" y="1006731"/>
            <a:ext cx="228900" cy="189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0" name="Google Shape;110;p15"/>
          <p:cNvSpPr txBox="1"/>
          <p:nvPr/>
        </p:nvSpPr>
        <p:spPr>
          <a:xfrm>
            <a:off x="5593138" y="1195650"/>
            <a:ext cx="7107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Dump</a:t>
            </a:r>
            <a:endParaRPr/>
          </a:p>
        </p:txBody>
      </p:sp>
      <p:sp>
        <p:nvSpPr>
          <p:cNvPr id="111" name="Google Shape;111;p15"/>
          <p:cNvSpPr/>
          <p:nvPr/>
        </p:nvSpPr>
        <p:spPr>
          <a:xfrm rot="-5400000">
            <a:off x="5719014" y="855204"/>
            <a:ext cx="916800" cy="1209600"/>
          </a:xfrm>
          <a:prstGeom prst="arc">
            <a:avLst>
              <a:gd fmla="val 10800000" name="adj1"/>
              <a:gd fmla="val 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5"/>
          <p:cNvSpPr/>
          <p:nvPr/>
        </p:nvSpPr>
        <p:spPr>
          <a:xfrm rot="5400000">
            <a:off x="7392706" y="855284"/>
            <a:ext cx="916800" cy="1209600"/>
          </a:xfrm>
          <a:prstGeom prst="arc">
            <a:avLst>
              <a:gd fmla="val 10800000" name="adj1"/>
              <a:gd fmla="val 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3" name="Google Shape;113;p15"/>
          <p:cNvCxnSpPr/>
          <p:nvPr/>
        </p:nvCxnSpPr>
        <p:spPr>
          <a:xfrm>
            <a:off x="6177368" y="1918366"/>
            <a:ext cx="1677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4" name="Google Shape;114;p15"/>
          <p:cNvSpPr/>
          <p:nvPr/>
        </p:nvSpPr>
        <p:spPr>
          <a:xfrm>
            <a:off x="6931409" y="1822549"/>
            <a:ext cx="227700" cy="1917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3000" y="1600388"/>
            <a:ext cx="4171001" cy="4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16"/>
          <p:cNvGrpSpPr/>
          <p:nvPr/>
        </p:nvGrpSpPr>
        <p:grpSpPr>
          <a:xfrm>
            <a:off x="4615954" y="692902"/>
            <a:ext cx="4281927" cy="3027833"/>
            <a:chOff x="4488600" y="730175"/>
            <a:chExt cx="4150360" cy="2934800"/>
          </a:xfrm>
        </p:grpSpPr>
        <p:pic>
          <p:nvPicPr>
            <p:cNvPr id="121" name="Google Shape;121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488600" y="730175"/>
              <a:ext cx="4150360" cy="29347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2" name="Google Shape;122;p16"/>
            <p:cNvSpPr/>
            <p:nvPr/>
          </p:nvSpPr>
          <p:spPr>
            <a:xfrm>
              <a:off x="4488600" y="3444175"/>
              <a:ext cx="435300" cy="2208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23" name="Google Shape;123;p16"/>
          <p:cNvPicPr preferRelativeResize="0"/>
          <p:nvPr/>
        </p:nvPicPr>
        <p:blipFill rotWithShape="1">
          <a:blip r:embed="rId4">
            <a:alphaModFix/>
          </a:blip>
          <a:srcRect b="0" l="0" r="25160" t="0"/>
          <a:stretch/>
        </p:blipFill>
        <p:spPr>
          <a:xfrm>
            <a:off x="344250" y="921025"/>
            <a:ext cx="4038225" cy="2407751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6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Beam parameters for the LHeC experiment</a:t>
            </a:r>
            <a:endParaRPr/>
          </a:p>
        </p:txBody>
      </p:sp>
      <p:sp>
        <p:nvSpPr>
          <p:cNvPr id="125" name="Google Shape;12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26" name="Google Shape;126;p16"/>
          <p:cNvSpPr txBox="1"/>
          <p:nvPr/>
        </p:nvSpPr>
        <p:spPr>
          <a:xfrm>
            <a:off x="483450" y="3728400"/>
            <a:ext cx="8177100" cy="831300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595959"/>
                </a:solidFill>
              </a:rPr>
              <a:t>High power electron beam based on t</a:t>
            </a:r>
            <a:r>
              <a:rPr lang="fr">
                <a:solidFill>
                  <a:srgbClr val="595959"/>
                </a:solidFill>
              </a:rPr>
              <a:t>hree-turn ERL racetrack utilising 100 MW electrical power consumption as a result of the high energy recovery efficiency. </a:t>
            </a:r>
            <a:r>
              <a:rPr lang="fr">
                <a:solidFill>
                  <a:schemeClr val="dk2"/>
                </a:solidFill>
              </a:rPr>
              <a:t>ERL circumference equivalent to one-third of the LHC. The ERL could be realised in staged phases.</a:t>
            </a:r>
            <a:endParaRPr>
              <a:solidFill>
                <a:srgbClr val="595959"/>
              </a:solidFill>
            </a:endParaRPr>
          </a:p>
        </p:txBody>
      </p:sp>
      <p:sp>
        <p:nvSpPr>
          <p:cNvPr id="127" name="Google Shape;127;p16"/>
          <p:cNvSpPr/>
          <p:nvPr/>
        </p:nvSpPr>
        <p:spPr>
          <a:xfrm>
            <a:off x="3070800" y="2205925"/>
            <a:ext cx="475500" cy="3228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6"/>
          <p:cNvSpPr/>
          <p:nvPr/>
        </p:nvSpPr>
        <p:spPr>
          <a:xfrm>
            <a:off x="3070800" y="1356000"/>
            <a:ext cx="475500" cy="3591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7"/>
          <p:cNvGrpSpPr/>
          <p:nvPr/>
        </p:nvGrpSpPr>
        <p:grpSpPr>
          <a:xfrm>
            <a:off x="0" y="2858050"/>
            <a:ext cx="9144275" cy="1904100"/>
            <a:chOff x="0" y="2858050"/>
            <a:chExt cx="9144275" cy="1904100"/>
          </a:xfrm>
        </p:grpSpPr>
        <p:sp>
          <p:nvSpPr>
            <p:cNvPr id="134" name="Google Shape;134;p17"/>
            <p:cNvSpPr/>
            <p:nvPr/>
          </p:nvSpPr>
          <p:spPr>
            <a:xfrm>
              <a:off x="0" y="2858050"/>
              <a:ext cx="9144000" cy="1903800"/>
            </a:xfrm>
            <a:prstGeom prst="rect">
              <a:avLst/>
            </a:prstGeom>
            <a:noFill/>
            <a:ln cap="flat" cmpd="sng" w="9525">
              <a:solidFill>
                <a:srgbClr val="4A86E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5" name="Google Shape;135;p17"/>
            <p:cNvGrpSpPr/>
            <p:nvPr/>
          </p:nvGrpSpPr>
          <p:grpSpPr>
            <a:xfrm>
              <a:off x="75200" y="2875450"/>
              <a:ext cx="9069075" cy="1886700"/>
              <a:chOff x="74925" y="2209075"/>
              <a:chExt cx="9069075" cy="1886700"/>
            </a:xfrm>
          </p:grpSpPr>
          <p:pic>
            <p:nvPicPr>
              <p:cNvPr id="136" name="Google Shape;136;p17"/>
              <p:cNvPicPr preferRelativeResize="0"/>
              <p:nvPr/>
            </p:nvPicPr>
            <p:blipFill rotWithShape="1">
              <a:blip r:embed="rId3">
                <a:alphaModFix/>
              </a:blip>
              <a:srcRect b="16744" l="815" r="884" t="20116"/>
              <a:stretch/>
            </p:blipFill>
            <p:spPr>
              <a:xfrm>
                <a:off x="74925" y="2209075"/>
                <a:ext cx="8988376" cy="13733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7" name="Google Shape;137;p17"/>
              <p:cNvSpPr txBox="1"/>
              <p:nvPr/>
            </p:nvSpPr>
            <p:spPr>
              <a:xfrm>
                <a:off x="1110950" y="3796375"/>
                <a:ext cx="1185300" cy="29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"/>
                  <a:t>periodic arc</a:t>
                </a:r>
                <a:endParaRPr/>
              </a:p>
            </p:txBody>
          </p:sp>
          <p:sp>
            <p:nvSpPr>
              <p:cNvPr id="138" name="Google Shape;138;p17"/>
              <p:cNvSpPr/>
              <p:nvPr/>
            </p:nvSpPr>
            <p:spPr>
              <a:xfrm rot="5400000">
                <a:off x="1605200" y="2126275"/>
                <a:ext cx="196800" cy="3143400"/>
              </a:xfrm>
              <a:prstGeom prst="rightBrace">
                <a:avLst>
                  <a:gd fmla="val 84343" name="adj1"/>
                  <a:gd fmla="val 50000" name="adj2"/>
                </a:avLst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17"/>
              <p:cNvSpPr txBox="1"/>
              <p:nvPr/>
            </p:nvSpPr>
            <p:spPr>
              <a:xfrm>
                <a:off x="3552300" y="3796375"/>
                <a:ext cx="2039400" cy="29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"/>
                  <a:t>dispersion suppressor</a:t>
                </a:r>
                <a:endParaRPr/>
              </a:p>
            </p:txBody>
          </p:sp>
          <p:sp>
            <p:nvSpPr>
              <p:cNvPr id="140" name="Google Shape;140;p17"/>
              <p:cNvSpPr/>
              <p:nvPr/>
            </p:nvSpPr>
            <p:spPr>
              <a:xfrm rot="5400000">
                <a:off x="4480900" y="2554525"/>
                <a:ext cx="211200" cy="2301300"/>
              </a:xfrm>
              <a:prstGeom prst="rightBrace">
                <a:avLst>
                  <a:gd fmla="val 84343" name="adj1"/>
                  <a:gd fmla="val 50000" name="adj2"/>
                </a:avLst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7"/>
              <p:cNvSpPr/>
              <p:nvPr/>
            </p:nvSpPr>
            <p:spPr>
              <a:xfrm rot="-4221540">
                <a:off x="7254998" y="1929455"/>
                <a:ext cx="180290" cy="1499549"/>
              </a:xfrm>
              <a:prstGeom prst="rightBrace">
                <a:avLst>
                  <a:gd fmla="val 84343" name="adj1"/>
                  <a:gd fmla="val 50000" name="adj2"/>
                </a:avLst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17"/>
              <p:cNvSpPr txBox="1"/>
              <p:nvPr/>
            </p:nvSpPr>
            <p:spPr>
              <a:xfrm>
                <a:off x="7043555" y="2257600"/>
                <a:ext cx="1977600" cy="40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"/>
                  <a:t>dispersion matching</a:t>
                </a:r>
                <a:endParaRPr/>
              </a:p>
            </p:txBody>
          </p:sp>
          <p:cxnSp>
            <p:nvCxnSpPr>
              <p:cNvPr id="143" name="Google Shape;143;p17"/>
              <p:cNvCxnSpPr>
                <a:stCxn id="144" idx="0"/>
              </p:cNvCxnSpPr>
              <p:nvPr/>
            </p:nvCxnSpPr>
            <p:spPr>
              <a:xfrm flipH="1" rot="10800000">
                <a:off x="6580775" y="3371275"/>
                <a:ext cx="1347000" cy="4590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144" name="Google Shape;144;p17"/>
              <p:cNvSpPr txBox="1"/>
              <p:nvPr/>
            </p:nvSpPr>
            <p:spPr>
              <a:xfrm>
                <a:off x="6088475" y="3830275"/>
                <a:ext cx="984600" cy="26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"/>
                  <a:t>chicane</a:t>
                </a:r>
                <a:endParaRPr/>
              </a:p>
            </p:txBody>
          </p:sp>
          <p:cxnSp>
            <p:nvCxnSpPr>
              <p:cNvPr id="145" name="Google Shape;145;p17"/>
              <p:cNvCxnSpPr>
                <a:stCxn id="146" idx="0"/>
              </p:cNvCxnSpPr>
              <p:nvPr/>
            </p:nvCxnSpPr>
            <p:spPr>
              <a:xfrm flipH="1" rot="10800000">
                <a:off x="8226300" y="3466371"/>
                <a:ext cx="156000" cy="3300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146" name="Google Shape;146;p17"/>
              <p:cNvSpPr txBox="1"/>
              <p:nvPr/>
            </p:nvSpPr>
            <p:spPr>
              <a:xfrm>
                <a:off x="7308600" y="3796371"/>
                <a:ext cx="1835400" cy="29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"/>
                  <a:t>spectrometer dipole</a:t>
                </a:r>
                <a:endParaRPr/>
              </a:p>
            </p:txBody>
          </p:sp>
        </p:grpSp>
      </p:grpSp>
      <p:sp>
        <p:nvSpPr>
          <p:cNvPr id="147" name="Google Shape;147;p17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Energy Recovery Linac - I</a:t>
            </a:r>
            <a:endParaRPr/>
          </a:p>
        </p:txBody>
      </p:sp>
      <p:sp>
        <p:nvSpPr>
          <p:cNvPr id="148" name="Google Shape;148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49" name="Google Shape;14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8100" y="50100"/>
            <a:ext cx="4345474" cy="27074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" name="Google Shape;150;p17"/>
          <p:cNvGrpSpPr/>
          <p:nvPr/>
        </p:nvGrpSpPr>
        <p:grpSpPr>
          <a:xfrm>
            <a:off x="4403675" y="711100"/>
            <a:ext cx="4428600" cy="2044200"/>
            <a:chOff x="4403675" y="711100"/>
            <a:chExt cx="4428600" cy="2044200"/>
          </a:xfrm>
        </p:grpSpPr>
        <p:sp>
          <p:nvSpPr>
            <p:cNvPr id="151" name="Google Shape;151;p17"/>
            <p:cNvSpPr/>
            <p:nvPr/>
          </p:nvSpPr>
          <p:spPr>
            <a:xfrm>
              <a:off x="7539575" y="1846900"/>
              <a:ext cx="1292700" cy="468900"/>
            </a:xfrm>
            <a:prstGeom prst="rect">
              <a:avLst/>
            </a:prstGeom>
            <a:noFill/>
            <a:ln cap="flat" cmpd="sng" w="9525">
              <a:solidFill>
                <a:srgbClr val="4A86E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52" name="Google Shape;152;p17"/>
            <p:cNvCxnSpPr/>
            <p:nvPr/>
          </p:nvCxnSpPr>
          <p:spPr>
            <a:xfrm rot="10800000">
              <a:off x="4403675" y="711100"/>
              <a:ext cx="4418100" cy="1135800"/>
            </a:xfrm>
            <a:prstGeom prst="straightConnector1">
              <a:avLst/>
            </a:prstGeom>
            <a:noFill/>
            <a:ln cap="flat" cmpd="sng" w="9525">
              <a:solidFill>
                <a:srgbClr val="4A86E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3" name="Google Shape;153;p17"/>
            <p:cNvCxnSpPr/>
            <p:nvPr/>
          </p:nvCxnSpPr>
          <p:spPr>
            <a:xfrm flipH="1">
              <a:off x="4418375" y="2315800"/>
              <a:ext cx="4403400" cy="439500"/>
            </a:xfrm>
            <a:prstGeom prst="straightConnector1">
              <a:avLst/>
            </a:prstGeom>
            <a:noFill/>
            <a:ln cap="flat" cmpd="sng" w="9525">
              <a:solidFill>
                <a:srgbClr val="4A86E8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4" name="Google Shape;154;p17"/>
          <p:cNvGrpSpPr/>
          <p:nvPr/>
        </p:nvGrpSpPr>
        <p:grpSpPr>
          <a:xfrm>
            <a:off x="9700" y="47550"/>
            <a:ext cx="9125150" cy="2810700"/>
            <a:chOff x="9700" y="47550"/>
            <a:chExt cx="9125150" cy="2810700"/>
          </a:xfrm>
        </p:grpSpPr>
        <p:sp>
          <p:nvSpPr>
            <p:cNvPr id="155" name="Google Shape;155;p17"/>
            <p:cNvSpPr/>
            <p:nvPr/>
          </p:nvSpPr>
          <p:spPr>
            <a:xfrm>
              <a:off x="5734000" y="56850"/>
              <a:ext cx="974400" cy="337200"/>
            </a:xfrm>
            <a:prstGeom prst="rect">
              <a:avLst/>
            </a:prstGeom>
            <a:noFill/>
            <a:ln cap="flat" cmpd="sng" w="9525">
              <a:solidFill>
                <a:srgbClr val="4A86E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56" name="Google Shape;156;p17"/>
            <p:cNvCxnSpPr/>
            <p:nvPr/>
          </p:nvCxnSpPr>
          <p:spPr>
            <a:xfrm flipH="1">
              <a:off x="9700" y="56850"/>
              <a:ext cx="5724300" cy="2801400"/>
            </a:xfrm>
            <a:prstGeom prst="straightConnector1">
              <a:avLst/>
            </a:prstGeom>
            <a:noFill/>
            <a:ln cap="flat" cmpd="sng" w="9525">
              <a:solidFill>
                <a:srgbClr val="4A86E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7" name="Google Shape;157;p17"/>
            <p:cNvCxnSpPr/>
            <p:nvPr/>
          </p:nvCxnSpPr>
          <p:spPr>
            <a:xfrm>
              <a:off x="6689550" y="47550"/>
              <a:ext cx="2445300" cy="2801100"/>
            </a:xfrm>
            <a:prstGeom prst="straightConnector1">
              <a:avLst/>
            </a:prstGeom>
            <a:noFill/>
            <a:ln cap="flat" cmpd="sng" w="9525">
              <a:solidFill>
                <a:srgbClr val="4A86E8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8" name="Google Shape;158;p17"/>
          <p:cNvGrpSpPr/>
          <p:nvPr/>
        </p:nvGrpSpPr>
        <p:grpSpPr>
          <a:xfrm>
            <a:off x="271275" y="711225"/>
            <a:ext cx="4140300" cy="2046300"/>
            <a:chOff x="271275" y="711225"/>
            <a:chExt cx="4140300" cy="2046300"/>
          </a:xfrm>
        </p:grpSpPr>
        <p:pic>
          <p:nvPicPr>
            <p:cNvPr id="159" name="Google Shape;159;p1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930502" y="711225"/>
              <a:ext cx="3224973" cy="20463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60" name="Google Shape;160;p17"/>
            <p:cNvGrpSpPr/>
            <p:nvPr/>
          </p:nvGrpSpPr>
          <p:grpSpPr>
            <a:xfrm>
              <a:off x="271275" y="711225"/>
              <a:ext cx="4140300" cy="2046300"/>
              <a:chOff x="271275" y="711225"/>
              <a:chExt cx="4140300" cy="2046300"/>
            </a:xfrm>
          </p:grpSpPr>
          <p:sp>
            <p:nvSpPr>
              <p:cNvPr id="161" name="Google Shape;161;p17"/>
              <p:cNvSpPr txBox="1"/>
              <p:nvPr/>
            </p:nvSpPr>
            <p:spPr>
              <a:xfrm>
                <a:off x="615650" y="1737000"/>
                <a:ext cx="1479900" cy="831300"/>
              </a:xfrm>
              <a:prstGeom prst="rect">
                <a:avLst/>
              </a:prstGeom>
              <a:noFill/>
              <a:ln cap="flat" cmpd="sng" w="9525">
                <a:solidFill>
                  <a:srgbClr val="4A86E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"/>
                  <a:t>3D visualisation of the detector bypass</a:t>
                </a:r>
                <a:endParaRPr/>
              </a:p>
            </p:txBody>
          </p:sp>
          <p:sp>
            <p:nvSpPr>
              <p:cNvPr id="162" name="Google Shape;162;p17"/>
              <p:cNvSpPr/>
              <p:nvPr/>
            </p:nvSpPr>
            <p:spPr>
              <a:xfrm>
                <a:off x="271275" y="711225"/>
                <a:ext cx="4140300" cy="2046300"/>
              </a:xfrm>
              <a:prstGeom prst="rect">
                <a:avLst/>
              </a:prstGeom>
              <a:noFill/>
              <a:ln cap="flat" cmpd="sng" w="9525">
                <a:solidFill>
                  <a:srgbClr val="4A86E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Energy Recovery Linac - II</a:t>
            </a:r>
            <a:endParaRPr/>
          </a:p>
        </p:txBody>
      </p:sp>
      <p:sp>
        <p:nvSpPr>
          <p:cNvPr id="168" name="Google Shape;16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69" name="Google Shape;169;p18"/>
          <p:cNvSpPr txBox="1"/>
          <p:nvPr/>
        </p:nvSpPr>
        <p:spPr>
          <a:xfrm>
            <a:off x="198450" y="2941750"/>
            <a:ext cx="4263900" cy="18264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50"/>
              <a:buChar char="●"/>
            </a:pPr>
            <a:r>
              <a:rPr b="1" lang="fr" sz="1350">
                <a:solidFill>
                  <a:srgbClr val="4A86E8"/>
                </a:solidFill>
              </a:rPr>
              <a:t>Energy gain over 3 turns</a:t>
            </a:r>
            <a:r>
              <a:rPr lang="fr" sz="1350"/>
              <a:t> to reach 50 GeV,</a:t>
            </a:r>
            <a:endParaRPr sz="1350"/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50"/>
              <a:buChar char="●"/>
            </a:pPr>
            <a:r>
              <a:rPr lang="fr" sz="1350"/>
              <a:t>Succession of the linacs and arcs with the </a:t>
            </a:r>
            <a:r>
              <a:rPr b="1" lang="fr" sz="1350">
                <a:solidFill>
                  <a:srgbClr val="4A86E8"/>
                </a:solidFill>
              </a:rPr>
              <a:t>RF phase shifted</a:t>
            </a:r>
            <a:r>
              <a:rPr lang="fr" sz="1350"/>
              <a:t> in the sixth arc following the collision </a:t>
            </a:r>
            <a:r>
              <a:rPr b="1" lang="fr" sz="1350">
                <a:solidFill>
                  <a:srgbClr val="4A86E8"/>
                </a:solidFill>
              </a:rPr>
              <a:t>to initiate the deceleration</a:t>
            </a:r>
            <a:r>
              <a:rPr lang="fr" sz="1350"/>
              <a:t>,</a:t>
            </a:r>
            <a:endParaRPr sz="1350"/>
          </a:p>
          <a:p>
            <a:pPr indent="-3143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50"/>
              <a:buChar char="●"/>
            </a:pPr>
            <a:r>
              <a:rPr lang="fr" sz="1350"/>
              <a:t>Maximum beta function in the junction between arcs and linacs as well as in the mini-beta quadrupoles.</a:t>
            </a:r>
            <a:endParaRPr sz="1350"/>
          </a:p>
        </p:txBody>
      </p:sp>
      <p:sp>
        <p:nvSpPr>
          <p:cNvPr id="170" name="Google Shape;170;p18"/>
          <p:cNvSpPr txBox="1"/>
          <p:nvPr/>
        </p:nvSpPr>
        <p:spPr>
          <a:xfrm>
            <a:off x="4960525" y="2941750"/>
            <a:ext cx="4007700" cy="10467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Front-to-end simulations including synchrotron radiation and beam-beam interaction at the IP have shown an excellent transmission and energy recovery efficiency.</a:t>
            </a:r>
            <a:endParaRPr/>
          </a:p>
        </p:txBody>
      </p:sp>
      <p:pic>
        <p:nvPicPr>
          <p:cNvPr id="171" name="Google Shape;171;p18"/>
          <p:cNvPicPr preferRelativeResize="0"/>
          <p:nvPr/>
        </p:nvPicPr>
        <p:blipFill rotWithShape="1">
          <a:blip r:embed="rId3">
            <a:alphaModFix/>
          </a:blip>
          <a:srcRect b="1787" l="0" r="0" t="0"/>
          <a:stretch/>
        </p:blipFill>
        <p:spPr>
          <a:xfrm>
            <a:off x="122025" y="692900"/>
            <a:ext cx="4528650" cy="220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8"/>
          <p:cNvPicPr preferRelativeResize="0"/>
          <p:nvPr/>
        </p:nvPicPr>
        <p:blipFill rotWithShape="1">
          <a:blip r:embed="rId4">
            <a:alphaModFix/>
          </a:blip>
          <a:srcRect b="0" l="0" r="0" t="6950"/>
          <a:stretch/>
        </p:blipFill>
        <p:spPr>
          <a:xfrm>
            <a:off x="4757925" y="713050"/>
            <a:ext cx="4264049" cy="220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8"/>
          <p:cNvPicPr preferRelativeResize="0"/>
          <p:nvPr/>
        </p:nvPicPr>
        <p:blipFill rotWithShape="1">
          <a:blip r:embed="rId5">
            <a:alphaModFix/>
          </a:blip>
          <a:srcRect b="0" l="0" r="0" t="29138"/>
          <a:stretch/>
        </p:blipFill>
        <p:spPr>
          <a:xfrm>
            <a:off x="5420800" y="4066950"/>
            <a:ext cx="2938301" cy="6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8"/>
          <p:cNvSpPr/>
          <p:nvPr/>
        </p:nvSpPr>
        <p:spPr>
          <a:xfrm>
            <a:off x="5356175" y="4008325"/>
            <a:ext cx="498300" cy="183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8"/>
          <p:cNvSpPr/>
          <p:nvPr/>
        </p:nvSpPr>
        <p:spPr>
          <a:xfrm>
            <a:off x="5420800" y="4023000"/>
            <a:ext cx="2990700" cy="7473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LHeC eh interaction region</a:t>
            </a:r>
            <a:endParaRPr/>
          </a:p>
        </p:txBody>
      </p:sp>
      <p:sp>
        <p:nvSpPr>
          <p:cNvPr id="181" name="Google Shape;181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82" name="Google Shape;18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200" y="797000"/>
            <a:ext cx="6385249" cy="3205101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9"/>
          <p:cNvSpPr txBox="1"/>
          <p:nvPr/>
        </p:nvSpPr>
        <p:spPr>
          <a:xfrm>
            <a:off x="6572550" y="815850"/>
            <a:ext cx="2448600" cy="31674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3 beams crossing the interaction region: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* </a:t>
            </a:r>
            <a:r>
              <a:rPr lang="fr" sz="1300">
                <a:solidFill>
                  <a:schemeClr val="dk2"/>
                </a:solidFill>
              </a:rPr>
              <a:t>Colliding </a:t>
            </a:r>
            <a:r>
              <a:rPr lang="fr" sz="1300">
                <a:solidFill>
                  <a:srgbClr val="FF9900"/>
                </a:solidFill>
              </a:rPr>
              <a:t>electron</a:t>
            </a:r>
            <a:r>
              <a:rPr lang="fr" sz="1300">
                <a:solidFill>
                  <a:schemeClr val="dk2"/>
                </a:solidFill>
              </a:rPr>
              <a:t> and </a:t>
            </a:r>
            <a:r>
              <a:rPr lang="fr" sz="1300">
                <a:solidFill>
                  <a:srgbClr val="4A86E8"/>
                </a:solidFill>
              </a:rPr>
              <a:t>proton </a:t>
            </a:r>
            <a:r>
              <a:rPr lang="fr" sz="1300">
                <a:solidFill>
                  <a:schemeClr val="dk2"/>
                </a:solidFill>
              </a:rPr>
              <a:t>beams have an optimised separation scheme,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* Interaction Point (IP) shifted by </a:t>
            </a:r>
            <a:r>
              <a:rPr b="1" lang="fr" sz="1300">
                <a:solidFill>
                  <a:schemeClr val="dk2"/>
                </a:solidFill>
              </a:rPr>
              <a:t>Δt/4 = 6.25 ns or 1.88 m</a:t>
            </a:r>
            <a:r>
              <a:rPr lang="fr" sz="1300">
                <a:solidFill>
                  <a:schemeClr val="dk2"/>
                </a:solidFill>
              </a:rPr>
              <a:t>,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fr" sz="1300">
                <a:solidFill>
                  <a:schemeClr val="dk2"/>
                </a:solidFill>
              </a:rPr>
              <a:t>* The non-colliding </a:t>
            </a:r>
            <a:r>
              <a:rPr lang="fr" sz="1300">
                <a:solidFill>
                  <a:srgbClr val="FF0000"/>
                </a:solidFill>
              </a:rPr>
              <a:t>proton </a:t>
            </a:r>
            <a:r>
              <a:rPr lang="fr" sz="1300">
                <a:solidFill>
                  <a:schemeClr val="dk2"/>
                </a:solidFill>
              </a:rPr>
              <a:t>beam is a spectator and both proton beams have a large crossing angle of </a:t>
            </a:r>
            <a:r>
              <a:rPr b="1" lang="fr" sz="1300">
                <a:solidFill>
                  <a:schemeClr val="dk2"/>
                </a:solidFill>
              </a:rPr>
              <a:t>7 mrad</a:t>
            </a:r>
            <a:r>
              <a:rPr lang="fr" sz="1300">
                <a:solidFill>
                  <a:schemeClr val="dk2"/>
                </a:solidFill>
              </a:rPr>
              <a:t>.</a:t>
            </a:r>
            <a:endParaRPr sz="900"/>
          </a:p>
        </p:txBody>
      </p:sp>
      <p:sp>
        <p:nvSpPr>
          <p:cNvPr id="184" name="Google Shape;184;p19"/>
          <p:cNvSpPr txBox="1"/>
          <p:nvPr/>
        </p:nvSpPr>
        <p:spPr>
          <a:xfrm>
            <a:off x="121200" y="4201525"/>
            <a:ext cx="890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proton optics </a:t>
            </a:r>
            <a:r>
              <a:rPr lang="fr" sz="1800">
                <a:solidFill>
                  <a:schemeClr val="hlink"/>
                </a:solidFill>
                <a:uFill>
                  <a:noFill/>
                </a:uFill>
                <a:hlinkClick r:id="rId4"/>
              </a:rPr>
              <a:t>FCC-eh</a:t>
            </a:r>
            <a:r>
              <a:rPr lang="fr" sz="1800">
                <a:solidFill>
                  <a:schemeClr val="dk2"/>
                </a:solidFill>
              </a:rPr>
              <a:t>: </a:t>
            </a:r>
            <a:r>
              <a:rPr b="1" lang="fr" sz="1800">
                <a:solidFill>
                  <a:schemeClr val="dk2"/>
                </a:solidFill>
              </a:rPr>
              <a:t>L* = 23 m &amp; β* = 30 cm</a:t>
            </a:r>
            <a:r>
              <a:rPr lang="fr" sz="1800">
                <a:solidFill>
                  <a:schemeClr val="dk2"/>
                </a:solidFill>
              </a:rPr>
              <a:t> || </a:t>
            </a:r>
            <a:r>
              <a:rPr lang="fr" sz="1800">
                <a:solidFill>
                  <a:schemeClr val="hlink"/>
                </a:solidFill>
                <a:uFill>
                  <a:noFill/>
                </a:uFill>
                <a:hlinkClick r:id="rId5"/>
              </a:rPr>
              <a:t>LHeC</a:t>
            </a:r>
            <a:r>
              <a:rPr lang="fr" sz="1800">
                <a:solidFill>
                  <a:schemeClr val="dk2"/>
                </a:solidFill>
              </a:rPr>
              <a:t> </a:t>
            </a:r>
            <a:r>
              <a:rPr b="1" lang="fr" sz="1800">
                <a:solidFill>
                  <a:schemeClr val="dk2"/>
                </a:solidFill>
              </a:rPr>
              <a:t>L* = 15 m &amp; β* = 10 cm</a:t>
            </a:r>
            <a:endParaRPr b="1"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0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Combined hh|eh interaction region</a:t>
            </a:r>
            <a:endParaRPr/>
          </a:p>
        </p:txBody>
      </p:sp>
      <p:sp>
        <p:nvSpPr>
          <p:cNvPr id="190" name="Google Shape;190;p20"/>
          <p:cNvSpPr txBox="1"/>
          <p:nvPr>
            <p:ph idx="1" type="body"/>
          </p:nvPr>
        </p:nvSpPr>
        <p:spPr>
          <a:xfrm>
            <a:off x="311700" y="692900"/>
            <a:ext cx="4711200" cy="10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/>
              <a:t>Two modes of operation:</a:t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fr" sz="1400"/>
              <a:t>hh collisions in IP 1, 2, 5 and 8, </a:t>
            </a:r>
            <a:r>
              <a:rPr lang="fr" sz="1400">
                <a:solidFill>
                  <a:srgbClr val="4A86E8"/>
                </a:solidFill>
              </a:rPr>
              <a:t>no e</a:t>
            </a:r>
            <a:r>
              <a:rPr baseline="30000" lang="fr" sz="1400">
                <a:solidFill>
                  <a:srgbClr val="4A86E8"/>
                </a:solidFill>
              </a:rPr>
              <a:t>-</a:t>
            </a:r>
            <a:r>
              <a:rPr lang="fr" sz="1400">
                <a:solidFill>
                  <a:srgbClr val="4A86E8"/>
                </a:solidFill>
              </a:rPr>
              <a:t> beam</a:t>
            </a:r>
            <a:endParaRPr sz="1400">
              <a:solidFill>
                <a:srgbClr val="4A86E8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 sz="1400"/>
              <a:t>eh collisions in IP 2 and hh collisions 1, 5 and 8</a:t>
            </a:r>
            <a:endParaRPr sz="1400"/>
          </a:p>
        </p:txBody>
      </p:sp>
      <p:sp>
        <p:nvSpPr>
          <p:cNvPr id="191" name="Google Shape;19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92" name="Google Shape;192;p20"/>
          <p:cNvSpPr txBox="1"/>
          <p:nvPr/>
        </p:nvSpPr>
        <p:spPr>
          <a:xfrm>
            <a:off x="5517350" y="344575"/>
            <a:ext cx="3560700" cy="25860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fr" sz="1300">
                <a:solidFill>
                  <a:schemeClr val="dk2"/>
                </a:solidFill>
              </a:rPr>
              <a:t>Accelerator considerations to </a:t>
            </a:r>
            <a:r>
              <a:rPr b="1" lang="fr" sz="1300">
                <a:solidFill>
                  <a:srgbClr val="4A86E8"/>
                </a:solidFill>
              </a:rPr>
              <a:t>combine the ALICE and LHeC experiments</a:t>
            </a:r>
            <a:r>
              <a:rPr b="1" lang="fr" sz="1300">
                <a:solidFill>
                  <a:schemeClr val="dk2"/>
                </a:solidFill>
              </a:rPr>
              <a:t> </a:t>
            </a:r>
            <a:r>
              <a:rPr lang="fr" sz="1300">
                <a:solidFill>
                  <a:schemeClr val="dk2"/>
                </a:solidFill>
              </a:rPr>
              <a:t>at point 2 of the HL-LHC:</a:t>
            </a:r>
            <a:endParaRPr sz="1300">
              <a:solidFill>
                <a:schemeClr val="dk2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</a:pPr>
            <a:r>
              <a:rPr b="1" lang="fr" sz="1300">
                <a:solidFill>
                  <a:srgbClr val="4A86E8"/>
                </a:solidFill>
              </a:rPr>
              <a:t>Flexible interaction region optics and lattice</a:t>
            </a:r>
            <a:r>
              <a:rPr lang="fr" sz="1300">
                <a:solidFill>
                  <a:schemeClr val="dk2"/>
                </a:solidFill>
              </a:rPr>
              <a:t> to provide e-h and h-h.</a:t>
            </a:r>
            <a:endParaRPr sz="1300">
              <a:solidFill>
                <a:schemeClr val="dk2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</a:pPr>
            <a:r>
              <a:rPr lang="fr" sz="1300">
                <a:solidFill>
                  <a:schemeClr val="dk2"/>
                </a:solidFill>
              </a:rPr>
              <a:t>h-h operation: standard HL-LHC optics.</a:t>
            </a:r>
            <a:endParaRPr sz="1300">
              <a:solidFill>
                <a:schemeClr val="dk2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</a:pPr>
            <a:r>
              <a:rPr lang="fr" sz="1300">
                <a:solidFill>
                  <a:schemeClr val="dk2"/>
                </a:solidFill>
              </a:rPr>
              <a:t>e-h operation: the compact electron final focus system is embedded in the HL-LHC proton lattice.</a:t>
            </a:r>
            <a:endParaRPr sz="1300">
              <a:solidFill>
                <a:schemeClr val="dk2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</a:pPr>
            <a:r>
              <a:rPr lang="fr" sz="1300">
                <a:solidFill>
                  <a:schemeClr val="dk2"/>
                </a:solidFill>
              </a:rPr>
              <a:t>A </a:t>
            </a:r>
            <a:r>
              <a:rPr b="1" lang="fr" sz="1300">
                <a:solidFill>
                  <a:srgbClr val="4A86E8"/>
                </a:solidFill>
              </a:rPr>
              <a:t>beam separation scheme guides the electron beam</a:t>
            </a:r>
            <a:r>
              <a:rPr lang="fr" sz="1300">
                <a:solidFill>
                  <a:schemeClr val="dk2"/>
                </a:solidFill>
              </a:rPr>
              <a:t> after the collision point back to the ERL return arc.</a:t>
            </a:r>
            <a:endParaRPr sz="1300">
              <a:solidFill>
                <a:schemeClr val="dk2"/>
              </a:solidFill>
            </a:endParaRPr>
          </a:p>
        </p:txBody>
      </p:sp>
      <p:pic>
        <p:nvPicPr>
          <p:cNvPr id="193" name="Google Shape;193;p20"/>
          <p:cNvPicPr preferRelativeResize="0"/>
          <p:nvPr/>
        </p:nvPicPr>
        <p:blipFill rotWithShape="1">
          <a:blip r:embed="rId3">
            <a:alphaModFix/>
          </a:blip>
          <a:srcRect b="0" l="10315" r="6427" t="0"/>
          <a:stretch/>
        </p:blipFill>
        <p:spPr>
          <a:xfrm>
            <a:off x="6234495" y="2974737"/>
            <a:ext cx="2433869" cy="2014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0"/>
          <p:cNvPicPr preferRelativeResize="0"/>
          <p:nvPr/>
        </p:nvPicPr>
        <p:blipFill rotWithShape="1">
          <a:blip r:embed="rId4">
            <a:alphaModFix/>
          </a:blip>
          <a:srcRect b="37978" l="14837" r="17411" t="38726"/>
          <a:stretch/>
        </p:blipFill>
        <p:spPr>
          <a:xfrm>
            <a:off x="172275" y="3709586"/>
            <a:ext cx="5152102" cy="1005242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0"/>
          <p:cNvSpPr txBox="1"/>
          <p:nvPr/>
        </p:nvSpPr>
        <p:spPr>
          <a:xfrm>
            <a:off x="260825" y="3420526"/>
            <a:ext cx="471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</a:rPr>
              <a:t>Standard HL-LHC,  L* = 23 m, β* = 15 cm, θ = 590 μrad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96" name="Google Shape;196;p20"/>
          <p:cNvSpPr txBox="1"/>
          <p:nvPr/>
        </p:nvSpPr>
        <p:spPr>
          <a:xfrm rot="-5400000">
            <a:off x="5275175" y="3728547"/>
            <a:ext cx="1669800" cy="35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/>
              <a:t>vertical direction</a:t>
            </a:r>
            <a:endParaRPr sz="1100"/>
          </a:p>
        </p:txBody>
      </p:sp>
      <p:sp>
        <p:nvSpPr>
          <p:cNvPr id="197" name="Google Shape;197;p20"/>
          <p:cNvSpPr txBox="1"/>
          <p:nvPr/>
        </p:nvSpPr>
        <p:spPr>
          <a:xfrm rot="309702">
            <a:off x="6247894" y="4622259"/>
            <a:ext cx="1663948" cy="3692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horizontal direction</a:t>
            </a:r>
            <a:endParaRPr sz="1200"/>
          </a:p>
        </p:txBody>
      </p:sp>
      <p:sp>
        <p:nvSpPr>
          <p:cNvPr id="198" name="Google Shape;198;p20"/>
          <p:cNvSpPr txBox="1"/>
          <p:nvPr/>
        </p:nvSpPr>
        <p:spPr>
          <a:xfrm rot="-2188310">
            <a:off x="7784547" y="4367171"/>
            <a:ext cx="1390414" cy="3387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longitudinal direction</a:t>
            </a:r>
            <a:endParaRPr sz="1000"/>
          </a:p>
        </p:txBody>
      </p:sp>
      <p:sp>
        <p:nvSpPr>
          <p:cNvPr id="199" name="Google Shape;199;p20"/>
          <p:cNvSpPr txBox="1"/>
          <p:nvPr/>
        </p:nvSpPr>
        <p:spPr>
          <a:xfrm>
            <a:off x="323350" y="4665988"/>
            <a:ext cx="2773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/>
              <a:t>Courtesy from Massimo Giovannozzi (2019)</a:t>
            </a:r>
            <a:endParaRPr sz="900"/>
          </a:p>
        </p:txBody>
      </p:sp>
      <p:pic>
        <p:nvPicPr>
          <p:cNvPr id="200" name="Google Shape;20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8900" y="2072438"/>
            <a:ext cx="4916797" cy="1356486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0"/>
          <p:cNvSpPr txBox="1"/>
          <p:nvPr/>
        </p:nvSpPr>
        <p:spPr>
          <a:xfrm>
            <a:off x="260825" y="1791788"/>
            <a:ext cx="471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</a:rPr>
              <a:t>HL-LHC with LHeC,  L* = 15 m, β* = 10 cm, θ = 7 mrad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0025" y="2742393"/>
            <a:ext cx="2532173" cy="2300931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1"/>
          <p:cNvSpPr txBox="1"/>
          <p:nvPr>
            <p:ph type="title"/>
          </p:nvPr>
        </p:nvSpPr>
        <p:spPr>
          <a:xfrm>
            <a:off x="311700" y="12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e-p beam separation scheme optimisation</a:t>
            </a:r>
            <a:endParaRPr/>
          </a:p>
        </p:txBody>
      </p:sp>
      <p:sp>
        <p:nvSpPr>
          <p:cNvPr id="208" name="Google Shape;20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209" name="Google Shape;20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61275" y="0"/>
            <a:ext cx="1550924" cy="14559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0" name="Google Shape;210;p21"/>
          <p:cNvCxnSpPr/>
          <p:nvPr/>
        </p:nvCxnSpPr>
        <p:spPr>
          <a:xfrm>
            <a:off x="5641119" y="1570648"/>
            <a:ext cx="0" cy="175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Google Shape;211;p21"/>
          <p:cNvCxnSpPr/>
          <p:nvPr/>
        </p:nvCxnSpPr>
        <p:spPr>
          <a:xfrm>
            <a:off x="6661990" y="1570648"/>
            <a:ext cx="0" cy="175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21"/>
          <p:cNvCxnSpPr/>
          <p:nvPr/>
        </p:nvCxnSpPr>
        <p:spPr>
          <a:xfrm>
            <a:off x="7707848" y="1557704"/>
            <a:ext cx="0" cy="175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3" name="Google Shape;213;p21"/>
          <p:cNvSpPr txBox="1"/>
          <p:nvPr/>
        </p:nvSpPr>
        <p:spPr>
          <a:xfrm>
            <a:off x="5289985" y="1359176"/>
            <a:ext cx="622500" cy="25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/>
              <a:t>⅓ L*</a:t>
            </a:r>
            <a:endParaRPr sz="1500"/>
          </a:p>
        </p:txBody>
      </p:sp>
      <p:sp>
        <p:nvSpPr>
          <p:cNvPr id="214" name="Google Shape;214;p21"/>
          <p:cNvSpPr txBox="1"/>
          <p:nvPr/>
        </p:nvSpPr>
        <p:spPr>
          <a:xfrm>
            <a:off x="6414917" y="1359176"/>
            <a:ext cx="579000" cy="25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rgbClr val="000000"/>
                </a:solidFill>
              </a:rPr>
              <a:t>⅔ L*</a:t>
            </a:r>
            <a:endParaRPr sz="1500"/>
          </a:p>
        </p:txBody>
      </p:sp>
      <p:sp>
        <p:nvSpPr>
          <p:cNvPr id="215" name="Google Shape;215;p21"/>
          <p:cNvSpPr txBox="1"/>
          <p:nvPr/>
        </p:nvSpPr>
        <p:spPr>
          <a:xfrm>
            <a:off x="8662555" y="1364450"/>
            <a:ext cx="199200" cy="2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/>
              <a:t>s</a:t>
            </a:r>
            <a:endParaRPr sz="1600"/>
          </a:p>
        </p:txBody>
      </p:sp>
      <p:sp>
        <p:nvSpPr>
          <p:cNvPr id="216" name="Google Shape;216;p21"/>
          <p:cNvSpPr txBox="1"/>
          <p:nvPr/>
        </p:nvSpPr>
        <p:spPr>
          <a:xfrm>
            <a:off x="7496327" y="1384150"/>
            <a:ext cx="418200" cy="17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rgbClr val="000000"/>
                </a:solidFill>
              </a:rPr>
              <a:t>L*</a:t>
            </a:r>
            <a:endParaRPr/>
          </a:p>
        </p:txBody>
      </p:sp>
      <p:cxnSp>
        <p:nvCxnSpPr>
          <p:cNvPr id="217" name="Google Shape;217;p21"/>
          <p:cNvCxnSpPr/>
          <p:nvPr/>
        </p:nvCxnSpPr>
        <p:spPr>
          <a:xfrm>
            <a:off x="4588487" y="1660200"/>
            <a:ext cx="4332600" cy="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8" name="Google Shape;218;p21"/>
          <p:cNvSpPr txBox="1"/>
          <p:nvPr/>
        </p:nvSpPr>
        <p:spPr>
          <a:xfrm>
            <a:off x="4443312" y="1332938"/>
            <a:ext cx="3780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IP</a:t>
            </a:r>
            <a:endParaRPr/>
          </a:p>
        </p:txBody>
      </p:sp>
      <p:cxnSp>
        <p:nvCxnSpPr>
          <p:cNvPr id="219" name="Google Shape;219;p21"/>
          <p:cNvCxnSpPr/>
          <p:nvPr/>
        </p:nvCxnSpPr>
        <p:spPr>
          <a:xfrm>
            <a:off x="4598557" y="1570586"/>
            <a:ext cx="0" cy="175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0" name="Google Shape;220;p21"/>
          <p:cNvCxnSpPr/>
          <p:nvPr/>
        </p:nvCxnSpPr>
        <p:spPr>
          <a:xfrm>
            <a:off x="222600" y="1660200"/>
            <a:ext cx="4362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1" name="Google Shape;221;p21"/>
          <p:cNvCxnSpPr/>
          <p:nvPr/>
        </p:nvCxnSpPr>
        <p:spPr>
          <a:xfrm>
            <a:off x="3635769" y="1575923"/>
            <a:ext cx="0" cy="175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2" name="Google Shape;222;p21"/>
          <p:cNvSpPr txBox="1"/>
          <p:nvPr/>
        </p:nvSpPr>
        <p:spPr>
          <a:xfrm>
            <a:off x="3284638" y="1359113"/>
            <a:ext cx="690000" cy="25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/>
              <a:t>-⅓ L*</a:t>
            </a:r>
            <a:endParaRPr sz="1500"/>
          </a:p>
        </p:txBody>
      </p:sp>
      <p:cxnSp>
        <p:nvCxnSpPr>
          <p:cNvPr id="223" name="Google Shape;223;p21"/>
          <p:cNvCxnSpPr/>
          <p:nvPr/>
        </p:nvCxnSpPr>
        <p:spPr>
          <a:xfrm>
            <a:off x="2529752" y="1571173"/>
            <a:ext cx="0" cy="175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4" name="Google Shape;224;p21"/>
          <p:cNvSpPr txBox="1"/>
          <p:nvPr/>
        </p:nvSpPr>
        <p:spPr>
          <a:xfrm>
            <a:off x="2227174" y="1359113"/>
            <a:ext cx="690000" cy="25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/>
              <a:t>-</a:t>
            </a:r>
            <a:r>
              <a:rPr lang="fr" sz="1500">
                <a:solidFill>
                  <a:srgbClr val="000000"/>
                </a:solidFill>
              </a:rPr>
              <a:t>⅔ L*</a:t>
            </a:r>
            <a:endParaRPr sz="1500"/>
          </a:p>
        </p:txBody>
      </p:sp>
      <p:cxnSp>
        <p:nvCxnSpPr>
          <p:cNvPr id="225" name="Google Shape;225;p21"/>
          <p:cNvCxnSpPr/>
          <p:nvPr/>
        </p:nvCxnSpPr>
        <p:spPr>
          <a:xfrm>
            <a:off x="1494098" y="1559604"/>
            <a:ext cx="0" cy="175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6" name="Google Shape;226;p21"/>
          <p:cNvSpPr txBox="1"/>
          <p:nvPr/>
        </p:nvSpPr>
        <p:spPr>
          <a:xfrm>
            <a:off x="1282590" y="1386050"/>
            <a:ext cx="517200" cy="17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/>
              <a:t>-</a:t>
            </a:r>
            <a:r>
              <a:rPr lang="fr" sz="1500">
                <a:solidFill>
                  <a:srgbClr val="000000"/>
                </a:solidFill>
              </a:rPr>
              <a:t>L*</a:t>
            </a:r>
            <a:endParaRPr/>
          </a:p>
        </p:txBody>
      </p:sp>
      <p:sp>
        <p:nvSpPr>
          <p:cNvPr id="227" name="Google Shape;227;p21"/>
          <p:cNvSpPr txBox="1"/>
          <p:nvPr/>
        </p:nvSpPr>
        <p:spPr>
          <a:xfrm>
            <a:off x="296500" y="4837550"/>
            <a:ext cx="229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S</a:t>
            </a:r>
            <a:r>
              <a:rPr lang="fr" sz="1000"/>
              <a:t>. Russenschuck &amp; B. Parker</a:t>
            </a:r>
            <a:endParaRPr sz="1000"/>
          </a:p>
        </p:txBody>
      </p:sp>
      <p:sp>
        <p:nvSpPr>
          <p:cNvPr id="228" name="Google Shape;228;p21"/>
          <p:cNvSpPr txBox="1"/>
          <p:nvPr/>
        </p:nvSpPr>
        <p:spPr>
          <a:xfrm>
            <a:off x="3356325" y="1920800"/>
            <a:ext cx="2493900" cy="5658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229" name="Google Shape;229;p21"/>
          <p:cNvSpPr txBox="1"/>
          <p:nvPr/>
        </p:nvSpPr>
        <p:spPr>
          <a:xfrm>
            <a:off x="7849388" y="1879550"/>
            <a:ext cx="898500" cy="6339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Q1A</a:t>
            </a:r>
            <a:endParaRPr/>
          </a:p>
        </p:txBody>
      </p:sp>
      <p:sp>
        <p:nvSpPr>
          <p:cNvPr id="230" name="Google Shape;230;p21"/>
          <p:cNvSpPr txBox="1"/>
          <p:nvPr/>
        </p:nvSpPr>
        <p:spPr>
          <a:xfrm>
            <a:off x="449238" y="1879550"/>
            <a:ext cx="898500" cy="6339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Q1A</a:t>
            </a:r>
            <a:endParaRPr/>
          </a:p>
        </p:txBody>
      </p:sp>
      <p:sp>
        <p:nvSpPr>
          <p:cNvPr id="231" name="Google Shape;231;p21"/>
          <p:cNvSpPr txBox="1"/>
          <p:nvPr/>
        </p:nvSpPr>
        <p:spPr>
          <a:xfrm rot="-5400000">
            <a:off x="5812175" y="1962350"/>
            <a:ext cx="565800" cy="3699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Q0F</a:t>
            </a:r>
            <a:endParaRPr baseline="-25000"/>
          </a:p>
        </p:txBody>
      </p:sp>
      <p:sp>
        <p:nvSpPr>
          <p:cNvPr id="232" name="Google Shape;232;p21"/>
          <p:cNvSpPr txBox="1"/>
          <p:nvPr/>
        </p:nvSpPr>
        <p:spPr>
          <a:xfrm>
            <a:off x="6773400" y="1898300"/>
            <a:ext cx="1026000" cy="5964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Q0</a:t>
            </a:r>
            <a:endParaRPr/>
          </a:p>
        </p:txBody>
      </p:sp>
      <p:sp>
        <p:nvSpPr>
          <p:cNvPr id="233" name="Google Shape;233;p21"/>
          <p:cNvSpPr txBox="1"/>
          <p:nvPr/>
        </p:nvSpPr>
        <p:spPr>
          <a:xfrm rot="-5400000">
            <a:off x="6242088" y="2067025"/>
            <a:ext cx="565800" cy="3699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Q0D</a:t>
            </a:r>
            <a:endParaRPr baseline="-25000"/>
          </a:p>
        </p:txBody>
      </p:sp>
      <p:sp>
        <p:nvSpPr>
          <p:cNvPr id="234" name="Google Shape;234;p21"/>
          <p:cNvSpPr txBox="1"/>
          <p:nvPr/>
        </p:nvSpPr>
        <p:spPr>
          <a:xfrm rot="-5400000">
            <a:off x="2384550" y="2067025"/>
            <a:ext cx="565800" cy="3699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Q0D</a:t>
            </a:r>
            <a:endParaRPr baseline="-25000"/>
          </a:p>
        </p:txBody>
      </p:sp>
      <p:sp>
        <p:nvSpPr>
          <p:cNvPr id="235" name="Google Shape;235;p21"/>
          <p:cNvSpPr txBox="1"/>
          <p:nvPr/>
        </p:nvSpPr>
        <p:spPr>
          <a:xfrm rot="-5400000">
            <a:off x="2814400" y="1962338"/>
            <a:ext cx="565800" cy="3699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Q0F</a:t>
            </a:r>
            <a:endParaRPr baseline="-25000"/>
          </a:p>
        </p:txBody>
      </p:sp>
      <p:sp>
        <p:nvSpPr>
          <p:cNvPr id="236" name="Google Shape;236;p21"/>
          <p:cNvSpPr txBox="1"/>
          <p:nvPr/>
        </p:nvSpPr>
        <p:spPr>
          <a:xfrm>
            <a:off x="1396550" y="1898300"/>
            <a:ext cx="1026000" cy="5964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Q0</a:t>
            </a:r>
            <a:endParaRPr/>
          </a:p>
        </p:txBody>
      </p:sp>
      <p:pic>
        <p:nvPicPr>
          <p:cNvPr id="237" name="Google Shape;237;p21"/>
          <p:cNvPicPr preferRelativeResize="0"/>
          <p:nvPr/>
        </p:nvPicPr>
        <p:blipFill rotWithShape="1">
          <a:blip r:embed="rId5">
            <a:alphaModFix/>
          </a:blip>
          <a:srcRect b="0" l="25467" r="0" t="0"/>
          <a:stretch/>
        </p:blipFill>
        <p:spPr>
          <a:xfrm>
            <a:off x="402349" y="2798101"/>
            <a:ext cx="1944402" cy="1877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1"/>
          <p:cNvPicPr preferRelativeResize="0"/>
          <p:nvPr/>
        </p:nvPicPr>
        <p:blipFill rotWithShape="1">
          <a:blip r:embed="rId5">
            <a:alphaModFix/>
          </a:blip>
          <a:srcRect b="0" l="0" r="85479" t="0"/>
          <a:stretch/>
        </p:blipFill>
        <p:spPr>
          <a:xfrm>
            <a:off x="2043745" y="2798101"/>
            <a:ext cx="378804" cy="187794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1"/>
          <p:cNvSpPr txBox="1"/>
          <p:nvPr/>
        </p:nvSpPr>
        <p:spPr>
          <a:xfrm>
            <a:off x="296500" y="4504275"/>
            <a:ext cx="2156100" cy="2820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Q0 magnet design</a:t>
            </a:r>
            <a:endParaRPr sz="1200"/>
          </a:p>
        </p:txBody>
      </p:sp>
      <p:sp>
        <p:nvSpPr>
          <p:cNvPr id="240" name="Google Shape;240;p21"/>
          <p:cNvSpPr txBox="1"/>
          <p:nvPr/>
        </p:nvSpPr>
        <p:spPr>
          <a:xfrm>
            <a:off x="7179005" y="1017568"/>
            <a:ext cx="1711200" cy="302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Q1A magnet design</a:t>
            </a:r>
            <a:endParaRPr sz="1200"/>
          </a:p>
        </p:txBody>
      </p:sp>
      <p:sp>
        <p:nvSpPr>
          <p:cNvPr id="241" name="Google Shape;241;p21"/>
          <p:cNvSpPr txBox="1"/>
          <p:nvPr/>
        </p:nvSpPr>
        <p:spPr>
          <a:xfrm>
            <a:off x="2852400" y="3087575"/>
            <a:ext cx="3288300" cy="12990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* Optimisation to </a:t>
            </a:r>
            <a:r>
              <a:rPr b="1" lang="fr">
                <a:solidFill>
                  <a:srgbClr val="4A86E8"/>
                </a:solidFill>
              </a:rPr>
              <a:t>extend the distance</a:t>
            </a:r>
            <a:r>
              <a:rPr lang="fr">
                <a:solidFill>
                  <a:srgbClr val="4A86E8"/>
                </a:solidFill>
              </a:rPr>
              <a:t> </a:t>
            </a:r>
            <a:r>
              <a:rPr lang="fr">
                <a:solidFill>
                  <a:schemeClr val="dk2"/>
                </a:solidFill>
              </a:rPr>
              <a:t>to separate the beam with Q0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2"/>
                </a:solidFill>
              </a:rPr>
              <a:t>* Optimisation to </a:t>
            </a:r>
            <a:r>
              <a:rPr b="1" lang="fr">
                <a:solidFill>
                  <a:srgbClr val="4A86E8"/>
                </a:solidFill>
              </a:rPr>
              <a:t>reduce the electron beam size</a:t>
            </a:r>
            <a:r>
              <a:rPr lang="fr">
                <a:solidFill>
                  <a:schemeClr val="dk2"/>
                </a:solidFill>
              </a:rPr>
              <a:t> at Q1A with Q0F &amp; Q0D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42" name="Google Shape;242;p21"/>
          <p:cNvSpPr/>
          <p:nvPr/>
        </p:nvSpPr>
        <p:spPr>
          <a:xfrm>
            <a:off x="0" y="2212150"/>
            <a:ext cx="9144000" cy="1163400"/>
          </a:xfrm>
          <a:prstGeom prst="arc">
            <a:avLst>
              <a:gd fmla="val 10955096" name="adj1"/>
              <a:gd fmla="val 21460069" name="adj2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stealth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1"/>
          <p:cNvSpPr txBox="1"/>
          <p:nvPr/>
        </p:nvSpPr>
        <p:spPr>
          <a:xfrm>
            <a:off x="8747900" y="2288725"/>
            <a:ext cx="36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9900"/>
                </a:solidFill>
              </a:rPr>
              <a:t>e</a:t>
            </a:r>
            <a:r>
              <a:rPr baseline="30000" lang="fr">
                <a:solidFill>
                  <a:srgbClr val="FF9900"/>
                </a:solidFill>
              </a:rPr>
              <a:t>-</a:t>
            </a:r>
            <a:endParaRPr baseline="30000">
              <a:solidFill>
                <a:srgbClr val="FF9900"/>
              </a:solidFill>
            </a:endParaRPr>
          </a:p>
        </p:txBody>
      </p:sp>
      <p:cxnSp>
        <p:nvCxnSpPr>
          <p:cNvPr id="244" name="Google Shape;244;p21"/>
          <p:cNvCxnSpPr/>
          <p:nvPr/>
        </p:nvCxnSpPr>
        <p:spPr>
          <a:xfrm rot="10800000">
            <a:off x="153900" y="2200825"/>
            <a:ext cx="8902200" cy="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5" name="Google Shape;245;p21"/>
          <p:cNvSpPr txBox="1"/>
          <p:nvPr/>
        </p:nvSpPr>
        <p:spPr>
          <a:xfrm>
            <a:off x="71775" y="1864400"/>
            <a:ext cx="29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FF"/>
                </a:solidFill>
              </a:rPr>
              <a:t>p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46" name="Google Shape;246;p21"/>
          <p:cNvSpPr txBox="1"/>
          <p:nvPr/>
        </p:nvSpPr>
        <p:spPr>
          <a:xfrm>
            <a:off x="311700" y="736400"/>
            <a:ext cx="593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Based on the difference in beam rigidities of the colliding beams.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