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31" r:id="rId1"/>
  </p:sldMasterIdLst>
  <p:notesMasterIdLst>
    <p:notesMasterId r:id="rId3"/>
  </p:notesMasterIdLst>
  <p:sldIdLst>
    <p:sldId id="258" r:id="rId2"/>
  </p:sldIdLst>
  <p:sldSz cx="30268863" cy="42792650"/>
  <p:notesSz cx="6858000" cy="9144000"/>
  <p:defaultTextStyle>
    <a:defPPr>
      <a:defRPr lang="en-US"/>
    </a:defPPr>
    <a:lvl1pPr marL="0" algn="l" defTabSz="1810426" rtl="0" eaLnBrk="1" latinLnBrk="0" hangingPunct="1">
      <a:defRPr sz="3564" kern="1200">
        <a:solidFill>
          <a:schemeClr val="tx1"/>
        </a:solidFill>
        <a:latin typeface="+mn-lt"/>
        <a:ea typeface="+mn-ea"/>
        <a:cs typeface="+mn-cs"/>
      </a:defRPr>
    </a:lvl1pPr>
    <a:lvl2pPr marL="905213" algn="l" defTabSz="1810426" rtl="0" eaLnBrk="1" latinLnBrk="0" hangingPunct="1">
      <a:defRPr sz="3564" kern="1200">
        <a:solidFill>
          <a:schemeClr val="tx1"/>
        </a:solidFill>
        <a:latin typeface="+mn-lt"/>
        <a:ea typeface="+mn-ea"/>
        <a:cs typeface="+mn-cs"/>
      </a:defRPr>
    </a:lvl2pPr>
    <a:lvl3pPr marL="1810426" algn="l" defTabSz="1810426" rtl="0" eaLnBrk="1" latinLnBrk="0" hangingPunct="1">
      <a:defRPr sz="3564" kern="1200">
        <a:solidFill>
          <a:schemeClr val="tx1"/>
        </a:solidFill>
        <a:latin typeface="+mn-lt"/>
        <a:ea typeface="+mn-ea"/>
        <a:cs typeface="+mn-cs"/>
      </a:defRPr>
    </a:lvl3pPr>
    <a:lvl4pPr marL="2715639" algn="l" defTabSz="1810426" rtl="0" eaLnBrk="1" latinLnBrk="0" hangingPunct="1">
      <a:defRPr sz="3564" kern="1200">
        <a:solidFill>
          <a:schemeClr val="tx1"/>
        </a:solidFill>
        <a:latin typeface="+mn-lt"/>
        <a:ea typeface="+mn-ea"/>
        <a:cs typeface="+mn-cs"/>
      </a:defRPr>
    </a:lvl4pPr>
    <a:lvl5pPr marL="3620851" algn="l" defTabSz="1810426" rtl="0" eaLnBrk="1" latinLnBrk="0" hangingPunct="1">
      <a:defRPr sz="3564" kern="1200">
        <a:solidFill>
          <a:schemeClr val="tx1"/>
        </a:solidFill>
        <a:latin typeface="+mn-lt"/>
        <a:ea typeface="+mn-ea"/>
        <a:cs typeface="+mn-cs"/>
      </a:defRPr>
    </a:lvl5pPr>
    <a:lvl6pPr marL="4526065" algn="l" defTabSz="1810426" rtl="0" eaLnBrk="1" latinLnBrk="0" hangingPunct="1">
      <a:defRPr sz="3564" kern="1200">
        <a:solidFill>
          <a:schemeClr val="tx1"/>
        </a:solidFill>
        <a:latin typeface="+mn-lt"/>
        <a:ea typeface="+mn-ea"/>
        <a:cs typeface="+mn-cs"/>
      </a:defRPr>
    </a:lvl6pPr>
    <a:lvl7pPr marL="5431278" algn="l" defTabSz="1810426" rtl="0" eaLnBrk="1" latinLnBrk="0" hangingPunct="1">
      <a:defRPr sz="3564" kern="1200">
        <a:solidFill>
          <a:schemeClr val="tx1"/>
        </a:solidFill>
        <a:latin typeface="+mn-lt"/>
        <a:ea typeface="+mn-ea"/>
        <a:cs typeface="+mn-cs"/>
      </a:defRPr>
    </a:lvl7pPr>
    <a:lvl8pPr marL="6336490" algn="l" defTabSz="1810426" rtl="0" eaLnBrk="1" latinLnBrk="0" hangingPunct="1">
      <a:defRPr sz="3564" kern="1200">
        <a:solidFill>
          <a:schemeClr val="tx1"/>
        </a:solidFill>
        <a:latin typeface="+mn-lt"/>
        <a:ea typeface="+mn-ea"/>
        <a:cs typeface="+mn-cs"/>
      </a:defRPr>
    </a:lvl8pPr>
    <a:lvl9pPr marL="7241704" algn="l" defTabSz="1810426" rtl="0" eaLnBrk="1" latinLnBrk="0" hangingPunct="1">
      <a:defRPr sz="3564"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78">
          <p15:clr>
            <a:srgbClr val="A4A3A4"/>
          </p15:clr>
        </p15:guide>
        <p15:guide id="2" pos="953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FCFF"/>
    <a:srgbClr val="94AD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854" autoAdjust="0"/>
    <p:restoredTop sz="95853" autoAdjust="0"/>
  </p:normalViewPr>
  <p:slideViewPr>
    <p:cSldViewPr snapToGrid="0" snapToObjects="1">
      <p:cViewPr>
        <p:scale>
          <a:sx n="40" d="100"/>
          <a:sy n="40" d="100"/>
        </p:scale>
        <p:origin x="1696" y="-5376"/>
      </p:cViewPr>
      <p:guideLst>
        <p:guide orient="horz" pos="13478"/>
        <p:guide pos="9533"/>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00:44:53.132"/>
    </inkml:context>
    <inkml:brush xml:id="br0">
      <inkml:brushProperty name="width" value="0.05" units="cm"/>
      <inkml:brushProperty name="height" value="0.05" units="cm"/>
      <inkml:brushProperty name="ignorePressure" value="1"/>
    </inkml:brush>
  </inkml:definitions>
  <inkml:trace contextRef="#ctx0" brushRef="#br0">0 0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00:44:53.133"/>
    </inkml:context>
    <inkml:brush xml:id="br0">
      <inkml:brushProperty name="width" value="0.05" units="cm"/>
      <inkml:brushProperty name="height" value="0.05" units="cm"/>
      <inkml:brushProperty name="ignorePressure" value="1"/>
    </inkml:brush>
  </inkml:definitions>
  <inkml:trace contextRef="#ctx0" brushRef="#br0">1 19,'0'-8,"0"-3</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00:44:53.134"/>
    </inkml:context>
    <inkml:brush xml:id="br0">
      <inkml:brushProperty name="width" value="0.05" units="cm"/>
      <inkml:brushProperty name="height" value="0.05" units="cm"/>
      <inkml:brushProperty name="ignorePressure" value="1"/>
    </inkml:brush>
  </inkml:definitions>
  <inkml:trace contextRef="#ctx0" brushRef="#br0">1 0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00:44:53.135"/>
    </inkml:context>
    <inkml:brush xml:id="br0">
      <inkml:brushProperty name="width" value="0.05" units="cm"/>
      <inkml:brushProperty name="height" value="0.05" units="cm"/>
      <inkml:brushProperty name="ignorePressure" value="1"/>
    </inkml:brush>
  </inkml:definitions>
  <inkml:trace contextRef="#ctx0" brushRef="#br0">135 231,'-8'0,"-10"0,-2-7,-5-11,1-18,5-18,6-7,5 7</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00:44:53.136"/>
    </inkml:context>
    <inkml:brush xml:id="br0">
      <inkml:brushProperty name="width" value="0.05" units="cm"/>
      <inkml:brushProperty name="height" value="0.05" units="cm"/>
      <inkml:brushProperty name="ignorePressure" value="1"/>
    </inkml:brush>
  </inkml:definitions>
  <inkml:trace contextRef="#ctx0" brushRef="#br0">1 1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00:44:53.137"/>
    </inkml:context>
    <inkml:brush xml:id="br0">
      <inkml:brushProperty name="width" value="0.05" units="cm"/>
      <inkml:brushProperty name="height" value="0.05" units="cm"/>
      <inkml:brushProperty name="ignorePressure" value="1"/>
    </inkml:brush>
  </inkml:definitions>
  <inkml:trace contextRef="#ctx0" brushRef="#br0">1 19,'0'-8,"0"-2</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00:44:53.138"/>
    </inkml:context>
    <inkml:brush xml:id="br0">
      <inkml:brushProperty name="width" value="0.05" units="cm"/>
      <inkml:brushProperty name="height" value="0.05" units="cm"/>
      <inkml:brushProperty name="ignorePressure" value="1"/>
    </inkml:brush>
  </inkml:definitions>
  <inkml:trace contextRef="#ctx0" brushRef="#br0">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00:44:53.139"/>
    </inkml:context>
    <inkml:brush xml:id="br0">
      <inkml:brushProperty name="width" value="0.05" units="cm"/>
      <inkml:brushProperty name="height" value="0.05" units="cm"/>
      <inkml:brushProperty name="ignorePressure" value="1"/>
    </inkml:brush>
  </inkml:definitions>
  <inkml:trace contextRef="#ctx0" brushRef="#br0">1 0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1-07T00:44:53.140"/>
    </inkml:context>
    <inkml:brush xml:id="br0">
      <inkml:brushProperty name="width" value="0.05" units="cm"/>
      <inkml:brushProperty name="height" value="0.05" units="cm"/>
      <inkml:brushProperty name="ignorePressure" value="1"/>
    </inkml:brush>
  </inkml:definitions>
  <inkml:trace contextRef="#ctx0" brushRef="#br0">0 1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76FFD8-2F66-DE47-8675-84659B2BA517}" type="datetimeFigureOut">
              <a:rPr lang="en-US" smtClean="0"/>
              <a:t>4/29/22</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Click to edit Master text styles</a:t>
            </a:r>
          </a:p>
          <a:p>
            <a:pPr lvl="1"/>
            <a:r>
              <a:rPr lang="cs-CZ"/>
              <a:t>Second level</a:t>
            </a:r>
          </a:p>
          <a:p>
            <a:pPr lvl="2"/>
            <a:r>
              <a:rPr lang="cs-CZ"/>
              <a:t>Third level</a:t>
            </a:r>
          </a:p>
          <a:p>
            <a:pPr lvl="3"/>
            <a:r>
              <a:rPr lang="cs-CZ"/>
              <a:t>Fourth level</a:t>
            </a:r>
          </a:p>
          <a:p>
            <a:pPr lvl="4"/>
            <a:r>
              <a:rPr lang="cs-CZ"/>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4A8A41-E2F5-434B-A8B5-5C88DA5D5A71}" type="slidenum">
              <a:rPr lang="en-US" smtClean="0"/>
              <a:t>‹#›</a:t>
            </a:fld>
            <a:endParaRPr lang="en-US"/>
          </a:p>
        </p:txBody>
      </p:sp>
    </p:spTree>
    <p:extLst>
      <p:ext uri="{BB962C8B-B14F-4D97-AF65-F5344CB8AC3E}">
        <p14:creationId xmlns:p14="http://schemas.microsoft.com/office/powerpoint/2010/main" val="412776091"/>
      </p:ext>
    </p:extLst>
  </p:cSld>
  <p:clrMap bg1="lt1" tx1="dk1" bg2="lt2" tx2="dk2" accent1="accent1" accent2="accent2" accent3="accent3" accent4="accent4" accent5="accent5" accent6="accent6" hlink="hlink" folHlink="folHlink"/>
  <p:notesStyle>
    <a:lvl1pPr marL="0" algn="l" defTabSz="1810426" rtl="0" eaLnBrk="1" latinLnBrk="0" hangingPunct="1">
      <a:defRPr sz="2376" kern="1200">
        <a:solidFill>
          <a:schemeClr val="tx1"/>
        </a:solidFill>
        <a:latin typeface="+mn-lt"/>
        <a:ea typeface="+mn-ea"/>
        <a:cs typeface="+mn-cs"/>
      </a:defRPr>
    </a:lvl1pPr>
    <a:lvl2pPr marL="905213" algn="l" defTabSz="1810426" rtl="0" eaLnBrk="1" latinLnBrk="0" hangingPunct="1">
      <a:defRPr sz="2376" kern="1200">
        <a:solidFill>
          <a:schemeClr val="tx1"/>
        </a:solidFill>
        <a:latin typeface="+mn-lt"/>
        <a:ea typeface="+mn-ea"/>
        <a:cs typeface="+mn-cs"/>
      </a:defRPr>
    </a:lvl2pPr>
    <a:lvl3pPr marL="1810426" algn="l" defTabSz="1810426" rtl="0" eaLnBrk="1" latinLnBrk="0" hangingPunct="1">
      <a:defRPr sz="2376" kern="1200">
        <a:solidFill>
          <a:schemeClr val="tx1"/>
        </a:solidFill>
        <a:latin typeface="+mn-lt"/>
        <a:ea typeface="+mn-ea"/>
        <a:cs typeface="+mn-cs"/>
      </a:defRPr>
    </a:lvl3pPr>
    <a:lvl4pPr marL="2715639" algn="l" defTabSz="1810426" rtl="0" eaLnBrk="1" latinLnBrk="0" hangingPunct="1">
      <a:defRPr sz="2376" kern="1200">
        <a:solidFill>
          <a:schemeClr val="tx1"/>
        </a:solidFill>
        <a:latin typeface="+mn-lt"/>
        <a:ea typeface="+mn-ea"/>
        <a:cs typeface="+mn-cs"/>
      </a:defRPr>
    </a:lvl4pPr>
    <a:lvl5pPr marL="3620851" algn="l" defTabSz="1810426" rtl="0" eaLnBrk="1" latinLnBrk="0" hangingPunct="1">
      <a:defRPr sz="2376" kern="1200">
        <a:solidFill>
          <a:schemeClr val="tx1"/>
        </a:solidFill>
        <a:latin typeface="+mn-lt"/>
        <a:ea typeface="+mn-ea"/>
        <a:cs typeface="+mn-cs"/>
      </a:defRPr>
    </a:lvl5pPr>
    <a:lvl6pPr marL="4526065" algn="l" defTabSz="1810426" rtl="0" eaLnBrk="1" latinLnBrk="0" hangingPunct="1">
      <a:defRPr sz="2376" kern="1200">
        <a:solidFill>
          <a:schemeClr val="tx1"/>
        </a:solidFill>
        <a:latin typeface="+mn-lt"/>
        <a:ea typeface="+mn-ea"/>
        <a:cs typeface="+mn-cs"/>
      </a:defRPr>
    </a:lvl6pPr>
    <a:lvl7pPr marL="5431278" algn="l" defTabSz="1810426" rtl="0" eaLnBrk="1" latinLnBrk="0" hangingPunct="1">
      <a:defRPr sz="2376" kern="1200">
        <a:solidFill>
          <a:schemeClr val="tx1"/>
        </a:solidFill>
        <a:latin typeface="+mn-lt"/>
        <a:ea typeface="+mn-ea"/>
        <a:cs typeface="+mn-cs"/>
      </a:defRPr>
    </a:lvl7pPr>
    <a:lvl8pPr marL="6336490" algn="l" defTabSz="1810426" rtl="0" eaLnBrk="1" latinLnBrk="0" hangingPunct="1">
      <a:defRPr sz="2376" kern="1200">
        <a:solidFill>
          <a:schemeClr val="tx1"/>
        </a:solidFill>
        <a:latin typeface="+mn-lt"/>
        <a:ea typeface="+mn-ea"/>
        <a:cs typeface="+mn-cs"/>
      </a:defRPr>
    </a:lvl8pPr>
    <a:lvl9pPr marL="7241704" algn="l" defTabSz="1810426" rtl="0" eaLnBrk="1" latinLnBrk="0" hangingPunct="1">
      <a:defRPr sz="23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4A8A41-E2F5-434B-A8B5-5C88DA5D5A71}" type="slidenum">
              <a:rPr lang="en-US" smtClean="0"/>
              <a:t>1</a:t>
            </a:fld>
            <a:endParaRPr lang="en-US"/>
          </a:p>
        </p:txBody>
      </p:sp>
    </p:spTree>
    <p:extLst>
      <p:ext uri="{BB962C8B-B14F-4D97-AF65-F5344CB8AC3E}">
        <p14:creationId xmlns:p14="http://schemas.microsoft.com/office/powerpoint/2010/main" val="2121521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165" y="13293460"/>
            <a:ext cx="25728534" cy="9172684"/>
          </a:xfrm>
        </p:spPr>
        <p:txBody>
          <a:bodyPr/>
          <a:lstStyle/>
          <a:p>
            <a:r>
              <a:rPr lang="en-US"/>
              <a:t>Click to edit Master title style</a:t>
            </a:r>
          </a:p>
        </p:txBody>
      </p:sp>
      <p:sp>
        <p:nvSpPr>
          <p:cNvPr id="3" name="Subtitle 2"/>
          <p:cNvSpPr>
            <a:spLocks noGrp="1"/>
          </p:cNvSpPr>
          <p:nvPr>
            <p:ph type="subTitle" idx="1"/>
          </p:nvPr>
        </p:nvSpPr>
        <p:spPr>
          <a:xfrm>
            <a:off x="4540330" y="24249169"/>
            <a:ext cx="21188204" cy="10935899"/>
          </a:xfrm>
        </p:spPr>
        <p:txBody>
          <a:bodyPr/>
          <a:lstStyle>
            <a:lvl1pPr marL="0" indent="0" algn="ctr">
              <a:buNone/>
              <a:defRPr>
                <a:solidFill>
                  <a:schemeClr val="tx1">
                    <a:tint val="75000"/>
                  </a:schemeClr>
                </a:solidFill>
              </a:defRPr>
            </a:lvl1pPr>
            <a:lvl2pPr marL="2087438" indent="0" algn="ctr">
              <a:buNone/>
              <a:defRPr>
                <a:solidFill>
                  <a:schemeClr val="tx1">
                    <a:tint val="75000"/>
                  </a:schemeClr>
                </a:solidFill>
              </a:defRPr>
            </a:lvl2pPr>
            <a:lvl3pPr marL="4174876" indent="0" algn="ctr">
              <a:buNone/>
              <a:defRPr>
                <a:solidFill>
                  <a:schemeClr val="tx1">
                    <a:tint val="75000"/>
                  </a:schemeClr>
                </a:solidFill>
              </a:defRPr>
            </a:lvl3pPr>
            <a:lvl4pPr marL="6262314" indent="0" algn="ctr">
              <a:buNone/>
              <a:defRPr>
                <a:solidFill>
                  <a:schemeClr val="tx1">
                    <a:tint val="75000"/>
                  </a:schemeClr>
                </a:solidFill>
              </a:defRPr>
            </a:lvl4pPr>
            <a:lvl5pPr marL="8349752" indent="0" algn="ctr">
              <a:buNone/>
              <a:defRPr>
                <a:solidFill>
                  <a:schemeClr val="tx1">
                    <a:tint val="75000"/>
                  </a:schemeClr>
                </a:solidFill>
              </a:defRPr>
            </a:lvl5pPr>
            <a:lvl6pPr marL="10437190" indent="0" algn="ctr">
              <a:buNone/>
              <a:defRPr>
                <a:solidFill>
                  <a:schemeClr val="tx1">
                    <a:tint val="75000"/>
                  </a:schemeClr>
                </a:solidFill>
              </a:defRPr>
            </a:lvl6pPr>
            <a:lvl7pPr marL="12524628" indent="0" algn="ctr">
              <a:buNone/>
              <a:defRPr>
                <a:solidFill>
                  <a:schemeClr val="tx1">
                    <a:tint val="75000"/>
                  </a:schemeClr>
                </a:solidFill>
              </a:defRPr>
            </a:lvl7pPr>
            <a:lvl8pPr marL="14612066" indent="0" algn="ctr">
              <a:buNone/>
              <a:defRPr>
                <a:solidFill>
                  <a:schemeClr val="tx1">
                    <a:tint val="75000"/>
                  </a:schemeClr>
                </a:solidFill>
              </a:defRPr>
            </a:lvl8pPr>
            <a:lvl9pPr marL="1669950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EA2B544-6F92-CB41-BF0F-886A8C5A4589}" type="datetimeFigureOut">
              <a:rPr lang="en-US" smtClean="0"/>
              <a:t>4/29/22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16031-C3DC-7746-9681-BD43A3CA47C0}" type="slidenum">
              <a:rPr lang="en-US" smtClean="0"/>
              <a:t>‹#›</a:t>
            </a:fld>
            <a:endParaRPr lang="en-US"/>
          </a:p>
        </p:txBody>
      </p:sp>
    </p:spTree>
    <p:extLst>
      <p:ext uri="{BB962C8B-B14F-4D97-AF65-F5344CB8AC3E}">
        <p14:creationId xmlns:p14="http://schemas.microsoft.com/office/powerpoint/2010/main" val="199564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A2B544-6F92-CB41-BF0F-886A8C5A4589}" type="datetimeFigureOut">
              <a:rPr lang="en-US" smtClean="0"/>
              <a:t>4/29/22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16031-C3DC-7746-9681-BD43A3CA47C0}" type="slidenum">
              <a:rPr lang="en-US" smtClean="0"/>
              <a:t>‹#›</a:t>
            </a:fld>
            <a:endParaRPr lang="en-US"/>
          </a:p>
        </p:txBody>
      </p:sp>
    </p:spTree>
    <p:extLst>
      <p:ext uri="{BB962C8B-B14F-4D97-AF65-F5344CB8AC3E}">
        <p14:creationId xmlns:p14="http://schemas.microsoft.com/office/powerpoint/2010/main" val="2593605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44926" y="1713694"/>
            <a:ext cx="6810494" cy="3651243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13443" y="1713694"/>
            <a:ext cx="19927001" cy="365124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A2B544-6F92-CB41-BF0F-886A8C5A4589}" type="datetimeFigureOut">
              <a:rPr lang="en-US" smtClean="0"/>
              <a:t>4/29/22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16031-C3DC-7746-9681-BD43A3CA47C0}" type="slidenum">
              <a:rPr lang="en-US" smtClean="0"/>
              <a:t>‹#›</a:t>
            </a:fld>
            <a:endParaRPr lang="en-US"/>
          </a:p>
        </p:txBody>
      </p:sp>
    </p:spTree>
    <p:extLst>
      <p:ext uri="{BB962C8B-B14F-4D97-AF65-F5344CB8AC3E}">
        <p14:creationId xmlns:p14="http://schemas.microsoft.com/office/powerpoint/2010/main" val="1332998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EA2B544-6F92-CB41-BF0F-886A8C5A4589}" type="datetimeFigureOut">
              <a:rPr lang="en-US" smtClean="0"/>
              <a:t>4/29/22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16031-C3DC-7746-9681-BD43A3CA47C0}" type="slidenum">
              <a:rPr lang="en-US" smtClean="0"/>
              <a:t>‹#›</a:t>
            </a:fld>
            <a:endParaRPr lang="en-US"/>
          </a:p>
        </p:txBody>
      </p:sp>
    </p:spTree>
    <p:extLst>
      <p:ext uri="{BB962C8B-B14F-4D97-AF65-F5344CB8AC3E}">
        <p14:creationId xmlns:p14="http://schemas.microsoft.com/office/powerpoint/2010/main" val="231695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31" y="27498243"/>
            <a:ext cx="25728534" cy="8499096"/>
          </a:xfrm>
        </p:spPr>
        <p:txBody>
          <a:bodyPr anchor="t"/>
          <a:lstStyle>
            <a:lvl1pPr algn="l">
              <a:defRPr sz="18300" b="1" cap="all"/>
            </a:lvl1pPr>
          </a:lstStyle>
          <a:p>
            <a:r>
              <a:rPr lang="en-US"/>
              <a:t>Click to edit Master title style</a:t>
            </a:r>
          </a:p>
        </p:txBody>
      </p:sp>
      <p:sp>
        <p:nvSpPr>
          <p:cNvPr id="3" name="Text Placeholder 2"/>
          <p:cNvSpPr>
            <a:spLocks noGrp="1"/>
          </p:cNvSpPr>
          <p:nvPr>
            <p:ph type="body" idx="1"/>
          </p:nvPr>
        </p:nvSpPr>
        <p:spPr>
          <a:xfrm>
            <a:off x="2391031" y="18137354"/>
            <a:ext cx="25728534" cy="9360889"/>
          </a:xfrm>
        </p:spPr>
        <p:txBody>
          <a:bodyPr anchor="b"/>
          <a:lstStyle>
            <a:lvl1pPr marL="0" indent="0">
              <a:buNone/>
              <a:defRPr sz="9100">
                <a:solidFill>
                  <a:schemeClr val="tx1">
                    <a:tint val="75000"/>
                  </a:schemeClr>
                </a:solidFill>
              </a:defRPr>
            </a:lvl1pPr>
            <a:lvl2pPr marL="2087438" indent="0">
              <a:buNone/>
              <a:defRPr sz="8200">
                <a:solidFill>
                  <a:schemeClr val="tx1">
                    <a:tint val="75000"/>
                  </a:schemeClr>
                </a:solidFill>
              </a:defRPr>
            </a:lvl2pPr>
            <a:lvl3pPr marL="4174876" indent="0">
              <a:buNone/>
              <a:defRPr sz="7300">
                <a:solidFill>
                  <a:schemeClr val="tx1">
                    <a:tint val="75000"/>
                  </a:schemeClr>
                </a:solidFill>
              </a:defRPr>
            </a:lvl3pPr>
            <a:lvl4pPr marL="6262314" indent="0">
              <a:buNone/>
              <a:defRPr sz="6400">
                <a:solidFill>
                  <a:schemeClr val="tx1">
                    <a:tint val="75000"/>
                  </a:schemeClr>
                </a:solidFill>
              </a:defRPr>
            </a:lvl4pPr>
            <a:lvl5pPr marL="8349752" indent="0">
              <a:buNone/>
              <a:defRPr sz="6400">
                <a:solidFill>
                  <a:schemeClr val="tx1">
                    <a:tint val="75000"/>
                  </a:schemeClr>
                </a:solidFill>
              </a:defRPr>
            </a:lvl5pPr>
            <a:lvl6pPr marL="10437190" indent="0">
              <a:buNone/>
              <a:defRPr sz="6400">
                <a:solidFill>
                  <a:schemeClr val="tx1">
                    <a:tint val="75000"/>
                  </a:schemeClr>
                </a:solidFill>
              </a:defRPr>
            </a:lvl6pPr>
            <a:lvl7pPr marL="12524628" indent="0">
              <a:buNone/>
              <a:defRPr sz="6400">
                <a:solidFill>
                  <a:schemeClr val="tx1">
                    <a:tint val="75000"/>
                  </a:schemeClr>
                </a:solidFill>
              </a:defRPr>
            </a:lvl7pPr>
            <a:lvl8pPr marL="14612066" indent="0">
              <a:buNone/>
              <a:defRPr sz="6400">
                <a:solidFill>
                  <a:schemeClr val="tx1">
                    <a:tint val="75000"/>
                  </a:schemeClr>
                </a:solidFill>
              </a:defRPr>
            </a:lvl8pPr>
            <a:lvl9pPr marL="16699504" indent="0">
              <a:buNone/>
              <a:defRPr sz="6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A2B544-6F92-CB41-BF0F-886A8C5A4589}" type="datetimeFigureOut">
              <a:rPr lang="en-US" smtClean="0"/>
              <a:t>4/29/22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816031-C3DC-7746-9681-BD43A3CA47C0}" type="slidenum">
              <a:rPr lang="en-US" smtClean="0"/>
              <a:t>‹#›</a:t>
            </a:fld>
            <a:endParaRPr lang="en-US"/>
          </a:p>
        </p:txBody>
      </p:sp>
    </p:spTree>
    <p:extLst>
      <p:ext uri="{BB962C8B-B14F-4D97-AF65-F5344CB8AC3E}">
        <p14:creationId xmlns:p14="http://schemas.microsoft.com/office/powerpoint/2010/main" val="12938625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13443" y="9984955"/>
            <a:ext cx="13368748" cy="28241171"/>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386672" y="9984955"/>
            <a:ext cx="13368748" cy="28241171"/>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EA2B544-6F92-CB41-BF0F-886A8C5A4589}" type="datetimeFigureOut">
              <a:rPr lang="en-US" smtClean="0"/>
              <a:t>4/29/22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816031-C3DC-7746-9681-BD43A3CA47C0}" type="slidenum">
              <a:rPr lang="en-US" smtClean="0"/>
              <a:t>‹#›</a:t>
            </a:fld>
            <a:endParaRPr lang="en-US"/>
          </a:p>
        </p:txBody>
      </p:sp>
    </p:spTree>
    <p:extLst>
      <p:ext uri="{BB962C8B-B14F-4D97-AF65-F5344CB8AC3E}">
        <p14:creationId xmlns:p14="http://schemas.microsoft.com/office/powerpoint/2010/main" val="1904964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13443" y="9578821"/>
            <a:ext cx="13374004" cy="3991996"/>
          </a:xfrm>
        </p:spPr>
        <p:txBody>
          <a:bodyPr anchor="b"/>
          <a:lstStyle>
            <a:lvl1pPr marL="0" indent="0">
              <a:buNone/>
              <a:defRPr sz="11000" b="1"/>
            </a:lvl1pPr>
            <a:lvl2pPr marL="2087438" indent="0">
              <a:buNone/>
              <a:defRPr sz="9100" b="1"/>
            </a:lvl2pPr>
            <a:lvl3pPr marL="4174876" indent="0">
              <a:buNone/>
              <a:defRPr sz="8200" b="1"/>
            </a:lvl3pPr>
            <a:lvl4pPr marL="6262314" indent="0">
              <a:buNone/>
              <a:defRPr sz="7300" b="1"/>
            </a:lvl4pPr>
            <a:lvl5pPr marL="8349752" indent="0">
              <a:buNone/>
              <a:defRPr sz="7300" b="1"/>
            </a:lvl5pPr>
            <a:lvl6pPr marL="10437190" indent="0">
              <a:buNone/>
              <a:defRPr sz="7300" b="1"/>
            </a:lvl6pPr>
            <a:lvl7pPr marL="12524628" indent="0">
              <a:buNone/>
              <a:defRPr sz="7300" b="1"/>
            </a:lvl7pPr>
            <a:lvl8pPr marL="14612066" indent="0">
              <a:buNone/>
              <a:defRPr sz="7300" b="1"/>
            </a:lvl8pPr>
            <a:lvl9pPr marL="16699504" indent="0">
              <a:buNone/>
              <a:defRPr sz="7300" b="1"/>
            </a:lvl9pPr>
          </a:lstStyle>
          <a:p>
            <a:pPr lvl="0"/>
            <a:r>
              <a:rPr lang="en-US"/>
              <a:t>Click to edit Master text styles</a:t>
            </a:r>
          </a:p>
        </p:txBody>
      </p:sp>
      <p:sp>
        <p:nvSpPr>
          <p:cNvPr id="4" name="Content Placeholder 3"/>
          <p:cNvSpPr>
            <a:spLocks noGrp="1"/>
          </p:cNvSpPr>
          <p:nvPr>
            <p:ph sz="half" idx="2"/>
          </p:nvPr>
        </p:nvSpPr>
        <p:spPr>
          <a:xfrm>
            <a:off x="1513443" y="13570817"/>
            <a:ext cx="13374004" cy="24655305"/>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76164" y="9578821"/>
            <a:ext cx="13379258" cy="3991996"/>
          </a:xfrm>
        </p:spPr>
        <p:txBody>
          <a:bodyPr anchor="b"/>
          <a:lstStyle>
            <a:lvl1pPr marL="0" indent="0">
              <a:buNone/>
              <a:defRPr sz="11000" b="1"/>
            </a:lvl1pPr>
            <a:lvl2pPr marL="2087438" indent="0">
              <a:buNone/>
              <a:defRPr sz="9100" b="1"/>
            </a:lvl2pPr>
            <a:lvl3pPr marL="4174876" indent="0">
              <a:buNone/>
              <a:defRPr sz="8200" b="1"/>
            </a:lvl3pPr>
            <a:lvl4pPr marL="6262314" indent="0">
              <a:buNone/>
              <a:defRPr sz="7300" b="1"/>
            </a:lvl4pPr>
            <a:lvl5pPr marL="8349752" indent="0">
              <a:buNone/>
              <a:defRPr sz="7300" b="1"/>
            </a:lvl5pPr>
            <a:lvl6pPr marL="10437190" indent="0">
              <a:buNone/>
              <a:defRPr sz="7300" b="1"/>
            </a:lvl6pPr>
            <a:lvl7pPr marL="12524628" indent="0">
              <a:buNone/>
              <a:defRPr sz="7300" b="1"/>
            </a:lvl7pPr>
            <a:lvl8pPr marL="14612066" indent="0">
              <a:buNone/>
              <a:defRPr sz="7300" b="1"/>
            </a:lvl8pPr>
            <a:lvl9pPr marL="16699504" indent="0">
              <a:buNone/>
              <a:defRPr sz="7300" b="1"/>
            </a:lvl9pPr>
          </a:lstStyle>
          <a:p>
            <a:pPr lvl="0"/>
            <a:r>
              <a:rPr lang="en-US"/>
              <a:t>Click to edit Master text styles</a:t>
            </a:r>
          </a:p>
        </p:txBody>
      </p:sp>
      <p:sp>
        <p:nvSpPr>
          <p:cNvPr id="6" name="Content Placeholder 5"/>
          <p:cNvSpPr>
            <a:spLocks noGrp="1"/>
          </p:cNvSpPr>
          <p:nvPr>
            <p:ph sz="quarter" idx="4"/>
          </p:nvPr>
        </p:nvSpPr>
        <p:spPr>
          <a:xfrm>
            <a:off x="15376164" y="13570817"/>
            <a:ext cx="13379258" cy="24655305"/>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EA2B544-6F92-CB41-BF0F-886A8C5A4589}" type="datetimeFigureOut">
              <a:rPr lang="en-US" smtClean="0"/>
              <a:t>4/29/22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816031-C3DC-7746-9681-BD43A3CA47C0}" type="slidenum">
              <a:rPr lang="en-US" smtClean="0"/>
              <a:t>‹#›</a:t>
            </a:fld>
            <a:endParaRPr lang="en-US"/>
          </a:p>
        </p:txBody>
      </p:sp>
    </p:spTree>
    <p:extLst>
      <p:ext uri="{BB962C8B-B14F-4D97-AF65-F5344CB8AC3E}">
        <p14:creationId xmlns:p14="http://schemas.microsoft.com/office/powerpoint/2010/main" val="740654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EA2B544-6F92-CB41-BF0F-886A8C5A4589}" type="datetimeFigureOut">
              <a:rPr lang="en-US" smtClean="0"/>
              <a:t>4/29/22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816031-C3DC-7746-9681-BD43A3CA47C0}" type="slidenum">
              <a:rPr lang="en-US" smtClean="0"/>
              <a:t>‹#›</a:t>
            </a:fld>
            <a:endParaRPr lang="en-US"/>
          </a:p>
        </p:txBody>
      </p:sp>
    </p:spTree>
    <p:extLst>
      <p:ext uri="{BB962C8B-B14F-4D97-AF65-F5344CB8AC3E}">
        <p14:creationId xmlns:p14="http://schemas.microsoft.com/office/powerpoint/2010/main" val="2156806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A2B544-6F92-CB41-BF0F-886A8C5A4589}" type="datetimeFigureOut">
              <a:rPr lang="en-US" smtClean="0"/>
              <a:t>4/29/22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816031-C3DC-7746-9681-BD43A3CA47C0}" type="slidenum">
              <a:rPr lang="en-US" smtClean="0"/>
              <a:t>‹#›</a:t>
            </a:fld>
            <a:endParaRPr lang="en-US"/>
          </a:p>
        </p:txBody>
      </p:sp>
    </p:spTree>
    <p:extLst>
      <p:ext uri="{BB962C8B-B14F-4D97-AF65-F5344CB8AC3E}">
        <p14:creationId xmlns:p14="http://schemas.microsoft.com/office/powerpoint/2010/main" val="4149212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445" y="1703781"/>
            <a:ext cx="9958247" cy="7250977"/>
          </a:xfrm>
        </p:spPr>
        <p:txBody>
          <a:bodyPr anchor="b"/>
          <a:lstStyle>
            <a:lvl1pPr algn="l">
              <a:defRPr sz="9100" b="1"/>
            </a:lvl1pPr>
          </a:lstStyle>
          <a:p>
            <a:r>
              <a:rPr lang="en-US"/>
              <a:t>Click to edit Master title style</a:t>
            </a:r>
          </a:p>
        </p:txBody>
      </p:sp>
      <p:sp>
        <p:nvSpPr>
          <p:cNvPr id="3" name="Content Placeholder 2"/>
          <p:cNvSpPr>
            <a:spLocks noGrp="1"/>
          </p:cNvSpPr>
          <p:nvPr>
            <p:ph idx="1"/>
          </p:nvPr>
        </p:nvSpPr>
        <p:spPr>
          <a:xfrm>
            <a:off x="11834285" y="1703785"/>
            <a:ext cx="16921135" cy="36522341"/>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13445" y="8954762"/>
            <a:ext cx="9958247" cy="29271364"/>
          </a:xfrm>
        </p:spPr>
        <p:txBody>
          <a:bodyPr/>
          <a:lstStyle>
            <a:lvl1pPr marL="0" indent="0">
              <a:buNone/>
              <a:defRPr sz="6400"/>
            </a:lvl1pPr>
            <a:lvl2pPr marL="2087438" indent="0">
              <a:buNone/>
              <a:defRPr sz="5500"/>
            </a:lvl2pPr>
            <a:lvl3pPr marL="4174876" indent="0">
              <a:buNone/>
              <a:defRPr sz="4600"/>
            </a:lvl3pPr>
            <a:lvl4pPr marL="6262314" indent="0">
              <a:buNone/>
              <a:defRPr sz="4100"/>
            </a:lvl4pPr>
            <a:lvl5pPr marL="8349752" indent="0">
              <a:buNone/>
              <a:defRPr sz="4100"/>
            </a:lvl5pPr>
            <a:lvl6pPr marL="10437190" indent="0">
              <a:buNone/>
              <a:defRPr sz="4100"/>
            </a:lvl6pPr>
            <a:lvl7pPr marL="12524628" indent="0">
              <a:buNone/>
              <a:defRPr sz="4100"/>
            </a:lvl7pPr>
            <a:lvl8pPr marL="14612066" indent="0">
              <a:buNone/>
              <a:defRPr sz="4100"/>
            </a:lvl8pPr>
            <a:lvl9pPr marL="16699504" indent="0">
              <a:buNone/>
              <a:defRPr sz="4100"/>
            </a:lvl9pPr>
          </a:lstStyle>
          <a:p>
            <a:pPr lvl="0"/>
            <a:r>
              <a:rPr lang="en-US"/>
              <a:t>Click to edit Master text styles</a:t>
            </a:r>
          </a:p>
        </p:txBody>
      </p:sp>
      <p:sp>
        <p:nvSpPr>
          <p:cNvPr id="5" name="Date Placeholder 4"/>
          <p:cNvSpPr>
            <a:spLocks noGrp="1"/>
          </p:cNvSpPr>
          <p:nvPr>
            <p:ph type="dt" sz="half" idx="10"/>
          </p:nvPr>
        </p:nvSpPr>
        <p:spPr/>
        <p:txBody>
          <a:bodyPr/>
          <a:lstStyle/>
          <a:p>
            <a:fld id="{9EA2B544-6F92-CB41-BF0F-886A8C5A4589}" type="datetimeFigureOut">
              <a:rPr lang="en-US" smtClean="0"/>
              <a:t>4/29/22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816031-C3DC-7746-9681-BD43A3CA47C0}" type="slidenum">
              <a:rPr lang="en-US" smtClean="0"/>
              <a:t>‹#›</a:t>
            </a:fld>
            <a:endParaRPr lang="en-US"/>
          </a:p>
        </p:txBody>
      </p:sp>
    </p:spTree>
    <p:extLst>
      <p:ext uri="{BB962C8B-B14F-4D97-AF65-F5344CB8AC3E}">
        <p14:creationId xmlns:p14="http://schemas.microsoft.com/office/powerpoint/2010/main" val="237997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909" y="29954855"/>
            <a:ext cx="18161318" cy="3536340"/>
          </a:xfrm>
        </p:spPr>
        <p:txBody>
          <a:bodyPr anchor="b"/>
          <a:lstStyle>
            <a:lvl1pPr algn="l">
              <a:defRPr sz="9100" b="1"/>
            </a:lvl1pPr>
          </a:lstStyle>
          <a:p>
            <a:r>
              <a:rPr lang="en-US"/>
              <a:t>Click to edit Master title style</a:t>
            </a:r>
          </a:p>
        </p:txBody>
      </p:sp>
      <p:sp>
        <p:nvSpPr>
          <p:cNvPr id="3" name="Picture Placeholder 2"/>
          <p:cNvSpPr>
            <a:spLocks noGrp="1"/>
          </p:cNvSpPr>
          <p:nvPr>
            <p:ph type="pic" idx="1"/>
          </p:nvPr>
        </p:nvSpPr>
        <p:spPr>
          <a:xfrm>
            <a:off x="5932909" y="3823603"/>
            <a:ext cx="18161318" cy="25675590"/>
          </a:xfrm>
        </p:spPr>
        <p:txBody>
          <a:bodyPr/>
          <a:lstStyle>
            <a:lvl1pPr marL="0" indent="0">
              <a:buNone/>
              <a:defRPr sz="14600"/>
            </a:lvl1pPr>
            <a:lvl2pPr marL="2087438" indent="0">
              <a:buNone/>
              <a:defRPr sz="12800"/>
            </a:lvl2pPr>
            <a:lvl3pPr marL="4174876" indent="0">
              <a:buNone/>
              <a:defRPr sz="11000"/>
            </a:lvl3pPr>
            <a:lvl4pPr marL="6262314" indent="0">
              <a:buNone/>
              <a:defRPr sz="9100"/>
            </a:lvl4pPr>
            <a:lvl5pPr marL="8349752" indent="0">
              <a:buNone/>
              <a:defRPr sz="9100"/>
            </a:lvl5pPr>
            <a:lvl6pPr marL="10437190" indent="0">
              <a:buNone/>
              <a:defRPr sz="9100"/>
            </a:lvl6pPr>
            <a:lvl7pPr marL="12524628" indent="0">
              <a:buNone/>
              <a:defRPr sz="9100"/>
            </a:lvl7pPr>
            <a:lvl8pPr marL="14612066" indent="0">
              <a:buNone/>
              <a:defRPr sz="9100"/>
            </a:lvl8pPr>
            <a:lvl9pPr marL="16699504" indent="0">
              <a:buNone/>
              <a:defRPr sz="9100"/>
            </a:lvl9pPr>
          </a:lstStyle>
          <a:p>
            <a:endParaRPr lang="en-US"/>
          </a:p>
        </p:txBody>
      </p:sp>
      <p:sp>
        <p:nvSpPr>
          <p:cNvPr id="4" name="Text Placeholder 3"/>
          <p:cNvSpPr>
            <a:spLocks noGrp="1"/>
          </p:cNvSpPr>
          <p:nvPr>
            <p:ph type="body" sz="half" idx="2"/>
          </p:nvPr>
        </p:nvSpPr>
        <p:spPr>
          <a:xfrm>
            <a:off x="5932909" y="33491195"/>
            <a:ext cx="18161318" cy="5022190"/>
          </a:xfrm>
        </p:spPr>
        <p:txBody>
          <a:bodyPr/>
          <a:lstStyle>
            <a:lvl1pPr marL="0" indent="0">
              <a:buNone/>
              <a:defRPr sz="6400"/>
            </a:lvl1pPr>
            <a:lvl2pPr marL="2087438" indent="0">
              <a:buNone/>
              <a:defRPr sz="5500"/>
            </a:lvl2pPr>
            <a:lvl3pPr marL="4174876" indent="0">
              <a:buNone/>
              <a:defRPr sz="4600"/>
            </a:lvl3pPr>
            <a:lvl4pPr marL="6262314" indent="0">
              <a:buNone/>
              <a:defRPr sz="4100"/>
            </a:lvl4pPr>
            <a:lvl5pPr marL="8349752" indent="0">
              <a:buNone/>
              <a:defRPr sz="4100"/>
            </a:lvl5pPr>
            <a:lvl6pPr marL="10437190" indent="0">
              <a:buNone/>
              <a:defRPr sz="4100"/>
            </a:lvl6pPr>
            <a:lvl7pPr marL="12524628" indent="0">
              <a:buNone/>
              <a:defRPr sz="4100"/>
            </a:lvl7pPr>
            <a:lvl8pPr marL="14612066" indent="0">
              <a:buNone/>
              <a:defRPr sz="4100"/>
            </a:lvl8pPr>
            <a:lvl9pPr marL="16699504" indent="0">
              <a:buNone/>
              <a:defRPr sz="4100"/>
            </a:lvl9pPr>
          </a:lstStyle>
          <a:p>
            <a:pPr lvl="0"/>
            <a:r>
              <a:rPr lang="en-US"/>
              <a:t>Click to edit Master text styles</a:t>
            </a:r>
          </a:p>
        </p:txBody>
      </p:sp>
      <p:sp>
        <p:nvSpPr>
          <p:cNvPr id="5" name="Date Placeholder 4"/>
          <p:cNvSpPr>
            <a:spLocks noGrp="1"/>
          </p:cNvSpPr>
          <p:nvPr>
            <p:ph type="dt" sz="half" idx="10"/>
          </p:nvPr>
        </p:nvSpPr>
        <p:spPr/>
        <p:txBody>
          <a:bodyPr/>
          <a:lstStyle/>
          <a:p>
            <a:fld id="{9EA2B544-6F92-CB41-BF0F-886A8C5A4589}" type="datetimeFigureOut">
              <a:rPr lang="en-US" smtClean="0"/>
              <a:t>4/29/22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816031-C3DC-7746-9681-BD43A3CA47C0}" type="slidenum">
              <a:rPr lang="en-US" smtClean="0"/>
              <a:t>‹#›</a:t>
            </a:fld>
            <a:endParaRPr lang="en-US"/>
          </a:p>
        </p:txBody>
      </p:sp>
    </p:spTree>
    <p:extLst>
      <p:ext uri="{BB962C8B-B14F-4D97-AF65-F5344CB8AC3E}">
        <p14:creationId xmlns:p14="http://schemas.microsoft.com/office/powerpoint/2010/main" val="22127367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solidFill>
          <a:srgbClr val="008000">
            <a:alpha val="15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443" y="1713690"/>
            <a:ext cx="27241977" cy="7132108"/>
          </a:xfrm>
          <a:prstGeom prst="rect">
            <a:avLst/>
          </a:prstGeom>
        </p:spPr>
        <p:txBody>
          <a:bodyPr vert="horz" lIns="417488" tIns="208744" rIns="417488" bIns="208744" rtlCol="0" anchor="ctr">
            <a:normAutofit/>
          </a:bodyPr>
          <a:lstStyle/>
          <a:p>
            <a:r>
              <a:rPr lang="en-US"/>
              <a:t>Click to edit Master title style</a:t>
            </a:r>
          </a:p>
        </p:txBody>
      </p:sp>
      <p:sp>
        <p:nvSpPr>
          <p:cNvPr id="3" name="Text Placeholder 2"/>
          <p:cNvSpPr>
            <a:spLocks noGrp="1"/>
          </p:cNvSpPr>
          <p:nvPr>
            <p:ph type="body" idx="1"/>
          </p:nvPr>
        </p:nvSpPr>
        <p:spPr>
          <a:xfrm>
            <a:off x="1513443" y="9984955"/>
            <a:ext cx="27241977" cy="28241171"/>
          </a:xfrm>
          <a:prstGeom prst="rect">
            <a:avLst/>
          </a:prstGeom>
        </p:spPr>
        <p:txBody>
          <a:bodyPr vert="horz" lIns="417488" tIns="208744" rIns="417488" bIns="20874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513443" y="39662450"/>
            <a:ext cx="7062735" cy="2278312"/>
          </a:xfrm>
          <a:prstGeom prst="rect">
            <a:avLst/>
          </a:prstGeom>
        </p:spPr>
        <p:txBody>
          <a:bodyPr vert="horz" lIns="417488" tIns="208744" rIns="417488" bIns="208744" rtlCol="0" anchor="ctr"/>
          <a:lstStyle>
            <a:lvl1pPr algn="l">
              <a:defRPr sz="5500">
                <a:solidFill>
                  <a:schemeClr val="tx1">
                    <a:tint val="75000"/>
                  </a:schemeClr>
                </a:solidFill>
              </a:defRPr>
            </a:lvl1pPr>
          </a:lstStyle>
          <a:p>
            <a:fld id="{9EA2B544-6F92-CB41-BF0F-886A8C5A4589}" type="datetimeFigureOut">
              <a:rPr lang="en-US" smtClean="0"/>
              <a:t>4/29/22</a:t>
            </a:fld>
            <a:endParaRPr lang="en-US"/>
          </a:p>
        </p:txBody>
      </p:sp>
      <p:sp>
        <p:nvSpPr>
          <p:cNvPr id="5" name="Footer Placeholder 4"/>
          <p:cNvSpPr>
            <a:spLocks noGrp="1"/>
          </p:cNvSpPr>
          <p:nvPr>
            <p:ph type="ftr" sz="quarter" idx="3"/>
          </p:nvPr>
        </p:nvSpPr>
        <p:spPr>
          <a:xfrm>
            <a:off x="10341862" y="39662450"/>
            <a:ext cx="9585140" cy="2278312"/>
          </a:xfrm>
          <a:prstGeom prst="rect">
            <a:avLst/>
          </a:prstGeom>
        </p:spPr>
        <p:txBody>
          <a:bodyPr vert="horz" lIns="417488" tIns="208744" rIns="417488" bIns="208744"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92685" y="39662450"/>
            <a:ext cx="7062735" cy="2278312"/>
          </a:xfrm>
          <a:prstGeom prst="rect">
            <a:avLst/>
          </a:prstGeom>
        </p:spPr>
        <p:txBody>
          <a:bodyPr vert="horz" lIns="417488" tIns="208744" rIns="417488" bIns="208744" rtlCol="0" anchor="ctr"/>
          <a:lstStyle>
            <a:lvl1pPr algn="r">
              <a:defRPr sz="5500">
                <a:solidFill>
                  <a:schemeClr val="tx1">
                    <a:tint val="75000"/>
                  </a:schemeClr>
                </a:solidFill>
              </a:defRPr>
            </a:lvl1pPr>
          </a:lstStyle>
          <a:p>
            <a:fld id="{55816031-C3DC-7746-9681-BD43A3CA47C0}" type="slidenum">
              <a:rPr lang="en-US" smtClean="0"/>
              <a:t>‹#›</a:t>
            </a:fld>
            <a:endParaRPr lang="en-US"/>
          </a:p>
        </p:txBody>
      </p:sp>
    </p:spTree>
    <p:extLst>
      <p:ext uri="{BB962C8B-B14F-4D97-AF65-F5344CB8AC3E}">
        <p14:creationId xmlns:p14="http://schemas.microsoft.com/office/powerpoint/2010/main" val="2961421081"/>
      </p:ext>
    </p:extLst>
  </p:cSld>
  <p:clrMap bg1="dk1" tx1="lt1" bg2="dk2" tx2="lt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xStyles>
    <p:titleStyle>
      <a:lvl1pPr algn="ctr" defTabSz="2087438" rtl="0" eaLnBrk="1" latinLnBrk="0" hangingPunct="1">
        <a:spcBef>
          <a:spcPct val="0"/>
        </a:spcBef>
        <a:buNone/>
        <a:defRPr sz="20100" kern="1200">
          <a:solidFill>
            <a:schemeClr val="tx1"/>
          </a:solidFill>
          <a:latin typeface="+mj-lt"/>
          <a:ea typeface="+mj-ea"/>
          <a:cs typeface="+mj-cs"/>
        </a:defRPr>
      </a:lvl1pPr>
    </p:titleStyle>
    <p:bodyStyle>
      <a:lvl1pPr marL="1565579" indent="-1565579" algn="l" defTabSz="2087438" rtl="0" eaLnBrk="1" latinLnBrk="0" hangingPunct="1">
        <a:spcBef>
          <a:spcPct val="20000"/>
        </a:spcBef>
        <a:buFont typeface="Arial"/>
        <a:buChar char="•"/>
        <a:defRPr sz="14600" kern="1200">
          <a:solidFill>
            <a:schemeClr val="tx1"/>
          </a:solidFill>
          <a:latin typeface="+mn-lt"/>
          <a:ea typeface="+mn-ea"/>
          <a:cs typeface="+mn-cs"/>
        </a:defRPr>
      </a:lvl1pPr>
      <a:lvl2pPr marL="3392087" indent="-1304649" algn="l" defTabSz="2087438" rtl="0" eaLnBrk="1" latinLnBrk="0" hangingPunct="1">
        <a:spcBef>
          <a:spcPct val="20000"/>
        </a:spcBef>
        <a:buFont typeface="Arial"/>
        <a:buChar char="–"/>
        <a:defRPr sz="12800" kern="1200">
          <a:solidFill>
            <a:schemeClr val="tx1"/>
          </a:solidFill>
          <a:latin typeface="+mn-lt"/>
          <a:ea typeface="+mn-ea"/>
          <a:cs typeface="+mn-cs"/>
        </a:defRPr>
      </a:lvl2pPr>
      <a:lvl3pPr marL="5218595" indent="-1043719" algn="l" defTabSz="2087438" rtl="0" eaLnBrk="1" latinLnBrk="0" hangingPunct="1">
        <a:spcBef>
          <a:spcPct val="20000"/>
        </a:spcBef>
        <a:buFont typeface="Arial"/>
        <a:buChar char="•"/>
        <a:defRPr sz="11000" kern="1200">
          <a:solidFill>
            <a:schemeClr val="tx1"/>
          </a:solidFill>
          <a:latin typeface="+mn-lt"/>
          <a:ea typeface="+mn-ea"/>
          <a:cs typeface="+mn-cs"/>
        </a:defRPr>
      </a:lvl3pPr>
      <a:lvl4pPr marL="7306033" indent="-1043719" algn="l" defTabSz="2087438" rtl="0" eaLnBrk="1" latinLnBrk="0" hangingPunct="1">
        <a:spcBef>
          <a:spcPct val="20000"/>
        </a:spcBef>
        <a:buFont typeface="Arial"/>
        <a:buChar char="–"/>
        <a:defRPr sz="9100" kern="1200">
          <a:solidFill>
            <a:schemeClr val="tx1"/>
          </a:solidFill>
          <a:latin typeface="+mn-lt"/>
          <a:ea typeface="+mn-ea"/>
          <a:cs typeface="+mn-cs"/>
        </a:defRPr>
      </a:lvl4pPr>
      <a:lvl5pPr marL="9393471" indent="-1043719" algn="l" defTabSz="2087438" rtl="0" eaLnBrk="1" latinLnBrk="0" hangingPunct="1">
        <a:spcBef>
          <a:spcPct val="20000"/>
        </a:spcBef>
        <a:buFont typeface="Arial"/>
        <a:buChar char="»"/>
        <a:defRPr sz="9100" kern="1200">
          <a:solidFill>
            <a:schemeClr val="tx1"/>
          </a:solidFill>
          <a:latin typeface="+mn-lt"/>
          <a:ea typeface="+mn-ea"/>
          <a:cs typeface="+mn-cs"/>
        </a:defRPr>
      </a:lvl5pPr>
      <a:lvl6pPr marL="11480909" indent="-1043719" algn="l" defTabSz="2087438" rtl="0" eaLnBrk="1" latinLnBrk="0" hangingPunct="1">
        <a:spcBef>
          <a:spcPct val="20000"/>
        </a:spcBef>
        <a:buFont typeface="Arial"/>
        <a:buChar char="•"/>
        <a:defRPr sz="9100" kern="1200">
          <a:solidFill>
            <a:schemeClr val="tx1"/>
          </a:solidFill>
          <a:latin typeface="+mn-lt"/>
          <a:ea typeface="+mn-ea"/>
          <a:cs typeface="+mn-cs"/>
        </a:defRPr>
      </a:lvl6pPr>
      <a:lvl7pPr marL="13568347" indent="-1043719" algn="l" defTabSz="2087438" rtl="0" eaLnBrk="1" latinLnBrk="0" hangingPunct="1">
        <a:spcBef>
          <a:spcPct val="20000"/>
        </a:spcBef>
        <a:buFont typeface="Arial"/>
        <a:buChar char="•"/>
        <a:defRPr sz="9100" kern="1200">
          <a:solidFill>
            <a:schemeClr val="tx1"/>
          </a:solidFill>
          <a:latin typeface="+mn-lt"/>
          <a:ea typeface="+mn-ea"/>
          <a:cs typeface="+mn-cs"/>
        </a:defRPr>
      </a:lvl7pPr>
      <a:lvl8pPr marL="15655785" indent="-1043719" algn="l" defTabSz="2087438" rtl="0" eaLnBrk="1" latinLnBrk="0" hangingPunct="1">
        <a:spcBef>
          <a:spcPct val="20000"/>
        </a:spcBef>
        <a:buFont typeface="Arial"/>
        <a:buChar char="•"/>
        <a:defRPr sz="9100" kern="1200">
          <a:solidFill>
            <a:schemeClr val="tx1"/>
          </a:solidFill>
          <a:latin typeface="+mn-lt"/>
          <a:ea typeface="+mn-ea"/>
          <a:cs typeface="+mn-cs"/>
        </a:defRPr>
      </a:lvl8pPr>
      <a:lvl9pPr marL="17743223" indent="-1043719" algn="l" defTabSz="2087438"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en-US"/>
      </a:defPPr>
      <a:lvl1pPr marL="0" algn="l" defTabSz="2087438" rtl="0" eaLnBrk="1" latinLnBrk="0" hangingPunct="1">
        <a:defRPr sz="8200" kern="1200">
          <a:solidFill>
            <a:schemeClr val="tx1"/>
          </a:solidFill>
          <a:latin typeface="+mn-lt"/>
          <a:ea typeface="+mn-ea"/>
          <a:cs typeface="+mn-cs"/>
        </a:defRPr>
      </a:lvl1pPr>
      <a:lvl2pPr marL="2087438" algn="l" defTabSz="2087438" rtl="0" eaLnBrk="1" latinLnBrk="0" hangingPunct="1">
        <a:defRPr sz="8200" kern="1200">
          <a:solidFill>
            <a:schemeClr val="tx1"/>
          </a:solidFill>
          <a:latin typeface="+mn-lt"/>
          <a:ea typeface="+mn-ea"/>
          <a:cs typeface="+mn-cs"/>
        </a:defRPr>
      </a:lvl2pPr>
      <a:lvl3pPr marL="4174876" algn="l" defTabSz="2087438" rtl="0" eaLnBrk="1" latinLnBrk="0" hangingPunct="1">
        <a:defRPr sz="8200" kern="1200">
          <a:solidFill>
            <a:schemeClr val="tx1"/>
          </a:solidFill>
          <a:latin typeface="+mn-lt"/>
          <a:ea typeface="+mn-ea"/>
          <a:cs typeface="+mn-cs"/>
        </a:defRPr>
      </a:lvl3pPr>
      <a:lvl4pPr marL="6262314" algn="l" defTabSz="2087438" rtl="0" eaLnBrk="1" latinLnBrk="0" hangingPunct="1">
        <a:defRPr sz="8200" kern="1200">
          <a:solidFill>
            <a:schemeClr val="tx1"/>
          </a:solidFill>
          <a:latin typeface="+mn-lt"/>
          <a:ea typeface="+mn-ea"/>
          <a:cs typeface="+mn-cs"/>
        </a:defRPr>
      </a:lvl4pPr>
      <a:lvl5pPr marL="8349752" algn="l" defTabSz="2087438" rtl="0" eaLnBrk="1" latinLnBrk="0" hangingPunct="1">
        <a:defRPr sz="8200" kern="1200">
          <a:solidFill>
            <a:schemeClr val="tx1"/>
          </a:solidFill>
          <a:latin typeface="+mn-lt"/>
          <a:ea typeface="+mn-ea"/>
          <a:cs typeface="+mn-cs"/>
        </a:defRPr>
      </a:lvl5pPr>
      <a:lvl6pPr marL="10437190" algn="l" defTabSz="2087438" rtl="0" eaLnBrk="1" latinLnBrk="0" hangingPunct="1">
        <a:defRPr sz="8200" kern="1200">
          <a:solidFill>
            <a:schemeClr val="tx1"/>
          </a:solidFill>
          <a:latin typeface="+mn-lt"/>
          <a:ea typeface="+mn-ea"/>
          <a:cs typeface="+mn-cs"/>
        </a:defRPr>
      </a:lvl6pPr>
      <a:lvl7pPr marL="12524628" algn="l" defTabSz="2087438" rtl="0" eaLnBrk="1" latinLnBrk="0" hangingPunct="1">
        <a:defRPr sz="8200" kern="1200">
          <a:solidFill>
            <a:schemeClr val="tx1"/>
          </a:solidFill>
          <a:latin typeface="+mn-lt"/>
          <a:ea typeface="+mn-ea"/>
          <a:cs typeface="+mn-cs"/>
        </a:defRPr>
      </a:lvl7pPr>
      <a:lvl8pPr marL="14612066" algn="l" defTabSz="2087438" rtl="0" eaLnBrk="1" latinLnBrk="0" hangingPunct="1">
        <a:defRPr sz="8200" kern="1200">
          <a:solidFill>
            <a:schemeClr val="tx1"/>
          </a:solidFill>
          <a:latin typeface="+mn-lt"/>
          <a:ea typeface="+mn-ea"/>
          <a:cs typeface="+mn-cs"/>
        </a:defRPr>
      </a:lvl8pPr>
      <a:lvl9pPr marL="16699504" algn="l" defTabSz="2087438"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5.emf"/><Relationship Id="rId18" Type="http://schemas.openxmlformats.org/officeDocument/2006/relationships/image" Target="../media/image3.png"/><Relationship Id="rId26" Type="http://schemas.openxmlformats.org/officeDocument/2006/relationships/image" Target="../media/image13.png"/><Relationship Id="rId39" Type="http://schemas.openxmlformats.org/officeDocument/2006/relationships/image" Target="../media/image26.png"/><Relationship Id="rId21" Type="http://schemas.openxmlformats.org/officeDocument/2006/relationships/image" Target="../media/image8.png"/><Relationship Id="rId34" Type="http://schemas.openxmlformats.org/officeDocument/2006/relationships/image" Target="../media/image21.png"/><Relationship Id="rId42" Type="http://schemas.openxmlformats.org/officeDocument/2006/relationships/image" Target="../media/image29.png"/><Relationship Id="rId7" Type="http://schemas.openxmlformats.org/officeDocument/2006/relationships/image" Target="../media/image3.emf"/><Relationship Id="rId2" Type="http://schemas.openxmlformats.org/officeDocument/2006/relationships/notesSlide" Target="../notesSlides/notesSlide1.xml"/><Relationship Id="rId16" Type="http://schemas.openxmlformats.org/officeDocument/2006/relationships/customXml" Target="../ink/ink9.xml"/><Relationship Id="rId20" Type="http://schemas.openxmlformats.org/officeDocument/2006/relationships/image" Target="../media/image7.emf"/><Relationship Id="rId29" Type="http://schemas.openxmlformats.org/officeDocument/2006/relationships/image" Target="../media/image16.png"/><Relationship Id="rId41"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customXml" Target="../ink/ink2.xml"/><Relationship Id="rId11" Type="http://schemas.openxmlformats.org/officeDocument/2006/relationships/customXml" Target="../ink/ink5.xml"/><Relationship Id="rId24" Type="http://schemas.openxmlformats.org/officeDocument/2006/relationships/image" Target="../media/image11.png"/><Relationship Id="rId32" Type="http://schemas.openxmlformats.org/officeDocument/2006/relationships/image" Target="../media/image19.png"/><Relationship Id="rId37" Type="http://schemas.openxmlformats.org/officeDocument/2006/relationships/image" Target="../media/image24.png"/><Relationship Id="rId40" Type="http://schemas.openxmlformats.org/officeDocument/2006/relationships/image" Target="../media/image27.png"/><Relationship Id="rId5" Type="http://schemas.openxmlformats.org/officeDocument/2006/relationships/image" Target="../media/image2.emf"/><Relationship Id="rId15" Type="http://schemas.openxmlformats.org/officeDocument/2006/relationships/customXml" Target="../ink/ink8.xml"/><Relationship Id="rId23" Type="http://schemas.openxmlformats.org/officeDocument/2006/relationships/image" Target="../media/image10.jpg"/><Relationship Id="rId28" Type="http://schemas.openxmlformats.org/officeDocument/2006/relationships/image" Target="../media/image15.png"/><Relationship Id="rId36" Type="http://schemas.openxmlformats.org/officeDocument/2006/relationships/image" Target="../media/image23.png"/><Relationship Id="rId10" Type="http://schemas.openxmlformats.org/officeDocument/2006/relationships/image" Target="../media/image4.emf"/><Relationship Id="rId19" Type="http://schemas.openxmlformats.org/officeDocument/2006/relationships/image" Target="../media/image6.emf"/><Relationship Id="rId31" Type="http://schemas.openxmlformats.org/officeDocument/2006/relationships/image" Target="../media/image18.png"/><Relationship Id="rId4" Type="http://schemas.openxmlformats.org/officeDocument/2006/relationships/customXml" Target="../ink/ink1.xml"/><Relationship Id="rId9" Type="http://schemas.openxmlformats.org/officeDocument/2006/relationships/customXml" Target="../ink/ink4.xml"/><Relationship Id="rId14" Type="http://schemas.openxmlformats.org/officeDocument/2006/relationships/customXml" Target="../ink/ink7.xml"/><Relationship Id="rId22" Type="http://schemas.openxmlformats.org/officeDocument/2006/relationships/image" Target="../media/image9.png"/><Relationship Id="rId27" Type="http://schemas.openxmlformats.org/officeDocument/2006/relationships/image" Target="../media/image14.png"/><Relationship Id="rId30" Type="http://schemas.openxmlformats.org/officeDocument/2006/relationships/image" Target="../media/image17.png"/><Relationship Id="rId35" Type="http://schemas.openxmlformats.org/officeDocument/2006/relationships/image" Target="../media/image22.jpg"/><Relationship Id="rId8" Type="http://schemas.openxmlformats.org/officeDocument/2006/relationships/customXml" Target="../ink/ink3.xml"/><Relationship Id="rId3" Type="http://schemas.openxmlformats.org/officeDocument/2006/relationships/image" Target="../media/image1.png"/><Relationship Id="rId12" Type="http://schemas.openxmlformats.org/officeDocument/2006/relationships/customXml" Target="../ink/ink6.xml"/><Relationship Id="rId17" Type="http://schemas.openxmlformats.org/officeDocument/2006/relationships/image" Target="../media/image2.png"/><Relationship Id="rId25" Type="http://schemas.openxmlformats.org/officeDocument/2006/relationships/image" Target="../media/image12.png"/><Relationship Id="rId33" Type="http://schemas.openxmlformats.org/officeDocument/2006/relationships/image" Target="../media/image20.png"/><Relationship Id="rId38"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384"/>
          <p:cNvSpPr txBox="1">
            <a:spLocks/>
          </p:cNvSpPr>
          <p:nvPr/>
        </p:nvSpPr>
        <p:spPr>
          <a:xfrm>
            <a:off x="5646864" y="431504"/>
            <a:ext cx="17884557" cy="2699262"/>
          </a:xfrm>
          <a:prstGeom prst="rect">
            <a:avLst/>
          </a:prstGeom>
        </p:spPr>
        <p:txBody>
          <a:bodyPr anchor="ctr">
            <a:noAutofit/>
          </a:bodyPr>
          <a:lst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pPr marL="0" indent="0" algn="ctr">
              <a:buNone/>
            </a:pPr>
            <a:r>
              <a:rPr lang="en-US" sz="5500" b="1" i="0" dirty="0">
                <a:solidFill>
                  <a:srgbClr val="212121"/>
                </a:solidFill>
                <a:effectLst/>
                <a:latin typeface="Helvetica" panose="020B0604020202020204" pitchFamily="34" charset="0"/>
                <a:cs typeface="Helvetica" panose="020B0604020202020204" pitchFamily="34" charset="0"/>
              </a:rPr>
              <a:t>Development of Future Electromagnetic Calorimeter</a:t>
            </a:r>
            <a:br>
              <a:rPr lang="en-US" sz="5500" b="1" dirty="0">
                <a:latin typeface="Helvetica" panose="020B0604020202020204" pitchFamily="34" charset="0"/>
                <a:cs typeface="Helvetica" panose="020B0604020202020204" pitchFamily="34" charset="0"/>
              </a:rPr>
            </a:br>
            <a:r>
              <a:rPr lang="en-US" sz="5500" b="1" i="0" dirty="0">
                <a:solidFill>
                  <a:srgbClr val="212121"/>
                </a:solidFill>
                <a:effectLst/>
                <a:latin typeface="Helvetica" panose="020B0604020202020204" pitchFamily="34" charset="0"/>
                <a:cs typeface="Helvetica" panose="020B0604020202020204" pitchFamily="34" charset="0"/>
              </a:rPr>
              <a:t>Technologies and Applications for the Electron-Ion Collider with GEANT 4 Simulations</a:t>
            </a:r>
            <a:endParaRPr lang="en-US" sz="5500" b="1" dirty="0">
              <a:solidFill>
                <a:schemeClr val="bg1"/>
              </a:solidFill>
              <a:latin typeface="Helvetica" panose="020B0604020202020204" pitchFamily="34" charset="0"/>
              <a:ea typeface="Helvetica" charset="0"/>
              <a:cs typeface="Helvetica" panose="020B0604020202020204" pitchFamily="34" charset="0"/>
            </a:endParaRPr>
          </a:p>
        </p:txBody>
      </p:sp>
      <p:sp>
        <p:nvSpPr>
          <p:cNvPr id="8" name="Text Placeholder 383"/>
          <p:cNvSpPr txBox="1">
            <a:spLocks/>
          </p:cNvSpPr>
          <p:nvPr/>
        </p:nvSpPr>
        <p:spPr>
          <a:xfrm>
            <a:off x="5244" y="3430299"/>
            <a:ext cx="30275213" cy="2096188"/>
          </a:xfrm>
          <a:prstGeom prst="rect">
            <a:avLst/>
          </a:prstGeom>
        </p:spPr>
        <p:txBody>
          <a:bodyPr>
            <a:normAutofit lnSpcReduction="10000"/>
          </a:bodyPr>
          <a:lst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a:lstStyle>
          <a:p>
            <a:pPr marL="0" indent="0" algn="ctr">
              <a:buNone/>
            </a:pPr>
            <a:r>
              <a:rPr lang="en-US" sz="5800" dirty="0">
                <a:solidFill>
                  <a:srgbClr val="000000"/>
                </a:solidFill>
                <a:latin typeface="Helvetica"/>
                <a:ea typeface="Helvetica" charset="0"/>
                <a:cs typeface="Helvetica"/>
              </a:rPr>
              <a:t> Zhaozhong Shi (Los Alamos National Laboratory)</a:t>
            </a:r>
            <a:endParaRPr lang="en-US" sz="5800" i="1" dirty="0">
              <a:solidFill>
                <a:srgbClr val="000000"/>
              </a:solidFill>
              <a:latin typeface="Helvetica"/>
              <a:ea typeface="Helvetica" charset="0"/>
              <a:cs typeface="Helvetica"/>
            </a:endParaRPr>
          </a:p>
          <a:p>
            <a:pPr marL="0" indent="0" algn="ctr">
              <a:buNone/>
            </a:pPr>
            <a:r>
              <a:rPr lang="en-US" sz="5800" dirty="0">
                <a:solidFill>
                  <a:srgbClr val="000000"/>
                </a:solidFill>
                <a:latin typeface="Helvetica"/>
                <a:ea typeface="Helvetica" charset="0"/>
                <a:cs typeface="Helvetica"/>
              </a:rPr>
              <a:t>Email: </a:t>
            </a:r>
            <a:r>
              <a:rPr lang="en-US" sz="5800" dirty="0" err="1">
                <a:solidFill>
                  <a:srgbClr val="000000"/>
                </a:solidFill>
                <a:latin typeface="Helvetica"/>
                <a:ea typeface="Helvetica" charset="0"/>
                <a:cs typeface="Helvetica"/>
              </a:rPr>
              <a:t>zhaozhongshi@lanl.gov</a:t>
            </a:r>
            <a:endParaRPr lang="en-US" sz="5800" dirty="0">
              <a:solidFill>
                <a:srgbClr val="000000"/>
              </a:solidFill>
              <a:latin typeface="Helvetica"/>
              <a:ea typeface="Helvetica" charset="0"/>
              <a:cs typeface="Helvetica"/>
            </a:endParaRPr>
          </a:p>
        </p:txBody>
      </p:sp>
      <p:pic>
        <p:nvPicPr>
          <p:cNvPr id="12" name="Picture 11">
            <a:extLst>
              <a:ext uri="{FF2B5EF4-FFF2-40B4-BE49-F238E27FC236}">
                <a16:creationId xmlns:a16="http://schemas.microsoft.com/office/drawing/2014/main" id="{B83738A9-F531-004D-BDE2-B19673FD20DE}"/>
              </a:ext>
            </a:extLst>
          </p:cNvPr>
          <p:cNvPicPr>
            <a:picLocks noChangeAspect="1"/>
          </p:cNvPicPr>
          <p:nvPr/>
        </p:nvPicPr>
        <p:blipFill>
          <a:blip r:embed="rId3"/>
          <a:stretch>
            <a:fillRect/>
          </a:stretch>
        </p:blipFill>
        <p:spPr>
          <a:xfrm>
            <a:off x="465283" y="40699897"/>
            <a:ext cx="7772400" cy="1371600"/>
          </a:xfrm>
          <a:prstGeom prst="rect">
            <a:avLst/>
          </a:prstGeom>
        </p:spPr>
      </p:pic>
      <p:sp>
        <p:nvSpPr>
          <p:cNvPr id="184" name="Rounded Rectangle 8">
            <a:extLst>
              <a:ext uri="{FF2B5EF4-FFF2-40B4-BE49-F238E27FC236}">
                <a16:creationId xmlns:a16="http://schemas.microsoft.com/office/drawing/2014/main" id="{4D27290D-ECB1-4006-A42A-1BE3BB923F43}"/>
              </a:ext>
            </a:extLst>
          </p:cNvPr>
          <p:cNvSpPr/>
          <p:nvPr/>
        </p:nvSpPr>
        <p:spPr>
          <a:xfrm>
            <a:off x="521118" y="5970440"/>
            <a:ext cx="29243466" cy="2855626"/>
          </a:xfrm>
          <a:prstGeom prst="roundRect">
            <a:avLst>
              <a:gd name="adj" fmla="val 5155"/>
            </a:avLst>
          </a:prstGeom>
          <a:solidFill>
            <a:schemeClr val="tx1">
              <a:alpha val="90000"/>
            </a:schemeClr>
          </a:solidFill>
          <a:ln w="1905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5" name="Rounded Rectangle 21">
            <a:extLst>
              <a:ext uri="{FF2B5EF4-FFF2-40B4-BE49-F238E27FC236}">
                <a16:creationId xmlns:a16="http://schemas.microsoft.com/office/drawing/2014/main" id="{32B01D5F-3A14-4FDC-B2C6-CB41D250AE9E}"/>
              </a:ext>
            </a:extLst>
          </p:cNvPr>
          <p:cNvSpPr/>
          <p:nvPr/>
        </p:nvSpPr>
        <p:spPr>
          <a:xfrm>
            <a:off x="504280" y="9477988"/>
            <a:ext cx="14235814" cy="7058742"/>
          </a:xfrm>
          <a:prstGeom prst="roundRect">
            <a:avLst>
              <a:gd name="adj" fmla="val 5155"/>
            </a:avLst>
          </a:prstGeom>
          <a:solidFill>
            <a:schemeClr val="tx1">
              <a:alpha val="90000"/>
            </a:schemeClr>
          </a:solidFill>
          <a:ln w="1905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6" name="Text Placeholder 333">
            <a:extLst>
              <a:ext uri="{FF2B5EF4-FFF2-40B4-BE49-F238E27FC236}">
                <a16:creationId xmlns:a16="http://schemas.microsoft.com/office/drawing/2014/main" id="{9B7A74B5-B0D5-48EE-B8AA-145E14EBE464}"/>
              </a:ext>
            </a:extLst>
          </p:cNvPr>
          <p:cNvSpPr txBox="1">
            <a:spLocks/>
          </p:cNvSpPr>
          <p:nvPr/>
        </p:nvSpPr>
        <p:spPr>
          <a:xfrm>
            <a:off x="597274" y="5949638"/>
            <a:ext cx="29098729" cy="2833883"/>
          </a:xfrm>
          <a:prstGeom prst="rect">
            <a:avLst/>
          </a:prstGeom>
          <a:solidFill>
            <a:schemeClr val="bg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algn="ctr"/>
            <a:r>
              <a:rPr lang="en-GB" sz="3600" b="1" dirty="0">
                <a:solidFill>
                  <a:srgbClr val="000000"/>
                </a:solidFill>
                <a:latin typeface="+mj-lt"/>
                <a:ea typeface="PT Sans Caption" charset="-52"/>
                <a:cs typeface="PT Sans Caption" charset="-52"/>
              </a:rPr>
              <a:t>Abstract</a:t>
            </a:r>
          </a:p>
          <a:p>
            <a:r>
              <a:rPr lang="en-GB" sz="2400" dirty="0">
                <a:solidFill>
                  <a:schemeClr val="bg1"/>
                </a:solidFill>
                <a:latin typeface="+mj-lt"/>
                <a:ea typeface="PT Sans" charset="-52"/>
                <a:cs typeface="PT Sans" charset="-52"/>
              </a:rPr>
              <a:t>The Electron-Ion Collider (EIC) is a future collider planned to be built at BNL in about a decade. It will provide physicists with high luminosity and highly polarized beams with a wide range of nuclei species at different energies, covering an extensive kinematic range. The EIC physics goals include measuring the Generalized Parton Distribution (GPD) from Deeply Virtual Compton Scattering (DVCS) and Deeply Virtual Meson Production (DVMP) experiments, performing precision 3D imaging of the nuclei structure, studying </a:t>
            </a:r>
            <a:r>
              <a:rPr lang="en-GB" sz="2400" dirty="0" err="1">
                <a:solidFill>
                  <a:schemeClr val="bg1"/>
                </a:solidFill>
                <a:latin typeface="+mj-lt"/>
                <a:ea typeface="PT Sans" charset="-52"/>
                <a:cs typeface="PT Sans" charset="-52"/>
              </a:rPr>
              <a:t>color</a:t>
            </a:r>
            <a:r>
              <a:rPr lang="en-GB" sz="2400" dirty="0">
                <a:solidFill>
                  <a:schemeClr val="bg1"/>
                </a:solidFill>
                <a:latin typeface="+mj-lt"/>
                <a:ea typeface="PT Sans" charset="-52"/>
                <a:cs typeface="PT Sans" charset="-52"/>
              </a:rPr>
              <a:t> confinement and hadronization mechanisms, and understanding the spin structure of the proton.</a:t>
            </a:r>
            <a:r>
              <a:rPr lang="en-US" sz="2400" dirty="0">
                <a:solidFill>
                  <a:schemeClr val="bg1"/>
                </a:solidFill>
                <a:latin typeface="+mj-lt"/>
                <a:ea typeface="PT Sans" charset="-52"/>
                <a:cs typeface="PT Sans" charset="-52"/>
              </a:rPr>
              <a:t> </a:t>
            </a:r>
            <a:r>
              <a:rPr lang="en-US" sz="2400" b="0" i="0" dirty="0">
                <a:solidFill>
                  <a:schemeClr val="bg1"/>
                </a:solidFill>
                <a:effectLst/>
                <a:latin typeface="+mj-lt"/>
              </a:rPr>
              <a:t>In order to meet EIC physics goals, a high-resolution electromagnetic calorimeter (EMCAL) is required to measure electrons and photons and to achieve good particle identification.</a:t>
            </a:r>
            <a:r>
              <a:rPr lang="en-GB" sz="2400" dirty="0">
                <a:solidFill>
                  <a:schemeClr val="bg1"/>
                </a:solidFill>
                <a:latin typeface="+mj-lt"/>
                <a:ea typeface="PT Sans" charset="-52"/>
                <a:cs typeface="PT Sans" charset="-52"/>
              </a:rPr>
              <a:t> We propose two design options for EIC EMCALs. </a:t>
            </a:r>
            <a:r>
              <a:rPr lang="en-US" sz="2400" b="0" i="0" u="none" strike="noStrike" baseline="0" dirty="0">
                <a:solidFill>
                  <a:schemeClr val="bg1"/>
                </a:solidFill>
                <a:latin typeface="+mj-lt"/>
              </a:rPr>
              <a:t>The first technique is to improve the resolution of tungsten/scintillating fiber (W/</a:t>
            </a:r>
            <a:r>
              <a:rPr lang="en-US" sz="2400" b="0" i="0" u="none" strike="noStrike" baseline="0" dirty="0" err="1">
                <a:solidFill>
                  <a:schemeClr val="bg1"/>
                </a:solidFill>
                <a:latin typeface="+mj-lt"/>
              </a:rPr>
              <a:t>SciFi</a:t>
            </a:r>
            <a:r>
              <a:rPr lang="en-US" sz="2400" b="0" i="0" u="none" strike="noStrike" baseline="0" dirty="0">
                <a:solidFill>
                  <a:schemeClr val="bg1"/>
                </a:solidFill>
                <a:latin typeface="+mj-lt"/>
              </a:rPr>
              <a:t>) EMCAL being built for </a:t>
            </a:r>
            <a:r>
              <a:rPr lang="en-US" sz="2400" b="0" i="0" u="none" strike="noStrike" baseline="0" dirty="0" err="1">
                <a:solidFill>
                  <a:schemeClr val="bg1"/>
                </a:solidFill>
                <a:latin typeface="+mj-lt"/>
              </a:rPr>
              <a:t>sPHENIX</a:t>
            </a:r>
            <a:r>
              <a:rPr lang="en-US" sz="2400" b="0" i="0" u="none" strike="noStrike" baseline="0" dirty="0">
                <a:solidFill>
                  <a:schemeClr val="bg1"/>
                </a:solidFill>
                <a:latin typeface="+mj-lt"/>
              </a:rPr>
              <a:t> with new technologies. The other possibility is to develop tungsten/shashlik (W/shashlik) EMCAL with better readout configuration to achieve better energy and position resolution. In this work, we will present the GEANT 4 detector simulation results of </a:t>
            </a:r>
            <a:r>
              <a:rPr lang="en-US" sz="2400" dirty="0">
                <a:solidFill>
                  <a:schemeClr val="bg1"/>
                </a:solidFill>
                <a:latin typeface="+mj-lt"/>
              </a:rPr>
              <a:t>W and Pb </a:t>
            </a:r>
            <a:r>
              <a:rPr lang="en-US" sz="2400" b="0" i="0" u="none" strike="noStrike" baseline="0" dirty="0">
                <a:solidFill>
                  <a:schemeClr val="bg1"/>
                </a:solidFill>
                <a:latin typeface="+mj-lt"/>
              </a:rPr>
              <a:t>shashlik EMCAL to study </a:t>
            </a:r>
            <a:r>
              <a:rPr kumimoji="1" lang="el-GR" altLang="zh-CN" sz="2400" dirty="0">
                <a:solidFill>
                  <a:schemeClr val="bg1"/>
                </a:solidFill>
                <a:latin typeface="+mj-lt"/>
              </a:rPr>
              <a:t>π</a:t>
            </a:r>
            <a:r>
              <a:rPr kumimoji="1" lang="en-US" altLang="zh-CN" sz="2400" baseline="30000" dirty="0">
                <a:solidFill>
                  <a:schemeClr val="bg1"/>
                </a:solidFill>
                <a:latin typeface="+mj-lt"/>
              </a:rPr>
              <a:t>0</a:t>
            </a:r>
            <a:r>
              <a:rPr lang="en-US" sz="2400" b="0" i="0" u="none" strike="noStrike" dirty="0">
                <a:solidFill>
                  <a:schemeClr val="bg1"/>
                </a:solidFill>
                <a:latin typeface="+mj-lt"/>
              </a:rPr>
              <a:t> merging probability as</a:t>
            </a:r>
            <a:r>
              <a:rPr lang="en-US" sz="2400" dirty="0">
                <a:solidFill>
                  <a:schemeClr val="bg1"/>
                </a:solidFill>
                <a:latin typeface="+mj-lt"/>
              </a:rPr>
              <a:t> a function of </a:t>
            </a:r>
            <a:r>
              <a:rPr kumimoji="1" lang="el-GR" altLang="zh-CN" sz="2400" dirty="0">
                <a:solidFill>
                  <a:schemeClr val="bg1"/>
                </a:solidFill>
              </a:rPr>
              <a:t>π</a:t>
            </a:r>
            <a:r>
              <a:rPr kumimoji="1" lang="en-US" altLang="zh-CN" sz="2400" baseline="30000" dirty="0">
                <a:solidFill>
                  <a:schemeClr val="bg1"/>
                </a:solidFill>
              </a:rPr>
              <a:t>0 </a:t>
            </a:r>
            <a:r>
              <a:rPr kumimoji="1" lang="en-US" altLang="zh-CN" sz="2400" dirty="0">
                <a:solidFill>
                  <a:schemeClr val="bg1"/>
                </a:solidFill>
              </a:rPr>
              <a:t>energy</a:t>
            </a:r>
            <a:r>
              <a:rPr lang="en-US" sz="2400" b="0" i="0" u="none" strike="noStrike" dirty="0">
                <a:solidFill>
                  <a:schemeClr val="bg1"/>
                </a:solidFill>
                <a:latin typeface="+mj-lt"/>
              </a:rPr>
              <a:t> and </a:t>
            </a:r>
            <a:r>
              <a:rPr lang="en-US" sz="2400" dirty="0">
                <a:solidFill>
                  <a:schemeClr val="bg1"/>
                </a:solidFill>
                <a:latin typeface="+mj-lt"/>
              </a:rPr>
              <a:t>the performance of</a:t>
            </a:r>
            <a:r>
              <a:rPr lang="en-US" sz="2400" b="0" i="0" u="none" strike="noStrike" dirty="0">
                <a:solidFill>
                  <a:schemeClr val="bg1"/>
                </a:solidFill>
                <a:latin typeface="+mj-lt"/>
              </a:rPr>
              <a:t> </a:t>
            </a:r>
            <a:r>
              <a:rPr lang="en-US" sz="2400" dirty="0">
                <a:solidFill>
                  <a:schemeClr val="bg1"/>
                </a:solidFill>
              </a:rPr>
              <a:t>position and energy resolution of ECCE EMCAL design</a:t>
            </a:r>
            <a:r>
              <a:rPr lang="en-US" sz="2400" b="0" i="0" u="none" strike="noStrike" baseline="0" dirty="0">
                <a:solidFill>
                  <a:schemeClr val="bg1"/>
                </a:solidFill>
                <a:latin typeface="+mj-lt"/>
              </a:rPr>
              <a:t>. </a:t>
            </a:r>
            <a:endParaRPr lang="en-US" sz="2400" dirty="0">
              <a:solidFill>
                <a:schemeClr val="bg1"/>
              </a:solidFill>
              <a:latin typeface="+mj-lt"/>
              <a:ea typeface="PT Sans" charset="-52"/>
              <a:cs typeface="PT Sans" charset="-52"/>
            </a:endParaRPr>
          </a:p>
        </p:txBody>
      </p:sp>
      <p:sp>
        <p:nvSpPr>
          <p:cNvPr id="187" name="Text Placeholder 333">
            <a:extLst>
              <a:ext uri="{FF2B5EF4-FFF2-40B4-BE49-F238E27FC236}">
                <a16:creationId xmlns:a16="http://schemas.microsoft.com/office/drawing/2014/main" id="{C42B6749-4E7D-4498-8A87-3997AE68E3D7}"/>
              </a:ext>
            </a:extLst>
          </p:cNvPr>
          <p:cNvSpPr txBox="1">
            <a:spLocks/>
          </p:cNvSpPr>
          <p:nvPr/>
        </p:nvSpPr>
        <p:spPr>
          <a:xfrm>
            <a:off x="961634" y="9511282"/>
            <a:ext cx="13100150" cy="679640"/>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algn="ctr"/>
            <a:r>
              <a:rPr lang="en-GB" sz="3600" b="1" dirty="0">
                <a:solidFill>
                  <a:srgbClr val="000000"/>
                </a:solidFill>
                <a:latin typeface="PT Sans" charset="-52"/>
                <a:ea typeface="PT Sans" charset="-52"/>
                <a:cs typeface="PT Sans" charset="-52"/>
              </a:rPr>
              <a:t>EIC Physics Motivation: DVCS and DVMP</a:t>
            </a:r>
          </a:p>
          <a:p>
            <a:pPr algn="ctr"/>
            <a:endParaRPr lang="en-US" sz="2400" dirty="0">
              <a:solidFill>
                <a:srgbClr val="000000"/>
              </a:solidFill>
              <a:latin typeface="PT Serif"/>
              <a:ea typeface="Helvetica" charset="0"/>
              <a:cs typeface="PT Serif"/>
            </a:endParaRPr>
          </a:p>
          <a:p>
            <a:pPr algn="ctr"/>
            <a:endParaRPr lang="en-US" sz="2400" dirty="0">
              <a:solidFill>
                <a:srgbClr val="000000"/>
              </a:solidFill>
              <a:latin typeface="PT Serif"/>
              <a:ea typeface="Helvetica" charset="0"/>
              <a:cs typeface="PT Serif"/>
            </a:endParaRPr>
          </a:p>
        </p:txBody>
      </p:sp>
      <p:sp>
        <p:nvSpPr>
          <p:cNvPr id="204" name="TextBox 203">
            <a:extLst>
              <a:ext uri="{FF2B5EF4-FFF2-40B4-BE49-F238E27FC236}">
                <a16:creationId xmlns:a16="http://schemas.microsoft.com/office/drawing/2014/main" id="{A980A953-34B9-4CA1-B88D-56060331D5AA}"/>
              </a:ext>
            </a:extLst>
          </p:cNvPr>
          <p:cNvSpPr txBox="1"/>
          <p:nvPr/>
        </p:nvSpPr>
        <p:spPr>
          <a:xfrm>
            <a:off x="3653315" y="14436273"/>
            <a:ext cx="184731" cy="477054"/>
          </a:xfrm>
          <a:prstGeom prst="rect">
            <a:avLst/>
          </a:prstGeom>
          <a:noFill/>
        </p:spPr>
        <p:txBody>
          <a:bodyPr wrap="none" rtlCol="0">
            <a:spAutoFit/>
          </a:bodyPr>
          <a:lstStyle/>
          <a:p>
            <a:endParaRPr lang="en-US" sz="2500" dirty="0"/>
          </a:p>
        </p:txBody>
      </p:sp>
      <mc:AlternateContent xmlns:mc="http://schemas.openxmlformats.org/markup-compatibility/2006" xmlns:p14="http://schemas.microsoft.com/office/powerpoint/2010/main">
        <mc:Choice Requires="p14">
          <p:contentPart p14:bwMode="auto" r:id="rId4">
            <p14:nvContentPartPr>
              <p14:cNvPr id="216" name="Ink 215">
                <a:extLst>
                  <a:ext uri="{FF2B5EF4-FFF2-40B4-BE49-F238E27FC236}">
                    <a16:creationId xmlns:a16="http://schemas.microsoft.com/office/drawing/2014/main" id="{5BDED0D7-8CDC-436A-A6F7-68956AE4F7E7}"/>
                  </a:ext>
                </a:extLst>
              </p14:cNvPr>
              <p14:cNvContentPartPr/>
              <p14:nvPr/>
            </p14:nvContentPartPr>
            <p14:xfrm>
              <a:off x="10039134" y="14857605"/>
              <a:ext cx="360" cy="360"/>
            </p14:xfrm>
          </p:contentPart>
        </mc:Choice>
        <mc:Fallback xmlns="">
          <p:pic>
            <p:nvPicPr>
              <p:cNvPr id="216" name="Ink 215">
                <a:extLst>
                  <a:ext uri="{FF2B5EF4-FFF2-40B4-BE49-F238E27FC236}">
                    <a16:creationId xmlns:a16="http://schemas.microsoft.com/office/drawing/2014/main" id="{5BDED0D7-8CDC-436A-A6F7-68956AE4F7E7}"/>
                  </a:ext>
                </a:extLst>
              </p:cNvPr>
              <p:cNvPicPr/>
              <p:nvPr/>
            </p:nvPicPr>
            <p:blipFill>
              <a:blip r:embed="rId5"/>
              <a:stretch>
                <a:fillRect/>
              </a:stretch>
            </p:blipFill>
            <p:spPr>
              <a:xfrm>
                <a:off x="10030134" y="1484860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217" name="Ink 216">
                <a:extLst>
                  <a:ext uri="{FF2B5EF4-FFF2-40B4-BE49-F238E27FC236}">
                    <a16:creationId xmlns:a16="http://schemas.microsoft.com/office/drawing/2014/main" id="{D5837F0A-1C55-4BFE-AFB3-BA3A663A9266}"/>
                  </a:ext>
                </a:extLst>
              </p14:cNvPr>
              <p14:cNvContentPartPr/>
              <p14:nvPr/>
            </p14:nvContentPartPr>
            <p14:xfrm>
              <a:off x="10169814" y="14720085"/>
              <a:ext cx="360" cy="6840"/>
            </p14:xfrm>
          </p:contentPart>
        </mc:Choice>
        <mc:Fallback xmlns="">
          <p:pic>
            <p:nvPicPr>
              <p:cNvPr id="217" name="Ink 216">
                <a:extLst>
                  <a:ext uri="{FF2B5EF4-FFF2-40B4-BE49-F238E27FC236}">
                    <a16:creationId xmlns:a16="http://schemas.microsoft.com/office/drawing/2014/main" id="{D5837F0A-1C55-4BFE-AFB3-BA3A663A9266}"/>
                  </a:ext>
                </a:extLst>
              </p:cNvPr>
              <p:cNvPicPr/>
              <p:nvPr/>
            </p:nvPicPr>
            <p:blipFill>
              <a:blip r:embed="rId7"/>
              <a:stretch>
                <a:fillRect/>
              </a:stretch>
            </p:blipFill>
            <p:spPr>
              <a:xfrm>
                <a:off x="10160814" y="14711535"/>
                <a:ext cx="18000" cy="23598"/>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218" name="Ink 217">
                <a:extLst>
                  <a:ext uri="{FF2B5EF4-FFF2-40B4-BE49-F238E27FC236}">
                    <a16:creationId xmlns:a16="http://schemas.microsoft.com/office/drawing/2014/main" id="{22FCB725-A76A-4C4D-8F0C-9B150DE2D7DC}"/>
                  </a:ext>
                </a:extLst>
              </p14:cNvPr>
              <p14:cNvContentPartPr/>
              <p14:nvPr/>
            </p14:nvContentPartPr>
            <p14:xfrm>
              <a:off x="10251174" y="14775525"/>
              <a:ext cx="360" cy="360"/>
            </p14:xfrm>
          </p:contentPart>
        </mc:Choice>
        <mc:Fallback xmlns="">
          <p:pic>
            <p:nvPicPr>
              <p:cNvPr id="218" name="Ink 217">
                <a:extLst>
                  <a:ext uri="{FF2B5EF4-FFF2-40B4-BE49-F238E27FC236}">
                    <a16:creationId xmlns:a16="http://schemas.microsoft.com/office/drawing/2014/main" id="{22FCB725-A76A-4C4D-8F0C-9B150DE2D7DC}"/>
                  </a:ext>
                </a:extLst>
              </p:cNvPr>
              <p:cNvPicPr/>
              <p:nvPr/>
            </p:nvPicPr>
            <p:blipFill>
              <a:blip r:embed="rId5"/>
              <a:stretch>
                <a:fillRect/>
              </a:stretch>
            </p:blipFill>
            <p:spPr>
              <a:xfrm>
                <a:off x="10242174" y="1476652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19" name="Ink 218">
                <a:extLst>
                  <a:ext uri="{FF2B5EF4-FFF2-40B4-BE49-F238E27FC236}">
                    <a16:creationId xmlns:a16="http://schemas.microsoft.com/office/drawing/2014/main" id="{237F8044-8EF5-4457-B792-48464D0C4112}"/>
                  </a:ext>
                </a:extLst>
              </p14:cNvPr>
              <p14:cNvContentPartPr/>
              <p14:nvPr/>
            </p14:nvContentPartPr>
            <p14:xfrm>
              <a:off x="10317414" y="14904765"/>
              <a:ext cx="48960" cy="83520"/>
            </p14:xfrm>
          </p:contentPart>
        </mc:Choice>
        <mc:Fallback xmlns="">
          <p:pic>
            <p:nvPicPr>
              <p:cNvPr id="219" name="Ink 218">
                <a:extLst>
                  <a:ext uri="{FF2B5EF4-FFF2-40B4-BE49-F238E27FC236}">
                    <a16:creationId xmlns:a16="http://schemas.microsoft.com/office/drawing/2014/main" id="{237F8044-8EF5-4457-B792-48464D0C4112}"/>
                  </a:ext>
                </a:extLst>
              </p:cNvPr>
              <p:cNvPicPr/>
              <p:nvPr/>
            </p:nvPicPr>
            <p:blipFill>
              <a:blip r:embed="rId10"/>
              <a:stretch>
                <a:fillRect/>
              </a:stretch>
            </p:blipFill>
            <p:spPr>
              <a:xfrm>
                <a:off x="10308414" y="14895726"/>
                <a:ext cx="66600" cy="101236"/>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20" name="Ink 219">
                <a:extLst>
                  <a:ext uri="{FF2B5EF4-FFF2-40B4-BE49-F238E27FC236}">
                    <a16:creationId xmlns:a16="http://schemas.microsoft.com/office/drawing/2014/main" id="{C39ACCAA-D15A-43AB-9DB0-E2AE4860234B}"/>
                  </a:ext>
                </a:extLst>
              </p14:cNvPr>
              <p14:cNvContentPartPr/>
              <p14:nvPr/>
            </p14:nvContentPartPr>
            <p14:xfrm>
              <a:off x="10332894" y="14514525"/>
              <a:ext cx="360" cy="360"/>
            </p14:xfrm>
          </p:contentPart>
        </mc:Choice>
        <mc:Fallback xmlns="">
          <p:pic>
            <p:nvPicPr>
              <p:cNvPr id="220" name="Ink 219">
                <a:extLst>
                  <a:ext uri="{FF2B5EF4-FFF2-40B4-BE49-F238E27FC236}">
                    <a16:creationId xmlns:a16="http://schemas.microsoft.com/office/drawing/2014/main" id="{C39ACCAA-D15A-43AB-9DB0-E2AE4860234B}"/>
                  </a:ext>
                </a:extLst>
              </p:cNvPr>
              <p:cNvPicPr/>
              <p:nvPr/>
            </p:nvPicPr>
            <p:blipFill>
              <a:blip r:embed="rId5"/>
              <a:stretch>
                <a:fillRect/>
              </a:stretch>
            </p:blipFill>
            <p:spPr>
              <a:xfrm>
                <a:off x="10323894" y="14505525"/>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221" name="Ink 220">
                <a:extLst>
                  <a:ext uri="{FF2B5EF4-FFF2-40B4-BE49-F238E27FC236}">
                    <a16:creationId xmlns:a16="http://schemas.microsoft.com/office/drawing/2014/main" id="{8F0740A6-CAB9-4AEE-AE81-B7ED44F36F6C}"/>
                  </a:ext>
                </a:extLst>
              </p14:cNvPr>
              <p14:cNvContentPartPr/>
              <p14:nvPr/>
            </p14:nvContentPartPr>
            <p14:xfrm>
              <a:off x="10039134" y="14099548"/>
              <a:ext cx="360" cy="6840"/>
            </p14:xfrm>
          </p:contentPart>
        </mc:Choice>
        <mc:Fallback xmlns="">
          <p:pic>
            <p:nvPicPr>
              <p:cNvPr id="221" name="Ink 220">
                <a:extLst>
                  <a:ext uri="{FF2B5EF4-FFF2-40B4-BE49-F238E27FC236}">
                    <a16:creationId xmlns:a16="http://schemas.microsoft.com/office/drawing/2014/main" id="{8F0740A6-CAB9-4AEE-AE81-B7ED44F36F6C}"/>
                  </a:ext>
                </a:extLst>
              </p:cNvPr>
              <p:cNvPicPr/>
              <p:nvPr/>
            </p:nvPicPr>
            <p:blipFill>
              <a:blip r:embed="rId13"/>
              <a:stretch>
                <a:fillRect/>
              </a:stretch>
            </p:blipFill>
            <p:spPr>
              <a:xfrm>
                <a:off x="10030134" y="14090548"/>
                <a:ext cx="18000" cy="2448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222" name="Ink 221">
                <a:extLst>
                  <a:ext uri="{FF2B5EF4-FFF2-40B4-BE49-F238E27FC236}">
                    <a16:creationId xmlns:a16="http://schemas.microsoft.com/office/drawing/2014/main" id="{587CBEA1-A411-4CF7-9EBF-CF483B98765B}"/>
                  </a:ext>
                </a:extLst>
              </p14:cNvPr>
              <p14:cNvContentPartPr/>
              <p14:nvPr/>
            </p14:nvContentPartPr>
            <p14:xfrm>
              <a:off x="10202934" y="13534708"/>
              <a:ext cx="360" cy="360"/>
            </p14:xfrm>
          </p:contentPart>
        </mc:Choice>
        <mc:Fallback xmlns="">
          <p:pic>
            <p:nvPicPr>
              <p:cNvPr id="222" name="Ink 221">
                <a:extLst>
                  <a:ext uri="{FF2B5EF4-FFF2-40B4-BE49-F238E27FC236}">
                    <a16:creationId xmlns:a16="http://schemas.microsoft.com/office/drawing/2014/main" id="{587CBEA1-A411-4CF7-9EBF-CF483B98765B}"/>
                  </a:ext>
                </a:extLst>
              </p:cNvPr>
              <p:cNvPicPr/>
              <p:nvPr/>
            </p:nvPicPr>
            <p:blipFill>
              <a:blip r:embed="rId5"/>
              <a:stretch>
                <a:fillRect/>
              </a:stretch>
            </p:blipFill>
            <p:spPr>
              <a:xfrm>
                <a:off x="10193934" y="1352570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23" name="Ink 222">
                <a:extLst>
                  <a:ext uri="{FF2B5EF4-FFF2-40B4-BE49-F238E27FC236}">
                    <a16:creationId xmlns:a16="http://schemas.microsoft.com/office/drawing/2014/main" id="{AE12D722-CA6B-4483-8A65-7BD6A6B76558}"/>
                  </a:ext>
                </a:extLst>
              </p14:cNvPr>
              <p14:cNvContentPartPr/>
              <p14:nvPr/>
            </p14:nvContentPartPr>
            <p14:xfrm>
              <a:off x="10332894" y="13812268"/>
              <a:ext cx="360" cy="360"/>
            </p14:xfrm>
          </p:contentPart>
        </mc:Choice>
        <mc:Fallback xmlns="">
          <p:pic>
            <p:nvPicPr>
              <p:cNvPr id="223" name="Ink 222">
                <a:extLst>
                  <a:ext uri="{FF2B5EF4-FFF2-40B4-BE49-F238E27FC236}">
                    <a16:creationId xmlns:a16="http://schemas.microsoft.com/office/drawing/2014/main" id="{AE12D722-CA6B-4483-8A65-7BD6A6B76558}"/>
                  </a:ext>
                </a:extLst>
              </p:cNvPr>
              <p:cNvPicPr/>
              <p:nvPr/>
            </p:nvPicPr>
            <p:blipFill>
              <a:blip r:embed="rId5"/>
              <a:stretch>
                <a:fillRect/>
              </a:stretch>
            </p:blipFill>
            <p:spPr>
              <a:xfrm>
                <a:off x="10323894" y="13803268"/>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224" name="Ink 223">
                <a:extLst>
                  <a:ext uri="{FF2B5EF4-FFF2-40B4-BE49-F238E27FC236}">
                    <a16:creationId xmlns:a16="http://schemas.microsoft.com/office/drawing/2014/main" id="{CD54461B-7BDC-4266-99F2-0A40D5026311}"/>
                  </a:ext>
                </a:extLst>
              </p14:cNvPr>
              <p14:cNvContentPartPr/>
              <p14:nvPr/>
            </p14:nvContentPartPr>
            <p14:xfrm>
              <a:off x="10970094" y="15346948"/>
              <a:ext cx="360" cy="360"/>
            </p14:xfrm>
          </p:contentPart>
        </mc:Choice>
        <mc:Fallback xmlns="">
          <p:pic>
            <p:nvPicPr>
              <p:cNvPr id="224" name="Ink 223">
                <a:extLst>
                  <a:ext uri="{FF2B5EF4-FFF2-40B4-BE49-F238E27FC236}">
                    <a16:creationId xmlns:a16="http://schemas.microsoft.com/office/drawing/2014/main" id="{CD54461B-7BDC-4266-99F2-0A40D5026311}"/>
                  </a:ext>
                </a:extLst>
              </p:cNvPr>
              <p:cNvPicPr/>
              <p:nvPr/>
            </p:nvPicPr>
            <p:blipFill>
              <a:blip r:embed="rId5"/>
              <a:stretch>
                <a:fillRect/>
              </a:stretch>
            </p:blipFill>
            <p:spPr>
              <a:xfrm>
                <a:off x="10961094" y="15337948"/>
                <a:ext cx="18000" cy="18000"/>
              </a:xfrm>
              <a:prstGeom prst="rect">
                <a:avLst/>
              </a:prstGeom>
            </p:spPr>
          </p:pic>
        </mc:Fallback>
      </mc:AlternateContent>
      <p:pic>
        <p:nvPicPr>
          <p:cNvPr id="9" name="Picture 8" descr="Diagram&#10;&#10;Description automatically generated">
            <a:extLst>
              <a:ext uri="{FF2B5EF4-FFF2-40B4-BE49-F238E27FC236}">
                <a16:creationId xmlns:a16="http://schemas.microsoft.com/office/drawing/2014/main" id="{8AE91C4F-2088-4AD4-8842-30D7E57DC7FB}"/>
              </a:ext>
            </a:extLst>
          </p:cNvPr>
          <p:cNvPicPr>
            <a:picLocks noChangeAspect="1"/>
          </p:cNvPicPr>
          <p:nvPr/>
        </p:nvPicPr>
        <p:blipFill>
          <a:blip r:embed="rId17"/>
          <a:stretch>
            <a:fillRect/>
          </a:stretch>
        </p:blipFill>
        <p:spPr>
          <a:xfrm>
            <a:off x="367806" y="114035"/>
            <a:ext cx="3657600" cy="2998910"/>
          </a:xfrm>
          <a:prstGeom prst="rect">
            <a:avLst/>
          </a:prstGeom>
        </p:spPr>
      </p:pic>
      <p:sp>
        <p:nvSpPr>
          <p:cNvPr id="122" name="Rounded Rectangle 21">
            <a:extLst>
              <a:ext uri="{FF2B5EF4-FFF2-40B4-BE49-F238E27FC236}">
                <a16:creationId xmlns:a16="http://schemas.microsoft.com/office/drawing/2014/main" id="{15018CF4-6854-4980-B855-C6592C5C2E13}"/>
              </a:ext>
            </a:extLst>
          </p:cNvPr>
          <p:cNvSpPr/>
          <p:nvPr/>
        </p:nvSpPr>
        <p:spPr>
          <a:xfrm>
            <a:off x="519389" y="17006811"/>
            <a:ext cx="14220705" cy="7865170"/>
          </a:xfrm>
          <a:prstGeom prst="roundRect">
            <a:avLst>
              <a:gd name="adj" fmla="val 5155"/>
            </a:avLst>
          </a:prstGeom>
          <a:solidFill>
            <a:schemeClr val="tx1">
              <a:alpha val="90000"/>
            </a:schemeClr>
          </a:solidFill>
          <a:ln w="1905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Text Placeholder 333">
            <a:extLst>
              <a:ext uri="{FF2B5EF4-FFF2-40B4-BE49-F238E27FC236}">
                <a16:creationId xmlns:a16="http://schemas.microsoft.com/office/drawing/2014/main" id="{A82911B6-D75F-4920-8DDD-35ED16745066}"/>
              </a:ext>
            </a:extLst>
          </p:cNvPr>
          <p:cNvSpPr txBox="1">
            <a:spLocks/>
          </p:cNvSpPr>
          <p:nvPr/>
        </p:nvSpPr>
        <p:spPr>
          <a:xfrm>
            <a:off x="1012207" y="17028707"/>
            <a:ext cx="12954867" cy="616254"/>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algn="ctr"/>
            <a:r>
              <a:rPr lang="en-GB" sz="3600" b="1" dirty="0">
                <a:solidFill>
                  <a:srgbClr val="000000"/>
                </a:solidFill>
                <a:latin typeface="PT Sans" charset="-52"/>
                <a:ea typeface="PT Sans" charset="-52"/>
                <a:cs typeface="PT Sans" charset="-52"/>
              </a:rPr>
              <a:t>W and Pb Shashlik EMCAL Tower Design</a:t>
            </a:r>
            <a:endParaRPr lang="en-US" sz="2400" dirty="0">
              <a:solidFill>
                <a:srgbClr val="000000"/>
              </a:solidFill>
              <a:latin typeface="PT Serif"/>
              <a:ea typeface="Helvetica" charset="0"/>
              <a:cs typeface="PT Serif"/>
            </a:endParaRPr>
          </a:p>
        </p:txBody>
      </p:sp>
      <p:sp>
        <p:nvSpPr>
          <p:cNvPr id="127" name="Rounded Rectangle 21">
            <a:extLst>
              <a:ext uri="{FF2B5EF4-FFF2-40B4-BE49-F238E27FC236}">
                <a16:creationId xmlns:a16="http://schemas.microsoft.com/office/drawing/2014/main" id="{06D28634-C1F0-4FA4-A013-72ADC66D951E}"/>
              </a:ext>
            </a:extLst>
          </p:cNvPr>
          <p:cNvSpPr/>
          <p:nvPr/>
        </p:nvSpPr>
        <p:spPr>
          <a:xfrm>
            <a:off x="15329286" y="9448673"/>
            <a:ext cx="14474294" cy="6960434"/>
          </a:xfrm>
          <a:prstGeom prst="roundRect">
            <a:avLst>
              <a:gd name="adj" fmla="val 5155"/>
            </a:avLst>
          </a:prstGeom>
          <a:solidFill>
            <a:schemeClr val="tx1">
              <a:alpha val="90000"/>
            </a:schemeClr>
          </a:solidFill>
          <a:ln w="1905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a:t>
            </a:r>
          </a:p>
        </p:txBody>
      </p:sp>
      <p:sp>
        <p:nvSpPr>
          <p:cNvPr id="129" name="Rounded Rectangle 21">
            <a:extLst>
              <a:ext uri="{FF2B5EF4-FFF2-40B4-BE49-F238E27FC236}">
                <a16:creationId xmlns:a16="http://schemas.microsoft.com/office/drawing/2014/main" id="{82B39C27-7DCC-4632-B3F7-CDE8539472C2}"/>
              </a:ext>
            </a:extLst>
          </p:cNvPr>
          <p:cNvSpPr/>
          <p:nvPr/>
        </p:nvSpPr>
        <p:spPr>
          <a:xfrm>
            <a:off x="15340766" y="23957751"/>
            <a:ext cx="14457781" cy="7410668"/>
          </a:xfrm>
          <a:prstGeom prst="roundRect">
            <a:avLst>
              <a:gd name="adj" fmla="val 5155"/>
            </a:avLst>
          </a:prstGeom>
          <a:solidFill>
            <a:schemeClr val="tx1">
              <a:alpha val="90000"/>
            </a:schemeClr>
          </a:solidFill>
          <a:ln w="1905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a:t>
            </a:r>
          </a:p>
        </p:txBody>
      </p:sp>
      <p:sp>
        <p:nvSpPr>
          <p:cNvPr id="133" name="Rounded Rectangle 21">
            <a:extLst>
              <a:ext uri="{FF2B5EF4-FFF2-40B4-BE49-F238E27FC236}">
                <a16:creationId xmlns:a16="http://schemas.microsoft.com/office/drawing/2014/main" id="{CCB83886-0363-49CD-97C2-F4D6AB68BAAE}"/>
              </a:ext>
            </a:extLst>
          </p:cNvPr>
          <p:cNvSpPr/>
          <p:nvPr/>
        </p:nvSpPr>
        <p:spPr>
          <a:xfrm>
            <a:off x="15329286" y="31877684"/>
            <a:ext cx="14469261" cy="5339635"/>
          </a:xfrm>
          <a:prstGeom prst="roundRect">
            <a:avLst>
              <a:gd name="adj" fmla="val 5155"/>
            </a:avLst>
          </a:prstGeom>
          <a:solidFill>
            <a:schemeClr val="tx1">
              <a:alpha val="90000"/>
            </a:schemeClr>
          </a:solidFill>
          <a:ln w="1905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S</a:t>
            </a:r>
            <a:endParaRPr lang="en-US" dirty="0"/>
          </a:p>
        </p:txBody>
      </p:sp>
      <p:sp>
        <p:nvSpPr>
          <p:cNvPr id="136" name="Text Placeholder 333">
            <a:extLst>
              <a:ext uri="{FF2B5EF4-FFF2-40B4-BE49-F238E27FC236}">
                <a16:creationId xmlns:a16="http://schemas.microsoft.com/office/drawing/2014/main" id="{16CEC024-90A2-4102-8BEB-85E2961ACBC6}"/>
              </a:ext>
            </a:extLst>
          </p:cNvPr>
          <p:cNvSpPr txBox="1">
            <a:spLocks/>
          </p:cNvSpPr>
          <p:nvPr/>
        </p:nvSpPr>
        <p:spPr>
          <a:xfrm>
            <a:off x="15373644" y="31843487"/>
            <a:ext cx="14072637" cy="560773"/>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algn="ctr"/>
            <a:r>
              <a:rPr lang="en-GB" sz="3600" b="1" dirty="0">
                <a:solidFill>
                  <a:srgbClr val="000000"/>
                </a:solidFill>
                <a:latin typeface="PT Sans" charset="-52"/>
                <a:ea typeface="PT Sans" charset="-52"/>
                <a:cs typeface="PT Sans" charset="-52"/>
              </a:rPr>
              <a:t>Summary and Outlook</a:t>
            </a:r>
          </a:p>
          <a:p>
            <a:pPr algn="ctr"/>
            <a:endParaRPr lang="en-GB" sz="1500" b="1" dirty="0">
              <a:solidFill>
                <a:srgbClr val="000000"/>
              </a:solidFill>
              <a:latin typeface="PT Sans" charset="-52"/>
              <a:ea typeface="PT Sans" charset="-52"/>
              <a:cs typeface="PT Sans" charset="-52"/>
            </a:endParaRPr>
          </a:p>
        </p:txBody>
      </p:sp>
      <p:sp>
        <p:nvSpPr>
          <p:cNvPr id="137" name="Rounded Rectangle 21">
            <a:extLst>
              <a:ext uri="{FF2B5EF4-FFF2-40B4-BE49-F238E27FC236}">
                <a16:creationId xmlns:a16="http://schemas.microsoft.com/office/drawing/2014/main" id="{61ED8832-53EB-48D8-AC90-D46077C6A276}"/>
              </a:ext>
            </a:extLst>
          </p:cNvPr>
          <p:cNvSpPr/>
          <p:nvPr/>
        </p:nvSpPr>
        <p:spPr>
          <a:xfrm>
            <a:off x="15329286" y="37726584"/>
            <a:ext cx="14469261" cy="2164116"/>
          </a:xfrm>
          <a:prstGeom prst="roundRect">
            <a:avLst>
              <a:gd name="adj" fmla="val 5155"/>
            </a:avLst>
          </a:prstGeom>
          <a:solidFill>
            <a:schemeClr val="tx1">
              <a:alpha val="90000"/>
            </a:schemeClr>
          </a:solidFill>
          <a:ln w="1905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400" dirty="0">
              <a:solidFill>
                <a:srgbClr val="000000"/>
              </a:solidFill>
              <a:ea typeface="Helvetica" charset="0"/>
              <a:cs typeface="PT Serif"/>
            </a:endParaRPr>
          </a:p>
        </p:txBody>
      </p:sp>
      <p:sp>
        <p:nvSpPr>
          <p:cNvPr id="52" name="TextBox 51">
            <a:extLst>
              <a:ext uri="{FF2B5EF4-FFF2-40B4-BE49-F238E27FC236}">
                <a16:creationId xmlns:a16="http://schemas.microsoft.com/office/drawing/2014/main" id="{52A9EE7A-3318-43BA-A6FF-6CCEED6FD36E}"/>
              </a:ext>
            </a:extLst>
          </p:cNvPr>
          <p:cNvSpPr txBox="1"/>
          <p:nvPr/>
        </p:nvSpPr>
        <p:spPr>
          <a:xfrm>
            <a:off x="671384" y="14512252"/>
            <a:ext cx="14122887" cy="1938992"/>
          </a:xfrm>
          <a:prstGeom prst="rect">
            <a:avLst/>
          </a:prstGeom>
          <a:noFill/>
        </p:spPr>
        <p:txBody>
          <a:bodyPr wrap="square" rtlCol="0">
            <a:spAutoFit/>
          </a:bodyPr>
          <a:lstStyle/>
          <a:p>
            <a:pPr marL="457200" indent="-457200">
              <a:buFont typeface="Arial" panose="020B0604020202020204" pitchFamily="34" charset="0"/>
              <a:buChar char="•"/>
            </a:pPr>
            <a:r>
              <a:rPr kumimoji="1" lang="en-US" altLang="zh-CN" sz="2400" dirty="0">
                <a:solidFill>
                  <a:schemeClr val="bg1"/>
                </a:solidFill>
              </a:rPr>
              <a:t>EIC: a high luminosity collider with highly polarized beams</a:t>
            </a:r>
          </a:p>
          <a:p>
            <a:pPr marL="457200" indent="-457200">
              <a:buFont typeface="Arial" panose="020B0604020202020204" pitchFamily="34" charset="0"/>
              <a:buChar char="•"/>
            </a:pPr>
            <a:r>
              <a:rPr kumimoji="1" lang="en-US" altLang="zh-CN" sz="2400" dirty="0">
                <a:solidFill>
                  <a:schemeClr val="bg1"/>
                </a:solidFill>
              </a:rPr>
              <a:t>Goal: precision 3D imaging of nucleons and nuclei </a:t>
            </a:r>
          </a:p>
          <a:p>
            <a:pPr marL="457200" indent="-457200">
              <a:buFont typeface="Arial" panose="020B0604020202020204" pitchFamily="34" charset="0"/>
              <a:buChar char="•"/>
            </a:pPr>
            <a:r>
              <a:rPr kumimoji="1" lang="en-US" altLang="zh-CN" sz="2400" dirty="0">
                <a:solidFill>
                  <a:schemeClr val="bg1"/>
                </a:solidFill>
              </a:rPr>
              <a:t>Experiments: DVCS and DVMP processes to measure gluon GPD</a:t>
            </a:r>
          </a:p>
          <a:p>
            <a:pPr marL="457200" indent="-457200">
              <a:buFont typeface="Arial" panose="020B0604020202020204" pitchFamily="34" charset="0"/>
              <a:buChar char="•"/>
            </a:pPr>
            <a:r>
              <a:rPr kumimoji="1" lang="en-US" altLang="zh-CN" sz="2400" dirty="0">
                <a:solidFill>
                  <a:schemeClr val="bg1"/>
                </a:solidFill>
              </a:rPr>
              <a:t>DVMP: probe the kinematic region with </a:t>
            </a:r>
            <a:r>
              <a:rPr lang="el-GR" sz="2400" dirty="0">
                <a:solidFill>
                  <a:schemeClr val="bg1"/>
                </a:solidFill>
                <a:ea typeface="Cambria Math" panose="02040503050406030204" pitchFamily="18" charset="0"/>
              </a:rPr>
              <a:t>π</a:t>
            </a:r>
            <a:r>
              <a:rPr lang="en-US" sz="2400" baseline="30000" dirty="0">
                <a:solidFill>
                  <a:schemeClr val="bg1"/>
                </a:solidFill>
                <a:ea typeface="Cambria Math" panose="02040503050406030204" pitchFamily="18" charset="0"/>
              </a:rPr>
              <a:t>0</a:t>
            </a:r>
            <a:r>
              <a:rPr lang="en-US" sz="2400" dirty="0">
                <a:solidFill>
                  <a:schemeClr val="bg1"/>
                </a:solidFill>
              </a:rPr>
              <a:t> </a:t>
            </a:r>
            <a:r>
              <a:rPr kumimoji="1" lang="en-US" altLang="zh-CN" sz="2400" dirty="0">
                <a:solidFill>
                  <a:schemeClr val="bg1"/>
                </a:solidFill>
              </a:rPr>
              <a:t>momentum p &gt; 50 GeV/c </a:t>
            </a:r>
          </a:p>
          <a:p>
            <a:pPr marL="457200" indent="-457200">
              <a:buFont typeface="Arial" panose="020B0604020202020204" pitchFamily="34" charset="0"/>
              <a:buChar char="•"/>
            </a:pPr>
            <a:r>
              <a:rPr kumimoji="1" lang="en-US" altLang="zh-CN" sz="2400" dirty="0">
                <a:solidFill>
                  <a:schemeClr val="bg1"/>
                </a:solidFill>
              </a:rPr>
              <a:t>EMCAL Requirement: high resolution and excellent electron ID capabilities </a:t>
            </a:r>
          </a:p>
        </p:txBody>
      </p:sp>
      <p:sp>
        <p:nvSpPr>
          <p:cNvPr id="108" name="Text Placeholder 333">
            <a:extLst>
              <a:ext uri="{FF2B5EF4-FFF2-40B4-BE49-F238E27FC236}">
                <a16:creationId xmlns:a16="http://schemas.microsoft.com/office/drawing/2014/main" id="{927DA1DA-3503-46C0-99D5-90CE9982383A}"/>
              </a:ext>
            </a:extLst>
          </p:cNvPr>
          <p:cNvSpPr txBox="1">
            <a:spLocks/>
          </p:cNvSpPr>
          <p:nvPr/>
        </p:nvSpPr>
        <p:spPr>
          <a:xfrm>
            <a:off x="574338" y="22057831"/>
            <a:ext cx="14145792" cy="2757762"/>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marL="342900" indent="-342900">
              <a:buFont typeface="Arial" panose="020B0604020202020204" pitchFamily="34" charset="0"/>
              <a:buChar char="•"/>
            </a:pPr>
            <a:r>
              <a:rPr lang="en-US" sz="2400" b="1" i="0" dirty="0">
                <a:solidFill>
                  <a:schemeClr val="bg1"/>
                </a:solidFill>
                <a:effectLst/>
                <a:latin typeface="+mj-lt"/>
              </a:rPr>
              <a:t>Possible Design </a:t>
            </a:r>
            <a:r>
              <a:rPr lang="en-US" sz="2400" b="1" dirty="0">
                <a:solidFill>
                  <a:schemeClr val="bg1"/>
                </a:solidFill>
                <a:latin typeface="+mj-lt"/>
              </a:rPr>
              <a:t>Options</a:t>
            </a:r>
            <a:endParaRPr lang="en-US" sz="2400" b="1" i="0" dirty="0">
              <a:solidFill>
                <a:schemeClr val="bg1"/>
              </a:solidFill>
              <a:effectLst/>
              <a:latin typeface="+mj-lt"/>
            </a:endParaRPr>
          </a:p>
          <a:p>
            <a:pPr marL="1248385" lvl="1" indent="-342900">
              <a:buFont typeface="Courier New" panose="02070309020205020404" pitchFamily="49" charset="0"/>
              <a:buChar char="o"/>
            </a:pPr>
            <a:r>
              <a:rPr lang="en-US" sz="2400" dirty="0">
                <a:solidFill>
                  <a:schemeClr val="bg1"/>
                </a:solidFill>
                <a:ea typeface="Helvetica" charset="0"/>
                <a:cs typeface="PT Serif"/>
              </a:rPr>
              <a:t>Refurbish PHENIX EMCAL with more silicon photomultiplier (</a:t>
            </a:r>
            <a:r>
              <a:rPr lang="en-US" sz="2400" dirty="0" err="1">
                <a:solidFill>
                  <a:schemeClr val="bg1"/>
                </a:solidFill>
                <a:ea typeface="Helvetica" charset="0"/>
                <a:cs typeface="PT Serif"/>
              </a:rPr>
              <a:t>SiPM</a:t>
            </a:r>
            <a:r>
              <a:rPr lang="en-US" sz="2400" dirty="0">
                <a:solidFill>
                  <a:schemeClr val="bg1"/>
                </a:solidFill>
                <a:ea typeface="Helvetica" charset="0"/>
                <a:cs typeface="PT Serif"/>
              </a:rPr>
              <a:t>) readout</a:t>
            </a:r>
            <a:endParaRPr lang="en-US" sz="2400" dirty="0">
              <a:solidFill>
                <a:schemeClr val="bg1"/>
              </a:solidFill>
              <a:latin typeface="+mj-lt"/>
              <a:ea typeface="Helvetica" charset="0"/>
              <a:cs typeface="PT Serif"/>
            </a:endParaRPr>
          </a:p>
          <a:p>
            <a:pPr marL="1248385" lvl="1" indent="-342900">
              <a:buFont typeface="Courier New" panose="02070309020205020404" pitchFamily="49" charset="0"/>
              <a:buChar char="o"/>
            </a:pPr>
            <a:r>
              <a:rPr lang="en-US" sz="2400" dirty="0">
                <a:solidFill>
                  <a:schemeClr val="bg1"/>
                </a:solidFill>
                <a:latin typeface="+mj-lt"/>
                <a:ea typeface="Helvetica" charset="0"/>
                <a:cs typeface="PT Serif"/>
              </a:rPr>
              <a:t>Design shashlik EMCAL with </a:t>
            </a:r>
            <a:r>
              <a:rPr lang="en-US" sz="2400" dirty="0" err="1">
                <a:solidFill>
                  <a:schemeClr val="bg1"/>
                </a:solidFill>
                <a:latin typeface="+mj-lt"/>
                <a:ea typeface="Helvetica" charset="0"/>
                <a:cs typeface="PT Serif"/>
              </a:rPr>
              <a:t>WCu</a:t>
            </a:r>
            <a:r>
              <a:rPr lang="en-US" sz="2400" dirty="0">
                <a:solidFill>
                  <a:schemeClr val="bg1"/>
                </a:solidFill>
                <a:latin typeface="+mj-lt"/>
                <a:ea typeface="Helvetica" charset="0"/>
                <a:cs typeface="PT Serif"/>
              </a:rPr>
              <a:t> (</a:t>
            </a:r>
            <a:r>
              <a:rPr lang="en-US" sz="2400" dirty="0" err="1">
                <a:solidFill>
                  <a:schemeClr val="bg1"/>
                </a:solidFill>
                <a:latin typeface="+mj-lt"/>
                <a:ea typeface="Helvetica" charset="0"/>
                <a:cs typeface="PT Serif"/>
              </a:rPr>
              <a:t>W:Cu</a:t>
            </a:r>
            <a:r>
              <a:rPr lang="en-US" sz="2400" dirty="0">
                <a:solidFill>
                  <a:schemeClr val="bg1"/>
                </a:solidFill>
                <a:latin typeface="+mj-lt"/>
                <a:ea typeface="Helvetica" charset="0"/>
                <a:cs typeface="PT Serif"/>
              </a:rPr>
              <a:t> = 80%:20% alloy) absorbers and high tower granularity</a:t>
            </a:r>
          </a:p>
          <a:p>
            <a:pPr marL="342900" indent="-342900">
              <a:buFont typeface="Arial" panose="020B0604020202020204" pitchFamily="34" charset="0"/>
              <a:buChar char="•"/>
            </a:pPr>
            <a:r>
              <a:rPr lang="en-US" sz="2400" b="1" dirty="0">
                <a:solidFill>
                  <a:srgbClr val="000000"/>
                </a:solidFill>
                <a:ea typeface="Helvetica" charset="0"/>
                <a:cs typeface="PT Serif"/>
              </a:rPr>
              <a:t>Proposed Novel Technologies</a:t>
            </a:r>
          </a:p>
          <a:p>
            <a:pPr marL="1248385" lvl="1" indent="-342900">
              <a:buFont typeface="Courier New" panose="02070309020205020404" pitchFamily="49" charset="0"/>
              <a:buChar char="o"/>
            </a:pPr>
            <a:r>
              <a:rPr lang="en-US" sz="2400" dirty="0">
                <a:solidFill>
                  <a:srgbClr val="000000"/>
                </a:solidFill>
                <a:ea typeface="Helvetica" charset="0"/>
                <a:cs typeface="PT Serif"/>
              </a:rPr>
              <a:t>W absorber for EMCAL to allow compact design to save space, a prime factor for EIC experiments</a:t>
            </a:r>
          </a:p>
          <a:p>
            <a:pPr marL="1248385" lvl="1" indent="-342900">
              <a:buFont typeface="Courier New" panose="02070309020205020404" pitchFamily="49" charset="0"/>
              <a:buChar char="o"/>
            </a:pPr>
            <a:r>
              <a:rPr lang="en-US" sz="2400" dirty="0">
                <a:solidFill>
                  <a:srgbClr val="000000"/>
                </a:solidFill>
                <a:ea typeface="Helvetica" charset="0"/>
                <a:cs typeface="PT Serif"/>
              </a:rPr>
              <a:t>Novel </a:t>
            </a:r>
            <a:r>
              <a:rPr lang="en-US" sz="2400" dirty="0" err="1">
                <a:solidFill>
                  <a:srgbClr val="000000"/>
                </a:solidFill>
                <a:ea typeface="Helvetica" charset="0"/>
                <a:cs typeface="PT Serif"/>
              </a:rPr>
              <a:t>SiPMs</a:t>
            </a:r>
            <a:r>
              <a:rPr lang="en-US" sz="2400" dirty="0">
                <a:solidFill>
                  <a:srgbClr val="000000"/>
                </a:solidFill>
                <a:ea typeface="Helvetica" charset="0"/>
                <a:cs typeface="PT Serif"/>
              </a:rPr>
              <a:t> with 6 × 6 </a:t>
            </a:r>
            <a:r>
              <a:rPr kumimoji="1" lang="en-US" sz="2400" dirty="0">
                <a:solidFill>
                  <a:schemeClr val="bg1"/>
                </a:solidFill>
                <a:ea typeface="Helvetica" charset="0"/>
                <a:cs typeface="PT Serif"/>
              </a:rPr>
              <a:t>mm</a:t>
            </a:r>
            <a:r>
              <a:rPr kumimoji="1" lang="en-US" altLang="zh-CN" sz="2400" baseline="30000" dirty="0">
                <a:solidFill>
                  <a:schemeClr val="bg1"/>
                </a:solidFill>
              </a:rPr>
              <a:t>2</a:t>
            </a:r>
            <a:r>
              <a:rPr kumimoji="1" lang="en-US" altLang="zh-CN" sz="2400" dirty="0">
                <a:solidFill>
                  <a:schemeClr val="bg1"/>
                </a:solidFill>
              </a:rPr>
              <a:t> </a:t>
            </a:r>
            <a:r>
              <a:rPr lang="en-US" sz="2400" dirty="0">
                <a:solidFill>
                  <a:srgbClr val="000000"/>
                </a:solidFill>
                <a:ea typeface="Helvetica" charset="0"/>
                <a:cs typeface="PT Serif"/>
              </a:rPr>
              <a:t>15 µm pixel size to improve light collection efficiency and uniformity</a:t>
            </a:r>
          </a:p>
          <a:p>
            <a:pPr marL="1248385" lvl="1" indent="-342900">
              <a:buFont typeface="Courier New" panose="02070309020205020404" pitchFamily="49" charset="0"/>
              <a:buChar char="o"/>
            </a:pPr>
            <a:r>
              <a:rPr lang="en-US" sz="2400" dirty="0">
                <a:solidFill>
                  <a:schemeClr val="bg1"/>
                </a:solidFill>
              </a:rPr>
              <a:t>High granularity shashlik calorimeter with </a:t>
            </a:r>
            <a:r>
              <a:rPr lang="en-US" sz="2400" dirty="0" err="1">
                <a:solidFill>
                  <a:schemeClr val="bg1"/>
                </a:solidFill>
              </a:rPr>
              <a:t>SiPM</a:t>
            </a:r>
            <a:r>
              <a:rPr lang="en-US" sz="2400" dirty="0">
                <a:solidFill>
                  <a:schemeClr val="bg1"/>
                </a:solidFill>
              </a:rPr>
              <a:t> readout on every fiber</a:t>
            </a:r>
          </a:p>
          <a:p>
            <a:endParaRPr lang="en-US" sz="2400" dirty="0">
              <a:solidFill>
                <a:schemeClr val="bg1"/>
              </a:solidFill>
              <a:latin typeface="+mj-lt"/>
              <a:ea typeface="Helvetica" charset="0"/>
              <a:cs typeface="PT Serif"/>
            </a:endParaRPr>
          </a:p>
          <a:p>
            <a:endParaRPr lang="en-US" sz="2400" dirty="0">
              <a:solidFill>
                <a:schemeClr val="bg1"/>
              </a:solidFill>
              <a:latin typeface="+mj-lt"/>
              <a:ea typeface="Helvetica" charset="0"/>
              <a:cs typeface="PT Serif"/>
            </a:endParaRPr>
          </a:p>
        </p:txBody>
      </p:sp>
      <p:sp>
        <p:nvSpPr>
          <p:cNvPr id="107" name="Rounded Rectangle 21">
            <a:extLst>
              <a:ext uri="{FF2B5EF4-FFF2-40B4-BE49-F238E27FC236}">
                <a16:creationId xmlns:a16="http://schemas.microsoft.com/office/drawing/2014/main" id="{98CF0B4A-9182-4F2E-4E1C-AB7841735755}"/>
              </a:ext>
            </a:extLst>
          </p:cNvPr>
          <p:cNvSpPr/>
          <p:nvPr/>
        </p:nvSpPr>
        <p:spPr>
          <a:xfrm>
            <a:off x="504281" y="25360706"/>
            <a:ext cx="14260784" cy="6435858"/>
          </a:xfrm>
          <a:prstGeom prst="roundRect">
            <a:avLst>
              <a:gd name="adj" fmla="val 5155"/>
            </a:avLst>
          </a:prstGeom>
          <a:solidFill>
            <a:schemeClr val="tx1">
              <a:alpha val="90000"/>
            </a:schemeClr>
          </a:solidFill>
          <a:ln w="1905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Ss</a:t>
            </a:r>
          </a:p>
        </p:txBody>
      </p:sp>
      <p:sp>
        <p:nvSpPr>
          <p:cNvPr id="118" name="Text Placeholder 333">
            <a:extLst>
              <a:ext uri="{FF2B5EF4-FFF2-40B4-BE49-F238E27FC236}">
                <a16:creationId xmlns:a16="http://schemas.microsoft.com/office/drawing/2014/main" id="{2CAC42EC-72E8-C4AC-802E-830B0F37F019}"/>
              </a:ext>
            </a:extLst>
          </p:cNvPr>
          <p:cNvSpPr txBox="1">
            <a:spLocks/>
          </p:cNvSpPr>
          <p:nvPr/>
        </p:nvSpPr>
        <p:spPr>
          <a:xfrm>
            <a:off x="1138697" y="25355800"/>
            <a:ext cx="12762912" cy="651691"/>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algn="ctr"/>
            <a:r>
              <a:rPr lang="en-GB" sz="3600" b="1" dirty="0">
                <a:solidFill>
                  <a:srgbClr val="000000"/>
                </a:solidFill>
                <a:latin typeface="PT Sans" panose="020B0503020203020204" pitchFamily="34" charset="77"/>
                <a:ea typeface="PT Sans" charset="-52"/>
                <a:cs typeface="PT Sans" charset="-52"/>
              </a:rPr>
              <a:t>GEANT 4 Simulation Setup</a:t>
            </a:r>
          </a:p>
          <a:p>
            <a:pPr algn="ctr"/>
            <a:endParaRPr lang="en-US" sz="2400" dirty="0">
              <a:solidFill>
                <a:srgbClr val="000000"/>
              </a:solidFill>
              <a:latin typeface="PT Serif"/>
              <a:ea typeface="Helvetica" charset="0"/>
              <a:cs typeface="PT Serif"/>
            </a:endParaRPr>
          </a:p>
          <a:p>
            <a:pPr algn="ctr"/>
            <a:endParaRPr lang="en-US" sz="2400" dirty="0">
              <a:solidFill>
                <a:srgbClr val="000000"/>
              </a:solidFill>
              <a:latin typeface="PT Serif"/>
              <a:ea typeface="Helvetica" charset="0"/>
              <a:cs typeface="PT Serif"/>
            </a:endParaRPr>
          </a:p>
        </p:txBody>
      </p:sp>
      <p:pic>
        <p:nvPicPr>
          <p:cNvPr id="157" name="图片 5" descr="Screen Shot 2021-03-02 at 11.05.02 PM.png">
            <a:extLst>
              <a:ext uri="{FF2B5EF4-FFF2-40B4-BE49-F238E27FC236}">
                <a16:creationId xmlns:a16="http://schemas.microsoft.com/office/drawing/2014/main" id="{42B339BC-A73B-6AF4-FEF4-E034529EC637}"/>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08552" y="25961343"/>
            <a:ext cx="5014281" cy="3383280"/>
          </a:xfrm>
          <a:prstGeom prst="rect">
            <a:avLst/>
          </a:prstGeom>
        </p:spPr>
      </p:pic>
      <p:sp>
        <p:nvSpPr>
          <p:cNvPr id="158" name="矩形 8">
            <a:extLst>
              <a:ext uri="{FF2B5EF4-FFF2-40B4-BE49-F238E27FC236}">
                <a16:creationId xmlns:a16="http://schemas.microsoft.com/office/drawing/2014/main" id="{5FB38D77-172F-613B-CE84-B8EEE11D0A7D}"/>
              </a:ext>
            </a:extLst>
          </p:cNvPr>
          <p:cNvSpPr/>
          <p:nvPr/>
        </p:nvSpPr>
        <p:spPr>
          <a:xfrm>
            <a:off x="2256114" y="27776551"/>
            <a:ext cx="500458" cy="446276"/>
          </a:xfrm>
          <a:prstGeom prst="rect">
            <a:avLst/>
          </a:prstGeom>
        </p:spPr>
        <p:txBody>
          <a:bodyPr wrap="none">
            <a:spAutoFit/>
          </a:bodyPr>
          <a:lstStyle/>
          <a:p>
            <a:pPr algn="ctr"/>
            <a:r>
              <a:rPr kumimoji="1" lang="el-GR" altLang="zh-CN" sz="2300" b="1" dirty="0">
                <a:solidFill>
                  <a:srgbClr val="FFFF00"/>
                </a:solidFill>
              </a:rPr>
              <a:t>π</a:t>
            </a:r>
            <a:r>
              <a:rPr kumimoji="1" lang="en-US" altLang="zh-CN" sz="2300" b="1" baseline="30000" dirty="0">
                <a:solidFill>
                  <a:srgbClr val="FFFF00"/>
                </a:solidFill>
              </a:rPr>
              <a:t>0 </a:t>
            </a:r>
            <a:endParaRPr lang="zh-CN" altLang="en-US" sz="2300" b="1" dirty="0">
              <a:solidFill>
                <a:srgbClr val="FFFF00"/>
              </a:solidFill>
            </a:endParaRPr>
          </a:p>
        </p:txBody>
      </p:sp>
      <p:sp>
        <p:nvSpPr>
          <p:cNvPr id="159" name="矩形 11">
            <a:extLst>
              <a:ext uri="{FF2B5EF4-FFF2-40B4-BE49-F238E27FC236}">
                <a16:creationId xmlns:a16="http://schemas.microsoft.com/office/drawing/2014/main" id="{78C74F31-2EF8-4221-8A81-35532BD508D8}"/>
              </a:ext>
            </a:extLst>
          </p:cNvPr>
          <p:cNvSpPr/>
          <p:nvPr/>
        </p:nvSpPr>
        <p:spPr>
          <a:xfrm>
            <a:off x="2714145" y="27211642"/>
            <a:ext cx="454698" cy="461665"/>
          </a:xfrm>
          <a:prstGeom prst="rect">
            <a:avLst/>
          </a:prstGeom>
        </p:spPr>
        <p:txBody>
          <a:bodyPr wrap="square">
            <a:spAutoFit/>
          </a:bodyPr>
          <a:lstStyle/>
          <a:p>
            <a:r>
              <a:rPr kumimoji="1" lang="el-GR" altLang="zh-CN" sz="2400" b="1" dirty="0">
                <a:solidFill>
                  <a:srgbClr val="008000"/>
                </a:solidFill>
                <a:latin typeface="Times"/>
                <a:cs typeface="Times"/>
              </a:rPr>
              <a:t>γ</a:t>
            </a:r>
            <a:endParaRPr lang="zh-CN" altLang="en-US" sz="2300" b="1" dirty="0">
              <a:solidFill>
                <a:srgbClr val="008000"/>
              </a:solidFill>
            </a:endParaRPr>
          </a:p>
        </p:txBody>
      </p:sp>
      <p:sp>
        <p:nvSpPr>
          <p:cNvPr id="160" name="矩形 12">
            <a:extLst>
              <a:ext uri="{FF2B5EF4-FFF2-40B4-BE49-F238E27FC236}">
                <a16:creationId xmlns:a16="http://schemas.microsoft.com/office/drawing/2014/main" id="{C05D86A4-1AE4-58E9-0964-689C7E7BD51C}"/>
              </a:ext>
            </a:extLst>
          </p:cNvPr>
          <p:cNvSpPr/>
          <p:nvPr/>
        </p:nvSpPr>
        <p:spPr>
          <a:xfrm>
            <a:off x="2986286" y="27770034"/>
            <a:ext cx="454698" cy="461665"/>
          </a:xfrm>
          <a:prstGeom prst="rect">
            <a:avLst/>
          </a:prstGeom>
        </p:spPr>
        <p:txBody>
          <a:bodyPr wrap="square">
            <a:spAutoFit/>
          </a:bodyPr>
          <a:lstStyle/>
          <a:p>
            <a:r>
              <a:rPr kumimoji="1" lang="el-GR" altLang="zh-CN" sz="2400" b="1" dirty="0">
                <a:solidFill>
                  <a:srgbClr val="008000"/>
                </a:solidFill>
                <a:latin typeface="Times"/>
                <a:cs typeface="Times"/>
              </a:rPr>
              <a:t>γ</a:t>
            </a:r>
            <a:endParaRPr lang="zh-CN" altLang="en-US" sz="2300" b="1" dirty="0">
              <a:solidFill>
                <a:srgbClr val="008000"/>
              </a:solidFill>
            </a:endParaRPr>
          </a:p>
        </p:txBody>
      </p:sp>
      <p:sp>
        <p:nvSpPr>
          <p:cNvPr id="161" name="TextBox 160">
            <a:extLst>
              <a:ext uri="{FF2B5EF4-FFF2-40B4-BE49-F238E27FC236}">
                <a16:creationId xmlns:a16="http://schemas.microsoft.com/office/drawing/2014/main" id="{C0D27DE8-12FD-89F3-2E55-270120D0C9AA}"/>
              </a:ext>
            </a:extLst>
          </p:cNvPr>
          <p:cNvSpPr txBox="1"/>
          <p:nvPr/>
        </p:nvSpPr>
        <p:spPr>
          <a:xfrm>
            <a:off x="3121386" y="26361720"/>
            <a:ext cx="1226102" cy="1107996"/>
          </a:xfrm>
          <a:prstGeom prst="rect">
            <a:avLst/>
          </a:prstGeom>
          <a:noFill/>
        </p:spPr>
        <p:txBody>
          <a:bodyPr wrap="square">
            <a:spAutoFit/>
          </a:bodyPr>
          <a:lstStyle/>
          <a:p>
            <a:pPr algn="ctr"/>
            <a:r>
              <a:rPr kumimoji="1" lang="en-US" altLang="zh-CN" sz="2200" b="1" dirty="0">
                <a:solidFill>
                  <a:schemeClr val="accent2"/>
                </a:solidFill>
              </a:rPr>
              <a:t>Shashlik</a:t>
            </a:r>
          </a:p>
          <a:p>
            <a:pPr algn="ctr"/>
            <a:r>
              <a:rPr kumimoji="1" lang="en-US" altLang="zh-CN" sz="2200" b="1" dirty="0">
                <a:solidFill>
                  <a:schemeClr val="accent2"/>
                </a:solidFill>
              </a:rPr>
              <a:t>Forward EMCAL </a:t>
            </a:r>
            <a:endParaRPr lang="en-US" sz="2200" b="1" dirty="0">
              <a:solidFill>
                <a:schemeClr val="accent2"/>
              </a:solidFill>
            </a:endParaRPr>
          </a:p>
        </p:txBody>
      </p:sp>
      <p:sp>
        <p:nvSpPr>
          <p:cNvPr id="162" name="矩形 112">
            <a:extLst>
              <a:ext uri="{FF2B5EF4-FFF2-40B4-BE49-F238E27FC236}">
                <a16:creationId xmlns:a16="http://schemas.microsoft.com/office/drawing/2014/main" id="{E1BCA9B4-8539-ABBB-5781-4DA8F810FB00}"/>
              </a:ext>
            </a:extLst>
          </p:cNvPr>
          <p:cNvSpPr/>
          <p:nvPr/>
        </p:nvSpPr>
        <p:spPr>
          <a:xfrm>
            <a:off x="4431243" y="27256274"/>
            <a:ext cx="1210719" cy="800219"/>
          </a:xfrm>
          <a:prstGeom prst="rect">
            <a:avLst/>
          </a:prstGeom>
        </p:spPr>
        <p:txBody>
          <a:bodyPr wrap="square">
            <a:spAutoFit/>
          </a:bodyPr>
          <a:lstStyle/>
          <a:p>
            <a:pPr algn="ctr"/>
            <a:r>
              <a:rPr kumimoji="1" lang="en-US" altLang="zh-CN" sz="2300" b="1" dirty="0">
                <a:solidFill>
                  <a:srgbClr val="FFFF00"/>
                </a:solidFill>
              </a:rPr>
              <a:t>EM Clusters</a:t>
            </a:r>
            <a:endParaRPr lang="zh-CN" altLang="en-US" sz="2300" b="1" dirty="0">
              <a:solidFill>
                <a:srgbClr val="FFFF00"/>
              </a:solidFill>
            </a:endParaRPr>
          </a:p>
        </p:txBody>
      </p:sp>
      <p:sp>
        <p:nvSpPr>
          <p:cNvPr id="111" name="矩形 11">
            <a:extLst>
              <a:ext uri="{FF2B5EF4-FFF2-40B4-BE49-F238E27FC236}">
                <a16:creationId xmlns:a16="http://schemas.microsoft.com/office/drawing/2014/main" id="{5582683A-FDE0-7F1E-0F51-9F75E5719E9A}"/>
              </a:ext>
            </a:extLst>
          </p:cNvPr>
          <p:cNvSpPr/>
          <p:nvPr/>
        </p:nvSpPr>
        <p:spPr>
          <a:xfrm>
            <a:off x="7491783" y="17622091"/>
            <a:ext cx="6993198" cy="4335266"/>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sz="3200" b="1" dirty="0" err="1">
                <a:solidFill>
                  <a:srgbClr val="FF0000"/>
                </a:solidFill>
                <a:latin typeface="+mj-lt"/>
              </a:rPr>
              <a:t>WCu</a:t>
            </a:r>
            <a:r>
              <a:rPr kumimoji="1" lang="en-US" altLang="zh-CN" sz="3200" b="1" dirty="0">
                <a:solidFill>
                  <a:srgbClr val="FF0000"/>
                </a:solidFill>
                <a:latin typeface="+mj-lt"/>
              </a:rPr>
              <a:t> Shashlik EMCAL</a:t>
            </a:r>
          </a:p>
          <a:p>
            <a:pPr algn="ctr"/>
            <a:endParaRPr kumimoji="1" lang="en-US" altLang="zh-CN" dirty="0">
              <a:solidFill>
                <a:srgbClr val="FF0000"/>
              </a:solidFill>
            </a:endParaRPr>
          </a:p>
          <a:p>
            <a:pPr algn="ctr"/>
            <a:endParaRPr kumimoji="1" lang="en-US" altLang="zh-CN" dirty="0">
              <a:solidFill>
                <a:srgbClr val="FF0000"/>
              </a:solidFill>
            </a:endParaRPr>
          </a:p>
          <a:p>
            <a:pPr algn="ctr"/>
            <a:endParaRPr kumimoji="1" lang="en-US" altLang="zh-CN" dirty="0">
              <a:solidFill>
                <a:srgbClr val="FF0000"/>
              </a:solidFill>
            </a:endParaRPr>
          </a:p>
          <a:p>
            <a:pPr algn="ctr"/>
            <a:endParaRPr kumimoji="1" lang="en-US" altLang="zh-CN" dirty="0">
              <a:solidFill>
                <a:srgbClr val="FF0000"/>
              </a:solidFill>
            </a:endParaRPr>
          </a:p>
          <a:p>
            <a:pPr algn="ctr"/>
            <a:endParaRPr kumimoji="1" lang="en-US" altLang="zh-CN" dirty="0">
              <a:solidFill>
                <a:srgbClr val="FF0000"/>
              </a:solidFill>
            </a:endParaRPr>
          </a:p>
          <a:p>
            <a:pPr algn="ctr"/>
            <a:endParaRPr kumimoji="1" lang="en-US" altLang="zh-CN" dirty="0">
              <a:solidFill>
                <a:srgbClr val="FF0000"/>
              </a:solidFill>
            </a:endParaRPr>
          </a:p>
          <a:p>
            <a:pPr algn="ctr"/>
            <a:r>
              <a:rPr kumimoji="1" lang="en-US" altLang="zh-CN" dirty="0">
                <a:solidFill>
                  <a:srgbClr val="FF0000"/>
                </a:solidFill>
              </a:rPr>
              <a:t> </a:t>
            </a:r>
            <a:endParaRPr kumimoji="1" lang="zh-CN" altLang="en-US" dirty="0">
              <a:solidFill>
                <a:srgbClr val="FF0000"/>
              </a:solidFill>
            </a:endParaRPr>
          </a:p>
        </p:txBody>
      </p:sp>
      <p:pic>
        <p:nvPicPr>
          <p:cNvPr id="112" name="Picture 111">
            <a:extLst>
              <a:ext uri="{FF2B5EF4-FFF2-40B4-BE49-F238E27FC236}">
                <a16:creationId xmlns:a16="http://schemas.microsoft.com/office/drawing/2014/main" id="{4B5DB6BF-AFD1-54B2-7BE4-C8DCFF5FFA00}"/>
              </a:ext>
            </a:extLst>
          </p:cNvPr>
          <p:cNvPicPr>
            <a:picLocks noChangeAspect="1"/>
          </p:cNvPicPr>
          <p:nvPr/>
        </p:nvPicPr>
        <p:blipFill>
          <a:blip r:embed="rId19"/>
          <a:stretch>
            <a:fillRect/>
          </a:stretch>
        </p:blipFill>
        <p:spPr>
          <a:xfrm>
            <a:off x="11178473" y="18270469"/>
            <a:ext cx="3191775" cy="3383280"/>
          </a:xfrm>
          <a:prstGeom prst="rect">
            <a:avLst/>
          </a:prstGeom>
        </p:spPr>
      </p:pic>
      <p:pic>
        <p:nvPicPr>
          <p:cNvPr id="113" name="Picture 112">
            <a:extLst>
              <a:ext uri="{FF2B5EF4-FFF2-40B4-BE49-F238E27FC236}">
                <a16:creationId xmlns:a16="http://schemas.microsoft.com/office/drawing/2014/main" id="{1C28362E-0023-E835-572B-7C75FCAACB28}"/>
              </a:ext>
            </a:extLst>
          </p:cNvPr>
          <p:cNvPicPr>
            <a:picLocks noChangeAspect="1"/>
          </p:cNvPicPr>
          <p:nvPr/>
        </p:nvPicPr>
        <p:blipFill rotWithShape="1">
          <a:blip r:embed="rId20"/>
          <a:srcRect r="2325"/>
          <a:stretch/>
        </p:blipFill>
        <p:spPr>
          <a:xfrm>
            <a:off x="7575848" y="18260575"/>
            <a:ext cx="3488220" cy="3383280"/>
          </a:xfrm>
          <a:prstGeom prst="rect">
            <a:avLst/>
          </a:prstGeom>
        </p:spPr>
      </p:pic>
      <p:pic>
        <p:nvPicPr>
          <p:cNvPr id="15" name="Picture 14" descr="A picture containing text, athletic game, sport&#10;&#10;Description automatically generated">
            <a:extLst>
              <a:ext uri="{FF2B5EF4-FFF2-40B4-BE49-F238E27FC236}">
                <a16:creationId xmlns:a16="http://schemas.microsoft.com/office/drawing/2014/main" id="{59B10FA8-80A3-0AB1-91B4-A2A848988021}"/>
              </a:ext>
            </a:extLst>
          </p:cNvPr>
          <p:cNvPicPr>
            <a:picLocks noChangeAspect="1"/>
          </p:cNvPicPr>
          <p:nvPr/>
        </p:nvPicPr>
        <p:blipFill>
          <a:blip r:embed="rId21"/>
          <a:stretch>
            <a:fillRect/>
          </a:stretch>
        </p:blipFill>
        <p:spPr>
          <a:xfrm>
            <a:off x="20147551" y="10276210"/>
            <a:ext cx="5313528" cy="3657600"/>
          </a:xfrm>
          <a:prstGeom prst="rect">
            <a:avLst/>
          </a:prstGeom>
        </p:spPr>
      </p:pic>
      <p:cxnSp>
        <p:nvCxnSpPr>
          <p:cNvPr id="139" name="直线箭头连接符 93">
            <a:extLst>
              <a:ext uri="{FF2B5EF4-FFF2-40B4-BE49-F238E27FC236}">
                <a16:creationId xmlns:a16="http://schemas.microsoft.com/office/drawing/2014/main" id="{416CD133-85D2-3969-DA94-840D733F6E81}"/>
              </a:ext>
            </a:extLst>
          </p:cNvPr>
          <p:cNvCxnSpPr/>
          <p:nvPr/>
        </p:nvCxnSpPr>
        <p:spPr>
          <a:xfrm>
            <a:off x="1483338" y="28056493"/>
            <a:ext cx="443273"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8" name="直线箭头连接符 94">
            <a:extLst>
              <a:ext uri="{FF2B5EF4-FFF2-40B4-BE49-F238E27FC236}">
                <a16:creationId xmlns:a16="http://schemas.microsoft.com/office/drawing/2014/main" id="{B0287189-AB81-B876-CA17-A074A4DF0CF5}"/>
              </a:ext>
            </a:extLst>
          </p:cNvPr>
          <p:cNvCxnSpPr/>
          <p:nvPr/>
        </p:nvCxnSpPr>
        <p:spPr>
          <a:xfrm flipV="1">
            <a:off x="1483338" y="27616531"/>
            <a:ext cx="0" cy="43996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9" name="直线箭头连接符 95">
            <a:extLst>
              <a:ext uri="{FF2B5EF4-FFF2-40B4-BE49-F238E27FC236}">
                <a16:creationId xmlns:a16="http://schemas.microsoft.com/office/drawing/2014/main" id="{32DE87F3-AAAC-ECBD-670C-8BF7B1B2A84D}"/>
              </a:ext>
            </a:extLst>
          </p:cNvPr>
          <p:cNvCxnSpPr/>
          <p:nvPr/>
        </p:nvCxnSpPr>
        <p:spPr>
          <a:xfrm flipH="1" flipV="1">
            <a:off x="1189567" y="27724365"/>
            <a:ext cx="293771" cy="33212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00" name="文本框 96">
            <a:extLst>
              <a:ext uri="{FF2B5EF4-FFF2-40B4-BE49-F238E27FC236}">
                <a16:creationId xmlns:a16="http://schemas.microsoft.com/office/drawing/2014/main" id="{8F16363F-703F-1A78-6616-8D495A45A8BD}"/>
              </a:ext>
            </a:extLst>
          </p:cNvPr>
          <p:cNvSpPr txBox="1"/>
          <p:nvPr/>
        </p:nvSpPr>
        <p:spPr>
          <a:xfrm>
            <a:off x="1338763" y="27196253"/>
            <a:ext cx="336952" cy="477054"/>
          </a:xfrm>
          <a:prstGeom prst="rect">
            <a:avLst/>
          </a:prstGeom>
          <a:noFill/>
        </p:spPr>
        <p:txBody>
          <a:bodyPr wrap="none" rtlCol="0">
            <a:spAutoFit/>
          </a:bodyPr>
          <a:lstStyle/>
          <a:p>
            <a:r>
              <a:rPr kumimoji="1" lang="en-US" altLang="zh-CN" sz="2500" b="1" dirty="0">
                <a:solidFill>
                  <a:schemeClr val="bg1"/>
                </a:solidFill>
              </a:rPr>
              <a:t>y</a:t>
            </a:r>
            <a:endParaRPr kumimoji="1" lang="zh-CN" altLang="en-US" sz="2500" b="1" dirty="0">
              <a:solidFill>
                <a:schemeClr val="bg1"/>
              </a:solidFill>
            </a:endParaRPr>
          </a:p>
        </p:txBody>
      </p:sp>
      <p:sp>
        <p:nvSpPr>
          <p:cNvPr id="201" name="文本框 97">
            <a:extLst>
              <a:ext uri="{FF2B5EF4-FFF2-40B4-BE49-F238E27FC236}">
                <a16:creationId xmlns:a16="http://schemas.microsoft.com/office/drawing/2014/main" id="{5ECFB6AB-23D3-70F2-5D12-0696000A2258}"/>
              </a:ext>
            </a:extLst>
          </p:cNvPr>
          <p:cNvSpPr txBox="1"/>
          <p:nvPr/>
        </p:nvSpPr>
        <p:spPr>
          <a:xfrm>
            <a:off x="1038681" y="27871828"/>
            <a:ext cx="332142" cy="477054"/>
          </a:xfrm>
          <a:prstGeom prst="rect">
            <a:avLst/>
          </a:prstGeom>
          <a:noFill/>
        </p:spPr>
        <p:txBody>
          <a:bodyPr wrap="none" rtlCol="0">
            <a:spAutoFit/>
          </a:bodyPr>
          <a:lstStyle/>
          <a:p>
            <a:r>
              <a:rPr kumimoji="1" lang="en-US" altLang="zh-CN" sz="2500" b="1" dirty="0">
                <a:solidFill>
                  <a:schemeClr val="bg1"/>
                </a:solidFill>
              </a:rPr>
              <a:t>x</a:t>
            </a:r>
            <a:endParaRPr kumimoji="1" lang="zh-CN" altLang="en-US" sz="2500" b="1" dirty="0">
              <a:solidFill>
                <a:schemeClr val="bg1"/>
              </a:solidFill>
            </a:endParaRPr>
          </a:p>
        </p:txBody>
      </p:sp>
      <p:sp>
        <p:nvSpPr>
          <p:cNvPr id="202" name="文本框 98">
            <a:extLst>
              <a:ext uri="{FF2B5EF4-FFF2-40B4-BE49-F238E27FC236}">
                <a16:creationId xmlns:a16="http://schemas.microsoft.com/office/drawing/2014/main" id="{0CFF2635-EB51-45C1-46C1-5315222C8F74}"/>
              </a:ext>
            </a:extLst>
          </p:cNvPr>
          <p:cNvSpPr txBox="1"/>
          <p:nvPr/>
        </p:nvSpPr>
        <p:spPr>
          <a:xfrm>
            <a:off x="1926611" y="27964563"/>
            <a:ext cx="311304" cy="477054"/>
          </a:xfrm>
          <a:prstGeom prst="rect">
            <a:avLst/>
          </a:prstGeom>
          <a:noFill/>
        </p:spPr>
        <p:txBody>
          <a:bodyPr wrap="none" rtlCol="0">
            <a:spAutoFit/>
          </a:bodyPr>
          <a:lstStyle/>
          <a:p>
            <a:r>
              <a:rPr kumimoji="1" lang="en-US" altLang="zh-CN" sz="2500" b="1" dirty="0">
                <a:solidFill>
                  <a:schemeClr val="bg1"/>
                </a:solidFill>
              </a:rPr>
              <a:t>z</a:t>
            </a:r>
            <a:endParaRPr kumimoji="1" lang="zh-CN" altLang="en-US" sz="2500" b="1" dirty="0">
              <a:solidFill>
                <a:schemeClr val="bg1"/>
              </a:solidFill>
            </a:endParaRPr>
          </a:p>
        </p:txBody>
      </p:sp>
      <p:sp>
        <p:nvSpPr>
          <p:cNvPr id="203" name="文本框 99">
            <a:extLst>
              <a:ext uri="{FF2B5EF4-FFF2-40B4-BE49-F238E27FC236}">
                <a16:creationId xmlns:a16="http://schemas.microsoft.com/office/drawing/2014/main" id="{F4D0699C-8FCF-7473-EDC5-3A068CC525B3}"/>
              </a:ext>
            </a:extLst>
          </p:cNvPr>
          <p:cNvSpPr txBox="1"/>
          <p:nvPr/>
        </p:nvSpPr>
        <p:spPr>
          <a:xfrm>
            <a:off x="1567170" y="27184309"/>
            <a:ext cx="965329" cy="446276"/>
          </a:xfrm>
          <a:prstGeom prst="rect">
            <a:avLst/>
          </a:prstGeom>
          <a:noFill/>
        </p:spPr>
        <p:txBody>
          <a:bodyPr wrap="none" rtlCol="0">
            <a:spAutoFit/>
          </a:bodyPr>
          <a:lstStyle/>
          <a:p>
            <a:r>
              <a:rPr kumimoji="1" lang="en-US" altLang="zh-CN" sz="2300" b="1" dirty="0">
                <a:solidFill>
                  <a:schemeClr val="bg1"/>
                </a:solidFill>
              </a:rPr>
              <a:t>(0,0,0)</a:t>
            </a:r>
            <a:endParaRPr kumimoji="1" lang="zh-CN" altLang="en-US" sz="2300" b="1" dirty="0">
              <a:solidFill>
                <a:schemeClr val="bg1"/>
              </a:solidFill>
            </a:endParaRPr>
          </a:p>
        </p:txBody>
      </p:sp>
      <p:pic>
        <p:nvPicPr>
          <p:cNvPr id="3" name="Picture 2" descr="A close-up of a building&#10;&#10;Description automatically generated with medium confidence">
            <a:extLst>
              <a:ext uri="{FF2B5EF4-FFF2-40B4-BE49-F238E27FC236}">
                <a16:creationId xmlns:a16="http://schemas.microsoft.com/office/drawing/2014/main" id="{A35F6A65-53CB-E0E9-C388-97755BFDEC68}"/>
              </a:ext>
            </a:extLst>
          </p:cNvPr>
          <p:cNvPicPr>
            <a:picLocks noChangeAspect="1"/>
          </p:cNvPicPr>
          <p:nvPr/>
        </p:nvPicPr>
        <p:blipFill>
          <a:blip r:embed="rId22"/>
          <a:stretch>
            <a:fillRect/>
          </a:stretch>
        </p:blipFill>
        <p:spPr>
          <a:xfrm>
            <a:off x="15381289" y="10105445"/>
            <a:ext cx="5173640" cy="3840480"/>
          </a:xfrm>
          <a:prstGeom prst="rect">
            <a:avLst/>
          </a:prstGeom>
        </p:spPr>
      </p:pic>
      <p:pic>
        <p:nvPicPr>
          <p:cNvPr id="6" name="Picture 5" descr="Diagram&#10;&#10;Description automatically generated">
            <a:extLst>
              <a:ext uri="{FF2B5EF4-FFF2-40B4-BE49-F238E27FC236}">
                <a16:creationId xmlns:a16="http://schemas.microsoft.com/office/drawing/2014/main" id="{A2B11D13-8657-AC38-742B-04318E663483}"/>
              </a:ext>
            </a:extLst>
          </p:cNvPr>
          <p:cNvPicPr>
            <a:picLocks noChangeAspect="1"/>
          </p:cNvPicPr>
          <p:nvPr/>
        </p:nvPicPr>
        <p:blipFill>
          <a:blip r:embed="rId23"/>
          <a:stretch>
            <a:fillRect/>
          </a:stretch>
        </p:blipFill>
        <p:spPr>
          <a:xfrm>
            <a:off x="639212" y="10239209"/>
            <a:ext cx="4206240" cy="4206240"/>
          </a:xfrm>
          <a:prstGeom prst="rect">
            <a:avLst/>
          </a:prstGeom>
        </p:spPr>
      </p:pic>
      <p:sp>
        <p:nvSpPr>
          <p:cNvPr id="82" name="Rounded Rectangle 21">
            <a:extLst>
              <a:ext uri="{FF2B5EF4-FFF2-40B4-BE49-F238E27FC236}">
                <a16:creationId xmlns:a16="http://schemas.microsoft.com/office/drawing/2014/main" id="{B13FA44F-7AED-67A0-F59A-B92F6F187F4B}"/>
              </a:ext>
            </a:extLst>
          </p:cNvPr>
          <p:cNvSpPr/>
          <p:nvPr/>
        </p:nvSpPr>
        <p:spPr>
          <a:xfrm>
            <a:off x="504280" y="32303400"/>
            <a:ext cx="14260783" cy="7587299"/>
          </a:xfrm>
          <a:prstGeom prst="roundRect">
            <a:avLst>
              <a:gd name="adj" fmla="val 5155"/>
            </a:avLst>
          </a:prstGeom>
          <a:solidFill>
            <a:schemeClr val="tx1">
              <a:alpha val="90000"/>
            </a:schemeClr>
          </a:solidFill>
          <a:ln w="1905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Ss</a:t>
            </a:r>
          </a:p>
        </p:txBody>
      </p:sp>
      <p:pic>
        <p:nvPicPr>
          <p:cNvPr id="84" name="Picture 83" descr="Diagram&#10;&#10;Description automatically generated with medium confidence">
            <a:extLst>
              <a:ext uri="{FF2B5EF4-FFF2-40B4-BE49-F238E27FC236}">
                <a16:creationId xmlns:a16="http://schemas.microsoft.com/office/drawing/2014/main" id="{0FE3AB44-3F09-0653-D562-9AAEE498CA41}"/>
              </a:ext>
            </a:extLst>
          </p:cNvPr>
          <p:cNvPicPr>
            <a:picLocks noChangeAspect="1"/>
          </p:cNvPicPr>
          <p:nvPr/>
        </p:nvPicPr>
        <p:blipFill>
          <a:blip r:embed="rId24"/>
          <a:stretch>
            <a:fillRect/>
          </a:stretch>
        </p:blipFill>
        <p:spPr>
          <a:xfrm>
            <a:off x="1717674" y="32911175"/>
            <a:ext cx="5716598" cy="5486400"/>
          </a:xfrm>
          <a:prstGeom prst="rect">
            <a:avLst/>
          </a:prstGeom>
        </p:spPr>
      </p:pic>
      <p:sp>
        <p:nvSpPr>
          <p:cNvPr id="88" name="Rounded Rectangle 21">
            <a:extLst>
              <a:ext uri="{FF2B5EF4-FFF2-40B4-BE49-F238E27FC236}">
                <a16:creationId xmlns:a16="http://schemas.microsoft.com/office/drawing/2014/main" id="{BE505225-C817-89E1-4961-937E6FC52212}"/>
              </a:ext>
            </a:extLst>
          </p:cNvPr>
          <p:cNvSpPr/>
          <p:nvPr/>
        </p:nvSpPr>
        <p:spPr>
          <a:xfrm>
            <a:off x="15329286" y="16956449"/>
            <a:ext cx="14474294" cy="6525586"/>
          </a:xfrm>
          <a:prstGeom prst="roundRect">
            <a:avLst>
              <a:gd name="adj" fmla="val 5155"/>
            </a:avLst>
          </a:prstGeom>
          <a:solidFill>
            <a:schemeClr val="tx1">
              <a:alpha val="90000"/>
            </a:schemeClr>
          </a:solidFill>
          <a:ln w="19050" cmpd="sng">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endParaRPr lang="en-US" dirty="0"/>
          </a:p>
        </p:txBody>
      </p:sp>
      <p:sp>
        <p:nvSpPr>
          <p:cNvPr id="89" name="Text Placeholder 333">
            <a:extLst>
              <a:ext uri="{FF2B5EF4-FFF2-40B4-BE49-F238E27FC236}">
                <a16:creationId xmlns:a16="http://schemas.microsoft.com/office/drawing/2014/main" id="{066CBC55-4131-944A-A199-C460BE5E8B6C}"/>
              </a:ext>
            </a:extLst>
          </p:cNvPr>
          <p:cNvSpPr txBox="1">
            <a:spLocks/>
          </p:cNvSpPr>
          <p:nvPr/>
        </p:nvSpPr>
        <p:spPr>
          <a:xfrm>
            <a:off x="15617312" y="17031537"/>
            <a:ext cx="13813748" cy="617320"/>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algn="ctr"/>
            <a:r>
              <a:rPr lang="en-GB" sz="3600" b="1" dirty="0">
                <a:solidFill>
                  <a:srgbClr val="000000"/>
                </a:solidFill>
                <a:latin typeface="PT Sans" charset="-52"/>
                <a:ea typeface="PT Sans" charset="-52"/>
                <a:cs typeface="PT Sans" charset="-52"/>
              </a:rPr>
              <a:t>GEANT 4 Simulation Setup of ECCE Forward EMCAL</a:t>
            </a:r>
          </a:p>
        </p:txBody>
      </p:sp>
      <p:sp>
        <p:nvSpPr>
          <p:cNvPr id="18" name="TextBox 17">
            <a:extLst>
              <a:ext uri="{FF2B5EF4-FFF2-40B4-BE49-F238E27FC236}">
                <a16:creationId xmlns:a16="http://schemas.microsoft.com/office/drawing/2014/main" id="{6FF5C984-8F04-26B6-AF82-15EE354D1548}"/>
              </a:ext>
            </a:extLst>
          </p:cNvPr>
          <p:cNvSpPr txBox="1"/>
          <p:nvPr/>
        </p:nvSpPr>
        <p:spPr>
          <a:xfrm>
            <a:off x="1750852" y="29391086"/>
            <a:ext cx="3010119" cy="446276"/>
          </a:xfrm>
          <a:prstGeom prst="rect">
            <a:avLst/>
          </a:prstGeom>
          <a:noFill/>
        </p:spPr>
        <p:txBody>
          <a:bodyPr wrap="none" rtlCol="0">
            <a:spAutoFit/>
          </a:bodyPr>
          <a:lstStyle/>
          <a:p>
            <a:r>
              <a:rPr lang="en-US" sz="2300" dirty="0"/>
              <a:t>Hadron Going Direction</a:t>
            </a:r>
          </a:p>
        </p:txBody>
      </p:sp>
      <mc:AlternateContent xmlns:mc="http://schemas.openxmlformats.org/markup-compatibility/2006" xmlns:a14="http://schemas.microsoft.com/office/drawing/2010/main">
        <mc:Choice Requires="a14">
          <p:sp>
            <p:nvSpPr>
              <p:cNvPr id="90" name="TextBox 89">
                <a:extLst>
                  <a:ext uri="{FF2B5EF4-FFF2-40B4-BE49-F238E27FC236}">
                    <a16:creationId xmlns:a16="http://schemas.microsoft.com/office/drawing/2014/main" id="{59819E75-7F69-C0F8-7641-9C49CDFA6F18}"/>
                  </a:ext>
                </a:extLst>
              </p:cNvPr>
              <p:cNvSpPr txBox="1"/>
              <p:nvPr/>
            </p:nvSpPr>
            <p:spPr>
              <a:xfrm>
                <a:off x="15362328" y="32338523"/>
                <a:ext cx="14474294" cy="4893647"/>
              </a:xfrm>
              <a:prstGeom prst="rect">
                <a:avLst/>
              </a:prstGeom>
              <a:noFill/>
            </p:spPr>
            <p:txBody>
              <a:bodyPr wrap="square">
                <a:spAutoFit/>
              </a:bodyPr>
              <a:lstStyle/>
              <a:p>
                <a:pPr marL="342900" indent="-342900">
                  <a:buFont typeface="Arial" panose="020B0604020202020204" pitchFamily="34" charset="0"/>
                  <a:buChar char="•"/>
                </a:pPr>
                <a:r>
                  <a:rPr kumimoji="1" lang="en-US" altLang="zh-CN" sz="2400" b="1" dirty="0" err="1">
                    <a:solidFill>
                      <a:schemeClr val="bg1"/>
                    </a:solidFill>
                    <a:latin typeface="Calibri" panose="020F0502020204030204" pitchFamily="34" charset="0"/>
                    <a:cs typeface="Calibri" panose="020F0502020204030204" pitchFamily="34" charset="0"/>
                  </a:rPr>
                  <a:t>WCu</a:t>
                </a:r>
                <a:r>
                  <a:rPr kumimoji="1" lang="en-US" altLang="zh-CN" sz="2400" b="1" dirty="0">
                    <a:solidFill>
                      <a:schemeClr val="bg1"/>
                    </a:solidFill>
                    <a:latin typeface="Calibri" panose="020F0502020204030204" pitchFamily="34" charset="0"/>
                    <a:cs typeface="Calibri" panose="020F0502020204030204" pitchFamily="34" charset="0"/>
                  </a:rPr>
                  <a:t> and Pb Shashlik EMCAL Designs for EIC Experiments</a:t>
                </a:r>
              </a:p>
              <a:p>
                <a:pPr marL="1248113" lvl="1" indent="-342900">
                  <a:buFont typeface="Courier New" panose="02070309020205020404" pitchFamily="49" charset="0"/>
                  <a:buChar char="o"/>
                </a:pPr>
                <a:r>
                  <a:rPr kumimoji="1" lang="en-US" altLang="zh-CN" sz="2400" dirty="0">
                    <a:solidFill>
                      <a:schemeClr val="bg1"/>
                    </a:solidFill>
                    <a:latin typeface="Calibri" panose="020F0502020204030204" pitchFamily="34" charset="0"/>
                    <a:cs typeface="Calibri" panose="020F0502020204030204" pitchFamily="34" charset="0"/>
                  </a:rPr>
                  <a:t>Fine tower segmentation (tower size &lt; R</a:t>
                </a:r>
                <a:r>
                  <a:rPr kumimoji="1" lang="en-US" altLang="zh-CN" sz="2400" baseline="-25000" dirty="0">
                    <a:solidFill>
                      <a:schemeClr val="bg1"/>
                    </a:solidFill>
                    <a:latin typeface="Calibri" panose="020F0502020204030204" pitchFamily="34" charset="0"/>
                    <a:cs typeface="Calibri" panose="020F0502020204030204" pitchFamily="34" charset="0"/>
                  </a:rPr>
                  <a:t>M</a:t>
                </a:r>
                <a:r>
                  <a:rPr kumimoji="1" lang="en-US" altLang="zh-CN" sz="2400" dirty="0">
                    <a:solidFill>
                      <a:schemeClr val="bg1"/>
                    </a:solidFill>
                    <a:latin typeface="Calibri" panose="020F0502020204030204" pitchFamily="34" charset="0"/>
                    <a:cs typeface="Calibri" panose="020F0502020204030204" pitchFamily="34" charset="0"/>
                  </a:rPr>
                  <a:t>) </a:t>
                </a:r>
              </a:p>
              <a:p>
                <a:pPr marL="1248113" lvl="1" indent="-342900">
                  <a:buFont typeface="Courier New" panose="02070309020205020404" pitchFamily="49" charset="0"/>
                  <a:buChar char="o"/>
                </a:pPr>
                <a:r>
                  <a:rPr kumimoji="1" lang="en-US" altLang="zh-CN" sz="2400" dirty="0">
                    <a:solidFill>
                      <a:schemeClr val="bg1"/>
                    </a:solidFill>
                    <a:latin typeface="Calibri" panose="020F0502020204030204" pitchFamily="34" charset="0"/>
                    <a:cs typeface="Calibri" panose="020F0502020204030204" pitchFamily="34" charset="0"/>
                  </a:rPr>
                  <a:t>Apply </a:t>
                </a:r>
                <a:r>
                  <a:rPr kumimoji="1" lang="en-US" altLang="zh-CN" sz="2400" i="1" dirty="0" err="1">
                    <a:solidFill>
                      <a:schemeClr val="bg1"/>
                    </a:solidFill>
                    <a:latin typeface="Calibri" panose="020F0502020204030204" pitchFamily="34" charset="0"/>
                    <a:cs typeface="Calibri" panose="020F0502020204030204" pitchFamily="34" charset="0"/>
                  </a:rPr>
                  <a:t>TracePro</a:t>
                </a:r>
                <a:r>
                  <a:rPr kumimoji="1" lang="en-US" altLang="zh-CN" sz="2400" dirty="0">
                    <a:solidFill>
                      <a:schemeClr val="bg1"/>
                    </a:solidFill>
                    <a:latin typeface="Calibri" panose="020F0502020204030204" pitchFamily="34" charset="0"/>
                    <a:cs typeface="Calibri" panose="020F0502020204030204" pitchFamily="34" charset="0"/>
                  </a:rPr>
                  <a:t> simulation to realistically model light collection efficiency maps of fibers inside towers</a:t>
                </a:r>
              </a:p>
              <a:p>
                <a:pPr marL="342900" indent="-342900">
                  <a:buFont typeface="Arial" panose="020B0604020202020204" pitchFamily="34" charset="0"/>
                  <a:buChar char="•"/>
                </a:pPr>
                <a:r>
                  <a:rPr kumimoji="1" lang="en-US" altLang="zh-CN" sz="2400" b="1" dirty="0">
                    <a:solidFill>
                      <a:schemeClr val="bg1"/>
                    </a:solidFill>
                    <a:latin typeface="Calibri" panose="020F0502020204030204" pitchFamily="34" charset="0"/>
                    <a:cs typeface="Calibri" panose="020F0502020204030204" pitchFamily="34" charset="0"/>
                  </a:rPr>
                  <a:t>GEANT 4 Simulations for Shashlik EMCALs</a:t>
                </a:r>
                <a:endParaRPr kumimoji="1" lang="en-US" altLang="zh-CN" sz="2400" dirty="0">
                  <a:solidFill>
                    <a:schemeClr val="bg1"/>
                  </a:solidFill>
                  <a:latin typeface="Calibri" panose="020F0502020204030204" pitchFamily="34" charset="0"/>
                  <a:cs typeface="Calibri" panose="020F0502020204030204" pitchFamily="34" charset="0"/>
                </a:endParaRPr>
              </a:p>
              <a:p>
                <a:pPr marL="1248113" lvl="1" indent="-342900">
                  <a:buFont typeface="Courier New" panose="02070309020205020404" pitchFamily="49" charset="0"/>
                  <a:buChar char="o"/>
                </a:pPr>
                <a:r>
                  <a:rPr kumimoji="1" lang="el-GR" altLang="zh-CN" sz="2400" dirty="0">
                    <a:solidFill>
                      <a:schemeClr val="bg1"/>
                    </a:solidFill>
                    <a:latin typeface="Calibri" panose="020F0502020204030204" pitchFamily="34" charset="0"/>
                    <a:cs typeface="Calibri" panose="020F0502020204030204" pitchFamily="34" charset="0"/>
                  </a:rPr>
                  <a:t>π</a:t>
                </a:r>
                <a:r>
                  <a:rPr kumimoji="1" lang="en-US" altLang="zh-CN" sz="2400" baseline="30000" dirty="0">
                    <a:solidFill>
                      <a:schemeClr val="bg1"/>
                    </a:solidFill>
                    <a:latin typeface="Calibri" panose="020F0502020204030204" pitchFamily="34" charset="0"/>
                    <a:cs typeface="Calibri" panose="020F0502020204030204" pitchFamily="34" charset="0"/>
                  </a:rPr>
                  <a:t>0</a:t>
                </a:r>
                <a:r>
                  <a:rPr kumimoji="1" lang="en-US" altLang="zh-CN" sz="2400" dirty="0">
                    <a:solidFill>
                      <a:schemeClr val="bg1"/>
                    </a:solidFill>
                    <a:latin typeface="Calibri" panose="020F0502020204030204" pitchFamily="34" charset="0"/>
                    <a:cs typeface="Calibri" panose="020F0502020204030204" pitchFamily="34" charset="0"/>
                  </a:rPr>
                  <a:t> merging probability decreases with finer granularity </a:t>
                </a:r>
                <a14:m>
                  <m:oMath xmlns:m="http://schemas.openxmlformats.org/officeDocument/2006/math">
                    <m:r>
                      <a:rPr kumimoji="1" lang="en-US" altLang="zh-CN" sz="2400" i="1" smtClean="0">
                        <a:solidFill>
                          <a:schemeClr val="bg1"/>
                        </a:solidFill>
                        <a:latin typeface="Cambria Math" panose="02040503050406030204" pitchFamily="18" charset="0"/>
                      </a:rPr>
                      <m:t>→</m:t>
                    </m:r>
                  </m:oMath>
                </a14:m>
                <a:r>
                  <a:rPr kumimoji="1" lang="en-US" altLang="zh-CN" sz="2400" dirty="0">
                    <a:solidFill>
                      <a:schemeClr val="bg1"/>
                    </a:solidFill>
                    <a:latin typeface="Calibri" panose="020F0502020204030204" pitchFamily="34" charset="0"/>
                    <a:cs typeface="Calibri" panose="020F0502020204030204" pitchFamily="34" charset="0"/>
                  </a:rPr>
                  <a:t> reconstruct </a:t>
                </a:r>
                <a:r>
                  <a:rPr kumimoji="1" lang="el-GR" altLang="zh-CN" sz="2400" dirty="0">
                    <a:solidFill>
                      <a:schemeClr val="bg1"/>
                    </a:solidFill>
                    <a:latin typeface="Calibri" panose="020F0502020204030204" pitchFamily="34" charset="0"/>
                    <a:cs typeface="Calibri" panose="020F0502020204030204" pitchFamily="34" charset="0"/>
                  </a:rPr>
                  <a:t>π</a:t>
                </a:r>
                <a:r>
                  <a:rPr kumimoji="1" lang="en-US" altLang="zh-CN" sz="2400" baseline="30000" dirty="0">
                    <a:solidFill>
                      <a:schemeClr val="bg1"/>
                    </a:solidFill>
                    <a:latin typeface="Calibri" panose="020F0502020204030204" pitchFamily="34" charset="0"/>
                    <a:cs typeface="Calibri" panose="020F0502020204030204" pitchFamily="34" charset="0"/>
                  </a:rPr>
                  <a:t>0 </a:t>
                </a:r>
                <a:r>
                  <a:rPr kumimoji="1" lang="en-US" altLang="zh-CN" sz="2400" dirty="0">
                    <a:solidFill>
                      <a:schemeClr val="bg1"/>
                    </a:solidFill>
                    <a:latin typeface="Calibri" panose="020F0502020204030204" pitchFamily="34" charset="0"/>
                    <a:cs typeface="Calibri" panose="020F0502020204030204" pitchFamily="34" charset="0"/>
                  </a:rPr>
                  <a:t>up to higher energy for DVMP</a:t>
                </a:r>
              </a:p>
              <a:p>
                <a:pPr marL="1248113" lvl="1" indent="-342900">
                  <a:buFont typeface="Courier New" panose="02070309020205020404" pitchFamily="49" charset="0"/>
                  <a:buChar char="o"/>
                </a:pPr>
                <a:r>
                  <a:rPr kumimoji="1" lang="en-US" altLang="zh-CN" sz="2400" dirty="0">
                    <a:solidFill>
                      <a:schemeClr val="bg1"/>
                    </a:solidFill>
                    <a:latin typeface="Calibri" panose="020F0502020204030204" pitchFamily="34" charset="0"/>
                    <a:cs typeface="Calibri" panose="020F0502020204030204" pitchFamily="34" charset="0"/>
                  </a:rPr>
                  <a:t>Strong dependence on granularity while weak dependence on R</a:t>
                </a:r>
                <a:r>
                  <a:rPr kumimoji="1" lang="en-US" altLang="zh-CN" sz="2400" baseline="-25000" dirty="0">
                    <a:solidFill>
                      <a:schemeClr val="bg1"/>
                    </a:solidFill>
                    <a:latin typeface="Calibri" panose="020F0502020204030204" pitchFamily="34" charset="0"/>
                    <a:cs typeface="Calibri" panose="020F0502020204030204" pitchFamily="34" charset="0"/>
                  </a:rPr>
                  <a:t>M  </a:t>
                </a:r>
                <a:r>
                  <a:rPr kumimoji="1" lang="en-US" altLang="zh-CN" sz="2400" dirty="0">
                    <a:solidFill>
                      <a:schemeClr val="bg1"/>
                    </a:solidFill>
                    <a:latin typeface="Calibri" panose="020F0502020204030204" pitchFamily="34" charset="0"/>
                    <a:cs typeface="Calibri" panose="020F0502020204030204" pitchFamily="34" charset="0"/>
                  </a:rPr>
                  <a:t>for </a:t>
                </a:r>
                <a:r>
                  <a:rPr kumimoji="1" lang="en-US" altLang="zh-CN" sz="2400" dirty="0" err="1">
                    <a:solidFill>
                      <a:schemeClr val="bg1"/>
                    </a:solidFill>
                    <a:latin typeface="Calibri" panose="020F0502020204030204" pitchFamily="34" charset="0"/>
                    <a:cs typeface="Calibri" panose="020F0502020204030204" pitchFamily="34" charset="0"/>
                  </a:rPr>
                  <a:t>WCu</a:t>
                </a:r>
                <a:r>
                  <a:rPr kumimoji="1" lang="en-US" altLang="zh-CN" sz="2400" dirty="0">
                    <a:solidFill>
                      <a:schemeClr val="bg1"/>
                    </a:solidFill>
                    <a:latin typeface="Calibri" panose="020F0502020204030204" pitchFamily="34" charset="0"/>
                    <a:cs typeface="Calibri" panose="020F0502020204030204" pitchFamily="34" charset="0"/>
                  </a:rPr>
                  <a:t> EMCAL design</a:t>
                </a:r>
              </a:p>
              <a:p>
                <a:pPr marL="1248113" lvl="1" indent="-342900">
                  <a:buFont typeface="Courier New" panose="02070309020205020404" pitchFamily="49" charset="0"/>
                  <a:buChar char="o"/>
                </a:pPr>
                <a:r>
                  <a:rPr kumimoji="1" lang="en-US" altLang="zh-CN" sz="2400" dirty="0">
                    <a:solidFill>
                      <a:schemeClr val="bg1"/>
                    </a:solidFill>
                    <a:latin typeface="Calibri" panose="020F0502020204030204" pitchFamily="34" charset="0"/>
                    <a:cs typeface="Calibri" panose="020F0502020204030204" pitchFamily="34" charset="0"/>
                  </a:rPr>
                  <a:t>R</a:t>
                </a:r>
                <a:r>
                  <a:rPr kumimoji="1" lang="en-US" altLang="zh-CN" sz="2400" baseline="-25000" dirty="0">
                    <a:solidFill>
                      <a:schemeClr val="bg1"/>
                    </a:solidFill>
                    <a:latin typeface="Calibri" panose="020F0502020204030204" pitchFamily="34" charset="0"/>
                    <a:cs typeface="Calibri" panose="020F0502020204030204" pitchFamily="34" charset="0"/>
                  </a:rPr>
                  <a:t>M </a:t>
                </a:r>
                <a:r>
                  <a:rPr kumimoji="1" lang="en-US" altLang="zh-CN" sz="2400" dirty="0">
                    <a:solidFill>
                      <a:schemeClr val="bg1"/>
                    </a:solidFill>
                    <a:latin typeface="Calibri" panose="020F0502020204030204" pitchFamily="34" charset="0"/>
                    <a:cs typeface="Calibri" panose="020F0502020204030204" pitchFamily="34" charset="0"/>
                  </a:rPr>
                  <a:t> dominates in the ECCE Pb EMCAL design </a:t>
                </a:r>
                <a14:m>
                  <m:oMath xmlns:m="http://schemas.openxmlformats.org/officeDocument/2006/math">
                    <m:r>
                      <a:rPr kumimoji="1" lang="en-US" altLang="zh-CN" sz="2400" i="1">
                        <a:solidFill>
                          <a:schemeClr val="bg1"/>
                        </a:solidFill>
                        <a:latin typeface="Cambria Math" panose="02040503050406030204" pitchFamily="18" charset="0"/>
                      </a:rPr>
                      <m:t>→</m:t>
                    </m:r>
                  </m:oMath>
                </a14:m>
                <a:r>
                  <a:rPr kumimoji="1" lang="en-US" altLang="zh-CN" sz="2400" dirty="0">
                    <a:solidFill>
                      <a:schemeClr val="bg1"/>
                    </a:solidFill>
                    <a:latin typeface="Calibri" panose="020F0502020204030204" pitchFamily="34" charset="0"/>
                    <a:cs typeface="Calibri" panose="020F0502020204030204" pitchFamily="34" charset="0"/>
                  </a:rPr>
                  <a:t> larger towers size with fewer readouts to reduce the cost</a:t>
                </a:r>
              </a:p>
              <a:p>
                <a:pPr marL="1248113" lvl="1" indent="-342900">
                  <a:buFont typeface="Courier New" panose="02070309020205020404" pitchFamily="49" charset="0"/>
                  <a:buChar char="o"/>
                </a:pPr>
                <a:r>
                  <a:rPr kumimoji="1" lang="en-US" altLang="zh-CN" sz="2400" dirty="0">
                    <a:solidFill>
                      <a:schemeClr val="bg1"/>
                    </a:solidFill>
                    <a:latin typeface="Calibri" panose="020F0502020204030204" pitchFamily="34" charset="0"/>
                    <a:cs typeface="Calibri" panose="020F0502020204030204" pitchFamily="34" charset="0"/>
                  </a:rPr>
                  <a:t>ECCE Pb EMCAL has better position and energy resolution performance than the </a:t>
                </a:r>
                <a:r>
                  <a:rPr kumimoji="1" lang="en-US" altLang="zh-CN" sz="2400" dirty="0" err="1">
                    <a:solidFill>
                      <a:schemeClr val="bg1"/>
                    </a:solidFill>
                    <a:latin typeface="Calibri" panose="020F0502020204030204" pitchFamily="34" charset="0"/>
                    <a:cs typeface="Calibri" panose="020F0502020204030204" pitchFamily="34" charset="0"/>
                  </a:rPr>
                  <a:t>WCu</a:t>
                </a:r>
                <a:r>
                  <a:rPr kumimoji="1" lang="en-US" altLang="zh-CN" sz="2400" dirty="0">
                    <a:solidFill>
                      <a:schemeClr val="bg1"/>
                    </a:solidFill>
                    <a:latin typeface="Calibri" panose="020F0502020204030204" pitchFamily="34" charset="0"/>
                    <a:cs typeface="Calibri" panose="020F0502020204030204" pitchFamily="34" charset="0"/>
                  </a:rPr>
                  <a:t> EMCAL</a:t>
                </a:r>
              </a:p>
              <a:p>
                <a:pPr marL="342900" indent="-342900">
                  <a:buFont typeface="Arial" panose="020B0604020202020204" pitchFamily="34" charset="0"/>
                  <a:buChar char="•"/>
                </a:pPr>
                <a:r>
                  <a:rPr kumimoji="1" lang="en-US" altLang="zh-CN" sz="2400" b="1" dirty="0">
                    <a:solidFill>
                      <a:schemeClr val="bg1"/>
                    </a:solidFill>
                    <a:latin typeface="Calibri" panose="020F0502020204030204" pitchFamily="34" charset="0"/>
                    <a:cs typeface="Calibri" panose="020F0502020204030204" pitchFamily="34" charset="0"/>
                  </a:rPr>
                  <a:t>Outlook</a:t>
                </a:r>
              </a:p>
              <a:p>
                <a:pPr marL="1248113" lvl="1" indent="-342900">
                  <a:buFont typeface="Courier New" panose="02070309020205020404" pitchFamily="49" charset="0"/>
                  <a:buChar char="o"/>
                </a:pPr>
                <a:r>
                  <a:rPr kumimoji="1" lang="en-US" altLang="zh-CN" sz="2400" dirty="0">
                    <a:solidFill>
                      <a:schemeClr val="bg1"/>
                    </a:solidFill>
                    <a:latin typeface="Calibri" panose="020F0502020204030204" pitchFamily="34" charset="0"/>
                    <a:cs typeface="Calibri" panose="020F0502020204030204" pitchFamily="34" charset="0"/>
                  </a:rPr>
                  <a:t>Will finish </a:t>
                </a:r>
                <a:r>
                  <a:rPr kumimoji="1" lang="el-GR" altLang="zh-CN" sz="2400" dirty="0">
                    <a:solidFill>
                      <a:schemeClr val="bg1"/>
                    </a:solidFill>
                    <a:latin typeface="Calibri" panose="020F0502020204030204" pitchFamily="34" charset="0"/>
                    <a:cs typeface="Calibri" panose="020F0502020204030204" pitchFamily="34" charset="0"/>
                  </a:rPr>
                  <a:t>π</a:t>
                </a:r>
                <a:r>
                  <a:rPr kumimoji="1" lang="en-US" altLang="zh-CN" sz="2400" baseline="30000" dirty="0">
                    <a:solidFill>
                      <a:schemeClr val="bg1"/>
                    </a:solidFill>
                    <a:latin typeface="Calibri" panose="020F0502020204030204" pitchFamily="34" charset="0"/>
                    <a:cs typeface="Calibri" panose="020F0502020204030204" pitchFamily="34" charset="0"/>
                  </a:rPr>
                  <a:t>0 </a:t>
                </a:r>
                <a:r>
                  <a:rPr kumimoji="1" lang="en-US" altLang="zh-CN" sz="2400" dirty="0">
                    <a:solidFill>
                      <a:schemeClr val="bg1"/>
                    </a:solidFill>
                    <a:latin typeface="Calibri" panose="020F0502020204030204" pitchFamily="34" charset="0"/>
                    <a:cs typeface="Calibri" panose="020F0502020204030204" pitchFamily="34" charset="0"/>
                  </a:rPr>
                  <a:t>merging probability studies for ECCE Pb EMCAL design with different tower sizes</a:t>
                </a:r>
              </a:p>
              <a:p>
                <a:pPr marL="1248113" lvl="1" indent="-342900">
                  <a:buFont typeface="Courier New" panose="02070309020205020404" pitchFamily="49" charset="0"/>
                  <a:buChar char="o"/>
                </a:pPr>
                <a:r>
                  <a:rPr kumimoji="1" lang="en-US" altLang="zh-CN" sz="2400" dirty="0">
                    <a:solidFill>
                      <a:schemeClr val="bg1"/>
                    </a:solidFill>
                    <a:latin typeface="Calibri" panose="020F0502020204030204" pitchFamily="34" charset="0"/>
                    <a:cs typeface="Calibri" panose="020F0502020204030204" pitchFamily="34" charset="0"/>
                  </a:rPr>
                  <a:t>Compare the performance of alternative ECCE Pb EMCAL design with </a:t>
                </a:r>
                <a:r>
                  <a:rPr kumimoji="1" lang="en-US" altLang="zh-CN" sz="2400" dirty="0" err="1">
                    <a:solidFill>
                      <a:schemeClr val="bg1"/>
                    </a:solidFill>
                    <a:latin typeface="Calibri" panose="020F0502020204030204" pitchFamily="34" charset="0"/>
                    <a:cs typeface="Calibri" panose="020F0502020204030204" pitchFamily="34" charset="0"/>
                  </a:rPr>
                  <a:t>WCu</a:t>
                </a:r>
                <a:r>
                  <a:rPr kumimoji="1" lang="en-US" altLang="zh-CN" sz="2400" dirty="0">
                    <a:solidFill>
                      <a:schemeClr val="bg1"/>
                    </a:solidFill>
                    <a:latin typeface="Calibri" panose="020F0502020204030204" pitchFamily="34" charset="0"/>
                    <a:cs typeface="Calibri" panose="020F0502020204030204" pitchFamily="34" charset="0"/>
                  </a:rPr>
                  <a:t> absorber (smaller R</a:t>
                </a:r>
                <a:r>
                  <a:rPr kumimoji="1" lang="en-US" altLang="zh-CN" sz="2400" baseline="-25000" dirty="0">
                    <a:solidFill>
                      <a:schemeClr val="bg1"/>
                    </a:solidFill>
                    <a:latin typeface="Calibri" panose="020F0502020204030204" pitchFamily="34" charset="0"/>
                    <a:cs typeface="Calibri" panose="020F0502020204030204" pitchFamily="34" charset="0"/>
                  </a:rPr>
                  <a:t>M</a:t>
                </a:r>
                <a:r>
                  <a:rPr kumimoji="1" lang="en-US" altLang="zh-CN" sz="2400" dirty="0">
                    <a:solidFill>
                      <a:schemeClr val="bg1"/>
                    </a:solidFill>
                    <a:latin typeface="Calibri" panose="020F0502020204030204" pitchFamily="34" charset="0"/>
                    <a:cs typeface="Calibri" panose="020F0502020204030204" pitchFamily="34" charset="0"/>
                  </a:rPr>
                  <a:t>)</a:t>
                </a:r>
                <a:endParaRPr kumimoji="1" lang="en-US" altLang="zh-CN" sz="2400" b="1" dirty="0">
                  <a:solidFill>
                    <a:schemeClr val="bg1"/>
                  </a:solidFill>
                  <a:latin typeface="Calibri" panose="020F0502020204030204" pitchFamily="34" charset="0"/>
                  <a:cs typeface="Calibri" panose="020F0502020204030204" pitchFamily="34" charset="0"/>
                </a:endParaRPr>
              </a:p>
              <a:p>
                <a:pPr marL="1248113" lvl="1" indent="-342900">
                  <a:buFont typeface="Courier New" panose="02070309020205020404" pitchFamily="49" charset="0"/>
                  <a:buChar char="o"/>
                </a:pPr>
                <a:r>
                  <a:rPr kumimoji="1" lang="en-US" altLang="zh-CN" sz="2400" dirty="0">
                    <a:solidFill>
                      <a:schemeClr val="bg1"/>
                    </a:solidFill>
                    <a:latin typeface="Calibri" panose="020F0502020204030204" pitchFamily="34" charset="0"/>
                    <a:cs typeface="Calibri" panose="020F0502020204030204" pitchFamily="34" charset="0"/>
                  </a:rPr>
                  <a:t>Possible test beam studies of shashlik EMCAL prototypes in near future</a:t>
                </a:r>
              </a:p>
              <a:p>
                <a:pPr marL="1248113" lvl="1" indent="-342900">
                  <a:buFont typeface="Courier New" panose="02070309020205020404" pitchFamily="49" charset="0"/>
                  <a:buChar char="o"/>
                </a:pPr>
                <a:r>
                  <a:rPr kumimoji="1" lang="en-US" altLang="zh-CN" sz="2400" dirty="0">
                    <a:solidFill>
                      <a:schemeClr val="bg1"/>
                    </a:solidFill>
                    <a:latin typeface="Calibri" panose="020F0502020204030204" pitchFamily="34" charset="0"/>
                    <a:cs typeface="Calibri" panose="020F0502020204030204" pitchFamily="34" charset="0"/>
                  </a:rPr>
                  <a:t>The Korean and Japanese groups show strong interests and are open for collaboration of this project</a:t>
                </a:r>
              </a:p>
            </p:txBody>
          </p:sp>
        </mc:Choice>
        <mc:Fallback xmlns="">
          <p:sp>
            <p:nvSpPr>
              <p:cNvPr id="90" name="TextBox 89">
                <a:extLst>
                  <a:ext uri="{FF2B5EF4-FFF2-40B4-BE49-F238E27FC236}">
                    <a16:creationId xmlns:a16="http://schemas.microsoft.com/office/drawing/2014/main" id="{59819E75-7F69-C0F8-7641-9C49CDFA6F18}"/>
                  </a:ext>
                </a:extLst>
              </p:cNvPr>
              <p:cNvSpPr txBox="1">
                <a:spLocks noRot="1" noChangeAspect="1" noMove="1" noResize="1" noEditPoints="1" noAdjustHandles="1" noChangeArrowheads="1" noChangeShapeType="1" noTextEdit="1"/>
              </p:cNvSpPr>
              <p:nvPr/>
            </p:nvSpPr>
            <p:spPr>
              <a:xfrm>
                <a:off x="15362328" y="32338523"/>
                <a:ext cx="14474294" cy="4893647"/>
              </a:xfrm>
              <a:prstGeom prst="rect">
                <a:avLst/>
              </a:prstGeom>
              <a:blipFill>
                <a:blip r:embed="rId25"/>
                <a:stretch>
                  <a:fillRect l="-613" t="-1036" b="-1813"/>
                </a:stretch>
              </a:blipFill>
            </p:spPr>
            <p:txBody>
              <a:bodyPr/>
              <a:lstStyle/>
              <a:p>
                <a:r>
                  <a:rPr lang="en-US">
                    <a:noFill/>
                  </a:rPr>
                  <a:t> </a:t>
                </a:r>
              </a:p>
            </p:txBody>
          </p:sp>
        </mc:Fallback>
      </mc:AlternateContent>
      <p:pic>
        <p:nvPicPr>
          <p:cNvPr id="91" name="图片 92" descr="Screen Shot 2021-03-20 at 11.26.35 PM.png">
            <a:extLst>
              <a:ext uri="{FF2B5EF4-FFF2-40B4-BE49-F238E27FC236}">
                <a16:creationId xmlns:a16="http://schemas.microsoft.com/office/drawing/2014/main" id="{9B57F7F4-B27A-E3A7-3F07-410F2AD01CF1}"/>
              </a:ext>
            </a:extLst>
          </p:cNvPr>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17188781" y="17801747"/>
            <a:ext cx="5829583" cy="3931920"/>
          </a:xfrm>
          <a:prstGeom prst="rect">
            <a:avLst/>
          </a:prstGeom>
        </p:spPr>
      </p:pic>
      <p:sp>
        <p:nvSpPr>
          <p:cNvPr id="98" name="矩形 112">
            <a:extLst>
              <a:ext uri="{FF2B5EF4-FFF2-40B4-BE49-F238E27FC236}">
                <a16:creationId xmlns:a16="http://schemas.microsoft.com/office/drawing/2014/main" id="{8EF27176-B940-19F9-A88B-BC59B07B42D1}"/>
              </a:ext>
            </a:extLst>
          </p:cNvPr>
          <p:cNvSpPr/>
          <p:nvPr/>
        </p:nvSpPr>
        <p:spPr>
          <a:xfrm>
            <a:off x="21615268" y="19271165"/>
            <a:ext cx="1210719" cy="800219"/>
          </a:xfrm>
          <a:prstGeom prst="rect">
            <a:avLst/>
          </a:prstGeom>
        </p:spPr>
        <p:txBody>
          <a:bodyPr wrap="square">
            <a:spAutoFit/>
          </a:bodyPr>
          <a:lstStyle/>
          <a:p>
            <a:pPr algn="ctr"/>
            <a:r>
              <a:rPr kumimoji="1" lang="en-US" altLang="zh-CN" sz="2300" b="1" dirty="0">
                <a:solidFill>
                  <a:srgbClr val="FFFF00"/>
                </a:solidFill>
              </a:rPr>
              <a:t>EM Clusters</a:t>
            </a:r>
            <a:endParaRPr lang="zh-CN" altLang="en-US" sz="2300" b="1" dirty="0">
              <a:solidFill>
                <a:srgbClr val="FFFF00"/>
              </a:solidFill>
            </a:endParaRPr>
          </a:p>
        </p:txBody>
      </p:sp>
      <p:sp>
        <p:nvSpPr>
          <p:cNvPr id="103" name="矩形 11">
            <a:extLst>
              <a:ext uri="{FF2B5EF4-FFF2-40B4-BE49-F238E27FC236}">
                <a16:creationId xmlns:a16="http://schemas.microsoft.com/office/drawing/2014/main" id="{002912E2-8B6E-1FC1-76FF-E0C8D96F4FEF}"/>
              </a:ext>
            </a:extLst>
          </p:cNvPr>
          <p:cNvSpPr/>
          <p:nvPr/>
        </p:nvSpPr>
        <p:spPr>
          <a:xfrm>
            <a:off x="19689751" y="19697340"/>
            <a:ext cx="454698" cy="461665"/>
          </a:xfrm>
          <a:prstGeom prst="rect">
            <a:avLst/>
          </a:prstGeom>
        </p:spPr>
        <p:txBody>
          <a:bodyPr wrap="square">
            <a:spAutoFit/>
          </a:bodyPr>
          <a:lstStyle/>
          <a:p>
            <a:r>
              <a:rPr kumimoji="1" lang="el-GR" altLang="zh-CN" sz="2400" b="1" dirty="0">
                <a:solidFill>
                  <a:srgbClr val="008000"/>
                </a:solidFill>
                <a:latin typeface="Times"/>
                <a:cs typeface="Times"/>
              </a:rPr>
              <a:t>γ</a:t>
            </a:r>
            <a:endParaRPr lang="zh-CN" altLang="en-US" sz="2300" b="1" dirty="0">
              <a:solidFill>
                <a:srgbClr val="008000"/>
              </a:solidFill>
            </a:endParaRPr>
          </a:p>
        </p:txBody>
      </p:sp>
      <p:cxnSp>
        <p:nvCxnSpPr>
          <p:cNvPr id="147" name="直线箭头连接符 93">
            <a:extLst>
              <a:ext uri="{FF2B5EF4-FFF2-40B4-BE49-F238E27FC236}">
                <a16:creationId xmlns:a16="http://schemas.microsoft.com/office/drawing/2014/main" id="{4661F601-9360-2A49-3DCA-E0A50940ACB5}"/>
              </a:ext>
            </a:extLst>
          </p:cNvPr>
          <p:cNvCxnSpPr/>
          <p:nvPr/>
        </p:nvCxnSpPr>
        <p:spPr>
          <a:xfrm>
            <a:off x="18343048" y="20099609"/>
            <a:ext cx="443273"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8" name="直线箭头连接符 94">
            <a:extLst>
              <a:ext uri="{FF2B5EF4-FFF2-40B4-BE49-F238E27FC236}">
                <a16:creationId xmlns:a16="http://schemas.microsoft.com/office/drawing/2014/main" id="{D92E3C9F-A70F-92DF-C741-955134179413}"/>
              </a:ext>
            </a:extLst>
          </p:cNvPr>
          <p:cNvCxnSpPr/>
          <p:nvPr/>
        </p:nvCxnSpPr>
        <p:spPr>
          <a:xfrm flipV="1">
            <a:off x="18343048" y="19659647"/>
            <a:ext cx="0" cy="43996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49" name="直线箭头连接符 95">
            <a:extLst>
              <a:ext uri="{FF2B5EF4-FFF2-40B4-BE49-F238E27FC236}">
                <a16:creationId xmlns:a16="http://schemas.microsoft.com/office/drawing/2014/main" id="{658DC284-F34B-95A2-235E-1CD18C22117F}"/>
              </a:ext>
            </a:extLst>
          </p:cNvPr>
          <p:cNvCxnSpPr/>
          <p:nvPr/>
        </p:nvCxnSpPr>
        <p:spPr>
          <a:xfrm flipH="1" flipV="1">
            <a:off x="18049277" y="19767481"/>
            <a:ext cx="293771" cy="33212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50" name="文本框 96">
            <a:extLst>
              <a:ext uri="{FF2B5EF4-FFF2-40B4-BE49-F238E27FC236}">
                <a16:creationId xmlns:a16="http://schemas.microsoft.com/office/drawing/2014/main" id="{E7C8FDE0-1D4A-8121-AA2A-0FA57E0DEACD}"/>
              </a:ext>
            </a:extLst>
          </p:cNvPr>
          <p:cNvSpPr txBox="1"/>
          <p:nvPr/>
        </p:nvSpPr>
        <p:spPr>
          <a:xfrm>
            <a:off x="18198473" y="19239369"/>
            <a:ext cx="336952" cy="477054"/>
          </a:xfrm>
          <a:prstGeom prst="rect">
            <a:avLst/>
          </a:prstGeom>
          <a:noFill/>
        </p:spPr>
        <p:txBody>
          <a:bodyPr wrap="none" rtlCol="0">
            <a:spAutoFit/>
          </a:bodyPr>
          <a:lstStyle/>
          <a:p>
            <a:r>
              <a:rPr kumimoji="1" lang="en-US" altLang="zh-CN" sz="2500" b="1" dirty="0">
                <a:solidFill>
                  <a:schemeClr val="bg1"/>
                </a:solidFill>
              </a:rPr>
              <a:t>y</a:t>
            </a:r>
            <a:endParaRPr kumimoji="1" lang="zh-CN" altLang="en-US" sz="2500" b="1" dirty="0">
              <a:solidFill>
                <a:schemeClr val="bg1"/>
              </a:solidFill>
            </a:endParaRPr>
          </a:p>
        </p:txBody>
      </p:sp>
      <p:sp>
        <p:nvSpPr>
          <p:cNvPr id="151" name="文本框 97">
            <a:extLst>
              <a:ext uri="{FF2B5EF4-FFF2-40B4-BE49-F238E27FC236}">
                <a16:creationId xmlns:a16="http://schemas.microsoft.com/office/drawing/2014/main" id="{CF646287-FF21-7BC2-A30E-1BF0855A6F24}"/>
              </a:ext>
            </a:extLst>
          </p:cNvPr>
          <p:cNvSpPr txBox="1"/>
          <p:nvPr/>
        </p:nvSpPr>
        <p:spPr>
          <a:xfrm>
            <a:off x="17898391" y="19914944"/>
            <a:ext cx="332142" cy="477054"/>
          </a:xfrm>
          <a:prstGeom prst="rect">
            <a:avLst/>
          </a:prstGeom>
          <a:noFill/>
        </p:spPr>
        <p:txBody>
          <a:bodyPr wrap="none" rtlCol="0">
            <a:spAutoFit/>
          </a:bodyPr>
          <a:lstStyle/>
          <a:p>
            <a:r>
              <a:rPr kumimoji="1" lang="en-US" altLang="zh-CN" sz="2500" b="1" dirty="0">
                <a:solidFill>
                  <a:schemeClr val="bg1"/>
                </a:solidFill>
              </a:rPr>
              <a:t>x</a:t>
            </a:r>
            <a:endParaRPr kumimoji="1" lang="zh-CN" altLang="en-US" sz="2500" b="1" dirty="0">
              <a:solidFill>
                <a:schemeClr val="bg1"/>
              </a:solidFill>
            </a:endParaRPr>
          </a:p>
        </p:txBody>
      </p:sp>
      <p:sp>
        <p:nvSpPr>
          <p:cNvPr id="152" name="文本框 98">
            <a:extLst>
              <a:ext uri="{FF2B5EF4-FFF2-40B4-BE49-F238E27FC236}">
                <a16:creationId xmlns:a16="http://schemas.microsoft.com/office/drawing/2014/main" id="{B6515C61-9B15-2029-D6C6-C178F722585D}"/>
              </a:ext>
            </a:extLst>
          </p:cNvPr>
          <p:cNvSpPr txBox="1"/>
          <p:nvPr/>
        </p:nvSpPr>
        <p:spPr>
          <a:xfrm>
            <a:off x="18786321" y="20007679"/>
            <a:ext cx="311304" cy="477054"/>
          </a:xfrm>
          <a:prstGeom prst="rect">
            <a:avLst/>
          </a:prstGeom>
          <a:noFill/>
        </p:spPr>
        <p:txBody>
          <a:bodyPr wrap="none" rtlCol="0">
            <a:spAutoFit/>
          </a:bodyPr>
          <a:lstStyle/>
          <a:p>
            <a:r>
              <a:rPr kumimoji="1" lang="en-US" altLang="zh-CN" sz="2500" b="1" dirty="0">
                <a:solidFill>
                  <a:schemeClr val="bg1"/>
                </a:solidFill>
              </a:rPr>
              <a:t>z</a:t>
            </a:r>
            <a:endParaRPr kumimoji="1" lang="zh-CN" altLang="en-US" sz="2500" b="1" dirty="0">
              <a:solidFill>
                <a:schemeClr val="bg1"/>
              </a:solidFill>
            </a:endParaRPr>
          </a:p>
        </p:txBody>
      </p:sp>
      <p:sp>
        <p:nvSpPr>
          <p:cNvPr id="153" name="文本框 99">
            <a:extLst>
              <a:ext uri="{FF2B5EF4-FFF2-40B4-BE49-F238E27FC236}">
                <a16:creationId xmlns:a16="http://schemas.microsoft.com/office/drawing/2014/main" id="{B803E072-113F-5B93-CFA7-4073A5813256}"/>
              </a:ext>
            </a:extLst>
          </p:cNvPr>
          <p:cNvSpPr txBox="1"/>
          <p:nvPr/>
        </p:nvSpPr>
        <p:spPr>
          <a:xfrm>
            <a:off x="18447098" y="19161482"/>
            <a:ext cx="965329" cy="446276"/>
          </a:xfrm>
          <a:prstGeom prst="rect">
            <a:avLst/>
          </a:prstGeom>
          <a:noFill/>
        </p:spPr>
        <p:txBody>
          <a:bodyPr wrap="none" rtlCol="0">
            <a:spAutoFit/>
          </a:bodyPr>
          <a:lstStyle/>
          <a:p>
            <a:r>
              <a:rPr kumimoji="1" lang="en-US" altLang="zh-CN" sz="2300" b="1" dirty="0">
                <a:solidFill>
                  <a:schemeClr val="bg1"/>
                </a:solidFill>
              </a:rPr>
              <a:t>(0,0,0)</a:t>
            </a:r>
            <a:endParaRPr kumimoji="1" lang="zh-CN" altLang="en-US" sz="2300" b="1" dirty="0">
              <a:solidFill>
                <a:schemeClr val="bg1"/>
              </a:solidFill>
            </a:endParaRPr>
          </a:p>
        </p:txBody>
      </p:sp>
      <p:pic>
        <p:nvPicPr>
          <p:cNvPr id="155" name="Picture 154" descr="Chart&#10;&#10;Description automatically generated">
            <a:extLst>
              <a:ext uri="{FF2B5EF4-FFF2-40B4-BE49-F238E27FC236}">
                <a16:creationId xmlns:a16="http://schemas.microsoft.com/office/drawing/2014/main" id="{4FDE7B35-D5E3-90B2-7194-9E59C56924BD}"/>
              </a:ext>
            </a:extLst>
          </p:cNvPr>
          <p:cNvPicPr>
            <a:picLocks noChangeAspect="1"/>
          </p:cNvPicPr>
          <p:nvPr/>
        </p:nvPicPr>
        <p:blipFill>
          <a:blip r:embed="rId27"/>
          <a:stretch>
            <a:fillRect/>
          </a:stretch>
        </p:blipFill>
        <p:spPr>
          <a:xfrm>
            <a:off x="24055792" y="17519652"/>
            <a:ext cx="4763832" cy="4572000"/>
          </a:xfrm>
          <a:prstGeom prst="rect">
            <a:avLst/>
          </a:prstGeom>
        </p:spPr>
      </p:pic>
      <p:pic>
        <p:nvPicPr>
          <p:cNvPr id="30" name="Picture 29">
            <a:extLst>
              <a:ext uri="{FF2B5EF4-FFF2-40B4-BE49-F238E27FC236}">
                <a16:creationId xmlns:a16="http://schemas.microsoft.com/office/drawing/2014/main" id="{01B5A073-EE05-EB81-016F-0F919F0556CC}"/>
              </a:ext>
            </a:extLst>
          </p:cNvPr>
          <p:cNvPicPr>
            <a:picLocks noChangeAspect="1"/>
          </p:cNvPicPr>
          <p:nvPr/>
        </p:nvPicPr>
        <p:blipFill>
          <a:blip r:embed="rId28"/>
          <a:stretch>
            <a:fillRect/>
          </a:stretch>
        </p:blipFill>
        <p:spPr>
          <a:xfrm>
            <a:off x="25414290" y="10089490"/>
            <a:ext cx="4287449" cy="4114800"/>
          </a:xfrm>
          <a:prstGeom prst="rect">
            <a:avLst/>
          </a:prstGeom>
        </p:spPr>
      </p:pic>
      <p:sp>
        <p:nvSpPr>
          <p:cNvPr id="166" name="矩形 11">
            <a:extLst>
              <a:ext uri="{FF2B5EF4-FFF2-40B4-BE49-F238E27FC236}">
                <a16:creationId xmlns:a16="http://schemas.microsoft.com/office/drawing/2014/main" id="{0E7C0EF5-F6BB-B720-C317-3EDC45EB8C3B}"/>
              </a:ext>
            </a:extLst>
          </p:cNvPr>
          <p:cNvSpPr/>
          <p:nvPr/>
        </p:nvSpPr>
        <p:spPr>
          <a:xfrm>
            <a:off x="5704476" y="25960995"/>
            <a:ext cx="8883258" cy="3383280"/>
          </a:xfrm>
          <a:prstGeom prst="rect">
            <a:avLst/>
          </a:prstGeom>
          <a:solidFill>
            <a:schemeClr val="tx1"/>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zh-CN" sz="2800" b="1" dirty="0">
              <a:solidFill>
                <a:srgbClr val="0070C0"/>
              </a:solidFill>
              <a:latin typeface="+mj-lt"/>
            </a:endParaRPr>
          </a:p>
          <a:p>
            <a:pPr algn="ctr"/>
            <a:endParaRPr kumimoji="1" lang="en-US" altLang="zh-CN" sz="2800" b="1" dirty="0">
              <a:solidFill>
                <a:srgbClr val="0070C0"/>
              </a:solidFill>
              <a:latin typeface="+mj-lt"/>
            </a:endParaRPr>
          </a:p>
          <a:p>
            <a:pPr algn="ctr"/>
            <a:endParaRPr kumimoji="1" lang="en-US" altLang="zh-CN" dirty="0">
              <a:solidFill>
                <a:srgbClr val="0070C0"/>
              </a:solidFill>
            </a:endParaRPr>
          </a:p>
          <a:p>
            <a:pPr algn="ctr"/>
            <a:endParaRPr kumimoji="1" lang="en-US" altLang="zh-CN" dirty="0">
              <a:solidFill>
                <a:srgbClr val="0070C0"/>
              </a:solidFill>
            </a:endParaRPr>
          </a:p>
          <a:p>
            <a:pPr algn="ctr"/>
            <a:endParaRPr kumimoji="1" lang="en-US" altLang="zh-CN" dirty="0">
              <a:solidFill>
                <a:srgbClr val="0070C0"/>
              </a:solidFill>
            </a:endParaRPr>
          </a:p>
          <a:p>
            <a:pPr algn="ctr"/>
            <a:endParaRPr kumimoji="1" lang="en-US" altLang="zh-CN" dirty="0">
              <a:solidFill>
                <a:srgbClr val="0070C0"/>
              </a:solidFill>
            </a:endParaRPr>
          </a:p>
          <a:p>
            <a:pPr algn="ctr"/>
            <a:endParaRPr kumimoji="1" lang="en-US" altLang="zh-CN" dirty="0">
              <a:solidFill>
                <a:srgbClr val="0070C0"/>
              </a:solidFill>
            </a:endParaRPr>
          </a:p>
          <a:p>
            <a:pPr algn="ctr"/>
            <a:endParaRPr kumimoji="1" lang="en-US" altLang="zh-CN" dirty="0">
              <a:solidFill>
                <a:srgbClr val="0070C0"/>
              </a:solidFill>
            </a:endParaRPr>
          </a:p>
          <a:p>
            <a:pPr algn="ctr"/>
            <a:r>
              <a:rPr kumimoji="1" lang="en-US" altLang="zh-CN" dirty="0">
                <a:solidFill>
                  <a:srgbClr val="0070C0"/>
                </a:solidFill>
              </a:rPr>
              <a:t> </a:t>
            </a:r>
            <a:endParaRPr kumimoji="1" lang="zh-CN" altLang="en-US" dirty="0">
              <a:solidFill>
                <a:srgbClr val="0070C0"/>
              </a:solidFill>
            </a:endParaRPr>
          </a:p>
        </p:txBody>
      </p:sp>
      <p:sp>
        <p:nvSpPr>
          <p:cNvPr id="167" name="TextBox 166">
            <a:extLst>
              <a:ext uri="{FF2B5EF4-FFF2-40B4-BE49-F238E27FC236}">
                <a16:creationId xmlns:a16="http://schemas.microsoft.com/office/drawing/2014/main" id="{BF4A5819-05A0-8AC9-3A3C-A12F42B1506F}"/>
              </a:ext>
            </a:extLst>
          </p:cNvPr>
          <p:cNvSpPr txBox="1"/>
          <p:nvPr/>
        </p:nvSpPr>
        <p:spPr>
          <a:xfrm>
            <a:off x="7946768" y="28821591"/>
            <a:ext cx="5219955" cy="461665"/>
          </a:xfrm>
          <a:prstGeom prst="rect">
            <a:avLst/>
          </a:prstGeom>
          <a:noFill/>
        </p:spPr>
        <p:txBody>
          <a:bodyPr wrap="none" rtlCol="0">
            <a:spAutoFit/>
          </a:bodyPr>
          <a:lstStyle/>
          <a:p>
            <a:r>
              <a:rPr lang="en-US" sz="2400" b="1" dirty="0">
                <a:solidFill>
                  <a:srgbClr val="0070C0"/>
                </a:solidFill>
              </a:rPr>
              <a:t>Optics Modeled by </a:t>
            </a:r>
            <a:r>
              <a:rPr lang="en-US" sz="2400" b="1" i="1" dirty="0" err="1">
                <a:solidFill>
                  <a:srgbClr val="0070C0"/>
                </a:solidFill>
              </a:rPr>
              <a:t>TracePro</a:t>
            </a:r>
            <a:r>
              <a:rPr lang="en-US" sz="2400" b="1" i="1" dirty="0">
                <a:solidFill>
                  <a:srgbClr val="0070C0"/>
                </a:solidFill>
              </a:rPr>
              <a:t> Simulation</a:t>
            </a:r>
          </a:p>
        </p:txBody>
      </p:sp>
      <p:sp>
        <p:nvSpPr>
          <p:cNvPr id="168" name="矩形 11">
            <a:extLst>
              <a:ext uri="{FF2B5EF4-FFF2-40B4-BE49-F238E27FC236}">
                <a16:creationId xmlns:a16="http://schemas.microsoft.com/office/drawing/2014/main" id="{D17BE935-19EF-3DA9-8AD6-3DB4ACA51BAB}"/>
              </a:ext>
            </a:extLst>
          </p:cNvPr>
          <p:cNvSpPr/>
          <p:nvPr/>
        </p:nvSpPr>
        <p:spPr>
          <a:xfrm>
            <a:off x="614150" y="17609965"/>
            <a:ext cx="6775600" cy="438160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zh-CN" sz="3200" b="1" dirty="0">
                <a:solidFill>
                  <a:srgbClr val="00B050"/>
                </a:solidFill>
                <a:latin typeface="+mj-lt"/>
              </a:rPr>
              <a:t>PHENIX Pb Shashlik EMCAL</a:t>
            </a:r>
          </a:p>
          <a:p>
            <a:pPr algn="ctr"/>
            <a:endParaRPr kumimoji="1" lang="en-US" altLang="zh-CN" dirty="0">
              <a:solidFill>
                <a:srgbClr val="FF0000"/>
              </a:solidFill>
            </a:endParaRPr>
          </a:p>
          <a:p>
            <a:pPr algn="ctr"/>
            <a:endParaRPr kumimoji="1" lang="en-US" altLang="zh-CN" dirty="0">
              <a:solidFill>
                <a:srgbClr val="FF0000"/>
              </a:solidFill>
            </a:endParaRPr>
          </a:p>
          <a:p>
            <a:pPr algn="ctr"/>
            <a:endParaRPr kumimoji="1" lang="en-US" altLang="zh-CN" dirty="0">
              <a:solidFill>
                <a:srgbClr val="FF0000"/>
              </a:solidFill>
            </a:endParaRPr>
          </a:p>
          <a:p>
            <a:pPr algn="ctr"/>
            <a:endParaRPr kumimoji="1" lang="en-US" altLang="zh-CN" dirty="0">
              <a:solidFill>
                <a:srgbClr val="FF0000"/>
              </a:solidFill>
            </a:endParaRPr>
          </a:p>
          <a:p>
            <a:pPr algn="ctr"/>
            <a:endParaRPr kumimoji="1" lang="en-US" altLang="zh-CN" dirty="0">
              <a:solidFill>
                <a:srgbClr val="FF0000"/>
              </a:solidFill>
            </a:endParaRPr>
          </a:p>
          <a:p>
            <a:pPr algn="ctr"/>
            <a:endParaRPr kumimoji="1" lang="en-US" altLang="zh-CN" dirty="0">
              <a:solidFill>
                <a:srgbClr val="FF0000"/>
              </a:solidFill>
            </a:endParaRPr>
          </a:p>
          <a:p>
            <a:pPr algn="ctr"/>
            <a:r>
              <a:rPr kumimoji="1" lang="en-US" altLang="zh-CN" dirty="0">
                <a:solidFill>
                  <a:srgbClr val="FF0000"/>
                </a:solidFill>
              </a:rPr>
              <a:t> </a:t>
            </a:r>
            <a:endParaRPr kumimoji="1" lang="zh-CN" altLang="en-US" dirty="0">
              <a:solidFill>
                <a:srgbClr val="FF0000"/>
              </a:solidFill>
            </a:endParaRPr>
          </a:p>
        </p:txBody>
      </p:sp>
      <p:pic>
        <p:nvPicPr>
          <p:cNvPr id="36" name="Picture 35" descr="Chart&#10;&#10;Description automatically generated">
            <a:extLst>
              <a:ext uri="{FF2B5EF4-FFF2-40B4-BE49-F238E27FC236}">
                <a16:creationId xmlns:a16="http://schemas.microsoft.com/office/drawing/2014/main" id="{32A3131F-754D-E8C6-CCA2-8415F6DF6F00}"/>
              </a:ext>
            </a:extLst>
          </p:cNvPr>
          <p:cNvPicPr>
            <a:picLocks noChangeAspect="1"/>
          </p:cNvPicPr>
          <p:nvPr/>
        </p:nvPicPr>
        <p:blipFill>
          <a:blip r:embed="rId29"/>
          <a:stretch>
            <a:fillRect/>
          </a:stretch>
        </p:blipFill>
        <p:spPr>
          <a:xfrm>
            <a:off x="7734622" y="26609997"/>
            <a:ext cx="2381916" cy="2286000"/>
          </a:xfrm>
          <a:prstGeom prst="rect">
            <a:avLst/>
          </a:prstGeom>
        </p:spPr>
      </p:pic>
      <p:pic>
        <p:nvPicPr>
          <p:cNvPr id="37" name="Picture 36">
            <a:extLst>
              <a:ext uri="{FF2B5EF4-FFF2-40B4-BE49-F238E27FC236}">
                <a16:creationId xmlns:a16="http://schemas.microsoft.com/office/drawing/2014/main" id="{49EC1306-E85E-6CFD-8BC8-305CBF7520E2}"/>
              </a:ext>
            </a:extLst>
          </p:cNvPr>
          <p:cNvPicPr>
            <a:picLocks noChangeAspect="1"/>
          </p:cNvPicPr>
          <p:nvPr/>
        </p:nvPicPr>
        <p:blipFill>
          <a:blip r:embed="rId30"/>
          <a:stretch>
            <a:fillRect/>
          </a:stretch>
        </p:blipFill>
        <p:spPr>
          <a:xfrm>
            <a:off x="5744638" y="26653345"/>
            <a:ext cx="1952597" cy="2103120"/>
          </a:xfrm>
          <a:prstGeom prst="rect">
            <a:avLst/>
          </a:prstGeom>
        </p:spPr>
      </p:pic>
      <p:pic>
        <p:nvPicPr>
          <p:cNvPr id="39" name="Picture 38" descr="Chart&#10;&#10;Description automatically generated">
            <a:extLst>
              <a:ext uri="{FF2B5EF4-FFF2-40B4-BE49-F238E27FC236}">
                <a16:creationId xmlns:a16="http://schemas.microsoft.com/office/drawing/2014/main" id="{5DC97250-D785-6A92-2D23-4F98382865DF}"/>
              </a:ext>
            </a:extLst>
          </p:cNvPr>
          <p:cNvPicPr>
            <a:picLocks noChangeAspect="1"/>
          </p:cNvPicPr>
          <p:nvPr/>
        </p:nvPicPr>
        <p:blipFill>
          <a:blip r:embed="rId31"/>
          <a:stretch>
            <a:fillRect/>
          </a:stretch>
        </p:blipFill>
        <p:spPr>
          <a:xfrm>
            <a:off x="9965135" y="26619133"/>
            <a:ext cx="2381916" cy="2286000"/>
          </a:xfrm>
          <a:prstGeom prst="rect">
            <a:avLst/>
          </a:prstGeom>
        </p:spPr>
      </p:pic>
      <p:sp>
        <p:nvSpPr>
          <p:cNvPr id="40" name="TextBox 39">
            <a:extLst>
              <a:ext uri="{FF2B5EF4-FFF2-40B4-BE49-F238E27FC236}">
                <a16:creationId xmlns:a16="http://schemas.microsoft.com/office/drawing/2014/main" id="{31E6EC09-F1EA-0C3F-BD9C-AF7DB7943668}"/>
              </a:ext>
            </a:extLst>
          </p:cNvPr>
          <p:cNvSpPr txBox="1"/>
          <p:nvPr/>
        </p:nvSpPr>
        <p:spPr>
          <a:xfrm>
            <a:off x="7373810" y="25991550"/>
            <a:ext cx="5736442" cy="523220"/>
          </a:xfrm>
          <a:prstGeom prst="rect">
            <a:avLst/>
          </a:prstGeom>
          <a:noFill/>
        </p:spPr>
        <p:txBody>
          <a:bodyPr wrap="none" rtlCol="0">
            <a:spAutoFit/>
          </a:bodyPr>
          <a:lstStyle/>
          <a:p>
            <a:r>
              <a:rPr kumimoji="1" lang="en-US" altLang="zh-CN" sz="2800" b="1" dirty="0">
                <a:solidFill>
                  <a:srgbClr val="0070C0"/>
                </a:solidFill>
              </a:rPr>
              <a:t>Tower Light Collection Efficiency Map</a:t>
            </a:r>
          </a:p>
        </p:txBody>
      </p:sp>
      <p:pic>
        <p:nvPicPr>
          <p:cNvPr id="42" name="Picture 41" descr="Chart&#10;&#10;Description automatically generated">
            <a:extLst>
              <a:ext uri="{FF2B5EF4-FFF2-40B4-BE49-F238E27FC236}">
                <a16:creationId xmlns:a16="http://schemas.microsoft.com/office/drawing/2014/main" id="{5DA18F7C-E0B6-FEBF-7854-1FB7094E103A}"/>
              </a:ext>
            </a:extLst>
          </p:cNvPr>
          <p:cNvPicPr>
            <a:picLocks noChangeAspect="1"/>
          </p:cNvPicPr>
          <p:nvPr/>
        </p:nvPicPr>
        <p:blipFill>
          <a:blip r:embed="rId32"/>
          <a:stretch>
            <a:fillRect/>
          </a:stretch>
        </p:blipFill>
        <p:spPr>
          <a:xfrm>
            <a:off x="12164972" y="26603544"/>
            <a:ext cx="2381916" cy="2286000"/>
          </a:xfrm>
          <a:prstGeom prst="rect">
            <a:avLst/>
          </a:prstGeom>
        </p:spPr>
      </p:pic>
      <p:sp>
        <p:nvSpPr>
          <p:cNvPr id="169" name="TextBox 168">
            <a:extLst>
              <a:ext uri="{FF2B5EF4-FFF2-40B4-BE49-F238E27FC236}">
                <a16:creationId xmlns:a16="http://schemas.microsoft.com/office/drawing/2014/main" id="{A0AC7188-E663-2262-84F1-1C4B82DCA972}"/>
              </a:ext>
            </a:extLst>
          </p:cNvPr>
          <p:cNvSpPr txBox="1"/>
          <p:nvPr/>
        </p:nvSpPr>
        <p:spPr>
          <a:xfrm>
            <a:off x="470316" y="29461025"/>
            <a:ext cx="14388246" cy="2308324"/>
          </a:xfrm>
          <a:prstGeom prst="rect">
            <a:avLst/>
          </a:prstGeom>
          <a:noFill/>
        </p:spPr>
        <p:txBody>
          <a:bodyPr wrap="square" rtlCol="0">
            <a:spAutoFit/>
          </a:bodyPr>
          <a:lstStyle/>
          <a:p>
            <a:pPr marL="342900" indent="-342900">
              <a:buFont typeface="Arial" panose="020B0604020202020204" pitchFamily="34" charset="0"/>
              <a:buChar char="•"/>
            </a:pPr>
            <a:r>
              <a:rPr lang="en-US" sz="2400" b="1" dirty="0">
                <a:solidFill>
                  <a:schemeClr val="bg1"/>
                </a:solidFill>
                <a:latin typeface="+mj-lt"/>
              </a:rPr>
              <a:t>Left:</a:t>
            </a:r>
            <a:r>
              <a:rPr lang="en-US" sz="2400" dirty="0">
                <a:solidFill>
                  <a:schemeClr val="bg1"/>
                </a:solidFill>
                <a:latin typeface="+mj-lt"/>
              </a:rPr>
              <a:t> an event display of </a:t>
            </a:r>
            <a:r>
              <a:rPr kumimoji="1" lang="el-GR" altLang="zh-CN" sz="2400" dirty="0">
                <a:solidFill>
                  <a:schemeClr val="bg1"/>
                </a:solidFill>
                <a:latin typeface="Calibri" panose="020F0502020204030204" pitchFamily="34" charset="0"/>
                <a:cs typeface="Calibri" panose="020F0502020204030204" pitchFamily="34" charset="0"/>
              </a:rPr>
              <a:t>π</a:t>
            </a:r>
            <a:r>
              <a:rPr kumimoji="1" lang="en-US" altLang="zh-CN" sz="2400" baseline="30000" dirty="0">
                <a:solidFill>
                  <a:schemeClr val="bg1"/>
                </a:solidFill>
                <a:latin typeface="Calibri" panose="020F0502020204030204" pitchFamily="34" charset="0"/>
                <a:cs typeface="Calibri" panose="020F0502020204030204" pitchFamily="34" charset="0"/>
              </a:rPr>
              <a:t>0</a:t>
            </a:r>
            <a:r>
              <a:rPr kumimoji="1" lang="en-US" altLang="zh-CN" sz="2400" dirty="0">
                <a:solidFill>
                  <a:schemeClr val="bg1"/>
                </a:solidFill>
                <a:latin typeface="Calibri" panose="020F0502020204030204" pitchFamily="34" charset="0"/>
                <a:cs typeface="Calibri" panose="020F0502020204030204" pitchFamily="34" charset="0"/>
              </a:rPr>
              <a:t> at E = 1 GeV decaying into two photons and producing two EM clusters in the EMCAL </a:t>
            </a:r>
            <a:endParaRPr lang="en-US" sz="2400" dirty="0">
              <a:solidFill>
                <a:schemeClr val="bg1"/>
              </a:solidFill>
              <a:latin typeface="Calibri" panose="020F0502020204030204" pitchFamily="34" charset="0"/>
              <a:ea typeface="Cambria Math" panose="02040503050406030204" pitchFamily="18" charset="0"/>
              <a:cs typeface="Calibri" panose="020F0502020204030204" pitchFamily="34" charset="0"/>
            </a:endParaRPr>
          </a:p>
          <a:p>
            <a:pPr marL="342900" indent="-342900">
              <a:buFont typeface="Arial" panose="020B0604020202020204" pitchFamily="34" charset="0"/>
              <a:buChar char="•"/>
            </a:pPr>
            <a:r>
              <a:rPr lang="en-US" sz="2400" b="1" dirty="0">
                <a:solidFill>
                  <a:schemeClr val="bg1"/>
                </a:solidFill>
                <a:latin typeface="+mj-lt"/>
                <a:ea typeface="Cambria Math" panose="02040503050406030204" pitchFamily="18" charset="0"/>
                <a:cs typeface="Aharoni" panose="020B0604020202020204" pitchFamily="2" charset="-79"/>
              </a:rPr>
              <a:t>Right: </a:t>
            </a:r>
            <a:r>
              <a:rPr lang="en-US" sz="2400" b="1" dirty="0" err="1">
                <a:solidFill>
                  <a:srgbClr val="000000"/>
                </a:solidFill>
                <a:ea typeface="Helvetica" charset="0"/>
                <a:cs typeface="PT Serif"/>
              </a:rPr>
              <a:t>WCu</a:t>
            </a:r>
            <a:r>
              <a:rPr lang="en-US" sz="2400" b="1" dirty="0">
                <a:solidFill>
                  <a:srgbClr val="000000"/>
                </a:solidFill>
                <a:ea typeface="Helvetica" charset="0"/>
                <a:cs typeface="PT Serif"/>
              </a:rPr>
              <a:t> Shashlik EMCAL: X</a:t>
            </a:r>
            <a:r>
              <a:rPr lang="en-US" sz="2400" b="1" baseline="-25000" dirty="0">
                <a:solidFill>
                  <a:srgbClr val="000000"/>
                </a:solidFill>
                <a:ea typeface="Helvetica" charset="0"/>
                <a:cs typeface="PT Serif"/>
              </a:rPr>
              <a:t>0 </a:t>
            </a:r>
            <a:r>
              <a:rPr lang="en-US" sz="2400" b="1" dirty="0">
                <a:solidFill>
                  <a:srgbClr val="000000"/>
                </a:solidFill>
                <a:ea typeface="Helvetica" charset="0"/>
                <a:cs typeface="PT Serif"/>
              </a:rPr>
              <a:t>= 0.41 cm and R</a:t>
            </a:r>
            <a:r>
              <a:rPr lang="en-US" sz="2400" b="1" baseline="-25000" dirty="0">
                <a:solidFill>
                  <a:srgbClr val="000000"/>
                </a:solidFill>
                <a:ea typeface="Helvetica" charset="0"/>
                <a:cs typeface="PT Serif"/>
              </a:rPr>
              <a:t>M</a:t>
            </a:r>
            <a:r>
              <a:rPr lang="en-US" sz="2400" b="1" dirty="0">
                <a:solidFill>
                  <a:srgbClr val="000000"/>
                </a:solidFill>
                <a:ea typeface="Helvetica" charset="0"/>
                <a:cs typeface="PT Serif"/>
              </a:rPr>
              <a:t> = 2.5 cm</a:t>
            </a:r>
            <a:endParaRPr lang="en-US" sz="2400" b="1" dirty="0">
              <a:solidFill>
                <a:schemeClr val="bg1"/>
              </a:solidFill>
              <a:latin typeface="+mj-lt"/>
              <a:ea typeface="Cambria Math" panose="02040503050406030204" pitchFamily="18" charset="0"/>
              <a:cs typeface="Aharoni" panose="020B0604020202020204" pitchFamily="2" charset="-79"/>
            </a:endParaRPr>
          </a:p>
          <a:p>
            <a:pPr marL="1248113" lvl="1" indent="-342900">
              <a:buFont typeface="Courier New" panose="02070309020205020404" pitchFamily="49" charset="0"/>
              <a:buChar char="o"/>
            </a:pPr>
            <a:r>
              <a:rPr lang="en-US" sz="2400" b="1" dirty="0">
                <a:solidFill>
                  <a:srgbClr val="000000"/>
                </a:solidFill>
                <a:ea typeface="Helvetica" charset="0"/>
                <a:cs typeface="PT Serif"/>
              </a:rPr>
              <a:t>Tower Design: </a:t>
            </a:r>
            <a:r>
              <a:rPr lang="en-US" sz="2400" dirty="0">
                <a:solidFill>
                  <a:srgbClr val="000000"/>
                </a:solidFill>
                <a:ea typeface="Helvetica" charset="0"/>
                <a:cs typeface="PT Serif"/>
              </a:rPr>
              <a:t>scintillator thickness of 0.16 cm and Pb absorber thickness of 1.025 cm</a:t>
            </a:r>
          </a:p>
          <a:p>
            <a:pPr marL="1248385" lvl="1" indent="-342900">
              <a:buFont typeface="Courier New" panose="02070309020205020404" pitchFamily="49" charset="0"/>
              <a:buChar char="o"/>
            </a:pPr>
            <a:r>
              <a:rPr lang="en-US" sz="2400" b="1" dirty="0">
                <a:solidFill>
                  <a:srgbClr val="000000"/>
                </a:solidFill>
                <a:ea typeface="Helvetica" charset="0"/>
                <a:cs typeface="PT Serif"/>
              </a:rPr>
              <a:t>Tower Geometry: </a:t>
            </a:r>
            <a:r>
              <a:rPr lang="en-US" sz="2400" dirty="0">
                <a:solidFill>
                  <a:srgbClr val="000000"/>
                </a:solidFill>
                <a:ea typeface="Helvetica" charset="0"/>
                <a:cs typeface="PT Serif"/>
              </a:rPr>
              <a:t>3.8 cm × 3.8 cm with 4 × 4 readout fibers, 72 plates (a total radiation length of 18 X</a:t>
            </a:r>
            <a:r>
              <a:rPr lang="en-US" sz="2400" baseline="-25000" dirty="0">
                <a:solidFill>
                  <a:srgbClr val="000000"/>
                </a:solidFill>
                <a:ea typeface="Helvetica" charset="0"/>
                <a:cs typeface="PT Serif"/>
              </a:rPr>
              <a:t>0</a:t>
            </a:r>
            <a:r>
              <a:rPr lang="en-US" sz="2400" dirty="0">
                <a:solidFill>
                  <a:srgbClr val="000000"/>
                </a:solidFill>
                <a:ea typeface="Helvetica" charset="0"/>
                <a:cs typeface="PT Serif"/>
              </a:rPr>
              <a:t>)</a:t>
            </a:r>
          </a:p>
          <a:p>
            <a:pPr marL="1248385" lvl="1" indent="-342900">
              <a:buFont typeface="Courier New" panose="02070309020205020404" pitchFamily="49" charset="0"/>
              <a:buChar char="o"/>
            </a:pPr>
            <a:r>
              <a:rPr lang="en-US" sz="2400" b="1" dirty="0">
                <a:solidFill>
                  <a:srgbClr val="000000"/>
                </a:solidFill>
                <a:ea typeface="Helvetica" charset="0"/>
                <a:cs typeface="PT Serif"/>
              </a:rPr>
              <a:t>Light Collection Efficiency Maps: </a:t>
            </a:r>
            <a:r>
              <a:rPr lang="en-US" sz="2400" dirty="0">
                <a:solidFill>
                  <a:srgbClr val="000000"/>
                </a:solidFill>
                <a:ea typeface="Helvetica" charset="0"/>
                <a:cs typeface="PT Serif"/>
              </a:rPr>
              <a:t>modeled by </a:t>
            </a:r>
            <a:r>
              <a:rPr lang="en-US" sz="2400" i="1" dirty="0" err="1">
                <a:solidFill>
                  <a:srgbClr val="000000"/>
                </a:solidFill>
                <a:ea typeface="Helvetica" charset="0"/>
                <a:cs typeface="PT Serif"/>
              </a:rPr>
              <a:t>TracePro</a:t>
            </a:r>
            <a:r>
              <a:rPr lang="en-US" sz="2400" i="1" dirty="0">
                <a:solidFill>
                  <a:srgbClr val="000000"/>
                </a:solidFill>
                <a:ea typeface="Helvetica" charset="0"/>
                <a:cs typeface="PT Serif"/>
              </a:rPr>
              <a:t>.</a:t>
            </a:r>
            <a:r>
              <a:rPr lang="en-US" sz="2400" dirty="0">
                <a:solidFill>
                  <a:srgbClr val="000000"/>
                </a:solidFill>
                <a:ea typeface="Helvetica" charset="0"/>
                <a:cs typeface="PT Serif"/>
              </a:rPr>
              <a:t> Other fibers generated by rotational and reflection symmetry</a:t>
            </a:r>
            <a:endParaRPr lang="en-US" sz="2400" dirty="0">
              <a:solidFill>
                <a:schemeClr val="bg1"/>
              </a:solidFill>
              <a:latin typeface="+mj-lt"/>
              <a:ea typeface="Cambria Math" panose="02040503050406030204" pitchFamily="18" charset="0"/>
              <a:cs typeface="Aharoni" panose="020B0604020202020204" pitchFamily="2" charset="-79"/>
            </a:endParaRPr>
          </a:p>
        </p:txBody>
      </p:sp>
      <p:sp>
        <p:nvSpPr>
          <p:cNvPr id="171" name="Text Placeholder 333">
            <a:extLst>
              <a:ext uri="{FF2B5EF4-FFF2-40B4-BE49-F238E27FC236}">
                <a16:creationId xmlns:a16="http://schemas.microsoft.com/office/drawing/2014/main" id="{86BF6230-37AA-2DB9-B0AE-D6D16D03D0B7}"/>
              </a:ext>
            </a:extLst>
          </p:cNvPr>
          <p:cNvSpPr txBox="1">
            <a:spLocks/>
          </p:cNvSpPr>
          <p:nvPr/>
        </p:nvSpPr>
        <p:spPr>
          <a:xfrm>
            <a:off x="15397705" y="21905063"/>
            <a:ext cx="14366877" cy="1466944"/>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marL="342900" indent="-342900">
              <a:buFont typeface="Arial" panose="020B0604020202020204" pitchFamily="34" charset="0"/>
              <a:buChar char="•"/>
            </a:pPr>
            <a:r>
              <a:rPr lang="en-US" sz="2400" dirty="0">
                <a:solidFill>
                  <a:srgbClr val="000000"/>
                </a:solidFill>
                <a:latin typeface="+mj-lt"/>
                <a:ea typeface="Helvetica" charset="0"/>
                <a:cs typeface="PT Serif"/>
              </a:rPr>
              <a:t>Single photon perpendicular to the EMCAL to test the EMCAL position and energy resolution performance</a:t>
            </a:r>
          </a:p>
          <a:p>
            <a:pPr marL="342900" indent="-342900">
              <a:buFont typeface="Arial" panose="020B0604020202020204" pitchFamily="34" charset="0"/>
              <a:buChar char="•"/>
            </a:pPr>
            <a:r>
              <a:rPr lang="en-US" sz="2400" dirty="0">
                <a:solidFill>
                  <a:srgbClr val="000000"/>
                </a:solidFill>
                <a:latin typeface="+mj-lt"/>
                <a:ea typeface="Helvetica" charset="0"/>
                <a:cs typeface="PT Serif"/>
              </a:rPr>
              <a:t>Readout all energy information of each fiber within optically isolated towers</a:t>
            </a:r>
          </a:p>
          <a:p>
            <a:pPr marL="342900" indent="-342900">
              <a:buFont typeface="Arial" panose="020B0604020202020204" pitchFamily="34" charset="0"/>
              <a:buChar char="•"/>
            </a:pPr>
            <a:r>
              <a:rPr lang="en-US" sz="2400" dirty="0">
                <a:solidFill>
                  <a:srgbClr val="000000"/>
                </a:solidFill>
                <a:latin typeface="+mj-lt"/>
                <a:ea typeface="Helvetica" charset="0"/>
                <a:cs typeface="PT Serif"/>
              </a:rPr>
              <a:t>Regroup fibers to form </a:t>
            </a:r>
            <a:r>
              <a:rPr lang="en-US" sz="2400" dirty="0">
                <a:solidFill>
                  <a:srgbClr val="00B050"/>
                </a:solidFill>
                <a:latin typeface="+mj-lt"/>
                <a:ea typeface="Helvetica" charset="0"/>
                <a:cs typeface="PT Serif"/>
              </a:rPr>
              <a:t>tower </a:t>
            </a:r>
            <a:r>
              <a:rPr lang="en-US" sz="2400" dirty="0">
                <a:solidFill>
                  <a:srgbClr val="00B050"/>
                </a:solidFill>
                <a:ea typeface="Helvetica" charset="0"/>
                <a:cs typeface="PT Serif"/>
              </a:rPr>
              <a:t>× 1/2</a:t>
            </a:r>
            <a:r>
              <a:rPr lang="en-US" sz="2400" dirty="0">
                <a:solidFill>
                  <a:srgbClr val="00B050"/>
                </a:solidFill>
                <a:latin typeface="+mj-lt"/>
                <a:ea typeface="Helvetica" charset="0"/>
                <a:cs typeface="PT Serif"/>
              </a:rPr>
              <a:t> </a:t>
            </a:r>
            <a:r>
              <a:rPr lang="en-US" sz="2400" dirty="0">
                <a:solidFill>
                  <a:srgbClr val="000000"/>
                </a:solidFill>
                <a:latin typeface="+mj-lt"/>
                <a:ea typeface="Helvetica" charset="0"/>
                <a:cs typeface="PT Serif"/>
              </a:rPr>
              <a:t>(equivalent to a single readout fiber), </a:t>
            </a:r>
            <a:r>
              <a:rPr lang="en-US" sz="2400" dirty="0">
                <a:solidFill>
                  <a:srgbClr val="0070C0"/>
                </a:solidFill>
                <a:latin typeface="+mj-lt"/>
                <a:ea typeface="Helvetica" charset="0"/>
                <a:cs typeface="PT Serif"/>
              </a:rPr>
              <a:t>tower </a:t>
            </a:r>
            <a:r>
              <a:rPr lang="en-US" sz="2400" dirty="0">
                <a:solidFill>
                  <a:schemeClr val="bg1"/>
                </a:solidFill>
                <a:latin typeface="+mj-lt"/>
                <a:ea typeface="Helvetica" charset="0"/>
                <a:cs typeface="PT Serif"/>
              </a:rPr>
              <a:t>(standard tower size in the ECCE proposal)</a:t>
            </a:r>
            <a:r>
              <a:rPr lang="en-US" sz="2400" dirty="0">
                <a:solidFill>
                  <a:srgbClr val="000000"/>
                </a:solidFill>
                <a:latin typeface="+mj-lt"/>
                <a:ea typeface="Helvetica" charset="0"/>
                <a:cs typeface="PT Serif"/>
              </a:rPr>
              <a:t>, </a:t>
            </a:r>
            <a:r>
              <a:rPr lang="en-US" sz="2400" dirty="0">
                <a:solidFill>
                  <a:srgbClr val="FF0000"/>
                </a:solidFill>
                <a:latin typeface="+mj-lt"/>
                <a:ea typeface="Helvetica" charset="0"/>
                <a:cs typeface="PT Serif"/>
              </a:rPr>
              <a:t>tower </a:t>
            </a:r>
            <a:r>
              <a:rPr lang="en-US" sz="2400" dirty="0">
                <a:solidFill>
                  <a:srgbClr val="FF0000"/>
                </a:solidFill>
                <a:ea typeface="Helvetica" charset="0"/>
                <a:cs typeface="PT Serif"/>
              </a:rPr>
              <a:t>× 2</a:t>
            </a:r>
            <a:r>
              <a:rPr lang="en-US" sz="2400" dirty="0">
                <a:solidFill>
                  <a:srgbClr val="000000"/>
                </a:solidFill>
                <a:latin typeface="+mj-lt"/>
                <a:ea typeface="Helvetica" charset="0"/>
                <a:cs typeface="PT Serif"/>
              </a:rPr>
              <a:t> (2 </a:t>
            </a:r>
            <a:r>
              <a:rPr lang="en-US" sz="2400" dirty="0">
                <a:solidFill>
                  <a:srgbClr val="000000"/>
                </a:solidFill>
                <a:ea typeface="Helvetica" charset="0"/>
                <a:cs typeface="PT Serif"/>
              </a:rPr>
              <a:t>× 2 tower</a:t>
            </a:r>
            <a:r>
              <a:rPr lang="en-US" sz="2400" dirty="0">
                <a:solidFill>
                  <a:srgbClr val="000000"/>
                </a:solidFill>
                <a:latin typeface="+mj-lt"/>
                <a:ea typeface="Helvetica" charset="0"/>
                <a:cs typeface="PT Serif"/>
              </a:rPr>
              <a:t>), </a:t>
            </a:r>
            <a:r>
              <a:rPr lang="en-US" sz="2400" dirty="0">
                <a:solidFill>
                  <a:srgbClr val="FFC000"/>
                </a:solidFill>
                <a:latin typeface="+mj-lt"/>
                <a:ea typeface="Helvetica" charset="0"/>
                <a:cs typeface="PT Serif"/>
              </a:rPr>
              <a:t>tower</a:t>
            </a:r>
            <a:r>
              <a:rPr lang="en-US" sz="2400" dirty="0">
                <a:solidFill>
                  <a:srgbClr val="000000"/>
                </a:solidFill>
                <a:latin typeface="+mj-lt"/>
                <a:ea typeface="Helvetica" charset="0"/>
                <a:cs typeface="PT Serif"/>
              </a:rPr>
              <a:t> </a:t>
            </a:r>
            <a:r>
              <a:rPr lang="en-US" sz="2400" dirty="0">
                <a:solidFill>
                  <a:srgbClr val="FFC000"/>
                </a:solidFill>
                <a:ea typeface="Helvetica" charset="0"/>
                <a:cs typeface="PT Serif"/>
              </a:rPr>
              <a:t>× 3 </a:t>
            </a:r>
            <a:r>
              <a:rPr lang="en-US" sz="2400" dirty="0">
                <a:solidFill>
                  <a:srgbClr val="000000"/>
                </a:solidFill>
                <a:ea typeface="Helvetica" charset="0"/>
                <a:cs typeface="PT Serif"/>
              </a:rPr>
              <a:t>(3 × 3 tower)</a:t>
            </a:r>
            <a:r>
              <a:rPr lang="en-US" sz="2400" dirty="0">
                <a:solidFill>
                  <a:srgbClr val="000000"/>
                </a:solidFill>
                <a:latin typeface="+mj-lt"/>
                <a:ea typeface="Helvetica" charset="0"/>
                <a:cs typeface="PT Serif"/>
              </a:rPr>
              <a:t>, </a:t>
            </a:r>
            <a:r>
              <a:rPr lang="en-US" sz="2400" dirty="0">
                <a:solidFill>
                  <a:srgbClr val="7030A0"/>
                </a:solidFill>
                <a:latin typeface="+mj-lt"/>
                <a:ea typeface="Helvetica" charset="0"/>
                <a:cs typeface="PT Serif"/>
              </a:rPr>
              <a:t>tower </a:t>
            </a:r>
            <a:r>
              <a:rPr lang="en-US" sz="2400" dirty="0">
                <a:solidFill>
                  <a:srgbClr val="7030A0"/>
                </a:solidFill>
                <a:ea typeface="Helvetica" charset="0"/>
                <a:cs typeface="PT Serif"/>
              </a:rPr>
              <a:t>× 4 </a:t>
            </a:r>
            <a:r>
              <a:rPr lang="en-US" sz="2400" dirty="0">
                <a:solidFill>
                  <a:srgbClr val="000000"/>
                </a:solidFill>
                <a:ea typeface="Helvetica" charset="0"/>
                <a:cs typeface="PT Serif"/>
              </a:rPr>
              <a:t>(4 × 4 tower),</a:t>
            </a:r>
            <a:r>
              <a:rPr lang="en-US" sz="2400" dirty="0">
                <a:solidFill>
                  <a:srgbClr val="000000"/>
                </a:solidFill>
                <a:latin typeface="+mj-lt"/>
                <a:ea typeface="Helvetica" charset="0"/>
                <a:cs typeface="PT Serif"/>
              </a:rPr>
              <a:t> and </a:t>
            </a:r>
            <a:r>
              <a:rPr lang="en-US" sz="2400" dirty="0">
                <a:solidFill>
                  <a:schemeClr val="accent3">
                    <a:lumMod val="60000"/>
                    <a:lumOff val="40000"/>
                  </a:schemeClr>
                </a:solidFill>
                <a:latin typeface="+mj-lt"/>
                <a:ea typeface="Helvetica" charset="0"/>
                <a:cs typeface="PT Serif"/>
              </a:rPr>
              <a:t>tower </a:t>
            </a:r>
            <a:r>
              <a:rPr lang="en-US" sz="2400" dirty="0">
                <a:solidFill>
                  <a:schemeClr val="accent3">
                    <a:lumMod val="60000"/>
                    <a:lumOff val="40000"/>
                  </a:schemeClr>
                </a:solidFill>
                <a:ea typeface="Helvetica" charset="0"/>
                <a:cs typeface="PT Serif"/>
              </a:rPr>
              <a:t>× 6 </a:t>
            </a:r>
            <a:r>
              <a:rPr lang="en-US" sz="2400" dirty="0">
                <a:solidFill>
                  <a:srgbClr val="000000"/>
                </a:solidFill>
                <a:ea typeface="Helvetica" charset="0"/>
                <a:cs typeface="PT Serif"/>
              </a:rPr>
              <a:t>(6 × 6 tower)</a:t>
            </a:r>
            <a:endParaRPr lang="en-US" sz="2400" dirty="0">
              <a:solidFill>
                <a:srgbClr val="000000"/>
              </a:solidFill>
              <a:latin typeface="+mj-lt"/>
              <a:ea typeface="Helvetica" charset="0"/>
              <a:cs typeface="PT Serif"/>
            </a:endParaRPr>
          </a:p>
        </p:txBody>
      </p:sp>
      <p:sp>
        <p:nvSpPr>
          <p:cNvPr id="172" name="Text Placeholder 333">
            <a:extLst>
              <a:ext uri="{FF2B5EF4-FFF2-40B4-BE49-F238E27FC236}">
                <a16:creationId xmlns:a16="http://schemas.microsoft.com/office/drawing/2014/main" id="{85BEDBBC-9581-D9AC-F499-FF4267D44300}"/>
              </a:ext>
            </a:extLst>
          </p:cNvPr>
          <p:cNvSpPr txBox="1">
            <a:spLocks/>
          </p:cNvSpPr>
          <p:nvPr/>
        </p:nvSpPr>
        <p:spPr>
          <a:xfrm>
            <a:off x="15405038" y="37726583"/>
            <a:ext cx="14009847" cy="547538"/>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algn="ctr"/>
            <a:r>
              <a:rPr lang="en-GB" sz="3600" b="1" dirty="0">
                <a:solidFill>
                  <a:srgbClr val="000000"/>
                </a:solidFill>
                <a:latin typeface="PT Sans" charset="-52"/>
                <a:ea typeface="PT Sans" charset="-52"/>
                <a:cs typeface="PT Sans" charset="-52"/>
              </a:rPr>
              <a:t>References</a:t>
            </a:r>
          </a:p>
          <a:p>
            <a:pPr algn="ctr"/>
            <a:endParaRPr lang="en-GB" sz="1500" b="1" dirty="0">
              <a:solidFill>
                <a:srgbClr val="000000"/>
              </a:solidFill>
              <a:latin typeface="PT Sans" charset="-52"/>
              <a:ea typeface="PT Sans" charset="-52"/>
              <a:cs typeface="PT Sans" charset="-52"/>
            </a:endParaRPr>
          </a:p>
        </p:txBody>
      </p:sp>
      <p:pic>
        <p:nvPicPr>
          <p:cNvPr id="173" name="Picture 172" descr="A picture containing diagram&#10;&#10;Description automatically generated">
            <a:extLst>
              <a:ext uri="{FF2B5EF4-FFF2-40B4-BE49-F238E27FC236}">
                <a16:creationId xmlns:a16="http://schemas.microsoft.com/office/drawing/2014/main" id="{5335C225-1B9F-7983-C8EF-BA2FC73AE335}"/>
              </a:ext>
            </a:extLst>
          </p:cNvPr>
          <p:cNvPicPr>
            <a:picLocks noChangeAspect="1"/>
          </p:cNvPicPr>
          <p:nvPr/>
        </p:nvPicPr>
        <p:blipFill>
          <a:blip r:embed="rId33"/>
          <a:stretch>
            <a:fillRect/>
          </a:stretch>
        </p:blipFill>
        <p:spPr>
          <a:xfrm>
            <a:off x="8112411" y="32911175"/>
            <a:ext cx="5716599" cy="5486400"/>
          </a:xfrm>
          <a:prstGeom prst="rect">
            <a:avLst/>
          </a:prstGeom>
        </p:spPr>
      </p:pic>
      <p:pic>
        <p:nvPicPr>
          <p:cNvPr id="178" name="Picture 177" descr="Chart&#10;&#10;Description automatically generated">
            <a:extLst>
              <a:ext uri="{FF2B5EF4-FFF2-40B4-BE49-F238E27FC236}">
                <a16:creationId xmlns:a16="http://schemas.microsoft.com/office/drawing/2014/main" id="{3A46EA03-7046-BF1F-0D70-9A29F695CE33}"/>
              </a:ext>
            </a:extLst>
          </p:cNvPr>
          <p:cNvPicPr>
            <a:picLocks noChangeAspect="1"/>
          </p:cNvPicPr>
          <p:nvPr/>
        </p:nvPicPr>
        <p:blipFill>
          <a:blip r:embed="rId34"/>
          <a:stretch>
            <a:fillRect/>
          </a:stretch>
        </p:blipFill>
        <p:spPr>
          <a:xfrm>
            <a:off x="23951187" y="24552249"/>
            <a:ext cx="0" cy="0"/>
          </a:xfrm>
          <a:prstGeom prst="rect">
            <a:avLst/>
          </a:prstGeom>
        </p:spPr>
      </p:pic>
      <p:pic>
        <p:nvPicPr>
          <p:cNvPr id="180" name="Picture 179">
            <a:extLst>
              <a:ext uri="{FF2B5EF4-FFF2-40B4-BE49-F238E27FC236}">
                <a16:creationId xmlns:a16="http://schemas.microsoft.com/office/drawing/2014/main" id="{09D66930-EA20-5EAF-81D9-66CA52396AB5}"/>
              </a:ext>
            </a:extLst>
          </p:cNvPr>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21951228" y="40699897"/>
            <a:ext cx="7920932" cy="1371600"/>
          </a:xfrm>
          <a:prstGeom prst="rect">
            <a:avLst/>
          </a:prstGeom>
        </p:spPr>
      </p:pic>
      <p:sp>
        <p:nvSpPr>
          <p:cNvPr id="94" name="Text Placeholder 333">
            <a:extLst>
              <a:ext uri="{FF2B5EF4-FFF2-40B4-BE49-F238E27FC236}">
                <a16:creationId xmlns:a16="http://schemas.microsoft.com/office/drawing/2014/main" id="{D46D4C1A-EAC9-04E7-B6A8-89C973CAD8A5}"/>
              </a:ext>
            </a:extLst>
          </p:cNvPr>
          <p:cNvSpPr txBox="1">
            <a:spLocks/>
          </p:cNvSpPr>
          <p:nvPr/>
        </p:nvSpPr>
        <p:spPr>
          <a:xfrm>
            <a:off x="15617312" y="9468870"/>
            <a:ext cx="13813748" cy="617320"/>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algn="ctr"/>
            <a:r>
              <a:rPr lang="en-GB" sz="3600" b="1" dirty="0">
                <a:solidFill>
                  <a:srgbClr val="000000"/>
                </a:solidFill>
                <a:latin typeface="PT Sans" charset="-52"/>
                <a:ea typeface="PT Sans" charset="-52"/>
                <a:cs typeface="PT Sans" charset="-52"/>
              </a:rPr>
              <a:t>ECCE Experiment and ECCE EMCAL Proposed Design</a:t>
            </a:r>
          </a:p>
        </p:txBody>
      </p:sp>
      <p:pic>
        <p:nvPicPr>
          <p:cNvPr id="4" name="Picture 3">
            <a:extLst>
              <a:ext uri="{FF2B5EF4-FFF2-40B4-BE49-F238E27FC236}">
                <a16:creationId xmlns:a16="http://schemas.microsoft.com/office/drawing/2014/main" id="{7A2D91A1-9924-1A59-48E8-0481F7CC603F}"/>
              </a:ext>
            </a:extLst>
          </p:cNvPr>
          <p:cNvPicPr>
            <a:picLocks noChangeAspect="1"/>
          </p:cNvPicPr>
          <p:nvPr/>
        </p:nvPicPr>
        <p:blipFill>
          <a:blip r:embed="rId36"/>
          <a:stretch>
            <a:fillRect/>
          </a:stretch>
        </p:blipFill>
        <p:spPr>
          <a:xfrm>
            <a:off x="16813442" y="24076584"/>
            <a:ext cx="5716598" cy="5486400"/>
          </a:xfrm>
          <a:prstGeom prst="rect">
            <a:avLst/>
          </a:prstGeom>
        </p:spPr>
      </p:pic>
      <p:pic>
        <p:nvPicPr>
          <p:cNvPr id="100" name="Picture 99">
            <a:extLst>
              <a:ext uri="{FF2B5EF4-FFF2-40B4-BE49-F238E27FC236}">
                <a16:creationId xmlns:a16="http://schemas.microsoft.com/office/drawing/2014/main" id="{A0EF6834-E727-905E-63D3-E9C693FF68B3}"/>
              </a:ext>
            </a:extLst>
          </p:cNvPr>
          <p:cNvPicPr>
            <a:picLocks noChangeAspect="1"/>
          </p:cNvPicPr>
          <p:nvPr/>
        </p:nvPicPr>
        <p:blipFill>
          <a:blip r:embed="rId37"/>
          <a:stretch>
            <a:fillRect/>
          </a:stretch>
        </p:blipFill>
        <p:spPr>
          <a:xfrm>
            <a:off x="24545780" y="384522"/>
            <a:ext cx="5257800" cy="2103120"/>
          </a:xfrm>
          <a:prstGeom prst="rect">
            <a:avLst/>
          </a:prstGeom>
        </p:spPr>
      </p:pic>
      <p:pic>
        <p:nvPicPr>
          <p:cNvPr id="105" name="Picture 104">
            <a:extLst>
              <a:ext uri="{FF2B5EF4-FFF2-40B4-BE49-F238E27FC236}">
                <a16:creationId xmlns:a16="http://schemas.microsoft.com/office/drawing/2014/main" id="{A0B5CABA-5D72-91A6-479A-802112B7BC06}"/>
              </a:ext>
            </a:extLst>
          </p:cNvPr>
          <p:cNvPicPr>
            <a:picLocks noChangeAspect="1"/>
          </p:cNvPicPr>
          <p:nvPr/>
        </p:nvPicPr>
        <p:blipFill>
          <a:blip r:embed="rId38"/>
          <a:stretch>
            <a:fillRect/>
          </a:stretch>
        </p:blipFill>
        <p:spPr>
          <a:xfrm>
            <a:off x="9678971" y="10222908"/>
            <a:ext cx="4939022" cy="4023360"/>
          </a:xfrm>
          <a:prstGeom prst="rect">
            <a:avLst/>
          </a:prstGeom>
        </p:spPr>
      </p:pic>
      <p:pic>
        <p:nvPicPr>
          <p:cNvPr id="106" name="Picture 105">
            <a:extLst>
              <a:ext uri="{FF2B5EF4-FFF2-40B4-BE49-F238E27FC236}">
                <a16:creationId xmlns:a16="http://schemas.microsoft.com/office/drawing/2014/main" id="{FA438C63-4F39-B95E-EF32-C9C68ACF67B4}"/>
              </a:ext>
            </a:extLst>
          </p:cNvPr>
          <p:cNvPicPr>
            <a:picLocks noChangeAspect="1"/>
          </p:cNvPicPr>
          <p:nvPr/>
        </p:nvPicPr>
        <p:blipFill>
          <a:blip r:embed="rId39"/>
          <a:stretch>
            <a:fillRect/>
          </a:stretch>
        </p:blipFill>
        <p:spPr>
          <a:xfrm>
            <a:off x="4943872" y="10249821"/>
            <a:ext cx="4721630" cy="4023360"/>
          </a:xfrm>
          <a:prstGeom prst="rect">
            <a:avLst/>
          </a:prstGeom>
        </p:spPr>
      </p:pic>
      <p:pic>
        <p:nvPicPr>
          <p:cNvPr id="5" name="Picture 4">
            <a:extLst>
              <a:ext uri="{FF2B5EF4-FFF2-40B4-BE49-F238E27FC236}">
                <a16:creationId xmlns:a16="http://schemas.microsoft.com/office/drawing/2014/main" id="{1B771F37-AEDC-F395-7785-96CADEE71873}"/>
              </a:ext>
            </a:extLst>
          </p:cNvPr>
          <p:cNvPicPr>
            <a:picLocks noChangeAspect="1"/>
          </p:cNvPicPr>
          <p:nvPr/>
        </p:nvPicPr>
        <p:blipFill>
          <a:blip r:embed="rId40"/>
          <a:stretch>
            <a:fillRect/>
          </a:stretch>
        </p:blipFill>
        <p:spPr>
          <a:xfrm>
            <a:off x="1436984" y="18166312"/>
            <a:ext cx="5065853" cy="3749040"/>
          </a:xfrm>
          <a:prstGeom prst="rect">
            <a:avLst/>
          </a:prstGeom>
        </p:spPr>
      </p:pic>
      <p:sp>
        <p:nvSpPr>
          <p:cNvPr id="99" name="Text Placeholder 333">
            <a:extLst>
              <a:ext uri="{FF2B5EF4-FFF2-40B4-BE49-F238E27FC236}">
                <a16:creationId xmlns:a16="http://schemas.microsoft.com/office/drawing/2014/main" id="{BB86F5B6-5E46-C8B1-8382-F2B3D90844B3}"/>
              </a:ext>
            </a:extLst>
          </p:cNvPr>
          <p:cNvSpPr txBox="1">
            <a:spLocks/>
          </p:cNvSpPr>
          <p:nvPr/>
        </p:nvSpPr>
        <p:spPr>
          <a:xfrm>
            <a:off x="1187079" y="32298711"/>
            <a:ext cx="12762912" cy="651691"/>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algn="ctr"/>
            <a:r>
              <a:rPr kumimoji="1" lang="el-GR" altLang="zh-CN" sz="3600" b="1" dirty="0">
                <a:solidFill>
                  <a:schemeClr val="bg1"/>
                </a:solidFill>
                <a:latin typeface="Calibri" panose="020F0502020204030204" pitchFamily="34" charset="0"/>
                <a:cs typeface="Calibri" panose="020F0502020204030204" pitchFamily="34" charset="0"/>
              </a:rPr>
              <a:t>π</a:t>
            </a:r>
            <a:r>
              <a:rPr kumimoji="1" lang="en-US" altLang="zh-CN" sz="3600" b="1" baseline="30000" dirty="0">
                <a:solidFill>
                  <a:schemeClr val="bg1"/>
                </a:solidFill>
                <a:latin typeface="Calibri" panose="020F0502020204030204" pitchFamily="34" charset="0"/>
                <a:cs typeface="Calibri" panose="020F0502020204030204" pitchFamily="34" charset="0"/>
              </a:rPr>
              <a:t>0</a:t>
            </a:r>
            <a:r>
              <a:rPr kumimoji="1" lang="en-US" altLang="zh-CN" sz="3600" b="1" dirty="0">
                <a:solidFill>
                  <a:schemeClr val="bg1"/>
                </a:solidFill>
                <a:latin typeface="Calibri" panose="020F0502020204030204" pitchFamily="34" charset="0"/>
                <a:cs typeface="Calibri" panose="020F0502020204030204" pitchFamily="34" charset="0"/>
              </a:rPr>
              <a:t> </a:t>
            </a:r>
            <a:r>
              <a:rPr lang="en-GB" sz="3600" b="1" dirty="0">
                <a:solidFill>
                  <a:srgbClr val="000000"/>
                </a:solidFill>
                <a:latin typeface="PT Sans" panose="020B0503020203020204" pitchFamily="34" charset="77"/>
                <a:ea typeface="PT Sans" charset="-52"/>
                <a:cs typeface="PT Sans" charset="-52"/>
              </a:rPr>
              <a:t>Reconstruction and Merging Probability</a:t>
            </a:r>
          </a:p>
          <a:p>
            <a:pPr algn="ctr"/>
            <a:endParaRPr lang="en-US" sz="2400" dirty="0">
              <a:solidFill>
                <a:srgbClr val="000000"/>
              </a:solidFill>
              <a:latin typeface="PT Serif"/>
              <a:ea typeface="Helvetica" charset="0"/>
              <a:cs typeface="PT Serif"/>
            </a:endParaRPr>
          </a:p>
          <a:p>
            <a:pPr algn="ctr"/>
            <a:endParaRPr lang="en-US" sz="2400" dirty="0">
              <a:solidFill>
                <a:srgbClr val="000000"/>
              </a:solidFill>
              <a:latin typeface="PT Serif"/>
              <a:ea typeface="Helvetica" charset="0"/>
              <a:cs typeface="PT Serif"/>
            </a:endParaRPr>
          </a:p>
        </p:txBody>
      </p:sp>
      <mc:AlternateContent xmlns:mc="http://schemas.openxmlformats.org/markup-compatibility/2006">
        <mc:Choice xmlns:a14="http://schemas.microsoft.com/office/drawing/2010/main" Requires="a14">
          <p:sp>
            <p:nvSpPr>
              <p:cNvPr id="101" name="TextBox 100">
                <a:extLst>
                  <a:ext uri="{FF2B5EF4-FFF2-40B4-BE49-F238E27FC236}">
                    <a16:creationId xmlns:a16="http://schemas.microsoft.com/office/drawing/2014/main" id="{0F9425A8-39CB-86E2-9D0E-290218225177}"/>
                  </a:ext>
                </a:extLst>
              </p:cNvPr>
              <p:cNvSpPr txBox="1"/>
              <p:nvPr/>
            </p:nvSpPr>
            <p:spPr>
              <a:xfrm>
                <a:off x="519389" y="38280747"/>
                <a:ext cx="14235813" cy="1569660"/>
              </a:xfrm>
              <a:prstGeom prst="rect">
                <a:avLst/>
              </a:prstGeom>
              <a:noFill/>
            </p:spPr>
            <p:txBody>
              <a:bodyPr wrap="square" rtlCol="0">
                <a:spAutoFit/>
              </a:bodyPr>
              <a:lstStyle/>
              <a:p>
                <a:pPr marL="342900" indent="-342900">
                  <a:buFont typeface="Arial" panose="020B0604020202020204" pitchFamily="34" charset="0"/>
                  <a:buChar char="•"/>
                </a:pPr>
                <a:r>
                  <a:rPr lang="en-US" sz="2400" dirty="0">
                    <a:solidFill>
                      <a:schemeClr val="bg1"/>
                    </a:solidFill>
                    <a:latin typeface="+mj-lt"/>
                  </a:rPr>
                  <a:t>Reconstruct </a:t>
                </a:r>
                <a:r>
                  <a:rPr lang="el-GR" sz="2400" dirty="0">
                    <a:solidFill>
                      <a:schemeClr val="bg1"/>
                    </a:solidFill>
                    <a:ea typeface="Cambria Math" panose="02040503050406030204" pitchFamily="18" charset="0"/>
                  </a:rPr>
                  <a:t>π</a:t>
                </a:r>
                <a:r>
                  <a:rPr lang="en-US" sz="2400" baseline="30000" dirty="0">
                    <a:solidFill>
                      <a:schemeClr val="bg1"/>
                    </a:solidFill>
                    <a:ea typeface="Cambria Math" panose="02040503050406030204" pitchFamily="18" charset="0"/>
                  </a:rPr>
                  <a:t>0</a:t>
                </a:r>
                <a:r>
                  <a:rPr lang="en-US" sz="2400" dirty="0">
                    <a:solidFill>
                      <a:schemeClr val="bg1"/>
                    </a:solidFill>
                  </a:rPr>
                  <a:t> </a:t>
                </a:r>
                <a:r>
                  <a:rPr lang="en-US" sz="2400" dirty="0">
                    <a:solidFill>
                      <a:schemeClr val="bg1"/>
                    </a:solidFill>
                    <a:ea typeface="Cambria Math" panose="02040503050406030204" pitchFamily="18" charset="0"/>
                    <a:cs typeface="Aharoni" panose="020B0604020202020204" pitchFamily="2" charset="-79"/>
                  </a:rPr>
                  <a:t>from two photons using the EMCAL with correct mass and good invariant mass resolution</a:t>
                </a:r>
              </a:p>
              <a:p>
                <a:pPr marL="342900" indent="-342900">
                  <a:buFont typeface="Arial" panose="020B0604020202020204" pitchFamily="34" charset="0"/>
                  <a:buChar char="•"/>
                </a:pPr>
                <a:r>
                  <a:rPr kumimoji="1" lang="el-GR" altLang="zh-CN" sz="2400" dirty="0">
                    <a:solidFill>
                      <a:schemeClr val="bg1"/>
                    </a:solidFill>
                  </a:rPr>
                  <a:t>π</a:t>
                </a:r>
                <a:r>
                  <a:rPr kumimoji="1" lang="en-US" altLang="zh-CN" sz="2400" baseline="30000" dirty="0">
                    <a:solidFill>
                      <a:schemeClr val="bg1"/>
                    </a:solidFill>
                  </a:rPr>
                  <a:t>0</a:t>
                </a:r>
                <a:r>
                  <a:rPr kumimoji="1" lang="en-US" altLang="zh-CN" sz="2400" dirty="0">
                    <a:solidFill>
                      <a:schemeClr val="bg1"/>
                    </a:solidFill>
                  </a:rPr>
                  <a:t> merging probability decreases with finer granularity </a:t>
                </a:r>
                <a14:m>
                  <m:oMath xmlns:m="http://schemas.openxmlformats.org/officeDocument/2006/math">
                    <m:r>
                      <a:rPr kumimoji="1" lang="en-US" altLang="zh-CN" sz="2400" i="1" smtClean="0">
                        <a:solidFill>
                          <a:schemeClr val="bg1"/>
                        </a:solidFill>
                        <a:latin typeface="Cambria Math" panose="02040503050406030204" pitchFamily="18" charset="0"/>
                      </a:rPr>
                      <m:t>→</m:t>
                    </m:r>
                  </m:oMath>
                </a14:m>
                <a:r>
                  <a:rPr kumimoji="1" lang="en-US" altLang="zh-CN" sz="2400" dirty="0">
                    <a:solidFill>
                      <a:schemeClr val="bg1"/>
                    </a:solidFill>
                  </a:rPr>
                  <a:t> capable of reconstructing </a:t>
                </a:r>
                <a:r>
                  <a:rPr kumimoji="1" lang="el-GR" altLang="zh-CN" sz="2400" dirty="0">
                    <a:solidFill>
                      <a:schemeClr val="bg1"/>
                    </a:solidFill>
                  </a:rPr>
                  <a:t>π</a:t>
                </a:r>
                <a:r>
                  <a:rPr kumimoji="1" lang="en-US" altLang="zh-CN" sz="2400" baseline="30000" dirty="0">
                    <a:solidFill>
                      <a:schemeClr val="bg1"/>
                    </a:solidFill>
                  </a:rPr>
                  <a:t>0</a:t>
                </a:r>
                <a:r>
                  <a:rPr kumimoji="1" lang="en-US" altLang="zh-CN" sz="2400" dirty="0">
                    <a:solidFill>
                      <a:schemeClr val="bg1"/>
                    </a:solidFill>
                  </a:rPr>
                  <a:t> to higher energy</a:t>
                </a:r>
              </a:p>
              <a:p>
                <a:pPr marL="342900" indent="-342900">
                  <a:buFont typeface="Arial" panose="020B0604020202020204" pitchFamily="34" charset="0"/>
                  <a:buChar char="•"/>
                </a:pPr>
                <a:r>
                  <a:rPr kumimoji="1" lang="en-US" altLang="zh-CN" sz="2400" dirty="0">
                    <a:solidFill>
                      <a:schemeClr val="bg1"/>
                    </a:solidFill>
                  </a:rPr>
                  <a:t>No significant improvement of </a:t>
                </a:r>
                <a:r>
                  <a:rPr kumimoji="1" lang="en-US" altLang="zh-CN" sz="2400" dirty="0" err="1">
                    <a:solidFill>
                      <a:schemeClr val="bg1"/>
                    </a:solidFill>
                  </a:rPr>
                  <a:t>WCu</a:t>
                </a:r>
                <a:r>
                  <a:rPr kumimoji="1" lang="en-US" altLang="zh-CN" sz="2400" dirty="0">
                    <a:solidFill>
                      <a:schemeClr val="bg1"/>
                    </a:solidFill>
                  </a:rPr>
                  <a:t> compared to Pb absorbers at the same tower granularity </a:t>
                </a:r>
              </a:p>
              <a:p>
                <a:pPr marL="342900" indent="-342900">
                  <a:buFont typeface="Arial" panose="020B0604020202020204" pitchFamily="34" charset="0"/>
                  <a:buChar char="•"/>
                </a:pPr>
                <a:r>
                  <a:rPr kumimoji="1" lang="en-US" altLang="zh-CN" sz="2400" dirty="0">
                    <a:solidFill>
                      <a:schemeClr val="bg1"/>
                    </a:solidFill>
                  </a:rPr>
                  <a:t>Possible reconstruction of </a:t>
                </a:r>
                <a:r>
                  <a:rPr lang="el-GR" sz="2400" dirty="0">
                    <a:solidFill>
                      <a:schemeClr val="bg1"/>
                    </a:solidFill>
                    <a:ea typeface="Cambria Math" panose="02040503050406030204" pitchFamily="18" charset="0"/>
                  </a:rPr>
                  <a:t>π</a:t>
                </a:r>
                <a:r>
                  <a:rPr lang="en-US" sz="2400" baseline="30000" dirty="0">
                    <a:solidFill>
                      <a:schemeClr val="bg1"/>
                    </a:solidFill>
                    <a:ea typeface="Cambria Math" panose="02040503050406030204" pitchFamily="18" charset="0"/>
                  </a:rPr>
                  <a:t>0 </a:t>
                </a:r>
                <a:r>
                  <a:rPr lang="en-US" sz="2400" dirty="0">
                    <a:solidFill>
                      <a:schemeClr val="bg1"/>
                    </a:solidFill>
                    <a:ea typeface="Cambria Math" panose="02040503050406030204" pitchFamily="18" charset="0"/>
                  </a:rPr>
                  <a:t>up to 50 GeV</a:t>
                </a:r>
                <a:r>
                  <a:rPr kumimoji="1" lang="en-US" altLang="zh-CN" sz="2400" dirty="0">
                    <a:solidFill>
                      <a:schemeClr val="bg1"/>
                    </a:solidFill>
                  </a:rPr>
                  <a:t> with fine granularity by reading out each fiber in </a:t>
                </a:r>
                <a:r>
                  <a:rPr kumimoji="1" lang="en-US" altLang="zh-CN" sz="2400" dirty="0" err="1">
                    <a:solidFill>
                      <a:schemeClr val="bg1"/>
                    </a:solidFill>
                  </a:rPr>
                  <a:t>WCu</a:t>
                </a:r>
                <a:r>
                  <a:rPr kumimoji="1" lang="en-US" altLang="zh-CN" sz="2400" dirty="0">
                    <a:solidFill>
                      <a:schemeClr val="bg1"/>
                    </a:solidFill>
                  </a:rPr>
                  <a:t> EMCAL tower</a:t>
                </a:r>
              </a:p>
            </p:txBody>
          </p:sp>
        </mc:Choice>
        <mc:Fallback>
          <p:sp>
            <p:nvSpPr>
              <p:cNvPr id="101" name="TextBox 100">
                <a:extLst>
                  <a:ext uri="{FF2B5EF4-FFF2-40B4-BE49-F238E27FC236}">
                    <a16:creationId xmlns:a16="http://schemas.microsoft.com/office/drawing/2014/main" id="{0F9425A8-39CB-86E2-9D0E-290218225177}"/>
                  </a:ext>
                </a:extLst>
              </p:cNvPr>
              <p:cNvSpPr txBox="1">
                <a:spLocks noRot="1" noChangeAspect="1" noMove="1" noResize="1" noEditPoints="1" noAdjustHandles="1" noChangeArrowheads="1" noChangeShapeType="1" noTextEdit="1"/>
              </p:cNvSpPr>
              <p:nvPr/>
            </p:nvSpPr>
            <p:spPr>
              <a:xfrm>
                <a:off x="519389" y="38280747"/>
                <a:ext cx="14235813" cy="1569660"/>
              </a:xfrm>
              <a:prstGeom prst="rect">
                <a:avLst/>
              </a:prstGeom>
              <a:blipFill>
                <a:blip r:embed="rId41"/>
                <a:stretch>
                  <a:fillRect l="-535" t="-3226" r="-178" b="-8065"/>
                </a:stretch>
              </a:blipFill>
            </p:spPr>
            <p:txBody>
              <a:bodyPr/>
              <a:lstStyle/>
              <a:p>
                <a:r>
                  <a:rPr lang="en-US">
                    <a:noFill/>
                  </a:rPr>
                  <a:t> </a:t>
                </a:r>
              </a:p>
            </p:txBody>
          </p:sp>
        </mc:Fallback>
      </mc:AlternateContent>
      <p:sp>
        <p:nvSpPr>
          <p:cNvPr id="102" name="TextBox 101">
            <a:extLst>
              <a:ext uri="{FF2B5EF4-FFF2-40B4-BE49-F238E27FC236}">
                <a16:creationId xmlns:a16="http://schemas.microsoft.com/office/drawing/2014/main" id="{E4BFFC67-8513-A38E-0EE7-4859666C8418}"/>
              </a:ext>
            </a:extLst>
          </p:cNvPr>
          <p:cNvSpPr txBox="1"/>
          <p:nvPr/>
        </p:nvSpPr>
        <p:spPr>
          <a:xfrm>
            <a:off x="15575517" y="29418524"/>
            <a:ext cx="14183734" cy="1938992"/>
          </a:xfrm>
          <a:prstGeom prst="rect">
            <a:avLst/>
          </a:prstGeom>
          <a:noFill/>
        </p:spPr>
        <p:txBody>
          <a:bodyPr wrap="square">
            <a:spAutoFit/>
          </a:bodyPr>
          <a:lstStyle/>
          <a:p>
            <a:pPr marL="285750" indent="-285750">
              <a:buFont typeface="Arial"/>
              <a:buChar char="•"/>
            </a:pPr>
            <a:r>
              <a:rPr kumimoji="1" lang="en-US" altLang="zh-CN" sz="2400" dirty="0">
                <a:solidFill>
                  <a:schemeClr val="bg1"/>
                </a:solidFill>
              </a:rPr>
              <a:t>Same position measurement performance for</a:t>
            </a:r>
            <a:r>
              <a:rPr kumimoji="1" lang="en-US" altLang="zh-CN" sz="2400" dirty="0">
                <a:solidFill>
                  <a:srgbClr val="00B050"/>
                </a:solidFill>
                <a:latin typeface="+mj-lt"/>
              </a:rPr>
              <a:t> </a:t>
            </a:r>
            <a:r>
              <a:rPr lang="en-US" sz="2400" dirty="0">
                <a:solidFill>
                  <a:srgbClr val="00B050"/>
                </a:solidFill>
                <a:ea typeface="Helvetica" charset="0"/>
                <a:cs typeface="PT Serif"/>
              </a:rPr>
              <a:t>tower × 1/2 </a:t>
            </a:r>
            <a:r>
              <a:rPr kumimoji="1" lang="en-US" altLang="zh-CN" sz="2400" dirty="0">
                <a:solidFill>
                  <a:schemeClr val="bg1"/>
                </a:solidFill>
                <a:latin typeface="+mj-lt"/>
              </a:rPr>
              <a:t>, </a:t>
            </a:r>
            <a:r>
              <a:rPr kumimoji="1" lang="en-US" altLang="zh-CN" sz="2400" dirty="0">
                <a:solidFill>
                  <a:srgbClr val="0070C0"/>
                </a:solidFill>
                <a:latin typeface="+mj-lt"/>
              </a:rPr>
              <a:t>tower</a:t>
            </a:r>
            <a:r>
              <a:rPr kumimoji="1" lang="en-US" altLang="zh-CN" sz="2400" dirty="0">
                <a:solidFill>
                  <a:schemeClr val="bg1"/>
                </a:solidFill>
                <a:latin typeface="+mj-lt"/>
              </a:rPr>
              <a:t>, and </a:t>
            </a:r>
            <a:r>
              <a:rPr lang="en-US" sz="2400" dirty="0">
                <a:solidFill>
                  <a:srgbClr val="FF0000"/>
                </a:solidFill>
                <a:ea typeface="Helvetica" charset="0"/>
                <a:cs typeface="PT Serif"/>
              </a:rPr>
              <a:t>tower × 2</a:t>
            </a:r>
            <a:endParaRPr kumimoji="1" lang="en-US" sz="2400" dirty="0">
              <a:solidFill>
                <a:schemeClr val="bg1"/>
              </a:solidFill>
              <a:latin typeface="+mj-lt"/>
              <a:ea typeface="Helvetica" charset="0"/>
              <a:cs typeface="PT Serif"/>
            </a:endParaRPr>
          </a:p>
          <a:p>
            <a:pPr marL="285750" indent="-285750">
              <a:buFont typeface="Arial"/>
              <a:buChar char="•"/>
            </a:pPr>
            <a:r>
              <a:rPr kumimoji="1" lang="en-US" altLang="zh-CN" sz="2400" dirty="0">
                <a:solidFill>
                  <a:schemeClr val="bg1"/>
                </a:solidFill>
                <a:latin typeface="+mj-lt"/>
              </a:rPr>
              <a:t>The </a:t>
            </a:r>
            <a:r>
              <a:rPr lang="en-US" sz="2400" dirty="0">
                <a:solidFill>
                  <a:srgbClr val="FFC000"/>
                </a:solidFill>
                <a:ea typeface="Helvetica" charset="0"/>
                <a:cs typeface="PT Serif"/>
              </a:rPr>
              <a:t>tower</a:t>
            </a:r>
            <a:r>
              <a:rPr lang="en-US" sz="2400" dirty="0">
                <a:solidFill>
                  <a:srgbClr val="000000"/>
                </a:solidFill>
                <a:ea typeface="Helvetica" charset="0"/>
                <a:cs typeface="PT Serif"/>
              </a:rPr>
              <a:t> </a:t>
            </a:r>
            <a:r>
              <a:rPr lang="en-US" sz="2400" dirty="0">
                <a:solidFill>
                  <a:srgbClr val="FFC000"/>
                </a:solidFill>
                <a:ea typeface="Helvetica" charset="0"/>
                <a:cs typeface="PT Serif"/>
              </a:rPr>
              <a:t>× 3 </a:t>
            </a:r>
            <a:r>
              <a:rPr kumimoji="1" lang="en-US" altLang="zh-CN" sz="2400" dirty="0">
                <a:solidFill>
                  <a:schemeClr val="bg1"/>
                </a:solidFill>
              </a:rPr>
              <a:t>starts to have worse position measurement</a:t>
            </a:r>
          </a:p>
          <a:p>
            <a:pPr marL="285750" indent="-285750">
              <a:buFont typeface="Arial"/>
              <a:buChar char="•"/>
            </a:pPr>
            <a:r>
              <a:rPr kumimoji="1" lang="en-US" altLang="zh-CN" sz="2400" dirty="0">
                <a:solidFill>
                  <a:schemeClr val="bg1"/>
                </a:solidFill>
              </a:rPr>
              <a:t>Slightly worse position measurement of </a:t>
            </a:r>
            <a:r>
              <a:rPr lang="en-US" sz="2400" dirty="0">
                <a:solidFill>
                  <a:srgbClr val="7030A0"/>
                </a:solidFill>
                <a:ea typeface="Helvetica" charset="0"/>
                <a:cs typeface="PT Serif"/>
              </a:rPr>
              <a:t>tower × 4</a:t>
            </a:r>
            <a:r>
              <a:rPr kumimoji="1" lang="en-US" altLang="zh-CN" sz="2400" dirty="0">
                <a:solidFill>
                  <a:schemeClr val="bg1"/>
                </a:solidFill>
              </a:rPr>
              <a:t> than </a:t>
            </a:r>
            <a:r>
              <a:rPr lang="en-US" sz="2400" dirty="0">
                <a:solidFill>
                  <a:srgbClr val="FFC000"/>
                </a:solidFill>
                <a:ea typeface="Helvetica" charset="0"/>
                <a:cs typeface="PT Serif"/>
              </a:rPr>
              <a:t>tower</a:t>
            </a:r>
            <a:r>
              <a:rPr lang="en-US" sz="2400" dirty="0">
                <a:solidFill>
                  <a:srgbClr val="000000"/>
                </a:solidFill>
                <a:ea typeface="Helvetica" charset="0"/>
                <a:cs typeface="PT Serif"/>
              </a:rPr>
              <a:t> </a:t>
            </a:r>
            <a:r>
              <a:rPr lang="en-US" sz="2400" dirty="0">
                <a:solidFill>
                  <a:srgbClr val="FFC000"/>
                </a:solidFill>
                <a:ea typeface="Helvetica" charset="0"/>
                <a:cs typeface="PT Serif"/>
              </a:rPr>
              <a:t>× 3 </a:t>
            </a:r>
            <a:endParaRPr kumimoji="1" lang="en-US" altLang="zh-CN" sz="2400" dirty="0">
              <a:solidFill>
                <a:schemeClr val="bg1"/>
              </a:solidFill>
            </a:endParaRPr>
          </a:p>
          <a:p>
            <a:pPr marL="285750" indent="-285750">
              <a:buFont typeface="Arial"/>
              <a:buChar char="•"/>
            </a:pPr>
            <a:r>
              <a:rPr lang="en-US" sz="2400" dirty="0">
                <a:solidFill>
                  <a:schemeClr val="bg1"/>
                </a:solidFill>
                <a:ea typeface="Helvetica" charset="0"/>
                <a:cs typeface="PT Serif"/>
              </a:rPr>
              <a:t>Significantly worse position measurement of </a:t>
            </a:r>
            <a:r>
              <a:rPr lang="en-US" sz="2400" dirty="0">
                <a:solidFill>
                  <a:schemeClr val="accent3">
                    <a:lumMod val="60000"/>
                    <a:lumOff val="40000"/>
                  </a:schemeClr>
                </a:solidFill>
                <a:ea typeface="Helvetica" charset="0"/>
                <a:cs typeface="PT Serif"/>
              </a:rPr>
              <a:t>tower × 6 </a:t>
            </a:r>
            <a:r>
              <a:rPr lang="en-US" sz="2400" dirty="0">
                <a:solidFill>
                  <a:schemeClr val="bg1"/>
                </a:solidFill>
                <a:ea typeface="Helvetica" charset="0"/>
                <a:cs typeface="PT Serif"/>
              </a:rPr>
              <a:t>compared to </a:t>
            </a:r>
            <a:r>
              <a:rPr lang="en-US" sz="2400" dirty="0">
                <a:solidFill>
                  <a:srgbClr val="FFC000"/>
                </a:solidFill>
                <a:ea typeface="Helvetica" charset="0"/>
                <a:cs typeface="PT Serif"/>
              </a:rPr>
              <a:t>tower</a:t>
            </a:r>
            <a:r>
              <a:rPr lang="en-US" sz="2400" dirty="0">
                <a:solidFill>
                  <a:srgbClr val="000000"/>
                </a:solidFill>
                <a:ea typeface="Helvetica" charset="0"/>
                <a:cs typeface="PT Serif"/>
              </a:rPr>
              <a:t> </a:t>
            </a:r>
            <a:r>
              <a:rPr lang="en-US" sz="2400" dirty="0">
                <a:solidFill>
                  <a:srgbClr val="FFC000"/>
                </a:solidFill>
                <a:ea typeface="Helvetica" charset="0"/>
                <a:cs typeface="PT Serif"/>
              </a:rPr>
              <a:t>× 3 </a:t>
            </a:r>
            <a:r>
              <a:rPr lang="en-US" sz="2400" dirty="0">
                <a:solidFill>
                  <a:schemeClr val="bg1"/>
                </a:solidFill>
                <a:ea typeface="Helvetica" charset="0"/>
                <a:cs typeface="PT Serif"/>
              </a:rPr>
              <a:t>and</a:t>
            </a:r>
            <a:r>
              <a:rPr lang="en-US" sz="2400" dirty="0">
                <a:solidFill>
                  <a:srgbClr val="7030A0"/>
                </a:solidFill>
                <a:ea typeface="Helvetica" charset="0"/>
                <a:cs typeface="PT Serif"/>
              </a:rPr>
              <a:t> tower × 4</a:t>
            </a:r>
            <a:r>
              <a:rPr kumimoji="1" lang="en-US" altLang="zh-CN" sz="2400" dirty="0">
                <a:solidFill>
                  <a:srgbClr val="7030A0"/>
                </a:solidFill>
              </a:rPr>
              <a:t> </a:t>
            </a:r>
            <a:r>
              <a:rPr kumimoji="1" lang="en-US" altLang="zh-CN" sz="2400" dirty="0">
                <a:solidFill>
                  <a:schemeClr val="bg1"/>
                </a:solidFill>
              </a:rPr>
              <a:t>cases</a:t>
            </a:r>
          </a:p>
          <a:p>
            <a:pPr marL="285750" indent="-285750">
              <a:buFont typeface="Arial"/>
              <a:buChar char="•"/>
            </a:pPr>
            <a:r>
              <a:rPr kumimoji="1" lang="en-US" sz="2400" dirty="0">
                <a:solidFill>
                  <a:schemeClr val="bg1"/>
                </a:solidFill>
                <a:ea typeface="Helvetica" charset="0"/>
                <a:cs typeface="PT Serif"/>
              </a:rPr>
              <a:t>ECCE Pb EMCAL design position measurement and energy resolution appear to be better than </a:t>
            </a:r>
            <a:r>
              <a:rPr kumimoji="1" lang="en-US" sz="2400" dirty="0" err="1">
                <a:solidFill>
                  <a:schemeClr val="bg1"/>
                </a:solidFill>
                <a:ea typeface="Helvetica" charset="0"/>
                <a:cs typeface="PT Serif"/>
              </a:rPr>
              <a:t>WCu</a:t>
            </a:r>
            <a:r>
              <a:rPr kumimoji="1" lang="en-US" sz="2400" dirty="0">
                <a:solidFill>
                  <a:schemeClr val="bg1"/>
                </a:solidFill>
                <a:ea typeface="Helvetica" charset="0"/>
                <a:cs typeface="PT Serif"/>
              </a:rPr>
              <a:t> EMCAL</a:t>
            </a:r>
            <a:endParaRPr lang="en-US" sz="2400" dirty="0">
              <a:solidFill>
                <a:schemeClr val="bg1"/>
              </a:solidFill>
              <a:ea typeface="Helvetica" charset="0"/>
              <a:cs typeface="PT Serif"/>
            </a:endParaRPr>
          </a:p>
        </p:txBody>
      </p:sp>
      <p:sp>
        <p:nvSpPr>
          <p:cNvPr id="109" name="TextBox 108">
            <a:extLst>
              <a:ext uri="{FF2B5EF4-FFF2-40B4-BE49-F238E27FC236}">
                <a16:creationId xmlns:a16="http://schemas.microsoft.com/office/drawing/2014/main" id="{58626880-BC00-882D-31DD-1ADEFB548350}"/>
              </a:ext>
            </a:extLst>
          </p:cNvPr>
          <p:cNvSpPr txBox="1"/>
          <p:nvPr/>
        </p:nvSpPr>
        <p:spPr>
          <a:xfrm>
            <a:off x="1128174" y="28473786"/>
            <a:ext cx="3452548" cy="446276"/>
          </a:xfrm>
          <a:prstGeom prst="rect">
            <a:avLst/>
          </a:prstGeom>
          <a:noFill/>
        </p:spPr>
        <p:txBody>
          <a:bodyPr wrap="none" rtlCol="0">
            <a:spAutoFit/>
          </a:bodyPr>
          <a:lstStyle/>
          <a:p>
            <a:r>
              <a:rPr lang="en-US" sz="2300" dirty="0"/>
              <a:t>EIC Hadron-Going Direction</a:t>
            </a:r>
          </a:p>
        </p:txBody>
      </p:sp>
      <p:sp>
        <p:nvSpPr>
          <p:cNvPr id="110" name="TextBox 109">
            <a:extLst>
              <a:ext uri="{FF2B5EF4-FFF2-40B4-BE49-F238E27FC236}">
                <a16:creationId xmlns:a16="http://schemas.microsoft.com/office/drawing/2014/main" id="{A32D71F9-0CF3-9AC7-A817-2419D6A4FB4A}"/>
              </a:ext>
            </a:extLst>
          </p:cNvPr>
          <p:cNvSpPr txBox="1"/>
          <p:nvPr/>
        </p:nvSpPr>
        <p:spPr>
          <a:xfrm>
            <a:off x="17963477" y="20803527"/>
            <a:ext cx="3452548" cy="446276"/>
          </a:xfrm>
          <a:prstGeom prst="rect">
            <a:avLst/>
          </a:prstGeom>
          <a:noFill/>
        </p:spPr>
        <p:txBody>
          <a:bodyPr wrap="none" rtlCol="0">
            <a:spAutoFit/>
          </a:bodyPr>
          <a:lstStyle/>
          <a:p>
            <a:r>
              <a:rPr lang="en-US" sz="2300" dirty="0"/>
              <a:t>EIC Hadron-Going Direction</a:t>
            </a:r>
          </a:p>
        </p:txBody>
      </p:sp>
      <p:sp>
        <p:nvSpPr>
          <p:cNvPr id="114" name="Text Placeholder 333">
            <a:extLst>
              <a:ext uri="{FF2B5EF4-FFF2-40B4-BE49-F238E27FC236}">
                <a16:creationId xmlns:a16="http://schemas.microsoft.com/office/drawing/2014/main" id="{C6574B47-44C4-1762-D8CE-F76D333888F4}"/>
              </a:ext>
            </a:extLst>
          </p:cNvPr>
          <p:cNvSpPr txBox="1">
            <a:spLocks/>
          </p:cNvSpPr>
          <p:nvPr/>
        </p:nvSpPr>
        <p:spPr>
          <a:xfrm>
            <a:off x="15338342" y="14048682"/>
            <a:ext cx="14512552" cy="2378256"/>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marL="342900" indent="-342900">
              <a:buFont typeface="Arial" panose="020B0604020202020204" pitchFamily="34" charset="0"/>
              <a:buChar char="•"/>
            </a:pPr>
            <a:r>
              <a:rPr lang="en-US" sz="2400" b="1" dirty="0">
                <a:solidFill>
                  <a:srgbClr val="000000"/>
                </a:solidFill>
                <a:latin typeface="+mj-lt"/>
                <a:ea typeface="Helvetica" charset="0"/>
                <a:cs typeface="PT Serif"/>
              </a:rPr>
              <a:t>ECCE Experiment: </a:t>
            </a:r>
            <a:r>
              <a:rPr lang="en-US" sz="2400" dirty="0">
                <a:solidFill>
                  <a:srgbClr val="000000"/>
                </a:solidFill>
                <a:latin typeface="+mj-lt"/>
                <a:ea typeface="Helvetica" charset="0"/>
                <a:cs typeface="PT Serif"/>
              </a:rPr>
              <a:t>recommended </a:t>
            </a:r>
            <a:r>
              <a:rPr lang="en-US" sz="2400" dirty="0">
                <a:solidFill>
                  <a:srgbClr val="000000"/>
                </a:solidFill>
                <a:ea typeface="Helvetica" charset="0"/>
                <a:cs typeface="PT Serif"/>
              </a:rPr>
              <a:t>unanimously</a:t>
            </a:r>
            <a:r>
              <a:rPr lang="en-US" sz="2400" dirty="0">
                <a:solidFill>
                  <a:srgbClr val="000000"/>
                </a:solidFill>
                <a:latin typeface="+mj-lt"/>
                <a:ea typeface="Helvetica" charset="0"/>
                <a:cs typeface="PT Serif"/>
              </a:rPr>
              <a:t> by the EIC advisory committee as detector 1 </a:t>
            </a:r>
            <a:r>
              <a:rPr lang="en-US" sz="2400" dirty="0">
                <a:solidFill>
                  <a:srgbClr val="000000"/>
                </a:solidFill>
                <a:ea typeface="Helvetica" charset="0"/>
                <a:cs typeface="PT Serif"/>
              </a:rPr>
              <a:t>at the EIC</a:t>
            </a:r>
            <a:endParaRPr lang="en-US" sz="2400" dirty="0">
              <a:solidFill>
                <a:srgbClr val="000000"/>
              </a:solidFill>
              <a:latin typeface="+mj-lt"/>
              <a:ea typeface="Helvetica" charset="0"/>
              <a:cs typeface="PT Serif"/>
            </a:endParaRPr>
          </a:p>
          <a:p>
            <a:pPr marL="342900" indent="-342900">
              <a:buFont typeface="Arial" panose="020B0604020202020204" pitchFamily="34" charset="0"/>
              <a:buChar char="•"/>
            </a:pPr>
            <a:r>
              <a:rPr lang="en-US" sz="2400" b="1" dirty="0">
                <a:solidFill>
                  <a:srgbClr val="000000"/>
                </a:solidFill>
                <a:latin typeface="+mj-lt"/>
                <a:ea typeface="Helvetica" charset="0"/>
                <a:cs typeface="PT Serif"/>
              </a:rPr>
              <a:t>ECCE Forward EMCAL Configuration in the Proposal (X</a:t>
            </a:r>
            <a:r>
              <a:rPr lang="en-US" sz="2400" b="1" baseline="-25000" dirty="0">
                <a:solidFill>
                  <a:srgbClr val="000000"/>
                </a:solidFill>
                <a:latin typeface="+mj-lt"/>
                <a:ea typeface="Helvetica" charset="0"/>
                <a:cs typeface="PT Serif"/>
              </a:rPr>
              <a:t>0 </a:t>
            </a:r>
            <a:r>
              <a:rPr lang="en-US" sz="2400" b="1" dirty="0">
                <a:solidFill>
                  <a:srgbClr val="000000"/>
                </a:solidFill>
                <a:latin typeface="+mj-lt"/>
                <a:ea typeface="Helvetica" charset="0"/>
                <a:cs typeface="PT Serif"/>
              </a:rPr>
              <a:t>= 2.02 cm  and R</a:t>
            </a:r>
            <a:r>
              <a:rPr lang="en-US" sz="2400" b="1" baseline="-25000" dirty="0">
                <a:solidFill>
                  <a:srgbClr val="000000"/>
                </a:solidFill>
                <a:latin typeface="+mj-lt"/>
                <a:ea typeface="Helvetica" charset="0"/>
                <a:cs typeface="PT Serif"/>
              </a:rPr>
              <a:t>M </a:t>
            </a:r>
            <a:r>
              <a:rPr lang="en-US" sz="2400" b="1" dirty="0">
                <a:solidFill>
                  <a:srgbClr val="000000"/>
                </a:solidFill>
                <a:latin typeface="+mj-lt"/>
                <a:ea typeface="Helvetica" charset="0"/>
                <a:cs typeface="PT Serif"/>
              </a:rPr>
              <a:t>= 5.2 cm)</a:t>
            </a:r>
            <a:endParaRPr lang="en-US" sz="2400" b="1" baseline="-25000" dirty="0">
              <a:solidFill>
                <a:srgbClr val="000000"/>
              </a:solidFill>
              <a:latin typeface="+mj-lt"/>
              <a:ea typeface="Helvetica" charset="0"/>
              <a:cs typeface="PT Serif"/>
            </a:endParaRPr>
          </a:p>
          <a:p>
            <a:pPr marL="1248385" lvl="1" indent="-342900">
              <a:buFont typeface="Courier New" panose="02070309020205020404" pitchFamily="49" charset="0"/>
              <a:buChar char="o"/>
            </a:pPr>
            <a:r>
              <a:rPr lang="en-US" sz="2400" b="1" dirty="0">
                <a:solidFill>
                  <a:srgbClr val="000000"/>
                </a:solidFill>
                <a:latin typeface="+mj-lt"/>
                <a:ea typeface="Helvetica" charset="0"/>
                <a:cs typeface="PT Serif"/>
              </a:rPr>
              <a:t>EMCAL Design: </a:t>
            </a:r>
            <a:r>
              <a:rPr lang="en-US" sz="2400" dirty="0">
                <a:solidFill>
                  <a:srgbClr val="000000"/>
                </a:solidFill>
                <a:latin typeface="+mj-lt"/>
                <a:ea typeface="Helvetica" charset="0"/>
                <a:cs typeface="PT Serif"/>
              </a:rPr>
              <a:t>Pb Shashlik design with an acceptance of 1.5 &lt; |</a:t>
            </a:r>
            <a:r>
              <a:rPr lang="el-GR" sz="2400" dirty="0">
                <a:solidFill>
                  <a:srgbClr val="000000"/>
                </a:solidFill>
                <a:latin typeface="+mj-lt"/>
                <a:ea typeface="Helvetica" charset="0"/>
                <a:cs typeface="PT Serif"/>
              </a:rPr>
              <a:t>η</a:t>
            </a:r>
            <a:r>
              <a:rPr lang="en-US" sz="2400" dirty="0">
                <a:solidFill>
                  <a:srgbClr val="000000"/>
                </a:solidFill>
                <a:latin typeface="+mj-lt"/>
                <a:ea typeface="Helvetica" charset="0"/>
                <a:cs typeface="PT Serif"/>
              </a:rPr>
              <a:t>| &lt; 3.5 and a total radiation length 19 X</a:t>
            </a:r>
            <a:r>
              <a:rPr lang="en-US" sz="2400" baseline="-25000" dirty="0">
                <a:solidFill>
                  <a:srgbClr val="000000"/>
                </a:solidFill>
                <a:latin typeface="+mj-lt"/>
                <a:ea typeface="Helvetica" charset="0"/>
                <a:cs typeface="PT Serif"/>
              </a:rPr>
              <a:t>0</a:t>
            </a:r>
            <a:endParaRPr lang="en-US" sz="2400" b="1" dirty="0">
              <a:solidFill>
                <a:srgbClr val="000000"/>
              </a:solidFill>
              <a:latin typeface="+mj-lt"/>
              <a:ea typeface="Helvetica" charset="0"/>
              <a:cs typeface="PT Serif"/>
            </a:endParaRPr>
          </a:p>
          <a:p>
            <a:pPr marL="1248385" lvl="1" indent="-342900">
              <a:buFont typeface="Courier New" panose="02070309020205020404" pitchFamily="49" charset="0"/>
              <a:buChar char="o"/>
            </a:pPr>
            <a:r>
              <a:rPr lang="en-US" sz="2400" b="1" dirty="0">
                <a:solidFill>
                  <a:srgbClr val="000000"/>
                </a:solidFill>
                <a:latin typeface="+mj-lt"/>
                <a:ea typeface="Helvetica" charset="0"/>
                <a:cs typeface="PT Serif"/>
              </a:rPr>
              <a:t>Tower Design: </a:t>
            </a:r>
            <a:r>
              <a:rPr lang="en-US" sz="2400" dirty="0">
                <a:solidFill>
                  <a:srgbClr val="000000"/>
                </a:solidFill>
                <a:latin typeface="+mj-lt"/>
                <a:ea typeface="Helvetica" charset="0"/>
                <a:cs typeface="PT Serif"/>
              </a:rPr>
              <a:t>scintillator thickness of 0.40 cm with Pb absorber thickness of 0.16 cm</a:t>
            </a:r>
          </a:p>
          <a:p>
            <a:pPr marL="1248385" lvl="1" indent="-342900">
              <a:buFont typeface="Courier New" panose="02070309020205020404" pitchFamily="49" charset="0"/>
              <a:buChar char="o"/>
            </a:pPr>
            <a:r>
              <a:rPr lang="en-US" sz="2400" b="1" dirty="0">
                <a:solidFill>
                  <a:srgbClr val="000000"/>
                </a:solidFill>
                <a:latin typeface="+mj-lt"/>
                <a:ea typeface="Helvetica" charset="0"/>
                <a:cs typeface="PT Serif"/>
              </a:rPr>
              <a:t>Tower Geometry: </a:t>
            </a:r>
            <a:r>
              <a:rPr lang="en-US" sz="2400" dirty="0">
                <a:solidFill>
                  <a:srgbClr val="000000"/>
                </a:solidFill>
                <a:latin typeface="+mj-lt"/>
                <a:ea typeface="Helvetica" charset="0"/>
                <a:cs typeface="PT Serif"/>
              </a:rPr>
              <a:t>0.92 cm </a:t>
            </a:r>
            <a:r>
              <a:rPr lang="en-US" sz="2400" dirty="0">
                <a:solidFill>
                  <a:srgbClr val="000000"/>
                </a:solidFill>
                <a:ea typeface="Helvetica" charset="0"/>
                <a:cs typeface="PT Serif"/>
              </a:rPr>
              <a:t>× 1.00 cm, 2 × 2 readout fibers with a thickness of 500 µm</a:t>
            </a:r>
            <a:endParaRPr lang="en-US" sz="2400" dirty="0">
              <a:solidFill>
                <a:srgbClr val="000000"/>
              </a:solidFill>
              <a:latin typeface="+mj-lt"/>
              <a:ea typeface="Helvetica" charset="0"/>
              <a:cs typeface="PT Serif"/>
            </a:endParaRPr>
          </a:p>
          <a:p>
            <a:pPr marL="1248385" lvl="1" indent="-342900">
              <a:buFont typeface="Courier New" panose="02070309020205020404" pitchFamily="49" charset="0"/>
              <a:buChar char="o"/>
            </a:pPr>
            <a:r>
              <a:rPr lang="en-US" sz="2400" b="1" dirty="0">
                <a:solidFill>
                  <a:srgbClr val="000000"/>
                </a:solidFill>
                <a:latin typeface="+mj-lt"/>
                <a:ea typeface="Helvetica" charset="0"/>
                <a:cs typeface="PT Serif"/>
              </a:rPr>
              <a:t>Light Collection Map: </a:t>
            </a:r>
            <a:r>
              <a:rPr lang="en-US" sz="2400" dirty="0">
                <a:solidFill>
                  <a:srgbClr val="000000"/>
                </a:solidFill>
                <a:latin typeface="+mj-lt"/>
                <a:ea typeface="Helvetica" charset="0"/>
                <a:cs typeface="PT Serif"/>
              </a:rPr>
              <a:t>modeled by </a:t>
            </a:r>
            <a:r>
              <a:rPr lang="en-US" sz="2400" i="1" dirty="0" err="1">
                <a:solidFill>
                  <a:srgbClr val="000000"/>
                </a:solidFill>
                <a:latin typeface="+mj-lt"/>
                <a:ea typeface="Helvetica" charset="0"/>
                <a:cs typeface="PT Serif"/>
              </a:rPr>
              <a:t>TracePro</a:t>
            </a:r>
            <a:r>
              <a:rPr lang="en-US" sz="2400" i="1" dirty="0">
                <a:solidFill>
                  <a:srgbClr val="000000"/>
                </a:solidFill>
                <a:latin typeface="+mj-lt"/>
                <a:ea typeface="Helvetica" charset="0"/>
                <a:cs typeface="PT Serif"/>
              </a:rPr>
              <a:t>.</a:t>
            </a:r>
            <a:r>
              <a:rPr lang="en-US" sz="2400" dirty="0">
                <a:solidFill>
                  <a:srgbClr val="000000"/>
                </a:solidFill>
                <a:latin typeface="+mj-lt"/>
                <a:ea typeface="Helvetica" charset="0"/>
                <a:cs typeface="PT Serif"/>
              </a:rPr>
              <a:t> Other fiber generated by the reflection symmetry</a:t>
            </a:r>
          </a:p>
        </p:txBody>
      </p:sp>
      <p:sp>
        <p:nvSpPr>
          <p:cNvPr id="2" name="TextBox 1">
            <a:extLst>
              <a:ext uri="{FF2B5EF4-FFF2-40B4-BE49-F238E27FC236}">
                <a16:creationId xmlns:a16="http://schemas.microsoft.com/office/drawing/2014/main" id="{AD94F68B-39B9-B57D-97BB-FBBCC39D3624}"/>
              </a:ext>
            </a:extLst>
          </p:cNvPr>
          <p:cNvSpPr txBox="1"/>
          <p:nvPr/>
        </p:nvSpPr>
        <p:spPr>
          <a:xfrm>
            <a:off x="10824373" y="35798166"/>
            <a:ext cx="2556957" cy="707886"/>
          </a:xfrm>
          <a:prstGeom prst="rect">
            <a:avLst/>
          </a:prstGeom>
          <a:noFill/>
        </p:spPr>
        <p:txBody>
          <a:bodyPr wrap="square" rtlCol="0">
            <a:spAutoFit/>
          </a:bodyPr>
          <a:lstStyle/>
          <a:p>
            <a:pPr algn="ctr"/>
            <a:r>
              <a:rPr lang="en-US" sz="2000" b="1" dirty="0">
                <a:solidFill>
                  <a:srgbClr val="0070C0"/>
                </a:solidFill>
              </a:rPr>
              <a:t>Using Only Cluster</a:t>
            </a:r>
          </a:p>
          <a:p>
            <a:pPr algn="ctr"/>
            <a:r>
              <a:rPr lang="en-US" sz="2000" b="1" dirty="0">
                <a:solidFill>
                  <a:srgbClr val="0070C0"/>
                </a:solidFill>
              </a:rPr>
              <a:t>Counting Information</a:t>
            </a:r>
          </a:p>
        </p:txBody>
      </p:sp>
      <p:sp>
        <p:nvSpPr>
          <p:cNvPr id="116" name="TextBox 115">
            <a:extLst>
              <a:ext uri="{FF2B5EF4-FFF2-40B4-BE49-F238E27FC236}">
                <a16:creationId xmlns:a16="http://schemas.microsoft.com/office/drawing/2014/main" id="{3BF1765F-ACD3-172A-98CA-AD92F9D49899}"/>
              </a:ext>
            </a:extLst>
          </p:cNvPr>
          <p:cNvSpPr txBox="1"/>
          <p:nvPr/>
        </p:nvSpPr>
        <p:spPr>
          <a:xfrm>
            <a:off x="15537937" y="38246875"/>
            <a:ext cx="14009847" cy="1569660"/>
          </a:xfrm>
          <a:prstGeom prst="rect">
            <a:avLst/>
          </a:prstGeom>
          <a:noFill/>
        </p:spPr>
        <p:txBody>
          <a:bodyPr wrap="square">
            <a:spAutoFit/>
          </a:bodyPr>
          <a:lstStyle/>
          <a:p>
            <a:r>
              <a:rPr lang="en-US" sz="2400" dirty="0">
                <a:solidFill>
                  <a:srgbClr val="000000"/>
                </a:solidFill>
                <a:ea typeface="Helvetica" charset="0"/>
                <a:cs typeface="PT Serif"/>
              </a:rPr>
              <a:t>[1] R. Abdul </a:t>
            </a:r>
            <a:r>
              <a:rPr lang="en-US" sz="2400" dirty="0" err="1">
                <a:solidFill>
                  <a:srgbClr val="000000"/>
                </a:solidFill>
                <a:ea typeface="Helvetica" charset="0"/>
                <a:cs typeface="PT Serif"/>
              </a:rPr>
              <a:t>Khalek</a:t>
            </a:r>
            <a:r>
              <a:rPr lang="en-US" sz="2400" dirty="0">
                <a:solidFill>
                  <a:srgbClr val="000000"/>
                </a:solidFill>
                <a:ea typeface="Helvetica" charset="0"/>
                <a:cs typeface="PT Serif"/>
              </a:rPr>
              <a:t> et. al, EIC Yellow Report, BNL-220990-2021-FORE, JLAB-PHY-21-3198, LA-UR-21-20953</a:t>
            </a:r>
          </a:p>
          <a:p>
            <a:r>
              <a:rPr lang="en-US" sz="2400" dirty="0">
                <a:solidFill>
                  <a:srgbClr val="000000"/>
                </a:solidFill>
                <a:ea typeface="Helvetica" charset="0"/>
                <a:cs typeface="PT Serif"/>
              </a:rPr>
              <a:t>[2] L. </a:t>
            </a:r>
            <a:r>
              <a:rPr lang="en-US" sz="2400" dirty="0" err="1">
                <a:solidFill>
                  <a:srgbClr val="000000"/>
                </a:solidFill>
                <a:ea typeface="Helvetica" charset="0"/>
                <a:cs typeface="PT Serif"/>
              </a:rPr>
              <a:t>Aphecetche</a:t>
            </a:r>
            <a:r>
              <a:rPr lang="en-US" sz="2400" dirty="0">
                <a:solidFill>
                  <a:srgbClr val="000000"/>
                </a:solidFill>
                <a:ea typeface="Helvetica" charset="0"/>
                <a:cs typeface="PT Serif"/>
              </a:rPr>
              <a:t> et. al. (PHENIX Collaboration), </a:t>
            </a:r>
            <a:r>
              <a:rPr lang="en-US" sz="2400" dirty="0" err="1">
                <a:solidFill>
                  <a:srgbClr val="000000"/>
                </a:solidFill>
                <a:ea typeface="Helvetica" charset="0"/>
                <a:cs typeface="PT Serif"/>
              </a:rPr>
              <a:t>Nucl</a:t>
            </a:r>
            <a:r>
              <a:rPr lang="en-US" sz="2400" dirty="0">
                <a:solidFill>
                  <a:srgbClr val="000000"/>
                </a:solidFill>
                <a:ea typeface="Helvetica" charset="0"/>
                <a:cs typeface="PT Serif"/>
              </a:rPr>
              <a:t>. </a:t>
            </a:r>
            <a:r>
              <a:rPr lang="en-US" sz="2400" dirty="0" err="1">
                <a:solidFill>
                  <a:srgbClr val="000000"/>
                </a:solidFill>
                <a:ea typeface="Helvetica" charset="0"/>
                <a:cs typeface="PT Serif"/>
              </a:rPr>
              <a:t>Instrum</a:t>
            </a:r>
            <a:r>
              <a:rPr lang="en-US" sz="2400" dirty="0">
                <a:solidFill>
                  <a:srgbClr val="000000"/>
                </a:solidFill>
                <a:ea typeface="Helvetica" charset="0"/>
                <a:cs typeface="PT Serif"/>
              </a:rPr>
              <a:t>. Meth. A 499 (2003) 521-536</a:t>
            </a:r>
          </a:p>
          <a:p>
            <a:r>
              <a:rPr lang="en-US" sz="2400" dirty="0">
                <a:solidFill>
                  <a:srgbClr val="000000"/>
                </a:solidFill>
                <a:ea typeface="Helvetica" charset="0"/>
                <a:cs typeface="PT Serif"/>
              </a:rPr>
              <a:t>[3] A. </a:t>
            </a:r>
            <a:r>
              <a:rPr lang="en-US" sz="2400" dirty="0" err="1">
                <a:solidFill>
                  <a:srgbClr val="000000"/>
                </a:solidFill>
                <a:ea typeface="Helvetica" charset="0"/>
                <a:cs typeface="PT Serif"/>
              </a:rPr>
              <a:t>Brazilevsky</a:t>
            </a:r>
            <a:r>
              <a:rPr lang="en-US" sz="2400" dirty="0">
                <a:solidFill>
                  <a:srgbClr val="000000"/>
                </a:solidFill>
                <a:ea typeface="Helvetica" charset="0"/>
                <a:cs typeface="PT Serif"/>
              </a:rPr>
              <a:t>, “EIC Calorimetry: YR Summary”, 1st EECE Workshop, February 11 2021</a:t>
            </a:r>
          </a:p>
          <a:p>
            <a:r>
              <a:rPr lang="en-US" sz="2400" dirty="0">
                <a:solidFill>
                  <a:srgbClr val="000000"/>
                </a:solidFill>
                <a:ea typeface="Helvetica" charset="0"/>
                <a:cs typeface="PT Serif"/>
              </a:rPr>
              <a:t>[4] ECCE Calorimetry Note, ECCE Proto-Collaboration, ecce-note-det-2021-02, December 1 2021 </a:t>
            </a:r>
          </a:p>
        </p:txBody>
      </p:sp>
      <p:pic>
        <p:nvPicPr>
          <p:cNvPr id="16" name="Picture 15" descr="Chart&#10;&#10;Description automatically generated">
            <a:extLst>
              <a:ext uri="{FF2B5EF4-FFF2-40B4-BE49-F238E27FC236}">
                <a16:creationId xmlns:a16="http://schemas.microsoft.com/office/drawing/2014/main" id="{CC89A1D9-75CC-2984-EA9B-F8BF7563B506}"/>
              </a:ext>
            </a:extLst>
          </p:cNvPr>
          <p:cNvPicPr>
            <a:picLocks noChangeAspect="1"/>
          </p:cNvPicPr>
          <p:nvPr/>
        </p:nvPicPr>
        <p:blipFill>
          <a:blip r:embed="rId42"/>
          <a:stretch>
            <a:fillRect/>
          </a:stretch>
        </p:blipFill>
        <p:spPr>
          <a:xfrm>
            <a:off x="22757924" y="24076584"/>
            <a:ext cx="5716599" cy="5486400"/>
          </a:xfrm>
          <a:prstGeom prst="rect">
            <a:avLst/>
          </a:prstGeom>
        </p:spPr>
      </p:pic>
      <p:sp>
        <p:nvSpPr>
          <p:cNvPr id="117" name="Text Placeholder 333">
            <a:extLst>
              <a:ext uri="{FF2B5EF4-FFF2-40B4-BE49-F238E27FC236}">
                <a16:creationId xmlns:a16="http://schemas.microsoft.com/office/drawing/2014/main" id="{6B540AFD-A795-60B5-6785-D749FE3DAF5E}"/>
              </a:ext>
            </a:extLst>
          </p:cNvPr>
          <p:cNvSpPr txBox="1">
            <a:spLocks/>
          </p:cNvSpPr>
          <p:nvPr/>
        </p:nvSpPr>
        <p:spPr>
          <a:xfrm>
            <a:off x="16057949" y="23956998"/>
            <a:ext cx="13100150" cy="825410"/>
          </a:xfrm>
          <a:prstGeom prst="rect">
            <a:avLst/>
          </a:prstGeom>
          <a:solidFill>
            <a:schemeClr val="tx1">
              <a:alpha val="0"/>
            </a:schemeClr>
          </a:solidFill>
          <a:ln w="38100" cmpd="sng">
            <a:noFill/>
          </a:ln>
        </p:spPr>
        <p:txBody>
          <a:bodyPr vert="horz" lIns="91440" tIns="45720" rIns="91440" bIns="45720" rtlCol="0" anchor="t"/>
          <a:lstStyle>
            <a:defPPr>
              <a:defRPr lang="en-US"/>
            </a:defPPr>
            <a:lvl1pPr marL="0" algn="l" defTabSz="1810969" rtl="0" eaLnBrk="1" latinLnBrk="0" hangingPunct="1">
              <a:defRPr sz="3973" kern="1200">
                <a:solidFill>
                  <a:schemeClr val="tx1">
                    <a:tint val="75000"/>
                  </a:schemeClr>
                </a:solidFill>
                <a:latin typeface="+mn-lt"/>
                <a:ea typeface="+mn-ea"/>
                <a:cs typeface="+mn-cs"/>
              </a:defRPr>
            </a:lvl1pPr>
            <a:lvl2pPr marL="905485" algn="l" defTabSz="1810969" rtl="0" eaLnBrk="1" latinLnBrk="0" hangingPunct="1">
              <a:defRPr sz="3565" kern="1200">
                <a:solidFill>
                  <a:schemeClr val="tx1"/>
                </a:solidFill>
                <a:latin typeface="+mn-lt"/>
                <a:ea typeface="+mn-ea"/>
                <a:cs typeface="+mn-cs"/>
              </a:defRPr>
            </a:lvl2pPr>
            <a:lvl3pPr marL="1810969" algn="l" defTabSz="1810969" rtl="0" eaLnBrk="1" latinLnBrk="0" hangingPunct="1">
              <a:defRPr sz="3565" kern="1200">
                <a:solidFill>
                  <a:schemeClr val="tx1"/>
                </a:solidFill>
                <a:latin typeface="+mn-lt"/>
                <a:ea typeface="+mn-ea"/>
                <a:cs typeface="+mn-cs"/>
              </a:defRPr>
            </a:lvl3pPr>
            <a:lvl4pPr marL="2716454" algn="l" defTabSz="1810969" rtl="0" eaLnBrk="1" latinLnBrk="0" hangingPunct="1">
              <a:defRPr sz="3565" kern="1200">
                <a:solidFill>
                  <a:schemeClr val="tx1"/>
                </a:solidFill>
                <a:latin typeface="+mn-lt"/>
                <a:ea typeface="+mn-ea"/>
                <a:cs typeface="+mn-cs"/>
              </a:defRPr>
            </a:lvl4pPr>
            <a:lvl5pPr marL="3621938" algn="l" defTabSz="1810969" rtl="0" eaLnBrk="1" latinLnBrk="0" hangingPunct="1">
              <a:defRPr sz="3565" kern="1200">
                <a:solidFill>
                  <a:schemeClr val="tx1"/>
                </a:solidFill>
                <a:latin typeface="+mn-lt"/>
                <a:ea typeface="+mn-ea"/>
                <a:cs typeface="+mn-cs"/>
              </a:defRPr>
            </a:lvl5pPr>
            <a:lvl6pPr marL="4527423" algn="l" defTabSz="1810969" rtl="0" eaLnBrk="1" latinLnBrk="0" hangingPunct="1">
              <a:defRPr sz="3565" kern="1200">
                <a:solidFill>
                  <a:schemeClr val="tx1"/>
                </a:solidFill>
                <a:latin typeface="+mn-lt"/>
                <a:ea typeface="+mn-ea"/>
                <a:cs typeface="+mn-cs"/>
              </a:defRPr>
            </a:lvl6pPr>
            <a:lvl7pPr marL="5432908" algn="l" defTabSz="1810969" rtl="0" eaLnBrk="1" latinLnBrk="0" hangingPunct="1">
              <a:defRPr sz="3565" kern="1200">
                <a:solidFill>
                  <a:schemeClr val="tx1"/>
                </a:solidFill>
                <a:latin typeface="+mn-lt"/>
                <a:ea typeface="+mn-ea"/>
                <a:cs typeface="+mn-cs"/>
              </a:defRPr>
            </a:lvl7pPr>
            <a:lvl8pPr marL="6338392" algn="l" defTabSz="1810969" rtl="0" eaLnBrk="1" latinLnBrk="0" hangingPunct="1">
              <a:defRPr sz="3565" kern="1200">
                <a:solidFill>
                  <a:schemeClr val="tx1"/>
                </a:solidFill>
                <a:latin typeface="+mn-lt"/>
                <a:ea typeface="+mn-ea"/>
                <a:cs typeface="+mn-cs"/>
              </a:defRPr>
            </a:lvl8pPr>
            <a:lvl9pPr marL="7243877" algn="l" defTabSz="1810969" rtl="0" eaLnBrk="1" latinLnBrk="0" hangingPunct="1">
              <a:defRPr sz="3565" kern="1200">
                <a:solidFill>
                  <a:schemeClr val="tx1"/>
                </a:solidFill>
                <a:latin typeface="+mn-lt"/>
                <a:ea typeface="+mn-ea"/>
                <a:cs typeface="+mn-cs"/>
              </a:defRPr>
            </a:lvl9pPr>
          </a:lstStyle>
          <a:p>
            <a:pPr algn="ctr"/>
            <a:r>
              <a:rPr kumimoji="1" lang="en-US" sz="3600" b="1" dirty="0">
                <a:solidFill>
                  <a:schemeClr val="bg1"/>
                </a:solidFill>
                <a:latin typeface="PT Sans" charset="-52"/>
                <a:ea typeface="PT Sans" charset="-52"/>
                <a:cs typeface="PT Sans" charset="-52"/>
              </a:rPr>
              <a:t>EMCAL Position Measurement and Energy Resolution</a:t>
            </a:r>
            <a:endParaRPr lang="en-GB" sz="3600" b="1" dirty="0">
              <a:solidFill>
                <a:srgbClr val="000000"/>
              </a:solidFill>
              <a:latin typeface="PT Sans" charset="-52"/>
              <a:ea typeface="PT Sans" charset="-52"/>
              <a:cs typeface="PT Sans" charset="-52"/>
            </a:endParaRPr>
          </a:p>
          <a:p>
            <a:pPr algn="ctr"/>
            <a:endParaRPr lang="en-US" sz="2400" dirty="0">
              <a:solidFill>
                <a:srgbClr val="000000"/>
              </a:solidFill>
              <a:latin typeface="PT Serif"/>
              <a:ea typeface="Helvetica" charset="0"/>
              <a:cs typeface="PT Serif"/>
            </a:endParaRPr>
          </a:p>
          <a:p>
            <a:pPr algn="ctr"/>
            <a:endParaRPr lang="en-US" sz="2400" dirty="0">
              <a:solidFill>
                <a:srgbClr val="000000"/>
              </a:solidFill>
              <a:latin typeface="PT Serif"/>
              <a:ea typeface="Helvetica" charset="0"/>
              <a:cs typeface="PT Serif"/>
            </a:endParaRPr>
          </a:p>
        </p:txBody>
      </p:sp>
    </p:spTree>
    <p:extLst>
      <p:ext uri="{BB962C8B-B14F-4D97-AF65-F5344CB8AC3E}">
        <p14:creationId xmlns:p14="http://schemas.microsoft.com/office/powerpoint/2010/main" val="2919086026"/>
      </p:ext>
    </p:extLst>
  </p:cSld>
  <p:clrMapOvr>
    <a:masterClrMapping/>
  </p:clrMapOvr>
</p:sld>
</file>

<file path=ppt/theme/theme1.xml><?xml version="1.0" encoding="utf-8"?>
<a:theme xmlns:a="http://schemas.openxmlformats.org/drawingml/2006/main" name="Office Theme">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9262</TotalTime>
  <Words>1206</Words>
  <Application>Microsoft Macintosh PowerPoint</Application>
  <PresentationFormat>Custom</PresentationFormat>
  <Paragraphs>122</Paragraphs>
  <Slides>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Arial</vt:lpstr>
      <vt:lpstr>Calibri</vt:lpstr>
      <vt:lpstr>Cambria Math</vt:lpstr>
      <vt:lpstr>Courier New</vt:lpstr>
      <vt:lpstr>Helvetica</vt:lpstr>
      <vt:lpstr>PT Sans</vt:lpstr>
      <vt:lpstr>PT Serif</vt:lpstr>
      <vt:lpstr>Times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Shi, Zhaozhong</cp:lastModifiedBy>
  <cp:revision>533</cp:revision>
  <cp:lastPrinted>2017-01-13T04:15:12Z</cp:lastPrinted>
  <dcterms:created xsi:type="dcterms:W3CDTF">2016-12-30T14:20:47Z</dcterms:created>
  <dcterms:modified xsi:type="dcterms:W3CDTF">2022-04-29T07:36:40Z</dcterms:modified>
</cp:coreProperties>
</file>