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39"/>
  </p:notesMasterIdLst>
  <p:sldIdLst>
    <p:sldId id="256" r:id="rId5"/>
    <p:sldId id="257" r:id="rId6"/>
    <p:sldId id="258" r:id="rId7"/>
    <p:sldId id="342" r:id="rId8"/>
    <p:sldId id="351" r:id="rId9"/>
    <p:sldId id="399" r:id="rId10"/>
    <p:sldId id="343" r:id="rId11"/>
    <p:sldId id="344" r:id="rId12"/>
    <p:sldId id="393" r:id="rId13"/>
    <p:sldId id="401" r:id="rId14"/>
    <p:sldId id="267" r:id="rId15"/>
    <p:sldId id="397" r:id="rId16"/>
    <p:sldId id="398" r:id="rId17"/>
    <p:sldId id="402" r:id="rId18"/>
    <p:sldId id="403" r:id="rId19"/>
    <p:sldId id="375" r:id="rId20"/>
    <p:sldId id="404" r:id="rId21"/>
    <p:sldId id="405" r:id="rId22"/>
    <p:sldId id="390" r:id="rId23"/>
    <p:sldId id="407" r:id="rId24"/>
    <p:sldId id="406" r:id="rId25"/>
    <p:sldId id="408" r:id="rId26"/>
    <p:sldId id="409" r:id="rId27"/>
    <p:sldId id="288" r:id="rId28"/>
    <p:sldId id="411" r:id="rId29"/>
    <p:sldId id="323" r:id="rId30"/>
    <p:sldId id="410" r:id="rId31"/>
    <p:sldId id="270" r:id="rId32"/>
    <p:sldId id="349" r:id="rId33"/>
    <p:sldId id="412" r:id="rId34"/>
    <p:sldId id="413" r:id="rId35"/>
    <p:sldId id="395" r:id="rId36"/>
    <p:sldId id="394" r:id="rId37"/>
    <p:sldId id="264" r:id="rId38"/>
  </p:sldIdLst>
  <p:sldSz cx="12192000" cy="6858000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Verdana" panose="020B0604030504040204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5928B-336E-85FF-5CA7-A6CFFA3939A5}" v="341" dt="2021-11-05T07:17:38.496"/>
    <p1510:client id="{9F5AC12C-7B54-BD48-9B5E-245DB013161D}" v="12" dt="2021-11-05T07:57:50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830"/>
  </p:normalViewPr>
  <p:slideViewPr>
    <p:cSldViewPr>
      <p:cViewPr varScale="1">
        <p:scale>
          <a:sx n="117" d="100"/>
          <a:sy n="117" d="100"/>
        </p:scale>
        <p:origin x="1080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5.fntdata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7.fntdata"/><Relationship Id="rId20" Type="http://schemas.openxmlformats.org/officeDocument/2006/relationships/slide" Target="slides/slide16.xml"/><Relationship Id="rId41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F44B4-7D1F-5F4F-92AC-C5FE5886CB84}" type="datetimeFigureOut">
              <a:rPr lang="en-CH" smtClean="0"/>
              <a:t>05.11.21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2FE68-2C32-8B42-8E4E-9805F787371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45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52FE68-2C32-8B42-8E4E-9805F7873711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2028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41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88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52FE68-2C32-8B42-8E4E-9805F7873711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91747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578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071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14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77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08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25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48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33D7D-F280-4A16-9584-A99E09261E6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571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15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975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52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902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B403-9AF9-45D3-BB96-0C7B27AE67B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84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11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68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de-CH" noProof="0"/>
              <a:t>05.11.2021</a:t>
            </a:r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AP.Bernardes - 92nd ISOLDE Collaboration Committee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hf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dms.cern.ch/document/2469313/0.4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69313/0.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hyperlink" Target="https://indico.cern.ch/category/12446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hyperlink" Target="https://indico.cern.ch/event/1034928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https://edms.cern.ch/document/2583793/0.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s://edms.cern.ch/document/2583793/0.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microsoft.com/office/2007/relationships/hdphoto" Target="../media/hdphoto4.wdp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5.wdp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35360" y="1268760"/>
            <a:ext cx="8616612" cy="1826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ISOLDE Beam Dump Replacement Study (IBDRS) – Preparatory project</a:t>
            </a:r>
            <a:br>
              <a:rPr lang="en-GB" dirty="0"/>
            </a:br>
            <a:r>
              <a:rPr lang="en-US" sz="2700" dirty="0"/>
              <a:t>92nd ISOLDE Collaboration Committee meeting</a:t>
            </a:r>
            <a:br>
              <a:rPr lang="en-US" dirty="0"/>
            </a:br>
            <a:r>
              <a:rPr lang="en-US" sz="2700" dirty="0"/>
              <a:t>05.11.2021</a:t>
            </a:r>
            <a:br>
              <a:rPr lang="en-GB" dirty="0"/>
            </a:br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A55E8-0E40-1B4B-A7B0-57A2A938E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360" y="3095122"/>
            <a:ext cx="7450667" cy="206207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GB" sz="1400" dirty="0" err="1"/>
              <a:t>AP.Bernardes</a:t>
            </a:r>
            <a:r>
              <a:rPr lang="en-GB" sz="1400" dirty="0"/>
              <a:t> SY-STI on behalf of the IBDRS team</a:t>
            </a:r>
          </a:p>
          <a:p>
            <a:pPr>
              <a:lnSpc>
                <a:spcPct val="120000"/>
              </a:lnSpc>
              <a:defRPr/>
            </a:pPr>
            <a:endParaRPr lang="en-GB" sz="1400" dirty="0"/>
          </a:p>
          <a:p>
            <a:pPr>
              <a:lnSpc>
                <a:spcPct val="120000"/>
              </a:lnSpc>
              <a:defRPr/>
            </a:pPr>
            <a:r>
              <a:rPr lang="en-GB" sz="1400" b="1" dirty="0"/>
              <a:t>Acknowledgements: </a:t>
            </a:r>
          </a:p>
          <a:p>
            <a:pPr>
              <a:lnSpc>
                <a:spcPct val="120000"/>
              </a:lnSpc>
              <a:defRPr/>
            </a:pPr>
            <a:r>
              <a:rPr lang="en-GB" sz="1000" dirty="0"/>
              <a:t>SY-STI: </a:t>
            </a:r>
            <a:r>
              <a:rPr lang="en-GB" sz="1000" dirty="0" err="1"/>
              <a:t>M.Calviani</a:t>
            </a:r>
            <a:r>
              <a:rPr lang="en-GB" sz="1000" dirty="0"/>
              <a:t>, </a:t>
            </a:r>
            <a:r>
              <a:rPr lang="en-GB" sz="1000" dirty="0" err="1"/>
              <a:t>K.Kershaw</a:t>
            </a:r>
            <a:r>
              <a:rPr lang="en-GB" sz="1000" dirty="0"/>
              <a:t>, </a:t>
            </a:r>
            <a:r>
              <a:rPr lang="en-GB" sz="1000" dirty="0" err="1"/>
              <a:t>JM.Martin</a:t>
            </a:r>
            <a:r>
              <a:rPr lang="en-GB" sz="1000" dirty="0"/>
              <a:t> Ruiz, </a:t>
            </a:r>
            <a:r>
              <a:rPr lang="en-GB" sz="1000" dirty="0" err="1"/>
              <a:t>S.Marzari</a:t>
            </a:r>
            <a:r>
              <a:rPr lang="en-GB" sz="1000" dirty="0"/>
              <a:t>, </a:t>
            </a:r>
            <a:r>
              <a:rPr lang="en-GB" sz="1000" dirty="0" err="1"/>
              <a:t>J.Vollaire</a:t>
            </a:r>
            <a:endParaRPr lang="en-GB" sz="1000" dirty="0"/>
          </a:p>
          <a:p>
            <a:pPr>
              <a:lnSpc>
                <a:spcPct val="120000"/>
              </a:lnSpc>
              <a:defRPr/>
            </a:pPr>
            <a:r>
              <a:rPr lang="en-GB" sz="1000" dirty="0"/>
              <a:t>SCE-DOD: </a:t>
            </a:r>
            <a:r>
              <a:rPr lang="en-GB" sz="1000" dirty="0" err="1"/>
              <a:t>E.Perez</a:t>
            </a:r>
            <a:r>
              <a:rPr lang="en-GB" sz="1000" dirty="0"/>
              <a:t>-Duenas, R. Cunningham</a:t>
            </a:r>
          </a:p>
          <a:p>
            <a:pPr>
              <a:lnSpc>
                <a:spcPct val="120000"/>
              </a:lnSpc>
              <a:defRPr/>
            </a:pPr>
            <a:r>
              <a:rPr lang="en-GB" sz="1000" dirty="0"/>
              <a:t>HSE-RP: </a:t>
            </a:r>
            <a:r>
              <a:rPr lang="en-GB" sz="1000" dirty="0" err="1"/>
              <a:t>E.Aubert</a:t>
            </a:r>
            <a:r>
              <a:rPr lang="en-GB" sz="1000" dirty="0"/>
              <a:t>, </a:t>
            </a:r>
            <a:r>
              <a:rPr lang="en-GB" sz="1000" dirty="0" err="1"/>
              <a:t>A.Dorsival</a:t>
            </a:r>
            <a:r>
              <a:rPr lang="en-GB" sz="1000" dirty="0"/>
              <a:t>, </a:t>
            </a:r>
            <a:r>
              <a:rPr lang="en-GB" sz="1000" dirty="0" err="1"/>
              <a:t>F.Pozzi</a:t>
            </a:r>
            <a:r>
              <a:rPr lang="en-GB" sz="1000" dirty="0"/>
              <a:t>, </a:t>
            </a:r>
            <a:r>
              <a:rPr lang="en-GB" sz="1000"/>
              <a:t>A.Formento</a:t>
            </a:r>
            <a:endParaRPr lang="en-GB" sz="1000" dirty="0"/>
          </a:p>
          <a:p>
            <a:pPr>
              <a:lnSpc>
                <a:spcPct val="120000"/>
              </a:lnSpc>
              <a:defRPr/>
            </a:pPr>
            <a:r>
              <a:rPr lang="en-GB" sz="1000" dirty="0"/>
              <a:t>EN-HE: </a:t>
            </a:r>
            <a:r>
              <a:rPr lang="en-GB" sz="1000" dirty="0" err="1"/>
              <a:t>C.Bertone</a:t>
            </a:r>
            <a:r>
              <a:rPr lang="en-GB" sz="1000" dirty="0"/>
              <a:t>, </a:t>
            </a:r>
            <a:r>
              <a:rPr lang="en-GB" sz="1000" dirty="0" err="1"/>
              <a:t>JL.Grenard</a:t>
            </a:r>
            <a:endParaRPr lang="en-GB" sz="1000" dirty="0"/>
          </a:p>
          <a:p>
            <a:pPr>
              <a:lnSpc>
                <a:spcPct val="120000"/>
              </a:lnSpc>
              <a:defRPr/>
            </a:pPr>
            <a:r>
              <a:rPr lang="en-GB" sz="1000" dirty="0"/>
              <a:t>EN-ACE: </a:t>
            </a:r>
            <a:r>
              <a:rPr lang="en-GB" sz="1000" dirty="0" err="1"/>
              <a:t>A.Pardons</a:t>
            </a:r>
            <a:r>
              <a:rPr lang="en-GB" sz="1000" dirty="0"/>
              <a:t>, </a:t>
            </a:r>
            <a:r>
              <a:rPr lang="en-GB" sz="1000" dirty="0" err="1"/>
              <a:t>M.Lazzaroni</a:t>
            </a:r>
            <a:endParaRPr lang="en-GB" sz="1000" dirty="0"/>
          </a:p>
          <a:p>
            <a:pPr>
              <a:lnSpc>
                <a:spcPct val="100000"/>
              </a:lnSpc>
            </a:pPr>
            <a:r>
              <a:rPr lang="en-CH" sz="1000" dirty="0"/>
              <a:t>SY-ABT: M.Fraser</a:t>
            </a:r>
          </a:p>
          <a:p>
            <a:pPr>
              <a:lnSpc>
                <a:spcPct val="100000"/>
              </a:lnSpc>
            </a:pPr>
            <a:r>
              <a:rPr lang="en-CH" sz="1000" dirty="0"/>
              <a:t>BE-OP: S.Mataguez, E.Siesling</a:t>
            </a:r>
          </a:p>
          <a:p>
            <a:endParaRPr lang="en-CH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ABAA20-8852-D648-BABC-251059344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IBDRS Organisation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7351766-9B8F-9146-B933-D6268BB45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05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368" y="1700808"/>
            <a:ext cx="3161103" cy="45507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AC9CE39-7CAD-5044-98E6-FFF1FB97A452}"/>
              </a:ext>
            </a:extLst>
          </p:cNvPr>
          <p:cNvGrpSpPr/>
          <p:nvPr/>
        </p:nvGrpSpPr>
        <p:grpSpPr>
          <a:xfrm>
            <a:off x="6744072" y="1340768"/>
            <a:ext cx="5122944" cy="4752528"/>
            <a:chOff x="5682859" y="404664"/>
            <a:chExt cx="6328173" cy="604867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2859" y="404664"/>
              <a:ext cx="6328173" cy="604867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Rectangle 16"/>
            <p:cNvSpPr/>
            <p:nvPr/>
          </p:nvSpPr>
          <p:spPr bwMode="auto">
            <a:xfrm>
              <a:off x="9296568" y="1772816"/>
              <a:ext cx="2304256" cy="144016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8432472" y="4581128"/>
              <a:ext cx="2520280" cy="144016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6761249" y="5988240"/>
              <a:ext cx="5065729" cy="177063"/>
            </a:xfrm>
            <a:prstGeom prst="rect">
              <a:avLst/>
            </a:prstGeom>
            <a:solidFill>
              <a:srgbClr val="FFFF00">
                <a:alpha val="2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ight Arrow 17"/>
          <p:cNvSpPr/>
          <p:nvPr/>
        </p:nvSpPr>
        <p:spPr bwMode="auto">
          <a:xfrm>
            <a:off x="6062871" y="4149080"/>
            <a:ext cx="792088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 bwMode="auto">
          <a:xfrm>
            <a:off x="387929" y="1272556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Project Management Plan </a:t>
            </a:r>
          </a:p>
          <a:p>
            <a:r>
              <a:rPr lang="en-GB" sz="2400" dirty="0">
                <a:hlinkClick r:id="rId5"/>
              </a:rPr>
              <a:t>EDMS 2469313</a:t>
            </a:r>
            <a:endParaRPr lang="en-GB" sz="2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820E3DF-289E-9444-B61C-9D0BC9BA3F7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/>
          <a:lstStyle/>
          <a:p>
            <a:pPr>
              <a:defRPr/>
            </a:pPr>
            <a:r>
              <a:rPr lang="en-GB" dirty="0"/>
              <a:t>Organisation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4C0A65-2035-5B41-9F6F-1B5588DDDBF4}"/>
              </a:ext>
            </a:extLst>
          </p:cNvPr>
          <p:cNvSpPr/>
          <p:nvPr/>
        </p:nvSpPr>
        <p:spPr bwMode="auto">
          <a:xfrm>
            <a:off x="7620931" y="1828611"/>
            <a:ext cx="2742980" cy="88221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3E0EC2-8EAA-F447-998D-1510918F4822}"/>
              </a:ext>
            </a:extLst>
          </p:cNvPr>
          <p:cNvSpPr txBox="1"/>
          <p:nvPr/>
        </p:nvSpPr>
        <p:spPr>
          <a:xfrm>
            <a:off x="295403" y="5543818"/>
            <a:ext cx="2902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IBDRS Study funded </a:t>
            </a:r>
            <a:r>
              <a:rPr lang="en-CH" dirty="0"/>
              <a:t>by the ACC-CONS budget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C10BA2-0BA1-FA49-A8D1-9233180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286CC-DB48-CB4D-BB77-32C15D49B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673AE-FA54-F745-8444-708AEBF5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 bwMode="auto">
          <a:xfrm>
            <a:off x="632454" y="1178116"/>
            <a:ext cx="711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7 Work packages identified </a:t>
            </a:r>
            <a:r>
              <a:rPr lang="en-GB" sz="2400" dirty="0">
                <a:hlinkClick r:id="rId3"/>
              </a:rPr>
              <a:t>EDMS 2469313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34A1D6-FE71-564B-A75A-7F02C93D4F26}"/>
              </a:ext>
            </a:extLst>
          </p:cNvPr>
          <p:cNvSpPr txBox="1"/>
          <p:nvPr/>
        </p:nvSpPr>
        <p:spPr>
          <a:xfrm>
            <a:off x="609600" y="1868564"/>
            <a:ext cx="11352584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/>
              <a:t>WP1 – Project Management – A.P. Bernardes [SY-STI]</a:t>
            </a:r>
          </a:p>
          <a:p>
            <a:r>
              <a:rPr lang="en-US" sz="2400" dirty="0"/>
              <a:t>WP2 – Project Safety Management - S. </a:t>
            </a:r>
            <a:r>
              <a:rPr lang="en-US" sz="2400" dirty="0" err="1"/>
              <a:t>Mataguez</a:t>
            </a:r>
            <a:r>
              <a:rPr lang="en-US" sz="2400" dirty="0"/>
              <a:t> [BE-OP]</a:t>
            </a:r>
          </a:p>
          <a:p>
            <a:r>
              <a:rPr lang="en-US" sz="2400" dirty="0"/>
              <a:t>WP3 – Handling and transport - C. Bertone [EN-HE]</a:t>
            </a:r>
          </a:p>
          <a:p>
            <a:r>
              <a:rPr lang="en-US" sz="2400" dirty="0"/>
              <a:t>WP4 – Beam dump core design including supports – J.M. Martin Ruiz [SY-STI]</a:t>
            </a:r>
          </a:p>
          <a:p>
            <a:r>
              <a:rPr lang="en-US" sz="2400" dirty="0"/>
              <a:t>WP5 – Shielding and infrastructure: lifecycle handling and integration - S. Marzari [SY-STI] </a:t>
            </a:r>
          </a:p>
          <a:p>
            <a:r>
              <a:rPr lang="en-US" sz="2400" dirty="0"/>
              <a:t>WP6 – Civil Engineering Study– E. Perez-Duenas [SCE-DOD] </a:t>
            </a:r>
          </a:p>
          <a:p>
            <a:r>
              <a:rPr lang="en-US" sz="2400" dirty="0"/>
              <a:t>WP7 – Radiation Protection– F. Pozzi [HSE-RP] </a:t>
            </a:r>
            <a:endParaRPr lang="en-CH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E2BDFF-0FFA-0741-92CA-EF951169F5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/>
          <a:lstStyle/>
          <a:p>
            <a:pPr>
              <a:defRPr/>
            </a:pPr>
            <a:r>
              <a:rPr lang="en-GB" dirty="0"/>
              <a:t>Organisation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24693-1625-6447-80F1-FAB1C66A5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84E9E1-FAC8-8942-9A3C-E1D47C72D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A4F827-5827-AD47-8414-BE143F12B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52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820E3DF-289E-9444-B61C-9D0BC9BA3F7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/>
          <a:lstStyle/>
          <a:p>
            <a:pPr>
              <a:defRPr/>
            </a:pPr>
            <a:r>
              <a:rPr lang="en-GB" dirty="0"/>
              <a:t>Introduction</a:t>
            </a:r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565625C-12DC-F843-9684-BBC5E5A76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818" y="1196752"/>
            <a:ext cx="8461022" cy="48691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 bwMode="auto">
          <a:xfrm>
            <a:off x="530534" y="2061672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IBDRS coordination meetings every two weeks- </a:t>
            </a:r>
            <a:r>
              <a:rPr lang="en-GB" sz="2400" dirty="0">
                <a:hlinkClick r:id="rId4"/>
              </a:rPr>
              <a:t>Indico 12446</a:t>
            </a:r>
            <a:r>
              <a:rPr lang="en-GB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EDMS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A992F872-69F2-F24B-9BFD-16BCB7FE98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540" y="3631332"/>
            <a:ext cx="3890160" cy="2233953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0FB16EA-3C31-734B-B05B-55FA7C14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67C9232-64C6-0A45-AE90-B89819569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4995109-CBF5-6048-B997-FBFDA8F2B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543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CE2BDFF-0FFA-0741-92CA-EF951169F5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/>
          <a:lstStyle/>
          <a:p>
            <a:pPr>
              <a:defRPr/>
            </a:pPr>
            <a:r>
              <a:rPr lang="en-GB" dirty="0"/>
              <a:t>Organisation</a:t>
            </a:r>
          </a:p>
        </p:txBody>
      </p:sp>
      <p:pic>
        <p:nvPicPr>
          <p:cNvPr id="4" name="Picture 3" descr="Diagram, text&#10;&#10;Description automatically generated">
            <a:extLst>
              <a:ext uri="{FF2B5EF4-FFF2-40B4-BE49-F238E27FC236}">
                <a16:creationId xmlns:a16="http://schemas.microsoft.com/office/drawing/2014/main" id="{73AE02E6-7C9A-114D-8E96-C9904A297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453952"/>
            <a:ext cx="8112224" cy="44681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B12C76-FC31-294E-ADE6-8DAE922FF707}"/>
              </a:ext>
            </a:extLst>
          </p:cNvPr>
          <p:cNvSpPr txBox="1"/>
          <p:nvPr/>
        </p:nvSpPr>
        <p:spPr>
          <a:xfrm>
            <a:off x="8553825" y="1922311"/>
            <a:ext cx="335548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1st</a:t>
            </a:r>
            <a:r>
              <a:rPr lang="en-CH" dirty="0"/>
              <a:t> Project Management Board in May 2021 – </a:t>
            </a:r>
            <a:r>
              <a:rPr lang="en-CH" dirty="0">
                <a:hlinkClick r:id="rId4"/>
              </a:rPr>
              <a:t>Indico 1034928</a:t>
            </a:r>
            <a:endParaRPr lang="en-CH" dirty="0"/>
          </a:p>
        </p:txBody>
      </p:sp>
      <p:pic>
        <p:nvPicPr>
          <p:cNvPr id="8" name="Picture 7" descr="Graphical user interface, text, application, website&#10;&#10;Description automatically generated">
            <a:extLst>
              <a:ext uri="{FF2B5EF4-FFF2-40B4-BE49-F238E27FC236}">
                <a16:creationId xmlns:a16="http://schemas.microsoft.com/office/drawing/2014/main" id="{2056FFC5-268D-D44A-A7E7-992878EA71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622"/>
          <a:stretch/>
        </p:blipFill>
        <p:spPr bwMode="auto">
          <a:xfrm>
            <a:off x="7104112" y="2750096"/>
            <a:ext cx="3585927" cy="187588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1A05F2-E7F8-EE47-8450-5FD0AD359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FA6E016-3989-4745-8F44-DB047A88F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BAE301-D4F6-EB4C-9FFF-FB038D3E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35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15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ABAA20-8852-D648-BABC-251059344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IBDRS Status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4B074D-5B85-8B40-96DA-4961AB1A5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625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D94A706-879F-9043-9BEC-73C04661A1F0}"/>
              </a:ext>
            </a:extLst>
          </p:cNvPr>
          <p:cNvSpPr txBox="1"/>
          <p:nvPr/>
        </p:nvSpPr>
        <p:spPr>
          <a:xfrm>
            <a:off x="609600" y="1196752"/>
            <a:ext cx="10585176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b="1" dirty="0"/>
              <a:t>Requested to meet current as well as future operational 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000" dirty="0"/>
              <a:t>P</a:t>
            </a:r>
            <a:r>
              <a:rPr lang="en-US" sz="2000" dirty="0"/>
              <a:t>a</a:t>
            </a:r>
            <a:r>
              <a:rPr lang="en-CH" sz="2000" dirty="0"/>
              <a:t>rameters to be considered for the </a:t>
            </a:r>
            <a:r>
              <a:rPr lang="en-CH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DUMP</a:t>
            </a:r>
            <a:r>
              <a:rPr lang="en-CH" sz="2000"/>
              <a:t> design are </a:t>
            </a:r>
            <a:r>
              <a:rPr lang="en-CH" sz="2000" dirty="0">
                <a:highlight>
                  <a:srgbClr val="FFFF00"/>
                </a:highlight>
              </a:rPr>
              <a:t>under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endParaRPr lang="en-CH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F1F396-9BF3-7B45-8D3E-5D4A0108B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2943" y="2531005"/>
            <a:ext cx="5800857" cy="221219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798BD6-BF7D-C741-851D-D1979625843A}"/>
              </a:ext>
            </a:extLst>
          </p:cNvPr>
          <p:cNvGrpSpPr/>
          <p:nvPr/>
        </p:nvGrpSpPr>
        <p:grpSpPr>
          <a:xfrm>
            <a:off x="8976320" y="2535580"/>
            <a:ext cx="2782853" cy="2720246"/>
            <a:chOff x="8245693" y="3660902"/>
            <a:chExt cx="2782853" cy="272024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4FC2A48-A129-E54E-A9C4-8C6320821E64}"/>
                </a:ext>
              </a:extLst>
            </p:cNvPr>
            <p:cNvGrpSpPr/>
            <p:nvPr/>
          </p:nvGrpSpPr>
          <p:grpSpPr>
            <a:xfrm>
              <a:off x="8245693" y="3660902"/>
              <a:ext cx="2782853" cy="2421361"/>
              <a:chOff x="8245693" y="3660902"/>
              <a:chExt cx="2782853" cy="2421361"/>
            </a:xfrm>
          </p:grpSpPr>
          <p:pic>
            <p:nvPicPr>
              <p:cNvPr id="13" name="Picture 12" descr="Screen Clipping">
                <a:extLst>
                  <a:ext uri="{FF2B5EF4-FFF2-40B4-BE49-F238E27FC236}">
                    <a16:creationId xmlns:a16="http://schemas.microsoft.com/office/drawing/2014/main" id="{45411659-08B8-F64A-AA17-C1DD60B9AB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245693" y="3660902"/>
                <a:ext cx="2782853" cy="2400003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A6A43BB-7FEB-F440-8796-F8F6C44C48B1}"/>
                  </a:ext>
                </a:extLst>
              </p:cNvPr>
              <p:cNvSpPr txBox="1"/>
              <p:nvPr/>
            </p:nvSpPr>
            <p:spPr bwMode="auto">
              <a:xfrm>
                <a:off x="8245693" y="5805264"/>
                <a:ext cx="2782853" cy="27699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LS3 - 2026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9C41D3E-32D4-C843-B433-9AC657EBF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32359" y1="45331" x2="32359" y2="45331"/>
                          <a14:foregroundMark x1="31351" y1="45708" x2="31351" y2="45708"/>
                          <a14:foregroundMark x1="53931" y1="47063" x2="53931" y2="47063"/>
                          <a14:foregroundMark x1="30847" y1="21310" x2="30847" y2="21310"/>
                          <a14:foregroundMark x1="26915" y1="24548" x2="26915" y2="24548"/>
                          <a14:foregroundMark x1="26915" y1="24247" x2="26915" y2="24247"/>
                          <a14:foregroundMark x1="25403" y1="27410" x2="25403" y2="27410"/>
                          <a14:foregroundMark x1="24194" y1="29292" x2="24194" y2="29292"/>
                          <a14:foregroundMark x1="23690" y1="31325" x2="23690" y2="31325"/>
                          <a14:foregroundMark x1="23790" y1="34413" x2="23790" y2="34413"/>
                          <a14:foregroundMark x1="24093" y1="35693" x2="24093" y2="35693"/>
                          <a14:foregroundMark x1="24395" y1="37274" x2="24395" y2="37274"/>
                          <a14:foregroundMark x1="58770" y1="18750" x2="58770" y2="18750"/>
                          <a14:foregroundMark x1="37500" y1="18072" x2="37500" y2="18072"/>
                          <a14:foregroundMark x1="63710" y1="17846" x2="63710" y2="17846"/>
                          <a14:foregroundMark x1="46673" y1="17470" x2="46673" y2="17470"/>
                          <a14:foregroundMark x1="60585" y1="25753" x2="60585" y2="25753"/>
                          <a14:foregroundMark x1="63306" y1="38404" x2="63306" y2="38404"/>
                          <a14:foregroundMark x1="62097" y1="40437" x2="62097" y2="40437"/>
                          <a14:foregroundMark x1="55040" y1="47214" x2="55040" y2="47214"/>
                          <a14:foregroundMark x1="55948" y1="20783" x2="55948" y2="20783"/>
                          <a14:backgroundMark x1="19556" y1="30648" x2="19556" y2="30648"/>
                          <a14:backgroundMark x1="24597" y1="48870" x2="24597" y2="48870"/>
                          <a14:backgroundMark x1="31452" y1="49774" x2="31452" y2="49774"/>
                          <a14:backgroundMark x1="21472" y1="40738" x2="21472" y2="40738"/>
                          <a14:backgroundMark x1="37298" y1="55497" x2="37298" y2="55497"/>
                          <a14:backgroundMark x1="42742" y1="48494" x2="42742" y2="48494"/>
                          <a14:backgroundMark x1="51008" y1="50979" x2="51008" y2="50979"/>
                          <a14:backgroundMark x1="56653" y1="48419" x2="56653" y2="48419"/>
                          <a14:backgroundMark x1="42339" y1="51883" x2="42339" y2="51883"/>
                          <a14:backgroundMark x1="17742" y1="46461" x2="17742" y2="46461"/>
                          <a14:backgroundMark x1="16532" y1="37877" x2="16532" y2="37877"/>
                          <a14:backgroundMark x1="19556" y1="33283" x2="19556" y2="33283"/>
                          <a14:backgroundMark x1="21371" y1="32605" x2="21371" y2="32605"/>
                          <a14:backgroundMark x1="22581" y1="62726" x2="22581" y2="62726"/>
                          <a14:backgroundMark x1="54536" y1="49021" x2="54536" y2="49021"/>
                          <a14:backgroundMark x1="77218" y1="75979" x2="77218" y2="75979"/>
                          <a14:backgroundMark x1="41028" y1="74774" x2="41028" y2="74774"/>
                          <a14:backgroundMark x1="32056" y1="72967" x2="32056" y2="72967"/>
                          <a14:backgroundMark x1="63306" y1="64759" x2="63306" y2="64759"/>
                          <a14:backgroundMark x1="73690" y1="64458" x2="75806" y2="63404"/>
                          <a14:backgroundMark x1="79133" y1="60392" x2="78730" y2="59337"/>
                          <a14:backgroundMark x1="69859" y1="53840" x2="69859" y2="53840"/>
                          <a14:backgroundMark x1="70565" y1="48419" x2="70665" y2="47816"/>
                          <a14:backgroundMark x1="74093" y1="44654" x2="70665" y2="40211"/>
                          <a14:backgroundMark x1="70665" y1="40211" x2="70665" y2="40211"/>
                          <a14:backgroundMark x1="75706" y1="41340" x2="75706" y2="41340"/>
                          <a14:backgroundMark x1="78528" y1="40286" x2="78528" y2="40286"/>
                          <a14:backgroundMark x1="40222" y1="57756" x2="40222" y2="57756"/>
                          <a14:backgroundMark x1="38911" y1="51280" x2="39012" y2="50979"/>
                          <a14:backgroundMark x1="34677" y1="48494" x2="34677" y2="48494"/>
                          <a14:backgroundMark x1="29940" y1="48569" x2="29940" y2="48569"/>
                          <a14:backgroundMark x1="39214" y1="49623" x2="39214" y2="49623"/>
                          <a14:backgroundMark x1="30746" y1="54066" x2="30746" y2="54066"/>
                          <a14:backgroundMark x1="25706" y1="54066" x2="25706" y2="54066"/>
                          <a14:backgroundMark x1="25706" y1="55949" x2="25706" y2="55949"/>
                          <a14:backgroundMark x1="42843" y1="53464" x2="42843" y2="53464"/>
                          <a14:backgroundMark x1="47278" y1="55798" x2="47278" y2="55798"/>
                          <a14:backgroundMark x1="47782" y1="59111" x2="47782" y2="59111"/>
                          <a14:backgroundMark x1="78125" y1="14081" x2="78125" y2="14081"/>
                          <a14:backgroundMark x1="78730" y1="14006" x2="78730" y2="14006"/>
                          <a14:backgroundMark x1="82762" y1="20708" x2="82762" y2="20708"/>
                          <a14:backgroundMark x1="69355" y1="17395" x2="69657" y2="17395"/>
                          <a14:backgroundMark x1="69254" y1="13102" x2="69254" y2="13102"/>
                          <a14:backgroundMark x1="64415" y1="60994" x2="64415" y2="60994"/>
                          <a14:backgroundMark x1="48992" y1="61069" x2="48992" y2="61069"/>
                          <a14:backgroundMark x1="67339" y1="68072" x2="67339" y2="68072"/>
                          <a14:backgroundMark x1="63105" y1="74096" x2="63105" y2="74096"/>
                          <a14:backgroundMark x1="46169" y1="50000" x2="46169" y2="50000"/>
                          <a14:backgroundMark x1="59274" y1="49473" x2="59274" y2="49473"/>
                          <a14:backgroundMark x1="61895" y1="16566" x2="61895" y2="16566"/>
                          <a14:backgroundMark x1="52621" y1="17470" x2="52621" y2="17470"/>
                          <a14:backgroundMark x1="57762" y1="18976" x2="57762" y2="18976"/>
                          <a14:backgroundMark x1="61694" y1="22289" x2="61694" y2="22289"/>
                          <a14:backgroundMark x1="65121" y1="26506" x2="65121" y2="26506"/>
                          <a14:backgroundMark x1="65020" y1="30346" x2="65020" y2="30346"/>
                          <a14:backgroundMark x1="65726" y1="34639" x2="65726" y2="34639"/>
                          <a14:backgroundMark x1="63810" y1="41792" x2="63810" y2="41792"/>
                          <a14:backgroundMark x1="65323" y1="30346" x2="65323" y2="30346"/>
                          <a14:backgroundMark x1="62702" y1="25301" x2="62702" y2="25301"/>
                          <a14:backgroundMark x1="60685" y1="23343" x2="60685" y2="23343"/>
                          <a14:backgroundMark x1="50504" y1="17093" x2="50504" y2="1709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60296" y="3667373"/>
              <a:ext cx="2028284" cy="2713775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939626B-4A75-1340-90E8-FB66963C6AEC}"/>
              </a:ext>
            </a:extLst>
          </p:cNvPr>
          <p:cNvGrpSpPr/>
          <p:nvPr/>
        </p:nvGrpSpPr>
        <p:grpSpPr>
          <a:xfrm>
            <a:off x="6065232" y="2531006"/>
            <a:ext cx="2782853" cy="2400003"/>
            <a:chOff x="6492353" y="1196752"/>
            <a:chExt cx="2782853" cy="2400003"/>
          </a:xfrm>
        </p:grpSpPr>
        <p:pic>
          <p:nvPicPr>
            <p:cNvPr id="16" name="Picture 15" descr="Screen Clipping">
              <a:extLst>
                <a:ext uri="{FF2B5EF4-FFF2-40B4-BE49-F238E27FC236}">
                  <a16:creationId xmlns:a16="http://schemas.microsoft.com/office/drawing/2014/main" id="{2F41479A-623D-E44F-8DE7-3B08CA307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2353" y="1196752"/>
              <a:ext cx="2782853" cy="2400003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5286EA1-948B-AE45-ACB1-20E9283852ED}"/>
                </a:ext>
              </a:extLst>
            </p:cNvPr>
            <p:cNvSpPr txBox="1"/>
            <p:nvPr/>
          </p:nvSpPr>
          <p:spPr bwMode="auto">
            <a:xfrm>
              <a:off x="6503043" y="3315933"/>
              <a:ext cx="2761471" cy="276999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CH" sz="1200" b="1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2021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B4CBAD-F864-1648-9921-B5DBE2D2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C5D58-4583-AF42-80B9-4EBDF6B7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86E4840-D000-2847-A356-8A241A0E7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US" dirty="0"/>
              <a:t>Dump design parameters</a:t>
            </a:r>
            <a:r>
              <a:rPr lang="en-US" noProof="0" dirty="0"/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DA6999-3E0C-0149-A7C3-73A23A0B26ED}"/>
              </a:ext>
            </a:extLst>
          </p:cNvPr>
          <p:cNvSpPr txBox="1"/>
          <p:nvPr/>
        </p:nvSpPr>
        <p:spPr bwMode="auto">
          <a:xfrm>
            <a:off x="721545" y="4627806"/>
            <a:ext cx="5086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/>
              <a:t>Acknowledgement M.Fraser/SY-ABT (</a:t>
            </a:r>
            <a:r>
              <a:rPr lang="en-CH" sz="1400" i="1" dirty="0">
                <a:hlinkClick r:id="rId7"/>
              </a:rPr>
              <a:t>EDMS 2583793</a:t>
            </a:r>
            <a:r>
              <a:rPr lang="en-CH" sz="1400" i="1" dirty="0"/>
              <a:t>)</a:t>
            </a: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951823B9-BE00-704C-ACA3-79802E55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93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D94A706-879F-9043-9BEC-73C04661A1F0}"/>
              </a:ext>
            </a:extLst>
          </p:cNvPr>
          <p:cNvSpPr txBox="1"/>
          <p:nvPr/>
        </p:nvSpPr>
        <p:spPr>
          <a:xfrm>
            <a:off x="609600" y="1196752"/>
            <a:ext cx="105851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b="1" dirty="0"/>
              <a:t>Meet current as well as future operational 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000" dirty="0"/>
              <a:t>P</a:t>
            </a:r>
            <a:r>
              <a:rPr lang="en-US" sz="2000" dirty="0"/>
              <a:t>a</a:t>
            </a:r>
            <a:r>
              <a:rPr lang="en-CH" sz="2000" dirty="0"/>
              <a:t>rameters to be considered for the </a:t>
            </a:r>
            <a:r>
              <a:rPr lang="en-CH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SHIELDING</a:t>
            </a:r>
            <a:r>
              <a:rPr lang="en-CH" sz="2000" dirty="0"/>
              <a:t> design </a:t>
            </a:r>
            <a:r>
              <a:rPr lang="en-CH" sz="2000" dirty="0">
                <a:highlight>
                  <a:srgbClr val="FFFF00"/>
                </a:highlight>
              </a:rPr>
              <a:t>under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endParaRPr lang="en-CH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B4CBAD-F864-1648-9921-B5DBE2D2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C5D58-4583-AF42-80B9-4EBDF6B7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86E4840-D000-2847-A356-8A241A0E7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US" dirty="0"/>
              <a:t>Shielding design parameters</a:t>
            </a:r>
            <a:r>
              <a:rPr lang="en-US" noProof="0" dirty="0"/>
              <a:t>	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4DA359-6740-C845-9CF4-37F9D0BEBCE9}"/>
              </a:ext>
            </a:extLst>
          </p:cNvPr>
          <p:cNvGrpSpPr/>
          <p:nvPr/>
        </p:nvGrpSpPr>
        <p:grpSpPr>
          <a:xfrm>
            <a:off x="402328" y="2214199"/>
            <a:ext cx="5827661" cy="1934120"/>
            <a:chOff x="412355" y="2628461"/>
            <a:chExt cx="5827661" cy="1934120"/>
          </a:xfrm>
        </p:grpSpPr>
        <p:pic>
          <p:nvPicPr>
            <p:cNvPr id="21" name="Picture 20" descr="Table&#10;&#10;Description automatically generated">
              <a:extLst>
                <a:ext uri="{FF2B5EF4-FFF2-40B4-BE49-F238E27FC236}">
                  <a16:creationId xmlns:a16="http://schemas.microsoft.com/office/drawing/2014/main" id="{0D77B07A-F49D-6F42-B6F0-852E1C320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2355" y="2628461"/>
              <a:ext cx="5695679" cy="162638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ED45E1D-0519-244E-A8BA-D3594F05EBC7}"/>
                </a:ext>
              </a:extLst>
            </p:cNvPr>
            <p:cNvSpPr txBox="1"/>
            <p:nvPr/>
          </p:nvSpPr>
          <p:spPr bwMode="auto">
            <a:xfrm>
              <a:off x="519364" y="4254804"/>
              <a:ext cx="5720652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CH" sz="1400" i="1" dirty="0"/>
                <a:t>Acknowledgement </a:t>
              </a:r>
              <a:r>
                <a:rPr lang="en-CH" sz="1400" i="1" err="1"/>
                <a:t>J.Vollaire</a:t>
              </a:r>
              <a:r>
                <a:rPr lang="en-CH" sz="1400" i="1" dirty="0"/>
                <a:t> and </a:t>
              </a:r>
              <a:r>
                <a:rPr lang="en-US" sz="1400" i="1"/>
                <a:t>J.M. Martin</a:t>
              </a:r>
              <a:r>
                <a:rPr lang="en-US" sz="1400" i="1" dirty="0"/>
                <a:t> Ruiz</a:t>
              </a:r>
              <a:r>
                <a:rPr lang="en-CH" sz="1400" i="1" dirty="0"/>
                <a:t> (</a:t>
              </a:r>
              <a:r>
                <a:rPr lang="en-CH" sz="1400" i="1" dirty="0">
                  <a:hlinkClick r:id="rId4"/>
                </a:rPr>
                <a:t>EDMS 2583793</a:t>
              </a:r>
              <a:r>
                <a:rPr lang="en-CH" sz="1400" i="1" dirty="0"/>
                <a:t>)</a:t>
              </a:r>
            </a:p>
          </p:txBody>
        </p:sp>
      </p:grpSp>
      <p:pic>
        <p:nvPicPr>
          <p:cNvPr id="25" name="Picture 24" descr="A screenshot of a map&#10;&#10;Description automatically generated with medium confidence">
            <a:extLst>
              <a:ext uri="{FF2B5EF4-FFF2-40B4-BE49-F238E27FC236}">
                <a16:creationId xmlns:a16="http://schemas.microsoft.com/office/drawing/2014/main" id="{BD29B4C1-064F-5340-9296-072CC38C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482" y="2011602"/>
            <a:ext cx="4880152" cy="2834795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C39E7458-2517-6C4D-810F-E766237CC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263237" y="4424711"/>
            <a:ext cx="1819489" cy="1655244"/>
          </a:xfrm>
          <a:prstGeom prst="rect">
            <a:avLst/>
          </a:prstGeom>
        </p:spPr>
      </p:pic>
      <p:pic>
        <p:nvPicPr>
          <p:cNvPr id="20" name="Picture 19" descr="Table&#10;&#10;Description automatically generated">
            <a:extLst>
              <a:ext uri="{FF2B5EF4-FFF2-40B4-BE49-F238E27FC236}">
                <a16:creationId xmlns:a16="http://schemas.microsoft.com/office/drawing/2014/main" id="{F7CD1B00-739C-C54B-A30D-8F43DF34D0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4663" y="4797152"/>
            <a:ext cx="4535325" cy="1114013"/>
          </a:xfrm>
          <a:prstGeom prst="rect">
            <a:avLst/>
          </a:prstGeom>
        </p:spPr>
      </p:pic>
      <p:pic>
        <p:nvPicPr>
          <p:cNvPr id="24" name="Picture 23" descr="Diagram, engineering drawing&#10;&#10;Description automatically generated">
            <a:extLst>
              <a:ext uri="{FF2B5EF4-FFF2-40B4-BE49-F238E27FC236}">
                <a16:creationId xmlns:a16="http://schemas.microsoft.com/office/drawing/2014/main" id="{8798F15A-FB98-CC4D-8037-ED5D66925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451" y="4342587"/>
            <a:ext cx="2254993" cy="181949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9F157E1-D63F-C543-85BF-AA9A52FA1566}"/>
              </a:ext>
            </a:extLst>
          </p:cNvPr>
          <p:cNvSpPr txBox="1"/>
          <p:nvPr/>
        </p:nvSpPr>
        <p:spPr>
          <a:xfrm>
            <a:off x="6756018" y="5877272"/>
            <a:ext cx="4822722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In addition 8 to 10 meters of earth shieling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6D684C20-BD4E-EA46-AB28-FED759805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95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B4CBAD-F864-1648-9921-B5DBE2D2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C5D58-4583-AF42-80B9-4EBDF6B7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86E4840-D000-2847-A356-8A241A0E7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US" dirty="0"/>
              <a:t>Concepts</a:t>
            </a:r>
            <a:r>
              <a:rPr lang="en-US" noProof="0" dirty="0"/>
              <a:t>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4BC43A-8829-8447-A0F1-32012A3BDE5F}"/>
              </a:ext>
            </a:extLst>
          </p:cNvPr>
          <p:cNvSpPr txBox="1"/>
          <p:nvPr/>
        </p:nvSpPr>
        <p:spPr>
          <a:xfrm>
            <a:off x="524580" y="1068953"/>
            <a:ext cx="1136156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sz="2400" dirty="0"/>
              <a:t>Following 6 months brainstorming session – 2 concepts have been selected to be studied in parallel: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BASIC concept (Reduced cost)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FLEXI Concept (Higer CAPEX but would allow cheaper future ISOLDE </a:t>
            </a:r>
            <a:r>
              <a:rPr lang="en-CH" sz="2400"/>
              <a:t>upgrade</a:t>
            </a:r>
            <a:r>
              <a:rPr lang="en-CH" sz="2400" dirty="0"/>
              <a:t>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482C7A8-01C5-4742-A1FD-067104B5F7BC}"/>
              </a:ext>
            </a:extLst>
          </p:cNvPr>
          <p:cNvGrpSpPr/>
          <p:nvPr/>
        </p:nvGrpSpPr>
        <p:grpSpPr>
          <a:xfrm>
            <a:off x="551384" y="2924944"/>
            <a:ext cx="4337195" cy="3131497"/>
            <a:chOff x="457200" y="1124744"/>
            <a:chExt cx="3861121" cy="275239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14AB169-8E8F-EF49-BBB8-B28798AA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57200" y="1124744"/>
              <a:ext cx="3826768" cy="2742698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1BB53AA-C5D9-D04A-9ACF-93D2A311D762}"/>
                </a:ext>
              </a:extLst>
            </p:cNvPr>
            <p:cNvSpPr/>
            <p:nvPr/>
          </p:nvSpPr>
          <p:spPr>
            <a:xfrm>
              <a:off x="2122186" y="3541804"/>
              <a:ext cx="2196135" cy="335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CH" dirty="0">
                  <a:solidFill>
                    <a:schemeClr val="accent1"/>
                  </a:solidFill>
                </a:rPr>
                <a:t>Basic shafts Concept 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699A155-9EAA-F14B-8443-8E60928EDC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4427" y="2722869"/>
            <a:ext cx="3093257" cy="348352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F4E88744-E448-AE49-A9E8-DD168CAF7815}"/>
              </a:ext>
            </a:extLst>
          </p:cNvPr>
          <p:cNvSpPr/>
          <p:nvPr/>
        </p:nvSpPr>
        <p:spPr bwMode="auto">
          <a:xfrm>
            <a:off x="8536879" y="5824877"/>
            <a:ext cx="181331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CH" dirty="0">
                <a:solidFill>
                  <a:schemeClr val="accent1"/>
                </a:solidFill>
              </a:rPr>
              <a:t>FLEXI Concept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95A5B-C45B-F047-ABA4-9B9B6680A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59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BASIC concept</a:t>
            </a:r>
            <a:endParaRPr lang="en-CH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81429C2-8096-3243-B165-0BE1124BA6BB}"/>
              </a:ext>
            </a:extLst>
          </p:cNvPr>
          <p:cNvGrpSpPr/>
          <p:nvPr/>
        </p:nvGrpSpPr>
        <p:grpSpPr>
          <a:xfrm>
            <a:off x="911424" y="1104221"/>
            <a:ext cx="5790925" cy="4167089"/>
            <a:chOff x="4722375" y="1603291"/>
            <a:chExt cx="4210618" cy="36077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B2AEE9E-76DA-6746-94DE-1FBF282C4FE2}"/>
                </a:ext>
              </a:extLst>
            </p:cNvPr>
            <p:cNvSpPr txBox="1"/>
            <p:nvPr/>
          </p:nvSpPr>
          <p:spPr bwMode="auto">
            <a:xfrm>
              <a:off x="4722375" y="4877812"/>
              <a:ext cx="37337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/>
                <a:t>Concrete shielding shown in green. Backfilled earth not shown.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0C6039-D910-194F-AFA9-136856599302}"/>
                </a:ext>
              </a:extLst>
            </p:cNvPr>
            <p:cNvGrpSpPr/>
            <p:nvPr/>
          </p:nvGrpSpPr>
          <p:grpSpPr>
            <a:xfrm>
              <a:off x="4788024" y="1603291"/>
              <a:ext cx="4144969" cy="3607763"/>
              <a:chOff x="4788024" y="1603291"/>
              <a:chExt cx="4144969" cy="3607763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2169D14D-A2A2-C047-AC7F-3B49F62081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00" t="4066" r="22437" b="8660"/>
              <a:stretch/>
            </p:blipFill>
            <p:spPr>
              <a:xfrm>
                <a:off x="4788024" y="1916832"/>
                <a:ext cx="3896030" cy="2960983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7729859-AE8A-014F-A418-A5FDD5778090}"/>
                  </a:ext>
                </a:extLst>
              </p:cNvPr>
              <p:cNvSpPr txBox="1"/>
              <p:nvPr/>
            </p:nvSpPr>
            <p:spPr>
              <a:xfrm>
                <a:off x="5396386" y="1603291"/>
                <a:ext cx="740908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CV room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DD1CA3-65B1-5D49-8102-504FF52DEFEE}"/>
                  </a:ext>
                </a:extLst>
              </p:cNvPr>
              <p:cNvSpPr txBox="1"/>
              <p:nvPr/>
            </p:nvSpPr>
            <p:spPr bwMode="auto">
              <a:xfrm>
                <a:off x="7047540" y="1606059"/>
                <a:ext cx="1885453" cy="2539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Pipes routed to the CV room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B3F6AE6-264F-F341-9374-C28207F7850D}"/>
                  </a:ext>
                </a:extLst>
              </p:cNvPr>
              <p:cNvSpPr txBox="1"/>
              <p:nvPr/>
            </p:nvSpPr>
            <p:spPr bwMode="auto">
              <a:xfrm>
                <a:off x="7855454" y="5010320"/>
                <a:ext cx="828600" cy="20073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Metallic covers</a:t>
                </a: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4F4550C-8772-6F4A-952A-B0B598EACF05}"/>
                  </a:ext>
                </a:extLst>
              </p:cNvPr>
              <p:cNvCxnSpPr/>
              <p:nvPr/>
            </p:nvCxnSpPr>
            <p:spPr bwMode="auto">
              <a:xfrm flipV="1">
                <a:off x="6012160" y="3325315"/>
                <a:ext cx="0" cy="14401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98364BA-6B34-AE41-B317-70F9CD9DE4E7}"/>
                  </a:ext>
                </a:extLst>
              </p:cNvPr>
              <p:cNvCxnSpPr/>
              <p:nvPr/>
            </p:nvCxnSpPr>
            <p:spPr bwMode="auto">
              <a:xfrm flipH="1">
                <a:off x="6012160" y="3284984"/>
                <a:ext cx="720080" cy="4033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F8E4EE0-21EC-E142-BB0B-FC995BB333FF}"/>
                  </a:ext>
                </a:extLst>
              </p:cNvPr>
              <p:cNvCxnSpPr/>
              <p:nvPr/>
            </p:nvCxnSpPr>
            <p:spPr bwMode="auto">
              <a:xfrm flipH="1">
                <a:off x="6804248" y="3244653"/>
                <a:ext cx="749136" cy="4033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33F76FB-2356-8D4E-96D0-2DE9281A8A7B}"/>
                  </a:ext>
                </a:extLst>
              </p:cNvPr>
              <p:cNvCxnSpPr/>
              <p:nvPr/>
            </p:nvCxnSpPr>
            <p:spPr bwMode="auto">
              <a:xfrm flipH="1" flipV="1">
                <a:off x="7553384" y="3244653"/>
                <a:ext cx="258976" cy="47237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E5F0FF8-B8B5-624F-83E6-861EF99F7635}"/>
                  </a:ext>
                </a:extLst>
              </p:cNvPr>
              <p:cNvCxnSpPr/>
              <p:nvPr/>
            </p:nvCxnSpPr>
            <p:spPr bwMode="auto">
              <a:xfrm flipH="1" flipV="1">
                <a:off x="6660232" y="3068961"/>
                <a:ext cx="72008" cy="2160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D0A8421-771E-E44A-8D21-628221D9BD97}"/>
                  </a:ext>
                </a:extLst>
              </p:cNvPr>
              <p:cNvCxnSpPr/>
              <p:nvPr/>
            </p:nvCxnSpPr>
            <p:spPr bwMode="auto">
              <a:xfrm flipH="1" flipV="1">
                <a:off x="6732240" y="3068960"/>
                <a:ext cx="72008" cy="2160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FA359980-69AE-8445-8DFF-26CD82873F83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7682874" y="3717033"/>
                <a:ext cx="586879" cy="12932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010CD64-0F16-DF47-9500-56565FD4DA51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5952170" y="3509666"/>
                <a:ext cx="2317584" cy="15006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EC1A413-C307-744A-9EB4-923C1FB526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267361" y="1864901"/>
                <a:ext cx="742141" cy="1379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B8D2DC04-3757-6745-9EE6-BE1DE1EBF4A6}"/>
                  </a:ext>
                </a:extLst>
              </p:cNvPr>
              <p:cNvCxnSpPr>
                <a:cxnSpLocks/>
                <a:stCxn id="28" idx="2"/>
              </p:cNvCxnSpPr>
              <p:nvPr/>
            </p:nvCxnSpPr>
            <p:spPr bwMode="auto">
              <a:xfrm>
                <a:off x="5766840" y="1864901"/>
                <a:ext cx="667867" cy="74216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D9CB258-7619-7248-8168-22840E1AD6C7}"/>
              </a:ext>
            </a:extLst>
          </p:cNvPr>
          <p:cNvSpPr txBox="1"/>
          <p:nvPr/>
        </p:nvSpPr>
        <p:spPr>
          <a:xfrm>
            <a:off x="8112224" y="695261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JM.Martin Ruiz SY-STI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B920B13-4F50-BA48-AB6E-1F4EEB5AEA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r="28738"/>
          <a:stretch/>
        </p:blipFill>
        <p:spPr bwMode="auto">
          <a:xfrm>
            <a:off x="7292930" y="1551721"/>
            <a:ext cx="3316301" cy="349342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56DBA5D-2007-DD45-A86A-4A027E762D9F}"/>
              </a:ext>
            </a:extLst>
          </p:cNvPr>
          <p:cNvSpPr txBox="1"/>
          <p:nvPr/>
        </p:nvSpPr>
        <p:spPr bwMode="auto">
          <a:xfrm>
            <a:off x="9451583" y="1119672"/>
            <a:ext cx="1213082" cy="26394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New Boris tubes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92788BC-827B-114E-A64E-149EC9E54BA2}"/>
              </a:ext>
            </a:extLst>
          </p:cNvPr>
          <p:cNvCxnSpPr>
            <a:cxnSpLocks/>
            <a:stCxn id="42" idx="2"/>
          </p:cNvCxnSpPr>
          <p:nvPr/>
        </p:nvCxnSpPr>
        <p:spPr bwMode="auto">
          <a:xfrm flipH="1">
            <a:off x="9280572" y="1383618"/>
            <a:ext cx="777552" cy="13202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3AC50D5-987F-294F-BE0B-0AEBB6B0C6C1}"/>
              </a:ext>
            </a:extLst>
          </p:cNvPr>
          <p:cNvCxnSpPr>
            <a:cxnSpLocks/>
            <a:stCxn id="42" idx="2"/>
          </p:cNvCxnSpPr>
          <p:nvPr/>
        </p:nvCxnSpPr>
        <p:spPr bwMode="auto">
          <a:xfrm flipH="1">
            <a:off x="9972721" y="1383618"/>
            <a:ext cx="85403" cy="1748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3769401-951C-094F-AE3B-1365B2C2D590}"/>
              </a:ext>
            </a:extLst>
          </p:cNvPr>
          <p:cNvSpPr txBox="1"/>
          <p:nvPr/>
        </p:nvSpPr>
        <p:spPr>
          <a:xfrm>
            <a:off x="9589221" y="4860483"/>
            <a:ext cx="27363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H" dirty="0"/>
              <a:t>Boris tube to be replaced </a:t>
            </a:r>
          </a:p>
        </p:txBody>
      </p:sp>
      <p:sp>
        <p:nvSpPr>
          <p:cNvPr id="57" name="Date Placeholder 56">
            <a:extLst>
              <a:ext uri="{FF2B5EF4-FFF2-40B4-BE49-F238E27FC236}">
                <a16:creationId xmlns:a16="http://schemas.microsoft.com/office/drawing/2014/main" id="{858EF6BC-B065-A744-98BF-843F01185C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58" name="Footer Placeholder 57">
            <a:extLst>
              <a:ext uri="{FF2B5EF4-FFF2-40B4-BE49-F238E27FC236}">
                <a16:creationId xmlns:a16="http://schemas.microsoft.com/office/drawing/2014/main" id="{21FABEE8-64E1-2F4C-B81A-7F6F66D964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5947CE-7D5B-9B46-9EEB-E4624D0532D5}"/>
              </a:ext>
            </a:extLst>
          </p:cNvPr>
          <p:cNvSpPr txBox="1"/>
          <p:nvPr/>
        </p:nvSpPr>
        <p:spPr>
          <a:xfrm>
            <a:off x="549288" y="5398332"/>
            <a:ext cx="113363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2400" dirty="0"/>
              <a:t>Dumps are not buried in earth. Removable shielding installed inside shafts –Outside the shafts, shielding will remain buried in earth. Boris tube to be replaced </a:t>
            </a:r>
          </a:p>
        </p:txBody>
      </p:sp>
    </p:spTree>
    <p:extLst>
      <p:ext uri="{BB962C8B-B14F-4D97-AF65-F5344CB8AC3E}">
        <p14:creationId xmlns:p14="http://schemas.microsoft.com/office/powerpoint/2010/main" val="354273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2DECD3E-6EBA-8447-ACFC-297509788801}"/>
              </a:ext>
            </a:extLst>
          </p:cNvPr>
          <p:cNvSpPr/>
          <p:nvPr/>
        </p:nvSpPr>
        <p:spPr bwMode="auto">
          <a:xfrm>
            <a:off x="1496236" y="5058876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30741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19538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408335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7733414" y="230549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7733414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7733414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980771" y="1534138"/>
            <a:ext cx="532159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Introduction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IBDRS organisation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IBDRS Status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Next steps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Conclusion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F98E2E-F998-DA4F-9C83-96A9CA93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BASIC concept – Bridge option</a:t>
            </a:r>
            <a:endParaRPr lang="en-CH" sz="27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9A16DF0-2D88-BB48-89A4-3D21B3FE69C9}"/>
              </a:ext>
            </a:extLst>
          </p:cNvPr>
          <p:cNvGrpSpPr/>
          <p:nvPr/>
        </p:nvGrpSpPr>
        <p:grpSpPr>
          <a:xfrm>
            <a:off x="3393551" y="1244349"/>
            <a:ext cx="5762324" cy="4153983"/>
            <a:chOff x="4031334" y="863560"/>
            <a:chExt cx="3362280" cy="203606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55D09C2-9B9E-DA4F-AC69-BE34B7F11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098120" y="863560"/>
              <a:ext cx="3273232" cy="192424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9B587CD-0522-6E4F-BB4A-A619E6E25AED}"/>
                </a:ext>
              </a:extLst>
            </p:cNvPr>
            <p:cNvSpPr/>
            <p:nvPr/>
          </p:nvSpPr>
          <p:spPr>
            <a:xfrm>
              <a:off x="4031334" y="2664865"/>
              <a:ext cx="3362280" cy="2347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H" sz="1200" dirty="0">
                  <a:solidFill>
                    <a:schemeClr val="accent1"/>
                  </a:solidFill>
                </a:rPr>
                <a:t>Option Bridge: Permanent Handling access to dump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7A197642-8FEB-B649-9E40-AC51197F1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155875" y="2099441"/>
            <a:ext cx="2969672" cy="223326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0E4AF05-AF04-3146-A118-41665B1C13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r="17713"/>
          <a:stretch/>
        </p:blipFill>
        <p:spPr bwMode="auto">
          <a:xfrm>
            <a:off x="509732" y="2818731"/>
            <a:ext cx="2484275" cy="235147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7C80D67-A2B2-9D47-BACC-3F10D762EE6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13253" r="20076" b="22440"/>
          <a:stretch/>
        </p:blipFill>
        <p:spPr bwMode="auto">
          <a:xfrm>
            <a:off x="224647" y="1104303"/>
            <a:ext cx="3495089" cy="1834922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B54C419-61B4-C24F-AF8D-7F19B73D592E}"/>
              </a:ext>
            </a:extLst>
          </p:cNvPr>
          <p:cNvSpPr txBox="1"/>
          <p:nvPr/>
        </p:nvSpPr>
        <p:spPr>
          <a:xfrm>
            <a:off x="8112224" y="695261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JM.Martin Ruiz SY-STI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58AB79-F77E-6941-B203-56E61178B4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38F81-E1BE-B041-BEA1-586B2FD7DF1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95B5B4-5133-6E44-830E-84B28398CD0C}"/>
              </a:ext>
            </a:extLst>
          </p:cNvPr>
          <p:cNvSpPr txBox="1"/>
          <p:nvPr/>
        </p:nvSpPr>
        <p:spPr>
          <a:xfrm>
            <a:off x="608519" y="5380739"/>
            <a:ext cx="1096913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2400" dirty="0"/>
              <a:t>BASIC Concept with a “Bridge” Option to access the dumps in case of failure. </a:t>
            </a:r>
            <a:r>
              <a:rPr lang="en-GB" sz="2400" dirty="0"/>
              <a:t>ALARA solution as it allows remote-handling operation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2617235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5F95B75B-E779-274E-B1FD-FD236A087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340768"/>
            <a:ext cx="5338723" cy="44307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B1D5CA2-DED0-EE40-9A50-A04887368ED4}"/>
              </a:ext>
            </a:extLst>
          </p:cNvPr>
          <p:cNvSpPr/>
          <p:nvPr/>
        </p:nvSpPr>
        <p:spPr>
          <a:xfrm>
            <a:off x="8112224" y="5786930"/>
            <a:ext cx="3593757" cy="276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chemeClr val="accent1"/>
                </a:solidFill>
              </a:rPr>
              <a:t>Option HRS: Access to HRS magnet and line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DD253F-29CA-DE4F-8836-29E271EBC1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B73E1A2-8E49-B444-B6B3-9B0D0B5252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84841F-79ED-5A4C-93FC-4702E8BB2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BASIC concept and HRS</a:t>
            </a:r>
            <a:endParaRPr lang="en-CH" sz="27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F34C1A-7C72-E24B-AA55-DFF05FF9A244}"/>
              </a:ext>
            </a:extLst>
          </p:cNvPr>
          <p:cNvSpPr txBox="1"/>
          <p:nvPr/>
        </p:nvSpPr>
        <p:spPr>
          <a:xfrm>
            <a:off x="609600" y="1340768"/>
            <a:ext cx="5486400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sz="2400" b="1" dirty="0"/>
              <a:t>HRS access not part of the BASIC concept. </a:t>
            </a:r>
            <a:r>
              <a:rPr lang="en-CH" sz="2400" dirty="0"/>
              <a:t>Not approved &amp; not funded. Could be part of a future target area </a:t>
            </a:r>
            <a:r>
              <a:rPr lang="en-CH" sz="2400"/>
              <a:t>consolidation </a:t>
            </a:r>
            <a:r>
              <a:rPr lang="en-CH" sz="2400" dirty="0"/>
              <a:t>request.</a:t>
            </a:r>
          </a:p>
          <a:p>
            <a:endParaRPr lang="en-CH" sz="2400" dirty="0"/>
          </a:p>
          <a:p>
            <a:r>
              <a:rPr lang="en-CH" sz="2400" dirty="0"/>
              <a:t>…but money could be saved if the HRS shaft is approved and founded at the same time as the IBDRS project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29DBBC-D09A-6445-9E3F-A646708CBF2D}"/>
              </a:ext>
            </a:extLst>
          </p:cNvPr>
          <p:cNvSpPr txBox="1"/>
          <p:nvPr/>
        </p:nvSpPr>
        <p:spPr>
          <a:xfrm>
            <a:off x="263353" y="5206503"/>
            <a:ext cx="583264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/>
              <a:t>HRS magnet and beam line will remain non accessible if nothing is done</a:t>
            </a:r>
            <a:endParaRPr lang="en-CH" sz="2400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9C52CF32-0201-0A47-9593-795996F927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23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BASIC concept</a:t>
            </a:r>
            <a:endParaRPr lang="en-CH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86B06D-4D2E-E14C-8E12-1A977F7E6594}"/>
              </a:ext>
            </a:extLst>
          </p:cNvPr>
          <p:cNvSpPr txBox="1"/>
          <p:nvPr/>
        </p:nvSpPr>
        <p:spPr>
          <a:xfrm>
            <a:off x="695400" y="1268760"/>
            <a:ext cx="107291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All the work should be achieved during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dump and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technical cooling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Boris tubes (large impact on HV room)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If ‘Bridge option’ chosen, new permanent handling access to the dump and ALARA solution as it allows remote-handling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932EF6-5A30-3947-A572-14E02D7994A7}"/>
              </a:ext>
            </a:extLst>
          </p:cNvPr>
          <p:cNvGrpSpPr/>
          <p:nvPr/>
        </p:nvGrpSpPr>
        <p:grpSpPr>
          <a:xfrm>
            <a:off x="12482" y="4005064"/>
            <a:ext cx="12179518" cy="2003432"/>
            <a:chOff x="12482" y="4005064"/>
            <a:chExt cx="12179518" cy="2003432"/>
          </a:xfrm>
        </p:grpSpPr>
        <p:pic>
          <p:nvPicPr>
            <p:cNvPr id="6" name="Picture 5" descr="Timeline&#10;&#10;Description automatically generated">
              <a:extLst>
                <a:ext uri="{FF2B5EF4-FFF2-40B4-BE49-F238E27FC236}">
                  <a16:creationId xmlns:a16="http://schemas.microsoft.com/office/drawing/2014/main" id="{365F4413-7053-B64A-9602-4BC543CB7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82" y="4005064"/>
              <a:ext cx="12179518" cy="200343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DFA11F-50CE-B64B-B199-E4B27D343600}"/>
                </a:ext>
              </a:extLst>
            </p:cNvPr>
            <p:cNvSpPr txBox="1"/>
            <p:nvPr/>
          </p:nvSpPr>
          <p:spPr>
            <a:xfrm rot="19700100">
              <a:off x="974075" y="4613187"/>
              <a:ext cx="142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highlight>
                    <a:srgbClr val="FFFF00"/>
                  </a:highlight>
                </a:rPr>
                <a:t>Preliminary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B45A4E3-3413-F847-AC9E-0C5C0C5DB361}"/>
              </a:ext>
            </a:extLst>
          </p:cNvPr>
          <p:cNvSpPr txBox="1"/>
          <p:nvPr/>
        </p:nvSpPr>
        <p:spPr>
          <a:xfrm>
            <a:off x="4077089" y="569628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</a:rPr>
              <a:t>No physic in 2026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8ED4A-1475-334F-862B-5DB1C402BC89}"/>
              </a:ext>
            </a:extLst>
          </p:cNvPr>
          <p:cNvSpPr txBox="1"/>
          <p:nvPr/>
        </p:nvSpPr>
        <p:spPr>
          <a:xfrm>
            <a:off x="4077089" y="532986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rgbClr val="FFC000"/>
                </a:solidFill>
              </a:rPr>
              <a:t>Limited physic in 2026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07CB940-4895-4945-B760-26B338DEED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44272" y="159808"/>
            <a:ext cx="2880320" cy="2827516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20E0F28-5E53-EC44-BD2A-E2C013F8CE9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2000E73-621F-7145-85DD-EC9FDD1CC0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25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FDE02AD-20EF-A249-823B-16248FC59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6" y="3178197"/>
            <a:ext cx="3342224" cy="2810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FLEXI concept</a:t>
            </a:r>
            <a:endParaRPr lang="en-CH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D148AF-CA73-A649-A9A0-055DE8113EAC}"/>
              </a:ext>
            </a:extLst>
          </p:cNvPr>
          <p:cNvSpPr txBox="1"/>
          <p:nvPr/>
        </p:nvSpPr>
        <p:spPr bwMode="auto">
          <a:xfrm>
            <a:off x="0" y="1086805"/>
            <a:ext cx="7790481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 building on top of the target stations GPS and HRS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Surface 350m</a:t>
            </a:r>
            <a:r>
              <a:rPr lang="en-GB" sz="2400" baseline="30000" dirty="0"/>
              <a:t>2</a:t>
            </a:r>
            <a:r>
              <a:rPr lang="en-GB" sz="2400" dirty="0"/>
              <a:t>, 12…15m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Full shielding, dump and Boris tube remain accessible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Shielding modification is possible at anytime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922B7A-BF1B-B349-90AE-28C591E675DF}"/>
              </a:ext>
            </a:extLst>
          </p:cNvPr>
          <p:cNvGrpSpPr/>
          <p:nvPr/>
        </p:nvGrpSpPr>
        <p:grpSpPr>
          <a:xfrm>
            <a:off x="2783632" y="3228566"/>
            <a:ext cx="4881949" cy="3500645"/>
            <a:chOff x="4720995" y="919581"/>
            <a:chExt cx="7381371" cy="526721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A321AC7-B476-9443-8F11-2DBA7DDE1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152" y="919581"/>
              <a:ext cx="4638214" cy="5267218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71B49DF-5BC3-9F44-A695-9210F0E9D5C5}"/>
                </a:ext>
              </a:extLst>
            </p:cNvPr>
            <p:cNvCxnSpPr/>
            <p:nvPr/>
          </p:nvCxnSpPr>
          <p:spPr bwMode="auto">
            <a:xfrm flipV="1">
              <a:off x="7104112" y="4005064"/>
              <a:ext cx="1512168" cy="3600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19D1D04-2EF8-8E46-AC29-A175FF334D23}"/>
                </a:ext>
              </a:extLst>
            </p:cNvPr>
            <p:cNvCxnSpPr/>
            <p:nvPr/>
          </p:nvCxnSpPr>
          <p:spPr bwMode="auto">
            <a:xfrm flipV="1">
              <a:off x="7176120" y="2634147"/>
              <a:ext cx="3240360" cy="10828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528A6E-0F8E-A346-94B2-3F159F18E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5556" l="9898" r="8993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0995" y="2420888"/>
              <a:ext cx="2988332" cy="3671671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E7882B19-E28B-D047-9257-4193A259C4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06342" y="1116494"/>
            <a:ext cx="4118065" cy="487181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C9A2962-18E8-5B45-8A59-ACE7DB44BE15}"/>
              </a:ext>
            </a:extLst>
          </p:cNvPr>
          <p:cNvSpPr txBox="1"/>
          <p:nvPr/>
        </p:nvSpPr>
        <p:spPr>
          <a:xfrm>
            <a:off x="8112224" y="694360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S.Marzari SY-STI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FACBD-71CB-4B44-BC2E-48844700FD2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E1F6BE3F-4930-4442-A578-A380CFDBF0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45082B49-D635-0749-9D50-34CACA6F78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4B767893-F74F-F544-AD7B-6041116CCA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90587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 bwMode="auto">
          <a:xfrm>
            <a:off x="251881" y="1132617"/>
            <a:ext cx="6255685" cy="29854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="1" dirty="0"/>
              <a:t>New maintenance philosophy: </a:t>
            </a:r>
            <a:r>
              <a:rPr lang="en-GB" sz="2400" dirty="0"/>
              <a:t>Replace -&gt; Repair -&gt; Reuse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Reduce </a:t>
            </a:r>
            <a:r>
              <a:rPr lang="en-GB" sz="2400" b="1" dirty="0"/>
              <a:t>radioactive waste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Move FE to new building through the material gallery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FE handling with overhead crane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="1" dirty="0"/>
              <a:t>Intermediate FE storage </a:t>
            </a:r>
            <a:r>
              <a:rPr lang="en-GB" sz="2400" dirty="0"/>
              <a:t>for decay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777B7E2-6721-FC4B-970A-D0C398355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FLEXI concept</a:t>
            </a:r>
            <a:endParaRPr lang="en-CH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676AF9-0705-2646-942E-C254E042A873}"/>
              </a:ext>
            </a:extLst>
          </p:cNvPr>
          <p:cNvSpPr txBox="1"/>
          <p:nvPr/>
        </p:nvSpPr>
        <p:spPr>
          <a:xfrm>
            <a:off x="8112224" y="694360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S.Marzari SY-STI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F8D9F2-E0EF-FA4B-8CA3-D258FF3C073A}"/>
              </a:ext>
            </a:extLst>
          </p:cNvPr>
          <p:cNvGrpSpPr/>
          <p:nvPr/>
        </p:nvGrpSpPr>
        <p:grpSpPr>
          <a:xfrm>
            <a:off x="6769435" y="1132617"/>
            <a:ext cx="4809304" cy="5412736"/>
            <a:chOff x="6769434" y="949332"/>
            <a:chExt cx="5254713" cy="5869813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E50E33A-545B-6C43-BDB5-56996C007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9434" y="949332"/>
              <a:ext cx="5254713" cy="5869813"/>
            </a:xfrm>
            <a:prstGeom prst="rect">
              <a:avLst/>
            </a:prstGeom>
          </p:spPr>
        </p:pic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824568DC-78F8-B844-90ED-FE3F39EF47F9}"/>
                </a:ext>
              </a:extLst>
            </p:cNvPr>
            <p:cNvSpPr/>
            <p:nvPr/>
          </p:nvSpPr>
          <p:spPr bwMode="auto">
            <a:xfrm>
              <a:off x="7298711" y="2481943"/>
              <a:ext cx="3936020" cy="2758110"/>
            </a:xfrm>
            <a:custGeom>
              <a:avLst/>
              <a:gdLst>
                <a:gd name="connsiteX0" fmla="*/ 462163 w 3936020"/>
                <a:gd name="connsiteY0" fmla="*/ 0 h 2758110"/>
                <a:gd name="connsiteX1" fmla="*/ 354586 w 3936020"/>
                <a:gd name="connsiteY1" fmla="*/ 622407 h 2758110"/>
                <a:gd name="connsiteX2" fmla="*/ 147118 w 3936020"/>
                <a:gd name="connsiteY2" fmla="*/ 1644383 h 2758110"/>
                <a:gd name="connsiteX3" fmla="*/ 1121 w 3936020"/>
                <a:gd name="connsiteY3" fmla="*/ 2213002 h 2758110"/>
                <a:gd name="connsiteX4" fmla="*/ 223958 w 3936020"/>
                <a:gd name="connsiteY4" fmla="*/ 2650991 h 2758110"/>
                <a:gd name="connsiteX5" fmla="*/ 861733 w 3936020"/>
                <a:gd name="connsiteY5" fmla="*/ 2697096 h 2758110"/>
                <a:gd name="connsiteX6" fmla="*/ 1799185 w 3936020"/>
                <a:gd name="connsiteY6" fmla="*/ 2620255 h 2758110"/>
                <a:gd name="connsiteX7" fmla="*/ 2521484 w 3936020"/>
                <a:gd name="connsiteY7" fmla="*/ 2635623 h 2758110"/>
                <a:gd name="connsiteX8" fmla="*/ 3136207 w 3936020"/>
                <a:gd name="connsiteY8" fmla="*/ 2727832 h 2758110"/>
                <a:gd name="connsiteX9" fmla="*/ 3627985 w 3936020"/>
                <a:gd name="connsiteY9" fmla="*/ 2750884 h 2758110"/>
                <a:gd name="connsiteX10" fmla="*/ 3850822 w 3936020"/>
                <a:gd name="connsiteY10" fmla="*/ 2612571 h 2758110"/>
                <a:gd name="connsiteX11" fmla="*/ 3935346 w 3936020"/>
                <a:gd name="connsiteY11" fmla="*/ 2274474 h 2758110"/>
                <a:gd name="connsiteX12" fmla="*/ 3873874 w 3936020"/>
                <a:gd name="connsiteY12" fmla="*/ 1721223 h 2758110"/>
                <a:gd name="connsiteX13" fmla="*/ 3612617 w 3936020"/>
                <a:gd name="connsiteY13" fmla="*/ 1536807 h 275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36020" h="2758110">
                  <a:moveTo>
                    <a:pt x="462163" y="0"/>
                  </a:moveTo>
                  <a:cubicBezTo>
                    <a:pt x="434628" y="174171"/>
                    <a:pt x="407093" y="348343"/>
                    <a:pt x="354586" y="622407"/>
                  </a:cubicBezTo>
                  <a:cubicBezTo>
                    <a:pt x="302079" y="896471"/>
                    <a:pt x="206029" y="1379284"/>
                    <a:pt x="147118" y="1644383"/>
                  </a:cubicBezTo>
                  <a:cubicBezTo>
                    <a:pt x="88207" y="1909482"/>
                    <a:pt x="-11686" y="2045234"/>
                    <a:pt x="1121" y="2213002"/>
                  </a:cubicBezTo>
                  <a:cubicBezTo>
                    <a:pt x="13928" y="2380770"/>
                    <a:pt x="80523" y="2570309"/>
                    <a:pt x="223958" y="2650991"/>
                  </a:cubicBezTo>
                  <a:cubicBezTo>
                    <a:pt x="367393" y="2731673"/>
                    <a:pt x="599195" y="2702219"/>
                    <a:pt x="861733" y="2697096"/>
                  </a:cubicBezTo>
                  <a:cubicBezTo>
                    <a:pt x="1124271" y="2691973"/>
                    <a:pt x="1522560" y="2630500"/>
                    <a:pt x="1799185" y="2620255"/>
                  </a:cubicBezTo>
                  <a:cubicBezTo>
                    <a:pt x="2075810" y="2610010"/>
                    <a:pt x="2298647" y="2617693"/>
                    <a:pt x="2521484" y="2635623"/>
                  </a:cubicBezTo>
                  <a:cubicBezTo>
                    <a:pt x="2744321" y="2653553"/>
                    <a:pt x="2951790" y="2708622"/>
                    <a:pt x="3136207" y="2727832"/>
                  </a:cubicBezTo>
                  <a:cubicBezTo>
                    <a:pt x="3320624" y="2747042"/>
                    <a:pt x="3508883" y="2770094"/>
                    <a:pt x="3627985" y="2750884"/>
                  </a:cubicBezTo>
                  <a:cubicBezTo>
                    <a:pt x="3747087" y="2731674"/>
                    <a:pt x="3799595" y="2691973"/>
                    <a:pt x="3850822" y="2612571"/>
                  </a:cubicBezTo>
                  <a:cubicBezTo>
                    <a:pt x="3902049" y="2533169"/>
                    <a:pt x="3931504" y="2423032"/>
                    <a:pt x="3935346" y="2274474"/>
                  </a:cubicBezTo>
                  <a:cubicBezTo>
                    <a:pt x="3939188" y="2125916"/>
                    <a:pt x="3927662" y="1844167"/>
                    <a:pt x="3873874" y="1721223"/>
                  </a:cubicBezTo>
                  <a:cubicBezTo>
                    <a:pt x="3820086" y="1598279"/>
                    <a:pt x="3716351" y="1567543"/>
                    <a:pt x="3612617" y="1536807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91A3D15-59B9-AC47-B713-90CA48E4BB20}"/>
                </a:ext>
              </a:extLst>
            </p:cNvPr>
            <p:cNvSpPr txBox="1"/>
            <p:nvPr/>
          </p:nvSpPr>
          <p:spPr>
            <a:xfrm>
              <a:off x="8496543" y="4686056"/>
              <a:ext cx="1319737" cy="3003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Material gallery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C2FB901-79AC-2B4C-868C-3BB45B87E4C7}"/>
                </a:ext>
              </a:extLst>
            </p:cNvPr>
            <p:cNvCxnSpPr/>
            <p:nvPr/>
          </p:nvCxnSpPr>
          <p:spPr bwMode="auto">
            <a:xfrm flipH="1">
              <a:off x="7464152" y="3356992"/>
              <a:ext cx="1656184" cy="1656184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77CB6EC-BDC6-D94F-83DD-9F00D2BD68FC}"/>
                </a:ext>
              </a:extLst>
            </p:cNvPr>
            <p:cNvSpPr txBox="1"/>
            <p:nvPr/>
          </p:nvSpPr>
          <p:spPr>
            <a:xfrm>
              <a:off x="7378778" y="5894722"/>
              <a:ext cx="474151" cy="5006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X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179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6A6726-E6DA-C542-BDF5-77311F22F85C}"/>
                </a:ext>
              </a:extLst>
            </p:cNvPr>
            <p:cNvSpPr txBox="1"/>
            <p:nvPr/>
          </p:nvSpPr>
          <p:spPr>
            <a:xfrm rot="1524289">
              <a:off x="9184792" y="3620465"/>
              <a:ext cx="1451157" cy="30039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7030A0"/>
                  </a:solidFill>
                </a:rPr>
                <a:t>Overhead crane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5F53C21-C4FE-4A48-A2FD-1398C6DB55A9}"/>
                </a:ext>
              </a:extLst>
            </p:cNvPr>
            <p:cNvSpPr txBox="1"/>
            <p:nvPr/>
          </p:nvSpPr>
          <p:spPr bwMode="auto">
            <a:xfrm>
              <a:off x="10267800" y="6498497"/>
              <a:ext cx="759471" cy="3003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00"/>
                  </a:solidFill>
                </a:rPr>
                <a:t>Parking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C1255D7-A1BE-2348-A255-1D5B5BDA5B17}"/>
                </a:ext>
              </a:extLst>
            </p:cNvPr>
            <p:cNvCxnSpPr/>
            <p:nvPr/>
          </p:nvCxnSpPr>
          <p:spPr bwMode="auto">
            <a:xfrm>
              <a:off x="11234731" y="6024884"/>
              <a:ext cx="0" cy="696894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A47058D4-F0DB-1D43-8760-5C912CD39040}"/>
                </a:ext>
              </a:extLst>
            </p:cNvPr>
            <p:cNvSpPr/>
            <p:nvPr/>
          </p:nvSpPr>
          <p:spPr bwMode="auto">
            <a:xfrm>
              <a:off x="10842171" y="5232827"/>
              <a:ext cx="411817" cy="545566"/>
            </a:xfrm>
            <a:custGeom>
              <a:avLst/>
              <a:gdLst>
                <a:gd name="connsiteX0" fmla="*/ 0 w 411817"/>
                <a:gd name="connsiteY0" fmla="*/ 0 h 545566"/>
                <a:gd name="connsiteX1" fmla="*/ 338098 w 411817"/>
                <a:gd name="connsiteY1" fmla="*/ 76840 h 545566"/>
                <a:gd name="connsiteX2" fmla="*/ 407254 w 411817"/>
                <a:gd name="connsiteY2" fmla="*/ 299677 h 545566"/>
                <a:gd name="connsiteX3" fmla="*/ 399570 w 411817"/>
                <a:gd name="connsiteY3" fmla="*/ 545566 h 54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817" h="545566">
                  <a:moveTo>
                    <a:pt x="0" y="0"/>
                  </a:moveTo>
                  <a:cubicBezTo>
                    <a:pt x="135111" y="13447"/>
                    <a:pt x="270222" y="26894"/>
                    <a:pt x="338098" y="76840"/>
                  </a:cubicBezTo>
                  <a:cubicBezTo>
                    <a:pt x="405974" y="126786"/>
                    <a:pt x="397009" y="221556"/>
                    <a:pt x="407254" y="299677"/>
                  </a:cubicBezTo>
                  <a:cubicBezTo>
                    <a:pt x="417499" y="377798"/>
                    <a:pt x="408534" y="461682"/>
                    <a:pt x="399570" y="54556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1A1EDCC-D4B8-A84C-85D4-BDDD2145A59D}"/>
                </a:ext>
              </a:extLst>
            </p:cNvPr>
            <p:cNvSpPr/>
            <p:nvPr/>
          </p:nvSpPr>
          <p:spPr bwMode="auto">
            <a:xfrm>
              <a:off x="11065000" y="2708920"/>
              <a:ext cx="431599" cy="9912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E3A233-D853-7E4B-BBAC-6AAC08347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37A4AB3-B98C-5E46-A82F-EA3E49BF8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D3272B8-0C45-B741-B32C-41DA0114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085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text, LEGO, toy&#10;&#10;Description automatically generated">
            <a:extLst>
              <a:ext uri="{FF2B5EF4-FFF2-40B4-BE49-F238E27FC236}">
                <a16:creationId xmlns:a16="http://schemas.microsoft.com/office/drawing/2014/main" id="{D3F941A4-3468-0041-8E33-5C0EDAB9C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848" y="2337548"/>
            <a:ext cx="4104455" cy="3494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FLEXI concept</a:t>
            </a:r>
            <a:endParaRPr lang="en-CH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86B06D-4D2E-E14C-8E12-1A977F7E6594}"/>
              </a:ext>
            </a:extLst>
          </p:cNvPr>
          <p:cNvSpPr txBox="1"/>
          <p:nvPr/>
        </p:nvSpPr>
        <p:spPr>
          <a:xfrm>
            <a:off x="654330" y="1180976"/>
            <a:ext cx="108833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Consolidation after LS3 </a:t>
            </a:r>
            <a:r>
              <a:rPr lang="en-GB" sz="2400" b="1" dirty="0"/>
              <a:t>could take place depending resources and budget – Waiting from target consolidation upgrade feed-back and </a:t>
            </a:r>
            <a:r>
              <a:rPr lang="en-CH" sz="2400" b="1" dirty="0"/>
              <a:t>Front-end upgrade study in 2022 – Not part of the IBDRS study</a:t>
            </a:r>
            <a:endParaRPr lang="en-GB" sz="2400" b="1" dirty="0"/>
          </a:p>
          <a:p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/>
          </a:p>
          <a:p>
            <a:endParaRPr lang="en-CH" sz="24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979FEF6-2B9B-DA4F-B883-56B8D9400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1344" y="3009892"/>
            <a:ext cx="2162959" cy="321670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859EB3-0585-8E44-BD61-9D9B9BE1FC79}"/>
              </a:ext>
            </a:extLst>
          </p:cNvPr>
          <p:cNvSpPr txBox="1"/>
          <p:nvPr/>
        </p:nvSpPr>
        <p:spPr>
          <a:xfrm>
            <a:off x="2495600" y="5519357"/>
            <a:ext cx="3065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Consolidated Boris tube possibility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274FBD-03D9-9649-BD5C-AC681F9747E9}"/>
              </a:ext>
            </a:extLst>
          </p:cNvPr>
          <p:cNvSpPr txBox="1"/>
          <p:nvPr/>
        </p:nvSpPr>
        <p:spPr>
          <a:xfrm>
            <a:off x="5878654" y="4772123"/>
            <a:ext cx="3363565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Move vacuum pump from target area to FLEXI building (Supplier of radiation hard vacuum pump is stopping production)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2693DC-F2C7-3D43-8BAF-F9FE6BDC49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100DC3-D3C0-3C4A-8F58-F3CEEFC5AD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E4A317A-EDAB-E447-980E-731D44F09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653" y="2953503"/>
            <a:ext cx="3403651" cy="2518308"/>
          </a:xfrm>
          <a:prstGeom prst="rect">
            <a:avLst/>
          </a:prstGeom>
        </p:spPr>
      </p:pic>
      <p:pic>
        <p:nvPicPr>
          <p:cNvPr id="16" name="Picture 15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392B57C6-0F1A-2848-852B-6ACE05312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960" y="2429325"/>
            <a:ext cx="2925740" cy="207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14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38" y="1617011"/>
            <a:ext cx="3385705" cy="320626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FLEXI concept and HRS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26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1132514"/>
            <a:ext cx="11247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HRS </a:t>
            </a:r>
            <a:r>
              <a:rPr lang="en-GB" sz="2800" b="1" dirty="0"/>
              <a:t>separator</a:t>
            </a:r>
            <a:r>
              <a:rPr lang="en-GB" sz="2800" dirty="0"/>
              <a:t> and </a:t>
            </a:r>
            <a:r>
              <a:rPr lang="en-GB" sz="2800" b="1" dirty="0"/>
              <a:t>beam line </a:t>
            </a:r>
            <a:r>
              <a:rPr lang="en-GB" sz="2800" dirty="0"/>
              <a:t>accessibility (upgrade – alignment)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b="4633"/>
          <a:stretch/>
        </p:blipFill>
        <p:spPr>
          <a:xfrm>
            <a:off x="3889908" y="1617011"/>
            <a:ext cx="8211359" cy="3118254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 bwMode="auto">
          <a:xfrm>
            <a:off x="5662773" y="2486813"/>
            <a:ext cx="2520280" cy="1322465"/>
          </a:xfrm>
          <a:custGeom>
            <a:avLst/>
            <a:gdLst>
              <a:gd name="connsiteX0" fmla="*/ 0 w 1828800"/>
              <a:gd name="connsiteY0" fmla="*/ 0 h 1252497"/>
              <a:gd name="connsiteX1" fmla="*/ 1782696 w 1828800"/>
              <a:gd name="connsiteY1" fmla="*/ 23052 h 1252497"/>
              <a:gd name="connsiteX2" fmla="*/ 1828800 w 1828800"/>
              <a:gd name="connsiteY2" fmla="*/ 1121869 h 1252497"/>
              <a:gd name="connsiteX3" fmla="*/ 76840 w 1828800"/>
              <a:gd name="connsiteY3" fmla="*/ 1252497 h 1252497"/>
              <a:gd name="connsiteX4" fmla="*/ 0 w 1828800"/>
              <a:gd name="connsiteY4" fmla="*/ 0 h 125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1252497">
                <a:moveTo>
                  <a:pt x="0" y="0"/>
                </a:moveTo>
                <a:lnTo>
                  <a:pt x="1782696" y="23052"/>
                </a:lnTo>
                <a:lnTo>
                  <a:pt x="1828800" y="1121869"/>
                </a:lnTo>
                <a:lnTo>
                  <a:pt x="76840" y="1252497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368654" y="3237609"/>
            <a:ext cx="829941" cy="48201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538664">
            <a:off x="960571" y="3179713"/>
            <a:ext cx="1104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2060"/>
                </a:solidFill>
              </a:rPr>
              <a:t>HRS beam line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38" y="4546462"/>
            <a:ext cx="4151701" cy="195584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7" name="Straight Arrow Connector 26"/>
          <p:cNvCxnSpPr>
            <a:cxnSpLocks/>
          </p:cNvCxnSpPr>
          <p:nvPr/>
        </p:nvCxnSpPr>
        <p:spPr bwMode="auto">
          <a:xfrm>
            <a:off x="221720" y="5502967"/>
            <a:ext cx="4666859" cy="1071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 bwMode="auto">
          <a:xfrm>
            <a:off x="4320701" y="6025654"/>
            <a:ext cx="1610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HRS beam line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794143" y="309906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HRS separator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97559" y="2824879"/>
            <a:ext cx="1121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Window to open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151784" y="517647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Quads</a:t>
            </a:r>
          </a:p>
        </p:txBody>
      </p:sp>
      <p:sp>
        <p:nvSpPr>
          <p:cNvPr id="41" name="Freeform 40"/>
          <p:cNvSpPr/>
          <p:nvPr/>
        </p:nvSpPr>
        <p:spPr bwMode="auto">
          <a:xfrm rot="21228653">
            <a:off x="1981665" y="3281906"/>
            <a:ext cx="685325" cy="605599"/>
          </a:xfrm>
          <a:custGeom>
            <a:avLst/>
            <a:gdLst>
              <a:gd name="connsiteX0" fmla="*/ 46105 w 591671"/>
              <a:gd name="connsiteY0" fmla="*/ 0 h 376518"/>
              <a:gd name="connsiteX1" fmla="*/ 84525 w 591671"/>
              <a:gd name="connsiteY1" fmla="*/ 38420 h 376518"/>
              <a:gd name="connsiteX2" fmla="*/ 591671 w 591671"/>
              <a:gd name="connsiteY2" fmla="*/ 207469 h 376518"/>
              <a:gd name="connsiteX3" fmla="*/ 591671 w 591671"/>
              <a:gd name="connsiteY3" fmla="*/ 376518 h 376518"/>
              <a:gd name="connsiteX4" fmla="*/ 115261 w 591671"/>
              <a:gd name="connsiteY4" fmla="*/ 230521 h 376518"/>
              <a:gd name="connsiteX5" fmla="*/ 0 w 591671"/>
              <a:gd name="connsiteY5" fmla="*/ 84525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1671" h="376518">
                <a:moveTo>
                  <a:pt x="46105" y="0"/>
                </a:moveTo>
                <a:lnTo>
                  <a:pt x="84525" y="38420"/>
                </a:lnTo>
                <a:lnTo>
                  <a:pt x="591671" y="207469"/>
                </a:lnTo>
                <a:lnTo>
                  <a:pt x="591671" y="376518"/>
                </a:lnTo>
                <a:lnTo>
                  <a:pt x="115261" y="230521"/>
                </a:lnTo>
                <a:lnTo>
                  <a:pt x="0" y="84525"/>
                </a:lnTo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46" y="3659335"/>
            <a:ext cx="2409221" cy="3120966"/>
          </a:xfrm>
          <a:prstGeom prst="rect">
            <a:avLst/>
          </a:prstGeom>
          <a:ln>
            <a:solidFill>
              <a:srgbClr val="424271"/>
            </a:solidFill>
          </a:ln>
        </p:spPr>
      </p:pic>
      <p:cxnSp>
        <p:nvCxnSpPr>
          <p:cNvPr id="50" name="Straight Arrow Connector 49"/>
          <p:cNvCxnSpPr/>
          <p:nvPr/>
        </p:nvCxnSpPr>
        <p:spPr bwMode="auto">
          <a:xfrm flipV="1">
            <a:off x="10690717" y="4653136"/>
            <a:ext cx="1087022" cy="1800201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 bwMode="auto">
          <a:xfrm>
            <a:off x="10818261" y="4919691"/>
            <a:ext cx="665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Quads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10463127" y="6058138"/>
            <a:ext cx="665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77E739-EF0F-0446-8F85-C16F3F62EEF7}"/>
              </a:ext>
            </a:extLst>
          </p:cNvPr>
          <p:cNvSpPr txBox="1"/>
          <p:nvPr/>
        </p:nvSpPr>
        <p:spPr>
          <a:xfrm>
            <a:off x="5379882" y="4857809"/>
            <a:ext cx="415170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/>
              <a:t>No opening is foreseen in the FLEXI concept anymore but possible later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0102B3B-3645-834E-87AC-C08582AD8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52EF3F-D7DC-B446-9599-C99A125E5FD3}"/>
              </a:ext>
            </a:extLst>
          </p:cNvPr>
          <p:cNvSpPr txBox="1"/>
          <p:nvPr/>
        </p:nvSpPr>
        <p:spPr bwMode="auto">
          <a:xfrm>
            <a:off x="8112224" y="694360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S.Marzari SY-STI</a:t>
            </a:r>
          </a:p>
        </p:txBody>
      </p:sp>
    </p:spTree>
    <p:extLst>
      <p:ext uri="{BB962C8B-B14F-4D97-AF65-F5344CB8AC3E}">
        <p14:creationId xmlns:p14="http://schemas.microsoft.com/office/powerpoint/2010/main" val="3614818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45AF-9956-EE4B-AD69-61CF4EE9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/>
          </a:bodyPr>
          <a:lstStyle/>
          <a:p>
            <a:r>
              <a:rPr lang="en-CH"/>
              <a:t>FLEXI concept</a:t>
            </a:r>
            <a:endParaRPr lang="en-CH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157E4-CF00-7548-8FB6-BBCFC1A0E3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86B06D-4D2E-E14C-8E12-1A977F7E6594}"/>
              </a:ext>
            </a:extLst>
          </p:cNvPr>
          <p:cNvSpPr txBox="1"/>
          <p:nvPr/>
        </p:nvSpPr>
        <p:spPr>
          <a:xfrm>
            <a:off x="695400" y="1268760"/>
            <a:ext cx="107291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Phasing is possible – All the work is not performed during LS3</a:t>
            </a:r>
          </a:p>
          <a:p>
            <a:r>
              <a:rPr lang="en-GB" sz="2400" b="1" dirty="0"/>
              <a:t>FLEXI final status at end of LS3: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dump and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technical cooling station</a:t>
            </a:r>
          </a:p>
          <a:p>
            <a:r>
              <a:rPr lang="en-GB" sz="2400" b="1" dirty="0"/>
              <a:t>BORIS tube and target area are not modified during LS3 allowing an easier restart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/>
          </a:p>
          <a:p>
            <a:endParaRPr lang="en-CH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22D0C6-999B-A642-89B2-88A3FAB0F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5100024"/>
            <a:ext cx="10840179" cy="8660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546743-6E41-2A4E-A2CE-59AC9F12A3EB}"/>
              </a:ext>
            </a:extLst>
          </p:cNvPr>
          <p:cNvSpPr txBox="1"/>
          <p:nvPr/>
        </p:nvSpPr>
        <p:spPr>
          <a:xfrm>
            <a:off x="4295800" y="548272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</a:rPr>
              <a:t>No physic in 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BEEBB1-5A0E-E041-A59C-6933EE93BC9C}"/>
              </a:ext>
            </a:extLst>
          </p:cNvPr>
          <p:cNvSpPr txBox="1"/>
          <p:nvPr/>
        </p:nvSpPr>
        <p:spPr>
          <a:xfrm rot="19700100">
            <a:off x="5510580" y="5451946"/>
            <a:ext cx="142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Preliminary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88AD70-8DBB-5A43-AC26-57D7FA0DF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4579722"/>
            <a:ext cx="10729192" cy="631667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B12AAF56-4456-FF44-8DA1-FF998E9A7A3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FBA2879-DEEF-B941-BD50-FBF4C4748B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955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Next steps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28</a:t>
            </a:fld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93D7D7-D2B4-1A41-AE27-F49C83C3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064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DDC03-CEC3-0F4B-95C9-DD8E2CCA38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16265-48F0-E240-8BBB-1896C048A2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A931CC8-A7C7-0641-9C4B-0A1180A35C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3" y="1245524"/>
            <a:ext cx="5198365" cy="5028279"/>
          </a:xfrm>
        </p:spPr>
        <p:txBody>
          <a:bodyPr/>
          <a:lstStyle/>
          <a:p>
            <a:r>
              <a:rPr lang="en-CH" dirty="0"/>
              <a:t>Dismantling phase is the more critical part of the project </a:t>
            </a:r>
          </a:p>
          <a:p>
            <a:r>
              <a:rPr lang="en-CH" dirty="0"/>
              <a:t>Consultancy technical specification under circulation</a:t>
            </a:r>
          </a:p>
        </p:txBody>
      </p:sp>
      <p:pic>
        <p:nvPicPr>
          <p:cNvPr id="10" name="Picture 9" descr="Graphical user interface, text, application, letter&#10;&#10;Description automatically generated">
            <a:extLst>
              <a:ext uri="{FF2B5EF4-FFF2-40B4-BE49-F238E27FC236}">
                <a16:creationId xmlns:a16="http://schemas.microsoft.com/office/drawing/2014/main" id="{DFA4B12F-8859-514D-A6E7-12798EEA8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1169320"/>
            <a:ext cx="5737460" cy="50282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363BA8-731D-9649-BDC1-B956B930E4D7}"/>
              </a:ext>
            </a:extLst>
          </p:cNvPr>
          <p:cNvSpPr txBox="1"/>
          <p:nvPr/>
        </p:nvSpPr>
        <p:spPr>
          <a:xfrm>
            <a:off x="469504" y="4509120"/>
            <a:ext cx="525658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</a:t>
            </a:r>
            <a:r>
              <a:rPr lang="en-CH" sz="2400" dirty="0"/>
              <a:t>irst feed-back from consultant interviews is that we are </a:t>
            </a:r>
            <a:r>
              <a:rPr lang="en-CH" sz="2400" dirty="0">
                <a:solidFill>
                  <a:srgbClr val="FF0000"/>
                </a:solidFill>
              </a:rPr>
              <a:t>underestimating the time needed for the dismantling phase </a:t>
            </a:r>
          </a:p>
        </p:txBody>
      </p:sp>
    </p:spTree>
    <p:extLst>
      <p:ext uri="{BB962C8B-B14F-4D97-AF65-F5344CB8AC3E}">
        <p14:creationId xmlns:p14="http://schemas.microsoft.com/office/powerpoint/2010/main" val="1539955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Introduction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F88D0D-9130-FC41-B4B1-FD376B28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DDC03-CEC3-0F4B-95C9-DD8E2CCA38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16265-48F0-E240-8BBB-1896C048A2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58705D6-036E-9642-9291-B9D344986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3697361"/>
            <a:ext cx="5015880" cy="2553288"/>
          </a:xfrm>
          <a:prstGeom prst="rect">
            <a:avLst/>
          </a:prstGeom>
        </p:spPr>
      </p:pic>
      <p:pic>
        <p:nvPicPr>
          <p:cNvPr id="14" name="Picture 1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07BE0C8-3C9A-2C40-9589-32B7E5CAD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081" y="1230797"/>
            <a:ext cx="5318725" cy="24665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3CB86E-889F-214A-99A0-2892EAEF4529}"/>
              </a:ext>
            </a:extLst>
          </p:cNvPr>
          <p:cNvSpPr txBox="1"/>
          <p:nvPr/>
        </p:nvSpPr>
        <p:spPr bwMode="auto">
          <a:xfrm>
            <a:off x="8112224" y="694360"/>
            <a:ext cx="4352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Acknowledgement: A.Formento HSE-RP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C5D274-E4D1-1648-8579-528008A86DB1}"/>
              </a:ext>
            </a:extLst>
          </p:cNvPr>
          <p:cNvSpPr txBox="1"/>
          <p:nvPr/>
        </p:nvSpPr>
        <p:spPr>
          <a:xfrm>
            <a:off x="617695" y="1340768"/>
            <a:ext cx="5318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Cost estimation of the shiedling layout for BASIC and FLEXI options after F</a:t>
            </a:r>
            <a:r>
              <a:rPr lang="en-US" sz="2400" dirty="0"/>
              <a:t>l</a:t>
            </a:r>
            <a:r>
              <a:rPr lang="en-CH" sz="2400" dirty="0"/>
              <a:t>uka simulation from HSE-RP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Cost estimation of waste disposal to be finalised by HSE-RP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A4FE7E-4480-214D-88AA-C5E3DEF3BF33}"/>
              </a:ext>
            </a:extLst>
          </p:cNvPr>
          <p:cNvSpPr txBox="1"/>
          <p:nvPr/>
        </p:nvSpPr>
        <p:spPr>
          <a:xfrm>
            <a:off x="479376" y="4509120"/>
            <a:ext cx="489654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400" dirty="0"/>
              <a:t>Project management Board </a:t>
            </a:r>
            <a:r>
              <a:rPr lang="en-CH" sz="2400"/>
              <a:t>beginning 2022 to be foreseen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5313728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DDC03-CEC3-0F4B-95C9-DD8E2CCA38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16265-48F0-E240-8BBB-1896C048A2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0286D7-5C21-3742-BB3E-1DB39D96D53E}"/>
              </a:ext>
            </a:extLst>
          </p:cNvPr>
          <p:cNvSpPr txBox="1"/>
          <p:nvPr/>
        </p:nvSpPr>
        <p:spPr>
          <a:xfrm>
            <a:off x="609600" y="1330425"/>
            <a:ext cx="6566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Coring campaign on top of the shieding hill to be performed at ISOLDE after beam stop – December 2021 - </a:t>
            </a:r>
            <a:r>
              <a:rPr lang="en-CH" sz="2400" dirty="0">
                <a:solidFill>
                  <a:srgbClr val="FF0000"/>
                </a:solidFill>
              </a:rPr>
              <a:t>Critical activity for the study</a:t>
            </a:r>
          </a:p>
        </p:txBody>
      </p:sp>
      <p:pic>
        <p:nvPicPr>
          <p:cNvPr id="12" name="Picture 11" descr="A picture containing grass, outdoor, sky, day&#10;&#10;Description automatically generated">
            <a:extLst>
              <a:ext uri="{FF2B5EF4-FFF2-40B4-BE49-F238E27FC236}">
                <a16:creationId xmlns:a16="http://schemas.microsoft.com/office/drawing/2014/main" id="{9C462554-2910-8E4E-904F-54E5351E4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435" y="1422883"/>
            <a:ext cx="4260304" cy="474919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DEC4AC3-7CC5-FD4E-9B69-B3B64FFD2B61}"/>
              </a:ext>
            </a:extLst>
          </p:cNvPr>
          <p:cNvGrpSpPr/>
          <p:nvPr/>
        </p:nvGrpSpPr>
        <p:grpSpPr>
          <a:xfrm>
            <a:off x="983432" y="2924944"/>
            <a:ext cx="6118086" cy="3163049"/>
            <a:chOff x="3491880" y="3587118"/>
            <a:chExt cx="5470014" cy="2675733"/>
          </a:xfrm>
        </p:grpSpPr>
        <p:pic>
          <p:nvPicPr>
            <p:cNvPr id="15" name="Picture 14" descr="Diagram&#10;&#10;Description automatically generated">
              <a:extLst>
                <a:ext uri="{FF2B5EF4-FFF2-40B4-BE49-F238E27FC236}">
                  <a16:creationId xmlns:a16="http://schemas.microsoft.com/office/drawing/2014/main" id="{3A0B644B-384F-C543-813C-47C163E3D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4008" y="3587118"/>
              <a:ext cx="4317886" cy="2652579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0AA7D91-3A80-D54B-A266-0D3044931BF7}"/>
                </a:ext>
              </a:extLst>
            </p:cNvPr>
            <p:cNvSpPr/>
            <p:nvPr/>
          </p:nvSpPr>
          <p:spPr bwMode="auto">
            <a:xfrm>
              <a:off x="7884368" y="3933056"/>
              <a:ext cx="360040" cy="3734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47113F3-873F-A04D-8D41-5197BBDB8739}"/>
                </a:ext>
              </a:extLst>
            </p:cNvPr>
            <p:cNvSpPr/>
            <p:nvPr/>
          </p:nvSpPr>
          <p:spPr bwMode="auto">
            <a:xfrm>
              <a:off x="8079556" y="4465712"/>
              <a:ext cx="360040" cy="3734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26F04A-BEF4-264A-8906-8CA92FE20FF8}"/>
                </a:ext>
              </a:extLst>
            </p:cNvPr>
            <p:cNvSpPr/>
            <p:nvPr/>
          </p:nvSpPr>
          <p:spPr bwMode="auto">
            <a:xfrm>
              <a:off x="7956924" y="4927586"/>
              <a:ext cx="360040" cy="3734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0A7FFE0-5910-FA41-A5FF-76434CD8A73C}"/>
                </a:ext>
              </a:extLst>
            </p:cNvPr>
            <p:cNvSpPr/>
            <p:nvPr/>
          </p:nvSpPr>
          <p:spPr bwMode="auto">
            <a:xfrm>
              <a:off x="3491880" y="5860601"/>
              <a:ext cx="360040" cy="3734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59715E-FE82-5C4E-BEA3-C908E6D4932A}"/>
                </a:ext>
              </a:extLst>
            </p:cNvPr>
            <p:cNvSpPr txBox="1"/>
            <p:nvPr/>
          </p:nvSpPr>
          <p:spPr>
            <a:xfrm>
              <a:off x="3851920" y="5872313"/>
              <a:ext cx="1512168" cy="390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/>
                <a:t>Not possible – ground </a:t>
              </a:r>
              <a:r>
                <a:rPr lang="en-CH" sz="1200"/>
                <a:t>too steep</a:t>
              </a:r>
              <a:endParaRPr lang="en-CH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90008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Conclusion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32</a:t>
            </a:fld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209718-8B8E-E54A-B510-AF5B6C901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186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514D2-5017-2D4F-B782-3647C45E5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DF2B9-85C3-6941-84AA-E17A9D2BA5A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CC529-1398-4944-A90A-45B34F652A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89C7645-6F72-464E-8324-1B650338DF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1716" y="1138702"/>
            <a:ext cx="10968567" cy="5028279"/>
          </a:xfrm>
        </p:spPr>
        <p:txBody>
          <a:bodyPr vert="horz" lIns="91440" tIns="45720" rIns="91440" bIns="45720" anchor="t">
            <a:noAutofit/>
          </a:bodyPr>
          <a:lstStyle/>
          <a:p>
            <a:r>
              <a:rPr lang="en-CH" sz="2400" dirty="0">
                <a:solidFill>
                  <a:schemeClr val="tx1"/>
                </a:solidFill>
              </a:rPr>
              <a:t>First step to 2 GeV protons beam at ISOLDE is the ISOLDE Beam dump replacement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CH" sz="2400" dirty="0">
                <a:solidFill>
                  <a:schemeClr val="tx1"/>
                </a:solidFill>
              </a:rPr>
              <a:t>IBDRS can be done only during an LS</a:t>
            </a:r>
          </a:p>
          <a:p>
            <a:r>
              <a:rPr lang="en-CH" sz="2400" dirty="0">
                <a:solidFill>
                  <a:schemeClr val="tx1"/>
                </a:solidFill>
              </a:rPr>
              <a:t>2 Concepts BASIC and FLEXI have been identified to be further studied</a:t>
            </a:r>
          </a:p>
          <a:p>
            <a:r>
              <a:rPr lang="en-CH" sz="2400" dirty="0">
                <a:solidFill>
                  <a:schemeClr val="tx1"/>
                </a:solidFill>
              </a:rPr>
              <a:t>Preliminary planning estimation shows that </a:t>
            </a:r>
            <a:r>
              <a:rPr lang="en-CH" sz="2400" b="1" dirty="0">
                <a:solidFill>
                  <a:schemeClr val="tx1"/>
                </a:solidFill>
              </a:rPr>
              <a:t>2 years </a:t>
            </a:r>
            <a:r>
              <a:rPr lang="en-CH" sz="2400" dirty="0">
                <a:solidFill>
                  <a:schemeClr val="tx1"/>
                </a:solidFill>
              </a:rPr>
              <a:t>are needed for this project – </a:t>
            </a:r>
            <a:r>
              <a:rPr lang="en-CH" sz="2400" dirty="0">
                <a:solidFill>
                  <a:srgbClr val="FF0000"/>
                </a:solidFill>
              </a:rPr>
              <a:t>Physics will be impacted by the IBDRS project if approved (LS3 duration may not be enough) </a:t>
            </a:r>
            <a:r>
              <a:rPr lang="en-CH" sz="2400" dirty="0">
                <a:solidFill>
                  <a:schemeClr val="accent3"/>
                </a:solidFill>
              </a:rPr>
              <a:t>but changing the dumps is an investment for ISOLDE.</a:t>
            </a:r>
          </a:p>
          <a:p>
            <a:r>
              <a:rPr lang="en-CH" sz="2400" dirty="0">
                <a:solidFill>
                  <a:schemeClr val="tx1"/>
                </a:solidFill>
              </a:rPr>
              <a:t>Dismantling consultancy technical specification shou</a:t>
            </a:r>
            <a:r>
              <a:rPr lang="en-US" sz="2400" dirty="0">
                <a:solidFill>
                  <a:schemeClr val="tx1"/>
                </a:solidFill>
              </a:rPr>
              <a:t>ld</a:t>
            </a:r>
            <a:r>
              <a:rPr lang="en-CH" sz="2400" dirty="0">
                <a:solidFill>
                  <a:schemeClr val="tx1"/>
                </a:solidFill>
              </a:rPr>
              <a:t> be circulated soon</a:t>
            </a:r>
          </a:p>
          <a:p>
            <a:r>
              <a:rPr lang="en-CH" sz="2400" dirty="0">
                <a:solidFill>
                  <a:schemeClr val="tx1"/>
                </a:solidFill>
              </a:rPr>
              <a:t>Shielding sizing and cost for waste disposal should be available soon</a:t>
            </a:r>
          </a:p>
          <a:p>
            <a:r>
              <a:rPr lang="en-CH" sz="2400" dirty="0" err="1">
                <a:solidFill>
                  <a:schemeClr val="tx1"/>
                </a:solidFill>
              </a:rPr>
              <a:t>Corings</a:t>
            </a:r>
            <a:r>
              <a:rPr lang="en-CH" sz="2400">
                <a:solidFill>
                  <a:schemeClr val="tx1"/>
                </a:solidFill>
              </a:rPr>
              <a:t> campaign results will be an asset for the progress of the IBDRS </a:t>
            </a:r>
            <a:r>
              <a:rPr lang="en-CH" sz="2400" dirty="0">
                <a:solidFill>
                  <a:schemeClr val="tx1"/>
                </a:solidFill>
              </a:rPr>
              <a:t>study</a:t>
            </a:r>
          </a:p>
          <a:p>
            <a:endParaRPr lang="en-CH" sz="2400" dirty="0">
              <a:solidFill>
                <a:schemeClr val="tx1"/>
              </a:solidFill>
            </a:endParaRPr>
          </a:p>
          <a:p>
            <a:endParaRPr lang="en-CH" sz="2400" dirty="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BE756-AFB8-8C4D-B0B4-F9923CE421A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79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F21D-CB84-9248-BC1E-FABA50B9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2AE02-90D9-0145-B979-4EC7788F97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384" y="1153000"/>
            <a:ext cx="10988476" cy="11777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/>
              <a:t>Current ISOLDE configuration dates to 1991-1992 (ISOLDE 4)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Beam dumps were designed for a proton beam of 1 GeV and lower (?) intensity </a:t>
            </a:r>
          </a:p>
          <a:p>
            <a:r>
              <a:rPr lang="en-US" sz="2400" dirty="0"/>
              <a:t>Current max beam 1.4 GeV/c at 2.0 </a:t>
            </a:r>
            <a:r>
              <a:rPr lang="en-US" sz="2400" dirty="0">
                <a:latin typeface="Symbol" pitchFamily="2" charset="2"/>
              </a:rPr>
              <a:t>m</a:t>
            </a:r>
            <a:r>
              <a:rPr lang="en-US" sz="2400" dirty="0"/>
              <a:t>A is </a:t>
            </a:r>
            <a:r>
              <a:rPr lang="en-US" sz="2400" b="1" dirty="0"/>
              <a:t>2.8 kW on dump</a:t>
            </a:r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01E52B-2807-2F44-993A-D3191D2FACCE}"/>
              </a:ext>
            </a:extLst>
          </p:cNvPr>
          <p:cNvGrpSpPr/>
          <p:nvPr/>
        </p:nvGrpSpPr>
        <p:grpSpPr>
          <a:xfrm>
            <a:off x="283478" y="2454636"/>
            <a:ext cx="5824083" cy="3654259"/>
            <a:chOff x="2550719" y="2603690"/>
            <a:chExt cx="6452699" cy="3348236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08AEA6D9-6DBD-8346-A096-EB6F346DFB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11"/>
            <a:stretch/>
          </p:blipFill>
          <p:spPr bwMode="auto">
            <a:xfrm>
              <a:off x="2550719" y="2603690"/>
              <a:ext cx="6452699" cy="3348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DCA558-907A-834D-8B41-3300029EEEE6}"/>
                </a:ext>
              </a:extLst>
            </p:cNvPr>
            <p:cNvSpPr txBox="1"/>
            <p:nvPr/>
          </p:nvSpPr>
          <p:spPr>
            <a:xfrm>
              <a:off x="4207007" y="3333813"/>
              <a:ext cx="671979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dirty="0"/>
                <a:t>GPS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87EF24-20A4-5546-99DD-FAB12FB40412}"/>
                </a:ext>
              </a:extLst>
            </p:cNvPr>
            <p:cNvSpPr txBox="1"/>
            <p:nvPr/>
          </p:nvSpPr>
          <p:spPr>
            <a:xfrm>
              <a:off x="7375215" y="3429000"/>
              <a:ext cx="671979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dirty="0"/>
                <a:t>HRS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3A1F4B6-4879-3D49-BE6D-F93ABEE8B631}"/>
                </a:ext>
              </a:extLst>
            </p:cNvPr>
            <p:cNvSpPr txBox="1"/>
            <p:nvPr/>
          </p:nvSpPr>
          <p:spPr>
            <a:xfrm>
              <a:off x="5734757" y="2710322"/>
              <a:ext cx="1170513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400" dirty="0"/>
                <a:t>Building 170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ADC6AE0-BCDE-D94A-979A-CB2D6B77BB2D}"/>
                </a:ext>
              </a:extLst>
            </p:cNvPr>
            <p:cNvCxnSpPr/>
            <p:nvPr/>
          </p:nvCxnSpPr>
          <p:spPr>
            <a:xfrm flipV="1">
              <a:off x="3036712" y="4763912"/>
              <a:ext cx="1185333" cy="67733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210CE5A-397D-A14A-9BF7-13EFEA7AF2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9378" y="4763912"/>
              <a:ext cx="2698045" cy="5757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256B959-1854-B346-B236-00815032919D}"/>
                </a:ext>
              </a:extLst>
            </p:cNvPr>
            <p:cNvSpPr/>
            <p:nvPr/>
          </p:nvSpPr>
          <p:spPr>
            <a:xfrm>
              <a:off x="4805806" y="3333814"/>
              <a:ext cx="1254740" cy="1143000"/>
            </a:xfrm>
            <a:prstGeom prst="ellipse">
              <a:avLst/>
            </a:prstGeom>
            <a:noFill/>
            <a:ln w="539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4E92BFD-75E9-624A-8174-8C9C8732C1AA}"/>
                </a:ext>
              </a:extLst>
            </p:cNvPr>
            <p:cNvSpPr/>
            <p:nvPr/>
          </p:nvSpPr>
          <p:spPr>
            <a:xfrm>
              <a:off x="7818085" y="3937770"/>
              <a:ext cx="1185333" cy="1142999"/>
            </a:xfrm>
            <a:prstGeom prst="ellipse">
              <a:avLst/>
            </a:prstGeom>
            <a:noFill/>
            <a:ln w="539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Content Placeholder 11" descr="https://cds.cern.ch/record/2282571/files/39_Untitled_Panorama1.jpg?subformat=icon-1440">
            <a:extLst>
              <a:ext uri="{FF2B5EF4-FFF2-40B4-BE49-F238E27FC236}">
                <a16:creationId xmlns:a16="http://schemas.microsoft.com/office/drawing/2014/main" id="{CAD8A820-16FB-8241-A22D-2735EBB0FA21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448" y="2441587"/>
            <a:ext cx="5698049" cy="37600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1D6A21-EF8D-8C47-A446-949157A80A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732E0-1219-6E40-89B0-EF8FE70680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958AD-4752-864B-A298-4198653214C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1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E4288-A88E-C348-BF51-90587E8FCF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0447" y="3612721"/>
            <a:ext cx="11151106" cy="256584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anchor="t">
            <a:noAutofit/>
          </a:bodyPr>
          <a:lstStyle/>
          <a:p>
            <a:pPr marL="215900">
              <a:lnSpc>
                <a:spcPct val="120000"/>
              </a:lnSpc>
              <a:spcBef>
                <a:spcPts val="0"/>
              </a:spcBef>
            </a:pPr>
            <a:r>
              <a:rPr lang="en-US" sz="1900" dirty="0"/>
              <a:t>Signs of corrosion, condensation and molten material on the visible face </a:t>
            </a:r>
            <a:endParaRPr lang="en-US"/>
          </a:p>
          <a:p>
            <a:pPr marL="21590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1900" dirty="0"/>
              <a:t>Unknown condition (neither access nor monitoring)</a:t>
            </a:r>
          </a:p>
          <a:p>
            <a:pPr marL="215900">
              <a:lnSpc>
                <a:spcPct val="120000"/>
              </a:lnSpc>
              <a:spcBef>
                <a:spcPts val="0"/>
              </a:spcBef>
            </a:pPr>
            <a:r>
              <a:rPr lang="en-US" sz="1900" b="1" dirty="0"/>
              <a:t>Dumps already operate at their limit in terms of temperature and mechanical stresses</a:t>
            </a:r>
          </a:p>
          <a:p>
            <a:pPr marL="215900">
              <a:lnSpc>
                <a:spcPct val="120000"/>
              </a:lnSpc>
              <a:spcBef>
                <a:spcPts val="0"/>
              </a:spcBef>
            </a:pPr>
            <a:r>
              <a:rPr lang="en-US" sz="1900" dirty="0"/>
              <a:t>Coupled FLUKA/thermo-mechanical analyses (EDMS 1277863, 1308217)  are showing that the </a:t>
            </a:r>
            <a:r>
              <a:rPr lang="en-US" sz="1900" b="1" dirty="0"/>
              <a:t>dumps already operate at their limit in terms of temperature and mechanical stresses</a:t>
            </a:r>
            <a:r>
              <a:rPr lang="en-US" sz="1900" dirty="0"/>
              <a:t> </a:t>
            </a:r>
            <a:r>
              <a:rPr lang="en-US" sz="1900" dirty="0">
                <a:sym typeface="Wingdings" pitchFamily="2" charset="2"/>
              </a:rPr>
              <a:t> dangerous to go higher</a:t>
            </a:r>
            <a:endParaRPr lang="en-US" sz="1900" dirty="0"/>
          </a:p>
          <a:p>
            <a:pPr marL="215900">
              <a:lnSpc>
                <a:spcPct val="120000"/>
              </a:lnSpc>
              <a:spcBef>
                <a:spcPts val="0"/>
              </a:spcBef>
            </a:pPr>
            <a:r>
              <a:rPr lang="en-US" sz="1900" b="1" dirty="0"/>
              <a:t>Need for shielding improvements around the target areas and beam dumps</a:t>
            </a:r>
            <a:r>
              <a:rPr lang="en-US" sz="1900" dirty="0"/>
              <a:t> (EDMS 1142606)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18D021-7ACB-C445-BA0E-E2F59F0A7E04}"/>
              </a:ext>
            </a:extLst>
          </p:cNvPr>
          <p:cNvGrpSpPr/>
          <p:nvPr/>
        </p:nvGrpSpPr>
        <p:grpSpPr>
          <a:xfrm>
            <a:off x="636682" y="1182477"/>
            <a:ext cx="4847506" cy="2008226"/>
            <a:chOff x="457200" y="3509416"/>
            <a:chExt cx="7975599" cy="2660476"/>
          </a:xfrm>
        </p:grpSpPr>
        <p:pic>
          <p:nvPicPr>
            <p:cNvPr id="6" name="Picture 5" descr="E:\catheral\My Documents\beam dump photos\GPS dumps\DSC_0734.JPG">
              <a:extLst>
                <a:ext uri="{FF2B5EF4-FFF2-40B4-BE49-F238E27FC236}">
                  <a16:creationId xmlns:a16="http://schemas.microsoft.com/office/drawing/2014/main" id="{12E31A91-AC70-7A44-B295-A9C75B30508C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7200" y="3509416"/>
              <a:ext cx="3643168" cy="266047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 descr="E:\catheral\My Documents\beam dump photos\HRS dump\DSC_0745.JPG">
              <a:extLst>
                <a:ext uri="{FF2B5EF4-FFF2-40B4-BE49-F238E27FC236}">
                  <a16:creationId xmlns:a16="http://schemas.microsoft.com/office/drawing/2014/main" id="{614E9909-9D71-B147-95FC-9AAADE39429C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972" y="3509416"/>
              <a:ext cx="4063827" cy="2660476"/>
            </a:xfrm>
            <a:prstGeom prst="rect">
              <a:avLst/>
            </a:prstGeom>
            <a:noFill/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C63A16-3860-8D49-A8AA-3357FFE9D59F}"/>
              </a:ext>
            </a:extLst>
          </p:cNvPr>
          <p:cNvCxnSpPr>
            <a:cxnSpLocks/>
          </p:cNvCxnSpPr>
          <p:nvPr/>
        </p:nvCxnSpPr>
        <p:spPr>
          <a:xfrm flipV="1">
            <a:off x="1811892" y="1484784"/>
            <a:ext cx="755716" cy="444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8F47960-DBDF-BF49-9874-6C588D085017}"/>
              </a:ext>
            </a:extLst>
          </p:cNvPr>
          <p:cNvSpPr txBox="1"/>
          <p:nvPr/>
        </p:nvSpPr>
        <p:spPr>
          <a:xfrm>
            <a:off x="598098" y="1929116"/>
            <a:ext cx="112883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Condensation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4FDDA8-E787-EE4F-9F1D-9C72D13F1050}"/>
              </a:ext>
            </a:extLst>
          </p:cNvPr>
          <p:cNvGrpSpPr/>
          <p:nvPr/>
        </p:nvGrpSpPr>
        <p:grpSpPr>
          <a:xfrm>
            <a:off x="3999959" y="2949419"/>
            <a:ext cx="1777240" cy="602752"/>
            <a:chOff x="7977614" y="3739897"/>
            <a:chExt cx="1777240" cy="60275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9434139-FEDD-EA48-A6CE-7F72AD601B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77614" y="3739897"/>
              <a:ext cx="459250" cy="35619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DC3FC7-A745-0F45-B139-B0DF3EF22043}"/>
                </a:ext>
              </a:extLst>
            </p:cNvPr>
            <p:cNvSpPr txBox="1"/>
            <p:nvPr/>
          </p:nvSpPr>
          <p:spPr>
            <a:xfrm>
              <a:off x="8436864" y="4065650"/>
              <a:ext cx="131799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/>
                <a:t>Molten material?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6C1C829-6EB7-D84E-93D9-31EBB437A0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97" y="1182477"/>
            <a:ext cx="3446532" cy="19462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3C684A9-C4BA-1545-BDF3-B60BE0A5C7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4729" y="1131116"/>
            <a:ext cx="2743759" cy="13638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03D212-E088-9648-BF4C-CB62DD3F49DE}"/>
              </a:ext>
            </a:extLst>
          </p:cNvPr>
          <p:cNvSpPr txBox="1"/>
          <p:nvPr/>
        </p:nvSpPr>
        <p:spPr>
          <a:xfrm>
            <a:off x="4664457" y="1184547"/>
            <a:ext cx="84830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Corrosion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36B39-B876-8C48-8CCF-5CAE27A14E2E}"/>
              </a:ext>
            </a:extLst>
          </p:cNvPr>
          <p:cNvSpPr txBox="1"/>
          <p:nvPr/>
        </p:nvSpPr>
        <p:spPr>
          <a:xfrm>
            <a:off x="9253652" y="2419512"/>
            <a:ext cx="253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uncertainty on the heat conduction coefficient</a:t>
            </a:r>
            <a:endParaRPr lang="en-CH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1B1E775-B979-EE4C-B852-70B1C9316B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B013FD-C5D9-5342-9E86-71A018F37C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9F2B3B6-201B-C740-B3A4-32A970D56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	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B88B915-2B3B-AE43-97E8-B00E0337C2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89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19F2B3B6-201B-C740-B3A4-32A970D56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anchor="ctr">
            <a:normAutofit/>
          </a:bodyPr>
          <a:lstStyle/>
          <a:p>
            <a:r>
              <a:rPr lang="en-US" noProof="0" dirty="0"/>
              <a:t>INTRODUCTION	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7CF49071-741B-064F-9F0C-61B9B5869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1138702"/>
            <a:ext cx="5796287" cy="5028279"/>
          </a:xfrm>
          <a:prstGeom prst="rect">
            <a:avLst/>
          </a:prstGeom>
          <a:noFill/>
        </p:spPr>
      </p:pic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7EF1A711-3880-4181-8D63-8BABE7A8DB0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60435" y="6356351"/>
            <a:ext cx="182814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de-CH"/>
              <a:t>05.11.2021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B013FD-C5D9-5342-9E86-71A018F37C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898DDA3-1A1A-49FB-BD01-457A7331D73E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1B1E775-B979-EE4C-B852-70B1C9316B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AP.Bernardes - 92nd ISOLDE Collaboration Committee meeting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EA14B6-2374-DC42-B340-11B6DE0F4C55}"/>
              </a:ext>
            </a:extLst>
          </p:cNvPr>
          <p:cNvSpPr txBox="1"/>
          <p:nvPr/>
        </p:nvSpPr>
        <p:spPr>
          <a:xfrm>
            <a:off x="378485" y="1083542"/>
            <a:ext cx="5328148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CH" sz="2400" dirty="0"/>
              <a:t>PS Booster (PSB) beam upgraded during LS2 at 2 GeV (LIU Project)</a:t>
            </a:r>
          </a:p>
          <a:p>
            <a:endParaRPr lang="en-CH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H" sz="2400" dirty="0"/>
              <a:t>ISOLDE is the only facility at CERN which cannot profit from PSB upgrade because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400" b="1" dirty="0"/>
              <a:t>Dump limitation </a:t>
            </a:r>
            <a:r>
              <a:rPr lang="en-CH" sz="2400" dirty="0"/>
              <a:t>(Energy deposition </a:t>
            </a:r>
            <a:r>
              <a:rPr lang="en-CH" sz="2400" dirty="0">
                <a:sym typeface="Wingdings" pitchFamily="2" charset="2"/>
              </a:rPr>
              <a:t> higher beam power dissipation requires </a:t>
            </a:r>
            <a:r>
              <a:rPr lang="en-CH" sz="2400" dirty="0"/>
              <a:t>air- or water-cooled dump)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2400" dirty="0"/>
              <a:t>BTY line upgrade </a:t>
            </a:r>
          </a:p>
          <a:p>
            <a:endParaRPr lang="en-CH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2BAC2D-F7F1-A748-8858-FFE776C93F7F}"/>
              </a:ext>
            </a:extLst>
          </p:cNvPr>
          <p:cNvSpPr txBox="1"/>
          <p:nvPr/>
        </p:nvSpPr>
        <p:spPr>
          <a:xfrm>
            <a:off x="167664" y="5388123"/>
            <a:ext cx="5796287" cy="70788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000" dirty="0">
                <a:solidFill>
                  <a:srgbClr val="FF0000"/>
                </a:solidFill>
              </a:rPr>
              <a:t>First step to 2 GeV protons beam at ISOLDE is </a:t>
            </a:r>
            <a:r>
              <a:rPr lang="en-CH" sz="2000">
                <a:solidFill>
                  <a:srgbClr val="FF0000"/>
                </a:solidFill>
              </a:rPr>
              <a:t>the ISOLDE Beam dump Replacement</a:t>
            </a:r>
            <a:endParaRPr lang="en-CH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2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C6EB27-B622-E047-A418-7A0E5DFFFBB2}"/>
              </a:ext>
            </a:extLst>
          </p:cNvPr>
          <p:cNvSpPr txBox="1"/>
          <p:nvPr/>
        </p:nvSpPr>
        <p:spPr>
          <a:xfrm>
            <a:off x="459783" y="5187369"/>
            <a:ext cx="11268772" cy="9541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800"/>
              <a:t>Beam dump exchange is challenging – Current design not planned to </a:t>
            </a:r>
            <a:r>
              <a:rPr lang="en-CH" sz="2800" dirty="0"/>
              <a:t>be dismantled (Buried in earth). Covered with activated earth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7CF5C3F-669B-B447-8C52-CFC6C94CF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831" y="1118000"/>
            <a:ext cx="5327908" cy="399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51DE4D-4D79-8442-BA25-222E41D742E0}"/>
              </a:ext>
            </a:extLst>
          </p:cNvPr>
          <p:cNvSpPr txBox="1"/>
          <p:nvPr/>
        </p:nvSpPr>
        <p:spPr>
          <a:xfrm>
            <a:off x="8410988" y="446760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Example of shieding removal (not radioactive)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0BF945-9983-084A-8204-6FAFD1E7551D}"/>
              </a:ext>
            </a:extLst>
          </p:cNvPr>
          <p:cNvGrpSpPr/>
          <p:nvPr/>
        </p:nvGrpSpPr>
        <p:grpSpPr>
          <a:xfrm>
            <a:off x="598600" y="1127014"/>
            <a:ext cx="5555348" cy="3960440"/>
            <a:chOff x="609600" y="1340768"/>
            <a:chExt cx="4768193" cy="3212976"/>
          </a:xfrm>
        </p:grpSpPr>
        <p:pic>
          <p:nvPicPr>
            <p:cNvPr id="25" name="Picture 24" descr="A picture containing text, indoor, several, worktable&#10;&#10;Description automatically generated">
              <a:extLst>
                <a:ext uri="{FF2B5EF4-FFF2-40B4-BE49-F238E27FC236}">
                  <a16:creationId xmlns:a16="http://schemas.microsoft.com/office/drawing/2014/main" id="{6FABE894-446C-564C-9DA2-4349E268B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" y="1340768"/>
              <a:ext cx="4768193" cy="3212976"/>
            </a:xfrm>
            <a:prstGeom prst="rect">
              <a:avLst/>
            </a:prstGeom>
          </p:spPr>
        </p:pic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434C0616-3C7F-D141-B55E-CAC145F676DE}"/>
                </a:ext>
              </a:extLst>
            </p:cNvPr>
            <p:cNvSpPr/>
            <p:nvPr/>
          </p:nvSpPr>
          <p:spPr bwMode="auto">
            <a:xfrm>
              <a:off x="1441450" y="2501900"/>
              <a:ext cx="2749550" cy="1244600"/>
            </a:xfrm>
            <a:custGeom>
              <a:avLst/>
              <a:gdLst>
                <a:gd name="connsiteX0" fmla="*/ 0 w 2749550"/>
                <a:gd name="connsiteY0" fmla="*/ 755650 h 1244600"/>
                <a:gd name="connsiteX1" fmla="*/ 69850 w 2749550"/>
                <a:gd name="connsiteY1" fmla="*/ 644525 h 1244600"/>
                <a:gd name="connsiteX2" fmla="*/ 133350 w 2749550"/>
                <a:gd name="connsiteY2" fmla="*/ 555625 h 1244600"/>
                <a:gd name="connsiteX3" fmla="*/ 200025 w 2749550"/>
                <a:gd name="connsiteY3" fmla="*/ 482600 h 1244600"/>
                <a:gd name="connsiteX4" fmla="*/ 288925 w 2749550"/>
                <a:gd name="connsiteY4" fmla="*/ 406400 h 1244600"/>
                <a:gd name="connsiteX5" fmla="*/ 339725 w 2749550"/>
                <a:gd name="connsiteY5" fmla="*/ 352425 h 1244600"/>
                <a:gd name="connsiteX6" fmla="*/ 384175 w 2749550"/>
                <a:gd name="connsiteY6" fmla="*/ 320675 h 1244600"/>
                <a:gd name="connsiteX7" fmla="*/ 520700 w 2749550"/>
                <a:gd name="connsiteY7" fmla="*/ 279400 h 1244600"/>
                <a:gd name="connsiteX8" fmla="*/ 663575 w 2749550"/>
                <a:gd name="connsiteY8" fmla="*/ 269875 h 1244600"/>
                <a:gd name="connsiteX9" fmla="*/ 739775 w 2749550"/>
                <a:gd name="connsiteY9" fmla="*/ 273050 h 1244600"/>
                <a:gd name="connsiteX10" fmla="*/ 765175 w 2749550"/>
                <a:gd name="connsiteY10" fmla="*/ 273050 h 1244600"/>
                <a:gd name="connsiteX11" fmla="*/ 898525 w 2749550"/>
                <a:gd name="connsiteY11" fmla="*/ 174625 h 1244600"/>
                <a:gd name="connsiteX12" fmla="*/ 962025 w 2749550"/>
                <a:gd name="connsiteY12" fmla="*/ 111125 h 1244600"/>
                <a:gd name="connsiteX13" fmla="*/ 1012825 w 2749550"/>
                <a:gd name="connsiteY13" fmla="*/ 85725 h 1244600"/>
                <a:gd name="connsiteX14" fmla="*/ 1098550 w 2749550"/>
                <a:gd name="connsiteY14" fmla="*/ 44450 h 1244600"/>
                <a:gd name="connsiteX15" fmla="*/ 1158875 w 2749550"/>
                <a:gd name="connsiteY15" fmla="*/ 22225 h 1244600"/>
                <a:gd name="connsiteX16" fmla="*/ 1327150 w 2749550"/>
                <a:gd name="connsiteY16" fmla="*/ 50800 h 1244600"/>
                <a:gd name="connsiteX17" fmla="*/ 1381125 w 2749550"/>
                <a:gd name="connsiteY17" fmla="*/ 63500 h 1244600"/>
                <a:gd name="connsiteX18" fmla="*/ 1447800 w 2749550"/>
                <a:gd name="connsiteY18" fmla="*/ 0 h 1244600"/>
                <a:gd name="connsiteX19" fmla="*/ 1574800 w 2749550"/>
                <a:gd name="connsiteY19" fmla="*/ 31750 h 1244600"/>
                <a:gd name="connsiteX20" fmla="*/ 1714500 w 2749550"/>
                <a:gd name="connsiteY20" fmla="*/ 104775 h 1244600"/>
                <a:gd name="connsiteX21" fmla="*/ 1803400 w 2749550"/>
                <a:gd name="connsiteY21" fmla="*/ 161925 h 1244600"/>
                <a:gd name="connsiteX22" fmla="*/ 1905000 w 2749550"/>
                <a:gd name="connsiteY22" fmla="*/ 225425 h 1244600"/>
                <a:gd name="connsiteX23" fmla="*/ 1946275 w 2749550"/>
                <a:gd name="connsiteY23" fmla="*/ 266700 h 1244600"/>
                <a:gd name="connsiteX24" fmla="*/ 1987550 w 2749550"/>
                <a:gd name="connsiteY24" fmla="*/ 292100 h 1244600"/>
                <a:gd name="connsiteX25" fmla="*/ 2168525 w 2749550"/>
                <a:gd name="connsiteY25" fmla="*/ 361950 h 1244600"/>
                <a:gd name="connsiteX26" fmla="*/ 2257425 w 2749550"/>
                <a:gd name="connsiteY26" fmla="*/ 419100 h 1244600"/>
                <a:gd name="connsiteX27" fmla="*/ 2362200 w 2749550"/>
                <a:gd name="connsiteY27" fmla="*/ 517525 h 1244600"/>
                <a:gd name="connsiteX28" fmla="*/ 2409825 w 2749550"/>
                <a:gd name="connsiteY28" fmla="*/ 577850 h 1244600"/>
                <a:gd name="connsiteX29" fmla="*/ 2447925 w 2749550"/>
                <a:gd name="connsiteY29" fmla="*/ 606425 h 1244600"/>
                <a:gd name="connsiteX30" fmla="*/ 2466975 w 2749550"/>
                <a:gd name="connsiteY30" fmla="*/ 638175 h 1244600"/>
                <a:gd name="connsiteX31" fmla="*/ 2406650 w 2749550"/>
                <a:gd name="connsiteY31" fmla="*/ 781050 h 1244600"/>
                <a:gd name="connsiteX32" fmla="*/ 2749550 w 2749550"/>
                <a:gd name="connsiteY32" fmla="*/ 863600 h 1244600"/>
                <a:gd name="connsiteX33" fmla="*/ 2619375 w 2749550"/>
                <a:gd name="connsiteY33" fmla="*/ 1181100 h 1244600"/>
                <a:gd name="connsiteX34" fmla="*/ 2606675 w 2749550"/>
                <a:gd name="connsiteY34" fmla="*/ 1244600 h 1244600"/>
                <a:gd name="connsiteX35" fmla="*/ 2606675 w 2749550"/>
                <a:gd name="connsiteY35" fmla="*/ 1133475 h 1244600"/>
                <a:gd name="connsiteX36" fmla="*/ 2295525 w 2749550"/>
                <a:gd name="connsiteY36" fmla="*/ 1054100 h 1244600"/>
                <a:gd name="connsiteX37" fmla="*/ 1990725 w 2749550"/>
                <a:gd name="connsiteY37" fmla="*/ 987425 h 1244600"/>
                <a:gd name="connsiteX38" fmla="*/ 1943100 w 2749550"/>
                <a:gd name="connsiteY38" fmla="*/ 968375 h 1244600"/>
                <a:gd name="connsiteX39" fmla="*/ 1841500 w 2749550"/>
                <a:gd name="connsiteY39" fmla="*/ 1098550 h 1244600"/>
                <a:gd name="connsiteX40" fmla="*/ 1841500 w 2749550"/>
                <a:gd name="connsiteY40" fmla="*/ 1216025 h 1244600"/>
                <a:gd name="connsiteX41" fmla="*/ 1162050 w 2749550"/>
                <a:gd name="connsiteY41" fmla="*/ 1016000 h 1244600"/>
                <a:gd name="connsiteX42" fmla="*/ 708025 w 2749550"/>
                <a:gd name="connsiteY42" fmla="*/ 911225 h 1244600"/>
                <a:gd name="connsiteX43" fmla="*/ 0 w 2749550"/>
                <a:gd name="connsiteY43" fmla="*/ 755650 h 124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9550" h="1244600">
                  <a:moveTo>
                    <a:pt x="0" y="755650"/>
                  </a:moveTo>
                  <a:lnTo>
                    <a:pt x="69850" y="644525"/>
                  </a:lnTo>
                  <a:lnTo>
                    <a:pt x="133350" y="555625"/>
                  </a:lnTo>
                  <a:lnTo>
                    <a:pt x="200025" y="482600"/>
                  </a:lnTo>
                  <a:lnTo>
                    <a:pt x="288925" y="406400"/>
                  </a:lnTo>
                  <a:lnTo>
                    <a:pt x="339725" y="352425"/>
                  </a:lnTo>
                  <a:lnTo>
                    <a:pt x="384175" y="320675"/>
                  </a:lnTo>
                  <a:lnTo>
                    <a:pt x="520700" y="279400"/>
                  </a:lnTo>
                  <a:lnTo>
                    <a:pt x="663575" y="269875"/>
                  </a:lnTo>
                  <a:lnTo>
                    <a:pt x="739775" y="273050"/>
                  </a:lnTo>
                  <a:lnTo>
                    <a:pt x="765175" y="273050"/>
                  </a:lnTo>
                  <a:lnTo>
                    <a:pt x="898525" y="174625"/>
                  </a:lnTo>
                  <a:lnTo>
                    <a:pt x="962025" y="111125"/>
                  </a:lnTo>
                  <a:lnTo>
                    <a:pt x="1012825" y="85725"/>
                  </a:lnTo>
                  <a:lnTo>
                    <a:pt x="1098550" y="44450"/>
                  </a:lnTo>
                  <a:lnTo>
                    <a:pt x="1158875" y="22225"/>
                  </a:lnTo>
                  <a:lnTo>
                    <a:pt x="1327150" y="50800"/>
                  </a:lnTo>
                  <a:lnTo>
                    <a:pt x="1381125" y="63500"/>
                  </a:lnTo>
                  <a:lnTo>
                    <a:pt x="1447800" y="0"/>
                  </a:lnTo>
                  <a:lnTo>
                    <a:pt x="1574800" y="31750"/>
                  </a:lnTo>
                  <a:lnTo>
                    <a:pt x="1714500" y="104775"/>
                  </a:lnTo>
                  <a:lnTo>
                    <a:pt x="1803400" y="161925"/>
                  </a:lnTo>
                  <a:lnTo>
                    <a:pt x="1905000" y="225425"/>
                  </a:lnTo>
                  <a:lnTo>
                    <a:pt x="1946275" y="266700"/>
                  </a:lnTo>
                  <a:lnTo>
                    <a:pt x="1987550" y="292100"/>
                  </a:lnTo>
                  <a:lnTo>
                    <a:pt x="2168525" y="361950"/>
                  </a:lnTo>
                  <a:lnTo>
                    <a:pt x="2257425" y="419100"/>
                  </a:lnTo>
                  <a:lnTo>
                    <a:pt x="2362200" y="517525"/>
                  </a:lnTo>
                  <a:lnTo>
                    <a:pt x="2409825" y="577850"/>
                  </a:lnTo>
                  <a:lnTo>
                    <a:pt x="2447925" y="606425"/>
                  </a:lnTo>
                  <a:lnTo>
                    <a:pt x="2466975" y="638175"/>
                  </a:lnTo>
                  <a:lnTo>
                    <a:pt x="2406650" y="781050"/>
                  </a:lnTo>
                  <a:lnTo>
                    <a:pt x="2749550" y="863600"/>
                  </a:lnTo>
                  <a:lnTo>
                    <a:pt x="2619375" y="1181100"/>
                  </a:lnTo>
                  <a:lnTo>
                    <a:pt x="2606675" y="1244600"/>
                  </a:lnTo>
                  <a:lnTo>
                    <a:pt x="2606675" y="1133475"/>
                  </a:lnTo>
                  <a:lnTo>
                    <a:pt x="2295525" y="1054100"/>
                  </a:lnTo>
                  <a:lnTo>
                    <a:pt x="1990725" y="987425"/>
                  </a:lnTo>
                  <a:lnTo>
                    <a:pt x="1943100" y="968375"/>
                  </a:lnTo>
                  <a:lnTo>
                    <a:pt x="1841500" y="1098550"/>
                  </a:lnTo>
                  <a:lnTo>
                    <a:pt x="1841500" y="1216025"/>
                  </a:lnTo>
                  <a:lnTo>
                    <a:pt x="1162050" y="1016000"/>
                  </a:lnTo>
                  <a:lnTo>
                    <a:pt x="708025" y="911225"/>
                  </a:lnTo>
                  <a:lnTo>
                    <a:pt x="0" y="755650"/>
                  </a:ln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7" name="Picture 26" descr="A yellow triangle sign&#10;&#10;Description automatically generated with medium confidence">
              <a:extLst>
                <a:ext uri="{FF2B5EF4-FFF2-40B4-BE49-F238E27FC236}">
                  <a16:creationId xmlns:a16="http://schemas.microsoft.com/office/drawing/2014/main" id="{CEA92920-CEBD-DC4D-AC15-2FAC59717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68" b="99357" l="3944" r="95493">
                          <a14:foregroundMark x1="3944" y1="96141" x2="3944" y2="96141"/>
                          <a14:foregroundMark x1="4507" y1="99357" x2="4507" y2="99357"/>
                          <a14:foregroundMark x1="95493" y1="96463" x2="95493" y2="9646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15680" y="2780928"/>
              <a:ext cx="265292" cy="232411"/>
            </a:xfrm>
            <a:prstGeom prst="rect">
              <a:avLst/>
            </a:prstGeom>
          </p:spPr>
        </p:pic>
        <p:pic>
          <p:nvPicPr>
            <p:cNvPr id="28" name="Picture 27" descr="A yellow triangle sign&#10;&#10;Description automatically generated with medium confidence">
              <a:extLst>
                <a:ext uri="{FF2B5EF4-FFF2-40B4-BE49-F238E27FC236}">
                  <a16:creationId xmlns:a16="http://schemas.microsoft.com/office/drawing/2014/main" id="{12C429C4-DEB1-4A44-96E1-3348E7E93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968" b="99357" l="3944" r="95493">
                          <a14:foregroundMark x1="3944" y1="96141" x2="3944" y2="96141"/>
                          <a14:foregroundMark x1="4507" y1="99357" x2="4507" y2="99357"/>
                          <a14:foregroundMark x1="95493" y1="96463" x2="95493" y2="9646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2286975" y="2659178"/>
              <a:ext cx="265292" cy="232411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E7DB364-257B-8340-8AE5-42F63B23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A3A9FE-1E7D-3C42-97AA-2A11E837D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1A39750-D02D-E34E-A7AE-B26B946EA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anchor="ctr">
            <a:normAutofit/>
          </a:bodyPr>
          <a:lstStyle/>
          <a:p>
            <a:r>
              <a:rPr lang="en-US" noProof="0" dirty="0"/>
              <a:t>INTRODUCTION	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B41BEA2-DABF-CE42-AB04-311642A99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14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 descr="Screen Clipping">
            <a:extLst>
              <a:ext uri="{FF2B5EF4-FFF2-40B4-BE49-F238E27FC236}">
                <a16:creationId xmlns:a16="http://schemas.microsoft.com/office/drawing/2014/main" id="{9E382B3D-2AAE-4248-A599-3B7F84E38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747" y="1191070"/>
            <a:ext cx="3296463" cy="4944696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BD2BE600-7E5F-1747-8A6D-9F47A7EF660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971092" y="1090780"/>
            <a:ext cx="3667105" cy="374056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1B61F5C-D7E8-0644-9C96-74C5064B0C06}"/>
              </a:ext>
            </a:extLst>
          </p:cNvPr>
          <p:cNvGrpSpPr/>
          <p:nvPr/>
        </p:nvGrpSpPr>
        <p:grpSpPr>
          <a:xfrm>
            <a:off x="191344" y="1139502"/>
            <a:ext cx="4775003" cy="3528611"/>
            <a:chOff x="302534" y="1196533"/>
            <a:chExt cx="7323362" cy="46997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AF922B1-AD9F-DE43-A1A5-195BEDD491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314"/>
            <a:stretch/>
          </p:blipFill>
          <p:spPr>
            <a:xfrm>
              <a:off x="302534" y="1196533"/>
              <a:ext cx="7228800" cy="469977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04D151-5D65-1349-80CA-B82110396938}"/>
                </a:ext>
              </a:extLst>
            </p:cNvPr>
            <p:cNvSpPr txBox="1"/>
            <p:nvPr/>
          </p:nvSpPr>
          <p:spPr>
            <a:xfrm>
              <a:off x="5872847" y="2778695"/>
              <a:ext cx="1753049" cy="11068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34.8 </a:t>
              </a:r>
              <a:r>
                <a:rPr lang="en-US" sz="1200" b="1" dirty="0" err="1"/>
                <a:t>mSv</a:t>
              </a:r>
              <a:r>
                <a:rPr lang="en-US" sz="1200" b="1" dirty="0"/>
                <a:t>/h</a:t>
              </a:r>
            </a:p>
            <a:p>
              <a:pPr algn="ctr"/>
              <a:r>
                <a:rPr lang="en-US" sz="1200" dirty="0"/>
                <a:t>at “contact” with dump face</a:t>
              </a:r>
              <a:endParaRPr lang="en-GB" sz="12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67E5A41-4E39-664B-B82A-27EAC02D065D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3513221" y="3885503"/>
              <a:ext cx="3236151" cy="6766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5553E10-83A2-4643-9036-AE41B92A6F29}"/>
                </a:ext>
              </a:extLst>
            </p:cNvPr>
            <p:cNvCxnSpPr>
              <a:cxnSpLocks/>
              <a:endCxn id="21" idx="7"/>
            </p:cNvCxnSpPr>
            <p:nvPr/>
          </p:nvCxnSpPr>
          <p:spPr>
            <a:xfrm flipH="1">
              <a:off x="2685389" y="2521696"/>
              <a:ext cx="2613636" cy="188507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BA54E3-651A-8042-8112-1E8EC386A387}"/>
                </a:ext>
              </a:extLst>
            </p:cNvPr>
            <p:cNvSpPr txBox="1"/>
            <p:nvPr/>
          </p:nvSpPr>
          <p:spPr>
            <a:xfrm>
              <a:off x="4608050" y="1690699"/>
              <a:ext cx="1486677" cy="8608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4.5 </a:t>
              </a:r>
              <a:r>
                <a:rPr lang="en-US" sz="1200" b="1" dirty="0" err="1"/>
                <a:t>mSv</a:t>
              </a:r>
              <a:r>
                <a:rPr lang="en-US" sz="1200" b="1" dirty="0"/>
                <a:t>/h</a:t>
              </a:r>
            </a:p>
            <a:p>
              <a:pPr algn="ctr"/>
              <a:r>
                <a:rPr lang="en-US" sz="1200" dirty="0"/>
                <a:t>at 1 m from dump face</a:t>
              </a:r>
              <a:endParaRPr lang="en-GB" sz="1200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A2D4AE9-4E6F-804E-A9DA-0A3454D86C6D}"/>
                </a:ext>
              </a:extLst>
            </p:cNvPr>
            <p:cNvCxnSpPr/>
            <p:nvPr/>
          </p:nvCxnSpPr>
          <p:spPr>
            <a:xfrm>
              <a:off x="1872811" y="4314848"/>
              <a:ext cx="1646244" cy="243297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9C6F3B0-77FF-744B-A1EB-7BC5B7612A09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1651947" y="2930513"/>
              <a:ext cx="216761" cy="138433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25570F0-5FC3-0F41-AAFF-AAA92FFAA351}"/>
                </a:ext>
              </a:extLst>
            </p:cNvPr>
            <p:cNvCxnSpPr/>
            <p:nvPr/>
          </p:nvCxnSpPr>
          <p:spPr>
            <a:xfrm flipH="1">
              <a:off x="1759527" y="4481543"/>
              <a:ext cx="75118" cy="47137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D34C82F-BDF8-034A-A4B0-99F7C4D5DD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3933" y="4396225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3F4B982-EFFC-6447-9C03-E65F1B62205F}"/>
                </a:ext>
              </a:extLst>
            </p:cNvPr>
            <p:cNvSpPr txBox="1"/>
            <p:nvPr/>
          </p:nvSpPr>
          <p:spPr>
            <a:xfrm>
              <a:off x="908609" y="2069662"/>
              <a:ext cx="1486677" cy="8608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1.7 </a:t>
              </a:r>
              <a:r>
                <a:rPr lang="en-US" sz="1200" b="1" dirty="0" err="1"/>
                <a:t>mSv</a:t>
              </a:r>
              <a:r>
                <a:rPr lang="en-US" sz="1200" b="1" dirty="0"/>
                <a:t>/h</a:t>
              </a:r>
            </a:p>
            <a:p>
              <a:pPr algn="ctr"/>
              <a:r>
                <a:rPr lang="en-US" sz="1200" dirty="0"/>
                <a:t>at 2 m from dump face</a:t>
              </a:r>
              <a:endParaRPr lang="en-GB" sz="12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D07E525-314B-2C49-9C57-4651C73042D5}"/>
              </a:ext>
            </a:extLst>
          </p:cNvPr>
          <p:cNvSpPr txBox="1"/>
          <p:nvPr/>
        </p:nvSpPr>
        <p:spPr>
          <a:xfrm>
            <a:off x="184954" y="4708044"/>
            <a:ext cx="61222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b="1" dirty="0"/>
              <a:t>RP Survey – May 2021 </a:t>
            </a:r>
            <a:r>
              <a:rPr lang="en-CH" b="1" dirty="0">
                <a:highlight>
                  <a:srgbClr val="FFFF00"/>
                </a:highlight>
              </a:rPr>
              <a:t>after 2 years cooling</a:t>
            </a:r>
          </a:p>
          <a:p>
            <a:r>
              <a:rPr lang="en-CH" dirty="0"/>
              <a:t>Acknowledgement A. Dorsival, F. Pozzi HSE-RP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C6EB27-B622-E047-A418-7A0E5DFFFBB2}"/>
              </a:ext>
            </a:extLst>
          </p:cNvPr>
          <p:cNvSpPr txBox="1"/>
          <p:nvPr/>
        </p:nvSpPr>
        <p:spPr>
          <a:xfrm>
            <a:off x="223275" y="5635617"/>
            <a:ext cx="8609008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H" sz="2800"/>
              <a:t>(</a:t>
            </a:r>
            <a:r>
              <a:rPr lang="en-CH" sz="2800">
                <a:highlight>
                  <a:srgbClr val="FFFF00"/>
                </a:highlight>
              </a:rPr>
              <a:t>Manual handling</a:t>
            </a:r>
            <a:r>
              <a:rPr lang="en-CH" sz="2800" dirty="0"/>
              <a:t>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390B7-CE6C-A847-833B-3D72CC551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B4203-2BE3-C34E-A5E9-45D6F8C38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49FC5A5-2C22-F441-83D2-A01E226941F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 anchor="ctr">
            <a:normAutofit/>
          </a:bodyPr>
          <a:lstStyle/>
          <a:p>
            <a:r>
              <a:rPr lang="en-US" noProof="0" dirty="0"/>
              <a:t>INTRODUCTION	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98C6A95-6CDA-A04B-95F2-E273DF880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05.11.2021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1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INTRODUCTION</a:t>
            </a:r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4294967295"/>
          </p:nvPr>
        </p:nvSpPr>
        <p:spPr bwMode="auto">
          <a:xfrm>
            <a:off x="3819326" y="6356351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de-CH"/>
              <a:t>05.11.2021</a:t>
            </a:r>
            <a:endParaRPr lang="en-GB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480924" y="6356351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smtClean="0"/>
              <a:t>9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211515-FDDB-FA47-B33B-A22171FC7B71}"/>
              </a:ext>
            </a:extLst>
          </p:cNvPr>
          <p:cNvGrpSpPr/>
          <p:nvPr/>
        </p:nvGrpSpPr>
        <p:grpSpPr>
          <a:xfrm>
            <a:off x="1977539" y="1053148"/>
            <a:ext cx="9601200" cy="5110490"/>
            <a:chOff x="609600" y="1086441"/>
            <a:chExt cx="9601200" cy="5110490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FEEF000-F0B3-8843-B752-A10E644B2B92}"/>
                </a:ext>
              </a:extLst>
            </p:cNvPr>
            <p:cNvSpPr txBox="1"/>
            <p:nvPr/>
          </p:nvSpPr>
          <p:spPr>
            <a:xfrm>
              <a:off x="609600" y="1086441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>
                  <a:solidFill>
                    <a:schemeClr val="bg1"/>
                  </a:solidFill>
                </a:rPr>
                <a:t>Non radioactive Blocs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0933388-0A28-694D-8339-89A9F9491BC8}"/>
                </a:ext>
              </a:extLst>
            </p:cNvPr>
            <p:cNvSpPr txBox="1"/>
            <p:nvPr/>
          </p:nvSpPr>
          <p:spPr bwMode="auto">
            <a:xfrm>
              <a:off x="5447928" y="588915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>
                  <a:solidFill>
                    <a:schemeClr val="bg1"/>
                  </a:solidFill>
                </a:rPr>
                <a:t>Non radioactive Blocs</a:t>
              </a:r>
            </a:p>
          </p:txBody>
        </p:sp>
        <p:pic>
          <p:nvPicPr>
            <p:cNvPr id="3" name="Picture 2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69BBA689-0675-884E-8F50-14C828228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15"/>
            <a:stretch/>
          </p:blipFill>
          <p:spPr>
            <a:xfrm>
              <a:off x="1473909" y="1310618"/>
              <a:ext cx="8736891" cy="4886313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41EABDC-8E9E-5C4A-A3C9-84CB50B47116}"/>
                </a:ext>
              </a:extLst>
            </p:cNvPr>
            <p:cNvSpPr/>
            <p:nvPr/>
          </p:nvSpPr>
          <p:spPr bwMode="auto">
            <a:xfrm>
              <a:off x="4871864" y="2996952"/>
              <a:ext cx="1440160" cy="74373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AF04AED-6804-C84E-8555-CE9D7A528582}"/>
              </a:ext>
            </a:extLst>
          </p:cNvPr>
          <p:cNvSpPr txBox="1"/>
          <p:nvPr/>
        </p:nvSpPr>
        <p:spPr>
          <a:xfrm>
            <a:off x="479376" y="2060848"/>
            <a:ext cx="2448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Dump Replacement is only possible during a LS </a:t>
            </a:r>
          </a:p>
          <a:p>
            <a:r>
              <a:rPr lang="en-CH" sz="2400" dirty="0"/>
              <a:t>(a long LS!)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929439-F64A-6A4C-A816-2551FC190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AP.Bernardes - 92nd ISOLDE Collaboration Committee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035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12059</TotalTime>
  <Words>1799</Words>
  <Application>Microsoft Macintosh PowerPoint</Application>
  <DocSecurity>0</DocSecurity>
  <PresentationFormat>Widescreen</PresentationFormat>
  <Paragraphs>313</Paragraphs>
  <Slides>34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Courier New</vt:lpstr>
      <vt:lpstr>Verdana</vt:lpstr>
      <vt:lpstr>Symbol</vt:lpstr>
      <vt:lpstr>Calibri</vt:lpstr>
      <vt:lpstr>Arial</vt:lpstr>
      <vt:lpstr>Wingdings</vt:lpstr>
      <vt:lpstr>CERN_ENdept_Presentation_ArialFont copy</vt:lpstr>
      <vt:lpstr>ISOLDE Beam Dump Replacement Study (IBDRS) – Preparatory project 92nd ISOLDE Collaboration Committee meeting 05.11.2021 </vt:lpstr>
      <vt:lpstr>Agenda</vt:lpstr>
      <vt:lpstr>Introduction</vt:lpstr>
      <vt:lpstr>INTRODUCTION </vt:lpstr>
      <vt:lpstr>INTRODUCTION </vt:lpstr>
      <vt:lpstr>INTRODUCTION </vt:lpstr>
      <vt:lpstr>INTRODUCTION </vt:lpstr>
      <vt:lpstr>INTRODUCTION </vt:lpstr>
      <vt:lpstr>INTRODUCTION</vt:lpstr>
      <vt:lpstr>IBDRS Organisation</vt:lpstr>
      <vt:lpstr>Organisation</vt:lpstr>
      <vt:lpstr>Organisation</vt:lpstr>
      <vt:lpstr>Introduction</vt:lpstr>
      <vt:lpstr>Organisation</vt:lpstr>
      <vt:lpstr>IBDRS Status</vt:lpstr>
      <vt:lpstr>Dump design parameters </vt:lpstr>
      <vt:lpstr>Shielding design parameters </vt:lpstr>
      <vt:lpstr>Concepts </vt:lpstr>
      <vt:lpstr>BASIC concept</vt:lpstr>
      <vt:lpstr>BASIC concept – Bridge option</vt:lpstr>
      <vt:lpstr>BASIC concept and HRS</vt:lpstr>
      <vt:lpstr>BASIC concept</vt:lpstr>
      <vt:lpstr>FLEXI concept</vt:lpstr>
      <vt:lpstr>FLEXI concept</vt:lpstr>
      <vt:lpstr>FLEXI concept</vt:lpstr>
      <vt:lpstr>FLEXI concept and HRS</vt:lpstr>
      <vt:lpstr>FLEXI concept</vt:lpstr>
      <vt:lpstr>Next steps</vt:lpstr>
      <vt:lpstr>Next steps</vt:lpstr>
      <vt:lpstr>Next steps</vt:lpstr>
      <vt:lpstr>Next steps</vt:lpstr>
      <vt:lpstr>Conclusion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Ana-Paula Bernardes</cp:lastModifiedBy>
  <cp:revision>169</cp:revision>
  <dcterms:created xsi:type="dcterms:W3CDTF">2020-09-04T12:34:15Z</dcterms:created>
  <dcterms:modified xsi:type="dcterms:W3CDTF">2021-11-05T08:01:03Z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