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61" r:id="rId3"/>
    <p:sldId id="263" r:id="rId4"/>
    <p:sldId id="281" r:id="rId5"/>
    <p:sldId id="264" r:id="rId6"/>
    <p:sldId id="283" r:id="rId7"/>
    <p:sldId id="285" r:id="rId8"/>
    <p:sldId id="259" r:id="rId9"/>
    <p:sldId id="284" r:id="rId10"/>
    <p:sldId id="286" r:id="rId11"/>
    <p:sldId id="272" r:id="rId12"/>
    <p:sldId id="265" r:id="rId13"/>
    <p:sldId id="270" r:id="rId14"/>
    <p:sldId id="273" r:id="rId15"/>
    <p:sldId id="291" r:id="rId16"/>
    <p:sldId id="267" r:id="rId17"/>
    <p:sldId id="293" r:id="rId18"/>
    <p:sldId id="290" r:id="rId19"/>
    <p:sldId id="288" r:id="rId20"/>
    <p:sldId id="289" r:id="rId21"/>
    <p:sldId id="274" r:id="rId22"/>
    <p:sldId id="275" r:id="rId23"/>
    <p:sldId id="292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3" y="3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7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34957-FC72-4C3C-86C6-9B202DD9D061}" type="datetimeFigureOut">
              <a:rPr lang="en-CH" smtClean="0"/>
              <a:t>05/11/2021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36C05-A8B7-46C4-8D49-9B3D192CD6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586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36C05-A8B7-46C4-8D49-9B3D192CD6D8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7769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66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1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7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659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98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81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2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2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54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22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37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A8AF-7685-47BB-A151-9493F78A845C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1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indoor, living, room&#10;&#10;Description automatically generated">
            <a:extLst>
              <a:ext uri="{FF2B5EF4-FFF2-40B4-BE49-F238E27FC236}">
                <a16:creationId xmlns:a16="http://schemas.microsoft.com/office/drawing/2014/main" id="{14E7149A-CE12-4FBD-8632-3FC524ABFA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1" r="-2" b="2369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24578" name="Picture 2">
            <a:extLst>
              <a:ext uri="{FF2B5EF4-FFF2-40B4-BE49-F238E27FC236}">
                <a16:creationId xmlns:a16="http://schemas.microsoft.com/office/drawing/2014/main" id="{C3CAF0CF-324B-49C3-97D3-0386593F2A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2" r="-2" b="-2"/>
          <a:stretch/>
        </p:blipFill>
        <p:spPr bwMode="auto"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3" name="Freeform: Shape 7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3FAAFC-59AF-422B-9482-8701ACAB03A0}"/>
              </a:ext>
            </a:extLst>
          </p:cNvPr>
          <p:cNvSpPr txBox="1"/>
          <p:nvPr/>
        </p:nvSpPr>
        <p:spPr>
          <a:xfrm>
            <a:off x="448056" y="2512611"/>
            <a:ext cx="5239235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/>
              <a:t>ISCC 92 November 2021 Coordinator’s report 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Schedule 2021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Draft planning 2022 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Access to </a:t>
            </a:r>
            <a:r>
              <a:rPr lang="en-US" sz="2000" dirty="0" err="1"/>
              <a:t>cern</a:t>
            </a:r>
            <a:endParaRPr lang="en-US" sz="2000" dirty="0"/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Around the hall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408341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2650FB-93F8-453D-9955-C05919936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406" y="514692"/>
            <a:ext cx="4122979" cy="582861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E7A57E-BE9F-400C-B8AC-562A330CC40F}"/>
              </a:ext>
            </a:extLst>
          </p:cNvPr>
          <p:cNvSpPr txBox="1"/>
          <p:nvPr/>
        </p:nvSpPr>
        <p:spPr>
          <a:xfrm>
            <a:off x="6096000" y="1309255"/>
            <a:ext cx="4757049" cy="47397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Beam requests for 2022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Ready to be sent out, this weekend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be returned before Christmas, 17</a:t>
            </a:r>
            <a:r>
              <a:rPr lang="en-GB" baseline="30000" dirty="0"/>
              <a:t>th</a:t>
            </a:r>
            <a:r>
              <a:rPr lang="en-GB" dirty="0"/>
              <a:t> Dec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Earlier than usual, but need to prepare targets for 2022.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Also useful to know plans of some collaborations in particular Miniball.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Spokespersons will be contacted later in 2022 to see if </a:t>
            </a:r>
            <a:r>
              <a:rPr lang="en-GB" dirty="0" err="1"/>
              <a:t>availabilties</a:t>
            </a:r>
            <a:r>
              <a:rPr lang="en-GB" dirty="0"/>
              <a:t> are still valid.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869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95C8BFB-B5EC-485A-8199-71E4CBD116F2}"/>
              </a:ext>
            </a:extLst>
          </p:cNvPr>
          <p:cNvSpPr txBox="1"/>
          <p:nvPr/>
        </p:nvSpPr>
        <p:spPr>
          <a:xfrm>
            <a:off x="6096000" y="597933"/>
            <a:ext cx="3690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Shift backlog before next week’s INTC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6CA9C-3DB4-40F9-924F-0E8CEF16C0DD}"/>
              </a:ext>
            </a:extLst>
          </p:cNvPr>
          <p:cNvSpPr txBox="1"/>
          <p:nvPr/>
        </p:nvSpPr>
        <p:spPr>
          <a:xfrm>
            <a:off x="4136882" y="3434562"/>
            <a:ext cx="2887451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Next week’s INTC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Open session 9 November</a:t>
            </a:r>
          </a:p>
          <a:p>
            <a:pPr algn="just"/>
            <a:r>
              <a:rPr lang="en-GB" dirty="0"/>
              <a:t>Closed session 10 November</a:t>
            </a:r>
          </a:p>
          <a:p>
            <a:pPr algn="just"/>
            <a:r>
              <a:rPr lang="en-GB" dirty="0"/>
              <a:t>Agenda here: https://indico.cern.ch/event/1085117/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B635668-E501-46E0-B1DD-030B45630F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601583"/>
              </p:ext>
            </p:extLst>
          </p:nvPr>
        </p:nvGraphicFramePr>
        <p:xfrm>
          <a:off x="4245396" y="1284857"/>
          <a:ext cx="73437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Worksheet" r:id="rId3" imgW="7343791" imgH="1143000" progId="Excel.Sheet.12">
                  <p:embed/>
                </p:oleObj>
              </mc:Choice>
              <mc:Fallback>
                <p:oleObj name="Worksheet" r:id="rId3" imgW="7343791" imgH="1143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5396" y="1284857"/>
                        <a:ext cx="7343775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2503602-7A36-4F70-AAC3-207BB9E98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71" y="-27377"/>
            <a:ext cx="338776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36C268-A344-43A1-B560-69BE9E5AC5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6333" y="3114078"/>
            <a:ext cx="44767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20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A91342-0A5F-4115-9203-D368DB960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58" y="320183"/>
            <a:ext cx="3942753" cy="55752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E4D224-CCDC-4B35-A420-2586F06CBCE7}"/>
              </a:ext>
            </a:extLst>
          </p:cNvPr>
          <p:cNvSpPr txBox="1"/>
          <p:nvPr/>
        </p:nvSpPr>
        <p:spPr>
          <a:xfrm>
            <a:off x="7445365" y="135517"/>
            <a:ext cx="301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currently in level orange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DF96BA-028F-466E-9373-82B73E79C6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577" b="-9895"/>
          <a:stretch/>
        </p:blipFill>
        <p:spPr>
          <a:xfrm>
            <a:off x="4686215" y="504849"/>
            <a:ext cx="7568001" cy="72040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622245-2689-4400-A892-29AF51926C49}"/>
              </a:ext>
            </a:extLst>
          </p:cNvPr>
          <p:cNvSpPr txBox="1"/>
          <p:nvPr/>
        </p:nvSpPr>
        <p:spPr>
          <a:xfrm>
            <a:off x="328527" y="6263915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Hse.cern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10AD25-C34F-4D69-87BF-AC72074F5F23}"/>
              </a:ext>
            </a:extLst>
          </p:cNvPr>
          <p:cNvSpPr txBox="1"/>
          <p:nvPr/>
        </p:nvSpPr>
        <p:spPr>
          <a:xfrm>
            <a:off x="2637345" y="2397948"/>
            <a:ext cx="7975237" cy="206210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Masks and </a:t>
            </a:r>
            <a:r>
              <a:rPr lang="en-GB" sz="3200" dirty="0" err="1">
                <a:solidFill>
                  <a:schemeClr val="bg1"/>
                </a:solidFill>
              </a:rPr>
              <a:t>proximeters</a:t>
            </a:r>
            <a:r>
              <a:rPr lang="en-GB" sz="3200" dirty="0">
                <a:solidFill>
                  <a:schemeClr val="bg1"/>
                </a:solidFill>
              </a:rPr>
              <a:t> still mandatory. Remote meetings still favoured. </a:t>
            </a:r>
          </a:p>
          <a:p>
            <a:pPr algn="ctr"/>
            <a:endParaRPr lang="en-GB" sz="3200" dirty="0">
              <a:solidFill>
                <a:schemeClr val="bg1"/>
              </a:solidFill>
            </a:endParaRP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NO firm decision on use of covid certificate yet</a:t>
            </a:r>
            <a:endParaRPr lang="en-CH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4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E9CD96-EA67-415E-8476-9143F7416C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51" b="94454" l="13131" r="69733">
                        <a14:foregroundMark x1="13353" y1="81321" x2="16395" y2="77243"/>
                        <a14:foregroundMark x1="16395" y1="77243" x2="13131" y2="81077"/>
                        <a14:foregroundMark x1="13131" y1="81077" x2="13131" y2="81077"/>
                        <a14:foregroundMark x1="25890" y1="86786" x2="26834" y2="88465"/>
                        <a14:foregroundMark x1="43062" y1="93716" x2="44288" y2="90620"/>
                        <a14:foregroundMark x1="42551" y1="95004" x2="42782" y2="94421"/>
                        <a14:foregroundMark x1="44288" y1="90620" x2="46068" y2="85155"/>
                        <a14:foregroundMark x1="46068" y1="85155" x2="50964" y2="72512"/>
                        <a14:foregroundMark x1="41588" y1="92982" x2="41914" y2="92904"/>
                        <a14:foregroundMark x1="38650" y1="16232" x2="40727" y2="11256"/>
                        <a14:foregroundMark x1="40727" y1="11256" x2="45994" y2="10440"/>
                        <a14:foregroundMark x1="45994" y1="10440" x2="69362" y2="22186"/>
                        <a14:foregroundMark x1="69362" y1="22186" x2="69733" y2="27569"/>
                        <a14:foregroundMark x1="69733" y1="27569" x2="47107" y2="84992"/>
                        <a14:foregroundMark x1="57789" y1="25612" x2="66840" y2="29119"/>
                        <a14:foregroundMark x1="66840" y1="29119" x2="68917" y2="24388"/>
                        <a14:foregroundMark x1="68917" y1="24388" x2="60757" y2="18760"/>
                        <a14:foregroundMark x1="60757" y1="18760" x2="57493" y2="25530"/>
                        <a14:foregroundMark x1="38353" y1="16476" x2="39837" y2="11175"/>
                        <a14:foregroundMark x1="39837" y1="11175" x2="44585" y2="9299"/>
                        <a14:foregroundMark x1="44585" y1="9299" x2="53264" y2="14600"/>
                        <a14:foregroundMark x1="53264" y1="14600" x2="52300" y2="19821"/>
                        <a14:foregroundMark x1="52300" y1="19821" x2="47329" y2="21370"/>
                        <a14:foregroundMark x1="47329" y1="21370" x2="38353" y2="16558"/>
                        <a14:foregroundMark x1="38576" y1="15905" x2="40579" y2="10767"/>
                        <a14:foregroundMark x1="40579" y1="10767" x2="45401" y2="10685"/>
                        <a14:foregroundMark x1="45401" y1="10685" x2="49777" y2="12969"/>
                        <a14:foregroundMark x1="49777" y1="12969" x2="52522" y2="17537"/>
                        <a14:foregroundMark x1="52522" y1="17537" x2="49258" y2="21289"/>
                        <a14:foregroundMark x1="49258" y1="21289" x2="38353" y2="16232"/>
                        <a14:foregroundMark x1="40653" y1="10440" x2="45475" y2="9951"/>
                        <a14:foregroundMark x1="45475" y1="9951" x2="41024" y2="10440"/>
                        <a14:backgroundMark x1="24629" y1="90294" x2="29674" y2="88418"/>
                        <a14:backgroundMark x1="29674" y1="88418" x2="39763" y2="92822"/>
                        <a14:backgroundMark x1="39763" y1="92822" x2="35608" y2="95595"/>
                        <a14:backgroundMark x1="35608" y1="95595" x2="24852" y2="90131"/>
                        <a14:backgroundMark x1="27596" y1="91680" x2="27596" y2="91680"/>
                        <a14:backgroundMark x1="27003" y1="91843" x2="31973" y2="89315"/>
                        <a14:backgroundMark x1="31973" y1="89315" x2="37315" y2="91762"/>
                        <a14:backgroundMark x1="37315" y1="91762" x2="33309" y2="95024"/>
                        <a14:backgroundMark x1="33309" y1="95024" x2="28487" y2="93230"/>
                        <a14:backgroundMark x1="28487" y1="93230" x2="27151" y2="92170"/>
                        <a14:backgroundMark x1="26855" y1="91680" x2="27300" y2="91354"/>
                        <a14:backgroundMark x1="31454" y1="94617" x2="31677" y2="94617"/>
                        <a14:backgroundMark x1="28709" y1="92251" x2="28561" y2="91843"/>
                        <a14:backgroundMark x1="30638" y1="94780" x2="30564" y2="94454"/>
                        <a14:backgroundMark x1="31009" y1="94698" x2="31009" y2="94617"/>
                        <a14:backgroundMark x1="31602" y1="94535" x2="31528" y2="94617"/>
                        <a14:backgroundMark x1="24481" y1="90457" x2="29006" y2="88173"/>
                        <a14:backgroundMark x1="29006" y1="88173" x2="42433" y2="94861"/>
                        <a14:backgroundMark x1="42433" y1="94861" x2="38056" y2="97308"/>
                        <a14:backgroundMark x1="38056" y1="97308" x2="24332" y2="90457"/>
                        <a14:backgroundMark x1="30935" y1="94861" x2="30935" y2="94861"/>
                        <a14:backgroundMark x1="30935" y1="94861" x2="39021" y2="94454"/>
                        <a14:backgroundMark x1="39021" y1="94454" x2="40727" y2="95024"/>
                        <a14:backgroundMark x1="36795" y1="96656" x2="36128" y2="96411"/>
                        <a14:backgroundMark x1="33531" y1="95351" x2="33680" y2="94780"/>
                        <a14:backgroundMark x1="33160" y1="94127" x2="32493" y2="93556"/>
                      </a14:backgroundRemoval>
                    </a14:imgEffect>
                  </a14:imgLayer>
                </a14:imgProps>
              </a:ext>
            </a:extLst>
          </a:blip>
          <a:srcRect l="10616" t="6607" r="27475" b="3967"/>
          <a:stretch/>
        </p:blipFill>
        <p:spPr>
          <a:xfrm rot="4030192">
            <a:off x="2945577" y="-774373"/>
            <a:ext cx="6226175" cy="8179488"/>
          </a:xfrm>
          <a:prstGeom prst="rect">
            <a:avLst/>
          </a:prstGeom>
        </p:spPr>
      </p:pic>
      <p:sp>
        <p:nvSpPr>
          <p:cNvPr id="5" name="Frame 4">
            <a:extLst>
              <a:ext uri="{FF2B5EF4-FFF2-40B4-BE49-F238E27FC236}">
                <a16:creationId xmlns:a16="http://schemas.microsoft.com/office/drawing/2014/main" id="{2903D545-19E6-4959-A5DB-169E2CB08E45}"/>
              </a:ext>
            </a:extLst>
          </p:cNvPr>
          <p:cNvSpPr/>
          <p:nvPr/>
        </p:nvSpPr>
        <p:spPr>
          <a:xfrm>
            <a:off x="2379406" y="1700981"/>
            <a:ext cx="7374194" cy="3451122"/>
          </a:xfrm>
          <a:prstGeom prst="frame">
            <a:avLst>
              <a:gd name="adj1" fmla="val 3578"/>
            </a:avLst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2878B493-8414-47E5-83D8-F5A061AB159A}"/>
              </a:ext>
            </a:extLst>
          </p:cNvPr>
          <p:cNvSpPr/>
          <p:nvPr/>
        </p:nvSpPr>
        <p:spPr>
          <a:xfrm>
            <a:off x="3923124" y="362191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1-002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Control room (291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170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6 people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BA6AE30-28B6-4936-93E8-98980AB9FCE4}"/>
              </a:ext>
            </a:extLst>
          </p:cNvPr>
          <p:cNvSpPr/>
          <p:nvPr/>
        </p:nvSpPr>
        <p:spPr>
          <a:xfrm>
            <a:off x="9855429" y="354305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1-015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RILIS DAQ (76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196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9D1D1EE-A15F-46F8-9767-95258C403A8E}"/>
              </a:ext>
            </a:extLst>
          </p:cNvPr>
          <p:cNvSpPr/>
          <p:nvPr/>
        </p:nvSpPr>
        <p:spPr>
          <a:xfrm>
            <a:off x="7910735" y="5315941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1-013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xx (42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 people</a:t>
            </a:r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45877276-E53E-4E9A-9A70-7B74F821742A}"/>
              </a:ext>
            </a:extLst>
          </p:cNvPr>
          <p:cNvSpPr/>
          <p:nvPr/>
        </p:nvSpPr>
        <p:spPr>
          <a:xfrm>
            <a:off x="4103711" y="5333503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1-009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ISOLTRAP DAQ (44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176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 people</a:t>
            </a:r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id="{92263E45-6040-4BA8-959B-8B2FFD4A7F93}"/>
              </a:ext>
            </a:extLst>
          </p:cNvPr>
          <p:cNvSpPr/>
          <p:nvPr/>
        </p:nvSpPr>
        <p:spPr>
          <a:xfrm>
            <a:off x="6009588" y="533701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1-011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xx (44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D5FB0CF6-E938-443C-AE1B-A32F59EBC502}"/>
              </a:ext>
            </a:extLst>
          </p:cNvPr>
          <p:cNvSpPr/>
          <p:nvPr/>
        </p:nvSpPr>
        <p:spPr>
          <a:xfrm>
            <a:off x="332143" y="354305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1-001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Visitors room (130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310 m</a:t>
            </a:r>
            <a:r>
              <a:rPr lang="en-GB" sz="1600" baseline="30000" dirty="0"/>
              <a:t>3</a:t>
            </a:r>
            <a:r>
              <a:rPr lang="en-GB" sz="1600" dirty="0"/>
              <a:t>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6 people</a:t>
            </a: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4CBBE34C-B61D-44FB-8C21-5DBA715496ED}"/>
              </a:ext>
            </a:extLst>
          </p:cNvPr>
          <p:cNvSpPr/>
          <p:nvPr/>
        </p:nvSpPr>
        <p:spPr>
          <a:xfrm>
            <a:off x="7324847" y="304799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1-016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Kitchen (77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id="{C943F1A5-6E86-40E6-ABAD-EF2DAEE627D1}"/>
              </a:ext>
            </a:extLst>
          </p:cNvPr>
          <p:cNvSpPr/>
          <p:nvPr/>
        </p:nvSpPr>
        <p:spPr>
          <a:xfrm>
            <a:off x="2197834" y="5333503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1-005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ISOLDE DAQ (87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232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3152AD-96CB-4BBB-BCAC-4886385D5872}"/>
              </a:ext>
            </a:extLst>
          </p:cNvPr>
          <p:cNvSpPr txBox="1"/>
          <p:nvPr/>
        </p:nvSpPr>
        <p:spPr>
          <a:xfrm>
            <a:off x="285835" y="283526"/>
            <a:ext cx="2847234" cy="175432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Restrictions on number of people </a:t>
            </a:r>
            <a:r>
              <a:rPr lang="en-GB" b="1" u="sng" dirty="0">
                <a:solidFill>
                  <a:schemeClr val="bg1"/>
                </a:solidFill>
              </a:rPr>
              <a:t>remain</a:t>
            </a:r>
          </a:p>
          <a:p>
            <a:endParaRPr lang="en-GB" b="1" u="sng" dirty="0">
              <a:solidFill>
                <a:schemeClr val="bg1"/>
              </a:solidFill>
            </a:endParaRPr>
          </a:p>
          <a:p>
            <a:r>
              <a:rPr lang="en-GB" b="1" u="sng" dirty="0">
                <a:solidFill>
                  <a:schemeClr val="bg1"/>
                </a:solidFill>
              </a:rPr>
              <a:t>(has become challenging to manage groups in recent weeks….)</a:t>
            </a:r>
            <a:endParaRPr lang="en-CH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06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D7F51D3A-DF7C-485C-ABCB-63BF0A0BD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D6D935-77D2-4378-A061-57171DF7A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080AFC-F019-4ED1-986C-BEF3870831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2" r="17135" b="2"/>
          <a:stretch/>
        </p:blipFill>
        <p:spPr>
          <a:xfrm>
            <a:off x="7564002" y="597085"/>
            <a:ext cx="4013020" cy="27025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975740-CED0-4B88-B540-705385F766A5}"/>
              </a:ext>
            </a:extLst>
          </p:cNvPr>
          <p:cNvSpPr txBox="1"/>
          <p:nvPr/>
        </p:nvSpPr>
        <p:spPr>
          <a:xfrm>
            <a:off x="1129618" y="55364"/>
            <a:ext cx="1055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 old control room, DAQ and visitors space more optimally to allow for more distancing/zoom conferencing  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38DB5-ED0E-41A1-97DA-7473B6341DEB}"/>
              </a:ext>
            </a:extLst>
          </p:cNvPr>
          <p:cNvSpPr txBox="1"/>
          <p:nvPr/>
        </p:nvSpPr>
        <p:spPr>
          <a:xfrm>
            <a:off x="449754" y="6385706"/>
            <a:ext cx="1141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OP, additional control terminals…OP working on means to allow monitoring e.g. for advanced users at home/office</a:t>
            </a:r>
            <a:endParaRPr lang="en-CH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733D308-A754-4782-B258-B09A26371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12" y="3044924"/>
            <a:ext cx="5993061" cy="299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A75EA68-2C27-497B-99BA-84F422B6B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18" y="564880"/>
            <a:ext cx="4790450" cy="239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31D08E78-DEDA-4AC7-966D-A033FAB4878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59"/>
          <a:stretch/>
        </p:blipFill>
        <p:spPr>
          <a:xfrm>
            <a:off x="7086990" y="2556332"/>
            <a:ext cx="3171019" cy="348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39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D99D2C73-08B0-4F6B-A8E9-4651E6BDB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68DB88C-7EF2-487C-85D1-848F61F13E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674" name="Picture 2">
            <a:extLst>
              <a:ext uri="{FF2B5EF4-FFF2-40B4-BE49-F238E27FC236}">
                <a16:creationId xmlns:a16="http://schemas.microsoft.com/office/drawing/2014/main" id="{9E7562DB-16C3-4DA1-9131-29D36E69AB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59" r="-2" b="17188"/>
          <a:stretch/>
        </p:blipFill>
        <p:spPr bwMode="auto">
          <a:xfrm>
            <a:off x="643467" y="643467"/>
            <a:ext cx="5372099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>
            <a:extLst>
              <a:ext uri="{FF2B5EF4-FFF2-40B4-BE49-F238E27FC236}">
                <a16:creationId xmlns:a16="http://schemas.microsoft.com/office/drawing/2014/main" id="{27C70F85-9C08-433F-87C4-547E4CFA64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1" r="2" b="34468"/>
          <a:stretch/>
        </p:blipFill>
        <p:spPr bwMode="auto">
          <a:xfrm>
            <a:off x="6176432" y="643467"/>
            <a:ext cx="5372100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83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6F944730-4368-4C12-A573-789A3D1CC4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8"/>
          <a:stretch/>
        </p:blipFill>
        <p:spPr bwMode="auto">
          <a:xfrm>
            <a:off x="5162052" y="3272588"/>
            <a:ext cx="6105382" cy="358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7856A49-F865-4A2F-BEB5-5A4A2358B2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8" b="2"/>
          <a:stretch/>
        </p:blipFill>
        <p:spPr bwMode="auto">
          <a:xfrm>
            <a:off x="20" y="9"/>
            <a:ext cx="7279893" cy="3895335"/>
          </a:xfrm>
          <a:custGeom>
            <a:avLst/>
            <a:gdLst/>
            <a:ahLst/>
            <a:cxnLst/>
            <a:rect l="l" t="t" r="r" b="b"/>
            <a:pathLst>
              <a:path w="7279913" h="3895335">
                <a:moveTo>
                  <a:pt x="0" y="0"/>
                </a:moveTo>
                <a:lnTo>
                  <a:pt x="7279913" y="0"/>
                </a:lnTo>
                <a:lnTo>
                  <a:pt x="7279913" y="3116976"/>
                </a:lnTo>
                <a:lnTo>
                  <a:pt x="5011287" y="3116976"/>
                </a:lnTo>
                <a:lnTo>
                  <a:pt x="5011287" y="3895335"/>
                </a:lnTo>
                <a:lnTo>
                  <a:pt x="0" y="389533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73EDB3DA-AEF0-428A-A317-C42827E6C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8302" y="0"/>
            <a:ext cx="3809132" cy="311698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A06AD8B-0227-4FF6-AEB4-C66C5A53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69422"/>
            <a:ext cx="5001186" cy="2788578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DFACEB2-7564-4FB9-B739-C2CE339BA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23904" y="0"/>
            <a:ext cx="768096" cy="6858000"/>
          </a:xfrm>
          <a:prstGeom prst="rect">
            <a:avLst/>
          </a:prstGeom>
          <a:solidFill>
            <a:srgbClr val="414C5C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8799C9-F29D-4639-A6F3-1121FF037C69}"/>
              </a:ext>
            </a:extLst>
          </p:cNvPr>
          <p:cNvSpPr txBox="1"/>
          <p:nvPr/>
        </p:nvSpPr>
        <p:spPr>
          <a:xfrm>
            <a:off x="525478" y="5065293"/>
            <a:ext cx="42107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MIRACLS installation in old NICOLE area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888671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99201A-786D-4586-8AC2-FE4ED3C29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80" r="19007"/>
          <a:stretch/>
        </p:blipFill>
        <p:spPr>
          <a:xfrm>
            <a:off x="20" y="-1"/>
            <a:ext cx="799820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11FCF2-6EBB-45FD-80CE-D958572727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30" r="1" b="7006"/>
          <a:stretch/>
        </p:blipFill>
        <p:spPr>
          <a:xfrm>
            <a:off x="7998225" y="-1"/>
            <a:ext cx="4193775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E49342-9572-43DB-8325-0A52738A5CC0}"/>
              </a:ext>
            </a:extLst>
          </p:cNvPr>
          <p:cNvSpPr txBox="1"/>
          <p:nvPr/>
        </p:nvSpPr>
        <p:spPr>
          <a:xfrm>
            <a:off x="3999122" y="199506"/>
            <a:ext cx="7268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New Mossbauer setup ready for commissioning</a:t>
            </a:r>
            <a:endParaRPr lang="en-CH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84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FE55B3F-4634-4A41-B146-E6251581E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4F1932-A9D8-4359-BB8C-171BEB1D7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29" r="51140" b="-1"/>
          <a:stretch/>
        </p:blipFill>
        <p:spPr>
          <a:xfrm>
            <a:off x="20" y="638177"/>
            <a:ext cx="3017500" cy="55816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A8B7C5-1472-4D0A-8505-D19E7803EE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45" r="-1" b="38644"/>
          <a:stretch/>
        </p:blipFill>
        <p:spPr>
          <a:xfrm>
            <a:off x="3171272" y="638179"/>
            <a:ext cx="5849456" cy="5581644"/>
          </a:xfrm>
          <a:prstGeom prst="rect">
            <a:avLst/>
          </a:prstGeom>
        </p:spPr>
      </p:pic>
      <p:pic>
        <p:nvPicPr>
          <p:cNvPr id="27650" name="Picture 2">
            <a:extLst>
              <a:ext uri="{FF2B5EF4-FFF2-40B4-BE49-F238E27FC236}">
                <a16:creationId xmlns:a16="http://schemas.microsoft.com/office/drawing/2014/main" id="{3171F580-B981-4BBD-BC00-006A2890BC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7515"/>
          <a:stretch/>
        </p:blipFill>
        <p:spPr bwMode="auto">
          <a:xfrm>
            <a:off x="9174480" y="638178"/>
            <a:ext cx="3017520" cy="558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5CD271E5-55BF-4266-A3A7-CFCC3051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56352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8EEC0-70E6-49AC-BCF0-0281D4CF3249}"/>
              </a:ext>
            </a:extLst>
          </p:cNvPr>
          <p:cNvSpPr txBox="1"/>
          <p:nvPr/>
        </p:nvSpPr>
        <p:spPr>
          <a:xfrm>
            <a:off x="3322755" y="90155"/>
            <a:ext cx="559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HIE ISOLDE:  ionisation chamber  and ACTAR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62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077344-6750-4C4A-A595-661C3FC4E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39137" y="-2151097"/>
            <a:ext cx="7087796" cy="1165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ECF02A-D0CF-4147-B645-B48ED6B6B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8" y="0"/>
            <a:ext cx="6386946" cy="3193473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C69F420E-44BB-423F-A6E1-5BE5D93647D2}"/>
              </a:ext>
            </a:extLst>
          </p:cNvPr>
          <p:cNvSpPr/>
          <p:nvPr/>
        </p:nvSpPr>
        <p:spPr>
          <a:xfrm>
            <a:off x="3650671" y="3193473"/>
            <a:ext cx="914400" cy="16764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00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EB2AC8-EE11-41F2-8BBF-AC5738A9883E}"/>
              </a:ext>
            </a:extLst>
          </p:cNvPr>
          <p:cNvSpPr txBox="1"/>
          <p:nvPr/>
        </p:nvSpPr>
        <p:spPr>
          <a:xfrm>
            <a:off x="4953921" y="5269506"/>
            <a:ext cx="515339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Create space for safe detector storage/development</a:t>
            </a:r>
            <a:endParaRPr lang="en-CH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49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533ABB-5F72-4CF9-8482-C64B7DF2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2021 Beam requests and schedule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F443A6-1564-44D7-8311-1AECE10AEA25}"/>
              </a:ext>
            </a:extLst>
          </p:cNvPr>
          <p:cNvSpPr txBox="1"/>
          <p:nvPr/>
        </p:nvSpPr>
        <p:spPr>
          <a:xfrm>
            <a:off x="345750" y="3738919"/>
            <a:ext cx="5611705" cy="242733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~676 shifts requested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Low energy Physics 21 June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HIE ISOLDE: stable July 7; physics in W30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Lack of ventilation in Class A labs, UC units were “predicted in 2020”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Combine with some used targets from 2018 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Caused some issues with mass markers/outgassing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Travel has still been very difficult for many countries (see access section later)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Inevitable bias to local groups (or those able to run remotely) 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604B123-32F2-45A3-B4F2-F8737878C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72424"/>
              </p:ext>
            </p:extLst>
          </p:nvPr>
        </p:nvGraphicFramePr>
        <p:xfrm>
          <a:off x="6569766" y="446809"/>
          <a:ext cx="4737089" cy="6085590"/>
        </p:xfrm>
        <a:graphic>
          <a:graphicData uri="http://schemas.openxmlformats.org/drawingml/2006/table">
            <a:tbl>
              <a:tblPr/>
              <a:tblGrid>
                <a:gridCol w="1398778">
                  <a:extLst>
                    <a:ext uri="{9D8B030D-6E8A-4147-A177-3AD203B41FA5}">
                      <a16:colId xmlns:a16="http://schemas.microsoft.com/office/drawing/2014/main" val="860482663"/>
                    </a:ext>
                  </a:extLst>
                </a:gridCol>
                <a:gridCol w="1537829">
                  <a:extLst>
                    <a:ext uri="{9D8B030D-6E8A-4147-A177-3AD203B41FA5}">
                      <a16:colId xmlns:a16="http://schemas.microsoft.com/office/drawing/2014/main" val="264649100"/>
                    </a:ext>
                  </a:extLst>
                </a:gridCol>
                <a:gridCol w="1800482">
                  <a:extLst>
                    <a:ext uri="{9D8B030D-6E8A-4147-A177-3AD203B41FA5}">
                      <a16:colId xmlns:a16="http://schemas.microsoft.com/office/drawing/2014/main" val="1729702334"/>
                    </a:ext>
                  </a:extLst>
                </a:gridCol>
              </a:tblGrid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Experiment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Requested shifts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9082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Actar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97159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74707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Corset/XT03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79735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81615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67621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55640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fast timing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25,001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798954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Vandle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69019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IDS/TISD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190305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ISOLTRAP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489773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252218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LA1 Bordeaux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16412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moments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0934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MIRACLS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11275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125547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19753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Thorium clock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36393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TISD/ISOLTRAP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5748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11252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 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02261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Wisard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577922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Edinbugh setup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98893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Gandalph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515727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26952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GLM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163454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675,501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030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821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72">
            <a:extLst>
              <a:ext uri="{FF2B5EF4-FFF2-40B4-BE49-F238E27FC236}">
                <a16:creationId xmlns:a16="http://schemas.microsoft.com/office/drawing/2014/main" id="{CFE55B3F-4634-4A41-B146-E6251581E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E947C0F0-57AB-43FB-B6C1-96B388B25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3" r="3" b="1752"/>
          <a:stretch/>
        </p:blipFill>
        <p:spPr bwMode="auto">
          <a:xfrm>
            <a:off x="20" y="638177"/>
            <a:ext cx="3017500" cy="558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21B7D1-770C-46E7-9571-1DF618737A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07" r="30893" b="-1"/>
          <a:stretch/>
        </p:blipFill>
        <p:spPr>
          <a:xfrm>
            <a:off x="3171272" y="638179"/>
            <a:ext cx="5849456" cy="5581644"/>
          </a:xfrm>
          <a:prstGeom prst="rect">
            <a:avLst/>
          </a:prstGeom>
        </p:spPr>
      </p:pic>
      <p:pic>
        <p:nvPicPr>
          <p:cNvPr id="25604" name="Picture 4">
            <a:extLst>
              <a:ext uri="{FF2B5EF4-FFF2-40B4-BE49-F238E27FC236}">
                <a16:creationId xmlns:a16="http://schemas.microsoft.com/office/drawing/2014/main" id="{0580DEB8-73F3-4B59-B898-ADB9CA8020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3" r="3" b="3"/>
          <a:stretch/>
        </p:blipFill>
        <p:spPr bwMode="auto">
          <a:xfrm>
            <a:off x="9174480" y="638178"/>
            <a:ext cx="3017520" cy="558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CD271E5-55BF-4266-A3A7-CFCC3051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56352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37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A65D1E-3692-4CD6-9057-7DC8692F9E7A}"/>
              </a:ext>
            </a:extLst>
          </p:cNvPr>
          <p:cNvSpPr txBox="1"/>
          <p:nvPr/>
        </p:nvSpPr>
        <p:spPr>
          <a:xfrm>
            <a:off x="160878" y="146382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pc="-150" dirty="0"/>
              <a:t>Training </a:t>
            </a:r>
            <a:endParaRPr lang="en-CH" sz="3600" spc="-1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9659C6-6C86-4A92-A919-9B1B356CF093}"/>
              </a:ext>
            </a:extLst>
          </p:cNvPr>
          <p:cNvSpPr txBox="1"/>
          <p:nvPr/>
        </p:nvSpPr>
        <p:spPr>
          <a:xfrm>
            <a:off x="297541" y="792713"/>
            <a:ext cx="45235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addition to the (ever-growing) number of online courses…</a:t>
            </a:r>
          </a:p>
          <a:p>
            <a:endParaRPr lang="en-GB" dirty="0"/>
          </a:p>
          <a:p>
            <a:r>
              <a:rPr lang="en-GB" dirty="0"/>
              <a:t>Hands-on RP and Electrical training</a:t>
            </a:r>
          </a:p>
          <a:p>
            <a:endParaRPr lang="en-GB" dirty="0"/>
          </a:p>
          <a:p>
            <a:r>
              <a:rPr lang="en-GB" dirty="0"/>
              <a:t>New from next week: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dedicated weekly sessions of RP hands-on course. Local trainer (!) so scheduling should be easier for this course.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EP-wide electrical course for all users/staff who need to work in an experimental area.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Both will take place on Tuesday but time has increased: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EP course 0830 till 1230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RP course 1400 till 1630</a:t>
            </a:r>
          </a:p>
          <a:p>
            <a:endParaRPr lang="en-GB" dirty="0"/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70E48-F3A8-46F3-B6C0-2925C9AB3A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95" r="17138" b="5958"/>
          <a:stretch/>
        </p:blipFill>
        <p:spPr>
          <a:xfrm>
            <a:off x="5575385" y="146382"/>
            <a:ext cx="6554270" cy="39416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306E89-7C49-414F-8488-DC461D74AB95}"/>
              </a:ext>
            </a:extLst>
          </p:cNvPr>
          <p:cNvSpPr txBox="1"/>
          <p:nvPr/>
        </p:nvSpPr>
        <p:spPr>
          <a:xfrm>
            <a:off x="5966324" y="4088000"/>
            <a:ext cx="6735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LMS: </a:t>
            </a:r>
          </a:p>
          <a:p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ISOLDE - Experimental Hall - Radiation Protection - Handling (Covid-19)</a:t>
            </a:r>
          </a:p>
          <a:p>
            <a:br>
              <a:rPr lang="en-GB" dirty="0"/>
            </a:br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Electrical Safety - Working in EP experiments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9FB575-A830-4133-B31A-7DA5A8ADBE1C}"/>
              </a:ext>
            </a:extLst>
          </p:cNvPr>
          <p:cNvSpPr txBox="1"/>
          <p:nvPr/>
        </p:nvSpPr>
        <p:spPr>
          <a:xfrm>
            <a:off x="1516766" y="5979627"/>
            <a:ext cx="8984395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Scheduling of safety courses has not been as straightforward as expected, limited numbers due to covid/unexpected cancellations and EP electrical course not yet available every week. </a:t>
            </a:r>
            <a:r>
              <a:rPr lang="en-GB" i="1" dirty="0">
                <a:solidFill>
                  <a:schemeClr val="bg1"/>
                </a:solidFill>
              </a:rPr>
              <a:t>Ad hoc </a:t>
            </a:r>
            <a:r>
              <a:rPr lang="en-GB" dirty="0">
                <a:solidFill>
                  <a:schemeClr val="bg1"/>
                </a:solidFill>
              </a:rPr>
              <a:t>sessions are available but not desired. 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041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328188-D616-4FD4-91BD-E27AE8779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642" y="0"/>
            <a:ext cx="5298737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9E67E4-8231-4CDF-A707-C7ED28877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263" y="0"/>
            <a:ext cx="529873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F8A7F8-3815-4330-B172-8B3FA8832A85}"/>
              </a:ext>
            </a:extLst>
          </p:cNvPr>
          <p:cNvSpPr txBox="1"/>
          <p:nvPr/>
        </p:nvSpPr>
        <p:spPr>
          <a:xfrm>
            <a:off x="48947" y="0"/>
            <a:ext cx="609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EDMS No: 2539300 v.1.0.0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37D56D-62F2-4CE9-8CFB-66A036F4C96C}"/>
              </a:ext>
            </a:extLst>
          </p:cNvPr>
          <p:cNvSpPr txBox="1"/>
          <p:nvPr/>
        </p:nvSpPr>
        <p:spPr>
          <a:xfrm>
            <a:off x="125935" y="6389849"/>
            <a:ext cx="216565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Also causing issues….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245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698F8F6-18D1-4864-AD35-D495055656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2375"/>
          <a:stretch/>
        </p:blipFill>
        <p:spPr>
          <a:xfrm>
            <a:off x="6176433" y="10"/>
            <a:ext cx="6015567" cy="3920034"/>
          </a:xfrm>
          <a:custGeom>
            <a:avLst/>
            <a:gdLst/>
            <a:ahLst/>
            <a:cxnLst/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920044"/>
                </a:lnTo>
                <a:lnTo>
                  <a:pt x="2469659" y="3920044"/>
                </a:lnTo>
                <a:lnTo>
                  <a:pt x="2469659" y="3103224"/>
                </a:lnTo>
                <a:lnTo>
                  <a:pt x="0" y="310322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24610A-8A9A-4906-ADF5-6AFC1C66E6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44" r="3514"/>
          <a:stretch/>
        </p:blipFill>
        <p:spPr>
          <a:xfrm>
            <a:off x="20" y="4069976"/>
            <a:ext cx="3535311" cy="27880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8AEF6E-AFD4-4243-B175-60BB7CE1F6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3" r="10228" b="-2"/>
          <a:stretch/>
        </p:blipFill>
        <p:spPr>
          <a:xfrm>
            <a:off x="3696199" y="3257176"/>
            <a:ext cx="4789093" cy="36008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735C2C-DBC1-4552-829F-E8F5443947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" b="2375"/>
          <a:stretch/>
        </p:blipFill>
        <p:spPr>
          <a:xfrm>
            <a:off x="1" y="10"/>
            <a:ext cx="6015567" cy="3920034"/>
          </a:xfrm>
          <a:custGeom>
            <a:avLst/>
            <a:gdLst/>
            <a:ahLst/>
            <a:cxnLst/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103224"/>
                </a:lnTo>
                <a:lnTo>
                  <a:pt x="3545908" y="3103224"/>
                </a:lnTo>
                <a:lnTo>
                  <a:pt x="3545908" y="3920044"/>
                </a:lnTo>
                <a:lnTo>
                  <a:pt x="0" y="3920044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6B9D5C-900A-4DCB-A987-B30084952B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104" r="3"/>
          <a:stretch/>
        </p:blipFill>
        <p:spPr>
          <a:xfrm>
            <a:off x="8646161" y="4069976"/>
            <a:ext cx="3545840" cy="27880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3BB73E3-8BE4-48AC-AEE9-8CD66CDB8B7D}"/>
              </a:ext>
            </a:extLst>
          </p:cNvPr>
          <p:cNvSpPr txBox="1"/>
          <p:nvPr/>
        </p:nvSpPr>
        <p:spPr>
          <a:xfrm>
            <a:off x="1766227" y="319220"/>
            <a:ext cx="4324518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Virtual visits now possible…</a:t>
            </a:r>
            <a:endParaRPr lang="en-CH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222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323776-5F3C-4991-A397-FE06B22B6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59" y="836651"/>
            <a:ext cx="4192228" cy="55710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21F5DB-32A3-426A-8F8D-8BEF832185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183"/>
          <a:stretch/>
        </p:blipFill>
        <p:spPr>
          <a:xfrm>
            <a:off x="4202005" y="3276332"/>
            <a:ext cx="4489010" cy="2487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7F54AA-7356-4609-BF2A-EE697A139B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323"/>
          <a:stretch/>
        </p:blipFill>
        <p:spPr>
          <a:xfrm>
            <a:off x="4202005" y="884078"/>
            <a:ext cx="4489010" cy="21890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77D38B-AD04-4D6D-B566-6D5517324D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1616"/>
          <a:stretch/>
        </p:blipFill>
        <p:spPr>
          <a:xfrm>
            <a:off x="8323373" y="1978587"/>
            <a:ext cx="3868627" cy="29233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DE3253-8CDE-4996-BDCE-25DC13896B05}"/>
              </a:ext>
            </a:extLst>
          </p:cNvPr>
          <p:cNvSpPr txBox="1"/>
          <p:nvPr/>
        </p:nvSpPr>
        <p:spPr>
          <a:xfrm>
            <a:off x="465412" y="202592"/>
            <a:ext cx="355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Some recent publications…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89207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2C8978-8A3B-4DCB-878C-78527A183E30}"/>
              </a:ext>
            </a:extLst>
          </p:cNvPr>
          <p:cNvSpPr txBox="1"/>
          <p:nvPr/>
        </p:nvSpPr>
        <p:spPr>
          <a:xfrm>
            <a:off x="202591" y="191641"/>
            <a:ext cx="306045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Published schedule till W35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145.5 scheduled shifts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0A1486-C028-4DF4-944A-A7B790BDB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" y="3866"/>
            <a:ext cx="12184492" cy="68502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7AFD8A-7695-4D56-9407-89CA17D08F26}"/>
              </a:ext>
            </a:extLst>
          </p:cNvPr>
          <p:cNvSpPr txBox="1"/>
          <p:nvPr/>
        </p:nvSpPr>
        <p:spPr>
          <a:xfrm>
            <a:off x="7407298" y="5598234"/>
            <a:ext cx="105830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IS701: Pb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00C2EB-AA20-4A3D-8651-E8F27CE1E023}"/>
              </a:ext>
            </a:extLst>
          </p:cNvPr>
          <p:cNvSpPr txBox="1"/>
          <p:nvPr/>
        </p:nvSpPr>
        <p:spPr>
          <a:xfrm>
            <a:off x="3170285" y="2759626"/>
            <a:ext cx="1492716" cy="2616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ROC run not successful</a:t>
            </a:r>
            <a:endParaRPr lang="en-CH" sz="105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3290C2-67F6-4A2F-9F87-8172EED60094}"/>
              </a:ext>
            </a:extLst>
          </p:cNvPr>
          <p:cNvSpPr txBox="1"/>
          <p:nvPr/>
        </p:nvSpPr>
        <p:spPr>
          <a:xfrm>
            <a:off x="4060676" y="5679025"/>
            <a:ext cx="1448054" cy="57708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050" dirty="0" err="1">
                <a:solidFill>
                  <a:schemeClr val="bg1"/>
                </a:solidFill>
              </a:rPr>
              <a:t>Beamgates</a:t>
            </a:r>
            <a:r>
              <a:rPr lang="en-GB" sz="1050" dirty="0">
                <a:solidFill>
                  <a:schemeClr val="bg1"/>
                </a:solidFill>
              </a:rPr>
              <a:t> not operating to ISOLTRAP requirements</a:t>
            </a:r>
            <a:endParaRPr lang="en-CH" sz="105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BFDCF1-A981-44B8-AD8C-4FEF76511B3B}"/>
              </a:ext>
            </a:extLst>
          </p:cNvPr>
          <p:cNvSpPr txBox="1"/>
          <p:nvPr/>
        </p:nvSpPr>
        <p:spPr>
          <a:xfrm>
            <a:off x="7723347" y="2767320"/>
            <a:ext cx="1404552" cy="25391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Disappointing LIST run</a:t>
            </a:r>
            <a:endParaRPr lang="en-CH" sz="105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9D9DE8-16F1-4165-A0A2-98BA04A3C1A5}"/>
              </a:ext>
            </a:extLst>
          </p:cNvPr>
          <p:cNvSpPr txBox="1"/>
          <p:nvPr/>
        </p:nvSpPr>
        <p:spPr>
          <a:xfrm>
            <a:off x="3740110" y="3135583"/>
            <a:ext cx="468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general, protons have been pretty reliable….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59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CF1FD5-7A0F-4159-8C21-20D18D143C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534" y="2665111"/>
            <a:ext cx="4016861" cy="314417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D88EA31-D2CB-4FCD-BA17-4F55E4559FDD}"/>
              </a:ext>
            </a:extLst>
          </p:cNvPr>
          <p:cNvGrpSpPr/>
          <p:nvPr/>
        </p:nvGrpSpPr>
        <p:grpSpPr>
          <a:xfrm>
            <a:off x="8936768" y="2452934"/>
            <a:ext cx="2597876" cy="3463835"/>
            <a:chOff x="3449279" y="2755737"/>
            <a:chExt cx="2597876" cy="34638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3A26F6F-C3E2-4695-B431-7557C521E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279" y="2755737"/>
              <a:ext cx="2597876" cy="3463835"/>
            </a:xfrm>
            <a:prstGeom prst="rect">
              <a:avLst/>
            </a:prstGeom>
          </p:spPr>
        </p:pic>
        <p:sp>
          <p:nvSpPr>
            <p:cNvPr id="7" name="TextBox 140">
              <a:extLst>
                <a:ext uri="{FF2B5EF4-FFF2-40B4-BE49-F238E27FC236}">
                  <a16:creationId xmlns:a16="http://schemas.microsoft.com/office/drawing/2014/main" id="{BAD5544D-7A0C-461E-B8FF-D36BE7939CC4}"/>
                </a:ext>
              </a:extLst>
            </p:cNvPr>
            <p:cNvSpPr txBox="1"/>
            <p:nvPr/>
          </p:nvSpPr>
          <p:spPr>
            <a:xfrm>
              <a:off x="3480978" y="3516404"/>
              <a:ext cx="13709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B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ISOLDE Target</a:t>
              </a:r>
            </a:p>
          </p:txBody>
        </p:sp>
        <p:sp>
          <p:nvSpPr>
            <p:cNvPr id="8" name="TextBox 140">
              <a:extLst>
                <a:ext uri="{FF2B5EF4-FFF2-40B4-BE49-F238E27FC236}">
                  <a16:creationId xmlns:a16="http://schemas.microsoft.com/office/drawing/2014/main" id="{391C09F1-EE05-4B3B-A760-D98A15711FAD}"/>
                </a:ext>
              </a:extLst>
            </p:cNvPr>
            <p:cNvSpPr txBox="1"/>
            <p:nvPr/>
          </p:nvSpPr>
          <p:spPr>
            <a:xfrm>
              <a:off x="4403812" y="5316604"/>
              <a:ext cx="13709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B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Sample support</a:t>
              </a:r>
            </a:p>
          </p:txBody>
        </p:sp>
      </p:grpSp>
      <p:pic>
        <p:nvPicPr>
          <p:cNvPr id="9" name="Picture 8" descr="Screen Clipping">
            <a:extLst>
              <a:ext uri="{FF2B5EF4-FFF2-40B4-BE49-F238E27FC236}">
                <a16:creationId xmlns:a16="http://schemas.microsoft.com/office/drawing/2014/main" id="{99D25B3D-0745-42E8-8E60-B9232CD0D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0" y="2287465"/>
            <a:ext cx="3521820" cy="35218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62038-46A9-4288-9518-5AF18FF24860}"/>
              </a:ext>
            </a:extLst>
          </p:cNvPr>
          <p:cNvSpPr txBox="1"/>
          <p:nvPr/>
        </p:nvSpPr>
        <p:spPr>
          <a:xfrm>
            <a:off x="2418678" y="991288"/>
            <a:ext cx="7472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New GPS irradiation station: now ready for testing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17957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D5A04F-B3AA-4C56-97A8-F856B3A7E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65" y="988063"/>
            <a:ext cx="5162279" cy="57785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10DCCD-975F-4EB7-AD71-3BB20A043500}"/>
              </a:ext>
            </a:extLst>
          </p:cNvPr>
          <p:cNvSpPr txBox="1"/>
          <p:nvPr/>
        </p:nvSpPr>
        <p:spPr>
          <a:xfrm>
            <a:off x="6142460" y="1752396"/>
            <a:ext cx="5224572" cy="39703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Final weekly schedule of the online period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Quite busy as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Inauguration of the new GPS irradiation station: another column for the planning!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of MEDICIS for winter physics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Growing need to have more straightforward visibility of protons taken on target depending on which station is receiving protons.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Target exchanges/movements becoming more common. Quite some problems this year which will hopefully be ironed out after the YETS. </a:t>
            </a:r>
            <a:endParaRPr lang="en-CH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A170D50D-EFE0-4AAA-BF6E-071DF470AD70}"/>
              </a:ext>
            </a:extLst>
          </p:cNvPr>
          <p:cNvSpPr/>
          <p:nvPr/>
        </p:nvSpPr>
        <p:spPr>
          <a:xfrm>
            <a:off x="3975728" y="205073"/>
            <a:ext cx="378431" cy="78299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9EB1501-EEBC-46C2-A350-6885E6DE224A}"/>
              </a:ext>
            </a:extLst>
          </p:cNvPr>
          <p:cNvSpPr/>
          <p:nvPr/>
        </p:nvSpPr>
        <p:spPr>
          <a:xfrm>
            <a:off x="4326784" y="378058"/>
            <a:ext cx="378431" cy="7829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4929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3901EB-6C4B-4797-8A3A-7DDDF9915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2" y="1043283"/>
            <a:ext cx="8076386" cy="454296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0ED2002-A42A-4781-8CD4-046F7ACB7A76}"/>
              </a:ext>
            </a:extLst>
          </p:cNvPr>
          <p:cNvGrpSpPr/>
          <p:nvPr/>
        </p:nvGrpSpPr>
        <p:grpSpPr>
          <a:xfrm>
            <a:off x="8379382" y="1210074"/>
            <a:ext cx="3187111" cy="3408120"/>
            <a:chOff x="63793" y="2152825"/>
            <a:chExt cx="4316966" cy="401492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A27EFDC-043F-4999-9100-5966307D1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639" y="2152825"/>
              <a:ext cx="4063120" cy="4014921"/>
            </a:xfrm>
            <a:prstGeom prst="rect">
              <a:avLst/>
            </a:prstGeom>
          </p:spPr>
        </p:pic>
        <p:sp>
          <p:nvSpPr>
            <p:cNvPr id="8" name="Arrow: Curved Right 7">
              <a:extLst>
                <a:ext uri="{FF2B5EF4-FFF2-40B4-BE49-F238E27FC236}">
                  <a16:creationId xmlns:a16="http://schemas.microsoft.com/office/drawing/2014/main" id="{704502D4-E66C-4DB6-B3D6-21E44E02CFB7}"/>
                </a:ext>
              </a:extLst>
            </p:cNvPr>
            <p:cNvSpPr/>
            <p:nvPr/>
          </p:nvSpPr>
          <p:spPr>
            <a:xfrm>
              <a:off x="63793" y="3785189"/>
              <a:ext cx="453656" cy="1694121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46B67BE-FA48-44E4-9BEA-054E68E77116}"/>
                </a:ext>
              </a:extLst>
            </p:cNvPr>
            <p:cNvSpPr/>
            <p:nvPr/>
          </p:nvSpPr>
          <p:spPr>
            <a:xfrm>
              <a:off x="396949" y="3544186"/>
              <a:ext cx="687572" cy="581247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555A953-181B-4016-B426-5700A7C48BF5}"/>
              </a:ext>
            </a:extLst>
          </p:cNvPr>
          <p:cNvSpPr txBox="1"/>
          <p:nvPr/>
        </p:nvSpPr>
        <p:spPr>
          <a:xfrm>
            <a:off x="8379382" y="4875940"/>
            <a:ext cx="3391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Note that AUG and network switching will affect the winter runs, </a:t>
            </a:r>
            <a:r>
              <a:rPr lang="en-GB" dirty="0" err="1"/>
              <a:t>esp</a:t>
            </a:r>
            <a:r>
              <a:rPr lang="en-GB" dirty="0"/>
              <a:t> the long CRIS </a:t>
            </a:r>
            <a:r>
              <a:rPr lang="en-GB" dirty="0" err="1"/>
              <a:t>RaF</a:t>
            </a:r>
            <a:r>
              <a:rPr lang="en-GB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1143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6FB299A-2E27-4A3C-9418-32AF9DEA0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100402"/>
              </p:ext>
            </p:extLst>
          </p:nvPr>
        </p:nvGraphicFramePr>
        <p:xfrm>
          <a:off x="1119519" y="48489"/>
          <a:ext cx="4482405" cy="675051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208086">
                  <a:extLst>
                    <a:ext uri="{9D8B030D-6E8A-4147-A177-3AD203B41FA5}">
                      <a16:colId xmlns:a16="http://schemas.microsoft.com/office/drawing/2014/main" val="580855637"/>
                    </a:ext>
                  </a:extLst>
                </a:gridCol>
                <a:gridCol w="1199123">
                  <a:extLst>
                    <a:ext uri="{9D8B030D-6E8A-4147-A177-3AD203B41FA5}">
                      <a16:colId xmlns:a16="http://schemas.microsoft.com/office/drawing/2014/main" val="3479776750"/>
                    </a:ext>
                  </a:extLst>
                </a:gridCol>
                <a:gridCol w="2075196">
                  <a:extLst>
                    <a:ext uri="{9D8B030D-6E8A-4147-A177-3AD203B41FA5}">
                      <a16:colId xmlns:a16="http://schemas.microsoft.com/office/drawing/2014/main" val="3549563051"/>
                    </a:ext>
                  </a:extLst>
                </a:gridCol>
              </a:tblGrid>
              <a:tr h="338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Row Labels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Sum of Scheduled 2021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Sum of Delivered 2021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599911703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biophysics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632349876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COLLAPS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37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17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120124858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Collections: 108Ag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044546796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Collections: 163Ho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149785095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CRIS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70,5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25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890531470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Gandalph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629117359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Gandalph/CRIS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669006273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HIE ISOLDE 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56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50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897391446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IDS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21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14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418885432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IDS/ISOLTRAP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071818377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IDS/VANDLE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4065944038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in-source / IDS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664231899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ISOLTRAP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27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7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801227811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Medical physics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13,5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505164958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MIRACLS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875926321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Nuclear masses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895125461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SSP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31,5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32,5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999388556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TAS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639522738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TISD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402089261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TISD/IDS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811270362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Travelling Setup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14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14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811348623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Travelling Setup; ECSLI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11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1561788348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VITO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22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12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834463136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Windmill/IDS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3649861157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WISARD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14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10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2417892502"/>
                  </a:ext>
                </a:extLst>
              </a:tr>
              <a:tr h="20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Grand Total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319,5</a:t>
                      </a:r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193,5</a:t>
                      </a:r>
                      <a:endParaRPr lang="en-CH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50" marR="5050" marT="5050" marB="0" anchor="b"/>
                </a:tc>
                <a:extLst>
                  <a:ext uri="{0D108BD9-81ED-4DB2-BD59-A6C34878D82A}">
                    <a16:rowId xmlns:a16="http://schemas.microsoft.com/office/drawing/2014/main" val="70527053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CAEC73A-0B24-48C6-834B-9FBB1CF3829D}"/>
              </a:ext>
            </a:extLst>
          </p:cNvPr>
          <p:cNvSpPr txBox="1"/>
          <p:nvPr/>
        </p:nvSpPr>
        <p:spPr>
          <a:xfrm>
            <a:off x="6031201" y="1579418"/>
            <a:ext cx="5893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Preliminary overview of running period 2021</a:t>
            </a:r>
            <a:endParaRPr lang="en-CH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7AF537-47E7-4E45-91EB-AEECD5C30FF2}"/>
              </a:ext>
            </a:extLst>
          </p:cNvPr>
          <p:cNvSpPr txBox="1"/>
          <p:nvPr/>
        </p:nvSpPr>
        <p:spPr>
          <a:xfrm>
            <a:off x="6352309" y="2687635"/>
            <a:ext cx="5250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 far around 200 radioactive shifts have been delivered</a:t>
            </a:r>
          </a:p>
          <a:p>
            <a:endParaRPr lang="en-GB" dirty="0"/>
          </a:p>
          <a:p>
            <a:r>
              <a:rPr lang="en-GB" dirty="0"/>
              <a:t>23 experiments ran/scheduled in 2021</a:t>
            </a:r>
          </a:p>
          <a:p>
            <a:endParaRPr lang="en-GB" dirty="0"/>
          </a:p>
          <a:p>
            <a:r>
              <a:rPr lang="en-GB" dirty="0"/>
              <a:t>Fewer than other years, partly because some groups ran several times, also due to covid situation favouring the locals. </a:t>
            </a:r>
          </a:p>
          <a:p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49261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10BEB3-4354-46FE-9B4A-9F7C94E7B092}"/>
              </a:ext>
            </a:extLst>
          </p:cNvPr>
          <p:cNvSpPr txBox="1"/>
          <p:nvPr/>
        </p:nvSpPr>
        <p:spPr>
          <a:xfrm>
            <a:off x="1046746" y="586822"/>
            <a:ext cx="3560252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Draft schedule for 2022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2C937C3-4470-4C19-9744-F56E6C918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sz="1100" dirty="0"/>
              <a:t>Wk1: </a:t>
            </a:r>
            <a:r>
              <a:rPr lang="en-US" sz="1100" b="0" dirty="0"/>
              <a:t>Control system administration days – </a:t>
            </a:r>
            <a:r>
              <a:rPr lang="en-US" sz="1100" b="0" i="1" dirty="0"/>
              <a:t>starts on last day of annual closure</a:t>
            </a:r>
          </a:p>
          <a:p>
            <a:pPr>
              <a:spcBef>
                <a:spcPts val="600"/>
              </a:spcBef>
            </a:pPr>
            <a:r>
              <a:rPr lang="en-US" sz="1100" dirty="0"/>
              <a:t>Wk3: </a:t>
            </a:r>
            <a:r>
              <a:rPr lang="en-US" sz="1100" b="0" dirty="0"/>
              <a:t>Start of </a:t>
            </a:r>
            <a:r>
              <a:rPr lang="en-US" sz="1100" b="0" dirty="0" err="1"/>
              <a:t>Linac</a:t>
            </a:r>
            <a:r>
              <a:rPr lang="en-US" sz="1100" b="0" dirty="0"/>
              <a:t> 4 source and injectors complex re-commissioning</a:t>
            </a:r>
          </a:p>
          <a:p>
            <a:pPr>
              <a:spcBef>
                <a:spcPts val="600"/>
              </a:spcBef>
            </a:pPr>
            <a:r>
              <a:rPr lang="en-US" sz="1100" dirty="0"/>
              <a:t>Wk9: </a:t>
            </a:r>
            <a:r>
              <a:rPr lang="en-US" sz="1100" b="0" dirty="0" err="1"/>
              <a:t>LHCProbe</a:t>
            </a:r>
            <a:r>
              <a:rPr lang="en-US" sz="1100" b="0" dirty="0"/>
              <a:t>/Pilot/INDIV ready for LHC</a:t>
            </a:r>
          </a:p>
          <a:p>
            <a:pPr>
              <a:spcBef>
                <a:spcPts val="600"/>
              </a:spcBef>
            </a:pPr>
            <a:r>
              <a:rPr lang="en-US" sz="1100" dirty="0"/>
              <a:t>Wk10 – 13: </a:t>
            </a:r>
            <a:r>
              <a:rPr lang="en-US" sz="1100" b="0" dirty="0"/>
              <a:t>SPS scrubbing</a:t>
            </a:r>
          </a:p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FF0000"/>
                </a:solidFill>
              </a:rPr>
              <a:t>Wk11: Physics start ISOLDE, </a:t>
            </a:r>
            <a:r>
              <a:rPr lang="en-US" sz="1700" b="1" dirty="0" err="1">
                <a:solidFill>
                  <a:srgbClr val="FF0000"/>
                </a:solidFill>
              </a:rPr>
              <a:t>nTOF</a:t>
            </a:r>
            <a:r>
              <a:rPr lang="en-US" sz="1700" b="1" dirty="0">
                <a:solidFill>
                  <a:srgbClr val="FF0000"/>
                </a:solidFill>
              </a:rPr>
              <a:t> and East Area – </a:t>
            </a:r>
            <a:r>
              <a:rPr lang="en-US" sz="1700" b="1" i="1" dirty="0">
                <a:solidFill>
                  <a:srgbClr val="FF0000"/>
                </a:solidFill>
              </a:rPr>
              <a:t>preceded by 2 weeks setting-up</a:t>
            </a:r>
          </a:p>
          <a:p>
            <a:pPr>
              <a:spcBef>
                <a:spcPts val="600"/>
              </a:spcBef>
            </a:pPr>
            <a:r>
              <a:rPr lang="en-US" sz="1100" dirty="0"/>
              <a:t>Wk11 and </a:t>
            </a:r>
            <a:r>
              <a:rPr lang="en-US" sz="1100" dirty="0" err="1"/>
              <a:t>Wk</a:t>
            </a:r>
            <a:r>
              <a:rPr lang="en-US" sz="1100" dirty="0"/>
              <a:t> 12:</a:t>
            </a:r>
            <a:r>
              <a:rPr lang="en-US" sz="1100" b="0" dirty="0"/>
              <a:t> Parallel MD for PSB and PS on Wednesday</a:t>
            </a:r>
          </a:p>
          <a:p>
            <a:pPr>
              <a:spcBef>
                <a:spcPts val="600"/>
              </a:spcBef>
            </a:pPr>
            <a:r>
              <a:rPr lang="en-US" sz="1100" dirty="0"/>
              <a:t>Wk13:</a:t>
            </a:r>
            <a:r>
              <a:rPr lang="en-US" sz="1100" b="0" dirty="0"/>
              <a:t> Start 2-week beam commissioning SPS-NA – </a:t>
            </a:r>
            <a:r>
              <a:rPr lang="en-US" sz="1100" b="0" i="1" dirty="0"/>
              <a:t>interleaved with scrubbing during nights</a:t>
            </a:r>
          </a:p>
          <a:p>
            <a:endParaRPr lang="en-US" sz="1100" b="0" i="1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51F691EC-5EC6-4AED-9FD9-60DD773A9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4" y="2871044"/>
            <a:ext cx="11164824" cy="32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786C35-6927-4BF8-BA80-8AB61CFF9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92" y="525572"/>
            <a:ext cx="10800000" cy="2902500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24C6619-903A-4AE5-856F-BB139CFE5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554935"/>
            <a:ext cx="11376024" cy="255616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</a:pPr>
            <a:r>
              <a:rPr lang="en-GB" dirty="0"/>
              <a:t>Wk46: </a:t>
            </a:r>
            <a:r>
              <a:rPr lang="en-GB" b="0" dirty="0"/>
              <a:t>End SPS-NA protons and start SPS-NA Pb ions physics – </a:t>
            </a:r>
            <a:r>
              <a:rPr lang="en-GB" b="0" i="1" dirty="0"/>
              <a:t>4 weeks Pb ions run</a:t>
            </a:r>
          </a:p>
          <a:p>
            <a:pPr>
              <a:spcBef>
                <a:spcPts val="600"/>
              </a:spcBef>
            </a:pPr>
            <a:r>
              <a:rPr lang="en-GB" dirty="0"/>
              <a:t>Wk47+48+49:</a:t>
            </a:r>
            <a:r>
              <a:rPr lang="en-GB" b="0" dirty="0"/>
              <a:t> AWAKE run 6</a:t>
            </a: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FF0000"/>
                </a:solidFill>
              </a:rPr>
              <a:t>Wk48: End protons physics for ISOLDE, </a:t>
            </a:r>
            <a:r>
              <a:rPr lang="en-GB" b="1" dirty="0" err="1">
                <a:solidFill>
                  <a:srgbClr val="FF0000"/>
                </a:solidFill>
              </a:rPr>
              <a:t>nTOF</a:t>
            </a:r>
            <a:r>
              <a:rPr lang="en-GB" b="1" dirty="0">
                <a:solidFill>
                  <a:srgbClr val="FF0000"/>
                </a:solidFill>
              </a:rPr>
              <a:t> and PS-EA – </a:t>
            </a:r>
            <a:r>
              <a:rPr lang="en-GB" b="1" i="1" dirty="0">
                <a:solidFill>
                  <a:srgbClr val="FF0000"/>
                </a:solidFill>
              </a:rPr>
              <a:t>cool-down in view of YETS</a:t>
            </a:r>
          </a:p>
          <a:p>
            <a:pPr>
              <a:spcBef>
                <a:spcPts val="600"/>
              </a:spcBef>
            </a:pPr>
            <a:r>
              <a:rPr lang="en-GB" dirty="0"/>
              <a:t>Wk48:</a:t>
            </a:r>
            <a:r>
              <a:rPr lang="en-GB" b="0" dirty="0"/>
              <a:t> </a:t>
            </a:r>
            <a:r>
              <a:rPr lang="en-GB" b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LHC MD block 5 (ions)</a:t>
            </a:r>
          </a:p>
          <a:p>
            <a:pPr>
              <a:spcBef>
                <a:spcPts val="600"/>
              </a:spcBef>
            </a:pPr>
            <a:r>
              <a:rPr lang="en-GB" dirty="0"/>
              <a:t>Wk50:</a:t>
            </a:r>
            <a:r>
              <a:rPr lang="en-GB" b="0" dirty="0"/>
              <a:t> Mon.12 December @ 06:00 stop off all beams</a:t>
            </a:r>
          </a:p>
          <a:p>
            <a:pPr>
              <a:spcBef>
                <a:spcPts val="600"/>
              </a:spcBef>
            </a:pPr>
            <a:r>
              <a:rPr lang="en-GB" b="0" dirty="0"/>
              <a:t>2 dedicated MD blocks, 7 parallel MD blocks </a:t>
            </a:r>
            <a:r>
              <a:rPr lang="en-GB" b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1 LHC MD preparation block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C99FF6-92C0-442A-90C0-23098CD05982}"/>
              </a:ext>
            </a:extLst>
          </p:cNvPr>
          <p:cNvSpPr txBox="1"/>
          <p:nvPr/>
        </p:nvSpPr>
        <p:spPr>
          <a:xfrm>
            <a:off x="150641" y="214043"/>
            <a:ext cx="3292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Draft schedule 2022: end of year</a:t>
            </a:r>
            <a:endParaRPr lang="en-CH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AA2D6A-6F4A-4630-A0BA-2E4036585D74}"/>
              </a:ext>
            </a:extLst>
          </p:cNvPr>
          <p:cNvSpPr txBox="1"/>
          <p:nvPr/>
        </p:nvSpPr>
        <p:spPr>
          <a:xfrm>
            <a:off x="847135" y="5822225"/>
            <a:ext cx="10564367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highlight>
                  <a:srgbClr val="000000"/>
                </a:highlight>
              </a:rPr>
              <a:t>Extremely long year: 259 days for physics</a:t>
            </a:r>
          </a:p>
          <a:p>
            <a:pPr algn="ctr"/>
            <a:r>
              <a:rPr lang="en-GB" dirty="0">
                <a:solidFill>
                  <a:schemeClr val="bg1"/>
                </a:solidFill>
                <a:highlight>
                  <a:srgbClr val="000000"/>
                </a:highlight>
              </a:rPr>
              <a:t>However, note that HIE ISOLDE only starting around 20</a:t>
            </a:r>
            <a:r>
              <a:rPr lang="en-GB" baseline="30000" dirty="0">
                <a:solidFill>
                  <a:schemeClr val="bg1"/>
                </a:solidFill>
                <a:highlight>
                  <a:srgbClr val="000000"/>
                </a:highlight>
              </a:rPr>
              <a:t>th</a:t>
            </a:r>
            <a:r>
              <a:rPr lang="en-GB" dirty="0">
                <a:solidFill>
                  <a:schemeClr val="bg1"/>
                </a:solidFill>
                <a:highlight>
                  <a:srgbClr val="000000"/>
                </a:highlight>
              </a:rPr>
              <a:t> July at current estimations : only ~132 days available…</a:t>
            </a:r>
          </a:p>
          <a:p>
            <a:pPr algn="ctr"/>
            <a:r>
              <a:rPr lang="en-GB" dirty="0">
                <a:solidFill>
                  <a:schemeClr val="bg1"/>
                </a:solidFill>
                <a:highlight>
                  <a:srgbClr val="000000"/>
                </a:highlight>
              </a:rPr>
              <a:t>Dates still to be confirmed at research board in December</a:t>
            </a:r>
            <a:endParaRPr lang="en-CH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26754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2480</TotalTime>
  <Words>1150</Words>
  <Application>Microsoft Office PowerPoint</Application>
  <PresentationFormat>Widescreen</PresentationFormat>
  <Paragraphs>272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Open Sans</vt:lpstr>
      <vt:lpstr>Office Theme</vt:lpstr>
      <vt:lpstr>Worksheet</vt:lpstr>
      <vt:lpstr>PowerPoint Presentation</vt:lpstr>
      <vt:lpstr>2021 Beam requests and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72</cp:revision>
  <dcterms:created xsi:type="dcterms:W3CDTF">2021-06-14T15:25:50Z</dcterms:created>
  <dcterms:modified xsi:type="dcterms:W3CDTF">2021-11-05T12:40:20Z</dcterms:modified>
</cp:coreProperties>
</file>