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  <p:sldMasterId id="2147483661" r:id="rId2"/>
  </p:sldMasterIdLst>
  <p:notesMasterIdLst>
    <p:notesMasterId r:id="rId11"/>
  </p:notesMasterIdLst>
  <p:sldIdLst>
    <p:sldId id="268" r:id="rId3"/>
    <p:sldId id="280" r:id="rId4"/>
    <p:sldId id="281" r:id="rId5"/>
    <p:sldId id="282" r:id="rId6"/>
    <p:sldId id="283" r:id="rId7"/>
    <p:sldId id="284" r:id="rId8"/>
    <p:sldId id="285" r:id="rId9"/>
    <p:sldId id="286" r:id="rId10"/>
  </p:sldIdLst>
  <p:sldSz cx="12192000" cy="6858000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Poppins Light" pitchFamily="2" charset="77"/>
      <p:regular r:id="rId16"/>
      <p: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47"/>
    <p:restoredTop sz="95918"/>
  </p:normalViewPr>
  <p:slideViewPr>
    <p:cSldViewPr snapToGrid="0" snapToObjects="1" showGuides="1">
      <p:cViewPr varScale="1">
        <p:scale>
          <a:sx n="118" d="100"/>
          <a:sy n="118" d="100"/>
        </p:scale>
        <p:origin x="976" y="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5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font" Target="fonts/font4.fntdata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3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 Thurlow" userId="c7061c0a-2f8d-413a-a292-49e103ce3c15" providerId="ADAL" clId="{2C24F970-4D3F-1B46-AD6F-7C36F860AD4C}"/>
    <pc:docChg chg="delSld">
      <pc:chgData name="Kim Thurlow" userId="c7061c0a-2f8d-413a-a292-49e103ce3c15" providerId="ADAL" clId="{2C24F970-4D3F-1B46-AD6F-7C36F860AD4C}" dt="2021-09-02T13:24:24.948" v="1" actId="2696"/>
      <pc:docMkLst>
        <pc:docMk/>
      </pc:docMkLst>
      <pc:sldChg chg="del">
        <pc:chgData name="Kim Thurlow" userId="c7061c0a-2f8d-413a-a292-49e103ce3c15" providerId="ADAL" clId="{2C24F970-4D3F-1B46-AD6F-7C36F860AD4C}" dt="2021-09-02T13:24:07.835" v="0" actId="2696"/>
        <pc:sldMkLst>
          <pc:docMk/>
          <pc:sldMk cId="3346954860" sldId="257"/>
        </pc:sldMkLst>
      </pc:sldChg>
      <pc:sldChg chg="del">
        <pc:chgData name="Kim Thurlow" userId="c7061c0a-2f8d-413a-a292-49e103ce3c15" providerId="ADAL" clId="{2C24F970-4D3F-1B46-AD6F-7C36F860AD4C}" dt="2021-09-02T13:24:07.835" v="0" actId="2696"/>
        <pc:sldMkLst>
          <pc:docMk/>
          <pc:sldMk cId="1465101433" sldId="258"/>
        </pc:sldMkLst>
      </pc:sldChg>
      <pc:sldChg chg="del">
        <pc:chgData name="Kim Thurlow" userId="c7061c0a-2f8d-413a-a292-49e103ce3c15" providerId="ADAL" clId="{2C24F970-4D3F-1B46-AD6F-7C36F860AD4C}" dt="2021-09-02T13:24:24.948" v="1" actId="2696"/>
        <pc:sldMkLst>
          <pc:docMk/>
          <pc:sldMk cId="3691409519" sldId="259"/>
        </pc:sldMkLst>
      </pc:sldChg>
      <pc:sldChg chg="del">
        <pc:chgData name="Kim Thurlow" userId="c7061c0a-2f8d-413a-a292-49e103ce3c15" providerId="ADAL" clId="{2C24F970-4D3F-1B46-AD6F-7C36F860AD4C}" dt="2021-09-02T13:24:07.835" v="0" actId="2696"/>
        <pc:sldMkLst>
          <pc:docMk/>
          <pc:sldMk cId="949099365" sldId="260"/>
        </pc:sldMkLst>
      </pc:sldChg>
      <pc:sldChg chg="del">
        <pc:chgData name="Kim Thurlow" userId="c7061c0a-2f8d-413a-a292-49e103ce3c15" providerId="ADAL" clId="{2C24F970-4D3F-1B46-AD6F-7C36F860AD4C}" dt="2021-09-02T13:24:07.835" v="0" actId="2696"/>
        <pc:sldMkLst>
          <pc:docMk/>
          <pc:sldMk cId="697788192" sldId="262"/>
        </pc:sldMkLst>
      </pc:sldChg>
      <pc:sldChg chg="del">
        <pc:chgData name="Kim Thurlow" userId="c7061c0a-2f8d-413a-a292-49e103ce3c15" providerId="ADAL" clId="{2C24F970-4D3F-1B46-AD6F-7C36F860AD4C}" dt="2021-09-02T13:24:24.948" v="1" actId="2696"/>
        <pc:sldMkLst>
          <pc:docMk/>
          <pc:sldMk cId="1523236392" sldId="263"/>
        </pc:sldMkLst>
      </pc:sldChg>
      <pc:sldChg chg="del">
        <pc:chgData name="Kim Thurlow" userId="c7061c0a-2f8d-413a-a292-49e103ce3c15" providerId="ADAL" clId="{2C24F970-4D3F-1B46-AD6F-7C36F860AD4C}" dt="2021-09-02T13:24:24.948" v="1" actId="2696"/>
        <pc:sldMkLst>
          <pc:docMk/>
          <pc:sldMk cId="2107344982" sldId="264"/>
        </pc:sldMkLst>
      </pc:sldChg>
      <pc:sldChg chg="del">
        <pc:chgData name="Kim Thurlow" userId="c7061c0a-2f8d-413a-a292-49e103ce3c15" providerId="ADAL" clId="{2C24F970-4D3F-1B46-AD6F-7C36F860AD4C}" dt="2021-09-02T13:24:24.948" v="1" actId="2696"/>
        <pc:sldMkLst>
          <pc:docMk/>
          <pc:sldMk cId="4142331200" sldId="265"/>
        </pc:sldMkLst>
      </pc:sldChg>
      <pc:sldChg chg="del">
        <pc:chgData name="Kim Thurlow" userId="c7061c0a-2f8d-413a-a292-49e103ce3c15" providerId="ADAL" clId="{2C24F970-4D3F-1B46-AD6F-7C36F860AD4C}" dt="2021-09-02T13:24:24.948" v="1" actId="2696"/>
        <pc:sldMkLst>
          <pc:docMk/>
          <pc:sldMk cId="3849063336" sldId="267"/>
        </pc:sldMkLst>
      </pc:sldChg>
      <pc:sldChg chg="del">
        <pc:chgData name="Kim Thurlow" userId="c7061c0a-2f8d-413a-a292-49e103ce3c15" providerId="ADAL" clId="{2C24F970-4D3F-1B46-AD6F-7C36F860AD4C}" dt="2021-09-02T13:24:24.948" v="1" actId="2696"/>
        <pc:sldMkLst>
          <pc:docMk/>
          <pc:sldMk cId="1556206750" sldId="269"/>
        </pc:sldMkLst>
      </pc:sldChg>
      <pc:sldChg chg="del">
        <pc:chgData name="Kim Thurlow" userId="c7061c0a-2f8d-413a-a292-49e103ce3c15" providerId="ADAL" clId="{2C24F970-4D3F-1B46-AD6F-7C36F860AD4C}" dt="2021-09-02T13:24:24.948" v="1" actId="2696"/>
        <pc:sldMkLst>
          <pc:docMk/>
          <pc:sldMk cId="2517969514" sldId="271"/>
        </pc:sldMkLst>
      </pc:sldChg>
      <pc:sldChg chg="del">
        <pc:chgData name="Kim Thurlow" userId="c7061c0a-2f8d-413a-a292-49e103ce3c15" providerId="ADAL" clId="{2C24F970-4D3F-1B46-AD6F-7C36F860AD4C}" dt="2021-09-02T13:24:24.948" v="1" actId="2696"/>
        <pc:sldMkLst>
          <pc:docMk/>
          <pc:sldMk cId="874977966" sldId="272"/>
        </pc:sldMkLst>
      </pc:sldChg>
      <pc:sldChg chg="del">
        <pc:chgData name="Kim Thurlow" userId="c7061c0a-2f8d-413a-a292-49e103ce3c15" providerId="ADAL" clId="{2C24F970-4D3F-1B46-AD6F-7C36F860AD4C}" dt="2021-09-02T13:24:07.835" v="0" actId="2696"/>
        <pc:sldMkLst>
          <pc:docMk/>
          <pc:sldMk cId="619885116" sldId="273"/>
        </pc:sldMkLst>
      </pc:sldChg>
      <pc:sldChg chg="del">
        <pc:chgData name="Kim Thurlow" userId="c7061c0a-2f8d-413a-a292-49e103ce3c15" providerId="ADAL" clId="{2C24F970-4D3F-1B46-AD6F-7C36F860AD4C}" dt="2021-09-02T13:24:24.948" v="1" actId="2696"/>
        <pc:sldMkLst>
          <pc:docMk/>
          <pc:sldMk cId="192737715" sldId="274"/>
        </pc:sldMkLst>
      </pc:sldChg>
      <pc:sldChg chg="del">
        <pc:chgData name="Kim Thurlow" userId="c7061c0a-2f8d-413a-a292-49e103ce3c15" providerId="ADAL" clId="{2C24F970-4D3F-1B46-AD6F-7C36F860AD4C}" dt="2021-09-02T13:24:24.948" v="1" actId="2696"/>
        <pc:sldMkLst>
          <pc:docMk/>
          <pc:sldMk cId="2327511073" sldId="276"/>
        </pc:sldMkLst>
      </pc:sldChg>
      <pc:sldChg chg="del">
        <pc:chgData name="Kim Thurlow" userId="c7061c0a-2f8d-413a-a292-49e103ce3c15" providerId="ADAL" clId="{2C24F970-4D3F-1B46-AD6F-7C36F860AD4C}" dt="2021-09-02T13:24:24.948" v="1" actId="2696"/>
        <pc:sldMkLst>
          <pc:docMk/>
          <pc:sldMk cId="4057293228" sldId="277"/>
        </pc:sldMkLst>
      </pc:sldChg>
      <pc:sldChg chg="del">
        <pc:chgData name="Kim Thurlow" userId="c7061c0a-2f8d-413a-a292-49e103ce3c15" providerId="ADAL" clId="{2C24F970-4D3F-1B46-AD6F-7C36F860AD4C}" dt="2021-09-02T13:24:24.948" v="1" actId="2696"/>
        <pc:sldMkLst>
          <pc:docMk/>
          <pc:sldMk cId="1168712057" sldId="278"/>
        </pc:sldMkLst>
      </pc:sldChg>
      <pc:sldChg chg="del">
        <pc:chgData name="Kim Thurlow" userId="c7061c0a-2f8d-413a-a292-49e103ce3c15" providerId="ADAL" clId="{2C24F970-4D3F-1B46-AD6F-7C36F860AD4C}" dt="2021-09-02T13:24:24.948" v="1" actId="2696"/>
        <pc:sldMkLst>
          <pc:docMk/>
          <pc:sldMk cId="4176410546" sldId="279"/>
        </pc:sldMkLst>
      </pc:sldChg>
      <pc:sldChg chg="del">
        <pc:chgData name="Kim Thurlow" userId="c7061c0a-2f8d-413a-a292-49e103ce3c15" providerId="ADAL" clId="{2C24F970-4D3F-1B46-AD6F-7C36F860AD4C}" dt="2021-09-02T13:24:24.948" v="1" actId="2696"/>
        <pc:sldMkLst>
          <pc:docMk/>
          <pc:sldMk cId="2355253826" sldId="287"/>
        </pc:sldMkLst>
      </pc:sldChg>
      <pc:sldChg chg="del">
        <pc:chgData name="Kim Thurlow" userId="c7061c0a-2f8d-413a-a292-49e103ce3c15" providerId="ADAL" clId="{2C24F970-4D3F-1B46-AD6F-7C36F860AD4C}" dt="2021-09-02T13:24:24.948" v="1" actId="2696"/>
        <pc:sldMkLst>
          <pc:docMk/>
          <pc:sldMk cId="1604651963" sldId="289"/>
        </pc:sldMkLst>
      </pc:sldChg>
      <pc:sldChg chg="del">
        <pc:chgData name="Kim Thurlow" userId="c7061c0a-2f8d-413a-a292-49e103ce3c15" providerId="ADAL" clId="{2C24F970-4D3F-1B46-AD6F-7C36F860AD4C}" dt="2021-09-02T13:24:24.948" v="1" actId="2696"/>
        <pc:sldMkLst>
          <pc:docMk/>
          <pc:sldMk cId="1682648751" sldId="290"/>
        </pc:sldMkLst>
      </pc:sldChg>
      <pc:sldChg chg="del">
        <pc:chgData name="Kim Thurlow" userId="c7061c0a-2f8d-413a-a292-49e103ce3c15" providerId="ADAL" clId="{2C24F970-4D3F-1B46-AD6F-7C36F860AD4C}" dt="2021-09-02T13:24:24.948" v="1" actId="2696"/>
        <pc:sldMkLst>
          <pc:docMk/>
          <pc:sldMk cId="1934598725" sldId="291"/>
        </pc:sldMkLst>
      </pc:sldChg>
      <pc:sldChg chg="del">
        <pc:chgData name="Kim Thurlow" userId="c7061c0a-2f8d-413a-a292-49e103ce3c15" providerId="ADAL" clId="{2C24F970-4D3F-1B46-AD6F-7C36F860AD4C}" dt="2021-09-02T13:24:24.948" v="1" actId="2696"/>
        <pc:sldMkLst>
          <pc:docMk/>
          <pc:sldMk cId="3886222193" sldId="292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907864214068683E-2"/>
          <c:y val="4.6679202413131192E-2"/>
          <c:w val="0.86552782043323417"/>
          <c:h val="0.87325420143377597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Sheet1!$A$3:$A$9</c:f>
              <c:numCache>
                <c:formatCode>General</c:formatCode>
                <c:ptCount val="7"/>
                <c:pt idx="0">
                  <c:v>2008</c:v>
                </c:pt>
                <c:pt idx="1">
                  <c:v>2010</c:v>
                </c:pt>
                <c:pt idx="2">
                  <c:v>2012</c:v>
                </c:pt>
                <c:pt idx="3">
                  <c:v>2014</c:v>
                </c:pt>
                <c:pt idx="4">
                  <c:v>2016</c:v>
                </c:pt>
                <c:pt idx="5">
                  <c:v>2018</c:v>
                </c:pt>
                <c:pt idx="6">
                  <c:v>2020</c:v>
                </c:pt>
              </c:numCache>
            </c:numRef>
          </c:xVal>
          <c:yVal>
            <c:numRef>
              <c:f>Sheet1!$B$3:$B$9</c:f>
              <c:numCache>
                <c:formatCode>General</c:formatCode>
                <c:ptCount val="7"/>
                <c:pt idx="0">
                  <c:v>12909</c:v>
                </c:pt>
                <c:pt idx="1">
                  <c:v>23539</c:v>
                </c:pt>
                <c:pt idx="2">
                  <c:v>27000</c:v>
                </c:pt>
                <c:pt idx="3">
                  <c:v>33000</c:v>
                </c:pt>
                <c:pt idx="4">
                  <c:v>31570</c:v>
                </c:pt>
                <c:pt idx="5">
                  <c:v>31570</c:v>
                </c:pt>
                <c:pt idx="6">
                  <c:v>92473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004-CA41-8922-8B85B1119B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6933920"/>
        <c:axId val="2084107760"/>
      </c:scatterChart>
      <c:valAx>
        <c:axId val="20769339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4107760"/>
        <c:crosses val="autoZero"/>
        <c:crossBetween val="midCat"/>
      </c:valAx>
      <c:valAx>
        <c:axId val="2084107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69339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0.2494</cdr:x>
      <cdr:y>0.63238</cdr:y>
    </cdr:from>
    <cdr:to>
      <cdr:x>0.37227</cdr:x>
      <cdr:y>0.81104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90010" y="3228531"/>
          <a:ext cx="1128205" cy="9121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dirty="0">
              <a:latin typeface="Poppins Light" pitchFamily="2" charset="77"/>
              <a:cs typeface="Poppins Light" pitchFamily="2" charset="77"/>
            </a:rPr>
            <a:t>Dresden</a:t>
          </a:r>
        </a:p>
      </cdr:txBody>
    </cdr:sp>
  </cdr:relSizeAnchor>
  <cdr:relSizeAnchor xmlns:cdr="http://schemas.openxmlformats.org/drawingml/2006/chartDrawing">
    <cdr:from>
      <cdr:x>0.34246</cdr:x>
      <cdr:y>0.58425</cdr:y>
    </cdr:from>
    <cdr:to>
      <cdr:x>0.46533</cdr:x>
      <cdr:y>0.76291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144500" y="2982837"/>
          <a:ext cx="1128205" cy="9121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dirty="0">
              <a:latin typeface="Poppins Light" pitchFamily="2" charset="77"/>
              <a:cs typeface="Poppins Light" pitchFamily="2" charset="77"/>
            </a:rPr>
            <a:t>Den Hague</a:t>
          </a:r>
        </a:p>
      </cdr:txBody>
    </cdr:sp>
  </cdr:relSizeAnchor>
  <cdr:relSizeAnchor xmlns:cdr="http://schemas.openxmlformats.org/drawingml/2006/chartDrawing">
    <cdr:from>
      <cdr:x>0.4792</cdr:x>
      <cdr:y>0.54176</cdr:y>
    </cdr:from>
    <cdr:to>
      <cdr:x>0.60207</cdr:x>
      <cdr:y>0.72042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400027" y="2765924"/>
          <a:ext cx="1128205" cy="9121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dirty="0">
              <a:latin typeface="Poppins Light" pitchFamily="2" charset="77"/>
              <a:cs typeface="Poppins Light" pitchFamily="2" charset="77"/>
            </a:rPr>
            <a:t>Genoa</a:t>
          </a:r>
        </a:p>
      </cdr:txBody>
    </cdr:sp>
  </cdr:relSizeAnchor>
  <cdr:relSizeAnchor xmlns:cdr="http://schemas.openxmlformats.org/drawingml/2006/chartDrawing">
    <cdr:from>
      <cdr:x>0.59564</cdr:x>
      <cdr:y>0.54419</cdr:y>
    </cdr:from>
    <cdr:to>
      <cdr:x>0.71851</cdr:x>
      <cdr:y>0.72285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5469195" y="2778292"/>
          <a:ext cx="1128204" cy="9121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dirty="0">
              <a:latin typeface="Poppins Light" pitchFamily="2" charset="77"/>
              <a:cs typeface="Poppins Light" pitchFamily="2" charset="77"/>
            </a:rPr>
            <a:t>Lyon</a:t>
          </a:r>
        </a:p>
      </cdr:txBody>
    </cdr:sp>
  </cdr:relSizeAnchor>
  <cdr:relSizeAnchor xmlns:cdr="http://schemas.openxmlformats.org/drawingml/2006/chartDrawing">
    <cdr:from>
      <cdr:x>0.69214</cdr:x>
      <cdr:y>0.6597</cdr:y>
    </cdr:from>
    <cdr:to>
      <cdr:x>0.79173</cdr:x>
      <cdr:y>0.83881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6355307" y="3368055"/>
          <a:ext cx="914445" cy="9144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dirty="0">
              <a:latin typeface="Poppins Light" pitchFamily="2" charset="77"/>
              <a:cs typeface="Poppins Light" pitchFamily="2" charset="77"/>
            </a:rPr>
            <a:t>Geneva</a:t>
          </a:r>
        </a:p>
      </cdr:txBody>
    </cdr:sp>
  </cdr:relSizeAnchor>
  <cdr:relSizeAnchor xmlns:cdr="http://schemas.openxmlformats.org/drawingml/2006/chartDrawing">
    <cdr:from>
      <cdr:x>0.78369</cdr:x>
      <cdr:y>0.04559</cdr:y>
    </cdr:from>
    <cdr:to>
      <cdr:x>0.88328</cdr:x>
      <cdr:y>0.2247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195878" y="232770"/>
          <a:ext cx="914446" cy="9144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600" dirty="0">
              <a:latin typeface="Poppins Light" pitchFamily="2" charset="77"/>
              <a:cs typeface="Poppins Light" pitchFamily="2" charset="77"/>
            </a:rPr>
            <a:t>Glasgow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922F5-64CB-8B46-A77E-E5BA9D05F1E6}" type="datetimeFigureOut">
              <a:rPr lang="en-US" smtClean="0"/>
              <a:t>9/2/21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168C6-9131-5742-B9FB-72E110FC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085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1278-6CF9-854F-9CEC-58729A9053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4380" y="1440180"/>
            <a:ext cx="10732770" cy="2069782"/>
          </a:xfrm>
        </p:spPr>
        <p:txBody>
          <a:bodyPr anchor="ctr">
            <a:normAutofit/>
          </a:bodyPr>
          <a:lstStyle>
            <a:lvl1pPr algn="ctr">
              <a:defRPr sz="5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345E1-3035-E440-828B-D72EDBBBAA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A1A994-C4CA-A349-9A48-3FDA0284C8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</a:lstStyle>
          <a:p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1FF5F3-0827-1048-9F0E-16C2D080004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44051" y="5508625"/>
            <a:ext cx="2422662" cy="457200"/>
          </a:xfrm>
        </p:spPr>
        <p:txBody>
          <a:bodyPr/>
          <a:lstStyle>
            <a:lvl1pPr marL="0" indent="0" algn="r">
              <a:buFontTx/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7675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F4366-23AB-7D40-A99A-F449F02C6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1257462"/>
            <a:ext cx="10518776" cy="6480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ACC95-7522-4A41-8EFF-0EA3D0197A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049462"/>
            <a:ext cx="6172200" cy="3811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2446D6-11B6-9F4D-9500-55001AF10E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8962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5E7ED-A9FD-A140-9B81-47D5F3D5D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250303"/>
            <a:ext cx="3932237" cy="150229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0DE225-312D-C943-A8C6-866A3BE250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50303"/>
            <a:ext cx="6172200" cy="461074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F232E2-6E21-E34B-9839-10AAF6A994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752594"/>
            <a:ext cx="3932237" cy="31163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723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AE552-AAF3-9F42-B210-1DB0296F2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5A56EE-6423-E04E-8BDE-B3413FCE80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797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AC0C0F-00C9-B64E-8BFD-BC10E8B100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227551"/>
            <a:ext cx="2628900" cy="4647156"/>
          </a:xfrm>
        </p:spPr>
        <p:txBody>
          <a:bodyPr vert="eaVert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7F269D-D218-D848-A992-3AB3561409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227551"/>
            <a:ext cx="7734300" cy="4647156"/>
          </a:xfrm>
        </p:spPr>
        <p:txBody>
          <a:bodyPr vert="eaVert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244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Hol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3A04195-452D-6248-A9B2-1B109CF05E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036851" y="2042105"/>
            <a:ext cx="8118298" cy="189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0269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8807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1278-6CF9-854F-9CEC-58729A9053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4380" y="1440180"/>
            <a:ext cx="10732770" cy="1531620"/>
          </a:xfrm>
        </p:spPr>
        <p:txBody>
          <a:bodyPr anchor="ctr">
            <a:normAutofit/>
          </a:bodyPr>
          <a:lstStyle>
            <a:lvl1pPr algn="ctr">
              <a:defRPr sz="5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345E1-3035-E440-828B-D72EDBBBAA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46319"/>
            <a:ext cx="9144000" cy="66230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E85FD7-65FB-DB43-8698-EFB9445534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3040380"/>
            <a:ext cx="9144000" cy="1737359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615E98-1FD8-6441-97ED-9C5E574F7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</a:lstStyle>
          <a:p>
            <a:endParaRPr lang="en-GB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40CA9407-97A5-8F49-AEA4-72C051C141D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828579" y="5508625"/>
            <a:ext cx="2138134" cy="457200"/>
          </a:xfrm>
        </p:spPr>
        <p:txBody>
          <a:bodyPr/>
          <a:lstStyle>
            <a:lvl1pPr marL="0" indent="0" algn="r">
              <a:buFontTx/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9071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3E752-9940-B74F-BD97-B5A5134AF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280" y="325389"/>
            <a:ext cx="7462520" cy="792211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71CEAA-12CA-3547-AAA3-B73626913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660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3CF3F-3CD1-3D40-8978-72D393027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ctr">
            <a:normAutofit/>
          </a:bodyPr>
          <a:lstStyle>
            <a:lvl1pPr>
              <a:defRPr sz="5400"/>
            </a:lvl1pPr>
          </a:lstStyle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F2FF9D-BFB3-D540-BB3F-37E983D69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7501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FCA19-4957-404E-B25B-4D2F004E2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2EE590-B62C-C64B-B128-9B83B6E7FA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76401"/>
            <a:ext cx="5181600" cy="42468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1DA213-B167-4A47-BA12-3F3222634E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76401"/>
            <a:ext cx="5181600" cy="424688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961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7EF55-F44B-1144-AC65-CAF7136B1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2588" y="324000"/>
            <a:ext cx="7462800" cy="792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3465C-1DA2-154E-9094-E02229062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84AAE6-9C49-1E46-B4BE-11AE5E7CF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32676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8B20E5-76BB-414C-BF84-CA0D6E59F7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1B4939-4082-2247-A923-E9E7285217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32676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509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7A838-4435-D74B-8996-48E530B98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848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7363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83A04195-452D-6248-A9B2-1B109CF05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145" y="1840230"/>
            <a:ext cx="8169711" cy="189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026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492888-3202-F94E-BB20-BC26504EDC6D}"/>
              </a:ext>
            </a:extLst>
          </p:cNvPr>
          <p:cNvSpPr/>
          <p:nvPr userDrawn="1"/>
        </p:nvSpPr>
        <p:spPr>
          <a:xfrm>
            <a:off x="0" y="6169057"/>
            <a:ext cx="12240000" cy="726570"/>
          </a:xfrm>
          <a:prstGeom prst="rect">
            <a:avLst/>
          </a:prstGeom>
          <a:gradFill flip="none" rotWithShape="1">
            <a:gsLst>
              <a:gs pos="0">
                <a:srgbClr val="78C087"/>
              </a:gs>
              <a:gs pos="65000">
                <a:srgbClr val="409E9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D5DB66-3994-4C41-A7F6-45D40673C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280" y="325657"/>
            <a:ext cx="7462520" cy="800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65D0D4-A9AA-AD4D-BE10-BF08F22815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706881"/>
            <a:ext cx="10515600" cy="4114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596E93-8B06-C24C-9D44-FD3EB0A74677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rcRect/>
          <a:stretch/>
        </p:blipFill>
        <p:spPr>
          <a:xfrm>
            <a:off x="382270" y="335390"/>
            <a:ext cx="3340100" cy="78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31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69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Poppins Light" pitchFamily="2" charset="77"/>
          <a:ea typeface="+mj-ea"/>
          <a:cs typeface="Poppins Light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oppins Light" pitchFamily="2" charset="77"/>
          <a:ea typeface="+mn-ea"/>
          <a:cs typeface="Poppins Light" pitchFamily="2" charset="77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oppins Light" pitchFamily="2" charset="77"/>
          <a:ea typeface="+mn-ea"/>
          <a:cs typeface="Poppins Light" pitchFamily="2" charset="77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 Light" pitchFamily="2" charset="77"/>
          <a:ea typeface="+mn-ea"/>
          <a:cs typeface="Poppins Light" pitchFamily="2" charset="77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Poppins Light" pitchFamily="2" charset="77"/>
          <a:ea typeface="+mn-ea"/>
          <a:cs typeface="Poppins Light" pitchFamily="2" charset="77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Poppins Light" pitchFamily="2" charset="77"/>
          <a:ea typeface="+mn-ea"/>
          <a:cs typeface="Poppins Light" pitchFamily="2" charset="77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D5DB66-3994-4C41-A7F6-45D40673C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280" y="325657"/>
            <a:ext cx="7462520" cy="800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65D0D4-A9AA-AD4D-BE10-BF08F22815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706881"/>
            <a:ext cx="10515600" cy="4114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2098DE-E8EE-6F41-A340-A80957612BC6}"/>
              </a:ext>
            </a:extLst>
          </p:cNvPr>
          <p:cNvSpPr/>
          <p:nvPr userDrawn="1"/>
        </p:nvSpPr>
        <p:spPr>
          <a:xfrm>
            <a:off x="0" y="6169057"/>
            <a:ext cx="12240000" cy="726570"/>
          </a:xfrm>
          <a:prstGeom prst="rect">
            <a:avLst/>
          </a:prstGeom>
          <a:gradFill flip="none" rotWithShape="1">
            <a:gsLst>
              <a:gs pos="0">
                <a:srgbClr val="78C087"/>
              </a:gs>
              <a:gs pos="65000">
                <a:srgbClr val="409E9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</p:spTree>
    <p:extLst>
      <p:ext uri="{BB962C8B-B14F-4D97-AF65-F5344CB8AC3E}">
        <p14:creationId xmlns:p14="http://schemas.microsoft.com/office/powerpoint/2010/main" val="3202108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Poppins Light" pitchFamily="2" charset="77"/>
          <a:ea typeface="+mj-ea"/>
          <a:cs typeface="Poppins Light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oppins Light" pitchFamily="2" charset="77"/>
          <a:ea typeface="+mn-ea"/>
          <a:cs typeface="Poppins Light" pitchFamily="2" charset="77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oppins Light" pitchFamily="2" charset="77"/>
          <a:ea typeface="+mn-ea"/>
          <a:cs typeface="Poppins Light" pitchFamily="2" charset="77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oppins Light" pitchFamily="2" charset="77"/>
          <a:ea typeface="+mn-ea"/>
          <a:cs typeface="Poppins Light" pitchFamily="2" charset="77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 Light" pitchFamily="2" charset="77"/>
          <a:ea typeface="+mn-ea"/>
          <a:cs typeface="Poppins Light" pitchFamily="2" charset="77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 Light" pitchFamily="2" charset="77"/>
          <a:ea typeface="+mn-ea"/>
          <a:cs typeface="Poppins Light" pitchFamily="2" charset="77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E3E68-02AB-134C-88D5-A54122A38C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FINANCIAL STATEMENT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1E126E-E15E-3045-86CC-B4D9322BC3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>
              <a:solidFill>
                <a:schemeClr val="accent1"/>
              </a:solidFill>
            </a:endParaRPr>
          </a:p>
          <a:p>
            <a:r>
              <a:rPr lang="en-GB" dirty="0">
                <a:solidFill>
                  <a:schemeClr val="accent1"/>
                </a:solidFill>
              </a:rPr>
              <a:t>D Cardwell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49C3A2-5880-6B4E-86C9-381D2CD03B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20 minutes</a:t>
            </a:r>
          </a:p>
        </p:txBody>
      </p:sp>
    </p:spTree>
    <p:extLst>
      <p:ext uri="{BB962C8B-B14F-4D97-AF65-F5344CB8AC3E}">
        <p14:creationId xmlns:p14="http://schemas.microsoft.com/office/powerpoint/2010/main" val="694200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413DE-CD5A-DF45-ABB8-50494A993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45937-DE96-E840-A760-5C9B1B975A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/>
              <a:t>Treasurer:	Professor D A Cardwell</a:t>
            </a:r>
            <a:br>
              <a:rPr lang="en-GB" dirty="0"/>
            </a:br>
            <a:r>
              <a:rPr lang="en-GB" dirty="0"/>
              <a:t>	</a:t>
            </a:r>
          </a:p>
          <a:p>
            <a:pPr marL="0" indent="0">
              <a:buNone/>
            </a:pPr>
            <a:r>
              <a:rPr lang="en-GB" dirty="0"/>
              <a:t>Address:		Department of Engineering</a:t>
            </a:r>
          </a:p>
          <a:p>
            <a:pPr marL="0" indent="0">
              <a:buNone/>
            </a:pPr>
            <a:r>
              <a:rPr lang="en-GB" dirty="0"/>
              <a:t>		University of Cambridge</a:t>
            </a:r>
          </a:p>
          <a:p>
            <a:pPr marL="0" indent="0">
              <a:buNone/>
            </a:pPr>
            <a:r>
              <a:rPr lang="en-GB" dirty="0"/>
              <a:t>		Trumpington Street</a:t>
            </a:r>
          </a:p>
          <a:p>
            <a:pPr marL="0" indent="0">
              <a:buNone/>
            </a:pPr>
            <a:r>
              <a:rPr lang="en-GB" dirty="0"/>
              <a:t>	 	Cambridge</a:t>
            </a:r>
          </a:p>
          <a:p>
            <a:pPr marL="0" indent="0">
              <a:buNone/>
            </a:pPr>
            <a:r>
              <a:rPr lang="en-GB" dirty="0"/>
              <a:t>		CB2 1PZ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Secretariat:	Meeting Makers Limited</a:t>
            </a:r>
          </a:p>
          <a:p>
            <a:pPr marL="0" indent="0">
              <a:buNone/>
            </a:pPr>
            <a:r>
              <a:rPr lang="en-GB" dirty="0"/>
              <a:t>		SAS Event &amp; Association Management </a:t>
            </a:r>
          </a:p>
          <a:p>
            <a:pPr marL="0" indent="0">
              <a:buNone/>
            </a:pPr>
            <a:r>
              <a:rPr lang="en-GB" dirty="0"/>
              <a:t>		The Old George Brewery </a:t>
            </a:r>
          </a:p>
          <a:p>
            <a:pPr marL="0" indent="0">
              <a:buNone/>
            </a:pPr>
            <a:r>
              <a:rPr lang="en-GB" dirty="0"/>
              <a:t>		</a:t>
            </a:r>
            <a:r>
              <a:rPr lang="en-GB" dirty="0" err="1"/>
              <a:t>Rollestone</a:t>
            </a:r>
            <a:r>
              <a:rPr lang="en-GB" dirty="0"/>
              <a:t> Street </a:t>
            </a:r>
          </a:p>
          <a:p>
            <a:pPr marL="0" indent="0">
              <a:buNone/>
            </a:pPr>
            <a:r>
              <a:rPr lang="en-GB" dirty="0"/>
              <a:t>		Salisbury, UK</a:t>
            </a:r>
          </a:p>
          <a:p>
            <a:pPr marL="0" indent="0">
              <a:buNone/>
            </a:pPr>
            <a:r>
              <a:rPr lang="en-GB" dirty="0"/>
              <a:t>		SP1 1DX 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96EB6865-D995-EE48-A65B-461F7FE1D37C}"/>
              </a:ext>
            </a:extLst>
          </p:cNvPr>
          <p:cNvSpPr txBox="1">
            <a:spLocks/>
          </p:cNvSpPr>
          <p:nvPr/>
        </p:nvSpPr>
        <p:spPr>
          <a:xfrm>
            <a:off x="382269" y="6294010"/>
            <a:ext cx="8252445" cy="457200"/>
          </a:xfrm>
          <a:prstGeom prst="rect">
            <a:avLst/>
          </a:prstGeom>
        </p:spPr>
        <p:txBody>
          <a:bodyPr anchor="ctr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kern="1200">
                <a:solidFill>
                  <a:schemeClr val="accent2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>
                <a:solidFill>
                  <a:schemeClr val="bg1"/>
                </a:solidFill>
              </a:rPr>
              <a:t>European Society for Applied Superconductivity Financial statements 30 June 2021</a:t>
            </a:r>
          </a:p>
        </p:txBody>
      </p:sp>
    </p:spTree>
    <p:extLst>
      <p:ext uri="{BB962C8B-B14F-4D97-AF65-F5344CB8AC3E}">
        <p14:creationId xmlns:p14="http://schemas.microsoft.com/office/powerpoint/2010/main" val="4050653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2B5E5-84F3-1148-8A33-932A6A37C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altLang="en-US" sz="2800" dirty="0"/>
              <a:t>STATEMENT OF BOARD</a:t>
            </a:r>
            <a:r>
              <a:rPr lang="ja-JP" altLang="en-GB" sz="2800"/>
              <a:t>’</a:t>
            </a:r>
            <a:r>
              <a:rPr lang="en-GB" altLang="ja-JP" sz="2800" dirty="0"/>
              <a:t>S RESPONSIBILITIES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490A6-5EDF-2140-9360-6C4BD7F046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1900" dirty="0"/>
              <a:t>Under the draft deed of the European Society for Applied Superconductivity the board has responsibility for the preparation of periodical statements of accounts.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900" dirty="0"/>
              <a:t>In preparing this statement of accounts on the basis set out in notes to the financial statements, the board has:</a:t>
            </a:r>
          </a:p>
          <a:p>
            <a:pPr lvl="1">
              <a:lnSpc>
                <a:spcPct val="120000"/>
              </a:lnSpc>
            </a:pPr>
            <a:r>
              <a:rPr lang="en-GB" sz="1900" dirty="0"/>
              <a:t>selected suitable accounting policies and then applied them consistently;</a:t>
            </a:r>
          </a:p>
          <a:p>
            <a:pPr lvl="1">
              <a:lnSpc>
                <a:spcPct val="120000"/>
              </a:lnSpc>
            </a:pPr>
            <a:r>
              <a:rPr lang="en-GB" sz="1900" dirty="0"/>
              <a:t>made judgements and estimates that are reasonable and prudent.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900" dirty="0"/>
              <a:t>The board is responsible for keeping proper accounting records which disclose with reasonable accuracy at any time the financial position of the society.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900" dirty="0"/>
              <a:t>The board also has a general responsibility for taking such steps as are reasonable to safeguard the assets of the society and to prevent and detect fraud and other irregularities.</a:t>
            </a:r>
          </a:p>
          <a:p>
            <a:endParaRPr lang="en-GB" dirty="0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66192BC5-7226-CB47-98F0-4A86877E68D2}"/>
              </a:ext>
            </a:extLst>
          </p:cNvPr>
          <p:cNvSpPr txBox="1">
            <a:spLocks/>
          </p:cNvSpPr>
          <p:nvPr/>
        </p:nvSpPr>
        <p:spPr>
          <a:xfrm>
            <a:off x="382269" y="6294010"/>
            <a:ext cx="8252445" cy="457200"/>
          </a:xfrm>
          <a:prstGeom prst="rect">
            <a:avLst/>
          </a:prstGeom>
        </p:spPr>
        <p:txBody>
          <a:bodyPr anchor="ctr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kern="1200">
                <a:solidFill>
                  <a:schemeClr val="accent2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>
                <a:solidFill>
                  <a:schemeClr val="bg1"/>
                </a:solidFill>
              </a:rPr>
              <a:t>European Society for Applied Superconductivity Financial statements 30 June 2021</a:t>
            </a:r>
          </a:p>
        </p:txBody>
      </p:sp>
    </p:spTree>
    <p:extLst>
      <p:ext uri="{BB962C8B-B14F-4D97-AF65-F5344CB8AC3E}">
        <p14:creationId xmlns:p14="http://schemas.microsoft.com/office/powerpoint/2010/main" val="3261316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2B5E5-84F3-1148-8A33-932A6A37C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altLang="en-US" sz="2800" dirty="0"/>
              <a:t>STATEMENT OF BOARD</a:t>
            </a:r>
            <a:r>
              <a:rPr lang="ja-JP" altLang="en-GB" sz="2800"/>
              <a:t>’</a:t>
            </a:r>
            <a:r>
              <a:rPr lang="en-GB" altLang="ja-JP" sz="2800" dirty="0"/>
              <a:t>S RESPONSIBILITIES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490A6-5EDF-2140-9360-6C4BD7F046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1900" dirty="0"/>
              <a:t>Under the draft deed of the European Society for Applied Superconductivity the board has responsibility for the preparation of periodical statements of accounts.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900" dirty="0"/>
              <a:t>In preparing this statement of accounts on the basis set out in notes to the financial statements, the board has:</a:t>
            </a:r>
          </a:p>
          <a:p>
            <a:pPr lvl="1">
              <a:lnSpc>
                <a:spcPct val="120000"/>
              </a:lnSpc>
            </a:pPr>
            <a:r>
              <a:rPr lang="en-GB" sz="1900" dirty="0">
                <a:solidFill>
                  <a:schemeClr val="accent2"/>
                </a:solidFill>
              </a:rPr>
              <a:t>selected suitable accounting policies and then applied them consistently;</a:t>
            </a:r>
          </a:p>
          <a:p>
            <a:pPr lvl="1">
              <a:lnSpc>
                <a:spcPct val="120000"/>
              </a:lnSpc>
            </a:pPr>
            <a:r>
              <a:rPr lang="en-GB" sz="1900" dirty="0">
                <a:solidFill>
                  <a:schemeClr val="accent2"/>
                </a:solidFill>
              </a:rPr>
              <a:t>made judgements and estimates that are reasonable and prudent.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900" dirty="0">
                <a:solidFill>
                  <a:schemeClr val="accent2"/>
                </a:solidFill>
              </a:rPr>
              <a:t>The board is responsible for keeping proper accounting records </a:t>
            </a:r>
            <a:r>
              <a:rPr lang="en-GB" sz="1900" dirty="0"/>
              <a:t>which disclose with </a:t>
            </a:r>
            <a:r>
              <a:rPr lang="en-GB" sz="1900" dirty="0">
                <a:solidFill>
                  <a:schemeClr val="accent2"/>
                </a:solidFill>
              </a:rPr>
              <a:t>reasonable accuracy </a:t>
            </a:r>
            <a:r>
              <a:rPr lang="en-GB" sz="1900" dirty="0"/>
              <a:t>at any time the financial position of the society.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900" dirty="0"/>
              <a:t>The board also has a general responsibility for taking such steps as are reasonable to </a:t>
            </a:r>
            <a:r>
              <a:rPr lang="en-GB" sz="1900" dirty="0">
                <a:solidFill>
                  <a:schemeClr val="accent2"/>
                </a:solidFill>
              </a:rPr>
              <a:t>safeguard the assets </a:t>
            </a:r>
            <a:r>
              <a:rPr lang="en-GB" sz="1900" dirty="0"/>
              <a:t>of the society and to prevent and detect fraud and other irregularities.</a:t>
            </a:r>
          </a:p>
          <a:p>
            <a:endParaRPr lang="en-GB" dirty="0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3DE9D02B-8B0B-4041-A08C-D1A413131EB1}"/>
              </a:ext>
            </a:extLst>
          </p:cNvPr>
          <p:cNvSpPr txBox="1">
            <a:spLocks/>
          </p:cNvSpPr>
          <p:nvPr/>
        </p:nvSpPr>
        <p:spPr>
          <a:xfrm>
            <a:off x="382269" y="6294010"/>
            <a:ext cx="8252445" cy="457200"/>
          </a:xfrm>
          <a:prstGeom prst="rect">
            <a:avLst/>
          </a:prstGeom>
        </p:spPr>
        <p:txBody>
          <a:bodyPr anchor="ctr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kern="1200">
                <a:solidFill>
                  <a:schemeClr val="accent2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>
                <a:solidFill>
                  <a:schemeClr val="bg1"/>
                </a:solidFill>
              </a:rPr>
              <a:t>European Society for Applied Superconductivity Financial statements 30 June 2021</a:t>
            </a:r>
          </a:p>
        </p:txBody>
      </p:sp>
    </p:spTree>
    <p:extLst>
      <p:ext uri="{BB962C8B-B14F-4D97-AF65-F5344CB8AC3E}">
        <p14:creationId xmlns:p14="http://schemas.microsoft.com/office/powerpoint/2010/main" val="851286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939B0-4015-014E-BF40-87F4CE6C6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INCOME AND EXPENDITURE ACCOUNT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35E3BAA-27B6-8943-B264-6A1DF92CA6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5399169"/>
              </p:ext>
            </p:extLst>
          </p:nvPr>
        </p:nvGraphicFramePr>
        <p:xfrm>
          <a:off x="2166257" y="1401030"/>
          <a:ext cx="7858800" cy="4605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37981">
                  <a:extLst>
                    <a:ext uri="{9D8B030D-6E8A-4147-A177-3AD203B41FA5}">
                      <a16:colId xmlns:a16="http://schemas.microsoft.com/office/drawing/2014/main" val="275906155"/>
                    </a:ext>
                  </a:extLst>
                </a:gridCol>
                <a:gridCol w="1578202">
                  <a:extLst>
                    <a:ext uri="{9D8B030D-6E8A-4147-A177-3AD203B41FA5}">
                      <a16:colId xmlns:a16="http://schemas.microsoft.com/office/drawing/2014/main" val="3779445255"/>
                    </a:ext>
                  </a:extLst>
                </a:gridCol>
                <a:gridCol w="1642617">
                  <a:extLst>
                    <a:ext uri="{9D8B030D-6E8A-4147-A177-3AD203B41FA5}">
                      <a16:colId xmlns:a16="http://schemas.microsoft.com/office/drawing/2014/main" val="3267822950"/>
                    </a:ext>
                  </a:extLst>
                </a:gridCol>
              </a:tblGrid>
              <a:tr h="255929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/>
                        <a:t>2021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/>
                        <a:t>2020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000308125"/>
                  </a:ext>
                </a:extLst>
              </a:tr>
              <a:tr h="2559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latin typeface="Poppins Light" pitchFamily="2" charset="77"/>
                          <a:cs typeface="Poppins Light" pitchFamily="2" charset="77"/>
                        </a:rPr>
                        <a:t>Income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€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€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1228594489"/>
                  </a:ext>
                </a:extLst>
              </a:tr>
              <a:tr h="255929">
                <a:tc>
                  <a:txBody>
                    <a:bodyPr/>
                    <a:lstStyle/>
                    <a:p>
                      <a:r>
                        <a:rPr lang="en-GB" altLang="en-US" sz="1200" dirty="0">
                          <a:latin typeface="Poppins Light" pitchFamily="2" charset="77"/>
                          <a:cs typeface="Poppins Light" pitchFamily="2" charset="77"/>
                        </a:rPr>
                        <a:t>Subscriptions</a:t>
                      </a:r>
                      <a:endParaRPr lang="en-GB" sz="12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(22)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92,473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1964029979"/>
                  </a:ext>
                </a:extLst>
              </a:tr>
              <a:tr h="255929">
                <a:tc>
                  <a:txBody>
                    <a:bodyPr/>
                    <a:lstStyle/>
                    <a:p>
                      <a:r>
                        <a:rPr lang="en-GB" altLang="en-US" sz="1200" dirty="0">
                          <a:latin typeface="Poppins Light" pitchFamily="2" charset="77"/>
                          <a:cs typeface="Poppins Light" pitchFamily="2" charset="77"/>
                        </a:rPr>
                        <a:t>Support received</a:t>
                      </a:r>
                      <a:endParaRPr lang="en-GB" sz="12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-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-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3021452571"/>
                  </a:ext>
                </a:extLst>
              </a:tr>
              <a:tr h="255929">
                <a:tc>
                  <a:txBody>
                    <a:bodyPr/>
                    <a:lstStyle/>
                    <a:p>
                      <a:r>
                        <a:rPr lang="en-GB" altLang="en-US" sz="1200" dirty="0">
                          <a:latin typeface="Poppins Light" pitchFamily="2" charset="77"/>
                          <a:cs typeface="Poppins Light" pitchFamily="2" charset="77"/>
                        </a:rPr>
                        <a:t>Interest receivable </a:t>
                      </a:r>
                      <a:endParaRPr lang="en-GB" sz="12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1</a:t>
                      </a:r>
                    </a:p>
                  </a:txBody>
                  <a:tcPr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8</a:t>
                      </a:r>
                    </a:p>
                  </a:txBody>
                  <a:tcPr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9246074"/>
                  </a:ext>
                </a:extLst>
              </a:tr>
              <a:tr h="255929">
                <a:tc>
                  <a:txBody>
                    <a:bodyPr/>
                    <a:lstStyle/>
                    <a:p>
                      <a:endParaRPr lang="en-GB" sz="12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(21)</a:t>
                      </a:r>
                    </a:p>
                  </a:txBody>
                  <a:tcPr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92,481</a:t>
                      </a:r>
                    </a:p>
                  </a:txBody>
                  <a:tcPr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299371488"/>
                  </a:ext>
                </a:extLst>
              </a:tr>
              <a:tr h="255929">
                <a:tc>
                  <a:txBody>
                    <a:bodyPr/>
                    <a:lstStyle/>
                    <a:p>
                      <a:r>
                        <a:rPr lang="en-GB" sz="1200" b="1" dirty="0">
                          <a:latin typeface="Poppins Light" pitchFamily="2" charset="77"/>
                          <a:cs typeface="Poppins Light" pitchFamily="2" charset="77"/>
                        </a:rPr>
                        <a:t>Expenditure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endParaRPr lang="en-GB" sz="12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endParaRPr lang="en-GB" sz="120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1867007565"/>
                  </a:ext>
                </a:extLst>
              </a:tr>
              <a:tr h="255929">
                <a:tc>
                  <a:txBody>
                    <a:bodyPr/>
                    <a:lstStyle/>
                    <a:p>
                      <a:r>
                        <a:rPr lang="en-GB" altLang="en-US" sz="1200" dirty="0">
                          <a:latin typeface="Poppins Light" pitchFamily="2" charset="77"/>
                          <a:cs typeface="Poppins Light" pitchFamily="2" charset="77"/>
                        </a:rPr>
                        <a:t>Prizes and awards</a:t>
                      </a:r>
                      <a:endParaRPr lang="en-GB" sz="12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10,000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6,500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663626370"/>
                  </a:ext>
                </a:extLst>
              </a:tr>
              <a:tr h="255929">
                <a:tc>
                  <a:txBody>
                    <a:bodyPr/>
                    <a:lstStyle/>
                    <a:p>
                      <a:r>
                        <a:rPr lang="en-GB" altLang="en-US" sz="1200" dirty="0">
                          <a:latin typeface="Poppins Light" pitchFamily="2" charset="77"/>
                          <a:cs typeface="Poppins Light" pitchFamily="2" charset="77"/>
                        </a:rPr>
                        <a:t>Meeting support </a:t>
                      </a:r>
                      <a:endParaRPr lang="en-GB" sz="12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-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-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1267640014"/>
                  </a:ext>
                </a:extLst>
              </a:tr>
              <a:tr h="255929">
                <a:tc>
                  <a:txBody>
                    <a:bodyPr/>
                    <a:lstStyle/>
                    <a:p>
                      <a:r>
                        <a:rPr lang="en-GB" altLang="en-US" sz="1200" dirty="0">
                          <a:latin typeface="Poppins Light" pitchFamily="2" charset="77"/>
                          <a:cs typeface="Poppins Light" pitchFamily="2" charset="77"/>
                        </a:rPr>
                        <a:t>Summer school support</a:t>
                      </a:r>
                      <a:endParaRPr lang="en-GB" sz="12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-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-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192256345"/>
                  </a:ext>
                </a:extLst>
              </a:tr>
              <a:tr h="255929">
                <a:tc>
                  <a:txBody>
                    <a:bodyPr/>
                    <a:lstStyle/>
                    <a:p>
                      <a:r>
                        <a:rPr lang="en-GB" altLang="en-US" sz="1200" dirty="0">
                          <a:latin typeface="Poppins Light" pitchFamily="2" charset="77"/>
                          <a:cs typeface="Poppins Light" pitchFamily="2" charset="77"/>
                        </a:rPr>
                        <a:t>ASC ‘20 Expenses</a:t>
                      </a:r>
                      <a:endParaRPr lang="en-GB" sz="12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-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-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723620090"/>
                  </a:ext>
                </a:extLst>
              </a:tr>
              <a:tr h="255929">
                <a:tc>
                  <a:txBody>
                    <a:bodyPr/>
                    <a:lstStyle/>
                    <a:p>
                      <a:r>
                        <a:rPr lang="en-GB" altLang="en-US" sz="1200" dirty="0">
                          <a:latin typeface="Poppins Light" pitchFamily="2" charset="77"/>
                          <a:cs typeface="Poppins Light" pitchFamily="2" charset="77"/>
                        </a:rPr>
                        <a:t>Publication costs (News Forum)</a:t>
                      </a:r>
                      <a:r>
                        <a:rPr lang="en-GB" altLang="en-US" sz="1200" b="1" dirty="0">
                          <a:latin typeface="Poppins Light" pitchFamily="2" charset="77"/>
                          <a:cs typeface="Poppins Light" pitchFamily="2" charset="77"/>
                        </a:rPr>
                        <a:t> </a:t>
                      </a:r>
                      <a:endParaRPr lang="en-GB" sz="12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-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6,000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182192878"/>
                  </a:ext>
                </a:extLst>
              </a:tr>
              <a:tr h="255929">
                <a:tc>
                  <a:txBody>
                    <a:bodyPr/>
                    <a:lstStyle/>
                    <a:p>
                      <a:r>
                        <a:rPr lang="en-GB" altLang="en-US" sz="1200" dirty="0">
                          <a:latin typeface="Poppins Light" pitchFamily="2" charset="77"/>
                          <a:cs typeface="Poppins Light" pitchFamily="2" charset="77"/>
                        </a:rPr>
                        <a:t>Bank charges</a:t>
                      </a:r>
                      <a:endParaRPr lang="en-GB" sz="12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242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113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844202392"/>
                  </a:ext>
                </a:extLst>
              </a:tr>
              <a:tr h="255929">
                <a:tc>
                  <a:txBody>
                    <a:bodyPr/>
                    <a:lstStyle/>
                    <a:p>
                      <a:r>
                        <a:rPr lang="en-GB" altLang="en-US" sz="1200" dirty="0">
                          <a:latin typeface="Poppins Light" pitchFamily="2" charset="77"/>
                          <a:cs typeface="Poppins Light" pitchFamily="2" charset="77"/>
                        </a:rPr>
                        <a:t>Accountancy and secretariat</a:t>
                      </a:r>
                      <a:endParaRPr lang="en-GB" sz="12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2,022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1,116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3750846230"/>
                  </a:ext>
                </a:extLst>
              </a:tr>
              <a:tr h="255929">
                <a:tc>
                  <a:txBody>
                    <a:bodyPr/>
                    <a:lstStyle/>
                    <a:p>
                      <a:r>
                        <a:rPr lang="en-GB" altLang="en-US" sz="1200" dirty="0">
                          <a:latin typeface="Poppins Light" pitchFamily="2" charset="77"/>
                          <a:cs typeface="Poppins Light" pitchFamily="2" charset="77"/>
                        </a:rPr>
                        <a:t>Exchange loss</a:t>
                      </a:r>
                      <a:endParaRPr lang="en-GB" sz="12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(8,540)</a:t>
                      </a:r>
                    </a:p>
                  </a:txBody>
                  <a:tcPr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(322)</a:t>
                      </a:r>
                    </a:p>
                  </a:txBody>
                  <a:tcPr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9857950"/>
                  </a:ext>
                </a:extLst>
              </a:tr>
              <a:tr h="255929">
                <a:tc>
                  <a:txBody>
                    <a:bodyPr/>
                    <a:lstStyle/>
                    <a:p>
                      <a:endParaRPr lang="en-GB" sz="12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3,724</a:t>
                      </a:r>
                    </a:p>
                  </a:txBody>
                  <a:tcPr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13,407</a:t>
                      </a:r>
                    </a:p>
                  </a:txBody>
                  <a:tcPr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55729947"/>
                  </a:ext>
                </a:extLst>
              </a:tr>
              <a:tr h="251939"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3365816996"/>
                  </a:ext>
                </a:extLst>
              </a:tr>
              <a:tr h="2559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latin typeface="Poppins Light" pitchFamily="2" charset="77"/>
                          <a:cs typeface="Poppins Light" pitchFamily="2" charset="77"/>
                        </a:rPr>
                        <a:t>Surplus/(Deficit) of income over expenditure 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(3,745)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79,074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396007567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4C0A919-9502-CB45-8B79-D2BEE16B16B9}"/>
              </a:ext>
            </a:extLst>
          </p:cNvPr>
          <p:cNvSpPr txBox="1"/>
          <p:nvPr/>
        </p:nvSpPr>
        <p:spPr>
          <a:xfrm>
            <a:off x="3929741" y="968829"/>
            <a:ext cx="7043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Poppins Light" pitchFamily="2" charset="77"/>
                <a:cs typeface="Poppins Light" pitchFamily="2" charset="77"/>
              </a:rPr>
              <a:t>for the period ended 30 June 2021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D600FBE-B723-7347-BC7B-FDF31CFECC3C}"/>
              </a:ext>
            </a:extLst>
          </p:cNvPr>
          <p:cNvSpPr txBox="1">
            <a:spLocks/>
          </p:cNvSpPr>
          <p:nvPr/>
        </p:nvSpPr>
        <p:spPr>
          <a:xfrm>
            <a:off x="382269" y="6294010"/>
            <a:ext cx="8252445" cy="457200"/>
          </a:xfrm>
          <a:prstGeom prst="rect">
            <a:avLst/>
          </a:prstGeom>
        </p:spPr>
        <p:txBody>
          <a:bodyPr anchor="ctr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kern="1200">
                <a:solidFill>
                  <a:schemeClr val="accent2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>
                <a:solidFill>
                  <a:schemeClr val="bg1"/>
                </a:solidFill>
              </a:rPr>
              <a:t>European Society for Applied Superconductivity Financial statements 30 June 2021</a:t>
            </a:r>
          </a:p>
        </p:txBody>
      </p:sp>
    </p:spTree>
    <p:extLst>
      <p:ext uri="{BB962C8B-B14F-4D97-AF65-F5344CB8AC3E}">
        <p14:creationId xmlns:p14="http://schemas.microsoft.com/office/powerpoint/2010/main" val="2383512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939B0-4015-014E-BF40-87F4CE6C6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BALANCE SHEET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35E3BAA-27B6-8943-B264-6A1DF92CA6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7570893"/>
              </p:ext>
            </p:extLst>
          </p:nvPr>
        </p:nvGraphicFramePr>
        <p:xfrm>
          <a:off x="2166600" y="1523902"/>
          <a:ext cx="7858800" cy="4143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37981">
                  <a:extLst>
                    <a:ext uri="{9D8B030D-6E8A-4147-A177-3AD203B41FA5}">
                      <a16:colId xmlns:a16="http://schemas.microsoft.com/office/drawing/2014/main" val="275906155"/>
                    </a:ext>
                  </a:extLst>
                </a:gridCol>
                <a:gridCol w="1578202">
                  <a:extLst>
                    <a:ext uri="{9D8B030D-6E8A-4147-A177-3AD203B41FA5}">
                      <a16:colId xmlns:a16="http://schemas.microsoft.com/office/drawing/2014/main" val="3779445255"/>
                    </a:ext>
                  </a:extLst>
                </a:gridCol>
                <a:gridCol w="1642617">
                  <a:extLst>
                    <a:ext uri="{9D8B030D-6E8A-4147-A177-3AD203B41FA5}">
                      <a16:colId xmlns:a16="http://schemas.microsoft.com/office/drawing/2014/main" val="3267822950"/>
                    </a:ext>
                  </a:extLst>
                </a:gridCol>
              </a:tblGrid>
              <a:tr h="295946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2021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2020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000308125"/>
                  </a:ext>
                </a:extLst>
              </a:tr>
              <a:tr h="2959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latin typeface="Poppins Light" pitchFamily="2" charset="77"/>
                          <a:cs typeface="Poppins Light" pitchFamily="2" charset="77"/>
                        </a:rPr>
                        <a:t>Current Assets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€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€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1228594489"/>
                  </a:ext>
                </a:extLst>
              </a:tr>
              <a:tr h="295946">
                <a:tc>
                  <a:txBody>
                    <a:bodyPr/>
                    <a:lstStyle/>
                    <a:p>
                      <a:r>
                        <a:rPr lang="en-GB" altLang="en-US" sz="1400" dirty="0">
                          <a:latin typeface="Poppins Light" pitchFamily="2" charset="77"/>
                          <a:cs typeface="Poppins Light" pitchFamily="2" charset="77"/>
                        </a:rPr>
                        <a:t>Fixed assets</a:t>
                      </a:r>
                      <a:endParaRPr lang="en-GB" sz="14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-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-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1964029979"/>
                  </a:ext>
                </a:extLst>
              </a:tr>
              <a:tr h="295946">
                <a:tc>
                  <a:txBody>
                    <a:bodyPr/>
                    <a:lstStyle/>
                    <a:p>
                      <a:r>
                        <a:rPr lang="en-GB" altLang="en-US" sz="1400" dirty="0">
                          <a:latin typeface="Poppins Light" pitchFamily="2" charset="77"/>
                          <a:cs typeface="Poppins Light" pitchFamily="2" charset="77"/>
                        </a:rPr>
                        <a:t>Amounts owed by subsidiaries</a:t>
                      </a:r>
                      <a:endParaRPr lang="en-GB" sz="14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-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1,877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3021452571"/>
                  </a:ext>
                </a:extLst>
              </a:tr>
              <a:tr h="295946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Cash at bank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169,191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171,059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1299371488"/>
                  </a:ext>
                </a:extLst>
              </a:tr>
              <a:tr h="295946">
                <a:tc>
                  <a:txBody>
                    <a:bodyPr/>
                    <a:lstStyle/>
                    <a:p>
                      <a:endParaRPr lang="en-GB" sz="14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endParaRPr lang="en-GB" sz="14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endParaRPr lang="en-GB" sz="140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1867007565"/>
                  </a:ext>
                </a:extLst>
              </a:tr>
              <a:tr h="295946">
                <a:tc>
                  <a:txBody>
                    <a:bodyPr/>
                    <a:lstStyle/>
                    <a:p>
                      <a:r>
                        <a:rPr lang="en-GB" altLang="en-US" sz="1400" b="1" dirty="0">
                          <a:latin typeface="Poppins Light" pitchFamily="2" charset="77"/>
                          <a:cs typeface="Poppins Light" pitchFamily="2" charset="77"/>
                        </a:rPr>
                        <a:t>Creditors</a:t>
                      </a:r>
                      <a:endParaRPr lang="en-GB" sz="1400" b="1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-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-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663626370"/>
                  </a:ext>
                </a:extLst>
              </a:tr>
              <a:tr h="295946">
                <a:tc>
                  <a:txBody>
                    <a:bodyPr/>
                    <a:lstStyle/>
                    <a:p>
                      <a:r>
                        <a:rPr lang="en-GB" altLang="en-US" sz="1400" b="1" dirty="0">
                          <a:latin typeface="Poppins Light" pitchFamily="2" charset="77"/>
                          <a:cs typeface="Poppins Light" pitchFamily="2" charset="77"/>
                        </a:rPr>
                        <a:t>Net current assets</a:t>
                      </a:r>
                      <a:endParaRPr lang="en-GB" sz="1400" b="1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b="1" u="sng" dirty="0">
                          <a:latin typeface="Poppins Light" pitchFamily="2" charset="77"/>
                          <a:cs typeface="Poppins Light" pitchFamily="2" charset="77"/>
                        </a:rPr>
                        <a:t>169,191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b="1" u="sng" dirty="0">
                          <a:latin typeface="Poppins Light" pitchFamily="2" charset="77"/>
                          <a:cs typeface="Poppins Light" pitchFamily="2" charset="77"/>
                        </a:rPr>
                        <a:t>172,936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1267640014"/>
                  </a:ext>
                </a:extLst>
              </a:tr>
              <a:tr h="295946">
                <a:tc>
                  <a:txBody>
                    <a:bodyPr/>
                    <a:lstStyle/>
                    <a:p>
                      <a:endParaRPr lang="en-GB" sz="14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endParaRPr lang="en-GB" sz="14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endParaRPr lang="en-GB" sz="14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192256345"/>
                  </a:ext>
                </a:extLst>
              </a:tr>
              <a:tr h="295946">
                <a:tc>
                  <a:txBody>
                    <a:bodyPr/>
                    <a:lstStyle/>
                    <a:p>
                      <a:r>
                        <a:rPr lang="en-GB" altLang="en-US" sz="1400" b="1" dirty="0">
                          <a:latin typeface="Poppins Light" pitchFamily="2" charset="77"/>
                          <a:cs typeface="Poppins Light" pitchFamily="2" charset="77"/>
                        </a:rPr>
                        <a:t>Capital and reserves</a:t>
                      </a:r>
                      <a:endParaRPr lang="en-GB" sz="1400" b="1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endParaRPr lang="en-GB" sz="14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endParaRPr lang="en-GB" sz="14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723620090"/>
                  </a:ext>
                </a:extLst>
              </a:tr>
              <a:tr h="295946">
                <a:tc>
                  <a:txBody>
                    <a:bodyPr/>
                    <a:lstStyle/>
                    <a:p>
                      <a:r>
                        <a:rPr lang="en-GB" altLang="en-US" sz="1400" dirty="0">
                          <a:latin typeface="Poppins Light" pitchFamily="2" charset="77"/>
                          <a:cs typeface="Poppins Light" pitchFamily="2" charset="77"/>
                        </a:rPr>
                        <a:t>Capital introduced</a:t>
                      </a:r>
                      <a:endParaRPr lang="en-GB" sz="14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16,267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16,267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182192878"/>
                  </a:ext>
                </a:extLst>
              </a:tr>
              <a:tr h="295946">
                <a:tc>
                  <a:txBody>
                    <a:bodyPr/>
                    <a:lstStyle/>
                    <a:p>
                      <a:r>
                        <a:rPr lang="en-GB" altLang="en-US" sz="1400" dirty="0">
                          <a:latin typeface="Poppins Light" pitchFamily="2" charset="77"/>
                          <a:cs typeface="Poppins Light" pitchFamily="2" charset="77"/>
                        </a:rPr>
                        <a:t>Retained earnings (b/forward)</a:t>
                      </a:r>
                      <a:endParaRPr lang="en-GB" sz="14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152,924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156,669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844202392"/>
                  </a:ext>
                </a:extLst>
              </a:tr>
              <a:tr h="295946">
                <a:tc>
                  <a:txBody>
                    <a:bodyPr/>
                    <a:lstStyle/>
                    <a:p>
                      <a:endParaRPr lang="en-GB" sz="14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endParaRPr lang="en-GB" sz="14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endParaRPr lang="en-GB" sz="14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3750846230"/>
                  </a:ext>
                </a:extLst>
              </a:tr>
              <a:tr h="295946">
                <a:tc>
                  <a:txBody>
                    <a:bodyPr/>
                    <a:lstStyle/>
                    <a:p>
                      <a:endParaRPr lang="en-GB" sz="14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b="1" u="sng" dirty="0">
                          <a:latin typeface="Poppins Light" pitchFamily="2" charset="77"/>
                          <a:cs typeface="Poppins Light" pitchFamily="2" charset="77"/>
                        </a:rPr>
                        <a:t>169,191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b="1" u="sng" dirty="0">
                          <a:latin typeface="Poppins Light" pitchFamily="2" charset="77"/>
                          <a:cs typeface="Poppins Light" pitchFamily="2" charset="77"/>
                        </a:rPr>
                        <a:t>172,936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2557299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4C0A919-9502-CB45-8B79-D2BEE16B16B9}"/>
              </a:ext>
            </a:extLst>
          </p:cNvPr>
          <p:cNvSpPr txBox="1"/>
          <p:nvPr/>
        </p:nvSpPr>
        <p:spPr>
          <a:xfrm>
            <a:off x="3929741" y="968829"/>
            <a:ext cx="7043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Poppins Light" pitchFamily="2" charset="77"/>
                <a:cs typeface="Poppins Light" pitchFamily="2" charset="77"/>
              </a:rPr>
              <a:t>At 30 June 2021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8893A32B-D273-364F-9F6D-5C2BAC7FB6BA}"/>
              </a:ext>
            </a:extLst>
          </p:cNvPr>
          <p:cNvSpPr txBox="1">
            <a:spLocks/>
          </p:cNvSpPr>
          <p:nvPr/>
        </p:nvSpPr>
        <p:spPr>
          <a:xfrm>
            <a:off x="382269" y="6294010"/>
            <a:ext cx="8252445" cy="457200"/>
          </a:xfrm>
          <a:prstGeom prst="rect">
            <a:avLst/>
          </a:prstGeom>
        </p:spPr>
        <p:txBody>
          <a:bodyPr anchor="ctr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kern="1200">
                <a:solidFill>
                  <a:schemeClr val="accent2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>
                <a:solidFill>
                  <a:schemeClr val="bg1"/>
                </a:solidFill>
              </a:rPr>
              <a:t>European Society for Applied Superconductivity Financial statements 30 June 2021</a:t>
            </a:r>
          </a:p>
        </p:txBody>
      </p:sp>
    </p:spTree>
    <p:extLst>
      <p:ext uri="{BB962C8B-B14F-4D97-AF65-F5344CB8AC3E}">
        <p14:creationId xmlns:p14="http://schemas.microsoft.com/office/powerpoint/2010/main" val="397048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DD46D-28F0-F441-BB89-E9A767307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C8C8D3-345F-4F4F-BD5A-CDB00B951A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2000" b="1" dirty="0">
                <a:solidFill>
                  <a:schemeClr val="accent1"/>
                </a:solidFill>
              </a:rPr>
              <a:t>Accounting policies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000" dirty="0"/>
              <a:t>The following accounting policies have been applied consistently in dealing with items which are considered material in relation to the society's financial statements.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000" b="1" dirty="0">
                <a:solidFill>
                  <a:schemeClr val="accent1"/>
                </a:solidFill>
              </a:rPr>
              <a:t>Basis of preparation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000" dirty="0"/>
              <a:t>The financial statements have been prepared under the historical cost accounting rules.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000" b="1" dirty="0">
                <a:solidFill>
                  <a:schemeClr val="accent1"/>
                </a:solidFill>
              </a:rPr>
              <a:t>Capital and reserves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1320FE-78CC-0A4E-879F-28E0D7FE04AD}"/>
              </a:ext>
            </a:extLst>
          </p:cNvPr>
          <p:cNvSpPr txBox="1"/>
          <p:nvPr/>
        </p:nvSpPr>
        <p:spPr>
          <a:xfrm>
            <a:off x="3929741" y="968829"/>
            <a:ext cx="7043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Poppins Light" pitchFamily="2" charset="77"/>
                <a:cs typeface="Poppins Light" pitchFamily="2" charset="77"/>
              </a:rPr>
              <a:t>forming part of the financial statements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3E2B4EB-9FE9-514E-9E99-2BDD614ECD3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4719584"/>
              </p:ext>
            </p:extLst>
          </p:nvPr>
        </p:nvGraphicFramePr>
        <p:xfrm>
          <a:off x="3891280" y="4263563"/>
          <a:ext cx="7771994" cy="1741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1994">
                  <a:extLst>
                    <a:ext uri="{9D8B030D-6E8A-4147-A177-3AD203B41FA5}">
                      <a16:colId xmlns:a16="http://schemas.microsoft.com/office/drawing/2014/main" val="27590615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334261876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77944525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267822950"/>
                    </a:ext>
                  </a:extLst>
                </a:gridCol>
              </a:tblGrid>
              <a:tr h="31909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Capital Introduced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Income &amp; Expenditure a/c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Society’s Funds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000308125"/>
                  </a:ext>
                </a:extLst>
              </a:tr>
              <a:tr h="2032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€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€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Poppins Light" pitchFamily="2" charset="77"/>
                          <a:cs typeface="Poppins Light" pitchFamily="2" charset="77"/>
                        </a:rPr>
                        <a:t>€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1228594489"/>
                  </a:ext>
                </a:extLst>
              </a:tr>
              <a:tr h="319098">
                <a:tc>
                  <a:txBody>
                    <a:bodyPr/>
                    <a:lstStyle/>
                    <a:p>
                      <a:r>
                        <a:rPr lang="en-GB" altLang="en-US" sz="1400" dirty="0">
                          <a:latin typeface="Poppins Light" pitchFamily="2" charset="77"/>
                          <a:cs typeface="Poppins Light" pitchFamily="2" charset="77"/>
                        </a:rPr>
                        <a:t>At beginning of year</a:t>
                      </a:r>
                      <a:endParaRPr lang="en-GB" sz="14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16,267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156,669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172,936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1964029979"/>
                  </a:ext>
                </a:extLst>
              </a:tr>
              <a:tr h="319098">
                <a:tc>
                  <a:txBody>
                    <a:bodyPr/>
                    <a:lstStyle/>
                    <a:p>
                      <a:r>
                        <a:rPr lang="en-GB" altLang="en-US" sz="1400" dirty="0">
                          <a:latin typeface="Poppins Light" pitchFamily="2" charset="77"/>
                          <a:cs typeface="Poppins Light" pitchFamily="2" charset="77"/>
                        </a:rPr>
                        <a:t>Surplus for the year</a:t>
                      </a:r>
                      <a:endParaRPr lang="en-GB" sz="1400" dirty="0">
                        <a:latin typeface="Poppins Light" pitchFamily="2" charset="77"/>
                        <a:cs typeface="Poppins Light" pitchFamily="2" charset="77"/>
                      </a:endParaRP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-</a:t>
                      </a:r>
                    </a:p>
                  </a:txBody>
                  <a:tcPr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(3,745)</a:t>
                      </a:r>
                    </a:p>
                  </a:txBody>
                  <a:tcPr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Poppins Light" pitchFamily="2" charset="77"/>
                          <a:cs typeface="Poppins Light" pitchFamily="2" charset="77"/>
                        </a:rPr>
                        <a:t>(3,745)</a:t>
                      </a:r>
                    </a:p>
                  </a:txBody>
                  <a:tcPr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1452571"/>
                  </a:ext>
                </a:extLst>
              </a:tr>
              <a:tr h="319098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Poppins Light" pitchFamily="2" charset="77"/>
                          <a:cs typeface="Poppins Light" pitchFamily="2" charset="77"/>
                        </a:rPr>
                        <a:t>At end of year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b="1" dirty="0">
                          <a:latin typeface="Poppins Light" pitchFamily="2" charset="77"/>
                          <a:cs typeface="Poppins Light" pitchFamily="2" charset="77"/>
                        </a:rPr>
                        <a:t>16,267</a:t>
                      </a:r>
                    </a:p>
                  </a:txBody>
                  <a:tcPr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b="1" dirty="0">
                          <a:latin typeface="Poppins Light" pitchFamily="2" charset="77"/>
                          <a:cs typeface="Poppins Light" pitchFamily="2" charset="77"/>
                        </a:rPr>
                        <a:t>152,924</a:t>
                      </a:r>
                    </a:p>
                  </a:txBody>
                  <a:tcPr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b="1" dirty="0">
                          <a:latin typeface="Poppins Light" pitchFamily="2" charset="77"/>
                          <a:cs typeface="Poppins Light" pitchFamily="2" charset="77"/>
                        </a:rPr>
                        <a:t>169,191</a:t>
                      </a:r>
                    </a:p>
                  </a:txBody>
                  <a:tcPr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299371488"/>
                  </a:ext>
                </a:extLst>
              </a:tr>
            </a:tbl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B8BB3C9-25FD-4147-A1C4-A845CE9B5173}"/>
              </a:ext>
            </a:extLst>
          </p:cNvPr>
          <p:cNvSpPr txBox="1">
            <a:spLocks/>
          </p:cNvSpPr>
          <p:nvPr/>
        </p:nvSpPr>
        <p:spPr>
          <a:xfrm>
            <a:off x="382269" y="6294010"/>
            <a:ext cx="8252445" cy="457200"/>
          </a:xfrm>
          <a:prstGeom prst="rect">
            <a:avLst/>
          </a:prstGeom>
        </p:spPr>
        <p:txBody>
          <a:bodyPr anchor="ctr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kern="1200">
                <a:solidFill>
                  <a:schemeClr val="accent2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>
                <a:solidFill>
                  <a:schemeClr val="bg1"/>
                </a:solidFill>
              </a:rPr>
              <a:t>European Society for Applied Superconductivity Financial statements 30 June 2021</a:t>
            </a:r>
          </a:p>
        </p:txBody>
      </p:sp>
    </p:spTree>
    <p:extLst>
      <p:ext uri="{BB962C8B-B14F-4D97-AF65-F5344CB8AC3E}">
        <p14:creationId xmlns:p14="http://schemas.microsoft.com/office/powerpoint/2010/main" val="1452860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105D1-1BFA-5343-8CE9-6E5537505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EUCAS INCOME BY YEAR 2008-2020 </a:t>
            </a:r>
            <a:r>
              <a:rPr lang="en-GB" sz="2000" dirty="0"/>
              <a:t>(EUROS)</a:t>
            </a:r>
            <a:endParaRPr lang="en-GB" sz="280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11E08AE-F352-7A41-9C8C-8D7CF68B77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3AD789A-1838-9F41-91EF-C4AA277F13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332485"/>
              </p:ext>
            </p:extLst>
          </p:nvPr>
        </p:nvGraphicFramePr>
        <p:xfrm>
          <a:off x="1695973" y="1117600"/>
          <a:ext cx="91821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04816C2-66CD-9C44-90A6-5AFE77D6A673}"/>
              </a:ext>
            </a:extLst>
          </p:cNvPr>
          <p:cNvSpPr txBox="1">
            <a:spLocks/>
          </p:cNvSpPr>
          <p:nvPr/>
        </p:nvSpPr>
        <p:spPr>
          <a:xfrm>
            <a:off x="382269" y="6294010"/>
            <a:ext cx="8252445" cy="457200"/>
          </a:xfrm>
          <a:prstGeom prst="rect">
            <a:avLst/>
          </a:prstGeom>
        </p:spPr>
        <p:txBody>
          <a:bodyPr anchor="ctr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kern="1200">
                <a:solidFill>
                  <a:schemeClr val="accent2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>
                <a:solidFill>
                  <a:schemeClr val="bg1"/>
                </a:solidFill>
              </a:rPr>
              <a:t>European Society for Applied Superconductivity Financial statements 30 June 2021</a:t>
            </a:r>
          </a:p>
        </p:txBody>
      </p:sp>
    </p:spTree>
    <p:extLst>
      <p:ext uri="{BB962C8B-B14F-4D97-AF65-F5344CB8AC3E}">
        <p14:creationId xmlns:p14="http://schemas.microsoft.com/office/powerpoint/2010/main" val="3060907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SAS">
      <a:dk1>
        <a:srgbClr val="000000"/>
      </a:dk1>
      <a:lt1>
        <a:srgbClr val="FFFFFF"/>
      </a:lt1>
      <a:dk2>
        <a:srgbClr val="8C898E"/>
      </a:dk2>
      <a:lt2>
        <a:srgbClr val="E7E6E6"/>
      </a:lt2>
      <a:accent1>
        <a:srgbClr val="0882A0"/>
      </a:accent1>
      <a:accent2>
        <a:srgbClr val="409E94"/>
      </a:accent2>
      <a:accent3>
        <a:srgbClr val="77BF87"/>
      </a:accent3>
      <a:accent4>
        <a:srgbClr val="8C898E"/>
      </a:accent4>
      <a:accent5>
        <a:srgbClr val="0882A0"/>
      </a:accent5>
      <a:accent6>
        <a:srgbClr val="409E94"/>
      </a:accent6>
      <a:hlink>
        <a:srgbClr val="0882A0"/>
      </a:hlink>
      <a:folHlink>
        <a:srgbClr val="409E9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ESAS">
      <a:dk1>
        <a:srgbClr val="000000"/>
      </a:dk1>
      <a:lt1>
        <a:srgbClr val="FFFFFF"/>
      </a:lt1>
      <a:dk2>
        <a:srgbClr val="8C898E"/>
      </a:dk2>
      <a:lt2>
        <a:srgbClr val="E7E6E6"/>
      </a:lt2>
      <a:accent1>
        <a:srgbClr val="0882A0"/>
      </a:accent1>
      <a:accent2>
        <a:srgbClr val="409E94"/>
      </a:accent2>
      <a:accent3>
        <a:srgbClr val="77BF87"/>
      </a:accent3>
      <a:accent4>
        <a:srgbClr val="8C898E"/>
      </a:accent4>
      <a:accent5>
        <a:srgbClr val="0882A0"/>
      </a:accent5>
      <a:accent6>
        <a:srgbClr val="409E94"/>
      </a:accent6>
      <a:hlink>
        <a:srgbClr val="0882A0"/>
      </a:hlink>
      <a:folHlink>
        <a:srgbClr val="409E9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SAS PowerPoint Template 169.pptx" id="{83C80C9F-AEC0-BB42-9AFD-8573BCBF8286}" vid="{F7A5AD94-110A-6744-96EC-DAF5C892509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343</TotalTime>
  <Words>648</Words>
  <Application>Microsoft Macintosh PowerPoint</Application>
  <PresentationFormat>Widescreen</PresentationFormat>
  <Paragraphs>150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Poppins Light</vt:lpstr>
      <vt:lpstr>Calibri</vt:lpstr>
      <vt:lpstr>Arial</vt:lpstr>
      <vt:lpstr>Office Theme</vt:lpstr>
      <vt:lpstr>1_Office Theme</vt:lpstr>
      <vt:lpstr>FINANCIAL STATEMENT</vt:lpstr>
      <vt:lpstr>GENERAL INFORMATION</vt:lpstr>
      <vt:lpstr>STATEMENT OF BOARD’S RESPONSIBILITIES</vt:lpstr>
      <vt:lpstr>STATEMENT OF BOARD’S RESPONSIBILITIES</vt:lpstr>
      <vt:lpstr>INCOME AND EXPENDITURE ACCOUNT</vt:lpstr>
      <vt:lpstr>BALANCE SHEET</vt:lpstr>
      <vt:lpstr>NOTES</vt:lpstr>
      <vt:lpstr>EUCAS INCOME BY YEAR 2008-2020 (EUROS)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 Thurlow</dc:creator>
  <cp:lastModifiedBy>Kim Thurlow</cp:lastModifiedBy>
  <cp:revision>8</cp:revision>
  <dcterms:created xsi:type="dcterms:W3CDTF">2021-08-26T09:46:59Z</dcterms:created>
  <dcterms:modified xsi:type="dcterms:W3CDTF">2021-09-02T13:24:31Z</dcterms:modified>
</cp:coreProperties>
</file>