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DD022-0DFE-4789-9A94-F6E2EE649A3C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F1580-A8F4-4894-B313-5EA00EC76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1192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F1580-A8F4-4894-B313-5EA00EC7696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938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F1580-A8F4-4894-B313-5EA00EC7696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2348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F1580-A8F4-4894-B313-5EA00EC7696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7066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F1580-A8F4-4894-B313-5EA00EC76966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1372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F1580-A8F4-4894-B313-5EA00EC76966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743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F1580-A8F4-4894-B313-5EA00EC76966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4070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F1580-A8F4-4894-B313-5EA00EC76966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1973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F1580-A8F4-4894-B313-5EA00EC76966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9309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227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134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1734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353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2256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896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473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5121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6692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645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542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5A876-E7DB-4C79-8905-7054972B245E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43DE6-A352-4971-93C4-7B1881FFA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544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fl.ch/labs/appliedsc/school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it-IT" sz="7200" b="1" smtClean="0">
                <a:ln/>
                <a:solidFill>
                  <a:schemeClr val="accent4"/>
                </a:solidFill>
              </a:rPr>
              <a:t>ESAS Schools</a:t>
            </a:r>
            <a:endParaRPr lang="it-IT" sz="72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Marina Putti (University of Genova)</a:t>
            </a: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ESAS Board Meeting - 3 September 2021</a:t>
            </a:r>
            <a:endParaRPr lang="it-IT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122" y="5257800"/>
            <a:ext cx="5019675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0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155"/>
          </a:xfrm>
        </p:spPr>
        <p:txBody>
          <a:bodyPr/>
          <a:lstStyle/>
          <a:p>
            <a:r>
              <a:rPr lang="it-IT" b="1" dirty="0" err="1" smtClean="0">
                <a:solidFill>
                  <a:schemeClr val="accent1">
                    <a:lumMod val="75000"/>
                  </a:schemeClr>
                </a:solidFill>
              </a:rPr>
              <a:t>Previous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 Schools </a:t>
            </a:r>
            <a:r>
              <a:rPr lang="it-IT" b="1" dirty="0" err="1" smtClean="0">
                <a:solidFill>
                  <a:schemeClr val="accent1">
                    <a:lumMod val="75000"/>
                  </a:schemeClr>
                </a:solidFill>
              </a:rPr>
              <a:t>funded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 by ESAS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473773"/>
              </p:ext>
            </p:extLst>
          </p:nvPr>
        </p:nvGraphicFramePr>
        <p:xfrm>
          <a:off x="836022" y="147407"/>
          <a:ext cx="10517778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5469">
                  <a:extLst>
                    <a:ext uri="{9D8B030D-6E8A-4147-A177-3AD203B41FA5}">
                      <a16:colId xmlns:a16="http://schemas.microsoft.com/office/drawing/2014/main" val="1870619627"/>
                    </a:ext>
                  </a:extLst>
                </a:gridCol>
                <a:gridCol w="1027611">
                  <a:extLst>
                    <a:ext uri="{9D8B030D-6E8A-4147-A177-3AD203B41FA5}">
                      <a16:colId xmlns:a16="http://schemas.microsoft.com/office/drawing/2014/main" val="2270764271"/>
                    </a:ext>
                  </a:extLst>
                </a:gridCol>
                <a:gridCol w="1114697">
                  <a:extLst>
                    <a:ext uri="{9D8B030D-6E8A-4147-A177-3AD203B41FA5}">
                      <a16:colId xmlns:a16="http://schemas.microsoft.com/office/drawing/2014/main" val="3412010369"/>
                    </a:ext>
                  </a:extLst>
                </a:gridCol>
                <a:gridCol w="836023">
                  <a:extLst>
                    <a:ext uri="{9D8B030D-6E8A-4147-A177-3AD203B41FA5}">
                      <a16:colId xmlns:a16="http://schemas.microsoft.com/office/drawing/2014/main" val="3630885007"/>
                    </a:ext>
                  </a:extLst>
                </a:gridCol>
                <a:gridCol w="2838450">
                  <a:extLst>
                    <a:ext uri="{9D8B030D-6E8A-4147-A177-3AD203B41FA5}">
                      <a16:colId xmlns:a16="http://schemas.microsoft.com/office/drawing/2014/main" val="28100079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999442071"/>
                    </a:ext>
                  </a:extLst>
                </a:gridCol>
                <a:gridCol w="1194163">
                  <a:extLst>
                    <a:ext uri="{9D8B030D-6E8A-4147-A177-3AD203B41FA5}">
                      <a16:colId xmlns:a16="http://schemas.microsoft.com/office/drawing/2014/main" val="3915673075"/>
                    </a:ext>
                  </a:extLst>
                </a:gridCol>
                <a:gridCol w="1436915">
                  <a:extLst>
                    <a:ext uri="{9D8B030D-6E8A-4147-A177-3AD203B41FA5}">
                      <a16:colId xmlns:a16="http://schemas.microsoft.com/office/drawing/2014/main" val="31851774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Country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Topics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Organizer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Institution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85214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6-8;13-15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6th IOP Superconductivity Summer School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IOP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20710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 Aug-4 </a:t>
                      </a:r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Nancy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HTS Motors School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HTS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Motors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K. Berger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Université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Lorraine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1823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 Sept. -9 Oct.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Genova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EASISchool3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SRF, Magnet, Electronics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E.Bellingeri/M.Putti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CNR-Spin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81776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Karlsruhe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KIT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3301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3-7 September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Wien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EASISchool1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Eisterer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69947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25-30 June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Lans en Vercours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Summer School on Superconductivity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Fundamental, High field application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Tixador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Universite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Grenoble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02983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12–16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Pozzuoli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Winter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School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Superconduting electronics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G.Pepe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CNR-Spin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4353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20-24 July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Karlsruhe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Summer School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KIT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84999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9-12 July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Oxford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Summer School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University of Oxford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79653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9-13 September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Genova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Summer School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Superconducting Quantum Detectors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G.Pepe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CNR-Spin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33709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Karlsruhe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Summer School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Materials and Applications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Noe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KIT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87043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Lans en Vercours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Summer School on Superconductivity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Fundamental, High field application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Tixador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Universite de Grenoble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24470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11-18 June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Summer School on Superconductivity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Paju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39629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12-16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Karlsruhe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Summer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School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Materials and Applications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KIT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1304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22-26 June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Lans en Vercours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Summer School on Superconductivity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Fundamental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High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field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Tixador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Universite de Grenoble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77420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11-18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Summer School on Superconductivity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Paju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79731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Karlsruhe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Summer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School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Materials and Applications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KIT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53642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2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New </a:t>
            </a:r>
            <a:r>
              <a:rPr lang="it-IT" b="1" dirty="0" err="1" smtClean="0">
                <a:solidFill>
                  <a:schemeClr val="accent4">
                    <a:lumMod val="75000"/>
                  </a:schemeClr>
                </a:solidFill>
              </a:rPr>
              <a:t>Proposals</a:t>
            </a:r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 for the 2022</a:t>
            </a:r>
            <a:endParaRPr lang="it-IT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238071"/>
              </p:ext>
            </p:extLst>
          </p:nvPr>
        </p:nvGraphicFramePr>
        <p:xfrm>
          <a:off x="838200" y="1825625"/>
          <a:ext cx="10515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5469">
                  <a:extLst>
                    <a:ext uri="{9D8B030D-6E8A-4147-A177-3AD203B41FA5}">
                      <a16:colId xmlns:a16="http://schemas.microsoft.com/office/drawing/2014/main" val="1870619627"/>
                    </a:ext>
                  </a:extLst>
                </a:gridCol>
                <a:gridCol w="1027611">
                  <a:extLst>
                    <a:ext uri="{9D8B030D-6E8A-4147-A177-3AD203B41FA5}">
                      <a16:colId xmlns:a16="http://schemas.microsoft.com/office/drawing/2014/main" val="2270764271"/>
                    </a:ext>
                  </a:extLst>
                </a:gridCol>
                <a:gridCol w="1114697">
                  <a:extLst>
                    <a:ext uri="{9D8B030D-6E8A-4147-A177-3AD203B41FA5}">
                      <a16:colId xmlns:a16="http://schemas.microsoft.com/office/drawing/2014/main" val="3412010369"/>
                    </a:ext>
                  </a:extLst>
                </a:gridCol>
                <a:gridCol w="836023">
                  <a:extLst>
                    <a:ext uri="{9D8B030D-6E8A-4147-A177-3AD203B41FA5}">
                      <a16:colId xmlns:a16="http://schemas.microsoft.com/office/drawing/2014/main" val="3630885007"/>
                    </a:ext>
                  </a:extLst>
                </a:gridCol>
                <a:gridCol w="2838450">
                  <a:extLst>
                    <a:ext uri="{9D8B030D-6E8A-4147-A177-3AD203B41FA5}">
                      <a16:colId xmlns:a16="http://schemas.microsoft.com/office/drawing/2014/main" val="28100079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999442071"/>
                    </a:ext>
                  </a:extLst>
                </a:gridCol>
                <a:gridCol w="1194163">
                  <a:extLst>
                    <a:ext uri="{9D8B030D-6E8A-4147-A177-3AD203B41FA5}">
                      <a16:colId xmlns:a16="http://schemas.microsoft.com/office/drawing/2014/main" val="3915673075"/>
                    </a:ext>
                  </a:extLst>
                </a:gridCol>
                <a:gridCol w="1434737">
                  <a:extLst>
                    <a:ext uri="{9D8B030D-6E8A-4147-A177-3AD203B41FA5}">
                      <a16:colId xmlns:a16="http://schemas.microsoft.com/office/drawing/2014/main" val="31851774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Country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Topics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Organizer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Institution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85214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6-10 June 2022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Lausanne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 International School on Numerical Modelling for Applied Superconductivity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Numerical modelling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B.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Dutoit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EPFL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20710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Lans en Vercors 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ESAS summer school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Fundamental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Materials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Applications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</a:t>
                      </a:r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Tixador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Universite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Grenoble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389105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Matera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Superconductivity for Quantum Technologies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Quantum Technologies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G. Pepe, F. </a:t>
                      </a:r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Tafuri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Naples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1823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dirty="0" smtClean="0"/>
                        <a:t>Crete Island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Summer School on Superconducting Electronics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Superconducting Electronics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</a:t>
                      </a:r>
                      <a:r>
                        <a:rPr lang="it-IT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Febvre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FLUXONICS &amp; SEFIRA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81776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824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3rd International School on Numerical Modelling for Applied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Superconductivity</a:t>
            </a:r>
            <a:endParaRPr lang="it-IT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 smtClean="0">
                <a:hlinkClick r:id="rId3"/>
              </a:rPr>
              <a:t>https://www.epfl.ch/labs/appliedsc/school/</a:t>
            </a:r>
            <a:endParaRPr lang="it-IT" sz="2400" dirty="0" smtClean="0"/>
          </a:p>
          <a:p>
            <a:pPr fontAlgn="b"/>
            <a:r>
              <a:rPr lang="it-IT" sz="2400" dirty="0" err="1"/>
              <a:t>Organizers</a:t>
            </a:r>
            <a:r>
              <a:rPr lang="it-IT" sz="2400" dirty="0"/>
              <a:t>: </a:t>
            </a:r>
            <a:r>
              <a:rPr lang="it-IT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Bertrand </a:t>
            </a:r>
            <a:r>
              <a:rPr lang="it-IT" sz="24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Dutoit</a:t>
            </a:r>
            <a:r>
              <a:rPr lang="it-IT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(EPFL)</a:t>
            </a:r>
            <a:endParaRPr lang="it-IT" sz="2400" dirty="0"/>
          </a:p>
          <a:p>
            <a:pPr>
              <a:lnSpc>
                <a:spcPct val="100000"/>
              </a:lnSpc>
            </a:pPr>
            <a:r>
              <a:rPr lang="it-IT" sz="2400" dirty="0"/>
              <a:t>Location: </a:t>
            </a:r>
            <a:r>
              <a:rPr lang="it-IT" sz="2400" dirty="0" err="1" smtClean="0"/>
              <a:t>Lousanne</a:t>
            </a:r>
            <a:r>
              <a:rPr lang="it-IT" sz="2400" dirty="0" smtClean="0"/>
              <a:t> (</a:t>
            </a:r>
            <a:r>
              <a:rPr lang="it-IT" sz="24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Switzerland</a:t>
            </a:r>
            <a:r>
              <a:rPr lang="it-IT" sz="2400" dirty="0" smtClean="0"/>
              <a:t>) 6-11 </a:t>
            </a:r>
            <a:r>
              <a:rPr lang="it-IT" sz="2400" dirty="0" err="1" smtClean="0"/>
              <a:t>June</a:t>
            </a:r>
            <a:r>
              <a:rPr lang="it-IT" sz="2400" dirty="0" smtClean="0"/>
              <a:t> 2022</a:t>
            </a:r>
            <a:endParaRPr lang="it-IT" sz="2400" dirty="0"/>
          </a:p>
          <a:p>
            <a:pPr lvl="0"/>
            <a:r>
              <a:rPr lang="it-IT" sz="2400" dirty="0" err="1"/>
              <a:t>Topics</a:t>
            </a:r>
            <a:r>
              <a:rPr lang="it-IT" sz="2400" dirty="0"/>
              <a:t>: </a:t>
            </a:r>
            <a:endParaRPr lang="it-IT" sz="2400" dirty="0" smtClean="0"/>
          </a:p>
          <a:p>
            <a:pPr lvl="1"/>
            <a:r>
              <a:rPr lang="en-US" sz="2000" dirty="0" smtClean="0"/>
              <a:t>Principles </a:t>
            </a:r>
            <a:r>
              <a:rPr lang="en-US" sz="2000" dirty="0"/>
              <a:t>and modelling needs for high field superconducting </a:t>
            </a:r>
            <a:r>
              <a:rPr lang="en-US" sz="2000" dirty="0" smtClean="0"/>
              <a:t>magnet;</a:t>
            </a:r>
            <a:endParaRPr lang="it-IT" sz="2000" dirty="0"/>
          </a:p>
          <a:p>
            <a:pPr lvl="1"/>
            <a:r>
              <a:rPr lang="en-US" sz="2000" dirty="0"/>
              <a:t>Numerical Approaches and their use for superconducting application </a:t>
            </a:r>
            <a:r>
              <a:rPr lang="en-US" sz="2000" dirty="0" smtClean="0"/>
              <a:t>modelling;</a:t>
            </a:r>
            <a:endParaRPr lang="it-IT" sz="2000" dirty="0"/>
          </a:p>
          <a:p>
            <a:pPr lvl="1"/>
            <a:r>
              <a:rPr lang="en-US" sz="2000" dirty="0"/>
              <a:t>Stability, Quench, Protection of  </a:t>
            </a:r>
            <a:r>
              <a:rPr lang="en-US" sz="2000" dirty="0" smtClean="0"/>
              <a:t>LTS&amp;HTS;</a:t>
            </a:r>
          </a:p>
          <a:p>
            <a:pPr lvl="1"/>
            <a:r>
              <a:rPr lang="en-US" sz="2000" dirty="0" smtClean="0"/>
              <a:t>AC </a:t>
            </a:r>
            <a:r>
              <a:rPr lang="en-US" sz="2000" dirty="0"/>
              <a:t>Losses and Field Homogeneity, Mechanics in Cryogenic environment</a:t>
            </a:r>
            <a:endParaRPr lang="it-IT" sz="2000" dirty="0"/>
          </a:p>
          <a:p>
            <a:pPr>
              <a:lnSpc>
                <a:spcPct val="100000"/>
              </a:lnSpc>
            </a:pPr>
            <a:r>
              <a:rPr lang="en-US" sz="2400" dirty="0" smtClean="0"/>
              <a:t>Other </a:t>
            </a:r>
            <a:r>
              <a:rPr lang="en-US" sz="2400" dirty="0"/>
              <a:t>sponsors: </a:t>
            </a:r>
            <a:r>
              <a:rPr lang="en-US" sz="2400" dirty="0" smtClean="0"/>
              <a:t>IEEE CSC </a:t>
            </a:r>
            <a:r>
              <a:rPr lang="it-IT" sz="2400" dirty="0" smtClean="0"/>
              <a:t>, COMSOL </a:t>
            </a:r>
            <a:endParaRPr lang="it-IT" sz="2400" dirty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5255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8011" y="77742"/>
            <a:ext cx="10935789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Summer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School on Superconducting Electronics 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341120"/>
            <a:ext cx="10515600" cy="4835843"/>
          </a:xfrm>
        </p:spPr>
        <p:txBody>
          <a:bodyPr>
            <a:noAutofit/>
          </a:bodyPr>
          <a:lstStyle/>
          <a:p>
            <a:r>
              <a:rPr lang="en-US" sz="2400" dirty="0"/>
              <a:t>2 former schools of 2016 and </a:t>
            </a:r>
            <a:r>
              <a:rPr lang="en-US" sz="2400" dirty="0" smtClean="0"/>
              <a:t>2018</a:t>
            </a:r>
          </a:p>
          <a:p>
            <a:r>
              <a:rPr lang="en-US" sz="2400" dirty="0" smtClean="0"/>
              <a:t>Organizers</a:t>
            </a:r>
            <a:r>
              <a:rPr lang="en-US" sz="2400" dirty="0"/>
              <a:t>: Pascal </a:t>
            </a:r>
            <a:r>
              <a:rPr lang="en-US" sz="2400" dirty="0" err="1"/>
              <a:t>Febvre</a:t>
            </a:r>
            <a:r>
              <a:rPr lang="en-US" sz="2400" dirty="0"/>
              <a:t> + </a:t>
            </a:r>
            <a:r>
              <a:rPr lang="en-US" sz="2400" dirty="0" smtClean="0"/>
              <a:t>??</a:t>
            </a:r>
          </a:p>
          <a:p>
            <a:r>
              <a:rPr lang="en-US" sz="2400" dirty="0"/>
              <a:t>Institutions: FLUXONICS (science) &amp; SEFIRA (organization) </a:t>
            </a:r>
            <a:r>
              <a:rPr lang="en-US" sz="2400" dirty="0" smtClean="0"/>
              <a:t>societies</a:t>
            </a:r>
          </a:p>
          <a:p>
            <a:r>
              <a:rPr lang="en-US" sz="2400" dirty="0"/>
              <a:t>Location : Crete Island (</a:t>
            </a:r>
            <a:r>
              <a:rPr lang="en-US" sz="2400" dirty="0" smtClean="0"/>
              <a:t>Greece), last </a:t>
            </a:r>
            <a:r>
              <a:rPr lang="en-US" sz="2400" dirty="0"/>
              <a:t>week of </a:t>
            </a:r>
            <a:r>
              <a:rPr lang="en-US" sz="2400" dirty="0" smtClean="0"/>
              <a:t>September</a:t>
            </a:r>
          </a:p>
          <a:p>
            <a:r>
              <a:rPr lang="en-US" sz="2400" dirty="0" smtClean="0"/>
              <a:t>Topics: </a:t>
            </a:r>
          </a:p>
          <a:p>
            <a:pPr lvl="1"/>
            <a:r>
              <a:rPr lang="en-US" sz="2000" dirty="0" smtClean="0"/>
              <a:t>Detectors; </a:t>
            </a:r>
          </a:p>
          <a:p>
            <a:pPr lvl="1"/>
            <a:r>
              <a:rPr lang="en-US" sz="2000" dirty="0" smtClean="0"/>
              <a:t>SQUIDs;</a:t>
            </a:r>
          </a:p>
          <a:p>
            <a:pPr lvl="1"/>
            <a:r>
              <a:rPr lang="en-US" sz="2000" dirty="0" smtClean="0"/>
              <a:t>superconducting </a:t>
            </a:r>
            <a:r>
              <a:rPr lang="en-US" sz="2000" dirty="0"/>
              <a:t>digital </a:t>
            </a:r>
            <a:r>
              <a:rPr lang="en-US" sz="2000" dirty="0" smtClean="0"/>
              <a:t>electronics; </a:t>
            </a:r>
          </a:p>
          <a:p>
            <a:pPr lvl="1"/>
            <a:r>
              <a:rPr lang="en-US" sz="2000" dirty="0" smtClean="0"/>
              <a:t>quantum electronics; </a:t>
            </a:r>
          </a:p>
          <a:p>
            <a:pPr lvl="1"/>
            <a:r>
              <a:rPr lang="en-US" sz="2000" dirty="0" err="1" smtClean="0"/>
              <a:t>cryogeny</a:t>
            </a:r>
            <a:r>
              <a:rPr lang="en-US" sz="2000" dirty="0" smtClean="0"/>
              <a:t> </a:t>
            </a:r>
            <a:r>
              <a:rPr lang="en-US" sz="2000" dirty="0"/>
              <a:t>and cryogenic </a:t>
            </a:r>
            <a:r>
              <a:rPr lang="en-US" sz="2000" dirty="0" smtClean="0"/>
              <a:t>systems.</a:t>
            </a:r>
          </a:p>
          <a:p>
            <a:r>
              <a:rPr lang="en-US" sz="2400" dirty="0"/>
              <a:t>Expected attendance: 40 </a:t>
            </a:r>
            <a:r>
              <a:rPr lang="en-US" sz="2400" dirty="0" smtClean="0"/>
              <a:t>students</a:t>
            </a:r>
          </a:p>
          <a:p>
            <a:r>
              <a:rPr lang="en-US" sz="2400" dirty="0"/>
              <a:t>Other sponsors: </a:t>
            </a:r>
            <a:r>
              <a:rPr lang="en-US" sz="2400" dirty="0" smtClean="0"/>
              <a:t>IEEE CSC + </a:t>
            </a:r>
            <a:r>
              <a:rPr lang="en-US" sz="2400" dirty="0"/>
              <a:t>registration </a:t>
            </a:r>
            <a:r>
              <a:rPr lang="en-US" sz="2400" dirty="0" smtClean="0"/>
              <a:t>fees</a:t>
            </a:r>
          </a:p>
          <a:p>
            <a:r>
              <a:rPr lang="en-US" sz="2400" dirty="0"/>
              <a:t>Related events: maybe the RSFQ </a:t>
            </a:r>
            <a:r>
              <a:rPr lang="en-US" sz="2400" dirty="0" smtClean="0"/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193378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chemeClr val="accent4">
                    <a:lumMod val="75000"/>
                  </a:schemeClr>
                </a:solidFill>
              </a:rPr>
              <a:t>Superconductivity</a:t>
            </a:r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 for Quantum Technologies</a:t>
            </a:r>
            <a:endParaRPr lang="it-IT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6686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2400" dirty="0" err="1" smtClean="0"/>
              <a:t>Organizers</a:t>
            </a:r>
            <a:r>
              <a:rPr lang="it-IT" sz="2400" dirty="0"/>
              <a:t>: G. Pepe, F. </a:t>
            </a:r>
            <a:r>
              <a:rPr lang="it-IT" sz="2400" dirty="0" err="1" smtClean="0"/>
              <a:t>Tafuri</a:t>
            </a:r>
            <a:r>
              <a:rPr lang="it-IT" sz="2400" dirty="0"/>
              <a:t> </a:t>
            </a:r>
            <a:r>
              <a:rPr lang="it-IT" sz="2400" dirty="0" smtClean="0"/>
              <a:t>(</a:t>
            </a:r>
            <a:r>
              <a:rPr lang="it-IT" sz="2400" dirty="0" err="1" smtClean="0"/>
              <a:t>University</a:t>
            </a:r>
            <a:r>
              <a:rPr lang="it-IT" sz="2400" dirty="0" smtClean="0"/>
              <a:t> </a:t>
            </a:r>
            <a:r>
              <a:rPr lang="it-IT" sz="2400" dirty="0"/>
              <a:t>of Napoli "Federico </a:t>
            </a:r>
            <a:r>
              <a:rPr lang="it-IT" sz="2400" dirty="0" smtClean="0"/>
              <a:t>II)</a:t>
            </a:r>
          </a:p>
          <a:p>
            <a:pPr>
              <a:lnSpc>
                <a:spcPct val="100000"/>
              </a:lnSpc>
            </a:pPr>
            <a:r>
              <a:rPr lang="it-IT" sz="2400" dirty="0"/>
              <a:t>Location: Matera (</a:t>
            </a:r>
            <a:r>
              <a:rPr lang="it-IT" sz="2400" dirty="0" err="1" smtClean="0"/>
              <a:t>Italy</a:t>
            </a:r>
            <a:r>
              <a:rPr lang="it-IT" sz="2400" dirty="0" smtClean="0"/>
              <a:t>), </a:t>
            </a:r>
            <a:r>
              <a:rPr lang="it-IT" sz="2400" dirty="0" err="1" smtClean="0"/>
              <a:t>June</a:t>
            </a:r>
            <a:r>
              <a:rPr lang="it-IT" sz="2400" dirty="0" smtClean="0"/>
              <a:t> </a:t>
            </a:r>
            <a:r>
              <a:rPr lang="it-IT" sz="2400" dirty="0"/>
              <a:t>2022, satellite </a:t>
            </a:r>
            <a:r>
              <a:rPr lang="it-IT" sz="2400" dirty="0" err="1"/>
              <a:t>event</a:t>
            </a:r>
            <a:r>
              <a:rPr lang="it-IT" sz="2400" dirty="0"/>
              <a:t> of  the Workshop On </a:t>
            </a:r>
            <a:r>
              <a:rPr lang="it-IT" sz="2400" dirty="0" err="1"/>
              <a:t>Low</a:t>
            </a:r>
            <a:r>
              <a:rPr lang="it-IT" sz="2400" dirty="0"/>
              <a:t> Temperature </a:t>
            </a:r>
            <a:r>
              <a:rPr lang="it-IT" sz="2400" dirty="0" err="1"/>
              <a:t>Electronics</a:t>
            </a:r>
            <a:r>
              <a:rPr lang="it-IT" sz="2400" dirty="0"/>
              <a:t> (WOLTE15) </a:t>
            </a:r>
            <a:endParaRPr lang="it-IT" sz="2400" dirty="0" smtClean="0"/>
          </a:p>
          <a:p>
            <a:pPr>
              <a:lnSpc>
                <a:spcPct val="100000"/>
              </a:lnSpc>
            </a:pPr>
            <a:r>
              <a:rPr lang="it-IT" sz="2400" dirty="0" err="1" smtClean="0"/>
              <a:t>Topics</a:t>
            </a:r>
            <a:r>
              <a:rPr lang="it-IT" sz="2400" dirty="0"/>
              <a:t>: </a:t>
            </a:r>
            <a:endParaRPr lang="it-IT" sz="2400" dirty="0" smtClean="0"/>
          </a:p>
          <a:p>
            <a:pPr lvl="1">
              <a:lnSpc>
                <a:spcPct val="100000"/>
              </a:lnSpc>
            </a:pPr>
            <a:r>
              <a:rPr lang="it-IT" sz="2000" dirty="0" smtClean="0"/>
              <a:t>Quantum </a:t>
            </a:r>
            <a:r>
              <a:rPr lang="it-IT" sz="2000" dirty="0" err="1"/>
              <a:t>Computation</a:t>
            </a:r>
            <a:r>
              <a:rPr lang="it-IT" sz="2000" dirty="0"/>
              <a:t> (quantum </a:t>
            </a:r>
            <a:r>
              <a:rPr lang="it-IT" sz="2000" dirty="0" err="1"/>
              <a:t>electronics</a:t>
            </a:r>
            <a:r>
              <a:rPr lang="it-IT" sz="2000" dirty="0"/>
              <a:t> with </a:t>
            </a:r>
            <a:r>
              <a:rPr lang="it-IT" sz="2000" dirty="0" err="1"/>
              <a:t>supeconductivity</a:t>
            </a:r>
            <a:r>
              <a:rPr lang="it-IT" sz="2000" dirty="0"/>
              <a:t>, </a:t>
            </a:r>
            <a:r>
              <a:rPr lang="it-IT" sz="2000" dirty="0" err="1"/>
              <a:t>superconducting</a:t>
            </a:r>
            <a:r>
              <a:rPr lang="it-IT" sz="2000" dirty="0"/>
              <a:t> quantum </a:t>
            </a:r>
            <a:r>
              <a:rPr lang="it-IT" sz="2000" dirty="0" err="1"/>
              <a:t>computers</a:t>
            </a:r>
            <a:r>
              <a:rPr lang="it-IT" sz="2000" dirty="0"/>
              <a:t>), </a:t>
            </a:r>
            <a:endParaRPr lang="it-IT" sz="2000" dirty="0" smtClean="0"/>
          </a:p>
          <a:p>
            <a:pPr lvl="1">
              <a:lnSpc>
                <a:spcPct val="100000"/>
              </a:lnSpc>
            </a:pPr>
            <a:r>
              <a:rPr lang="it-IT" sz="2000" dirty="0" smtClean="0"/>
              <a:t>Quantum </a:t>
            </a:r>
            <a:r>
              <a:rPr lang="it-IT" sz="2000" dirty="0" err="1"/>
              <a:t>Communication</a:t>
            </a:r>
            <a:r>
              <a:rPr lang="it-IT" sz="2000" dirty="0"/>
              <a:t> (single </a:t>
            </a:r>
            <a:r>
              <a:rPr lang="it-IT" sz="2000" dirty="0" err="1"/>
              <a:t>photon</a:t>
            </a:r>
            <a:r>
              <a:rPr lang="it-IT" sz="2000" dirty="0"/>
              <a:t> </a:t>
            </a:r>
            <a:r>
              <a:rPr lang="it-IT" sz="2000" dirty="0" err="1"/>
              <a:t>superconducting</a:t>
            </a:r>
            <a:r>
              <a:rPr lang="it-IT" sz="2000" dirty="0"/>
              <a:t> detectors, </a:t>
            </a:r>
            <a:r>
              <a:rPr lang="it-IT" sz="2000" dirty="0" err="1"/>
              <a:t>superconducting</a:t>
            </a:r>
            <a:r>
              <a:rPr lang="it-IT" sz="2000" dirty="0"/>
              <a:t> </a:t>
            </a:r>
            <a:r>
              <a:rPr lang="it-IT" sz="2000" dirty="0" err="1"/>
              <a:t>transmission</a:t>
            </a:r>
            <a:r>
              <a:rPr lang="it-IT" sz="2000" dirty="0"/>
              <a:t> </a:t>
            </a:r>
            <a:r>
              <a:rPr lang="it-IT" sz="2000" dirty="0" err="1"/>
              <a:t>lines</a:t>
            </a:r>
            <a:r>
              <a:rPr lang="it-IT" sz="2000" dirty="0"/>
              <a:t>,.. ), </a:t>
            </a:r>
            <a:endParaRPr lang="it-IT" sz="2000" dirty="0" smtClean="0"/>
          </a:p>
          <a:p>
            <a:pPr lvl="1">
              <a:lnSpc>
                <a:spcPct val="100000"/>
              </a:lnSpc>
            </a:pPr>
            <a:r>
              <a:rPr lang="it-IT" sz="2000" dirty="0" smtClean="0"/>
              <a:t>Quantum </a:t>
            </a:r>
            <a:r>
              <a:rPr lang="it-IT" sz="2000" dirty="0" err="1"/>
              <a:t>Metrology</a:t>
            </a:r>
            <a:r>
              <a:rPr lang="it-IT" sz="2000" dirty="0"/>
              <a:t> (ultra sensitive </a:t>
            </a:r>
            <a:r>
              <a:rPr lang="it-IT" sz="2000" dirty="0" err="1"/>
              <a:t>superconducting</a:t>
            </a:r>
            <a:r>
              <a:rPr lang="it-IT" sz="2000" dirty="0"/>
              <a:t> quantum </a:t>
            </a:r>
            <a:r>
              <a:rPr lang="it-IT" sz="2000" dirty="0" err="1"/>
              <a:t>sensors</a:t>
            </a:r>
            <a:r>
              <a:rPr lang="it-IT" sz="2000" dirty="0"/>
              <a:t>, quantum </a:t>
            </a:r>
            <a:r>
              <a:rPr lang="it-IT" sz="2000" dirty="0" err="1"/>
              <a:t>electronics</a:t>
            </a:r>
            <a:r>
              <a:rPr lang="it-IT" sz="2000" dirty="0"/>
              <a:t> front-end), </a:t>
            </a:r>
            <a:endParaRPr lang="it-IT" sz="2000" dirty="0" smtClean="0"/>
          </a:p>
          <a:p>
            <a:pPr lvl="1">
              <a:lnSpc>
                <a:spcPct val="100000"/>
              </a:lnSpc>
            </a:pPr>
            <a:r>
              <a:rPr lang="it-IT" sz="2000" dirty="0" smtClean="0"/>
              <a:t>Quantum </a:t>
            </a:r>
            <a:r>
              <a:rPr lang="it-IT" sz="2000" dirty="0" err="1"/>
              <a:t>superconducting</a:t>
            </a:r>
            <a:r>
              <a:rPr lang="it-IT" sz="2000" dirty="0"/>
              <a:t> </a:t>
            </a:r>
            <a:r>
              <a:rPr lang="it-IT" sz="2000" dirty="0" err="1"/>
              <a:t>Materials</a:t>
            </a:r>
            <a:r>
              <a:rPr lang="it-IT" sz="2000" dirty="0"/>
              <a:t>.   </a:t>
            </a:r>
            <a:endParaRPr lang="it-IT" sz="2000" dirty="0" smtClean="0"/>
          </a:p>
          <a:p>
            <a:pPr>
              <a:lnSpc>
                <a:spcPct val="100000"/>
              </a:lnSpc>
            </a:pPr>
            <a:r>
              <a:rPr lang="it-IT" sz="2400" dirty="0" err="1"/>
              <a:t>Expected</a:t>
            </a:r>
            <a:r>
              <a:rPr lang="it-IT" sz="2400" dirty="0"/>
              <a:t> </a:t>
            </a:r>
            <a:r>
              <a:rPr lang="it-IT" sz="2400" dirty="0" err="1"/>
              <a:t>attendance</a:t>
            </a:r>
            <a:r>
              <a:rPr lang="it-IT" sz="2400" dirty="0"/>
              <a:t>: </a:t>
            </a:r>
            <a:r>
              <a:rPr lang="it-IT" sz="2400" dirty="0" err="1"/>
              <a:t>max</a:t>
            </a:r>
            <a:r>
              <a:rPr lang="it-IT" sz="2400" dirty="0"/>
              <a:t> </a:t>
            </a:r>
            <a:r>
              <a:rPr lang="it-IT" sz="2400" dirty="0" smtClean="0"/>
              <a:t>30-35</a:t>
            </a:r>
          </a:p>
          <a:p>
            <a:pPr>
              <a:lnSpc>
                <a:spcPct val="100000"/>
              </a:lnSpc>
            </a:pPr>
            <a:r>
              <a:rPr lang="it-IT" sz="2400" dirty="0" err="1"/>
              <a:t>Other</a:t>
            </a:r>
            <a:r>
              <a:rPr lang="it-IT" sz="2400" dirty="0"/>
              <a:t> </a:t>
            </a:r>
            <a:r>
              <a:rPr lang="it-IT" sz="2400" dirty="0" err="1"/>
              <a:t>sponsors</a:t>
            </a:r>
            <a:r>
              <a:rPr lang="it-IT" sz="2400" dirty="0"/>
              <a:t> (</a:t>
            </a:r>
            <a:r>
              <a:rPr lang="it-IT" sz="2400" dirty="0" err="1"/>
              <a:t>tentative</a:t>
            </a:r>
            <a:r>
              <a:rPr lang="it-IT" sz="2400" dirty="0"/>
              <a:t>): </a:t>
            </a:r>
            <a:r>
              <a:rPr lang="it-IT" sz="2400" dirty="0" err="1"/>
              <a:t>University</a:t>
            </a:r>
            <a:r>
              <a:rPr lang="it-IT" sz="2400" dirty="0"/>
              <a:t> of </a:t>
            </a:r>
            <a:r>
              <a:rPr lang="it-IT" sz="2400" dirty="0" err="1"/>
              <a:t>Naples</a:t>
            </a:r>
            <a:r>
              <a:rPr lang="it-IT" sz="2400" dirty="0"/>
              <a:t>, INFN, Comune di </a:t>
            </a:r>
            <a:r>
              <a:rPr lang="it-IT" sz="2400" dirty="0" smtClean="0"/>
              <a:t>Matera</a:t>
            </a:r>
          </a:p>
        </p:txBody>
      </p:sp>
    </p:spTree>
    <p:extLst>
      <p:ext uri="{BB962C8B-B14F-4D97-AF65-F5344CB8AC3E}">
        <p14:creationId xmlns:p14="http://schemas.microsoft.com/office/powerpoint/2010/main" val="1659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ESAS summer school </a:t>
            </a:r>
            <a:r>
              <a:rPr lang="nl-NL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2022 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"/>
            <a:r>
              <a:rPr lang="it-IT" sz="2400" dirty="0" smtClean="0"/>
              <a:t>Organizer: </a:t>
            </a:r>
            <a:r>
              <a:rPr lang="it-IT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Pascal </a:t>
            </a:r>
            <a:r>
              <a:rPr lang="it-IT" sz="24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Tixador</a:t>
            </a:r>
            <a:r>
              <a:rPr lang="it-IT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it-IT" sz="24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University</a:t>
            </a:r>
            <a:r>
              <a:rPr lang="it-IT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of Grenoble)</a:t>
            </a:r>
            <a:endParaRPr lang="it-IT" sz="2400" dirty="0"/>
          </a:p>
          <a:p>
            <a:pPr>
              <a:lnSpc>
                <a:spcPct val="100000"/>
              </a:lnSpc>
            </a:pPr>
            <a:r>
              <a:rPr lang="it-IT" sz="2400" dirty="0"/>
              <a:t>Location: </a:t>
            </a:r>
            <a:r>
              <a:rPr lang="nl-NL" sz="2400" dirty="0">
                <a:solidFill>
                  <a:srgbClr val="000000"/>
                </a:solidFill>
                <a:latin typeface="Calibri" panose="020F0502020204030204" pitchFamily="34" charset="0"/>
              </a:rPr>
              <a:t>Lans en Vercors  2022 </a:t>
            </a:r>
            <a:r>
              <a:rPr lang="nl-NL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it-IT" sz="2400" dirty="0"/>
          </a:p>
          <a:p>
            <a:pPr lvl="0"/>
            <a:r>
              <a:rPr lang="it-IT" sz="2400" dirty="0" err="1"/>
              <a:t>Topics</a:t>
            </a:r>
            <a:r>
              <a:rPr lang="it-IT" sz="2400" dirty="0"/>
              <a:t>: </a:t>
            </a:r>
            <a:endParaRPr lang="it-IT" sz="2400" dirty="0" smtClean="0"/>
          </a:p>
          <a:p>
            <a:pPr lvl="1"/>
            <a:r>
              <a:rPr lang="en-US" sz="2000" dirty="0" smtClean="0"/>
              <a:t>Fundamentals (Superconducting properties, pinning mechanisms);</a:t>
            </a:r>
            <a:endParaRPr lang="it-IT" sz="2000" dirty="0"/>
          </a:p>
          <a:p>
            <a:pPr lvl="1"/>
            <a:r>
              <a:rPr lang="en-US" sz="2000" dirty="0" smtClean="0"/>
              <a:t>Materials (</a:t>
            </a:r>
            <a:r>
              <a:rPr lang="en-US" sz="2000" dirty="0" err="1" smtClean="0"/>
              <a:t>NbTi</a:t>
            </a:r>
            <a:r>
              <a:rPr lang="en-US" sz="2000" dirty="0" smtClean="0"/>
              <a:t>, Nb3Sn, </a:t>
            </a:r>
            <a:r>
              <a:rPr lang="en-US" sz="2000" dirty="0" err="1" smtClean="0"/>
              <a:t>ReBCO</a:t>
            </a:r>
            <a:r>
              <a:rPr lang="en-US" sz="2000" dirty="0" smtClean="0"/>
              <a:t>, IBS)</a:t>
            </a:r>
            <a:endParaRPr lang="it-IT" sz="2000" dirty="0"/>
          </a:p>
          <a:p>
            <a:pPr lvl="1"/>
            <a:r>
              <a:rPr lang="en-US" sz="2000" dirty="0" smtClean="0"/>
              <a:t>Modelling (ac losses, magnet) ;</a:t>
            </a:r>
          </a:p>
          <a:p>
            <a:pPr lvl="1"/>
            <a:r>
              <a:rPr lang="it-IT" sz="2000" dirty="0" smtClean="0"/>
              <a:t>Application (SMES, FCL, High Energy </a:t>
            </a:r>
            <a:r>
              <a:rPr lang="it-IT" sz="2000" dirty="0" err="1" smtClean="0"/>
              <a:t>Physics</a:t>
            </a:r>
            <a:r>
              <a:rPr lang="it-IT" sz="2000" dirty="0" smtClean="0"/>
              <a:t>, MRI, Fusion, </a:t>
            </a:r>
            <a:r>
              <a:rPr lang="it-IT" sz="2000" dirty="0" err="1" smtClean="0"/>
              <a:t>Electrical</a:t>
            </a:r>
            <a:r>
              <a:rPr lang="it-IT" sz="2000" dirty="0" smtClean="0"/>
              <a:t> </a:t>
            </a:r>
            <a:r>
              <a:rPr lang="it-IT" sz="2000" dirty="0" err="1" smtClean="0"/>
              <a:t>machines</a:t>
            </a:r>
            <a:r>
              <a:rPr lang="it-IT" sz="2000" dirty="0" smtClean="0"/>
              <a:t>)</a:t>
            </a:r>
            <a:endParaRPr lang="it-IT" sz="2000" dirty="0"/>
          </a:p>
          <a:p>
            <a:pPr>
              <a:lnSpc>
                <a:spcPct val="100000"/>
              </a:lnSpc>
            </a:pPr>
            <a:r>
              <a:rPr lang="en-US" sz="2400" dirty="0" smtClean="0"/>
              <a:t>Other </a:t>
            </a:r>
            <a:r>
              <a:rPr lang="en-US" sz="2400" dirty="0"/>
              <a:t>sponsors: </a:t>
            </a:r>
            <a:r>
              <a:rPr lang="en-US" sz="2400" dirty="0" smtClean="0"/>
              <a:t>IEEE CSC </a:t>
            </a:r>
            <a:r>
              <a:rPr lang="it-IT" sz="2400" dirty="0" smtClean="0"/>
              <a:t>, AFF </a:t>
            </a:r>
            <a:endParaRPr lang="it-IT" sz="2400" dirty="0"/>
          </a:p>
          <a:p>
            <a:endParaRPr lang="it-IT" sz="2400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393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chemeClr val="accent3">
                    <a:lumMod val="75000"/>
                  </a:schemeClr>
                </a:solidFill>
              </a:rPr>
              <a:t>Points</a:t>
            </a:r>
            <a:r>
              <a:rPr lang="it-IT" b="1" dirty="0" smtClean="0">
                <a:solidFill>
                  <a:schemeClr val="accent3">
                    <a:lumMod val="75000"/>
                  </a:schemeClr>
                </a:solidFill>
              </a:rPr>
              <a:t> for the </a:t>
            </a:r>
            <a:r>
              <a:rPr lang="it-IT" b="1" dirty="0" err="1" smtClean="0">
                <a:solidFill>
                  <a:schemeClr val="accent3">
                    <a:lumMod val="75000"/>
                  </a:schemeClr>
                </a:solidFill>
              </a:rPr>
              <a:t>discussio</a:t>
            </a:r>
            <a:r>
              <a:rPr lang="it-IT" b="1" dirty="0" err="1">
                <a:solidFill>
                  <a:schemeClr val="accent3">
                    <a:lumMod val="75000"/>
                  </a:schemeClr>
                </a:solidFill>
              </a:rPr>
              <a:t>n</a:t>
            </a:r>
            <a:endParaRPr lang="it-IT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 the </a:t>
            </a:r>
            <a:r>
              <a:rPr lang="it-IT" dirty="0" err="1" smtClean="0"/>
              <a:t>past</a:t>
            </a:r>
            <a:r>
              <a:rPr lang="it-IT" dirty="0" smtClean="0"/>
              <a:t>, ESAS </a:t>
            </a:r>
            <a:r>
              <a:rPr lang="it-IT" dirty="0" err="1" smtClean="0"/>
              <a:t>promoted</a:t>
            </a:r>
            <a:r>
              <a:rPr lang="it-IT" dirty="0" smtClean="0"/>
              <a:t> and </a:t>
            </a:r>
            <a:r>
              <a:rPr lang="it-IT" dirty="0" err="1" smtClean="0"/>
              <a:t>funded</a:t>
            </a:r>
            <a:r>
              <a:rPr lang="it-IT" dirty="0" smtClean="0"/>
              <a:t> ESAS Schools</a:t>
            </a:r>
            <a:endParaRPr lang="it-IT" dirty="0"/>
          </a:p>
          <a:p>
            <a:r>
              <a:rPr lang="it-IT" dirty="0" smtClean="0"/>
              <a:t>More </a:t>
            </a:r>
            <a:r>
              <a:rPr lang="it-IT" dirty="0" err="1" smtClean="0"/>
              <a:t>recently</a:t>
            </a:r>
            <a:r>
              <a:rPr lang="it-IT" dirty="0" smtClean="0"/>
              <a:t>, ESAS </a:t>
            </a:r>
            <a:r>
              <a:rPr lang="it-IT" dirty="0" err="1" smtClean="0"/>
              <a:t>participated</a:t>
            </a:r>
            <a:r>
              <a:rPr lang="it-IT" dirty="0" smtClean="0"/>
              <a:t> and </a:t>
            </a:r>
            <a:r>
              <a:rPr lang="it-IT" dirty="0" err="1" smtClean="0"/>
              <a:t>supported</a:t>
            </a:r>
            <a:r>
              <a:rPr lang="it-IT" dirty="0" smtClean="0"/>
              <a:t> </a:t>
            </a:r>
            <a:r>
              <a:rPr lang="it-IT" dirty="0" err="1" smtClean="0"/>
              <a:t>schools</a:t>
            </a:r>
            <a:r>
              <a:rPr lang="it-IT" dirty="0" smtClean="0"/>
              <a:t> </a:t>
            </a:r>
            <a:r>
              <a:rPr lang="it-IT" dirty="0" err="1" smtClean="0"/>
              <a:t>organized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r>
              <a:rPr lang="it-IT" dirty="0" err="1" smtClean="0"/>
              <a:t>within</a:t>
            </a:r>
            <a:r>
              <a:rPr lang="it-IT" dirty="0" smtClean="0"/>
              <a:t> ESAS </a:t>
            </a:r>
          </a:p>
          <a:p>
            <a:r>
              <a:rPr lang="it-IT" dirty="0" smtClean="0"/>
              <a:t>Future ? </a:t>
            </a:r>
          </a:p>
          <a:p>
            <a:pPr lvl="1"/>
            <a:r>
              <a:rPr lang="en-US" dirty="0" smtClean="0"/>
              <a:t>To </a:t>
            </a:r>
            <a:r>
              <a:rPr lang="en-US" dirty="0"/>
              <a:t>collect suggestions </a:t>
            </a:r>
            <a:r>
              <a:rPr lang="en-US" dirty="0" smtClean="0"/>
              <a:t>of </a:t>
            </a:r>
            <a:r>
              <a:rPr lang="en-US" dirty="0"/>
              <a:t>innovative </a:t>
            </a:r>
            <a:r>
              <a:rPr lang="en-US" dirty="0" smtClean="0"/>
              <a:t>topics, </a:t>
            </a:r>
            <a:r>
              <a:rPr lang="en-US" dirty="0"/>
              <a:t>also in connection with fields in which applied superconductivity can play a role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To promote schools</a:t>
            </a:r>
            <a:r>
              <a:rPr lang="en-US" dirty="0"/>
              <a:t>, also in collaboration with inter-disciplinary reality, or provide innovative subjects to be inserted in schools already in planning.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223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472</TotalTime>
  <Words>784</Words>
  <Application>Microsoft Office PowerPoint</Application>
  <PresentationFormat>Widescreen</PresentationFormat>
  <Paragraphs>237</Paragraphs>
  <Slides>8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ESAS Schools</vt:lpstr>
      <vt:lpstr>Previous Schools funded by ESAS</vt:lpstr>
      <vt:lpstr>New Proposals for the 2022</vt:lpstr>
      <vt:lpstr>3rd International School on Numerical Modelling for Applied Superconductivity</vt:lpstr>
      <vt:lpstr>Summer School on Superconducting Electronics </vt:lpstr>
      <vt:lpstr>Superconductivity for Quantum Technologies</vt:lpstr>
      <vt:lpstr>ESAS summer school 2022 </vt:lpstr>
      <vt:lpstr>Points for the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Schools</dc:title>
  <dc:creator>Marina</dc:creator>
  <cp:lastModifiedBy> </cp:lastModifiedBy>
  <cp:revision>25</cp:revision>
  <dcterms:created xsi:type="dcterms:W3CDTF">2021-09-02T08:16:30Z</dcterms:created>
  <dcterms:modified xsi:type="dcterms:W3CDTF">2021-09-02T16:08:33Z</dcterms:modified>
</cp:coreProperties>
</file>