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789" r:id="rId5"/>
    <p:sldId id="906" r:id="rId6"/>
    <p:sldId id="913" r:id="rId7"/>
    <p:sldId id="910" r:id="rId8"/>
    <p:sldId id="915" r:id="rId9"/>
    <p:sldId id="916" r:id="rId1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00FF"/>
    <a:srgbClr val="0066FF"/>
    <a:srgbClr val="FF00FF"/>
    <a:srgbClr val="000099"/>
    <a:srgbClr val="CCFFCC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03" autoAdjust="0"/>
    <p:restoredTop sz="99578" autoAdjust="0"/>
  </p:normalViewPr>
  <p:slideViewPr>
    <p:cSldViewPr snapToObjects="1" showGuides="1">
      <p:cViewPr varScale="1">
        <p:scale>
          <a:sx n="121" d="100"/>
          <a:sy n="121" d="100"/>
        </p:scale>
        <p:origin x="96" y="48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indico.cern.ch/event/1055554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edms.cern.ch/document/2612909/0.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8084/" TargetMode="External"/><Relationship Id="rId2" Type="http://schemas.openxmlformats.org/officeDocument/2006/relationships/hyperlink" Target="https://edms.cern.ch/document/247243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Field quality update: D1</a:t>
            </a:r>
            <a:r>
              <a:rPr lang="en-GB" dirty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and D2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766" y="4365104"/>
            <a:ext cx="7243833" cy="153404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Todesco, K. Suzuki, T. Nakamoto, M. Sugano, A. Musso, B. 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Caiffi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, A. 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Pampaloni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, S. Farinon, A. Foussat</a:t>
            </a:r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latin typeface="Times"/>
                <a:cs typeface="Times"/>
              </a:rPr>
              <a:t>7</a:t>
            </a:r>
            <a:r>
              <a:rPr lang="en-GB" baseline="30000" dirty="0" smtClean="0">
                <a:latin typeface="Times"/>
                <a:cs typeface="Times"/>
              </a:rPr>
              <a:t>th</a:t>
            </a:r>
            <a:r>
              <a:rPr lang="en-GB" dirty="0" smtClean="0">
                <a:latin typeface="Times"/>
                <a:cs typeface="Times"/>
              </a:rPr>
              <a:t> September 2021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5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011" y="5050606"/>
            <a:ext cx="1099072" cy="47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457" y="5053529"/>
            <a:ext cx="1069343" cy="469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D1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First short model MBXFS1 (X-section 1)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Iteration on cross-section for (i) compensating the coil size and (ii) correcting the effect of saturation that was not expected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Second and third short model MXBFS2 and MBXFS3 (X- section 2)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Second iteration on cross-section to better center the multipoles (20 units of b</a:t>
            </a:r>
            <a:r>
              <a:rPr lang="fr-CH" sz="18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 correct)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Prototype MBXFP1</a:t>
            </a:r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Magnet completed in June, tested and reaching nominal current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Room temperature and 1.9 K magnetic measurements at 12 kA (7 TeV equivalent) </a:t>
            </a:r>
            <a:r>
              <a:rPr lang="fr-CH" sz="1800" dirty="0">
                <a:latin typeface="Times"/>
                <a:cs typeface="Times"/>
                <a:sym typeface="Symbol" pitchFamily="18" charset="2"/>
              </a:rPr>
              <a:t>are available </a:t>
            </a:r>
            <a:r>
              <a:rPr lang="fr-CH" sz="1800" dirty="0">
                <a:latin typeface="Times"/>
                <a:cs typeface="Times"/>
                <a:sym typeface="Symbol" pitchFamily="18" charset="2"/>
                <a:hlinkClick r:id="rId2"/>
              </a:rPr>
              <a:t>https://indico.cern.ch/event/1055554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  <a:hlinkClick r:id="rId2"/>
              </a:rPr>
              <a:t>/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Results 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Large b3 reduction was successful: from 20 units down to 3.5-6.0 units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At nominal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expect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measurements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protoype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+ model of KEK cryostat) about -6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b3 and 6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b5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10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0588" y="256086"/>
            <a:ext cx="1099072" cy="47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22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D1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FINE TUNING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KEK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proposing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 fine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tuning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the cross-section,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 minor change of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wedges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less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0.3 mm)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This change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should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give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series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-2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b3 and 1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b5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Document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prepared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en-GB" sz="1600" dirty="0"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https://edms.cern.ch/document/2612909</a:t>
            </a:r>
            <a:endParaRPr lang="fr-CH" sz="1200" dirty="0" smtClean="0">
              <a:latin typeface="Times" panose="02020603050405020304" pitchFamily="18" charset="0"/>
              <a:cs typeface="Times" panose="02020603050405020304" pitchFamily="18" charset="0"/>
              <a:sym typeface="Symbol" pitchFamily="18" charset="2"/>
            </a:endParaRPr>
          </a:p>
          <a:p>
            <a:pPr marL="457200" lvl="1" indent="0">
              <a:buNone/>
            </a:pP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10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0588" y="256086"/>
            <a:ext cx="1099072" cy="47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F9F221-8B68-464C-BC18-55E074F5B324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0588" y="3212976"/>
            <a:ext cx="2768499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09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D2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D2 short model (one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manufactured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apertures)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Design: -1.2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b</a:t>
            </a:r>
            <a:r>
              <a:rPr lang="fr-CH" sz="18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, 1.5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b</a:t>
            </a:r>
            <a:r>
              <a:rPr lang="fr-CH" sz="1800" baseline="-25000" dirty="0" smtClean="0">
                <a:latin typeface="Times"/>
                <a:cs typeface="Times"/>
                <a:sym typeface="Symbol" pitchFamily="18" charset="2"/>
              </a:rPr>
              <a:t>5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Large compensation of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size (non nominal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shimming</a:t>
            </a:r>
            <a:r>
              <a:rPr lang="fr-CH" sz="1800" dirty="0">
                <a:latin typeface="Times"/>
                <a:cs typeface="Times"/>
                <a:sym typeface="Symbol" pitchFamily="18" charset="2"/>
              </a:rPr>
              <a:t>)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12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b</a:t>
            </a:r>
            <a:r>
              <a:rPr lang="fr-CH" sz="18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…, 9.5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b</a:t>
            </a:r>
            <a:r>
              <a:rPr lang="fr-CH" sz="1800" baseline="-25000" dirty="0" smtClean="0">
                <a:latin typeface="Times"/>
                <a:cs typeface="Times"/>
                <a:sym typeface="Symbol" pitchFamily="18" charset="2"/>
              </a:rPr>
              <a:t>5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Fine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tuning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short model to prototype (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  <a:hlinkClick r:id="rId2"/>
              </a:rPr>
              <a:t>EDMS 2472430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Reduction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4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and b5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Prototype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has been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completed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July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case, non nominal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shimming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Measurements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prototype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done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stage of single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aperture in May,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apertures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together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July, and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iron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yok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August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Based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these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measurements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expect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nominal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9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3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11 of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b</a:t>
            </a:r>
            <a:r>
              <a:rPr lang="fr-CH" sz="1600" baseline="-25000" dirty="0" smtClean="0">
                <a:latin typeface="Times"/>
                <a:cs typeface="Times"/>
                <a:sym typeface="Symbol" pitchFamily="18" charset="2"/>
              </a:rPr>
              <a:t>5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baseline="-25000" dirty="0" smtClean="0">
                <a:latin typeface="Times"/>
                <a:cs typeface="Times"/>
                <a:sym typeface="Symbol" pitchFamily="18" charset="2"/>
                <a:hlinkClick r:id="rId3"/>
              </a:rPr>
              <a:t>https</a:t>
            </a:r>
            <a:r>
              <a:rPr lang="fr-CH" sz="2000" baseline="-25000" dirty="0">
                <a:latin typeface="Times"/>
                <a:cs typeface="Times"/>
                <a:sym typeface="Symbol" pitchFamily="18" charset="2"/>
                <a:hlinkClick r:id="rId3"/>
              </a:rPr>
              <a:t>://indico.cern.ch/event/1068084</a:t>
            </a:r>
            <a:r>
              <a:rPr lang="fr-CH" sz="2000" baseline="-25000" dirty="0" smtClean="0">
                <a:latin typeface="Times"/>
                <a:cs typeface="Times"/>
                <a:sym typeface="Symbol" pitchFamily="18" charset="2"/>
                <a:hlinkClick r:id="rId3"/>
              </a:rPr>
              <a:t>/</a:t>
            </a:r>
            <a:r>
              <a:rPr lang="fr-CH" sz="2000" baseline="-25000" dirty="0" smtClean="0">
                <a:latin typeface="Times"/>
                <a:cs typeface="Times"/>
                <a:sym typeface="Symbol" pitchFamily="18" charset="2"/>
              </a:rPr>
              <a:t> </a:t>
            </a:r>
            <a:endParaRPr lang="fr-CH" sz="2000" baseline="-25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15" name="Immagine 6" descr="Immagine che contiene verde, interni&#10;&#10;Descrizione generata automaticamente">
            <a:extLst>
              <a:ext uri="{FF2B5EF4-FFF2-40B4-BE49-F238E27FC236}">
                <a16:creationId xmlns:a16="http://schemas.microsoft.com/office/drawing/2014/main" id="{F9FD52FB-93EB-C945-A144-79224C709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089873" y="395662"/>
            <a:ext cx="2232248" cy="167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0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D2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FINE TUNING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INFN proposes a modification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of 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wedges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out of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10, of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less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0.3 mm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should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allow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landing on -2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b3 and 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b5, and at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time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some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insulation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layers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can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recovered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shorter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–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guarantees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more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flexibility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for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produciton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4" descr="Shape, arrow&#10;&#10;Description automatically generated">
            <a:extLst>
              <a:ext uri="{FF2B5EF4-FFF2-40B4-BE49-F238E27FC236}">
                <a16:creationId xmlns:a16="http://schemas.microsoft.com/office/drawing/2014/main" id="{8FDAB056-2D49-4A34-AEDC-6A14B3E02A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924944"/>
            <a:ext cx="6023992" cy="301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17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CONCLUSIONS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D1 and D2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will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have a fine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tuning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of the cross-section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between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prototype and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series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geometry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change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smaller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previous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one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done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short model to prototype (for D1 and D2) and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first to second short model (for D1)</a:t>
            </a:r>
          </a:p>
          <a:p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Main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reason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to correct a large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systematic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b5 (6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in D1, 12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in D2), impossible to correct via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shimming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, and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recover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better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values for b3</a:t>
            </a:r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Results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will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visibile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mid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2022 for D1 and end 2022 for D2 via room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temperature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magnetic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measurements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51412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97361</TotalTime>
  <Words>527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Book Antiqua</vt:lpstr>
      <vt:lpstr>Calibri</vt:lpstr>
      <vt:lpstr>Symbol</vt:lpstr>
      <vt:lpstr>Times</vt:lpstr>
      <vt:lpstr>Wingdings</vt:lpstr>
      <vt:lpstr>Thème Office</vt:lpstr>
      <vt:lpstr>Field quality update: D1 and D2</vt:lpstr>
      <vt:lpstr>D1</vt:lpstr>
      <vt:lpstr>D1 FINE TUNING</vt:lpstr>
      <vt:lpstr>D2</vt:lpstr>
      <vt:lpstr>D2 FINE TUNING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susana.izquierdo.bermudez@cern.ch</dc:creator>
  <cp:lastModifiedBy>Ezio Todesco</cp:lastModifiedBy>
  <cp:revision>1630</cp:revision>
  <cp:lastPrinted>2019-10-29T09:56:18Z</cp:lastPrinted>
  <dcterms:created xsi:type="dcterms:W3CDTF">2016-02-12T10:02:27Z</dcterms:created>
  <dcterms:modified xsi:type="dcterms:W3CDTF">2021-09-06T08:45:06Z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