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425" r:id="rId6"/>
    <p:sldId id="428" r:id="rId7"/>
    <p:sldId id="426" r:id="rId8"/>
    <p:sldId id="427" r:id="rId9"/>
    <p:sldId id="423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425"/>
            <p14:sldId id="428"/>
            <p14:sldId id="426"/>
            <p14:sldId id="427"/>
            <p14:sldId id="4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96" autoAdjust="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4014" y="1716"/>
      </p:cViewPr>
      <p:guideLst>
        <p:guide orient="horz" pos="4080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9/7/2021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9/7/2021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file/2610870/0.1/LHC-BSRTM-EC-0003-0-1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996" y="2944763"/>
            <a:ext cx="7200000" cy="1800000"/>
          </a:xfrm>
        </p:spPr>
        <p:txBody>
          <a:bodyPr/>
          <a:lstStyle/>
          <a:p>
            <a:pPr algn="ctr"/>
            <a:r>
              <a:rPr lang="en-US" dirty="0"/>
              <a:t>Aperture consideration of the BSRTM minimum mirror position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509120"/>
            <a:ext cx="7848872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</a:t>
            </a:r>
          </a:p>
          <a:p>
            <a:pPr algn="ctr"/>
            <a:r>
              <a:rPr lang="en-US" dirty="0"/>
              <a:t>Thanks to E. </a:t>
            </a:r>
            <a:r>
              <a:rPr lang="en-US" dirty="0" err="1"/>
              <a:t>Bravin</a:t>
            </a:r>
            <a:r>
              <a:rPr lang="en-US" dirty="0"/>
              <a:t>, R. Bruce, S. Fartoukh, S. Redaelli, R. Tomas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115616" y="6073775"/>
            <a:ext cx="6480000" cy="349250"/>
          </a:xfrm>
        </p:spPr>
        <p:txBody>
          <a:bodyPr/>
          <a:lstStyle/>
          <a:p>
            <a:r>
              <a:rPr lang="en-US" dirty="0"/>
              <a:t>WP2 Meeting 7/9/2021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2EA0EBF-F5D2-49A9-8F89-DFD8801AF37F}"/>
              </a:ext>
            </a:extLst>
          </p:cNvPr>
          <p:cNvSpPr/>
          <p:nvPr/>
        </p:nvSpPr>
        <p:spPr>
          <a:xfrm>
            <a:off x="8210550" y="4718666"/>
            <a:ext cx="203200" cy="50451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A004C2B-F2B5-41DB-89B0-F2A631BE7C32}"/>
              </a:ext>
            </a:extLst>
          </p:cNvPr>
          <p:cNvSpPr/>
          <p:nvPr/>
        </p:nvSpPr>
        <p:spPr>
          <a:xfrm>
            <a:off x="7937500" y="5581122"/>
            <a:ext cx="800099" cy="455524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4E3FE-CAEB-4E92-9AE7-98BB4898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BSRTM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C7A13-00E8-425C-8D77-335E617F6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64833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New synchrotron radiation monitor installed in Point 4: </a:t>
            </a:r>
            <a:r>
              <a:rPr lang="en-GB" sz="1800" dirty="0">
                <a:hlinkClick r:id="rId2"/>
              </a:rPr>
              <a:t>LHC-BSRTM-EC-0003-0-1.docx</a:t>
            </a:r>
            <a:r>
              <a:rPr lang="en-GB" sz="1800" dirty="0"/>
              <a:t> at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5ABD17-0C85-4049-9876-0D17415A684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3129275" cy="2216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36FEEB-F8AD-4670-B8CC-222D49ED33C4}"/>
              </a:ext>
            </a:extLst>
          </p:cNvPr>
          <p:cNvPicPr/>
          <p:nvPr/>
        </p:nvPicPr>
        <p:blipFill rotWithShape="1">
          <a:blip r:embed="rId4"/>
          <a:srcRect l="5885" t="15550" r="3769" b="2494"/>
          <a:stretch/>
        </p:blipFill>
        <p:spPr bwMode="auto">
          <a:xfrm>
            <a:off x="5069525" y="1844824"/>
            <a:ext cx="2565832" cy="25695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A034C5-7590-48FA-BAB0-286A45463D7F}"/>
              </a:ext>
            </a:extLst>
          </p:cNvPr>
          <p:cNvCxnSpPr>
            <a:cxnSpLocks/>
          </p:cNvCxnSpPr>
          <p:nvPr/>
        </p:nvCxnSpPr>
        <p:spPr>
          <a:xfrm>
            <a:off x="4572000" y="3140968"/>
            <a:ext cx="388799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FE50A3-9B03-41F3-91BC-E5F608656F85}"/>
              </a:ext>
            </a:extLst>
          </p:cNvPr>
          <p:cNvCxnSpPr>
            <a:cxnSpLocks/>
          </p:cNvCxnSpPr>
          <p:nvPr/>
        </p:nvCxnSpPr>
        <p:spPr>
          <a:xfrm>
            <a:off x="4572000" y="3034258"/>
            <a:ext cx="388799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E9F1E40-CC7B-4976-A19A-5DA6BCF91568}"/>
              </a:ext>
            </a:extLst>
          </p:cNvPr>
          <p:cNvSpPr txBox="1">
            <a:spLocks/>
          </p:cNvSpPr>
          <p:nvPr/>
        </p:nvSpPr>
        <p:spPr>
          <a:xfrm>
            <a:off x="318950" y="4803151"/>
            <a:ext cx="4837250" cy="11233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Operational requirement: mirror as close a possible to the beam</a:t>
            </a:r>
          </a:p>
          <a:p>
            <a:r>
              <a:rPr lang="en-US" sz="1800" dirty="0"/>
              <a:t>Operational range: 10 mm to 40 mm from the axis.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696B422-94A4-4033-A2CE-A32DA22B571F}"/>
              </a:ext>
            </a:extLst>
          </p:cNvPr>
          <p:cNvCxnSpPr>
            <a:cxnSpLocks/>
          </p:cNvCxnSpPr>
          <p:nvPr/>
        </p:nvCxnSpPr>
        <p:spPr>
          <a:xfrm flipV="1">
            <a:off x="8604250" y="2953117"/>
            <a:ext cx="0" cy="1878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F7ACB1F4-EDEF-49D5-803E-2067BDD5E7E1}"/>
              </a:ext>
            </a:extLst>
          </p:cNvPr>
          <p:cNvSpPr/>
          <p:nvPr/>
        </p:nvSpPr>
        <p:spPr>
          <a:xfrm>
            <a:off x="8067675" y="5696093"/>
            <a:ext cx="536575" cy="2255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378559-3BF0-4AC5-BB6B-838CE74C34D0}"/>
              </a:ext>
            </a:extLst>
          </p:cNvPr>
          <p:cNvSpPr/>
          <p:nvPr/>
        </p:nvSpPr>
        <p:spPr>
          <a:xfrm>
            <a:off x="8210550" y="4843417"/>
            <a:ext cx="203200" cy="2076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4C10A-6806-4202-A26E-FBB0AB7FC233}"/>
              </a:ext>
            </a:extLst>
          </p:cNvPr>
          <p:cNvSpPr txBox="1"/>
          <p:nvPr/>
        </p:nvSpPr>
        <p:spPr>
          <a:xfrm>
            <a:off x="5502358" y="4699001"/>
            <a:ext cx="2132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Ideal position</a:t>
            </a:r>
          </a:p>
          <a:p>
            <a:r>
              <a:rPr lang="en-US" dirty="0"/>
              <a:t>Position Margin</a:t>
            </a:r>
          </a:p>
          <a:p>
            <a:r>
              <a:rPr lang="en-US" dirty="0"/>
              <a:t>Beam Margins</a:t>
            </a:r>
          </a:p>
          <a:p>
            <a:r>
              <a:rPr lang="en-US" dirty="0"/>
              <a:t>Ideal beam</a:t>
            </a:r>
          </a:p>
          <a:p>
            <a:endParaRPr lang="en-US" dirty="0"/>
          </a:p>
          <a:p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1BBA79-9A84-468D-A50B-0A808EA52E30}"/>
              </a:ext>
            </a:extLst>
          </p:cNvPr>
          <p:cNvCxnSpPr>
            <a:cxnSpLocks/>
          </p:cNvCxnSpPr>
          <p:nvPr/>
        </p:nvCxnSpPr>
        <p:spPr>
          <a:xfrm>
            <a:off x="7010400" y="4899334"/>
            <a:ext cx="1117600" cy="14069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ABD27DD-CF28-447E-8442-ADD073BA81BB}"/>
              </a:ext>
            </a:extLst>
          </p:cNvPr>
          <p:cNvCxnSpPr>
            <a:cxnSpLocks/>
          </p:cNvCxnSpPr>
          <p:nvPr/>
        </p:nvCxnSpPr>
        <p:spPr>
          <a:xfrm>
            <a:off x="7219950" y="5154995"/>
            <a:ext cx="908050" cy="6818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CBEA12-BE8E-49B4-9FE6-597F3C413C1C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114439" y="5423380"/>
            <a:ext cx="1223111" cy="15774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CB0D1EB-8194-4D6D-9821-3580E0AE269B}"/>
              </a:ext>
            </a:extLst>
          </p:cNvPr>
          <p:cNvCxnSpPr>
            <a:cxnSpLocks/>
            <a:endCxn id="21" idx="0"/>
          </p:cNvCxnSpPr>
          <p:nvPr/>
        </p:nvCxnSpPr>
        <p:spPr>
          <a:xfrm flipV="1">
            <a:off x="7114439" y="5696093"/>
            <a:ext cx="1221524" cy="5709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434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1055883" y="858707"/>
            <a:ext cx="3007981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4863346" y="841389"/>
            <a:ext cx="3054161" cy="229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8555FDF-43CF-4A2A-A246-48158CF1F3FF}"/>
              </a:ext>
            </a:extLst>
          </p:cNvPr>
          <p:cNvSpPr txBox="1"/>
          <p:nvPr/>
        </p:nvSpPr>
        <p:spPr>
          <a:xfrm>
            <a:off x="326348" y="11144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07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0229-2745-4328-B27F-C15373B1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consideration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8A62F1-706B-4616-B7F0-95FBDD0F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82" y="858707"/>
            <a:ext cx="3007983" cy="22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0E40390-0A90-4785-9235-E1936E3C7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346" y="841389"/>
            <a:ext cx="3054161" cy="229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D3D050-59F6-48B3-A6CB-4D23CC94DAB3}"/>
              </a:ext>
            </a:extLst>
          </p:cNvPr>
          <p:cNvSpPr txBox="1"/>
          <p:nvPr/>
        </p:nvSpPr>
        <p:spPr>
          <a:xfrm>
            <a:off x="650427" y="4381500"/>
            <a:ext cx="8297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and Run2 optics are similar. No optics change foreseen in the dogleg during the cycle.</a:t>
            </a:r>
          </a:p>
          <a:p>
            <a:r>
              <a:rPr lang="en-US" dirty="0"/>
              <a:t>One can assume: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x</a:t>
            </a:r>
            <a:r>
              <a:rPr lang="en-US" dirty="0"/>
              <a:t>&lt;~400 m  (based on 380m on present optics adding some margin as optics can still evolve)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|D</a:t>
            </a:r>
            <a:r>
              <a:rPr lang="en-US" baseline="-25000" dirty="0"/>
              <a:t>x</a:t>
            </a:r>
            <a:r>
              <a:rPr lang="en-US" dirty="0"/>
              <a:t>|&lt;~20 cm (can be smaller but depends on crossing bumps leaking which is hard to design for) </a:t>
            </a:r>
          </a:p>
        </p:txBody>
      </p:sp>
      <p:graphicFrame>
        <p:nvGraphicFramePr>
          <p:cNvPr id="9" name="Table 20">
            <a:extLst>
              <a:ext uri="{FF2B5EF4-FFF2-40B4-BE49-F238E27FC236}">
                <a16:creationId xmlns:a16="http://schemas.microsoft.com/office/drawing/2014/main" id="{925207FC-1787-4E43-8FC7-68FE178F5D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391847"/>
              </p:ext>
            </p:extLst>
          </p:nvPr>
        </p:nvGraphicFramePr>
        <p:xfrm>
          <a:off x="710304" y="3132010"/>
          <a:ext cx="7466096" cy="104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999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818999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  <a:gridCol w="2343468">
                  <a:extLst>
                    <a:ext uri="{9D8B030D-6E8A-4147-A177-3AD203B41FA5}">
                      <a16:colId xmlns:a16="http://schemas.microsoft.com/office/drawing/2014/main" val="2621312189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DCUM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IP4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From beam axis [mm]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Non 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9897.9672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99.114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135.61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IP side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9898.5382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98.543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136.51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4A22FE-8553-4B5A-806A-7191A861CFE8}"/>
              </a:ext>
            </a:extLst>
          </p:cNvPr>
          <p:cNvCxnSpPr/>
          <p:nvPr/>
        </p:nvCxnSpPr>
        <p:spPr>
          <a:xfrm>
            <a:off x="2298700" y="10414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8D46D6-53E5-466E-BF5E-886650D3A610}"/>
              </a:ext>
            </a:extLst>
          </p:cNvPr>
          <p:cNvCxnSpPr/>
          <p:nvPr/>
        </p:nvCxnSpPr>
        <p:spPr>
          <a:xfrm>
            <a:off x="6464300" y="1028700"/>
            <a:ext cx="0" cy="18351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A732446-636C-4489-8E75-2C61CB243EBE}"/>
              </a:ext>
            </a:extLst>
          </p:cNvPr>
          <p:cNvSpPr txBox="1"/>
          <p:nvPr/>
        </p:nvSpPr>
        <p:spPr>
          <a:xfrm>
            <a:off x="326348" y="111444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15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A55F3-0656-4B09-BF09-4EA78028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consideration</a:t>
            </a:r>
            <a:endParaRPr lang="en-GB" dirty="0"/>
          </a:p>
        </p:txBody>
      </p:sp>
      <p:graphicFrame>
        <p:nvGraphicFramePr>
          <p:cNvPr id="5" name="Table 20">
            <a:extLst>
              <a:ext uri="{FF2B5EF4-FFF2-40B4-BE49-F238E27FC236}">
                <a16:creationId xmlns:a16="http://schemas.microsoft.com/office/drawing/2014/main" id="{7AE5A8A1-88F8-4584-BD36-8AE65BC478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0098796"/>
              </p:ext>
            </p:extLst>
          </p:nvPr>
        </p:nvGraphicFramePr>
        <p:xfrm>
          <a:off x="567550" y="728550"/>
          <a:ext cx="4692016" cy="282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30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076643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Parameters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[GeV]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6500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Ref. emittance [µm/</a:t>
                      </a:r>
                      <a:r>
                        <a:rPr lang="el-GR" sz="1600" dirty="0"/>
                        <a:t>γ</a:t>
                      </a:r>
                      <a:r>
                        <a:rPr lang="en-US" sz="160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696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/>
                        <a:t>Energy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0.0002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17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Sigma error [%]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Error [%]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7102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 protected aperture</a:t>
                      </a:r>
                      <a:r>
                        <a:rPr lang="en-US" sz="1600" baseline="30000" dirty="0"/>
                        <a:t>1</a:t>
                      </a:r>
                      <a:r>
                        <a:rPr lang="en-US" sz="1600" dirty="0"/>
                        <a:t> [</a:t>
                      </a:r>
                      <a:r>
                        <a:rPr lang="el-GR" sz="1600" dirty="0"/>
                        <a:t>σ</a:t>
                      </a:r>
                      <a:r>
                        <a:rPr lang="en-US" sz="1600" dirty="0"/>
                        <a:t>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973484"/>
                  </a:ext>
                </a:extLst>
              </a:tr>
            </a:tbl>
          </a:graphicData>
        </a:graphic>
      </p:graphicFrame>
      <p:graphicFrame>
        <p:nvGraphicFramePr>
          <p:cNvPr id="8" name="Table 20">
            <a:extLst>
              <a:ext uri="{FF2B5EF4-FFF2-40B4-BE49-F238E27FC236}">
                <a16:creationId xmlns:a16="http://schemas.microsoft.com/office/drawing/2014/main" id="{856F7E62-9FA9-410E-8A82-2ACED87FBF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021869"/>
              </p:ext>
            </p:extLst>
          </p:nvPr>
        </p:nvGraphicFramePr>
        <p:xfrm>
          <a:off x="612000" y="3751259"/>
          <a:ext cx="5242879" cy="252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68">
                  <a:extLst>
                    <a:ext uri="{9D8B030D-6E8A-4147-A177-3AD203B41FA5}">
                      <a16:colId xmlns:a16="http://schemas.microsoft.com/office/drawing/2014/main" val="1496703588"/>
                    </a:ext>
                  </a:extLst>
                </a:gridCol>
                <a:gridCol w="1200468">
                  <a:extLst>
                    <a:ext uri="{9D8B030D-6E8A-4147-A177-3AD203B41FA5}">
                      <a16:colId xmlns:a16="http://schemas.microsoft.com/office/drawing/2014/main" val="2955548424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2539251733"/>
                    </a:ext>
                  </a:extLst>
                </a:gridCol>
              </a:tblGrid>
              <a:tr h="276600">
                <a:tc>
                  <a:txBody>
                    <a:bodyPr/>
                    <a:lstStyle/>
                    <a:p>
                      <a:r>
                        <a:rPr lang="en-US" sz="1600" dirty="0"/>
                        <a:t>Results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Flat top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163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err="1"/>
                        <a:t>Betatron</a:t>
                      </a:r>
                      <a:r>
                        <a:rPr lang="en-US" sz="1600" dirty="0"/>
                        <a:t>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19.71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8.36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395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Dispersion component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0.33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0.07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140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Orbit error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2.00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5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Minimum beam stay clear [mm]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22.04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10.42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66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Mirror position margins</a:t>
                      </a:r>
                      <a:r>
                        <a:rPr lang="en-US" sz="1600" baseline="30000" dirty="0"/>
                        <a:t>2</a:t>
                      </a:r>
                      <a:r>
                        <a:rPr lang="en-US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0.50 (E. </a:t>
                      </a:r>
                      <a:r>
                        <a:rPr lang="en-US" sz="1600" baseline="0" dirty="0" err="1"/>
                        <a:t>Bravin</a:t>
                      </a:r>
                      <a:r>
                        <a:rPr lang="en-US" sz="1600" baseline="0" dirty="0"/>
                        <a:t>)? </a:t>
                      </a:r>
                      <a:endParaRPr lang="en-GB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449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Potential Operational settings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22.56?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10.92?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059531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846790E-8CE1-4E27-B4C1-4801B2A3DC02}"/>
              </a:ext>
            </a:extLst>
          </p:cNvPr>
          <p:cNvSpPr txBox="1"/>
          <p:nvPr/>
        </p:nvSpPr>
        <p:spPr>
          <a:xfrm>
            <a:off x="5866376" y="3717598"/>
            <a:ext cx="31252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aseline="30000" dirty="0"/>
              <a:t>2 </a:t>
            </a:r>
            <a:r>
              <a:rPr lang="en-GB" sz="1600" dirty="0"/>
              <a:t>Includes: alignment tolerances, mechanical tolerances, motor tolerances, interlock tolerances. Enrico proposed 0.5 mm based on 0.3 from survey alignment and 0.2 mm on mechanical structure.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BCAC42-745C-4ED9-A317-53D149D7BB77}"/>
              </a:ext>
            </a:extLst>
          </p:cNvPr>
          <p:cNvSpPr txBox="1"/>
          <p:nvPr/>
        </p:nvSpPr>
        <p:spPr>
          <a:xfrm>
            <a:off x="5422490" y="968381"/>
            <a:ext cx="35691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aseline="30000" dirty="0"/>
              <a:t>1 </a:t>
            </a:r>
            <a:r>
              <a:rPr lang="en-US" sz="1600" dirty="0"/>
              <a:t>Based on nominal bottlenecks on present optics, could be reduced to 12.6 </a:t>
            </a:r>
            <a:r>
              <a:rPr lang="el-GR" sz="1600" dirty="0"/>
              <a:t>σ</a:t>
            </a:r>
            <a:r>
              <a:rPr lang="en-US" sz="1600" dirty="0"/>
              <a:t> and 19.4 </a:t>
            </a:r>
            <a:r>
              <a:rPr lang="el-GR" sz="1600" dirty="0"/>
              <a:t>σ</a:t>
            </a:r>
            <a:r>
              <a:rPr lang="en-US" sz="1600" dirty="0"/>
              <a:t> defined in: </a:t>
            </a:r>
            <a:r>
              <a:rPr lang="en-GB" sz="1600" dirty="0"/>
              <a:t>Updated parameters for HL-LHC aperture calculations for proton beams </a:t>
            </a:r>
            <a:r>
              <a:rPr lang="en-GB" sz="1600" dirty="0">
                <a:hlinkClick r:id="rId2"/>
              </a:rPr>
              <a:t>CERN-ACC-2017-0051.pdf</a:t>
            </a:r>
            <a:r>
              <a:rPr lang="en-GB" sz="1600" dirty="0"/>
              <a:t>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9213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B79BF-E8B7-482F-84BF-412919A34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B7B-F7BE-4385-85E4-C8C74E8CA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Minimum beam stay clear proposed for BSRTM based on the current location and present optics</a:t>
            </a:r>
          </a:p>
          <a:p>
            <a:r>
              <a:rPr lang="en-US" sz="2000" dirty="0"/>
              <a:t>Operational settings for the mirror to be defined once </a:t>
            </a:r>
            <a:r>
              <a:rPr lang="en-GB" sz="2000" dirty="0"/>
              <a:t>alignment tolerances, mechanical tolerances, motor tolerances and interlock tolerances will be specified.</a:t>
            </a:r>
          </a:p>
          <a:p>
            <a:r>
              <a:rPr lang="en-GB" sz="2000" dirty="0"/>
              <a:t>Mirror position during the ramp cannot be compute as aperture parameters during the ramp are not specified </a:t>
            </a:r>
          </a:p>
        </p:txBody>
      </p:sp>
    </p:spTree>
    <p:extLst>
      <p:ext uri="{BB962C8B-B14F-4D97-AF65-F5344CB8AC3E}">
        <p14:creationId xmlns:p14="http://schemas.microsoft.com/office/powerpoint/2010/main" val="2606189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20101</TotalTime>
  <Words>499</Words>
  <Application>Microsoft Office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Aperture consideration of the BSRTM minimum mirror position</vt:lpstr>
      <vt:lpstr>BSRTM</vt:lpstr>
      <vt:lpstr>Optics consideration</vt:lpstr>
      <vt:lpstr>Optics consideration</vt:lpstr>
      <vt:lpstr>Aperture consideration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1109</cp:revision>
  <dcterms:created xsi:type="dcterms:W3CDTF">2016-03-23T12:58:39Z</dcterms:created>
  <dcterms:modified xsi:type="dcterms:W3CDTF">2021-09-07T10:04:43Z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