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4"/>
  </p:sldMasterIdLst>
  <p:notesMasterIdLst>
    <p:notesMasterId r:id="rId51"/>
  </p:notesMasterIdLst>
  <p:sldIdLst>
    <p:sldId id="308" r:id="rId5"/>
    <p:sldId id="258" r:id="rId6"/>
    <p:sldId id="259" r:id="rId7"/>
    <p:sldId id="260" r:id="rId8"/>
    <p:sldId id="261" r:id="rId9"/>
    <p:sldId id="262" r:id="rId10"/>
    <p:sldId id="263" r:id="rId11"/>
    <p:sldId id="270" r:id="rId12"/>
    <p:sldId id="269" r:id="rId13"/>
    <p:sldId id="268" r:id="rId14"/>
    <p:sldId id="307" r:id="rId15"/>
    <p:sldId id="266" r:id="rId16"/>
    <p:sldId id="264" r:id="rId17"/>
    <p:sldId id="271" r:id="rId18"/>
    <p:sldId id="272" r:id="rId19"/>
    <p:sldId id="273" r:id="rId20"/>
    <p:sldId id="309" r:id="rId21"/>
    <p:sldId id="276" r:id="rId22"/>
    <p:sldId id="275" r:id="rId23"/>
    <p:sldId id="274" r:id="rId24"/>
    <p:sldId id="277" r:id="rId25"/>
    <p:sldId id="279" r:id="rId26"/>
    <p:sldId id="280" r:id="rId27"/>
    <p:sldId id="310" r:id="rId28"/>
    <p:sldId id="314" r:id="rId29"/>
    <p:sldId id="282" r:id="rId30"/>
    <p:sldId id="306" r:id="rId31"/>
    <p:sldId id="312" r:id="rId32"/>
    <p:sldId id="317" r:id="rId33"/>
    <p:sldId id="286" r:id="rId34"/>
    <p:sldId id="305" r:id="rId35"/>
    <p:sldId id="304" r:id="rId36"/>
    <p:sldId id="287" r:id="rId37"/>
    <p:sldId id="289" r:id="rId38"/>
    <p:sldId id="288" r:id="rId39"/>
    <p:sldId id="290" r:id="rId40"/>
    <p:sldId id="283" r:id="rId41"/>
    <p:sldId id="291" r:id="rId42"/>
    <p:sldId id="292" r:id="rId43"/>
    <p:sldId id="293" r:id="rId44"/>
    <p:sldId id="294" r:id="rId45"/>
    <p:sldId id="313" r:id="rId46"/>
    <p:sldId id="300" r:id="rId47"/>
    <p:sldId id="316" r:id="rId48"/>
    <p:sldId id="301" r:id="rId49"/>
    <p:sldId id="315" r:id="rId50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0000"/>
    <a:srgbClr val="00519C"/>
    <a:srgbClr val="EDEBE5"/>
    <a:srgbClr val="0055A6"/>
    <a:srgbClr val="AEBDE1"/>
    <a:srgbClr val="94A7D5"/>
    <a:srgbClr val="185DAB"/>
    <a:srgbClr val="5E7DBE"/>
    <a:srgbClr val="D3ED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96" autoAdjust="0"/>
    <p:restoredTop sz="77997" autoAdjust="0"/>
  </p:normalViewPr>
  <p:slideViewPr>
    <p:cSldViewPr snapToGrid="0" snapToObjects="1">
      <p:cViewPr varScale="1">
        <p:scale>
          <a:sx n="94" d="100"/>
          <a:sy n="94" d="100"/>
        </p:scale>
        <p:origin x="1068" y="90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54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8" Type="http://schemas.openxmlformats.org/officeDocument/2006/relationships/slide" Target="slides/slide4.xml"/><Relationship Id="rId51" Type="http://schemas.openxmlformats.org/officeDocument/2006/relationships/notesMaster" Target="notesMasters/notesMaster1.xml"/><Relationship Id="rId3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67EA63-B463-4F0E-BDB8-950D0D9E6C4B}" type="datetimeFigureOut">
              <a:rPr lang="en-GB" smtClean="0"/>
              <a:t>25/09/2021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B9E83D-9F90-495C-B504-02EA190B18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92656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3" Type="http://schemas.openxmlformats.org/officeDocument/2006/relationships/hyperlink" Target="https://unitar.org/maps/map/2298" TargetMode="External"/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9E83D-9F90-495C-B504-02EA190B18C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26224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CERN </a:t>
            </a:r>
            <a:r>
              <a:rPr lang="fr-CH" dirty="0" err="1" smtClean="0"/>
              <a:t>employs</a:t>
            </a:r>
            <a:r>
              <a:rPr lang="fr-CH" dirty="0" smtClean="0"/>
              <a:t> «</a:t>
            </a:r>
            <a:r>
              <a:rPr lang="fr-CH" dirty="0" err="1" smtClean="0"/>
              <a:t>only</a:t>
            </a:r>
            <a:r>
              <a:rPr lang="fr-CH" dirty="0" smtClean="0"/>
              <a:t>» 3400 </a:t>
            </a:r>
            <a:r>
              <a:rPr lang="fr-CH" dirty="0" err="1" smtClean="0"/>
              <a:t>persons</a:t>
            </a:r>
            <a:r>
              <a:rPr lang="fr-CH" dirty="0" smtClean="0"/>
              <a:t> (Staff,</a:t>
            </a:r>
            <a:r>
              <a:rPr lang="fr-CH" baseline="0" dirty="0" smtClean="0"/>
              <a:t> </a:t>
            </a:r>
            <a:r>
              <a:rPr lang="fr-CH" baseline="0" dirty="0" err="1" smtClean="0"/>
              <a:t>Fellows</a:t>
            </a:r>
            <a:r>
              <a:rPr lang="fr-CH" baseline="0" dirty="0" smtClean="0"/>
              <a:t>, </a:t>
            </a:r>
            <a:r>
              <a:rPr lang="fr-CH" baseline="0" dirty="0" err="1" smtClean="0"/>
              <a:t>Apprentices</a:t>
            </a:r>
            <a:r>
              <a:rPr lang="fr-CH" baseline="0" dirty="0" smtClean="0"/>
              <a:t>)</a:t>
            </a:r>
            <a:r>
              <a:rPr lang="fr-CH" dirty="0" smtClean="0"/>
              <a:t>. In </a:t>
            </a:r>
            <a:r>
              <a:rPr lang="fr-CH" dirty="0" err="1" smtClean="0"/>
              <a:t>which</a:t>
            </a:r>
            <a:r>
              <a:rPr lang="fr-CH" dirty="0" smtClean="0"/>
              <a:t> </a:t>
            </a:r>
            <a:r>
              <a:rPr lang="fr-CH" dirty="0" err="1" smtClean="0"/>
              <a:t>there</a:t>
            </a:r>
            <a:r>
              <a:rPr lang="fr-CH" dirty="0" smtClean="0"/>
              <a:t> are «</a:t>
            </a:r>
            <a:r>
              <a:rPr lang="fr-CH" dirty="0" err="1" smtClean="0"/>
              <a:t>only</a:t>
            </a:r>
            <a:r>
              <a:rPr lang="fr-CH" dirty="0" smtClean="0"/>
              <a:t>» 70 </a:t>
            </a:r>
            <a:r>
              <a:rPr lang="fr-CH" dirty="0" err="1" smtClean="0"/>
              <a:t>research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physicists</a:t>
            </a:r>
            <a:r>
              <a:rPr lang="fr-CH" baseline="0" dirty="0" smtClean="0"/>
              <a:t> (</a:t>
            </a:r>
            <a:r>
              <a:rPr lang="fr-CH" baseline="0" dirty="0" err="1" smtClean="0"/>
              <a:t>you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can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ask</a:t>
            </a:r>
            <a:r>
              <a:rPr lang="fr-CH" baseline="0" dirty="0" smtClean="0"/>
              <a:t> the audience if </a:t>
            </a:r>
            <a:r>
              <a:rPr lang="fr-CH" baseline="0" dirty="0" err="1" smtClean="0"/>
              <a:t>they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can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guess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this</a:t>
            </a:r>
            <a:r>
              <a:rPr lang="fr-CH" baseline="0" dirty="0" smtClean="0"/>
              <a:t>).</a:t>
            </a:r>
          </a:p>
          <a:p>
            <a:endParaRPr lang="fr-CH" baseline="0" dirty="0" smtClean="0"/>
          </a:p>
          <a:p>
            <a:r>
              <a:rPr lang="fr-CH" baseline="0" dirty="0" err="1" smtClean="0"/>
              <a:t>Fellows</a:t>
            </a:r>
            <a:r>
              <a:rPr lang="fr-CH" baseline="0" dirty="0" smtClean="0"/>
              <a:t> and </a:t>
            </a:r>
            <a:r>
              <a:rPr lang="fr-CH" baseline="0" dirty="0" err="1" smtClean="0"/>
              <a:t>Apprentices</a:t>
            </a:r>
            <a:r>
              <a:rPr lang="fr-CH" baseline="0" dirty="0" smtClean="0"/>
              <a:t> are </a:t>
            </a:r>
            <a:r>
              <a:rPr lang="fr-CH" baseline="0" dirty="0" err="1" smtClean="0"/>
              <a:t>here</a:t>
            </a:r>
            <a:r>
              <a:rPr lang="fr-CH" baseline="0" dirty="0" smtClean="0"/>
              <a:t> for a first </a:t>
            </a:r>
            <a:r>
              <a:rPr lang="fr-CH" baseline="0" dirty="0" err="1" smtClean="0"/>
              <a:t>employement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experiences</a:t>
            </a:r>
            <a:r>
              <a:rPr lang="fr-CH" baseline="0" dirty="0" smtClean="0"/>
              <a:t>.</a:t>
            </a:r>
          </a:p>
          <a:p>
            <a:endParaRPr lang="fr-CH" baseline="0" dirty="0" smtClean="0"/>
          </a:p>
          <a:p>
            <a:r>
              <a:rPr lang="fr-CH" baseline="0" dirty="0" smtClean="0"/>
              <a:t>The </a:t>
            </a:r>
            <a:r>
              <a:rPr lang="fr-CH" baseline="0" dirty="0" err="1" smtClean="0"/>
              <a:t>number</a:t>
            </a:r>
            <a:r>
              <a:rPr lang="fr-CH" baseline="0" dirty="0" smtClean="0"/>
              <a:t> of </a:t>
            </a:r>
            <a:r>
              <a:rPr lang="fr-CH" baseline="0" dirty="0" err="1" smtClean="0"/>
              <a:t>students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can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vary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from</a:t>
            </a:r>
            <a:r>
              <a:rPr lang="fr-CH" baseline="0" dirty="0" smtClean="0"/>
              <a:t> 300 to 600 </a:t>
            </a:r>
            <a:r>
              <a:rPr lang="fr-CH" baseline="0" dirty="0" err="1" smtClean="0"/>
              <a:t>depending</a:t>
            </a:r>
            <a:r>
              <a:rPr lang="fr-CH" baseline="0" dirty="0" smtClean="0"/>
              <a:t> of the time of the </a:t>
            </a:r>
            <a:r>
              <a:rPr lang="fr-CH" baseline="0" dirty="0" err="1" smtClean="0"/>
              <a:t>year</a:t>
            </a:r>
            <a:r>
              <a:rPr lang="fr-CH" baseline="0" dirty="0" smtClean="0"/>
              <a:t>. </a:t>
            </a:r>
            <a:r>
              <a:rPr lang="fr-CH" baseline="0" dirty="0" err="1" smtClean="0"/>
              <a:t>It’s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mostly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university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students</a:t>
            </a:r>
            <a:r>
              <a:rPr lang="fr-CH" baseline="0" dirty="0" smtClean="0"/>
              <a:t>.</a:t>
            </a:r>
          </a:p>
          <a:p>
            <a:endParaRPr lang="fr-CH" dirty="0" smtClean="0"/>
          </a:p>
          <a:p>
            <a:r>
              <a:rPr lang="fr-CH" dirty="0" smtClean="0"/>
              <a:t>The </a:t>
            </a:r>
            <a:r>
              <a:rPr lang="fr-CH" dirty="0" err="1" smtClean="0"/>
              <a:t>core</a:t>
            </a:r>
            <a:r>
              <a:rPr lang="fr-CH" baseline="0" dirty="0" smtClean="0"/>
              <a:t> population of CERN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made of about 15’000 «</a:t>
            </a:r>
            <a:r>
              <a:rPr lang="fr-CH" baseline="0" dirty="0" err="1" smtClean="0"/>
              <a:t>users</a:t>
            </a:r>
            <a:r>
              <a:rPr lang="fr-CH" baseline="0" dirty="0" smtClean="0"/>
              <a:t>», </a:t>
            </a:r>
            <a:r>
              <a:rPr lang="fr-CH" baseline="0" dirty="0" err="1" smtClean="0"/>
              <a:t>called</a:t>
            </a:r>
            <a:r>
              <a:rPr lang="fr-CH" baseline="0" dirty="0" smtClean="0"/>
              <a:t> </a:t>
            </a:r>
            <a:r>
              <a:rPr lang="fr-CH" baseline="0" dirty="0" err="1" smtClean="0"/>
              <a:t>like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that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because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they</a:t>
            </a:r>
            <a:r>
              <a:rPr lang="fr-CH" baseline="0" dirty="0" smtClean="0"/>
              <a:t> are </a:t>
            </a:r>
            <a:r>
              <a:rPr lang="fr-CH" baseline="0" dirty="0" err="1" smtClean="0"/>
              <a:t>here</a:t>
            </a:r>
            <a:r>
              <a:rPr lang="fr-CH" baseline="0" dirty="0" smtClean="0"/>
              <a:t> to «use» </a:t>
            </a:r>
            <a:r>
              <a:rPr lang="fr-CH" baseline="0" dirty="0" err="1" smtClean="0"/>
              <a:t>CERN’s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facilities</a:t>
            </a:r>
            <a:r>
              <a:rPr lang="fr-CH" baseline="0" dirty="0" smtClean="0"/>
              <a:t>.</a:t>
            </a:r>
            <a:br>
              <a:rPr lang="fr-CH" baseline="0" dirty="0" smtClean="0"/>
            </a:br>
            <a:r>
              <a:rPr lang="fr-CH" baseline="0" dirty="0" err="1" smtClean="0"/>
              <a:t>They</a:t>
            </a:r>
            <a:r>
              <a:rPr lang="fr-CH" baseline="0" dirty="0" smtClean="0"/>
              <a:t> are NOT </a:t>
            </a:r>
            <a:r>
              <a:rPr lang="fr-CH" baseline="0" dirty="0" err="1" smtClean="0"/>
              <a:t>employed</a:t>
            </a:r>
            <a:r>
              <a:rPr lang="fr-CH" baseline="0" dirty="0" smtClean="0"/>
              <a:t> by CERN and come in the frame of the collaborations.</a:t>
            </a:r>
            <a:br>
              <a:rPr lang="fr-CH" baseline="0" dirty="0" smtClean="0"/>
            </a:br>
            <a:r>
              <a:rPr lang="fr-CH" baseline="0" dirty="0" err="1" smtClean="0"/>
              <a:t>They</a:t>
            </a:r>
            <a:r>
              <a:rPr lang="fr-CH" baseline="0" dirty="0" smtClean="0"/>
              <a:t> are not all the time at CERN. </a:t>
            </a:r>
            <a:r>
              <a:rPr lang="fr-CH" baseline="0" dirty="0" err="1" smtClean="0"/>
              <a:t>Some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spend</a:t>
            </a:r>
            <a:r>
              <a:rPr lang="fr-CH" baseline="0" dirty="0" smtClean="0"/>
              <a:t> 5% of </a:t>
            </a:r>
            <a:r>
              <a:rPr lang="fr-CH" baseline="0" dirty="0" err="1" smtClean="0"/>
              <a:t>their</a:t>
            </a:r>
            <a:r>
              <a:rPr lang="fr-CH" baseline="0" dirty="0" smtClean="0"/>
              <a:t> time at CERN (a few </a:t>
            </a:r>
            <a:r>
              <a:rPr lang="fr-CH" baseline="0" dirty="0" err="1" smtClean="0"/>
              <a:t>days</a:t>
            </a:r>
            <a:r>
              <a:rPr lang="fr-CH" baseline="0" dirty="0" smtClean="0"/>
              <a:t> a </a:t>
            </a:r>
            <a:r>
              <a:rPr lang="fr-CH" baseline="0" dirty="0" err="1" smtClean="0"/>
              <a:t>year</a:t>
            </a:r>
            <a:r>
              <a:rPr lang="fr-CH" baseline="0" dirty="0" smtClean="0"/>
              <a:t>), </a:t>
            </a:r>
            <a:r>
              <a:rPr lang="fr-CH" baseline="0" dirty="0" err="1" smtClean="0"/>
              <a:t>some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spend</a:t>
            </a:r>
            <a:r>
              <a:rPr lang="fr-CH" baseline="0" dirty="0" smtClean="0"/>
              <a:t> 100% of </a:t>
            </a:r>
            <a:r>
              <a:rPr lang="fr-CH" baseline="0" dirty="0" err="1" smtClean="0"/>
              <a:t>their</a:t>
            </a:r>
            <a:r>
              <a:rPr lang="fr-CH" baseline="0" dirty="0" smtClean="0"/>
              <a:t> time. It </a:t>
            </a:r>
            <a:r>
              <a:rPr lang="fr-CH" baseline="0" dirty="0" err="1" smtClean="0"/>
              <a:t>really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depends</a:t>
            </a:r>
            <a:r>
              <a:rPr lang="fr-CH" baseline="0" dirty="0" smtClean="0"/>
              <a:t> on </a:t>
            </a:r>
            <a:r>
              <a:rPr lang="fr-CH" baseline="0" dirty="0" err="1" smtClean="0"/>
              <a:t>their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function</a:t>
            </a:r>
            <a:r>
              <a:rPr lang="fr-CH" baseline="0" dirty="0" smtClean="0"/>
              <a:t> in the collaboration, on the </a:t>
            </a:r>
            <a:r>
              <a:rPr lang="fr-CH" baseline="0" dirty="0" err="1" smtClean="0"/>
              <a:t>need</a:t>
            </a:r>
            <a:r>
              <a:rPr lang="fr-CH" baseline="0" dirty="0" smtClean="0"/>
              <a:t> for </a:t>
            </a:r>
            <a:r>
              <a:rPr lang="fr-CH" baseline="0" dirty="0" err="1" smtClean="0"/>
              <a:t>them</a:t>
            </a:r>
            <a:r>
              <a:rPr lang="fr-CH" baseline="0" dirty="0" smtClean="0"/>
              <a:t> to </a:t>
            </a:r>
            <a:r>
              <a:rPr lang="fr-CH" baseline="0" dirty="0" err="1" smtClean="0"/>
              <a:t>be</a:t>
            </a:r>
            <a:r>
              <a:rPr lang="fr-CH" baseline="0" dirty="0" smtClean="0"/>
              <a:t> on site, or, on the </a:t>
            </a:r>
            <a:r>
              <a:rPr lang="fr-CH" baseline="0" dirty="0" err="1" smtClean="0"/>
              <a:t>other</a:t>
            </a:r>
            <a:r>
              <a:rPr lang="fr-CH" baseline="0" dirty="0" smtClean="0"/>
              <a:t> hand, the </a:t>
            </a:r>
            <a:r>
              <a:rPr lang="fr-CH" baseline="0" dirty="0" err="1" smtClean="0"/>
              <a:t>possibility</a:t>
            </a:r>
            <a:r>
              <a:rPr lang="fr-CH" baseline="0" dirty="0" smtClean="0"/>
              <a:t> for </a:t>
            </a:r>
            <a:r>
              <a:rPr lang="fr-CH" baseline="0" dirty="0" err="1" smtClean="0"/>
              <a:t>them</a:t>
            </a:r>
            <a:r>
              <a:rPr lang="fr-CH" baseline="0" dirty="0" smtClean="0"/>
              <a:t> to </a:t>
            </a:r>
            <a:r>
              <a:rPr lang="fr-CH" baseline="0" dirty="0" err="1" smtClean="0"/>
              <a:t>work</a:t>
            </a:r>
            <a:r>
              <a:rPr lang="fr-CH" baseline="0" dirty="0" smtClean="0"/>
              <a:t> </a:t>
            </a:r>
            <a:r>
              <a:rPr lang="fr-CH" baseline="0" dirty="0" err="1" smtClean="0"/>
              <a:t>remotely</a:t>
            </a:r>
            <a:r>
              <a:rPr lang="fr-CH" baseline="0" dirty="0" smtClean="0"/>
              <a:t>.</a:t>
            </a:r>
          </a:p>
          <a:p>
            <a:endParaRPr lang="fr-CH" baseline="0" dirty="0" smtClean="0"/>
          </a:p>
          <a:p>
            <a:r>
              <a:rPr lang="fr-CH" baseline="0" dirty="0" err="1" smtClean="0"/>
              <a:t>Given</a:t>
            </a:r>
            <a:r>
              <a:rPr lang="fr-CH" baseline="0" dirty="0" smtClean="0"/>
              <a:t> the size for </a:t>
            </a:r>
            <a:r>
              <a:rPr lang="fr-CH" baseline="0" dirty="0" err="1" smtClean="0"/>
              <a:t>CERN’s</a:t>
            </a:r>
            <a:r>
              <a:rPr lang="fr-CH" baseline="0" dirty="0" smtClean="0"/>
              <a:t> population, </a:t>
            </a:r>
            <a:r>
              <a:rPr lang="fr-CH" baseline="0" dirty="0" err="1" smtClean="0"/>
              <a:t>many</a:t>
            </a:r>
            <a:r>
              <a:rPr lang="fr-CH" baseline="0" dirty="0" smtClean="0"/>
              <a:t> services are </a:t>
            </a:r>
            <a:r>
              <a:rPr lang="fr-CH" baseline="0" dirty="0" err="1" smtClean="0"/>
              <a:t>externalized</a:t>
            </a:r>
            <a:r>
              <a:rPr lang="fr-CH" baseline="0" dirty="0" smtClean="0"/>
              <a:t> (mail, transport, restaurants, </a:t>
            </a:r>
            <a:r>
              <a:rPr lang="fr-CH" baseline="0" dirty="0" err="1" smtClean="0"/>
              <a:t>etc</a:t>
            </a:r>
            <a:r>
              <a:rPr lang="fr-CH" baseline="0" dirty="0" smtClean="0"/>
              <a:t>) to </a:t>
            </a:r>
            <a:r>
              <a:rPr lang="fr-CH" baseline="0" dirty="0" err="1" smtClean="0"/>
              <a:t>firms</a:t>
            </a:r>
            <a:r>
              <a:rPr lang="fr-CH" baseline="0" dirty="0" smtClean="0"/>
              <a:t>.</a:t>
            </a:r>
            <a:endParaRPr lang="fr-CH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9E83D-9F90-495C-B504-02EA190B18C6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150282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err="1" smtClean="0"/>
              <a:t>CERN’s</a:t>
            </a:r>
            <a:r>
              <a:rPr lang="fr-CH" dirty="0" smtClean="0"/>
              <a:t> goal </a:t>
            </a:r>
            <a:r>
              <a:rPr lang="fr-CH" dirty="0" err="1" smtClean="0"/>
              <a:t>is</a:t>
            </a:r>
            <a:r>
              <a:rPr lang="fr-CH" dirty="0" smtClean="0"/>
              <a:t> FUNDAMENTAL</a:t>
            </a:r>
            <a:r>
              <a:rPr lang="fr-CH" baseline="0" dirty="0" smtClean="0"/>
              <a:t> </a:t>
            </a:r>
            <a:r>
              <a:rPr lang="fr-CH" baseline="0" dirty="0" err="1" smtClean="0"/>
              <a:t>research</a:t>
            </a:r>
            <a:r>
              <a:rPr lang="fr-CH" baseline="0" dirty="0" smtClean="0"/>
              <a:t>, not APPLIED </a:t>
            </a:r>
            <a:r>
              <a:rPr lang="fr-CH" baseline="0" dirty="0" err="1" smtClean="0"/>
              <a:t>research</a:t>
            </a:r>
            <a:r>
              <a:rPr lang="fr-CH" baseline="0" dirty="0" smtClean="0"/>
              <a:t>.</a:t>
            </a:r>
          </a:p>
          <a:p>
            <a:r>
              <a:rPr lang="fr-CH" baseline="0" dirty="0" smtClean="0"/>
              <a:t>CERN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not to </a:t>
            </a:r>
            <a:r>
              <a:rPr lang="fr-CH" baseline="0" dirty="0" err="1" smtClean="0"/>
              <a:t>improve</a:t>
            </a:r>
            <a:r>
              <a:rPr lang="fr-CH" baseline="0" dirty="0" smtClean="0"/>
              <a:t> the </a:t>
            </a:r>
            <a:r>
              <a:rPr lang="fr-CH" baseline="0" dirty="0" err="1" smtClean="0"/>
              <a:t>way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electricity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produced</a:t>
            </a:r>
            <a:r>
              <a:rPr lang="fr-CH" baseline="0" dirty="0" smtClean="0"/>
              <a:t> or rockets are </a:t>
            </a:r>
            <a:r>
              <a:rPr lang="fr-CH" baseline="0" dirty="0" err="1" smtClean="0"/>
              <a:t>launched</a:t>
            </a:r>
            <a:r>
              <a:rPr lang="fr-CH" baseline="0" dirty="0" smtClean="0"/>
              <a:t>.</a:t>
            </a:r>
          </a:p>
          <a:p>
            <a:r>
              <a:rPr lang="fr-CH" baseline="0" dirty="0" smtClean="0"/>
              <a:t>CERN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to help </a:t>
            </a:r>
            <a:r>
              <a:rPr lang="fr-CH" baseline="0" dirty="0" err="1" smtClean="0"/>
              <a:t>answering</a:t>
            </a:r>
            <a:r>
              <a:rPr lang="fr-CH" baseline="0" dirty="0" smtClean="0"/>
              <a:t> questions and for a </a:t>
            </a:r>
            <a:r>
              <a:rPr lang="fr-CH" baseline="0" dirty="0" err="1" smtClean="0"/>
              <a:t>better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understanding</a:t>
            </a:r>
            <a:r>
              <a:rPr lang="fr-CH" baseline="0" dirty="0" smtClean="0"/>
              <a:t> of the </a:t>
            </a:r>
            <a:r>
              <a:rPr lang="fr-CH" baseline="0" dirty="0" err="1" smtClean="0"/>
              <a:t>Universe</a:t>
            </a:r>
            <a:r>
              <a:rPr lang="fr-CH" baseline="0" dirty="0" smtClean="0"/>
              <a:t>.</a:t>
            </a:r>
            <a:endParaRPr lang="fr-CH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9E83D-9F90-495C-B504-02EA190B18C6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042766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err="1" smtClean="0"/>
              <a:t>Let’s</a:t>
            </a:r>
            <a:r>
              <a:rPr lang="fr-CH" dirty="0" smtClean="0"/>
              <a:t> </a:t>
            </a:r>
            <a:r>
              <a:rPr lang="fr-CH" dirty="0" err="1" smtClean="0"/>
              <a:t>take</a:t>
            </a:r>
            <a:r>
              <a:rPr lang="fr-CH" dirty="0" smtClean="0"/>
              <a:t> a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sample</a:t>
            </a:r>
            <a:r>
              <a:rPr lang="fr-CH" baseline="0" dirty="0" smtClean="0"/>
              <a:t> question: </a:t>
            </a:r>
            <a:r>
              <a:rPr lang="fr-CH" baseline="0" dirty="0" err="1" smtClean="0"/>
              <a:t>what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the </a:t>
            </a:r>
            <a:r>
              <a:rPr lang="fr-CH" baseline="0" dirty="0" err="1" smtClean="0"/>
              <a:t>matter</a:t>
            </a:r>
            <a:r>
              <a:rPr lang="fr-CH" baseline="0" dirty="0" smtClean="0"/>
              <a:t> made of.</a:t>
            </a:r>
          </a:p>
          <a:p>
            <a:r>
              <a:rPr lang="fr-CH" baseline="0" dirty="0" smtClean="0"/>
              <a:t>In </a:t>
            </a:r>
            <a:r>
              <a:rPr lang="fr-CH" baseline="0" dirty="0" err="1" smtClean="0"/>
              <a:t>history</a:t>
            </a:r>
            <a:r>
              <a:rPr lang="fr-CH" baseline="0" dirty="0" smtClean="0"/>
              <a:t>, </a:t>
            </a:r>
            <a:r>
              <a:rPr lang="fr-CH" baseline="0" dirty="0" err="1" smtClean="0"/>
              <a:t>usually</a:t>
            </a:r>
            <a:r>
              <a:rPr lang="fr-CH" baseline="0" dirty="0" smtClean="0"/>
              <a:t>, </a:t>
            </a:r>
            <a:r>
              <a:rPr lang="fr-CH" baseline="0" dirty="0" err="1" smtClean="0"/>
              <a:t>theorists</a:t>
            </a:r>
            <a:r>
              <a:rPr lang="fr-CH" baseline="0" dirty="0" smtClean="0"/>
              <a:t> came </a:t>
            </a:r>
            <a:r>
              <a:rPr lang="fr-CH" baseline="0" dirty="0" err="1" smtClean="0"/>
              <a:t>with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ideas</a:t>
            </a:r>
            <a:r>
              <a:rPr lang="fr-CH" baseline="0" dirty="0" smtClean="0"/>
              <a:t> (out of </a:t>
            </a:r>
            <a:r>
              <a:rPr lang="fr-CH" baseline="0" dirty="0" err="1" smtClean="0"/>
              <a:t>their</a:t>
            </a:r>
            <a:r>
              <a:rPr lang="fr-CH" baseline="0" dirty="0" smtClean="0"/>
              <a:t> imagination, out of maths…) </a:t>
            </a:r>
            <a:r>
              <a:rPr lang="fr-CH" baseline="0" dirty="0" err="1" smtClean="0"/>
              <a:t>then</a:t>
            </a:r>
            <a:r>
              <a:rPr lang="fr-CH" baseline="0" dirty="0" smtClean="0"/>
              <a:t>, in a second phase </a:t>
            </a:r>
            <a:r>
              <a:rPr lang="fr-CH" baseline="0" dirty="0" err="1" smtClean="0"/>
              <a:t>experimentalists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were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proving</a:t>
            </a:r>
            <a:r>
              <a:rPr lang="fr-CH" baseline="0" dirty="0" smtClean="0"/>
              <a:t> or </a:t>
            </a:r>
            <a:r>
              <a:rPr lang="fr-CH" baseline="0" dirty="0" err="1" smtClean="0"/>
              <a:t>disproving</a:t>
            </a:r>
            <a:r>
              <a:rPr lang="fr-CH" baseline="0" dirty="0" smtClean="0"/>
              <a:t> the </a:t>
            </a:r>
            <a:r>
              <a:rPr lang="fr-CH" baseline="0" dirty="0" err="1" smtClean="0"/>
              <a:t>theories</a:t>
            </a:r>
            <a:r>
              <a:rPr lang="fr-CH" baseline="0" dirty="0" smtClean="0"/>
              <a:t>.</a:t>
            </a:r>
          </a:p>
          <a:p>
            <a:endParaRPr lang="fr-CH" baseline="0" dirty="0" smtClean="0"/>
          </a:p>
          <a:p>
            <a:pPr marL="171450" indent="-171450">
              <a:buFontTx/>
              <a:buChar char="-"/>
            </a:pPr>
            <a:r>
              <a:rPr lang="fr-CH" baseline="0" dirty="0" err="1" smtClean="0"/>
              <a:t>Democritus</a:t>
            </a:r>
            <a:r>
              <a:rPr lang="fr-CH" baseline="0" dirty="0" smtClean="0"/>
              <a:t> (460 BCE – 370 BCE) </a:t>
            </a:r>
            <a:r>
              <a:rPr lang="fr-CH" baseline="0" dirty="0" err="1" smtClean="0"/>
              <a:t>proposed</a:t>
            </a:r>
            <a:r>
              <a:rPr lang="fr-CH" baseline="0" dirty="0" smtClean="0"/>
              <a:t> to </a:t>
            </a:r>
            <a:r>
              <a:rPr lang="fr-CH" baseline="0" dirty="0" err="1" smtClean="0"/>
              <a:t>cut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things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into</a:t>
            </a:r>
            <a:r>
              <a:rPr lang="fr-CH" baseline="0" dirty="0" smtClean="0"/>
              <a:t> </a:t>
            </a:r>
            <a:r>
              <a:rPr lang="fr-CH" baseline="0" dirty="0" err="1" smtClean="0"/>
              <a:t>halves</a:t>
            </a:r>
            <a:r>
              <a:rPr lang="fr-CH" baseline="0" dirty="0" smtClean="0"/>
              <a:t>, </a:t>
            </a:r>
            <a:r>
              <a:rPr lang="fr-CH" baseline="0" dirty="0" err="1" smtClean="0"/>
              <a:t>then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again</a:t>
            </a:r>
            <a:r>
              <a:rPr lang="fr-CH" baseline="0" dirty="0" smtClean="0"/>
              <a:t> and </a:t>
            </a:r>
            <a:r>
              <a:rPr lang="fr-CH" baseline="0" dirty="0" err="1" smtClean="0"/>
              <a:t>again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until</a:t>
            </a:r>
            <a:r>
              <a:rPr lang="fr-CH" baseline="0" dirty="0" smtClean="0"/>
              <a:t> </a:t>
            </a:r>
            <a:r>
              <a:rPr lang="fr-CH" baseline="0" dirty="0" err="1" smtClean="0"/>
              <a:t>you</a:t>
            </a:r>
            <a:r>
              <a:rPr lang="fr-CH" baseline="0" dirty="0" smtClean="0"/>
              <a:t> have an indivisible </a:t>
            </a:r>
            <a:r>
              <a:rPr lang="fr-CH" baseline="0" dirty="0" err="1" smtClean="0"/>
              <a:t>object</a:t>
            </a:r>
            <a:r>
              <a:rPr lang="fr-CH" baseline="0" dirty="0" smtClean="0"/>
              <a:t> (</a:t>
            </a:r>
            <a:r>
              <a:rPr lang="el-GR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ἄτομος</a:t>
            </a:r>
            <a:r>
              <a:rPr lang="fr-CH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Greek)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Nice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theory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but impossible to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prove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until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technology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evolves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171450" indent="-171450">
              <a:buFontTx/>
              <a:buChar char="-"/>
            </a:pP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By the end of 19th Century,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scientist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found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out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that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«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Atom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»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was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not a good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name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as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was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splittable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nucleus and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electrons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orbiting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around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171450" indent="-171450">
              <a:buFontTx/>
              <a:buChar char="-"/>
            </a:pP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Then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was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found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that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nuclei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themselves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were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made of «hadrons» (Protons and Neutrons).</a:t>
            </a:r>
            <a:b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That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was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understanding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matter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when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CERN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was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created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hence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«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Nuclear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» in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its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name</a:t>
            </a:r>
            <a:endParaRPr lang="fr-CH" sz="1200" b="0" i="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>
              <a:buFontTx/>
              <a:buChar char="-"/>
            </a:pP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the 60’s (CERN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already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few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years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old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was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found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that</a:t>
            </a:r>
            <a:endParaRPr lang="fr-CH" sz="1200" b="0" i="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>
              <a:buFontTx/>
              <a:buChar char="-"/>
            </a:pP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Currently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think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that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electrons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quarks are «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fundamental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particles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» i.e.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they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are not made of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something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else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Or are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they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?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History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shows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that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scientific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research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allows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 look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further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to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reconsider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previous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«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discoveries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».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It’s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endless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process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171450" indent="-171450">
              <a:buFontTx/>
              <a:buChar char="-"/>
            </a:pPr>
            <a:endParaRPr lang="fr-CH" sz="1200" b="0" i="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indent="0">
              <a:buFontTx/>
              <a:buNone/>
            </a:pP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Finish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with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little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poll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with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audience,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don’t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shy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there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no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wrong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answer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</a:t>
            </a:r>
          </a:p>
          <a:p>
            <a:pPr marL="171450" indent="-171450">
              <a:buFontTx/>
              <a:buChar char="-"/>
            </a:pP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Who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believes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there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inner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structure in the quark,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still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discovered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?</a:t>
            </a:r>
          </a:p>
          <a:p>
            <a:pPr marL="171450" indent="-171450">
              <a:buFontTx/>
              <a:buChar char="-"/>
            </a:pP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Who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believes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there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no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inner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structures and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that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have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found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ultimate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fundamental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particles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?</a:t>
            </a:r>
          </a:p>
          <a:p>
            <a:pPr marL="171450" indent="-171450">
              <a:buFontTx/>
              <a:buChar char="-"/>
            </a:pP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….</a:t>
            </a:r>
          </a:p>
          <a:p>
            <a:pPr marL="171450" indent="-171450">
              <a:buFontTx/>
              <a:buChar char="-"/>
            </a:pP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There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fact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3rd option: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who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believes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don’t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have a clue but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labs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like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CERN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will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help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finding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out?</a:t>
            </a:r>
            <a:endParaRPr lang="fr-CH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9E83D-9F90-495C-B504-02EA190B18C6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820920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dirty="0" smtClean="0"/>
              <a:t>So… CERN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here</a:t>
            </a:r>
            <a:r>
              <a:rPr lang="fr-CH" dirty="0" smtClean="0"/>
              <a:t> to check </a:t>
            </a:r>
            <a:r>
              <a:rPr lang="fr-CH" dirty="0" err="1" smtClean="0"/>
              <a:t>theories</a:t>
            </a:r>
            <a:r>
              <a:rPr lang="fr-CH" dirty="0" smtClean="0"/>
              <a:t>…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9E83D-9F90-495C-B504-02EA190B18C6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051009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err="1" smtClean="0"/>
              <a:t>Amongst</a:t>
            </a:r>
            <a:r>
              <a:rPr lang="fr-CH" dirty="0" smtClean="0"/>
              <a:t> </a:t>
            </a:r>
            <a:r>
              <a:rPr lang="fr-CH" dirty="0" err="1" smtClean="0"/>
              <a:t>many</a:t>
            </a:r>
            <a:r>
              <a:rPr lang="fr-CH" dirty="0" smtClean="0"/>
              <a:t> </a:t>
            </a:r>
            <a:r>
              <a:rPr lang="fr-CH" dirty="0" err="1" smtClean="0"/>
              <a:t>other</a:t>
            </a:r>
            <a:r>
              <a:rPr lang="fr-CH" dirty="0" smtClean="0"/>
              <a:t>, one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very</a:t>
            </a:r>
            <a:r>
              <a:rPr lang="fr-CH" dirty="0" smtClean="0"/>
              <a:t> </a:t>
            </a:r>
            <a:r>
              <a:rPr lang="fr-CH" dirty="0" err="1" smtClean="0"/>
              <a:t>largely</a:t>
            </a:r>
            <a:r>
              <a:rPr lang="fr-CH" dirty="0" smtClean="0"/>
              <a:t> </a:t>
            </a:r>
            <a:r>
              <a:rPr lang="fr-CH" dirty="0" err="1" smtClean="0"/>
              <a:t>agreed</a:t>
            </a:r>
            <a:r>
              <a:rPr lang="fr-CH" baseline="0" dirty="0" smtClean="0"/>
              <a:t> </a:t>
            </a:r>
            <a:r>
              <a:rPr lang="fr-CH" baseline="0" dirty="0" err="1" smtClean="0"/>
              <a:t>upon</a:t>
            </a:r>
            <a:r>
              <a:rPr lang="fr-CH" baseline="0" dirty="0" smtClean="0"/>
              <a:t>: the standard model.</a:t>
            </a:r>
            <a:br>
              <a:rPr lang="fr-CH" baseline="0" dirty="0" smtClean="0"/>
            </a:br>
            <a:r>
              <a:rPr lang="fr-CH" baseline="0" dirty="0" smtClean="0"/>
              <a:t>It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a </a:t>
            </a:r>
            <a:r>
              <a:rPr lang="fr-CH" baseline="0" dirty="0" err="1" smtClean="0"/>
              <a:t>kind</a:t>
            </a:r>
            <a:r>
              <a:rPr lang="fr-CH" baseline="0" dirty="0" smtClean="0"/>
              <a:t> of </a:t>
            </a:r>
            <a:r>
              <a:rPr lang="fr-CH" baseline="0" dirty="0" err="1" smtClean="0"/>
              <a:t>particle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dictionnary</a:t>
            </a:r>
            <a:r>
              <a:rPr lang="fr-CH" baseline="0" dirty="0" smtClean="0"/>
              <a:t>.</a:t>
            </a:r>
          </a:p>
          <a:p>
            <a:endParaRPr lang="fr-CH" baseline="0" dirty="0" smtClean="0"/>
          </a:p>
          <a:p>
            <a:r>
              <a:rPr lang="fr-CH" baseline="0" dirty="0" smtClean="0"/>
              <a:t>It </a:t>
            </a:r>
            <a:r>
              <a:rPr lang="fr-CH" baseline="0" dirty="0" err="1" smtClean="0"/>
              <a:t>predicts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there</a:t>
            </a:r>
            <a:r>
              <a:rPr lang="fr-CH" baseline="0" dirty="0" smtClean="0"/>
              <a:t> are 12 </a:t>
            </a:r>
            <a:r>
              <a:rPr lang="fr-CH" baseline="0" dirty="0" err="1" smtClean="0"/>
              <a:t>matter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particles</a:t>
            </a:r>
            <a:r>
              <a:rPr lang="fr-CH" baseline="0" dirty="0" smtClean="0"/>
              <a:t>. But </a:t>
            </a:r>
            <a:r>
              <a:rPr lang="fr-CH" baseline="0" dirty="0" err="1" smtClean="0"/>
              <a:t>we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can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see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that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only</a:t>
            </a:r>
            <a:r>
              <a:rPr lang="fr-CH" baseline="0" dirty="0" smtClean="0"/>
              <a:t> 3 of </a:t>
            </a:r>
            <a:r>
              <a:rPr lang="fr-CH" baseline="0" dirty="0" err="1" smtClean="0"/>
              <a:t>them</a:t>
            </a:r>
            <a:r>
              <a:rPr lang="fr-CH" baseline="0" dirty="0" smtClean="0"/>
              <a:t> are </a:t>
            </a:r>
            <a:r>
              <a:rPr lang="fr-CH" baseline="0" dirty="0" err="1" smtClean="0"/>
              <a:t>sufficient</a:t>
            </a:r>
            <a:r>
              <a:rPr lang="fr-CH" baseline="0" dirty="0" smtClean="0"/>
              <a:t> to </a:t>
            </a:r>
            <a:r>
              <a:rPr lang="fr-CH" baseline="0" dirty="0" err="1" smtClean="0"/>
              <a:t>create</a:t>
            </a:r>
            <a:r>
              <a:rPr lang="fr-CH" baseline="0" dirty="0" smtClean="0"/>
              <a:t> all </a:t>
            </a:r>
            <a:r>
              <a:rPr lang="fr-CH" baseline="0" dirty="0" err="1" smtClean="0"/>
              <a:t>atoms</a:t>
            </a:r>
            <a:r>
              <a:rPr lang="fr-CH" baseline="0" dirty="0" smtClean="0"/>
              <a:t> (up quark and down quarks </a:t>
            </a:r>
            <a:r>
              <a:rPr lang="fr-CH" baseline="0" dirty="0" err="1" smtClean="0"/>
              <a:t>make</a:t>
            </a:r>
            <a:r>
              <a:rPr lang="fr-CH" baseline="0" dirty="0" smtClean="0"/>
              <a:t> protons and neutrons </a:t>
            </a:r>
            <a:r>
              <a:rPr lang="fr-CH" baseline="0" dirty="0" err="1" smtClean="0"/>
              <a:t>hence</a:t>
            </a:r>
            <a:r>
              <a:rPr lang="fr-CH" baseline="0" dirty="0" smtClean="0"/>
              <a:t> all </a:t>
            </a:r>
            <a:r>
              <a:rPr lang="fr-CH" baseline="0" dirty="0" err="1" smtClean="0"/>
              <a:t>nuclei</a:t>
            </a:r>
            <a:r>
              <a:rPr lang="fr-CH" baseline="0" dirty="0" smtClean="0"/>
              <a:t>, if </a:t>
            </a:r>
            <a:r>
              <a:rPr lang="fr-CH" baseline="0" dirty="0" err="1" smtClean="0"/>
              <a:t>you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add</a:t>
            </a:r>
            <a:r>
              <a:rPr lang="fr-CH" baseline="0" dirty="0" smtClean="0"/>
              <a:t> </a:t>
            </a:r>
            <a:r>
              <a:rPr lang="fr-CH" baseline="0" dirty="0" err="1" smtClean="0"/>
              <a:t>electrons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you</a:t>
            </a:r>
            <a:r>
              <a:rPr lang="fr-CH" baseline="0" dirty="0" smtClean="0"/>
              <a:t> have </a:t>
            </a:r>
            <a:r>
              <a:rPr lang="fr-CH" baseline="0" dirty="0" err="1" smtClean="0"/>
              <a:t>any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atom</a:t>
            </a:r>
            <a:r>
              <a:rPr lang="fr-CH" baseline="0" dirty="0" smtClean="0"/>
              <a:t>…)</a:t>
            </a:r>
            <a:br>
              <a:rPr lang="fr-CH" baseline="0" dirty="0" smtClean="0"/>
            </a:br>
            <a:r>
              <a:rPr lang="fr-CH" baseline="0" dirty="0" err="1" smtClean="0"/>
              <a:t>What</a:t>
            </a:r>
            <a:r>
              <a:rPr lang="fr-CH" baseline="0" dirty="0" smtClean="0"/>
              <a:t> are the </a:t>
            </a:r>
            <a:r>
              <a:rPr lang="fr-CH" baseline="0" dirty="0" err="1" smtClean="0"/>
              <a:t>others</a:t>
            </a:r>
            <a:r>
              <a:rPr lang="fr-CH" baseline="0" dirty="0" smtClean="0"/>
              <a:t>? </a:t>
            </a:r>
            <a:r>
              <a:rPr lang="fr-CH" baseline="0" dirty="0" err="1" smtClean="0"/>
              <a:t>They</a:t>
            </a:r>
            <a:r>
              <a:rPr lang="fr-CH" baseline="0" dirty="0" smtClean="0"/>
              <a:t> are </a:t>
            </a:r>
            <a:r>
              <a:rPr lang="fr-CH" baseline="0" dirty="0" err="1" smtClean="0"/>
              <a:t>particles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which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exists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briefly</a:t>
            </a:r>
            <a:r>
              <a:rPr lang="fr-CH" baseline="0" dirty="0" smtClean="0"/>
              <a:t> in </a:t>
            </a:r>
            <a:r>
              <a:rPr lang="fr-CH" baseline="0" dirty="0" err="1" smtClean="0"/>
              <a:t>extreme</a:t>
            </a:r>
            <a:r>
              <a:rPr lang="fr-CH" baseline="0" dirty="0" smtClean="0"/>
              <a:t> conditions of </a:t>
            </a:r>
            <a:r>
              <a:rPr lang="fr-CH" baseline="0" dirty="0" err="1" smtClean="0"/>
              <a:t>energy</a:t>
            </a:r>
            <a:r>
              <a:rPr lang="fr-CH" baseline="0" dirty="0" smtClean="0"/>
              <a:t>. </a:t>
            </a:r>
            <a:r>
              <a:rPr lang="fr-CH" baseline="0" dirty="0" err="1" smtClean="0"/>
              <a:t>They</a:t>
            </a:r>
            <a:r>
              <a:rPr lang="fr-CH" baseline="0" dirty="0" smtClean="0"/>
              <a:t> tend to </a:t>
            </a:r>
            <a:r>
              <a:rPr lang="fr-CH" baseline="0" dirty="0" err="1" smtClean="0"/>
              <a:t>decay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into</a:t>
            </a:r>
            <a:r>
              <a:rPr lang="fr-CH" baseline="0" dirty="0" smtClean="0"/>
              <a:t> </a:t>
            </a:r>
            <a:r>
              <a:rPr lang="fr-CH" baseline="0" dirty="0" err="1" smtClean="0"/>
              <a:t>less</a:t>
            </a:r>
            <a:r>
              <a:rPr lang="fr-CH" baseline="0" dirty="0" smtClean="0"/>
              <a:t> massive, more stable </a:t>
            </a:r>
            <a:r>
              <a:rPr lang="fr-CH" baseline="0" dirty="0" err="1" smtClean="0"/>
              <a:t>particles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like</a:t>
            </a:r>
            <a:r>
              <a:rPr lang="fr-CH" baseline="0" dirty="0" smtClean="0"/>
              <a:t> the </a:t>
            </a:r>
            <a:r>
              <a:rPr lang="fr-CH" baseline="0" dirty="0" err="1" smtClean="0"/>
              <a:t>ones</a:t>
            </a:r>
            <a:r>
              <a:rPr lang="fr-CH" baseline="0" dirty="0" smtClean="0"/>
              <a:t> on the first line.</a:t>
            </a:r>
          </a:p>
          <a:p>
            <a:endParaRPr lang="fr-CH" baseline="0" dirty="0" smtClean="0"/>
          </a:p>
          <a:p>
            <a:r>
              <a:rPr lang="fr-CH" baseline="0" dirty="0" smtClean="0"/>
              <a:t>At CERN </a:t>
            </a:r>
            <a:r>
              <a:rPr lang="fr-CH" baseline="0" dirty="0" err="1" smtClean="0"/>
              <a:t>we</a:t>
            </a:r>
            <a:r>
              <a:rPr lang="fr-CH" baseline="0" dirty="0" smtClean="0"/>
              <a:t> are </a:t>
            </a:r>
            <a:r>
              <a:rPr lang="fr-CH" baseline="0" dirty="0" err="1" smtClean="0"/>
              <a:t>reproducing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these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extreme</a:t>
            </a:r>
            <a:r>
              <a:rPr lang="fr-CH" baseline="0" dirty="0" smtClean="0"/>
              <a:t> conditions of </a:t>
            </a:r>
            <a:r>
              <a:rPr lang="fr-CH" baseline="0" dirty="0" err="1" smtClean="0"/>
              <a:t>energy</a:t>
            </a:r>
            <a:r>
              <a:rPr lang="fr-CH" baseline="0" dirty="0" smtClean="0"/>
              <a:t> (on a </a:t>
            </a:r>
            <a:r>
              <a:rPr lang="fr-CH" baseline="0" dirty="0" err="1" smtClean="0"/>
              <a:t>microscopic</a:t>
            </a:r>
            <a:r>
              <a:rPr lang="fr-CH" baseline="0" dirty="0" smtClean="0"/>
              <a:t> and </a:t>
            </a:r>
            <a:r>
              <a:rPr lang="fr-CH" baseline="0" dirty="0" err="1" smtClean="0"/>
              <a:t>harmless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level</a:t>
            </a:r>
            <a:r>
              <a:rPr lang="fr-CH" baseline="0" dirty="0" smtClean="0"/>
              <a:t>) </a:t>
            </a:r>
            <a:r>
              <a:rPr lang="fr-CH" baseline="0" dirty="0" err="1" smtClean="0"/>
              <a:t>which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allows</a:t>
            </a:r>
            <a:r>
              <a:rPr lang="fr-CH" baseline="0" dirty="0" smtClean="0"/>
              <a:t> us to </a:t>
            </a:r>
            <a:r>
              <a:rPr lang="fr-CH" baseline="0" dirty="0" err="1" smtClean="0"/>
              <a:t>produce</a:t>
            </a:r>
            <a:r>
              <a:rPr lang="fr-CH" baseline="0" dirty="0" smtClean="0"/>
              <a:t> and observe </a:t>
            </a:r>
            <a:r>
              <a:rPr lang="fr-CH" baseline="0" dirty="0" err="1" smtClean="0"/>
              <a:t>these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particles</a:t>
            </a:r>
            <a:r>
              <a:rPr lang="fr-CH" baseline="0" dirty="0" smtClean="0"/>
              <a:t>. For a </a:t>
            </a:r>
            <a:r>
              <a:rPr lang="fr-CH" baseline="0" dirty="0" err="1" smtClean="0"/>
              <a:t>bery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brief</a:t>
            </a:r>
            <a:r>
              <a:rPr lang="fr-CH" baseline="0" dirty="0" smtClean="0"/>
              <a:t> moment, but long </a:t>
            </a:r>
            <a:r>
              <a:rPr lang="fr-CH" baseline="0" dirty="0" err="1" smtClean="0"/>
              <a:t>enough</a:t>
            </a:r>
            <a:r>
              <a:rPr lang="fr-CH" baseline="0" dirty="0" smtClean="0"/>
              <a:t>.</a:t>
            </a:r>
          </a:p>
          <a:p>
            <a:endParaRPr lang="fr-CH" baseline="0" dirty="0" smtClean="0"/>
          </a:p>
          <a:p>
            <a:r>
              <a:rPr lang="fr-CH" baseline="0" dirty="0" smtClean="0"/>
              <a:t>In addition to the 12 </a:t>
            </a:r>
            <a:r>
              <a:rPr lang="fr-CH" baseline="0" dirty="0" err="1" smtClean="0"/>
              <a:t>matter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particles</a:t>
            </a:r>
            <a:r>
              <a:rPr lang="fr-CH" baseline="0" dirty="0" smtClean="0"/>
              <a:t>, </a:t>
            </a:r>
            <a:r>
              <a:rPr lang="fr-CH" baseline="0" dirty="0" err="1" smtClean="0"/>
              <a:t>there</a:t>
            </a:r>
            <a:r>
              <a:rPr lang="fr-CH" baseline="0" dirty="0" smtClean="0"/>
              <a:t> are «force» </a:t>
            </a:r>
            <a:r>
              <a:rPr lang="fr-CH" baseline="0" dirty="0" err="1" smtClean="0"/>
              <a:t>particles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which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bound</a:t>
            </a:r>
            <a:r>
              <a:rPr lang="fr-CH" baseline="0" dirty="0" smtClean="0"/>
              <a:t> the </a:t>
            </a:r>
            <a:r>
              <a:rPr lang="fr-CH" baseline="0" dirty="0" err="1" smtClean="0"/>
              <a:t>matter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ones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together</a:t>
            </a:r>
            <a:r>
              <a:rPr lang="fr-CH" baseline="0" dirty="0" smtClean="0"/>
              <a:t>: gluons «glue» </a:t>
            </a:r>
            <a:r>
              <a:rPr lang="fr-CH" baseline="0" dirty="0" err="1" smtClean="0"/>
              <a:t>together</a:t>
            </a:r>
            <a:r>
              <a:rPr lang="fr-CH" baseline="0" dirty="0" smtClean="0"/>
              <a:t> the up and down quarks in protons and neutrons, photons are </a:t>
            </a:r>
            <a:r>
              <a:rPr lang="fr-CH" baseline="0" dirty="0" err="1" smtClean="0"/>
              <a:t>exchanged</a:t>
            </a:r>
            <a:r>
              <a:rPr lang="fr-CH" baseline="0" dirty="0" smtClean="0"/>
              <a:t> </a:t>
            </a:r>
            <a:r>
              <a:rPr lang="fr-CH" baseline="0" dirty="0" err="1" smtClean="0"/>
              <a:t>between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electrons</a:t>
            </a:r>
            <a:r>
              <a:rPr lang="fr-CH" baseline="0" dirty="0" smtClean="0"/>
              <a:t> and </a:t>
            </a:r>
            <a:r>
              <a:rPr lang="fr-CH" baseline="0" dirty="0" err="1" smtClean="0"/>
              <a:t>nuclei</a:t>
            </a:r>
            <a:r>
              <a:rPr lang="fr-CH" baseline="0" dirty="0" smtClean="0"/>
              <a:t> </a:t>
            </a:r>
            <a:r>
              <a:rPr lang="fr-CH" baseline="0" dirty="0" err="1" smtClean="0"/>
              <a:t>making</a:t>
            </a:r>
            <a:r>
              <a:rPr lang="fr-CH" baseline="0" dirty="0" smtClean="0"/>
              <a:t> the </a:t>
            </a:r>
            <a:r>
              <a:rPr lang="fr-CH" baseline="0" dirty="0" err="1" smtClean="0"/>
              <a:t>electron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orbit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around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it</a:t>
            </a:r>
            <a:r>
              <a:rPr lang="fr-CH" baseline="0" dirty="0" smtClean="0"/>
              <a:t>, W and Z bosons </a:t>
            </a:r>
            <a:r>
              <a:rPr lang="fr-CH" baseline="0" dirty="0" err="1" smtClean="0"/>
              <a:t>which</a:t>
            </a:r>
            <a:r>
              <a:rPr lang="fr-CH" baseline="0" dirty="0" smtClean="0"/>
              <a:t> are important in </a:t>
            </a:r>
            <a:r>
              <a:rPr lang="fr-CH" baseline="0" dirty="0" err="1" smtClean="0"/>
              <a:t>nuclear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reactions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were</a:t>
            </a:r>
            <a:r>
              <a:rPr lang="fr-CH" baseline="0" dirty="0" smtClean="0"/>
              <a:t> first </a:t>
            </a:r>
            <a:r>
              <a:rPr lang="fr-CH" baseline="0" dirty="0" err="1" smtClean="0"/>
              <a:t>observed</a:t>
            </a:r>
            <a:r>
              <a:rPr lang="fr-CH" baseline="0" dirty="0" smtClean="0"/>
              <a:t> at CERN in the 80s, </a:t>
            </a:r>
            <a:r>
              <a:rPr lang="fr-CH" baseline="0" dirty="0" err="1" smtClean="0"/>
              <a:t>only</a:t>
            </a:r>
            <a:r>
              <a:rPr lang="fr-CH" baseline="0" dirty="0" smtClean="0"/>
              <a:t> the Graviton has </a:t>
            </a:r>
            <a:r>
              <a:rPr lang="fr-CH" baseline="0" dirty="0" err="1" smtClean="0"/>
              <a:t>never</a:t>
            </a:r>
            <a:r>
              <a:rPr lang="fr-CH" baseline="0" dirty="0" smtClean="0"/>
              <a:t> been </a:t>
            </a:r>
            <a:r>
              <a:rPr lang="fr-CH" baseline="0" dirty="0" err="1" smtClean="0"/>
              <a:t>observed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so</a:t>
            </a:r>
            <a:r>
              <a:rPr lang="fr-CH" baseline="0" dirty="0" smtClean="0"/>
              <a:t> far.</a:t>
            </a:r>
          </a:p>
          <a:p>
            <a:endParaRPr lang="fr-CH" baseline="0" dirty="0" smtClean="0"/>
          </a:p>
          <a:p>
            <a:r>
              <a:rPr lang="fr-CH" baseline="0" dirty="0" smtClean="0"/>
              <a:t>To </a:t>
            </a:r>
            <a:r>
              <a:rPr lang="fr-CH" baseline="0" dirty="0" err="1" smtClean="0"/>
              <a:t>be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complete</a:t>
            </a:r>
            <a:r>
              <a:rPr lang="fr-CH" baseline="0" dirty="0" smtClean="0"/>
              <a:t>, for </a:t>
            </a:r>
            <a:r>
              <a:rPr lang="fr-CH" baseline="0" dirty="0" err="1" smtClean="0"/>
              <a:t>every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particle</a:t>
            </a:r>
            <a:r>
              <a:rPr lang="fr-CH" baseline="0" dirty="0" smtClean="0"/>
              <a:t>, </a:t>
            </a:r>
            <a:r>
              <a:rPr lang="fr-CH" baseline="0" dirty="0" err="1" smtClean="0"/>
              <a:t>there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an «</a:t>
            </a:r>
            <a:r>
              <a:rPr lang="fr-CH" baseline="0" dirty="0" err="1" smtClean="0"/>
              <a:t>antiparticle</a:t>
            </a:r>
            <a:r>
              <a:rPr lang="fr-CH" baseline="0" dirty="0" smtClean="0"/>
              <a:t>». This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a </a:t>
            </a:r>
            <a:r>
              <a:rPr lang="fr-CH" baseline="0" dirty="0" err="1" smtClean="0"/>
              <a:t>particle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with</a:t>
            </a:r>
            <a:r>
              <a:rPr lang="fr-CH" baseline="0" dirty="0" smtClean="0"/>
              <a:t> the </a:t>
            </a:r>
            <a:r>
              <a:rPr lang="fr-CH" baseline="0" dirty="0" err="1" smtClean="0"/>
              <a:t>same</a:t>
            </a:r>
            <a:r>
              <a:rPr lang="fr-CH" baseline="0" dirty="0" smtClean="0"/>
              <a:t> mass but </a:t>
            </a:r>
            <a:r>
              <a:rPr lang="fr-CH" baseline="0" dirty="0" err="1" smtClean="0"/>
              <a:t>with</a:t>
            </a:r>
            <a:r>
              <a:rPr lang="fr-CH" baseline="0" dirty="0" smtClean="0"/>
              <a:t> an opposite </a:t>
            </a:r>
            <a:r>
              <a:rPr lang="fr-CH" baseline="0" dirty="0" err="1" smtClean="0"/>
              <a:t>electric</a:t>
            </a:r>
            <a:r>
              <a:rPr lang="fr-CH" baseline="0" dirty="0" smtClean="0"/>
              <a:t> charge a bit </a:t>
            </a:r>
            <a:r>
              <a:rPr lang="fr-CH" baseline="0" dirty="0" err="1" smtClean="0"/>
              <a:t>like</a:t>
            </a:r>
            <a:r>
              <a:rPr lang="fr-CH" baseline="0" dirty="0" smtClean="0"/>
              <a:t> a </a:t>
            </a:r>
            <a:r>
              <a:rPr lang="fr-CH" baseline="0" dirty="0" err="1" smtClean="0"/>
              <a:t>reflection</a:t>
            </a:r>
            <a:r>
              <a:rPr lang="fr-CH" baseline="0" dirty="0" smtClean="0"/>
              <a:t> in a </a:t>
            </a:r>
            <a:r>
              <a:rPr lang="fr-CH" baseline="0" dirty="0" err="1" smtClean="0"/>
              <a:t>mirror</a:t>
            </a:r>
            <a:r>
              <a:rPr lang="fr-CH" baseline="0" dirty="0" smtClean="0"/>
              <a:t>.</a:t>
            </a:r>
          </a:p>
          <a:p>
            <a:r>
              <a:rPr lang="fr-CH" baseline="0" dirty="0" err="1" smtClean="0"/>
              <a:t>With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antiparticles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you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can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make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antiatoms</a:t>
            </a:r>
            <a:r>
              <a:rPr lang="fr-CH" baseline="0" dirty="0" smtClean="0"/>
              <a:t>, </a:t>
            </a:r>
            <a:r>
              <a:rPr lang="fr-CH" baseline="0" dirty="0" err="1" smtClean="0"/>
              <a:t>therefore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antimatter</a:t>
            </a:r>
            <a:r>
              <a:rPr lang="fr-CH" baseline="0" dirty="0" smtClean="0"/>
              <a:t>.</a:t>
            </a:r>
          </a:p>
          <a:p>
            <a:r>
              <a:rPr lang="fr-CH" baseline="0" dirty="0" smtClean="0"/>
              <a:t/>
            </a:r>
            <a:br>
              <a:rPr lang="fr-CH" baseline="0" dirty="0" smtClean="0"/>
            </a:br>
            <a:r>
              <a:rPr lang="fr-CH" baseline="0" dirty="0" smtClean="0"/>
              <a:t>Have </a:t>
            </a:r>
            <a:r>
              <a:rPr lang="fr-CH" baseline="0" dirty="0" err="1" smtClean="0"/>
              <a:t>you</a:t>
            </a:r>
            <a:r>
              <a:rPr lang="fr-CH" baseline="0" dirty="0" smtClean="0"/>
              <a:t> </a:t>
            </a:r>
            <a:r>
              <a:rPr lang="fr-CH" baseline="0" dirty="0" err="1" smtClean="0"/>
              <a:t>every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manipulated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antimatter</a:t>
            </a:r>
            <a:r>
              <a:rPr lang="fr-CH" baseline="0" dirty="0" smtClean="0"/>
              <a:t>? I </a:t>
            </a:r>
            <a:r>
              <a:rPr lang="fr-CH" baseline="0" dirty="0" err="1" smtClean="0"/>
              <a:t>hope</a:t>
            </a:r>
            <a:r>
              <a:rPr lang="fr-CH" baseline="0" dirty="0" smtClean="0"/>
              <a:t> not as </a:t>
            </a:r>
            <a:r>
              <a:rPr lang="fr-CH" baseline="0" dirty="0" err="1" smtClean="0"/>
              <a:t>matter</a:t>
            </a:r>
            <a:r>
              <a:rPr lang="fr-CH" baseline="0" dirty="0" smtClean="0"/>
              <a:t> and </a:t>
            </a:r>
            <a:r>
              <a:rPr lang="fr-CH" baseline="0" dirty="0" err="1" smtClean="0"/>
              <a:t>antimatter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when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they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get</a:t>
            </a:r>
            <a:r>
              <a:rPr lang="fr-CH" baseline="0" dirty="0" smtClean="0"/>
              <a:t> in </a:t>
            </a:r>
            <a:r>
              <a:rPr lang="fr-CH" baseline="0" dirty="0" err="1" smtClean="0"/>
              <a:t>touch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anihilate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with</a:t>
            </a:r>
            <a:r>
              <a:rPr lang="fr-CH" baseline="0" dirty="0" smtClean="0"/>
              <a:t> 100% </a:t>
            </a:r>
            <a:r>
              <a:rPr lang="fr-CH" baseline="0" dirty="0" err="1" smtClean="0"/>
              <a:t>energy</a:t>
            </a:r>
            <a:r>
              <a:rPr lang="fr-CH" baseline="0" dirty="0" smtClean="0"/>
              <a:t> release. That </a:t>
            </a:r>
            <a:r>
              <a:rPr lang="fr-CH" baseline="0" dirty="0" err="1" smtClean="0"/>
              <a:t>means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that</a:t>
            </a:r>
            <a:r>
              <a:rPr lang="fr-CH" baseline="0" dirty="0" smtClean="0"/>
              <a:t> 1g of </a:t>
            </a:r>
            <a:r>
              <a:rPr lang="fr-CH" baseline="0" dirty="0" err="1" smtClean="0"/>
              <a:t>matter</a:t>
            </a:r>
            <a:r>
              <a:rPr lang="fr-CH" baseline="0" dirty="0" smtClean="0"/>
              <a:t> put </a:t>
            </a:r>
            <a:r>
              <a:rPr lang="fr-CH" baseline="0" dirty="0" err="1" smtClean="0"/>
              <a:t>together</a:t>
            </a:r>
            <a:r>
              <a:rPr lang="fr-CH" baseline="0" dirty="0" smtClean="0"/>
              <a:t> 1g of </a:t>
            </a:r>
            <a:r>
              <a:rPr lang="fr-CH" baseline="0" dirty="0" err="1" smtClean="0"/>
              <a:t>antimatter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would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wipe</a:t>
            </a:r>
            <a:r>
              <a:rPr lang="fr-CH" baseline="0" dirty="0" smtClean="0"/>
              <a:t> out Geneva and </a:t>
            </a:r>
            <a:r>
              <a:rPr lang="fr-CH" baseline="0" dirty="0" err="1" smtClean="0"/>
              <a:t>its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surroundings</a:t>
            </a:r>
            <a:r>
              <a:rPr lang="fr-CH" baseline="0" dirty="0" smtClean="0"/>
              <a:t>… So </a:t>
            </a:r>
            <a:r>
              <a:rPr lang="fr-CH" baseline="0" dirty="0" err="1" smtClean="0"/>
              <a:t>better</a:t>
            </a:r>
            <a:r>
              <a:rPr lang="fr-CH" baseline="0" dirty="0" smtClean="0"/>
              <a:t> not </a:t>
            </a:r>
            <a:r>
              <a:rPr lang="fr-CH" baseline="0" dirty="0" err="1" smtClean="0"/>
              <a:t>shake</a:t>
            </a:r>
            <a:r>
              <a:rPr lang="fr-CH" baseline="0" dirty="0" smtClean="0"/>
              <a:t> hands </a:t>
            </a:r>
            <a:r>
              <a:rPr lang="fr-CH" baseline="0" dirty="0" err="1" smtClean="0"/>
              <a:t>when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you</a:t>
            </a:r>
            <a:r>
              <a:rPr lang="fr-CH" baseline="0" dirty="0" smtClean="0"/>
              <a:t> </a:t>
            </a:r>
            <a:r>
              <a:rPr lang="fr-CH" baseline="0" dirty="0" err="1" smtClean="0"/>
              <a:t>meet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your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antiyou</a:t>
            </a:r>
            <a:r>
              <a:rPr lang="fr-CH" baseline="0" dirty="0" smtClean="0"/>
              <a:t>.</a:t>
            </a:r>
            <a:endParaRPr lang="fr-CH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9E83D-9F90-495C-B504-02EA190B18C6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684573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CERN </a:t>
            </a:r>
            <a:r>
              <a:rPr lang="fr-CH" dirty="0" err="1" smtClean="0"/>
              <a:t>helped</a:t>
            </a:r>
            <a:r>
              <a:rPr lang="fr-CH" dirty="0" smtClean="0"/>
              <a:t> </a:t>
            </a:r>
            <a:r>
              <a:rPr lang="fr-CH" dirty="0" err="1" smtClean="0"/>
              <a:t>proving</a:t>
            </a:r>
            <a:r>
              <a:rPr lang="fr-CH" dirty="0" smtClean="0"/>
              <a:t> certain </a:t>
            </a:r>
            <a:r>
              <a:rPr lang="fr-CH" dirty="0" err="1" smtClean="0"/>
              <a:t>theories</a:t>
            </a:r>
            <a:r>
              <a:rPr lang="fr-CH" dirty="0" smtClean="0"/>
              <a:t> </a:t>
            </a:r>
            <a:r>
              <a:rPr lang="fr-CH" dirty="0" err="1" smtClean="0"/>
              <a:t>like</a:t>
            </a:r>
            <a:r>
              <a:rPr lang="fr-CH" dirty="0" smtClean="0"/>
              <a:t> the existence</a:t>
            </a:r>
            <a:r>
              <a:rPr lang="fr-CH" baseline="0" dirty="0" smtClean="0"/>
              <a:t> of the «</a:t>
            </a:r>
            <a:r>
              <a:rPr lang="fr-CH" baseline="0" dirty="0" err="1" smtClean="0"/>
              <a:t>Higgs</a:t>
            </a:r>
            <a:r>
              <a:rPr lang="fr-CH" baseline="0" dirty="0" smtClean="0"/>
              <a:t> Boson».</a:t>
            </a:r>
          </a:p>
          <a:p>
            <a:endParaRPr lang="fr-CH" baseline="0" dirty="0" smtClean="0"/>
          </a:p>
          <a:p>
            <a:r>
              <a:rPr lang="fr-CH" baseline="0" dirty="0" smtClean="0"/>
              <a:t>This </a:t>
            </a:r>
            <a:r>
              <a:rPr lang="fr-CH" baseline="0" dirty="0" err="1" smtClean="0"/>
              <a:t>particle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responsible</a:t>
            </a:r>
            <a:r>
              <a:rPr lang="fr-CH" baseline="0" dirty="0" smtClean="0"/>
              <a:t> for </a:t>
            </a:r>
            <a:r>
              <a:rPr lang="fr-CH" baseline="0" dirty="0" err="1" smtClean="0"/>
              <a:t>giving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its</a:t>
            </a:r>
            <a:r>
              <a:rPr lang="fr-CH" baseline="0" dirty="0" smtClean="0"/>
              <a:t> mass to all </a:t>
            </a:r>
            <a:r>
              <a:rPr lang="fr-CH" baseline="0" dirty="0" err="1" smtClean="0"/>
              <a:t>other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particles</a:t>
            </a:r>
            <a:r>
              <a:rPr lang="fr-CH" baseline="0" dirty="0" smtClean="0"/>
              <a:t>. It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very</a:t>
            </a:r>
            <a:r>
              <a:rPr lang="fr-CH" baseline="0" dirty="0" smtClean="0"/>
              <a:t> important in the standard model.</a:t>
            </a:r>
            <a:br>
              <a:rPr lang="fr-CH" baseline="0" dirty="0" smtClean="0"/>
            </a:br>
            <a:endParaRPr lang="fr-CH" baseline="0" dirty="0" smtClean="0"/>
          </a:p>
          <a:p>
            <a:r>
              <a:rPr lang="fr-CH" baseline="0" dirty="0" smtClean="0"/>
              <a:t>It </a:t>
            </a:r>
            <a:r>
              <a:rPr lang="fr-CH" baseline="0" dirty="0" err="1" smtClean="0"/>
              <a:t>was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predicted</a:t>
            </a:r>
            <a:r>
              <a:rPr lang="fr-CH" baseline="0" dirty="0" smtClean="0"/>
              <a:t> in 1964 by 2 </a:t>
            </a:r>
            <a:r>
              <a:rPr lang="fr-CH" baseline="0" dirty="0" err="1" smtClean="0"/>
              <a:t>Belgian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physicists</a:t>
            </a:r>
            <a:r>
              <a:rPr lang="fr-CH" baseline="0" dirty="0" smtClean="0"/>
              <a:t> (François </a:t>
            </a:r>
            <a:r>
              <a:rPr lang="fr-CH" baseline="0" dirty="0" err="1" smtClean="0"/>
              <a:t>Englert</a:t>
            </a:r>
            <a:r>
              <a:rPr lang="fr-CH" baseline="0" dirty="0" smtClean="0"/>
              <a:t> and Robert Brout), </a:t>
            </a:r>
            <a:r>
              <a:rPr lang="fr-CH" baseline="0" dirty="0" err="1" smtClean="0"/>
              <a:t>then</a:t>
            </a:r>
            <a:r>
              <a:rPr lang="fr-CH" baseline="0" dirty="0" smtClean="0"/>
              <a:t> by the Scottish </a:t>
            </a:r>
            <a:r>
              <a:rPr lang="fr-CH" baseline="0" dirty="0" err="1" smtClean="0"/>
              <a:t>physicist</a:t>
            </a:r>
            <a:r>
              <a:rPr lang="fr-CH" baseline="0" dirty="0" smtClean="0"/>
              <a:t> (Peter </a:t>
            </a:r>
            <a:r>
              <a:rPr lang="fr-CH" baseline="0" dirty="0" err="1" smtClean="0"/>
              <a:t>Higgs</a:t>
            </a:r>
            <a:r>
              <a:rPr lang="fr-CH" baseline="0" dirty="0" smtClean="0"/>
              <a:t>) and </a:t>
            </a:r>
            <a:r>
              <a:rPr lang="fr-CH" baseline="0" dirty="0" err="1" smtClean="0"/>
              <a:t>others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later</a:t>
            </a:r>
            <a:r>
              <a:rPr lang="fr-CH" baseline="0" dirty="0" smtClean="0"/>
              <a:t>.</a:t>
            </a:r>
          </a:p>
          <a:p>
            <a:r>
              <a:rPr lang="fr-CH" baseline="0" dirty="0" smtClean="0"/>
              <a:t>If </a:t>
            </a:r>
            <a:r>
              <a:rPr lang="fr-CH" baseline="0" dirty="0" err="1" smtClean="0"/>
              <a:t>took</a:t>
            </a:r>
            <a:r>
              <a:rPr lang="fr-CH" baseline="0" dirty="0" smtClean="0"/>
              <a:t> 48 </a:t>
            </a:r>
            <a:r>
              <a:rPr lang="fr-CH" baseline="0" dirty="0" err="1" smtClean="0"/>
              <a:t>years</a:t>
            </a:r>
            <a:r>
              <a:rPr lang="fr-CH" baseline="0" dirty="0" smtClean="0"/>
              <a:t> to have the </a:t>
            </a:r>
            <a:r>
              <a:rPr lang="fr-CH" baseline="0" dirty="0" err="1" smtClean="0"/>
              <a:t>experiments</a:t>
            </a:r>
            <a:r>
              <a:rPr lang="fr-CH" baseline="0" dirty="0" smtClean="0"/>
              <a:t> (ATLAS and CMS) </a:t>
            </a:r>
            <a:r>
              <a:rPr lang="fr-CH" baseline="0" dirty="0" err="1" smtClean="0"/>
              <a:t>which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proved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its</a:t>
            </a:r>
            <a:r>
              <a:rPr lang="fr-CH" baseline="0" dirty="0" smtClean="0"/>
              <a:t> existence. The </a:t>
            </a:r>
            <a:r>
              <a:rPr lang="fr-CH" baseline="0" dirty="0" err="1" smtClean="0"/>
              <a:t>discovery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was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announced</a:t>
            </a:r>
            <a:r>
              <a:rPr lang="fr-CH" baseline="0" dirty="0" smtClean="0"/>
              <a:t> at CERN on 4th July 2012.</a:t>
            </a:r>
          </a:p>
          <a:p>
            <a:endParaRPr lang="fr-CH" baseline="0" dirty="0" smtClean="0"/>
          </a:p>
          <a:p>
            <a:r>
              <a:rPr lang="fr-CH" baseline="0" dirty="0" smtClean="0"/>
              <a:t>This </a:t>
            </a:r>
            <a:r>
              <a:rPr lang="fr-CH" baseline="0" dirty="0" err="1" smtClean="0"/>
              <a:t>discovery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led</a:t>
            </a:r>
            <a:r>
              <a:rPr lang="fr-CH" baseline="0" dirty="0" smtClean="0"/>
              <a:t> François </a:t>
            </a:r>
            <a:r>
              <a:rPr lang="fr-CH" baseline="0" dirty="0" err="1" smtClean="0"/>
              <a:t>Englert</a:t>
            </a:r>
            <a:r>
              <a:rPr lang="fr-CH" baseline="0" dirty="0" smtClean="0"/>
              <a:t> and Peter </a:t>
            </a:r>
            <a:r>
              <a:rPr lang="fr-CH" baseline="0" dirty="0" err="1" smtClean="0"/>
              <a:t>Higgs</a:t>
            </a:r>
            <a:r>
              <a:rPr lang="fr-CH" baseline="0" dirty="0" smtClean="0"/>
              <a:t> (</a:t>
            </a:r>
            <a:r>
              <a:rPr lang="fr-CH" baseline="0" dirty="0" err="1" smtClean="0"/>
              <a:t>only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surviving</a:t>
            </a:r>
            <a:r>
              <a:rPr lang="fr-CH" baseline="0" dirty="0" smtClean="0"/>
              <a:t> of the 3)to </a:t>
            </a:r>
            <a:r>
              <a:rPr lang="fr-CH" baseline="0" dirty="0" err="1" smtClean="0"/>
              <a:t>be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rewarded</a:t>
            </a:r>
            <a:r>
              <a:rPr lang="fr-CH" baseline="0" dirty="0" smtClean="0"/>
              <a:t> by a Nobel </a:t>
            </a:r>
            <a:r>
              <a:rPr lang="fr-CH" baseline="0" dirty="0" err="1" smtClean="0"/>
              <a:t>Prize</a:t>
            </a:r>
            <a:r>
              <a:rPr lang="fr-CH" baseline="0" dirty="0" smtClean="0"/>
              <a:t> in 2013.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9E83D-9F90-495C-B504-02EA190B18C6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463449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One question CERN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trying</a:t>
            </a:r>
            <a:r>
              <a:rPr lang="fr-CH" dirty="0" smtClean="0"/>
              <a:t> to </a:t>
            </a:r>
            <a:r>
              <a:rPr lang="fr-CH" dirty="0" err="1" smtClean="0"/>
              <a:t>answer</a:t>
            </a:r>
            <a:r>
              <a:rPr lang="fr-CH" dirty="0" smtClean="0"/>
              <a:t>: </a:t>
            </a:r>
            <a:r>
              <a:rPr lang="fr-CH" dirty="0" err="1" smtClean="0"/>
              <a:t>theorists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believe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that</a:t>
            </a:r>
            <a:r>
              <a:rPr lang="fr-CH" baseline="0" dirty="0" smtClean="0"/>
              <a:t> at the </a:t>
            </a:r>
            <a:r>
              <a:rPr lang="fr-CH" baseline="0" dirty="0" err="1" smtClean="0"/>
              <a:t>very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early</a:t>
            </a:r>
            <a:r>
              <a:rPr lang="fr-CH" baseline="0" dirty="0" smtClean="0"/>
              <a:t> moments of the </a:t>
            </a:r>
            <a:r>
              <a:rPr lang="fr-CH" baseline="0" dirty="0" err="1" smtClean="0"/>
              <a:t>Universe</a:t>
            </a:r>
            <a:r>
              <a:rPr lang="fr-CH" baseline="0" dirty="0" smtClean="0"/>
              <a:t>, quarks </a:t>
            </a:r>
            <a:r>
              <a:rPr lang="fr-CH" baseline="0" dirty="0" err="1" smtClean="0"/>
              <a:t>were</a:t>
            </a:r>
            <a:r>
              <a:rPr lang="fr-CH" baseline="0" dirty="0" smtClean="0"/>
              <a:t> not </a:t>
            </a:r>
            <a:r>
              <a:rPr lang="fr-CH" baseline="0" dirty="0" err="1" smtClean="0"/>
              <a:t>yet</a:t>
            </a:r>
            <a:r>
              <a:rPr lang="fr-CH" baseline="0" dirty="0" smtClean="0"/>
              <a:t> «</a:t>
            </a:r>
            <a:r>
              <a:rPr lang="fr-CH" baseline="0" dirty="0" err="1" smtClean="0"/>
              <a:t>gluing</a:t>
            </a:r>
            <a:r>
              <a:rPr lang="fr-CH" baseline="0" dirty="0" smtClean="0"/>
              <a:t>» </a:t>
            </a:r>
            <a:r>
              <a:rPr lang="fr-CH" baseline="0" dirty="0" err="1" smtClean="0"/>
              <a:t>together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thanks</a:t>
            </a:r>
            <a:r>
              <a:rPr lang="fr-CH" baseline="0" dirty="0" smtClean="0"/>
              <a:t> to the Gluons. There </a:t>
            </a:r>
            <a:r>
              <a:rPr lang="fr-CH" baseline="0" dirty="0" err="1" smtClean="0"/>
              <a:t>was</a:t>
            </a:r>
            <a:r>
              <a:rPr lang="fr-CH" baseline="0" dirty="0" smtClean="0"/>
              <a:t> a primordial «</a:t>
            </a:r>
            <a:r>
              <a:rPr lang="fr-CH" baseline="0" dirty="0" err="1" smtClean="0"/>
              <a:t>soup</a:t>
            </a:r>
            <a:r>
              <a:rPr lang="fr-CH" baseline="0" dirty="0" smtClean="0"/>
              <a:t>» of </a:t>
            </a:r>
            <a:r>
              <a:rPr lang="fr-CH" baseline="0" dirty="0" err="1" smtClean="0"/>
              <a:t>particles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called</a:t>
            </a:r>
            <a:r>
              <a:rPr lang="fr-CH" baseline="0" dirty="0" smtClean="0"/>
              <a:t> the «Quark-gluon plasma». </a:t>
            </a:r>
          </a:p>
          <a:p>
            <a:r>
              <a:rPr lang="fr-CH" baseline="0" dirty="0" err="1" smtClean="0"/>
              <a:t>CERN’s</a:t>
            </a:r>
            <a:r>
              <a:rPr lang="fr-CH" baseline="0" dirty="0" smtClean="0"/>
              <a:t> ALICE </a:t>
            </a:r>
            <a:r>
              <a:rPr lang="fr-CH" baseline="0" dirty="0" err="1" smtClean="0"/>
              <a:t>experiment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tried</a:t>
            </a:r>
            <a:r>
              <a:rPr lang="fr-CH" baseline="0" dirty="0" smtClean="0"/>
              <a:t> to </a:t>
            </a:r>
            <a:r>
              <a:rPr lang="fr-CH" baseline="0" dirty="0" err="1" smtClean="0"/>
              <a:t>reproduce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droplets</a:t>
            </a:r>
            <a:r>
              <a:rPr lang="fr-CH" baseline="0" dirty="0" smtClean="0"/>
              <a:t> of </a:t>
            </a:r>
            <a:r>
              <a:rPr lang="fr-CH" baseline="0" dirty="0" err="1" smtClean="0"/>
              <a:t>this</a:t>
            </a:r>
            <a:r>
              <a:rPr lang="fr-CH" baseline="0" dirty="0" smtClean="0"/>
              <a:t> state of </a:t>
            </a:r>
            <a:r>
              <a:rPr lang="fr-CH" baseline="0" dirty="0" err="1" smtClean="0"/>
              <a:t>matter</a:t>
            </a:r>
            <a:r>
              <a:rPr lang="fr-CH" baseline="0" dirty="0" smtClean="0"/>
              <a:t> for </a:t>
            </a:r>
            <a:r>
              <a:rPr lang="fr-CH" baseline="0" dirty="0" err="1" smtClean="0"/>
              <a:t>very</a:t>
            </a:r>
            <a:r>
              <a:rPr lang="fr-CH" baseline="0" dirty="0" smtClean="0"/>
              <a:t> short time and observe </a:t>
            </a:r>
            <a:r>
              <a:rPr lang="fr-CH" baseline="0" dirty="0" err="1" smtClean="0"/>
              <a:t>it</a:t>
            </a:r>
            <a:r>
              <a:rPr lang="fr-CH" baseline="0" dirty="0" smtClean="0"/>
              <a:t>. </a:t>
            </a:r>
            <a:br>
              <a:rPr lang="fr-CH" baseline="0" dirty="0" smtClean="0"/>
            </a:br>
            <a:r>
              <a:rPr lang="fr-CH" baseline="0" dirty="0" smtClean="0"/>
              <a:t>This </a:t>
            </a:r>
            <a:r>
              <a:rPr lang="fr-CH" baseline="0" dirty="0" err="1" smtClean="0"/>
              <a:t>will</a:t>
            </a:r>
            <a:r>
              <a:rPr lang="fr-CH" baseline="0" dirty="0" smtClean="0"/>
              <a:t> help us </a:t>
            </a:r>
            <a:r>
              <a:rPr lang="fr-CH" baseline="0" dirty="0" err="1" smtClean="0"/>
              <a:t>understand</a:t>
            </a:r>
            <a:r>
              <a:rPr lang="fr-CH" baseline="0" dirty="0" smtClean="0"/>
              <a:t> the </a:t>
            </a:r>
            <a:r>
              <a:rPr lang="fr-CH" baseline="0" dirty="0" err="1" smtClean="0"/>
              <a:t>way</a:t>
            </a:r>
            <a:r>
              <a:rPr lang="fr-CH" baseline="0" dirty="0" smtClean="0"/>
              <a:t> the </a:t>
            </a:r>
            <a:r>
              <a:rPr lang="fr-CH" baseline="0" dirty="0" err="1" smtClean="0"/>
              <a:t>Universe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evovled</a:t>
            </a:r>
            <a:r>
              <a:rPr lang="fr-CH" baseline="0" dirty="0" smtClean="0"/>
              <a:t> and </a:t>
            </a:r>
            <a:r>
              <a:rPr lang="fr-CH" baseline="0" dirty="0" err="1" smtClean="0"/>
              <a:t>why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as </a:t>
            </a:r>
            <a:r>
              <a:rPr lang="fr-CH" baseline="0" dirty="0" err="1" smtClean="0"/>
              <a:t>it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now</a:t>
            </a:r>
            <a:r>
              <a:rPr lang="fr-CH" baseline="0" dirty="0" smtClean="0"/>
              <a:t>.</a:t>
            </a:r>
            <a:endParaRPr lang="fr-CH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9E83D-9F90-495C-B504-02EA190B18C6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700247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err="1" smtClean="0"/>
              <a:t>Theorists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believe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that</a:t>
            </a:r>
            <a:r>
              <a:rPr lang="fr-CH" baseline="0" dirty="0" smtClean="0"/>
              <a:t> at the moment of the Big Bang, a </a:t>
            </a:r>
            <a:r>
              <a:rPr lang="fr-CH" baseline="0" dirty="0" err="1" smtClean="0"/>
              <a:t>theory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telling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that</a:t>
            </a:r>
            <a:r>
              <a:rPr lang="fr-CH" baseline="0" dirty="0" smtClean="0"/>
              <a:t> all </a:t>
            </a:r>
            <a:r>
              <a:rPr lang="fr-CH" baseline="0" dirty="0" err="1" smtClean="0"/>
              <a:t>universe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an expansion of a </a:t>
            </a:r>
            <a:r>
              <a:rPr lang="fr-CH" baseline="0" dirty="0" err="1" smtClean="0"/>
              <a:t>tiny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space</a:t>
            </a:r>
            <a:r>
              <a:rPr lang="fr-CH" baseline="0" dirty="0" smtClean="0"/>
              <a:t> of pure </a:t>
            </a:r>
            <a:r>
              <a:rPr lang="fr-CH" baseline="0" dirty="0" err="1" smtClean="0"/>
              <a:t>energy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which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was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transformed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into</a:t>
            </a:r>
            <a:r>
              <a:rPr lang="fr-CH" baseline="0" dirty="0" smtClean="0"/>
              <a:t> </a:t>
            </a:r>
            <a:r>
              <a:rPr lang="fr-CH" baseline="0" dirty="0" err="1" smtClean="0"/>
              <a:t>matter</a:t>
            </a:r>
            <a:r>
              <a:rPr lang="fr-CH" baseline="0" dirty="0" smtClean="0"/>
              <a:t>, as </a:t>
            </a:r>
            <a:r>
              <a:rPr lang="fr-CH" baseline="0" dirty="0" err="1" smtClean="0"/>
              <a:t>many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particles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than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antiparticles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were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created</a:t>
            </a:r>
            <a:r>
              <a:rPr lang="fr-CH" baseline="0" dirty="0" smtClean="0"/>
              <a:t>. It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also</a:t>
            </a:r>
            <a:r>
              <a:rPr lang="fr-CH" baseline="0" dirty="0" smtClean="0"/>
              <a:t> </a:t>
            </a:r>
            <a:r>
              <a:rPr lang="fr-CH" baseline="0" dirty="0" err="1" smtClean="0"/>
              <a:t>believed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that</a:t>
            </a:r>
            <a:r>
              <a:rPr lang="fr-CH" baseline="0" dirty="0" smtClean="0"/>
              <a:t> the first instants of the </a:t>
            </a:r>
            <a:r>
              <a:rPr lang="fr-CH" baseline="0" dirty="0" err="1" smtClean="0"/>
              <a:t>universe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was</a:t>
            </a:r>
            <a:r>
              <a:rPr lang="fr-CH" baseline="0" dirty="0" smtClean="0"/>
              <a:t> a </a:t>
            </a:r>
            <a:r>
              <a:rPr lang="fr-CH" baseline="0" dirty="0" err="1" smtClean="0"/>
              <a:t>gigantic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anihilation</a:t>
            </a:r>
            <a:r>
              <a:rPr lang="fr-CH" baseline="0" dirty="0" smtClean="0"/>
              <a:t> of </a:t>
            </a:r>
            <a:r>
              <a:rPr lang="fr-CH" baseline="0" dirty="0" err="1" smtClean="0"/>
              <a:t>partcles</a:t>
            </a:r>
            <a:r>
              <a:rPr lang="fr-CH" baseline="0" dirty="0" smtClean="0"/>
              <a:t> and </a:t>
            </a:r>
            <a:r>
              <a:rPr lang="fr-CH" baseline="0" dirty="0" err="1" smtClean="0"/>
              <a:t>their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counter</a:t>
            </a:r>
            <a:r>
              <a:rPr lang="fr-CH" baseline="0" dirty="0" smtClean="0"/>
              <a:t> anti-</a:t>
            </a:r>
            <a:r>
              <a:rPr lang="fr-CH" baseline="0" dirty="0" err="1" smtClean="0"/>
              <a:t>particles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which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were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just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created</a:t>
            </a:r>
            <a:r>
              <a:rPr lang="fr-CH" baseline="0" dirty="0" smtClean="0"/>
              <a:t>. But </a:t>
            </a:r>
            <a:r>
              <a:rPr lang="fr-CH" baseline="0" dirty="0" err="1" smtClean="0"/>
              <a:t>it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seems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that</a:t>
            </a:r>
            <a:r>
              <a:rPr lang="fr-CH" baseline="0" dirty="0" smtClean="0"/>
              <a:t> out of 1 billion </a:t>
            </a:r>
            <a:r>
              <a:rPr lang="fr-CH" baseline="0" dirty="0" err="1" smtClean="0"/>
              <a:t>particle-antiparticle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anihilation</a:t>
            </a:r>
            <a:r>
              <a:rPr lang="fr-CH" baseline="0" dirty="0" smtClean="0"/>
              <a:t>, 1 </a:t>
            </a:r>
            <a:r>
              <a:rPr lang="fr-CH" baseline="0" dirty="0" err="1" smtClean="0"/>
              <a:t>particle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survived</a:t>
            </a:r>
            <a:r>
              <a:rPr lang="fr-CH" baseline="0" dirty="0" smtClean="0"/>
              <a:t>… And </a:t>
            </a:r>
            <a:r>
              <a:rPr lang="fr-CH" baseline="0" dirty="0" err="1" smtClean="0"/>
              <a:t>that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what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makes</a:t>
            </a:r>
            <a:r>
              <a:rPr lang="fr-CH" baseline="0" dirty="0" smtClean="0"/>
              <a:t> the </a:t>
            </a:r>
            <a:r>
              <a:rPr lang="fr-CH" baseline="0" dirty="0" err="1" smtClean="0"/>
              <a:t>current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Universe</a:t>
            </a:r>
            <a:r>
              <a:rPr lang="fr-CH" baseline="0" dirty="0" smtClean="0"/>
              <a:t>… </a:t>
            </a:r>
            <a:r>
              <a:rPr lang="fr-CH" baseline="0" dirty="0" err="1" smtClean="0"/>
              <a:t>apparently</a:t>
            </a:r>
            <a:r>
              <a:rPr lang="fr-CH" baseline="0" dirty="0" smtClean="0"/>
              <a:t> made </a:t>
            </a:r>
            <a:r>
              <a:rPr lang="fr-CH" baseline="0" dirty="0" err="1" smtClean="0"/>
              <a:t>only</a:t>
            </a:r>
            <a:r>
              <a:rPr lang="fr-CH" baseline="0" dirty="0" smtClean="0"/>
              <a:t> of </a:t>
            </a:r>
            <a:r>
              <a:rPr lang="fr-CH" baseline="0" dirty="0" err="1" smtClean="0"/>
              <a:t>matter</a:t>
            </a:r>
            <a:r>
              <a:rPr lang="fr-CH" baseline="0" dirty="0" smtClean="0"/>
              <a:t>. </a:t>
            </a:r>
            <a:r>
              <a:rPr lang="fr-CH" baseline="0" dirty="0" err="1" smtClean="0"/>
              <a:t>Why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matter</a:t>
            </a:r>
            <a:r>
              <a:rPr lang="fr-CH" baseline="0" dirty="0" smtClean="0"/>
              <a:t> has won over </a:t>
            </a:r>
            <a:r>
              <a:rPr lang="fr-CH" baseline="0" dirty="0" err="1" smtClean="0"/>
              <a:t>antimatter</a:t>
            </a:r>
            <a:r>
              <a:rPr lang="fr-CH" baseline="0" dirty="0" smtClean="0"/>
              <a:t>? Are </a:t>
            </a:r>
            <a:r>
              <a:rPr lang="fr-CH" baseline="0" dirty="0" err="1" smtClean="0"/>
              <a:t>we</a:t>
            </a:r>
            <a:r>
              <a:rPr lang="fr-CH" baseline="0" dirty="0" smtClean="0"/>
              <a:t> sure </a:t>
            </a:r>
            <a:r>
              <a:rPr lang="fr-CH" baseline="0" dirty="0" err="1" smtClean="0"/>
              <a:t>there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no </a:t>
            </a:r>
            <a:r>
              <a:rPr lang="fr-CH" baseline="0" dirty="0" err="1" smtClean="0"/>
              <a:t>antimatter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left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from</a:t>
            </a:r>
            <a:r>
              <a:rPr lang="fr-CH" baseline="0" dirty="0" smtClean="0"/>
              <a:t> the Big Bang?</a:t>
            </a:r>
          </a:p>
          <a:p>
            <a:endParaRPr lang="fr-CH" baseline="0" dirty="0" smtClean="0"/>
          </a:p>
          <a:p>
            <a:r>
              <a:rPr lang="fr-CH" baseline="0" dirty="0" smtClean="0"/>
              <a:t>CERN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looking</a:t>
            </a:r>
            <a:r>
              <a:rPr lang="fr-CH" baseline="0" dirty="0" smtClean="0"/>
              <a:t> at </a:t>
            </a:r>
            <a:r>
              <a:rPr lang="fr-CH" baseline="0" dirty="0" err="1" smtClean="0"/>
              <a:t>that</a:t>
            </a:r>
            <a:r>
              <a:rPr lang="fr-CH" baseline="0" dirty="0" smtClean="0"/>
              <a:t> question </a:t>
            </a:r>
            <a:r>
              <a:rPr lang="fr-CH" baseline="0" dirty="0" err="1" smtClean="0"/>
              <a:t>with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various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experiments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amongst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which</a:t>
            </a:r>
            <a:r>
              <a:rPr lang="fr-CH" baseline="0" dirty="0" smtClean="0"/>
              <a:t>:</a:t>
            </a:r>
          </a:p>
          <a:p>
            <a:pPr marL="171450" indent="-171450">
              <a:buFontTx/>
              <a:buChar char="-"/>
            </a:pPr>
            <a:r>
              <a:rPr lang="fr-CH" baseline="0" dirty="0" smtClean="0"/>
              <a:t>AD (</a:t>
            </a:r>
            <a:r>
              <a:rPr lang="fr-CH" baseline="0" dirty="0" err="1" smtClean="0"/>
              <a:t>Antimatter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Decelerator</a:t>
            </a:r>
            <a:r>
              <a:rPr lang="fr-CH" baseline="0" dirty="0" smtClean="0"/>
              <a:t>) </a:t>
            </a:r>
            <a:r>
              <a:rPr lang="fr-CH" baseline="0" dirty="0" err="1" smtClean="0"/>
              <a:t>creates</a:t>
            </a:r>
            <a:r>
              <a:rPr lang="fr-CH" baseline="0" dirty="0" smtClean="0"/>
              <a:t> anti </a:t>
            </a:r>
            <a:r>
              <a:rPr lang="fr-CH" baseline="0" dirty="0" err="1" smtClean="0"/>
              <a:t>atoms</a:t>
            </a:r>
            <a:r>
              <a:rPr lang="fr-CH" baseline="0" dirty="0" smtClean="0"/>
              <a:t> and slows </a:t>
            </a:r>
            <a:r>
              <a:rPr lang="fr-CH" baseline="0" dirty="0" err="1" smtClean="0"/>
              <a:t>them</a:t>
            </a:r>
            <a:r>
              <a:rPr lang="fr-CH" baseline="0" dirty="0" smtClean="0"/>
              <a:t> down to </a:t>
            </a:r>
            <a:r>
              <a:rPr lang="fr-CH" baseline="0" dirty="0" err="1" smtClean="0"/>
              <a:t>eventually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trap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them</a:t>
            </a:r>
            <a:r>
              <a:rPr lang="fr-CH" baseline="0" dirty="0" smtClean="0"/>
              <a:t> (the image </a:t>
            </a:r>
            <a:r>
              <a:rPr lang="fr-CH" baseline="0" dirty="0" err="1" smtClean="0"/>
              <a:t>here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the one </a:t>
            </a:r>
            <a:r>
              <a:rPr lang="fr-CH" baseline="0" dirty="0" err="1" smtClean="0"/>
              <a:t>from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Angels</a:t>
            </a:r>
            <a:r>
              <a:rPr lang="fr-CH" baseline="0" dirty="0" smtClean="0"/>
              <a:t> and </a:t>
            </a:r>
            <a:r>
              <a:rPr lang="fr-CH" baseline="0" dirty="0" err="1" smtClean="0"/>
              <a:t>Demons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movie</a:t>
            </a:r>
            <a:r>
              <a:rPr lang="fr-CH" baseline="0" dirty="0" smtClean="0"/>
              <a:t>, </a:t>
            </a:r>
            <a:r>
              <a:rPr lang="fr-CH" baseline="0" dirty="0" err="1" smtClean="0"/>
              <a:t>our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trap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bigger</a:t>
            </a:r>
            <a:r>
              <a:rPr lang="fr-CH" baseline="0" dirty="0" smtClean="0"/>
              <a:t>, </a:t>
            </a:r>
            <a:r>
              <a:rPr lang="fr-CH" baseline="0" dirty="0" err="1" smtClean="0"/>
              <a:t>sexiers</a:t>
            </a:r>
            <a:r>
              <a:rPr lang="fr-CH" baseline="0" dirty="0" smtClean="0"/>
              <a:t> and consumes </a:t>
            </a:r>
            <a:r>
              <a:rPr lang="fr-CH" baseline="0" dirty="0" err="1" smtClean="0"/>
              <a:t>much</a:t>
            </a:r>
            <a:r>
              <a:rPr lang="fr-CH" baseline="0" dirty="0" smtClean="0"/>
              <a:t> more </a:t>
            </a:r>
            <a:r>
              <a:rPr lang="fr-CH" baseline="0" dirty="0" err="1" smtClean="0"/>
              <a:t>energy</a:t>
            </a:r>
            <a:r>
              <a:rPr lang="fr-CH" baseline="0" dirty="0" smtClean="0"/>
              <a:t>)</a:t>
            </a:r>
          </a:p>
          <a:p>
            <a:pPr marL="171450" indent="-171450">
              <a:buFontTx/>
              <a:buChar char="-"/>
            </a:pPr>
            <a:r>
              <a:rPr lang="fr-CH" baseline="0" dirty="0" smtClean="0"/>
              <a:t>AMS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an </a:t>
            </a:r>
            <a:r>
              <a:rPr lang="fr-CH" baseline="0" dirty="0" err="1" smtClean="0"/>
              <a:t>experiment</a:t>
            </a:r>
            <a:r>
              <a:rPr lang="fr-CH" baseline="0" dirty="0" smtClean="0"/>
              <a:t> on the International </a:t>
            </a:r>
            <a:r>
              <a:rPr lang="fr-CH" baseline="0" dirty="0" err="1" smtClean="0"/>
              <a:t>Space</a:t>
            </a:r>
            <a:r>
              <a:rPr lang="fr-CH" baseline="0" dirty="0" smtClean="0"/>
              <a:t> Station </a:t>
            </a:r>
            <a:r>
              <a:rPr lang="fr-CH" baseline="0" dirty="0" err="1" smtClean="0"/>
              <a:t>which</a:t>
            </a:r>
            <a:r>
              <a:rPr lang="fr-CH" baseline="0" dirty="0" smtClean="0"/>
              <a:t> looks for traces of primordial </a:t>
            </a:r>
            <a:r>
              <a:rPr lang="fr-CH" baseline="0" dirty="0" err="1" smtClean="0"/>
              <a:t>antimatter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from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space</a:t>
            </a:r>
            <a:r>
              <a:rPr lang="fr-CH" baseline="0" dirty="0" smtClean="0"/>
              <a:t>. It </a:t>
            </a:r>
            <a:r>
              <a:rPr lang="fr-CH" baseline="0" dirty="0" err="1" smtClean="0"/>
              <a:t>needs</a:t>
            </a:r>
            <a:r>
              <a:rPr lang="fr-CH" baseline="0" dirty="0" smtClean="0"/>
              <a:t> to </a:t>
            </a:r>
            <a:r>
              <a:rPr lang="fr-CH" baseline="0" dirty="0" err="1" smtClean="0"/>
              <a:t>be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there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outside</a:t>
            </a:r>
            <a:r>
              <a:rPr lang="fr-CH" baseline="0" dirty="0" smtClean="0"/>
              <a:t> of the </a:t>
            </a:r>
            <a:r>
              <a:rPr lang="fr-CH" baseline="0" dirty="0" err="1" smtClean="0"/>
              <a:t>Earth’s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atmosphere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where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many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particle</a:t>
            </a:r>
            <a:r>
              <a:rPr lang="fr-CH" baseline="0" dirty="0" smtClean="0"/>
              <a:t> collisions </a:t>
            </a:r>
            <a:r>
              <a:rPr lang="fr-CH" baseline="0" dirty="0" err="1" smtClean="0"/>
              <a:t>occur</a:t>
            </a:r>
            <a:r>
              <a:rPr lang="fr-CH" baseline="0" dirty="0" smtClean="0"/>
              <a:t> and </a:t>
            </a:r>
            <a:r>
              <a:rPr lang="fr-CH" baseline="0" dirty="0" err="1" smtClean="0"/>
              <a:t>produce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briefly</a:t>
            </a:r>
            <a:r>
              <a:rPr lang="fr-CH" baseline="0" dirty="0" smtClean="0"/>
              <a:t> anti-</a:t>
            </a:r>
            <a:r>
              <a:rPr lang="fr-CH" baseline="0" dirty="0" err="1" smtClean="0"/>
              <a:t>particles</a:t>
            </a:r>
            <a:r>
              <a:rPr lang="fr-CH" baseline="0" dirty="0" smtClean="0"/>
              <a:t>. The AMS Control Centre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located</a:t>
            </a:r>
            <a:r>
              <a:rPr lang="fr-CH" baseline="0" dirty="0" smtClean="0"/>
              <a:t> at CERN and </a:t>
            </a:r>
            <a:r>
              <a:rPr lang="fr-CH" baseline="0" dirty="0" err="1" smtClean="0"/>
              <a:t>receives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signals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from</a:t>
            </a:r>
            <a:r>
              <a:rPr lang="fr-CH" baseline="0" dirty="0" smtClean="0"/>
              <a:t> the </a:t>
            </a:r>
            <a:r>
              <a:rPr lang="fr-CH" baseline="0" dirty="0" err="1" smtClean="0"/>
              <a:t>experiment</a:t>
            </a:r>
            <a:r>
              <a:rPr lang="fr-CH" baseline="0" dirty="0" smtClean="0"/>
              <a:t>.</a:t>
            </a:r>
            <a:endParaRPr lang="fr-CH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9E83D-9F90-495C-B504-02EA190B18C6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540456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But </a:t>
            </a:r>
            <a:r>
              <a:rPr lang="fr-CH" dirty="0" err="1" smtClean="0"/>
              <a:t>we</a:t>
            </a:r>
            <a:r>
              <a:rPr lang="fr-CH" dirty="0" smtClean="0"/>
              <a:t> have </a:t>
            </a:r>
            <a:r>
              <a:rPr lang="fr-CH" dirty="0" err="1" smtClean="0"/>
              <a:t>many</a:t>
            </a:r>
            <a:r>
              <a:rPr lang="fr-CH" dirty="0" smtClean="0"/>
              <a:t> more questions </a:t>
            </a:r>
            <a:r>
              <a:rPr lang="fr-CH" dirty="0" err="1" smtClean="0"/>
              <a:t>unanswered</a:t>
            </a:r>
            <a:r>
              <a:rPr lang="fr-CH" dirty="0" smtClean="0"/>
              <a:t>.</a:t>
            </a:r>
          </a:p>
          <a:p>
            <a:r>
              <a:rPr lang="fr-CH" dirty="0" smtClean="0"/>
              <a:t>For </a:t>
            </a:r>
            <a:r>
              <a:rPr lang="fr-CH" dirty="0" err="1" smtClean="0"/>
              <a:t>example</a:t>
            </a:r>
            <a:r>
              <a:rPr lang="fr-CH" dirty="0" smtClean="0"/>
              <a:t> </a:t>
            </a:r>
            <a:r>
              <a:rPr lang="fr-CH" dirty="0" err="1" smtClean="0"/>
              <a:t>when</a:t>
            </a:r>
            <a:r>
              <a:rPr lang="fr-CH" dirty="0" smtClean="0"/>
              <a:t> </a:t>
            </a:r>
            <a:r>
              <a:rPr lang="fr-CH" dirty="0" err="1" smtClean="0"/>
              <a:t>we</a:t>
            </a:r>
            <a:r>
              <a:rPr lang="fr-CH" dirty="0" smtClean="0"/>
              <a:t> look</a:t>
            </a:r>
            <a:r>
              <a:rPr lang="fr-CH" baseline="0" dirty="0" smtClean="0"/>
              <a:t> at galaxies far </a:t>
            </a:r>
            <a:r>
              <a:rPr lang="fr-CH" baseline="0" dirty="0" err="1" smtClean="0"/>
              <a:t>away</a:t>
            </a:r>
            <a:r>
              <a:rPr lang="fr-CH" baseline="0" dirty="0" smtClean="0"/>
              <a:t>, and at </a:t>
            </a:r>
            <a:r>
              <a:rPr lang="fr-CH" baseline="0" dirty="0" err="1" smtClean="0"/>
              <a:t>their</a:t>
            </a:r>
            <a:r>
              <a:rPr lang="fr-CH" baseline="0" dirty="0" smtClean="0"/>
              <a:t> rotation speed, the </a:t>
            </a:r>
            <a:r>
              <a:rPr lang="fr-CH" baseline="0" dirty="0" err="1" smtClean="0"/>
              <a:t>estimated</a:t>
            </a:r>
            <a:r>
              <a:rPr lang="fr-CH" baseline="0" dirty="0" smtClean="0"/>
              <a:t> mass of the visible </a:t>
            </a:r>
            <a:r>
              <a:rPr lang="fr-CH" baseline="0" dirty="0" err="1" smtClean="0"/>
              <a:t>matter</a:t>
            </a:r>
            <a:r>
              <a:rPr lang="fr-CH" baseline="0" dirty="0" smtClean="0"/>
              <a:t> (stars, </a:t>
            </a:r>
            <a:r>
              <a:rPr lang="fr-CH" baseline="0" dirty="0" err="1" smtClean="0"/>
              <a:t>planets</a:t>
            </a:r>
            <a:r>
              <a:rPr lang="fr-CH" baseline="0" dirty="0" smtClean="0"/>
              <a:t>, </a:t>
            </a:r>
            <a:r>
              <a:rPr lang="fr-CH" baseline="0" dirty="0" err="1" smtClean="0"/>
              <a:t>clouds</a:t>
            </a:r>
            <a:r>
              <a:rPr lang="fr-CH" baseline="0" dirty="0" smtClean="0"/>
              <a:t> of </a:t>
            </a:r>
            <a:r>
              <a:rPr lang="fr-CH" baseline="0" dirty="0" err="1" smtClean="0"/>
              <a:t>gas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etc</a:t>
            </a:r>
            <a:r>
              <a:rPr lang="fr-CH" baseline="0" dirty="0" smtClean="0"/>
              <a:t>)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not </a:t>
            </a:r>
            <a:r>
              <a:rPr lang="fr-CH" baseline="0" dirty="0" err="1" smtClean="0"/>
              <a:t>sufficient</a:t>
            </a:r>
            <a:r>
              <a:rPr lang="fr-CH" baseline="0" dirty="0" smtClean="0"/>
              <a:t> to «</a:t>
            </a:r>
            <a:r>
              <a:rPr lang="fr-CH" baseline="0" dirty="0" err="1" smtClean="0"/>
              <a:t>keep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together</a:t>
            </a:r>
            <a:r>
              <a:rPr lang="fr-CH" baseline="0" dirty="0" smtClean="0"/>
              <a:t>». At the speed </a:t>
            </a:r>
            <a:r>
              <a:rPr lang="fr-CH" baseline="0" dirty="0" err="1" smtClean="0"/>
              <a:t>it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rotates</a:t>
            </a:r>
            <a:r>
              <a:rPr lang="fr-CH" baseline="0" dirty="0" smtClean="0"/>
              <a:t>, </a:t>
            </a:r>
            <a:r>
              <a:rPr lang="fr-CH" baseline="0" dirty="0" err="1" smtClean="0"/>
              <a:t>this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galaxy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should</a:t>
            </a:r>
            <a:r>
              <a:rPr lang="fr-CH" baseline="0" dirty="0" smtClean="0"/>
              <a:t> split </a:t>
            </a:r>
            <a:r>
              <a:rPr lang="fr-CH" baseline="0" dirty="0" err="1" smtClean="0"/>
              <a:t>away</a:t>
            </a:r>
            <a:r>
              <a:rPr lang="fr-CH" baseline="0" dirty="0" smtClean="0"/>
              <a:t>. </a:t>
            </a:r>
          </a:p>
          <a:p>
            <a:r>
              <a:rPr lang="fr-CH" baseline="0" dirty="0" smtClean="0"/>
              <a:t>And the </a:t>
            </a:r>
            <a:r>
              <a:rPr lang="fr-CH" baseline="0" dirty="0" err="1" smtClean="0"/>
              <a:t>worrying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thing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that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seems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we</a:t>
            </a:r>
            <a:r>
              <a:rPr lang="fr-CH" baseline="0" dirty="0" smtClean="0"/>
              <a:t> are </a:t>
            </a:r>
            <a:r>
              <a:rPr lang="fr-CH" baseline="0" dirty="0" err="1" smtClean="0"/>
              <a:t>missing</a:t>
            </a:r>
            <a:r>
              <a:rPr lang="fr-CH" baseline="0" dirty="0" smtClean="0"/>
              <a:t> 95% of the </a:t>
            </a:r>
            <a:r>
              <a:rPr lang="fr-CH" baseline="0" dirty="0" err="1" smtClean="0"/>
              <a:t>needed</a:t>
            </a:r>
            <a:r>
              <a:rPr lang="fr-CH" baseline="0" dirty="0" smtClean="0"/>
              <a:t> mass…</a:t>
            </a:r>
          </a:p>
          <a:p>
            <a:r>
              <a:rPr lang="fr-CH" baseline="0" dirty="0" err="1" smtClean="0"/>
              <a:t>What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95% of the </a:t>
            </a:r>
            <a:r>
              <a:rPr lang="fr-CH" baseline="0" dirty="0" err="1" smtClean="0"/>
              <a:t>universe’s</a:t>
            </a:r>
            <a:r>
              <a:rPr lang="fr-CH" baseline="0" dirty="0" smtClean="0"/>
              <a:t> mass made of? </a:t>
            </a:r>
            <a:r>
              <a:rPr lang="fr-CH" baseline="0" dirty="0" err="1" smtClean="0"/>
              <a:t>Dark</a:t>
            </a:r>
            <a:r>
              <a:rPr lang="fr-CH" baseline="0" dirty="0" smtClean="0"/>
              <a:t> </a:t>
            </a:r>
            <a:r>
              <a:rPr lang="fr-CH" baseline="0" dirty="0" err="1" smtClean="0"/>
              <a:t>matter</a:t>
            </a:r>
            <a:r>
              <a:rPr lang="fr-CH" baseline="0" dirty="0" smtClean="0"/>
              <a:t>? </a:t>
            </a:r>
            <a:r>
              <a:rPr lang="fr-CH" baseline="0" dirty="0" err="1" smtClean="0"/>
              <a:t>Dark</a:t>
            </a:r>
            <a:r>
              <a:rPr lang="fr-CH" baseline="0" dirty="0" smtClean="0"/>
              <a:t> </a:t>
            </a:r>
            <a:r>
              <a:rPr lang="fr-CH" baseline="0" dirty="0" err="1" smtClean="0"/>
              <a:t>energy</a:t>
            </a:r>
            <a:r>
              <a:rPr lang="fr-CH" baseline="0" dirty="0" smtClean="0"/>
              <a:t>? There are </a:t>
            </a:r>
            <a:r>
              <a:rPr lang="fr-CH" baseline="0" dirty="0" err="1" smtClean="0"/>
              <a:t>many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theories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again</a:t>
            </a:r>
            <a:r>
              <a:rPr lang="fr-CH" baseline="0" dirty="0" smtClean="0"/>
              <a:t> (</a:t>
            </a:r>
            <a:r>
              <a:rPr lang="fr-CH" baseline="0" dirty="0" err="1" smtClean="0"/>
              <a:t>Supersymetry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amongst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others</a:t>
            </a:r>
            <a:r>
              <a:rPr lang="fr-CH" baseline="0" dirty="0" smtClean="0"/>
              <a:t>). CERN </a:t>
            </a:r>
            <a:r>
              <a:rPr lang="fr-CH" baseline="0" dirty="0" err="1" smtClean="0"/>
              <a:t>may</a:t>
            </a:r>
            <a:r>
              <a:rPr lang="fr-CH" baseline="0" dirty="0" smtClean="0"/>
              <a:t> help </a:t>
            </a:r>
            <a:r>
              <a:rPr lang="fr-CH" baseline="0" dirty="0" err="1" smtClean="0"/>
              <a:t>finding</a:t>
            </a:r>
            <a:r>
              <a:rPr lang="fr-CH" baseline="0" dirty="0" smtClean="0"/>
              <a:t> out more about </a:t>
            </a:r>
            <a:r>
              <a:rPr lang="fr-CH" baseline="0" dirty="0" err="1" smtClean="0"/>
              <a:t>it</a:t>
            </a:r>
            <a:r>
              <a:rPr lang="fr-CH" baseline="0" dirty="0" smtClean="0"/>
              <a:t>.</a:t>
            </a:r>
            <a:endParaRPr lang="fr-CH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9E83D-9F90-495C-B504-02EA190B18C6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684697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dirty="0" err="1" smtClean="0"/>
              <a:t>Now</a:t>
            </a:r>
            <a:r>
              <a:rPr lang="fr-CH" dirty="0" smtClean="0"/>
              <a:t> </a:t>
            </a:r>
            <a:r>
              <a:rPr lang="fr-CH" dirty="0" err="1" smtClean="0"/>
              <a:t>we</a:t>
            </a:r>
            <a:r>
              <a:rPr lang="fr-CH" baseline="0" dirty="0" smtClean="0"/>
              <a:t> have </a:t>
            </a:r>
            <a:r>
              <a:rPr lang="fr-CH" baseline="0" dirty="0" err="1" smtClean="0"/>
              <a:t>many</a:t>
            </a:r>
            <a:r>
              <a:rPr lang="fr-CH" baseline="0" dirty="0" smtClean="0"/>
              <a:t> questions to </a:t>
            </a:r>
            <a:r>
              <a:rPr lang="fr-CH" baseline="0" dirty="0" err="1" smtClean="0"/>
              <a:t>answer</a:t>
            </a:r>
            <a:r>
              <a:rPr lang="fr-CH" baseline="0" dirty="0" smtClean="0"/>
              <a:t>. But how are </a:t>
            </a:r>
            <a:r>
              <a:rPr lang="fr-CH" baseline="0" dirty="0" err="1" smtClean="0"/>
              <a:t>we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going</a:t>
            </a:r>
            <a:r>
              <a:rPr lang="fr-CH" baseline="0" dirty="0" smtClean="0"/>
              <a:t> to </a:t>
            </a:r>
            <a:r>
              <a:rPr lang="fr-CH" baseline="0" dirty="0" err="1" smtClean="0"/>
              <a:t>proceed</a:t>
            </a:r>
            <a:r>
              <a:rPr lang="fr-CH" baseline="0" dirty="0" smtClean="0"/>
              <a:t>?</a:t>
            </a:r>
            <a:endParaRPr lang="fr-CH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9E83D-9F90-495C-B504-02EA190B18C6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21754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err="1" smtClean="0"/>
              <a:t>Present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yourself</a:t>
            </a:r>
            <a:endParaRPr lang="fr-CH" baseline="0" dirty="0" smtClean="0"/>
          </a:p>
          <a:p>
            <a:r>
              <a:rPr lang="fr-CH" baseline="0" dirty="0" err="1" smtClean="0"/>
              <a:t>Your</a:t>
            </a:r>
            <a:r>
              <a:rPr lang="fr-CH" baseline="0" dirty="0" smtClean="0"/>
              <a:t> background</a:t>
            </a:r>
          </a:p>
          <a:p>
            <a:r>
              <a:rPr lang="fr-CH" baseline="0" dirty="0" err="1" smtClean="0"/>
              <a:t>Your</a:t>
            </a:r>
            <a:r>
              <a:rPr lang="fr-CH" baseline="0" dirty="0" smtClean="0"/>
              <a:t> (dis)</a:t>
            </a:r>
            <a:r>
              <a:rPr lang="fr-CH" baseline="0" dirty="0" err="1" smtClean="0"/>
              <a:t>interest</a:t>
            </a:r>
            <a:r>
              <a:rPr lang="fr-CH" baseline="0" dirty="0" smtClean="0"/>
              <a:t> in science</a:t>
            </a:r>
          </a:p>
          <a:p>
            <a:r>
              <a:rPr lang="fr-CH" baseline="0" dirty="0" err="1" smtClean="0"/>
              <a:t>Your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current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functions</a:t>
            </a:r>
            <a:endParaRPr lang="fr-CH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9E83D-9F90-495C-B504-02EA190B18C6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69248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Most</a:t>
            </a:r>
            <a:r>
              <a:rPr lang="fr-CH" baseline="0" dirty="0" smtClean="0"/>
              <a:t> of </a:t>
            </a:r>
            <a:r>
              <a:rPr lang="fr-CH" baseline="0" dirty="0" err="1" smtClean="0"/>
              <a:t>CERN’s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experiments</a:t>
            </a:r>
            <a:r>
              <a:rPr lang="fr-CH" baseline="0" dirty="0" smtClean="0"/>
              <a:t> are made of collisions. </a:t>
            </a:r>
            <a:r>
              <a:rPr lang="fr-CH" baseline="0" dirty="0" err="1" smtClean="0"/>
              <a:t>We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take</a:t>
            </a:r>
            <a:r>
              <a:rPr lang="fr-CH" baseline="0" dirty="0" smtClean="0"/>
              <a:t> 2 </a:t>
            </a:r>
            <a:r>
              <a:rPr lang="fr-CH" baseline="0" dirty="0" err="1" smtClean="0"/>
              <a:t>objects</a:t>
            </a:r>
            <a:r>
              <a:rPr lang="fr-CH" baseline="0" dirty="0" smtClean="0"/>
              <a:t> and smash </a:t>
            </a:r>
            <a:r>
              <a:rPr lang="fr-CH" baseline="0" dirty="0" err="1" smtClean="0"/>
              <a:t>them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together</a:t>
            </a:r>
            <a:r>
              <a:rPr lang="fr-CH" baseline="0" dirty="0" smtClean="0"/>
              <a:t> at </a:t>
            </a:r>
            <a:r>
              <a:rPr lang="fr-CH" baseline="0" dirty="0" err="1" smtClean="0"/>
              <a:t>very</a:t>
            </a:r>
            <a:r>
              <a:rPr lang="fr-CH" baseline="0" dirty="0" smtClean="0"/>
              <a:t> high speed.</a:t>
            </a:r>
          </a:p>
          <a:p>
            <a:endParaRPr lang="fr-CH" baseline="0" dirty="0" smtClean="0"/>
          </a:p>
          <a:p>
            <a:r>
              <a:rPr lang="fr-CH" baseline="0" dirty="0" err="1" smtClean="0"/>
              <a:t>Let’s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take</a:t>
            </a:r>
            <a:r>
              <a:rPr lang="fr-CH" baseline="0" dirty="0" smtClean="0"/>
              <a:t> 2 </a:t>
            </a:r>
            <a:r>
              <a:rPr lang="fr-CH" baseline="0" dirty="0" err="1" smtClean="0"/>
              <a:t>apples</a:t>
            </a:r>
            <a:r>
              <a:rPr lang="fr-CH" baseline="0" dirty="0" smtClean="0"/>
              <a:t>. </a:t>
            </a:r>
            <a:r>
              <a:rPr lang="fr-CH" baseline="0" dirty="0" err="1" smtClean="0"/>
              <a:t>What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happens</a:t>
            </a:r>
            <a:r>
              <a:rPr lang="fr-CH" baseline="0" dirty="0" smtClean="0"/>
              <a:t> if </a:t>
            </a:r>
            <a:r>
              <a:rPr lang="fr-CH" baseline="0" dirty="0" err="1" smtClean="0"/>
              <a:t>we</a:t>
            </a:r>
            <a:r>
              <a:rPr lang="fr-CH" baseline="0" dirty="0" smtClean="0"/>
              <a:t> smash </a:t>
            </a:r>
            <a:r>
              <a:rPr lang="fr-CH" baseline="0" dirty="0" err="1" smtClean="0"/>
              <a:t>them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together</a:t>
            </a:r>
            <a:r>
              <a:rPr lang="fr-CH" baseline="0" dirty="0" smtClean="0"/>
              <a:t>?</a:t>
            </a:r>
          </a:p>
          <a:p>
            <a:pPr marL="171450" indent="-171450">
              <a:buFontTx/>
              <a:buChar char="-"/>
            </a:pPr>
            <a:r>
              <a:rPr lang="fr-CH" baseline="0" dirty="0" smtClean="0"/>
              <a:t>At </a:t>
            </a:r>
            <a:r>
              <a:rPr lang="fr-CH" baseline="0" dirty="0" err="1" smtClean="0"/>
              <a:t>very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low</a:t>
            </a:r>
            <a:r>
              <a:rPr lang="fr-CH" baseline="0" dirty="0" smtClean="0"/>
              <a:t> speed, not </a:t>
            </a:r>
            <a:r>
              <a:rPr lang="fr-CH" baseline="0" dirty="0" err="1" smtClean="0"/>
              <a:t>much</a:t>
            </a:r>
            <a:r>
              <a:rPr lang="fr-CH" baseline="0" dirty="0" smtClean="0"/>
              <a:t>. </a:t>
            </a:r>
            <a:r>
              <a:rPr lang="fr-CH" baseline="0" dirty="0" err="1" smtClean="0"/>
              <a:t>They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will</a:t>
            </a:r>
            <a:r>
              <a:rPr lang="fr-CH" baseline="0" dirty="0" smtClean="0"/>
              <a:t> stop </a:t>
            </a:r>
            <a:r>
              <a:rPr lang="fr-CH" baseline="0" dirty="0" err="1" smtClean="0"/>
              <a:t>each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other</a:t>
            </a:r>
            <a:r>
              <a:rPr lang="fr-CH" baseline="0" dirty="0" smtClean="0"/>
              <a:t>. </a:t>
            </a:r>
            <a:r>
              <a:rPr lang="fr-CH" baseline="0" dirty="0" err="1" smtClean="0"/>
              <a:t>That’s</a:t>
            </a:r>
            <a:r>
              <a:rPr lang="fr-CH" baseline="0" dirty="0" smtClean="0"/>
              <a:t> a «</a:t>
            </a:r>
            <a:r>
              <a:rPr lang="fr-CH" baseline="0" dirty="0" err="1" smtClean="0"/>
              <a:t>Level</a:t>
            </a:r>
            <a:r>
              <a:rPr lang="fr-CH" baseline="0" dirty="0" smtClean="0"/>
              <a:t> 1» collision.</a:t>
            </a:r>
          </a:p>
          <a:p>
            <a:pPr marL="171450" indent="-171450">
              <a:buFontTx/>
              <a:buChar char="-"/>
            </a:pPr>
            <a:r>
              <a:rPr lang="fr-CH" baseline="0" dirty="0" smtClean="0"/>
              <a:t>At </a:t>
            </a:r>
            <a:r>
              <a:rPr lang="fr-CH" baseline="0" dirty="0" err="1" smtClean="0"/>
              <a:t>higher</a:t>
            </a:r>
            <a:r>
              <a:rPr lang="fr-CH" baseline="0" dirty="0" smtClean="0"/>
              <a:t> speed, </a:t>
            </a:r>
            <a:r>
              <a:rPr lang="fr-CH" baseline="0" dirty="0" err="1" smtClean="0"/>
              <a:t>they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will</a:t>
            </a:r>
            <a:r>
              <a:rPr lang="fr-CH" baseline="0" dirty="0" smtClean="0"/>
              <a:t> damage </a:t>
            </a:r>
            <a:r>
              <a:rPr lang="fr-CH" baseline="0" dirty="0" err="1" smtClean="0"/>
              <a:t>each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other</a:t>
            </a:r>
            <a:r>
              <a:rPr lang="fr-CH" baseline="0" dirty="0" smtClean="0"/>
              <a:t>, change direction, slow down. </a:t>
            </a:r>
            <a:r>
              <a:rPr lang="fr-CH" baseline="0" dirty="0" err="1" smtClean="0"/>
              <a:t>That’s</a:t>
            </a:r>
            <a:r>
              <a:rPr lang="fr-CH" baseline="0" dirty="0" smtClean="0"/>
              <a:t> a «</a:t>
            </a:r>
            <a:r>
              <a:rPr lang="fr-CH" baseline="0" dirty="0" err="1" smtClean="0"/>
              <a:t>Level</a:t>
            </a:r>
            <a:r>
              <a:rPr lang="fr-CH" baseline="0" dirty="0" smtClean="0"/>
              <a:t> 2» collision.</a:t>
            </a:r>
          </a:p>
          <a:p>
            <a:pPr marL="171450" indent="-171450">
              <a:buFontTx/>
              <a:buChar char="-"/>
            </a:pPr>
            <a:r>
              <a:rPr lang="fr-CH" baseline="0" dirty="0" smtClean="0"/>
              <a:t>At </a:t>
            </a:r>
            <a:r>
              <a:rPr lang="fr-CH" baseline="0" dirty="0" err="1" smtClean="0"/>
              <a:t>very</a:t>
            </a:r>
            <a:r>
              <a:rPr lang="fr-CH" baseline="0" dirty="0" smtClean="0"/>
              <a:t> high speed (imagine </a:t>
            </a:r>
            <a:r>
              <a:rPr lang="fr-CH" baseline="0" dirty="0" err="1" smtClean="0"/>
              <a:t>we</a:t>
            </a:r>
            <a:r>
              <a:rPr lang="fr-CH" baseline="0" dirty="0" smtClean="0"/>
              <a:t> use </a:t>
            </a:r>
            <a:r>
              <a:rPr lang="fr-CH" baseline="0" dirty="0" err="1" smtClean="0"/>
              <a:t>apple</a:t>
            </a:r>
            <a:r>
              <a:rPr lang="fr-CH" baseline="0" dirty="0" smtClean="0"/>
              <a:t> cannons), </a:t>
            </a:r>
            <a:r>
              <a:rPr lang="fr-CH" baseline="0" dirty="0" err="1" smtClean="0"/>
              <a:t>they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will</a:t>
            </a:r>
            <a:r>
              <a:rPr lang="fr-CH" baseline="0" dirty="0" smtClean="0"/>
              <a:t> </a:t>
            </a:r>
            <a:r>
              <a:rPr lang="fr-CH" baseline="0" dirty="0" err="1" smtClean="0"/>
              <a:t>explode</a:t>
            </a:r>
            <a:r>
              <a:rPr lang="fr-CH" baseline="0" dirty="0" smtClean="0"/>
              <a:t>. </a:t>
            </a:r>
            <a:r>
              <a:rPr lang="fr-CH" baseline="0" dirty="0" err="1" smtClean="0"/>
              <a:t>That’s</a:t>
            </a:r>
            <a:r>
              <a:rPr lang="fr-CH" baseline="0" dirty="0" smtClean="0"/>
              <a:t> a «</a:t>
            </a:r>
            <a:r>
              <a:rPr lang="fr-CH" baseline="0" dirty="0" err="1" smtClean="0"/>
              <a:t>Level</a:t>
            </a:r>
            <a:r>
              <a:rPr lang="fr-CH" baseline="0" dirty="0" smtClean="0"/>
              <a:t> 3» collision.</a:t>
            </a:r>
          </a:p>
          <a:p>
            <a:pPr marL="0" indent="0">
              <a:buFontTx/>
              <a:buNone/>
            </a:pPr>
            <a:r>
              <a:rPr lang="fr-CH" baseline="0" dirty="0" err="1" smtClean="0"/>
              <a:t>We</a:t>
            </a:r>
            <a:r>
              <a:rPr lang="fr-CH" baseline="0" dirty="0" smtClean="0"/>
              <a:t> have all </a:t>
            </a:r>
            <a:r>
              <a:rPr lang="fr-CH" baseline="0" dirty="0" err="1" smtClean="0"/>
              <a:t>experienced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such</a:t>
            </a:r>
            <a:r>
              <a:rPr lang="fr-CH" baseline="0" dirty="0" smtClean="0"/>
              <a:t> collisions: </a:t>
            </a:r>
            <a:r>
              <a:rPr lang="fr-CH" baseline="0" dirty="0" err="1" smtClean="0"/>
              <a:t>with</a:t>
            </a:r>
            <a:r>
              <a:rPr lang="fr-CH" baseline="0" dirty="0" smtClean="0"/>
              <a:t> cars, bikes, </a:t>
            </a:r>
            <a:r>
              <a:rPr lang="fr-CH" baseline="0" dirty="0" err="1" smtClean="0"/>
              <a:t>ourselves</a:t>
            </a:r>
            <a:r>
              <a:rPr lang="fr-CH" baseline="0" dirty="0" smtClean="0"/>
              <a:t> (not «</a:t>
            </a:r>
            <a:r>
              <a:rPr lang="fr-CH" baseline="0" dirty="0" err="1" smtClean="0"/>
              <a:t>Level</a:t>
            </a:r>
            <a:r>
              <a:rPr lang="fr-CH" baseline="0" dirty="0" smtClean="0"/>
              <a:t> 3» </a:t>
            </a:r>
            <a:r>
              <a:rPr lang="fr-CH" baseline="0" dirty="0" err="1" smtClean="0"/>
              <a:t>hopefully</a:t>
            </a:r>
            <a:r>
              <a:rPr lang="fr-CH" baseline="0" dirty="0" smtClean="0"/>
              <a:t>).</a:t>
            </a:r>
          </a:p>
          <a:p>
            <a:pPr marL="0" indent="0">
              <a:buFontTx/>
              <a:buNone/>
            </a:pPr>
            <a:endParaRPr lang="fr-CH" baseline="0" dirty="0" smtClean="0"/>
          </a:p>
          <a:p>
            <a:pPr marL="0" indent="0">
              <a:buFontTx/>
              <a:buNone/>
            </a:pPr>
            <a:r>
              <a:rPr lang="fr-CH" baseline="0" dirty="0" smtClean="0"/>
              <a:t>At CERN </a:t>
            </a:r>
            <a:r>
              <a:rPr lang="fr-CH" baseline="0" dirty="0" err="1" smtClean="0"/>
              <a:t>we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want</a:t>
            </a:r>
            <a:r>
              <a:rPr lang="fr-CH" baseline="0" dirty="0" smtClean="0"/>
              <a:t> to </a:t>
            </a:r>
            <a:r>
              <a:rPr lang="fr-CH" baseline="0" dirty="0" err="1" smtClean="0"/>
              <a:t>produce</a:t>
            </a:r>
            <a:r>
              <a:rPr lang="fr-CH" baseline="0" dirty="0" smtClean="0"/>
              <a:t> «</a:t>
            </a:r>
            <a:r>
              <a:rPr lang="fr-CH" baseline="0" dirty="0" err="1" smtClean="0"/>
              <a:t>Level</a:t>
            </a:r>
            <a:r>
              <a:rPr lang="fr-CH" baseline="0" dirty="0" smtClean="0"/>
              <a:t> 4» Collisions… This </a:t>
            </a:r>
            <a:r>
              <a:rPr lang="fr-CH" baseline="0" dirty="0" err="1" smtClean="0"/>
              <a:t>level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so</a:t>
            </a:r>
            <a:r>
              <a:rPr lang="fr-CH" baseline="0" dirty="0" smtClean="0"/>
              <a:t> high in </a:t>
            </a:r>
            <a:r>
              <a:rPr lang="fr-CH" baseline="0" dirty="0" err="1" smtClean="0"/>
              <a:t>energy</a:t>
            </a:r>
            <a:r>
              <a:rPr lang="fr-CH" baseline="0" dirty="0" smtClean="0"/>
              <a:t>, </a:t>
            </a:r>
            <a:r>
              <a:rPr lang="fr-CH" baseline="0" dirty="0" err="1" smtClean="0"/>
              <a:t>that</a:t>
            </a:r>
            <a:r>
              <a:rPr lang="fr-CH" baseline="0" dirty="0" smtClean="0"/>
              <a:t> out of the collisions </a:t>
            </a:r>
            <a:r>
              <a:rPr lang="fr-CH" baseline="0" dirty="0" err="1" smtClean="0"/>
              <a:t>will</a:t>
            </a:r>
            <a:r>
              <a:rPr lang="fr-CH" baseline="0" dirty="0" smtClean="0"/>
              <a:t> come… </a:t>
            </a:r>
            <a:r>
              <a:rPr lang="fr-CH" baseline="0" dirty="0" err="1" smtClean="0"/>
              <a:t>pears</a:t>
            </a:r>
            <a:r>
              <a:rPr lang="fr-CH" baseline="0" dirty="0" smtClean="0"/>
              <a:t>, bananas, </a:t>
            </a:r>
            <a:r>
              <a:rPr lang="fr-CH" baseline="0" dirty="0" err="1" smtClean="0"/>
              <a:t>strawberries</a:t>
            </a:r>
            <a:r>
              <a:rPr lang="fr-CH" baseline="0" dirty="0" smtClean="0"/>
              <a:t>, kiwis and… of course </a:t>
            </a:r>
            <a:r>
              <a:rPr lang="fr-CH" baseline="0" dirty="0" err="1" smtClean="0"/>
              <a:t>apples</a:t>
            </a:r>
            <a:r>
              <a:rPr lang="fr-CH" baseline="0" dirty="0" smtClean="0"/>
              <a:t>. Sound </a:t>
            </a:r>
            <a:r>
              <a:rPr lang="fr-CH" baseline="0" dirty="0" err="1" smtClean="0"/>
              <a:t>strange</a:t>
            </a:r>
            <a:r>
              <a:rPr lang="fr-CH" baseline="0" dirty="0" smtClean="0"/>
              <a:t>?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9E83D-9F90-495C-B504-02EA190B18C6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392889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In </a:t>
            </a:r>
            <a:r>
              <a:rPr lang="fr-CH" dirty="0" err="1" smtClean="0"/>
              <a:t>fact</a:t>
            </a:r>
            <a:r>
              <a:rPr lang="fr-CH" dirty="0" smtClean="0"/>
              <a:t> </a:t>
            </a:r>
            <a:r>
              <a:rPr lang="fr-CH" dirty="0" err="1" smtClean="0"/>
              <a:t>we</a:t>
            </a:r>
            <a:r>
              <a:rPr lang="fr-CH" dirty="0" smtClean="0"/>
              <a:t> are </a:t>
            </a:r>
            <a:r>
              <a:rPr lang="fr-CH" dirty="0" err="1" smtClean="0"/>
              <a:t>only</a:t>
            </a:r>
            <a:r>
              <a:rPr lang="fr-CH" dirty="0" smtClean="0"/>
              <a:t> </a:t>
            </a:r>
            <a:r>
              <a:rPr lang="fr-CH" dirty="0" err="1" smtClean="0"/>
              <a:t>applying</a:t>
            </a:r>
            <a:r>
              <a:rPr lang="fr-CH" baseline="0" dirty="0" smtClean="0"/>
              <a:t> the </a:t>
            </a:r>
            <a:r>
              <a:rPr lang="fr-CH" baseline="0" dirty="0" err="1" smtClean="0"/>
              <a:t>most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famous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physics</a:t>
            </a:r>
            <a:r>
              <a:rPr lang="fr-CH" baseline="0" dirty="0" smtClean="0"/>
              <a:t> formula.</a:t>
            </a:r>
          </a:p>
          <a:p>
            <a:r>
              <a:rPr lang="fr-CH" baseline="0" dirty="0" err="1" smtClean="0"/>
              <a:t>Ask</a:t>
            </a:r>
            <a:r>
              <a:rPr lang="fr-CH" baseline="0" dirty="0" smtClean="0"/>
              <a:t> the audience if </a:t>
            </a:r>
            <a:r>
              <a:rPr lang="fr-CH" baseline="0" dirty="0" err="1" smtClean="0"/>
              <a:t>they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can</a:t>
            </a:r>
            <a:r>
              <a:rPr lang="fr-CH" baseline="0" dirty="0" smtClean="0"/>
              <a:t> spot the </a:t>
            </a:r>
            <a:r>
              <a:rPr lang="fr-CH" baseline="0" dirty="0" err="1" smtClean="0"/>
              <a:t>most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famous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physics</a:t>
            </a:r>
            <a:r>
              <a:rPr lang="fr-CH" baseline="0" dirty="0" smtClean="0"/>
              <a:t> formula on </a:t>
            </a:r>
            <a:r>
              <a:rPr lang="fr-CH" baseline="0" dirty="0" err="1" smtClean="0"/>
              <a:t>this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blackboard</a:t>
            </a:r>
            <a:r>
              <a:rPr lang="fr-CH" baseline="0" dirty="0" smtClean="0"/>
              <a:t>.</a:t>
            </a:r>
          </a:p>
          <a:p>
            <a:endParaRPr lang="fr-CH" baseline="0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9E83D-9F90-495C-B504-02EA190B18C6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639198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baseline="0" dirty="0" smtClean="0"/>
              <a:t>Of course </a:t>
            </a:r>
            <a:r>
              <a:rPr lang="fr-CH" baseline="0" dirty="0" err="1" smtClean="0"/>
              <a:t>it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was</a:t>
            </a:r>
            <a:r>
              <a:rPr lang="fr-CH" baseline="0" dirty="0" smtClean="0"/>
              <a:t> « E=mc2».</a:t>
            </a:r>
          </a:p>
          <a:p>
            <a:endParaRPr lang="fr-CH" baseline="0" dirty="0" smtClean="0"/>
          </a:p>
          <a:p>
            <a:r>
              <a:rPr lang="fr-CH" baseline="0" dirty="0" smtClean="0"/>
              <a:t>This formula tells us one </a:t>
            </a:r>
            <a:r>
              <a:rPr lang="fr-CH" baseline="0" dirty="0" err="1" smtClean="0"/>
              <a:t>thing</a:t>
            </a:r>
            <a:r>
              <a:rPr lang="fr-CH" baseline="0" dirty="0" smtClean="0"/>
              <a:t>: </a:t>
            </a:r>
            <a:r>
              <a:rPr lang="fr-CH" baseline="0" dirty="0" err="1" smtClean="0"/>
              <a:t>energy</a:t>
            </a:r>
            <a:r>
              <a:rPr lang="fr-CH" baseline="0" dirty="0" smtClean="0"/>
              <a:t> (E) </a:t>
            </a:r>
            <a:r>
              <a:rPr lang="fr-CH" baseline="0" dirty="0" err="1" smtClean="0"/>
              <a:t>can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be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transformed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into</a:t>
            </a:r>
            <a:r>
              <a:rPr lang="fr-CH" baseline="0" dirty="0" smtClean="0"/>
              <a:t> (=) </a:t>
            </a:r>
            <a:r>
              <a:rPr lang="fr-CH" baseline="0" dirty="0" err="1" smtClean="0"/>
              <a:t>matter</a:t>
            </a:r>
            <a:r>
              <a:rPr lang="fr-CH" baseline="0" dirty="0" smtClean="0"/>
              <a:t> (m).</a:t>
            </a:r>
          </a:p>
          <a:p>
            <a:endParaRPr lang="fr-CH" baseline="0" dirty="0" smtClean="0"/>
          </a:p>
          <a:p>
            <a:r>
              <a:rPr lang="fr-CH" baseline="0" dirty="0" smtClean="0"/>
              <a:t>So </a:t>
            </a:r>
            <a:r>
              <a:rPr lang="fr-CH" baseline="0" dirty="0" err="1" smtClean="0"/>
              <a:t>why</a:t>
            </a:r>
            <a:r>
              <a:rPr lang="fr-CH" baseline="0" dirty="0" smtClean="0"/>
              <a:t> have </a:t>
            </a:r>
            <a:r>
              <a:rPr lang="fr-CH" baseline="0" dirty="0" err="1" smtClean="0"/>
              <a:t>you</a:t>
            </a:r>
            <a:r>
              <a:rPr lang="fr-CH" baseline="0" dirty="0" smtClean="0"/>
              <a:t> </a:t>
            </a:r>
            <a:r>
              <a:rPr lang="fr-CH" baseline="0" dirty="0" err="1" smtClean="0"/>
              <a:t>never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noticed</a:t>
            </a:r>
            <a:r>
              <a:rPr lang="fr-CH" baseline="0" dirty="0" smtClean="0"/>
              <a:t> the production of </a:t>
            </a:r>
            <a:r>
              <a:rPr lang="fr-CH" baseline="0" dirty="0" err="1" smtClean="0"/>
              <a:t>other</a:t>
            </a:r>
            <a:r>
              <a:rPr lang="fr-CH" baseline="0" dirty="0" smtClean="0"/>
              <a:t> fruits </a:t>
            </a:r>
            <a:r>
              <a:rPr lang="fr-CH" baseline="0" dirty="0" err="1" smtClean="0"/>
              <a:t>when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smashing</a:t>
            </a:r>
            <a:r>
              <a:rPr lang="fr-CH" baseline="0" dirty="0" smtClean="0"/>
              <a:t> 2 </a:t>
            </a:r>
            <a:r>
              <a:rPr lang="fr-CH" baseline="0" dirty="0" err="1" smtClean="0"/>
              <a:t>apples</a:t>
            </a:r>
            <a:r>
              <a:rPr lang="fr-CH" baseline="0" dirty="0" smtClean="0"/>
              <a:t> at </a:t>
            </a:r>
            <a:r>
              <a:rPr lang="fr-CH" baseline="0" dirty="0" err="1" smtClean="0"/>
              <a:t>very</a:t>
            </a:r>
            <a:r>
              <a:rPr lang="fr-CH" baseline="0" dirty="0" smtClean="0"/>
              <a:t> high speed? </a:t>
            </a:r>
            <a:r>
              <a:rPr lang="fr-CH" baseline="0" dirty="0" err="1" smtClean="0"/>
              <a:t>It’s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because</a:t>
            </a:r>
            <a:r>
              <a:rPr lang="fr-CH" baseline="0" dirty="0" smtClean="0"/>
              <a:t> the «c2» in the formula. «c» stands for the speed of light (300’000 km/s in the vacuum). If </a:t>
            </a:r>
            <a:r>
              <a:rPr lang="fr-CH" baseline="0" dirty="0" err="1" smtClean="0"/>
              <a:t>you</a:t>
            </a:r>
            <a:r>
              <a:rPr lang="fr-CH" baseline="0" dirty="0" smtClean="0"/>
              <a:t> square </a:t>
            </a:r>
            <a:r>
              <a:rPr lang="fr-CH" baseline="0" dirty="0" err="1" smtClean="0"/>
              <a:t>it</a:t>
            </a:r>
            <a:r>
              <a:rPr lang="fr-CH" baseline="0" dirty="0" smtClean="0"/>
              <a:t>, </a:t>
            </a:r>
            <a:r>
              <a:rPr lang="fr-CH" baseline="0" dirty="0" err="1" smtClean="0"/>
              <a:t>that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makes</a:t>
            </a:r>
            <a:r>
              <a:rPr lang="fr-CH" baseline="0" dirty="0" smtClean="0"/>
              <a:t> a </a:t>
            </a:r>
            <a:r>
              <a:rPr lang="fr-CH" baseline="0" dirty="0" err="1" smtClean="0"/>
              <a:t>very</a:t>
            </a:r>
            <a:r>
              <a:rPr lang="fr-CH" baseline="0" dirty="0" smtClean="0"/>
              <a:t> big </a:t>
            </a:r>
            <a:r>
              <a:rPr lang="fr-CH" baseline="0" dirty="0" err="1" smtClean="0"/>
              <a:t>number</a:t>
            </a:r>
            <a:r>
              <a:rPr lang="fr-CH" baseline="0" dirty="0" smtClean="0"/>
              <a:t>. And an </a:t>
            </a:r>
            <a:r>
              <a:rPr lang="fr-CH" baseline="0" dirty="0" err="1" smtClean="0"/>
              <a:t>equation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a </a:t>
            </a:r>
            <a:r>
              <a:rPr lang="fr-CH" baseline="0" dirty="0" err="1" smtClean="0"/>
              <a:t>kind</a:t>
            </a:r>
            <a:r>
              <a:rPr lang="fr-CH" baseline="0" dirty="0" smtClean="0"/>
              <a:t> of </a:t>
            </a:r>
            <a:r>
              <a:rPr lang="fr-CH" baseline="0" dirty="0" err="1" smtClean="0"/>
              <a:t>scale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with</a:t>
            </a:r>
            <a:r>
              <a:rPr lang="fr-CH" baseline="0" dirty="0" smtClean="0"/>
              <a:t> 2 plates on </a:t>
            </a:r>
            <a:r>
              <a:rPr lang="fr-CH" baseline="0" dirty="0" err="1" smtClean="0"/>
              <a:t>both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sides</a:t>
            </a:r>
            <a:r>
              <a:rPr lang="fr-CH" baseline="0" dirty="0" smtClean="0"/>
              <a:t> of the «=» </a:t>
            </a:r>
            <a:r>
              <a:rPr lang="fr-CH" baseline="0" dirty="0" err="1" smtClean="0"/>
              <a:t>sign</a:t>
            </a:r>
            <a:r>
              <a:rPr lang="fr-CH" baseline="0" dirty="0" smtClean="0"/>
              <a:t>. If </a:t>
            </a:r>
            <a:r>
              <a:rPr lang="fr-CH" baseline="0" dirty="0" err="1" smtClean="0"/>
              <a:t>you</a:t>
            </a:r>
            <a:r>
              <a:rPr lang="fr-CH" baseline="0" dirty="0" smtClean="0"/>
              <a:t> put «c2» on one plate, </a:t>
            </a:r>
            <a:r>
              <a:rPr lang="fr-CH" baseline="0" dirty="0" err="1" smtClean="0"/>
              <a:t>then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you</a:t>
            </a:r>
            <a:r>
              <a:rPr lang="fr-CH" baseline="0" dirty="0" smtClean="0"/>
              <a:t> </a:t>
            </a:r>
            <a:r>
              <a:rPr lang="fr-CH" baseline="0" dirty="0" err="1" smtClean="0"/>
              <a:t>need</a:t>
            </a:r>
            <a:r>
              <a:rPr lang="fr-CH" baseline="0" dirty="0" smtClean="0"/>
              <a:t> a lot of «E» on the </a:t>
            </a:r>
            <a:r>
              <a:rPr lang="fr-CH" baseline="0" dirty="0" err="1" smtClean="0"/>
              <a:t>other</a:t>
            </a:r>
            <a:r>
              <a:rPr lang="fr-CH" baseline="0" dirty="0" smtClean="0"/>
              <a:t> plate to </a:t>
            </a:r>
            <a:r>
              <a:rPr lang="fr-CH" baseline="0" dirty="0" err="1" smtClean="0"/>
              <a:t>reach</a:t>
            </a:r>
            <a:r>
              <a:rPr lang="fr-CH" baseline="0" dirty="0" smtClean="0"/>
              <a:t> balance. If </a:t>
            </a:r>
            <a:r>
              <a:rPr lang="fr-CH" baseline="0" dirty="0" err="1" smtClean="0"/>
              <a:t>you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take</a:t>
            </a:r>
            <a:r>
              <a:rPr lang="fr-CH" baseline="0" dirty="0" smtClean="0"/>
              <a:t> large </a:t>
            </a:r>
            <a:r>
              <a:rPr lang="fr-CH" baseline="0" dirty="0" err="1" smtClean="0"/>
              <a:t>objects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like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apples</a:t>
            </a:r>
            <a:r>
              <a:rPr lang="fr-CH" baseline="0" dirty="0" smtClean="0"/>
              <a:t>, no chance </a:t>
            </a:r>
            <a:r>
              <a:rPr lang="fr-CH" baseline="0" dirty="0" err="1" smtClean="0"/>
              <a:t>you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will</a:t>
            </a:r>
            <a:r>
              <a:rPr lang="fr-CH" baseline="0" dirty="0" smtClean="0"/>
              <a:t> </a:t>
            </a:r>
            <a:r>
              <a:rPr lang="fr-CH" baseline="0" dirty="0" err="1" smtClean="0"/>
              <a:t>reach</a:t>
            </a:r>
            <a:r>
              <a:rPr lang="fr-CH" baseline="0" dirty="0" smtClean="0"/>
              <a:t> the </a:t>
            </a:r>
            <a:r>
              <a:rPr lang="fr-CH" baseline="0" dirty="0" err="1" smtClean="0"/>
              <a:t>level</a:t>
            </a:r>
            <a:r>
              <a:rPr lang="fr-CH" baseline="0" dirty="0" smtClean="0"/>
              <a:t> of «E» </a:t>
            </a:r>
            <a:r>
              <a:rPr lang="fr-CH" baseline="0" dirty="0" err="1" smtClean="0"/>
              <a:t>needed</a:t>
            </a:r>
            <a:r>
              <a:rPr lang="fr-CH" baseline="0" dirty="0" smtClean="0"/>
              <a:t>. </a:t>
            </a:r>
            <a:r>
              <a:rPr lang="fr-CH" baseline="0" dirty="0" err="1" smtClean="0"/>
              <a:t>We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will</a:t>
            </a:r>
            <a:r>
              <a:rPr lang="fr-CH" baseline="0" dirty="0" smtClean="0"/>
              <a:t> </a:t>
            </a:r>
            <a:r>
              <a:rPr lang="fr-CH" baseline="0" dirty="0" err="1" smtClean="0"/>
              <a:t>never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be</a:t>
            </a:r>
            <a:r>
              <a:rPr lang="fr-CH" baseline="0" dirty="0" smtClean="0"/>
              <a:t> able to </a:t>
            </a:r>
            <a:r>
              <a:rPr lang="fr-CH" baseline="0" dirty="0" err="1" smtClean="0"/>
              <a:t>assign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our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apples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enough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energy</a:t>
            </a:r>
            <a:r>
              <a:rPr lang="fr-CH" baseline="0" dirty="0" smtClean="0"/>
              <a:t>.</a:t>
            </a:r>
          </a:p>
          <a:p>
            <a:endParaRPr lang="fr-CH" baseline="0" dirty="0" smtClean="0"/>
          </a:p>
          <a:p>
            <a:r>
              <a:rPr lang="fr-CH" baseline="0" dirty="0" smtClean="0"/>
              <a:t>That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why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we</a:t>
            </a:r>
            <a:r>
              <a:rPr lang="fr-CH" baseline="0" dirty="0" smtClean="0"/>
              <a:t> use </a:t>
            </a:r>
            <a:r>
              <a:rPr lang="fr-CH" baseline="0" dirty="0" err="1" smtClean="0"/>
              <a:t>smaller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objects</a:t>
            </a:r>
            <a:r>
              <a:rPr lang="fr-CH" baseline="0" dirty="0" smtClean="0"/>
              <a:t>. The </a:t>
            </a:r>
            <a:r>
              <a:rPr lang="fr-CH" baseline="0" dirty="0" err="1" smtClean="0"/>
              <a:t>smaller</a:t>
            </a:r>
            <a:r>
              <a:rPr lang="fr-CH" baseline="0" dirty="0" smtClean="0"/>
              <a:t> the </a:t>
            </a:r>
            <a:r>
              <a:rPr lang="fr-CH" baseline="0" dirty="0" err="1" smtClean="0"/>
              <a:t>object</a:t>
            </a:r>
            <a:r>
              <a:rPr lang="fr-CH" baseline="0" dirty="0" smtClean="0"/>
              <a:t> to </a:t>
            </a:r>
            <a:r>
              <a:rPr lang="fr-CH" baseline="0" dirty="0" err="1" smtClean="0"/>
              <a:t>be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smashed</a:t>
            </a:r>
            <a:r>
              <a:rPr lang="fr-CH" baseline="0" dirty="0" smtClean="0"/>
              <a:t> the </a:t>
            </a:r>
            <a:r>
              <a:rPr lang="fr-CH" baseline="0" dirty="0" err="1" smtClean="0"/>
              <a:t>easier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to </a:t>
            </a:r>
            <a:r>
              <a:rPr lang="fr-CH" baseline="0" dirty="0" err="1" smtClean="0"/>
              <a:t>assign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it</a:t>
            </a:r>
            <a:r>
              <a:rPr lang="fr-CH" baseline="0" dirty="0" smtClean="0"/>
              <a:t> a «relative» high </a:t>
            </a:r>
            <a:r>
              <a:rPr lang="fr-CH" baseline="0" dirty="0" err="1" smtClean="0"/>
              <a:t>level</a:t>
            </a:r>
            <a:r>
              <a:rPr lang="fr-CH" baseline="0" dirty="0" smtClean="0"/>
              <a:t> of </a:t>
            </a:r>
            <a:r>
              <a:rPr lang="fr-CH" baseline="0" dirty="0" err="1" smtClean="0"/>
              <a:t>energy</a:t>
            </a:r>
            <a:r>
              <a:rPr lang="fr-CH" baseline="0" dirty="0" smtClean="0"/>
              <a:t>. And </a:t>
            </a:r>
            <a:r>
              <a:rPr lang="fr-CH" baseline="0" dirty="0" err="1" smtClean="0"/>
              <a:t>that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why</a:t>
            </a:r>
            <a:r>
              <a:rPr lang="fr-CH" baseline="0" dirty="0" smtClean="0"/>
              <a:t> at CERN </a:t>
            </a:r>
            <a:r>
              <a:rPr lang="fr-CH" baseline="0" dirty="0" err="1" smtClean="0"/>
              <a:t>we</a:t>
            </a:r>
            <a:r>
              <a:rPr lang="fr-CH" baseline="0" dirty="0" smtClean="0"/>
              <a:t> do not have the «Large Apple </a:t>
            </a:r>
            <a:r>
              <a:rPr lang="fr-CH" baseline="0" dirty="0" err="1" smtClean="0"/>
              <a:t>Collider</a:t>
            </a:r>
            <a:r>
              <a:rPr lang="fr-CH" baseline="0" dirty="0" smtClean="0"/>
              <a:t>» but </a:t>
            </a:r>
            <a:r>
              <a:rPr lang="fr-CH" baseline="0" dirty="0" err="1" smtClean="0"/>
              <a:t>we</a:t>
            </a:r>
            <a:r>
              <a:rPr lang="fr-CH" baseline="0" dirty="0" smtClean="0"/>
              <a:t> have the «Large Hadron </a:t>
            </a:r>
            <a:r>
              <a:rPr lang="fr-CH" baseline="0" dirty="0" err="1" smtClean="0"/>
              <a:t>Collider</a:t>
            </a:r>
            <a:r>
              <a:rPr lang="fr-CH" baseline="0" dirty="0" smtClean="0"/>
              <a:t>». </a:t>
            </a:r>
            <a:r>
              <a:rPr lang="fr-CH" baseline="0" dirty="0" err="1" smtClean="0"/>
              <a:t>We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will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accelerate</a:t>
            </a:r>
            <a:r>
              <a:rPr lang="fr-CH" baseline="0" dirty="0" smtClean="0"/>
              <a:t> hadrons (protons and neutron), the components of the nucleus at an </a:t>
            </a:r>
            <a:r>
              <a:rPr lang="fr-CH" baseline="0" dirty="0" err="1" smtClean="0"/>
              <a:t>incredible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level</a:t>
            </a:r>
            <a:r>
              <a:rPr lang="fr-CH" baseline="0" dirty="0" smtClean="0"/>
              <a:t> of </a:t>
            </a:r>
            <a:r>
              <a:rPr lang="fr-CH" baseline="0" dirty="0" err="1" smtClean="0"/>
              <a:t>energy</a:t>
            </a:r>
            <a:r>
              <a:rPr lang="fr-CH" baseline="0" dirty="0" smtClean="0"/>
              <a:t>.</a:t>
            </a:r>
            <a:endParaRPr lang="fr-CH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9E83D-9F90-495C-B504-02EA190B18C6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798023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err="1" smtClean="0"/>
              <a:t>Each</a:t>
            </a:r>
            <a:r>
              <a:rPr lang="fr-CH" dirty="0" smtClean="0"/>
              <a:t> proton </a:t>
            </a:r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accelerate</a:t>
            </a:r>
            <a:r>
              <a:rPr lang="fr-CH" baseline="0" dirty="0" smtClean="0"/>
              <a:t> at CERN </a:t>
            </a:r>
            <a:r>
              <a:rPr lang="fr-CH" baseline="0" dirty="0" err="1" smtClean="0"/>
              <a:t>will</a:t>
            </a:r>
            <a:r>
              <a:rPr lang="fr-CH" baseline="0" dirty="0" smtClean="0"/>
              <a:t> </a:t>
            </a:r>
            <a:r>
              <a:rPr lang="fr-CH" baseline="0" dirty="0" err="1" smtClean="0"/>
              <a:t>eventually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reach</a:t>
            </a:r>
            <a:r>
              <a:rPr lang="fr-CH" baseline="0" dirty="0" smtClean="0"/>
              <a:t> an </a:t>
            </a:r>
            <a:r>
              <a:rPr lang="fr-CH" baseline="0" dirty="0" err="1" smtClean="0"/>
              <a:t>energy</a:t>
            </a:r>
            <a:r>
              <a:rPr lang="fr-CH" baseline="0" dirty="0" smtClean="0"/>
              <a:t> of 7 </a:t>
            </a:r>
            <a:r>
              <a:rPr lang="fr-CH" baseline="0" dirty="0" err="1" smtClean="0"/>
              <a:t>TeV</a:t>
            </a:r>
            <a:r>
              <a:rPr lang="fr-CH" baseline="0" dirty="0" smtClean="0"/>
              <a:t> (</a:t>
            </a:r>
            <a:r>
              <a:rPr lang="fr-CH" baseline="0" dirty="0" err="1" smtClean="0"/>
              <a:t>Tera</a:t>
            </a:r>
            <a:r>
              <a:rPr lang="fr-CH" baseline="0" dirty="0" smtClean="0"/>
              <a:t> </a:t>
            </a:r>
            <a:r>
              <a:rPr lang="fr-CH" baseline="0" dirty="0" err="1" smtClean="0"/>
              <a:t>electron-Volt</a:t>
            </a:r>
            <a:r>
              <a:rPr lang="fr-CH" baseline="0" dirty="0" smtClean="0"/>
              <a:t>).</a:t>
            </a:r>
          </a:p>
          <a:p>
            <a:r>
              <a:rPr lang="fr-CH" baseline="0" dirty="0" smtClean="0"/>
              <a:t/>
            </a:r>
            <a:br>
              <a:rPr lang="fr-CH" baseline="0" dirty="0" smtClean="0"/>
            </a:br>
            <a:r>
              <a:rPr lang="fr-CH" baseline="0" dirty="0" err="1" smtClean="0"/>
              <a:t>Does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that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sound</a:t>
            </a:r>
            <a:r>
              <a:rPr lang="fr-CH" baseline="0" dirty="0" smtClean="0"/>
              <a:t> </a:t>
            </a:r>
            <a:r>
              <a:rPr lang="fr-CH" baseline="0" dirty="0" err="1" smtClean="0"/>
              <a:t>familiar</a:t>
            </a:r>
            <a:r>
              <a:rPr lang="fr-CH" baseline="0" dirty="0" smtClean="0"/>
              <a:t> to </a:t>
            </a:r>
            <a:r>
              <a:rPr lang="fr-CH" baseline="0" dirty="0" err="1" smtClean="0"/>
              <a:t>you</a:t>
            </a:r>
            <a:r>
              <a:rPr lang="fr-CH" baseline="0" dirty="0" smtClean="0"/>
              <a:t>? Can </a:t>
            </a:r>
            <a:r>
              <a:rPr lang="fr-CH" baseline="0" dirty="0" err="1" smtClean="0"/>
              <a:t>explain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what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level</a:t>
            </a:r>
            <a:r>
              <a:rPr lang="fr-CH" baseline="0" dirty="0" smtClean="0"/>
              <a:t> of </a:t>
            </a:r>
            <a:r>
              <a:rPr lang="fr-CH" baseline="0" dirty="0" err="1" smtClean="0"/>
              <a:t>energy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represents</a:t>
            </a:r>
            <a:r>
              <a:rPr lang="fr-CH" baseline="0" dirty="0" smtClean="0"/>
              <a:t> in </a:t>
            </a:r>
            <a:r>
              <a:rPr lang="fr-CH" baseline="0" dirty="0" err="1" smtClean="0"/>
              <a:t>everyday</a:t>
            </a:r>
            <a:r>
              <a:rPr lang="fr-CH" baseline="0" dirty="0" smtClean="0"/>
              <a:t> life? (</a:t>
            </a:r>
            <a:r>
              <a:rPr lang="fr-CH" baseline="0" dirty="0" err="1" smtClean="0"/>
              <a:t>ask</a:t>
            </a:r>
            <a:r>
              <a:rPr lang="fr-CH" baseline="0" dirty="0" smtClean="0"/>
              <a:t> the audience)</a:t>
            </a:r>
          </a:p>
          <a:p>
            <a:endParaRPr lang="fr-CH" baseline="0" dirty="0" smtClean="0"/>
          </a:p>
          <a:p>
            <a:r>
              <a:rPr lang="fr-CH" baseline="0" dirty="0" smtClean="0"/>
              <a:t>This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the </a:t>
            </a:r>
            <a:r>
              <a:rPr lang="fr-CH" baseline="0" dirty="0" err="1" smtClean="0"/>
              <a:t>incredible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energy</a:t>
            </a:r>
            <a:r>
              <a:rPr lang="fr-CH" baseline="0" dirty="0" smtClean="0"/>
              <a:t> of a… </a:t>
            </a:r>
            <a:r>
              <a:rPr lang="fr-CH" baseline="0" dirty="0" err="1" smtClean="0"/>
              <a:t>flying</a:t>
            </a:r>
            <a:r>
              <a:rPr lang="fr-CH" baseline="0" dirty="0" smtClean="0"/>
              <a:t> mosquito!</a:t>
            </a:r>
          </a:p>
          <a:p>
            <a:endParaRPr lang="fr-CH" baseline="0" dirty="0" smtClean="0"/>
          </a:p>
          <a:p>
            <a:r>
              <a:rPr lang="fr-CH" baseline="0" dirty="0" smtClean="0"/>
              <a:t>OK… For </a:t>
            </a:r>
            <a:r>
              <a:rPr lang="fr-CH" baseline="0" dirty="0" err="1" smtClean="0"/>
              <a:t>you</a:t>
            </a:r>
            <a:r>
              <a:rPr lang="fr-CH" baseline="0" dirty="0" smtClean="0"/>
              <a:t> and me of course </a:t>
            </a:r>
            <a:r>
              <a:rPr lang="fr-CH" baseline="0" dirty="0" err="1" smtClean="0"/>
              <a:t>this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insignificant</a:t>
            </a:r>
            <a:r>
              <a:rPr lang="fr-CH" baseline="0" dirty="0" smtClean="0"/>
              <a:t>. But </a:t>
            </a:r>
            <a:r>
              <a:rPr lang="fr-CH" baseline="0" dirty="0" err="1" smtClean="0"/>
              <a:t>remember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that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grant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energy</a:t>
            </a:r>
            <a:r>
              <a:rPr lang="fr-CH" baseline="0" dirty="0" smtClean="0"/>
              <a:t> to ONE proton.</a:t>
            </a:r>
          </a:p>
          <a:p>
            <a:r>
              <a:rPr lang="fr-CH" baseline="0" dirty="0" smtClean="0"/>
              <a:t>A </a:t>
            </a:r>
            <a:r>
              <a:rPr lang="fr-CH" baseline="0" dirty="0" err="1" smtClean="0"/>
              <a:t>normally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well-fed</a:t>
            </a:r>
            <a:r>
              <a:rPr lang="fr-CH" baseline="0" dirty="0" smtClean="0"/>
              <a:t> mosquito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made of about 10^23 protons! </a:t>
            </a:r>
            <a:r>
              <a:rPr lang="fr-CH" baseline="0" dirty="0" err="1" smtClean="0"/>
              <a:t>It’s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like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we</a:t>
            </a:r>
            <a:r>
              <a:rPr lang="fr-CH" baseline="0" dirty="0" smtClean="0"/>
              <a:t> are </a:t>
            </a:r>
            <a:r>
              <a:rPr lang="fr-CH" baseline="0" dirty="0" err="1" smtClean="0"/>
              <a:t>trasnsferring</a:t>
            </a:r>
            <a:r>
              <a:rPr lang="fr-CH" baseline="0" dirty="0" smtClean="0"/>
              <a:t> the </a:t>
            </a:r>
            <a:r>
              <a:rPr lang="fr-CH" baseline="0" dirty="0" err="1" smtClean="0"/>
              <a:t>energy</a:t>
            </a:r>
            <a:r>
              <a:rPr lang="fr-CH" baseline="0" dirty="0" smtClean="0"/>
              <a:t> of ALL </a:t>
            </a:r>
            <a:r>
              <a:rPr lang="fr-CH" baseline="0" dirty="0" err="1" smtClean="0"/>
              <a:t>these</a:t>
            </a:r>
            <a:r>
              <a:rPr lang="fr-CH" baseline="0" dirty="0" smtClean="0"/>
              <a:t> protons to ONE if </a:t>
            </a:r>
            <a:r>
              <a:rPr lang="fr-CH" baseline="0" dirty="0" err="1" smtClean="0"/>
              <a:t>them</a:t>
            </a:r>
            <a:r>
              <a:rPr lang="fr-CH" baseline="0" dirty="0" smtClean="0"/>
              <a:t>.</a:t>
            </a:r>
          </a:p>
          <a:p>
            <a:r>
              <a:rPr lang="fr-CH" baseline="0" dirty="0" smtClean="0"/>
              <a:t>So, at the proton </a:t>
            </a:r>
            <a:r>
              <a:rPr lang="fr-CH" baseline="0" dirty="0" err="1" smtClean="0"/>
              <a:t>level</a:t>
            </a:r>
            <a:r>
              <a:rPr lang="fr-CH" baseline="0" dirty="0" smtClean="0"/>
              <a:t>, </a:t>
            </a:r>
            <a:r>
              <a:rPr lang="fr-CH" baseline="0" dirty="0" err="1" smtClean="0"/>
              <a:t>this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very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very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energetic</a:t>
            </a:r>
            <a:r>
              <a:rPr lang="fr-CH" baseline="0" dirty="0" smtClean="0"/>
              <a:t>. </a:t>
            </a:r>
            <a:r>
              <a:rPr lang="fr-CH" baseline="0" dirty="0" err="1" smtClean="0"/>
              <a:t>Remember</a:t>
            </a:r>
            <a:r>
              <a:rPr lang="fr-CH" baseline="0" dirty="0" smtClean="0"/>
              <a:t>, </a:t>
            </a:r>
            <a:r>
              <a:rPr lang="fr-CH" baseline="0" dirty="0" err="1" smtClean="0"/>
              <a:t>it’s</a:t>
            </a:r>
            <a:r>
              <a:rPr lang="fr-CH" baseline="0" dirty="0" smtClean="0"/>
              <a:t> the </a:t>
            </a:r>
            <a:r>
              <a:rPr lang="fr-CH" baseline="0" dirty="0" err="1" smtClean="0"/>
              <a:t>amount</a:t>
            </a:r>
            <a:r>
              <a:rPr lang="fr-CH" baseline="0" dirty="0" smtClean="0"/>
              <a:t> of </a:t>
            </a:r>
            <a:r>
              <a:rPr lang="fr-CH" baseline="0" dirty="0" err="1" smtClean="0"/>
              <a:t>energy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proportional</a:t>
            </a:r>
            <a:r>
              <a:rPr lang="fr-CH" baseline="0" dirty="0" smtClean="0"/>
              <a:t> to the size of the </a:t>
            </a:r>
            <a:r>
              <a:rPr lang="fr-CH" baseline="0" dirty="0" err="1" smtClean="0"/>
              <a:t>accelerated</a:t>
            </a:r>
            <a:r>
              <a:rPr lang="fr-CH" baseline="0" dirty="0" smtClean="0"/>
              <a:t> </a:t>
            </a:r>
            <a:r>
              <a:rPr lang="fr-CH" baseline="0" dirty="0" err="1" smtClean="0"/>
              <a:t>object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which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counts</a:t>
            </a:r>
            <a:r>
              <a:rPr lang="fr-CH" baseline="0" dirty="0" smtClean="0"/>
              <a:t>!</a:t>
            </a:r>
            <a:endParaRPr lang="fr-CH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9E83D-9F90-495C-B504-02EA190B18C6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273664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This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a </a:t>
            </a:r>
            <a:r>
              <a:rPr lang="fr-CH" baseline="0" dirty="0" err="1" smtClean="0"/>
              <a:t>map</a:t>
            </a:r>
            <a:r>
              <a:rPr lang="fr-CH" baseline="0" dirty="0" smtClean="0"/>
              <a:t> of the </a:t>
            </a:r>
            <a:r>
              <a:rPr lang="fr-CH" baseline="0" dirty="0" err="1" smtClean="0"/>
              <a:t>complex</a:t>
            </a:r>
            <a:r>
              <a:rPr lang="fr-CH" baseline="0" dirty="0" smtClean="0"/>
              <a:t> of main </a:t>
            </a:r>
            <a:r>
              <a:rPr lang="fr-CH" baseline="0" dirty="0" err="1" smtClean="0"/>
              <a:t>accelerators</a:t>
            </a:r>
            <a:r>
              <a:rPr lang="fr-CH" baseline="0" dirty="0" smtClean="0"/>
              <a:t> of CERN.</a:t>
            </a:r>
          </a:p>
          <a:p>
            <a:r>
              <a:rPr lang="fr-CH" baseline="0" dirty="0" smtClean="0"/>
              <a:t>The </a:t>
            </a:r>
            <a:r>
              <a:rPr lang="fr-CH" baseline="0" dirty="0" err="1" smtClean="0"/>
              <a:t>dotted</a:t>
            </a:r>
            <a:r>
              <a:rPr lang="fr-CH" baseline="0" dirty="0" smtClean="0"/>
              <a:t> line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the French-</a:t>
            </a:r>
            <a:r>
              <a:rPr lang="fr-CH" baseline="0" dirty="0" err="1" smtClean="0"/>
              <a:t>Swiss</a:t>
            </a:r>
            <a:r>
              <a:rPr lang="fr-CH" baseline="0" dirty="0" smtClean="0"/>
              <a:t> border.</a:t>
            </a:r>
          </a:p>
          <a:p>
            <a:r>
              <a:rPr lang="fr-CH" baseline="0" dirty="0" smtClean="0"/>
              <a:t>The 2 main CERN sites are Meyrin and </a:t>
            </a:r>
            <a:r>
              <a:rPr lang="fr-CH" baseline="0" dirty="0" err="1" smtClean="0"/>
              <a:t>Prévessin</a:t>
            </a:r>
            <a:r>
              <a:rPr lang="fr-CH" baseline="0" dirty="0" smtClean="0"/>
              <a:t> (as big, but not as </a:t>
            </a:r>
            <a:r>
              <a:rPr lang="fr-CH" baseline="0" dirty="0" err="1" smtClean="0"/>
              <a:t>built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nor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populated</a:t>
            </a:r>
            <a:r>
              <a:rPr lang="fr-CH" baseline="0" dirty="0" smtClean="0"/>
              <a:t>)</a:t>
            </a:r>
          </a:p>
          <a:p>
            <a:r>
              <a:rPr lang="fr-CH" baseline="0" dirty="0" smtClean="0"/>
              <a:t>The PS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the </a:t>
            </a:r>
            <a:r>
              <a:rPr lang="fr-CH" baseline="0" dirty="0" err="1" smtClean="0"/>
              <a:t>tiny</a:t>
            </a:r>
            <a:r>
              <a:rPr lang="fr-CH" baseline="0" dirty="0" smtClean="0"/>
              <a:t> 600m ring on the Meyrin site, the SPS </a:t>
            </a:r>
            <a:r>
              <a:rPr lang="fr-CH" baseline="0" dirty="0" err="1" smtClean="0"/>
              <a:t>goes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accross</a:t>
            </a:r>
            <a:r>
              <a:rPr lang="fr-CH" baseline="0" dirty="0" smtClean="0"/>
              <a:t> the border and the LHC </a:t>
            </a:r>
            <a:r>
              <a:rPr lang="fr-CH" baseline="0" dirty="0" err="1" smtClean="0"/>
              <a:t>takes</a:t>
            </a:r>
            <a:r>
              <a:rPr lang="fr-CH" baseline="0" dirty="0" smtClean="0"/>
              <a:t> all the </a:t>
            </a:r>
            <a:r>
              <a:rPr lang="fr-CH" baseline="0" dirty="0" err="1" smtClean="0"/>
              <a:t>space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between</a:t>
            </a:r>
            <a:r>
              <a:rPr lang="fr-CH" baseline="0" dirty="0" smtClean="0"/>
              <a:t> Geneva </a:t>
            </a:r>
            <a:r>
              <a:rPr lang="fr-CH" baseline="0" dirty="0" err="1" smtClean="0"/>
              <a:t>airport</a:t>
            </a:r>
            <a:r>
              <a:rPr lang="fr-CH" baseline="0" dirty="0" smtClean="0"/>
              <a:t> and the Jura (</a:t>
            </a:r>
            <a:r>
              <a:rPr lang="fr-CH" baseline="0" dirty="0" err="1" smtClean="0"/>
              <a:t>dark</a:t>
            </a:r>
            <a:r>
              <a:rPr lang="fr-CH" baseline="0" dirty="0" smtClean="0"/>
              <a:t> green on the </a:t>
            </a:r>
            <a:r>
              <a:rPr lang="fr-CH" baseline="0" dirty="0" err="1" smtClean="0"/>
              <a:t>left</a:t>
            </a:r>
            <a:r>
              <a:rPr lang="fr-CH" baseline="0" dirty="0" smtClean="0"/>
              <a:t>).</a:t>
            </a:r>
          </a:p>
          <a:p>
            <a:r>
              <a:rPr lang="fr-CH" baseline="0" dirty="0" err="1" smtClean="0"/>
              <a:t>Acceleration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occurs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only</a:t>
            </a:r>
            <a:r>
              <a:rPr lang="fr-CH" baseline="0" dirty="0" smtClean="0"/>
              <a:t> in one point, over a few </a:t>
            </a:r>
            <a:r>
              <a:rPr lang="fr-CH" baseline="0" dirty="0" err="1" smtClean="0"/>
              <a:t>hundred</a:t>
            </a:r>
            <a:r>
              <a:rPr lang="fr-CH" baseline="0" dirty="0" smtClean="0"/>
              <a:t> </a:t>
            </a:r>
            <a:r>
              <a:rPr lang="fr-CH" baseline="0" dirty="0" err="1" smtClean="0"/>
              <a:t>metres</a:t>
            </a:r>
            <a:r>
              <a:rPr lang="fr-CH" baseline="0" dirty="0" smtClean="0"/>
              <a:t>. But </a:t>
            </a:r>
            <a:r>
              <a:rPr lang="fr-CH" baseline="0" dirty="0" err="1" smtClean="0"/>
              <a:t>this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sufficient</a:t>
            </a:r>
            <a:r>
              <a:rPr lang="fr-CH" baseline="0" dirty="0" smtClean="0"/>
              <a:t> as the protons </a:t>
            </a:r>
            <a:r>
              <a:rPr lang="fr-CH" baseline="0" dirty="0" err="1" smtClean="0"/>
              <a:t>pass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through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it</a:t>
            </a:r>
            <a:r>
              <a:rPr lang="fr-CH" baseline="0" dirty="0" smtClean="0"/>
              <a:t> 11’250 times per second</a:t>
            </a:r>
          </a:p>
          <a:p>
            <a:r>
              <a:rPr lang="fr-CH" baseline="0" dirty="0" smtClean="0"/>
              <a:t>The </a:t>
            </a:r>
            <a:r>
              <a:rPr lang="fr-CH" baseline="0" dirty="0" err="1" smtClean="0"/>
              <a:t>other</a:t>
            </a:r>
            <a:r>
              <a:rPr lang="fr-CH" baseline="0" dirty="0" smtClean="0"/>
              <a:t> 4 </a:t>
            </a:r>
            <a:r>
              <a:rPr lang="fr-CH" baseline="0" dirty="0" err="1" smtClean="0"/>
              <a:t>red</a:t>
            </a:r>
            <a:r>
              <a:rPr lang="fr-CH" baseline="0" dirty="0" smtClean="0"/>
              <a:t> dots </a:t>
            </a:r>
            <a:r>
              <a:rPr lang="fr-CH" baseline="0" dirty="0" err="1" smtClean="0"/>
              <a:t>represent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where</a:t>
            </a:r>
            <a:r>
              <a:rPr lang="fr-CH" baseline="0" dirty="0" smtClean="0"/>
              <a:t> the 4 detectors are </a:t>
            </a:r>
            <a:r>
              <a:rPr lang="fr-CH" baseline="0" dirty="0" err="1" smtClean="0"/>
              <a:t>located</a:t>
            </a:r>
            <a:r>
              <a:rPr lang="fr-CH" baseline="0" dirty="0" smtClean="0"/>
              <a:t>.</a:t>
            </a:r>
            <a:endParaRPr lang="fr-CH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9E83D-9F90-495C-B504-02EA190B18C6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509220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err="1" smtClean="0"/>
              <a:t>Explain</a:t>
            </a:r>
            <a:r>
              <a:rPr lang="fr-CH" dirty="0" smtClean="0"/>
              <a:t> the 2 </a:t>
            </a:r>
            <a:r>
              <a:rPr lang="fr-CH" dirty="0" err="1" smtClean="0"/>
              <a:t>counter</a:t>
            </a:r>
            <a:r>
              <a:rPr lang="fr-CH" dirty="0" smtClean="0"/>
              <a:t> </a:t>
            </a:r>
            <a:r>
              <a:rPr lang="fr-CH" dirty="0" err="1" smtClean="0"/>
              <a:t>rotating</a:t>
            </a:r>
            <a:r>
              <a:rPr lang="fr-CH" dirty="0" smtClean="0"/>
              <a:t> </a:t>
            </a:r>
            <a:r>
              <a:rPr lang="fr-CH" dirty="0" err="1" smtClean="0"/>
              <a:t>beams</a:t>
            </a:r>
            <a:r>
              <a:rPr lang="fr-CH" dirty="0" smtClean="0"/>
              <a:t>.</a:t>
            </a:r>
          </a:p>
          <a:p>
            <a:r>
              <a:rPr lang="fr-CH" dirty="0" smtClean="0"/>
              <a:t>The</a:t>
            </a:r>
            <a:r>
              <a:rPr lang="fr-CH" baseline="0" dirty="0" smtClean="0"/>
              <a:t> main exception </a:t>
            </a:r>
            <a:r>
              <a:rPr lang="fr-CH" baseline="0" dirty="0" err="1" smtClean="0"/>
              <a:t>with</a:t>
            </a:r>
            <a:r>
              <a:rPr lang="fr-CH" baseline="0" dirty="0" smtClean="0"/>
              <a:t> Paris </a:t>
            </a:r>
            <a:r>
              <a:rPr lang="fr-CH" baseline="0" dirty="0" err="1" smtClean="0"/>
              <a:t>beltway</a:t>
            </a:r>
            <a:r>
              <a:rPr lang="fr-CH" baseline="0" dirty="0" smtClean="0"/>
              <a:t> (</a:t>
            </a:r>
            <a:r>
              <a:rPr lang="fr-CH" baseline="0" dirty="0" err="1" smtClean="0"/>
              <a:t>pictured</a:t>
            </a:r>
            <a:r>
              <a:rPr lang="fr-CH" baseline="0" dirty="0" smtClean="0"/>
              <a:t> </a:t>
            </a:r>
            <a:r>
              <a:rPr lang="fr-CH" baseline="0" dirty="0" err="1" smtClean="0"/>
              <a:t>here</a:t>
            </a:r>
            <a:r>
              <a:rPr lang="fr-CH" baseline="0" dirty="0" smtClean="0"/>
              <a:t>)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that</a:t>
            </a:r>
            <a:r>
              <a:rPr lang="fr-CH" baseline="0" dirty="0" smtClean="0"/>
              <a:t> at 4 points, </a:t>
            </a:r>
            <a:r>
              <a:rPr lang="fr-CH" baseline="0" dirty="0" err="1" smtClean="0"/>
              <a:t>we</a:t>
            </a:r>
            <a:r>
              <a:rPr lang="fr-CH" baseline="0" dirty="0" smtClean="0"/>
              <a:t> cross the 2 </a:t>
            </a:r>
            <a:r>
              <a:rPr lang="fr-CH" baseline="0" dirty="0" err="1" smtClean="0"/>
              <a:t>beams</a:t>
            </a:r>
            <a:r>
              <a:rPr lang="fr-CH" baseline="0" dirty="0" smtClean="0"/>
              <a:t> over.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9E83D-9F90-495C-B504-02EA190B18C6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126162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Put </a:t>
            </a:r>
            <a:r>
              <a:rPr lang="fr-CH" dirty="0" err="1" smtClean="0"/>
              <a:t>here</a:t>
            </a:r>
            <a:r>
              <a:rPr lang="fr-CH" dirty="0" smtClean="0"/>
              <a:t> a </a:t>
            </a:r>
            <a:r>
              <a:rPr lang="fr-CH" dirty="0" err="1" smtClean="0"/>
              <a:t>map</a:t>
            </a:r>
            <a:r>
              <a:rPr lang="fr-CH" dirty="0" smtClean="0"/>
              <a:t> of the LHC in the city </a:t>
            </a:r>
            <a:r>
              <a:rPr lang="fr-CH" dirty="0" err="1" smtClean="0"/>
              <a:t>where</a:t>
            </a:r>
            <a:r>
              <a:rPr lang="fr-CH" dirty="0" smtClean="0"/>
              <a:t> </a:t>
            </a:r>
            <a:r>
              <a:rPr lang="fr-CH" dirty="0" err="1" smtClean="0"/>
              <a:t>your</a:t>
            </a:r>
            <a:r>
              <a:rPr lang="fr-CH" dirty="0" smtClean="0"/>
              <a:t> audience </a:t>
            </a:r>
            <a:r>
              <a:rPr lang="fr-CH" dirty="0" err="1" smtClean="0"/>
              <a:t>comes</a:t>
            </a:r>
            <a:r>
              <a:rPr lang="fr-CH" dirty="0" smtClean="0"/>
              <a:t> </a:t>
            </a:r>
            <a:r>
              <a:rPr lang="fr-CH" dirty="0" err="1" smtClean="0"/>
              <a:t>from</a:t>
            </a:r>
            <a:r>
              <a:rPr lang="fr-CH" dirty="0" smtClean="0"/>
              <a:t>.</a:t>
            </a:r>
          </a:p>
          <a:p>
            <a:r>
              <a:rPr lang="fr-CH" dirty="0" smtClean="0"/>
              <a:t>This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helps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figuring</a:t>
            </a:r>
            <a:r>
              <a:rPr lang="fr-CH" baseline="0" dirty="0" smtClean="0"/>
              <a:t> out how large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the LHC in </a:t>
            </a:r>
            <a:r>
              <a:rPr lang="fr-CH" baseline="0" dirty="0" err="1" smtClean="0"/>
              <a:t>comparison</a:t>
            </a:r>
            <a:r>
              <a:rPr lang="fr-CH" baseline="0" dirty="0" smtClean="0"/>
              <a:t> to </a:t>
            </a:r>
            <a:r>
              <a:rPr lang="fr-CH" baseline="0" dirty="0" err="1" smtClean="0"/>
              <a:t>something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they</a:t>
            </a:r>
            <a:r>
              <a:rPr lang="fr-CH" baseline="0" dirty="0" smtClean="0"/>
              <a:t> know.</a:t>
            </a:r>
            <a:r>
              <a:rPr lang="fr-CH" dirty="0" smtClean="0"/>
              <a:t/>
            </a:r>
            <a:br>
              <a:rPr lang="fr-CH" dirty="0" smtClean="0"/>
            </a:br>
            <a:r>
              <a:rPr lang="fr-CH" dirty="0" smtClean="0"/>
              <a:t>You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can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create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such</a:t>
            </a:r>
            <a:r>
              <a:rPr lang="fr-CH" baseline="0" dirty="0" smtClean="0"/>
              <a:t> a </a:t>
            </a:r>
            <a:r>
              <a:rPr lang="fr-CH" baseline="0" dirty="0" err="1" smtClean="0"/>
              <a:t>map</a:t>
            </a:r>
            <a:r>
              <a:rPr lang="fr-CH" baseline="0" dirty="0" smtClean="0"/>
              <a:t> on the www.howlargeisthelhc.com </a:t>
            </a:r>
            <a:r>
              <a:rPr lang="fr-CH" baseline="0" dirty="0" err="1" smtClean="0"/>
              <a:t>website</a:t>
            </a:r>
            <a:r>
              <a:rPr lang="fr-CH" baseline="0" dirty="0" smtClean="0"/>
              <a:t>. </a:t>
            </a:r>
            <a:r>
              <a:rPr lang="fr-CH" baseline="0" dirty="0" err="1" smtClean="0"/>
              <a:t>Don’t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forget</a:t>
            </a:r>
            <a:r>
              <a:rPr lang="fr-CH" baseline="0" dirty="0" smtClean="0"/>
              <a:t> to select PS and SPS as </a:t>
            </a:r>
            <a:r>
              <a:rPr lang="fr-CH" baseline="0" dirty="0" err="1" smtClean="0"/>
              <a:t>well</a:t>
            </a:r>
            <a:r>
              <a:rPr lang="fr-CH" baseline="0" dirty="0" smtClean="0"/>
              <a:t>.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9E83D-9F90-495C-B504-02EA190B18C6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939834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The LHC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built</a:t>
            </a:r>
            <a:r>
              <a:rPr lang="fr-CH" baseline="0" dirty="0" smtClean="0"/>
              <a:t> underground, </a:t>
            </a:r>
            <a:r>
              <a:rPr lang="fr-CH" baseline="0" dirty="0" err="1" smtClean="0"/>
              <a:t>mainly</a:t>
            </a:r>
            <a:r>
              <a:rPr lang="fr-CH" baseline="0" dirty="0" smtClean="0"/>
              <a:t> for </a:t>
            </a:r>
            <a:r>
              <a:rPr lang="fr-CH" baseline="0" dirty="0" err="1" smtClean="0"/>
              <a:t>financial</a:t>
            </a:r>
            <a:r>
              <a:rPr lang="fr-CH" baseline="0" dirty="0" smtClean="0"/>
              <a:t> </a:t>
            </a:r>
            <a:r>
              <a:rPr lang="fr-CH" baseline="0" dirty="0" err="1" smtClean="0"/>
              <a:t>reasons</a:t>
            </a:r>
            <a:r>
              <a:rPr lang="fr-CH" baseline="0" dirty="0" smtClean="0"/>
              <a:t> (</a:t>
            </a:r>
            <a:r>
              <a:rPr lang="fr-CH" baseline="0" dirty="0" err="1" smtClean="0"/>
              <a:t>would</a:t>
            </a:r>
            <a:r>
              <a:rPr lang="fr-CH" baseline="0" dirty="0" smtClean="0"/>
              <a:t> have </a:t>
            </a:r>
            <a:r>
              <a:rPr lang="fr-CH" baseline="0" dirty="0" err="1" smtClean="0"/>
              <a:t>cost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too</a:t>
            </a:r>
            <a:r>
              <a:rPr lang="fr-CH" baseline="0" dirty="0" smtClean="0"/>
              <a:t> </a:t>
            </a:r>
            <a:r>
              <a:rPr lang="fr-CH" baseline="0" dirty="0" err="1" smtClean="0"/>
              <a:t>much</a:t>
            </a:r>
            <a:r>
              <a:rPr lang="fr-CH" baseline="0" dirty="0" smtClean="0"/>
              <a:t> to </a:t>
            </a:r>
            <a:r>
              <a:rPr lang="fr-CH" baseline="0" dirty="0" err="1" smtClean="0"/>
              <a:t>buy</a:t>
            </a:r>
            <a:r>
              <a:rPr lang="fr-CH" baseline="0" dirty="0" smtClean="0"/>
              <a:t> all the land and </a:t>
            </a:r>
            <a:r>
              <a:rPr lang="fr-CH" baseline="0" dirty="0" err="1" smtClean="0"/>
              <a:t>would</a:t>
            </a:r>
            <a:r>
              <a:rPr lang="fr-CH" baseline="0" dirty="0" smtClean="0"/>
              <a:t> have been </a:t>
            </a:r>
            <a:r>
              <a:rPr lang="fr-CH" baseline="0" dirty="0" err="1" smtClean="0"/>
              <a:t>impractical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anyway</a:t>
            </a:r>
            <a:r>
              <a:rPr lang="fr-CH" baseline="0" dirty="0" smtClean="0"/>
              <a:t>).</a:t>
            </a:r>
          </a:p>
          <a:p>
            <a:r>
              <a:rPr lang="fr-CH" baseline="0" dirty="0" smtClean="0"/>
              <a:t>It </a:t>
            </a:r>
            <a:r>
              <a:rPr lang="fr-CH" baseline="0" dirty="0" err="1" smtClean="0"/>
              <a:t>also</a:t>
            </a:r>
            <a:r>
              <a:rPr lang="fr-CH" baseline="0" dirty="0" smtClean="0"/>
              <a:t> </a:t>
            </a:r>
            <a:r>
              <a:rPr lang="fr-CH" baseline="0" dirty="0" err="1" smtClean="0"/>
              <a:t>provide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natural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shielding</a:t>
            </a:r>
            <a:r>
              <a:rPr lang="fr-CH" baseline="0" dirty="0" smtClean="0"/>
              <a:t> of radiations for the population but </a:t>
            </a:r>
            <a:r>
              <a:rPr lang="fr-CH" baseline="0" dirty="0" err="1" smtClean="0"/>
              <a:t>also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shielding</a:t>
            </a:r>
            <a:r>
              <a:rPr lang="fr-CH" baseline="0" dirty="0" smtClean="0"/>
              <a:t> </a:t>
            </a:r>
            <a:r>
              <a:rPr lang="fr-CH" baseline="0" dirty="0" err="1" smtClean="0"/>
              <a:t>from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cosmic</a:t>
            </a:r>
            <a:r>
              <a:rPr lang="fr-CH" baseline="0" dirty="0" smtClean="0"/>
              <a:t> rays to the 4 detectors.</a:t>
            </a:r>
          </a:p>
          <a:p>
            <a:endParaRPr lang="fr-CH" baseline="0" dirty="0" smtClean="0"/>
          </a:p>
          <a:p>
            <a:r>
              <a:rPr lang="fr-CH" baseline="0" dirty="0" smtClean="0"/>
              <a:t>The LCH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mainly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hosted</a:t>
            </a:r>
            <a:r>
              <a:rPr lang="fr-CH" baseline="0" dirty="0" smtClean="0"/>
              <a:t> in a 3m </a:t>
            </a:r>
            <a:r>
              <a:rPr lang="fr-CH" baseline="0" dirty="0" err="1" smtClean="0"/>
              <a:t>diameter</a:t>
            </a:r>
            <a:r>
              <a:rPr lang="fr-CH" baseline="0" dirty="0" smtClean="0"/>
              <a:t> tunnel </a:t>
            </a:r>
            <a:r>
              <a:rPr lang="fr-CH" baseline="0" dirty="0" err="1" smtClean="0"/>
              <a:t>containing</a:t>
            </a:r>
            <a:r>
              <a:rPr lang="fr-CH" baseline="0" dirty="0" smtClean="0"/>
              <a:t> </a:t>
            </a:r>
            <a:r>
              <a:rPr lang="fr-CH" baseline="0" dirty="0" err="1" smtClean="0"/>
              <a:t>mostly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superconducting</a:t>
            </a:r>
            <a:r>
              <a:rPr lang="fr-CH" baseline="0" dirty="0" smtClean="0"/>
              <a:t> </a:t>
            </a:r>
            <a:r>
              <a:rPr lang="fr-CH" baseline="0" dirty="0" err="1" smtClean="0"/>
              <a:t>magnets</a:t>
            </a:r>
            <a:r>
              <a:rPr lang="fr-CH" baseline="0" dirty="0" smtClean="0"/>
              <a:t> and </a:t>
            </a:r>
            <a:r>
              <a:rPr lang="fr-CH" baseline="0" dirty="0" err="1" smtClean="0"/>
              <a:t>some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accelerating</a:t>
            </a:r>
            <a:r>
              <a:rPr lang="fr-CH" baseline="0" dirty="0" smtClean="0"/>
              <a:t> </a:t>
            </a:r>
            <a:r>
              <a:rPr lang="fr-CH" baseline="0" dirty="0" err="1" smtClean="0"/>
              <a:t>devices</a:t>
            </a:r>
            <a:r>
              <a:rPr lang="fr-CH" baseline="0" dirty="0" smtClean="0"/>
              <a:t>.</a:t>
            </a:r>
          </a:p>
          <a:p>
            <a:endParaRPr lang="fr-CH" baseline="0" dirty="0" smtClean="0"/>
          </a:p>
          <a:p>
            <a:r>
              <a:rPr lang="fr-CH" baseline="0" dirty="0" smtClean="0"/>
              <a:t>You </a:t>
            </a:r>
            <a:r>
              <a:rPr lang="fr-CH" baseline="0" dirty="0" err="1" smtClean="0"/>
              <a:t>can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see</a:t>
            </a:r>
            <a:r>
              <a:rPr lang="fr-CH" baseline="0" dirty="0" smtClean="0"/>
              <a:t> on the </a:t>
            </a:r>
            <a:r>
              <a:rPr lang="fr-CH" baseline="0" dirty="0" err="1" smtClean="0"/>
              <a:t>picture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that</a:t>
            </a:r>
            <a:r>
              <a:rPr lang="fr-CH" baseline="0" dirty="0" smtClean="0"/>
              <a:t> the 2 </a:t>
            </a:r>
            <a:r>
              <a:rPr lang="fr-CH" baseline="0" dirty="0" err="1" smtClean="0"/>
              <a:t>counter-rotating</a:t>
            </a:r>
            <a:r>
              <a:rPr lang="fr-CH" baseline="0" dirty="0" smtClean="0"/>
              <a:t> </a:t>
            </a:r>
            <a:r>
              <a:rPr lang="fr-CH" baseline="0" dirty="0" err="1" smtClean="0"/>
              <a:t>beams</a:t>
            </a:r>
            <a:r>
              <a:rPr lang="fr-CH" baseline="0" dirty="0" smtClean="0"/>
              <a:t> are </a:t>
            </a:r>
            <a:r>
              <a:rPr lang="fr-CH" baseline="0" dirty="0" err="1" smtClean="0"/>
              <a:t>hosted</a:t>
            </a:r>
            <a:r>
              <a:rPr lang="fr-CH" baseline="0" dirty="0" smtClean="0"/>
              <a:t> in </a:t>
            </a:r>
            <a:r>
              <a:rPr lang="fr-CH" baseline="0" dirty="0" err="1" smtClean="0"/>
              <a:t>different</a:t>
            </a:r>
            <a:r>
              <a:rPr lang="fr-CH" baseline="0" dirty="0" smtClean="0"/>
              <a:t> pipes, </a:t>
            </a:r>
            <a:r>
              <a:rPr lang="fr-CH" baseline="0" dirty="0" err="1" smtClean="0"/>
              <a:t>making</a:t>
            </a:r>
            <a:r>
              <a:rPr lang="fr-CH" baseline="0" dirty="0" smtClean="0"/>
              <a:t> collisions impossible </a:t>
            </a:r>
            <a:r>
              <a:rPr lang="fr-CH" baseline="0" dirty="0" err="1" smtClean="0"/>
              <a:t>there</a:t>
            </a:r>
            <a:r>
              <a:rPr lang="fr-CH" baseline="0" dirty="0" smtClean="0"/>
              <a:t>.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9E83D-9F90-495C-B504-02EA190B18C6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297264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err="1" smtClean="0"/>
              <a:t>These</a:t>
            </a:r>
            <a:r>
              <a:rPr lang="fr-CH" dirty="0" smtClean="0"/>
              <a:t> 2 pipes </a:t>
            </a:r>
            <a:r>
              <a:rPr lang="fr-CH" dirty="0" err="1" smtClean="0"/>
              <a:t>need</a:t>
            </a:r>
            <a:r>
              <a:rPr lang="fr-CH" dirty="0" smtClean="0"/>
              <a:t> to </a:t>
            </a:r>
            <a:r>
              <a:rPr lang="fr-CH" dirty="0" err="1" smtClean="0"/>
              <a:t>be</a:t>
            </a:r>
            <a:r>
              <a:rPr lang="fr-CH" dirty="0" smtClean="0"/>
              <a:t> as </a:t>
            </a:r>
            <a:r>
              <a:rPr lang="fr-CH" dirty="0" err="1" smtClean="0"/>
              <a:t>empty</a:t>
            </a:r>
            <a:r>
              <a:rPr lang="fr-CH" dirty="0" smtClean="0"/>
              <a:t> as possible (</a:t>
            </a:r>
            <a:r>
              <a:rPr lang="fr-CH" dirty="0" err="1" smtClean="0"/>
              <a:t>otherwise</a:t>
            </a:r>
            <a:r>
              <a:rPr lang="fr-CH" dirty="0" smtClean="0"/>
              <a:t> protons </a:t>
            </a:r>
            <a:r>
              <a:rPr lang="fr-CH" dirty="0" err="1" smtClean="0"/>
              <a:t>would</a:t>
            </a:r>
            <a:r>
              <a:rPr lang="fr-CH" dirty="0" smtClean="0"/>
              <a:t> hit air </a:t>
            </a:r>
            <a:r>
              <a:rPr lang="fr-CH" dirty="0" err="1" smtClean="0"/>
              <a:t>molecules</a:t>
            </a:r>
            <a:r>
              <a:rPr lang="fr-CH" baseline="0" dirty="0" smtClean="0"/>
              <a:t> all the time)</a:t>
            </a:r>
            <a:r>
              <a:rPr lang="fr-CH" dirty="0" smtClean="0"/>
              <a:t>.</a:t>
            </a:r>
          </a:p>
          <a:p>
            <a:endParaRPr lang="fr-CH" dirty="0" smtClean="0"/>
          </a:p>
          <a:p>
            <a:r>
              <a:rPr lang="fr-CH" dirty="0" err="1" smtClean="0"/>
              <a:t>Thanks</a:t>
            </a:r>
            <a:r>
              <a:rPr lang="fr-CH" dirty="0" smtClean="0"/>
              <a:t> to</a:t>
            </a:r>
            <a:r>
              <a:rPr lang="fr-CH" baseline="0" dirty="0" smtClean="0"/>
              <a:t> turbo-</a:t>
            </a:r>
            <a:r>
              <a:rPr lang="fr-CH" baseline="0" dirty="0" err="1" smtClean="0"/>
              <a:t>molecular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pumps</a:t>
            </a:r>
            <a:r>
              <a:rPr lang="fr-CH" baseline="0" dirty="0" smtClean="0"/>
              <a:t> and </a:t>
            </a:r>
            <a:r>
              <a:rPr lang="fr-CH" baseline="0" dirty="0" err="1" smtClean="0"/>
              <a:t>other</a:t>
            </a:r>
            <a:r>
              <a:rPr lang="fr-CH" baseline="0" dirty="0" smtClean="0"/>
              <a:t> technologies, </a:t>
            </a:r>
            <a:r>
              <a:rPr lang="fr-CH" baseline="0" dirty="0" err="1" smtClean="0"/>
              <a:t>we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reach</a:t>
            </a:r>
            <a:r>
              <a:rPr lang="fr-CH" baseline="0" dirty="0" smtClean="0"/>
              <a:t> a vacuum of 10^-13 </a:t>
            </a:r>
            <a:r>
              <a:rPr lang="fr-CH" baseline="0" dirty="0" err="1" smtClean="0"/>
              <a:t>atmosphere</a:t>
            </a:r>
            <a:r>
              <a:rPr lang="fr-CH" baseline="0" dirty="0" smtClean="0"/>
              <a:t> in the centre of the pipes: </a:t>
            </a:r>
            <a:r>
              <a:rPr lang="fr-CH" baseline="0" dirty="0" err="1" smtClean="0"/>
              <a:t>this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10 times </a:t>
            </a:r>
            <a:r>
              <a:rPr lang="fr-CH" baseline="0" dirty="0" err="1" smtClean="0"/>
              <a:t>emptiers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than</a:t>
            </a:r>
            <a:r>
              <a:rPr lang="fr-CH" baseline="0" dirty="0" smtClean="0"/>
              <a:t> on the surface of the Moon or as </a:t>
            </a:r>
            <a:r>
              <a:rPr lang="fr-CH" baseline="0" dirty="0" err="1" smtClean="0"/>
              <a:t>empty</a:t>
            </a:r>
            <a:r>
              <a:rPr lang="fr-CH" baseline="0" dirty="0" smtClean="0"/>
              <a:t> as in the </a:t>
            </a:r>
            <a:r>
              <a:rPr lang="fr-CH" baseline="0" dirty="0" err="1" smtClean="0"/>
              <a:t>solar</a:t>
            </a:r>
            <a:r>
              <a:rPr lang="fr-CH" baseline="0" dirty="0" smtClean="0"/>
              <a:t> system.</a:t>
            </a:r>
          </a:p>
          <a:p>
            <a:endParaRPr lang="fr-CH" baseline="0" dirty="0" smtClean="0"/>
          </a:p>
          <a:p>
            <a:r>
              <a:rPr lang="fr-CH" baseline="0" dirty="0" smtClean="0"/>
              <a:t>The </a:t>
            </a:r>
            <a:r>
              <a:rPr lang="fr-CH" baseline="0" dirty="0" err="1" smtClean="0"/>
              <a:t>magnetic</a:t>
            </a:r>
            <a:r>
              <a:rPr lang="fr-CH" baseline="0" dirty="0" smtClean="0"/>
              <a:t> </a:t>
            </a:r>
            <a:r>
              <a:rPr lang="fr-CH" baseline="0" dirty="0" err="1" smtClean="0"/>
              <a:t>field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which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curves</a:t>
            </a:r>
            <a:r>
              <a:rPr lang="fr-CH" baseline="0" dirty="0" smtClean="0"/>
              <a:t> the </a:t>
            </a:r>
            <a:r>
              <a:rPr lang="fr-CH" baseline="0" dirty="0" err="1" smtClean="0"/>
              <a:t>beam</a:t>
            </a:r>
            <a:r>
              <a:rPr lang="fr-CH" baseline="0" dirty="0" smtClean="0"/>
              <a:t>,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provided</a:t>
            </a:r>
            <a:r>
              <a:rPr lang="fr-CH" baseline="0" dirty="0" smtClean="0"/>
              <a:t> by the </a:t>
            </a:r>
            <a:r>
              <a:rPr lang="fr-CH" baseline="0" dirty="0" err="1" smtClean="0"/>
              <a:t>coils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surrounding</a:t>
            </a:r>
            <a:r>
              <a:rPr lang="fr-CH" baseline="0" dirty="0" smtClean="0"/>
              <a:t> the pipes. As </a:t>
            </a:r>
            <a:r>
              <a:rPr lang="fr-CH" baseline="0" dirty="0" err="1" smtClean="0"/>
              <a:t>each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beam</a:t>
            </a:r>
            <a:r>
              <a:rPr lang="fr-CH" baseline="0" dirty="0" smtClean="0"/>
              <a:t> </a:t>
            </a:r>
            <a:r>
              <a:rPr lang="fr-CH" baseline="0" dirty="0" err="1" smtClean="0"/>
              <a:t>holds</a:t>
            </a:r>
            <a:r>
              <a:rPr lang="fr-CH" baseline="0" dirty="0" smtClean="0"/>
              <a:t> as </a:t>
            </a:r>
            <a:r>
              <a:rPr lang="fr-CH" baseline="0" dirty="0" err="1" smtClean="0"/>
              <a:t>much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energy</a:t>
            </a:r>
            <a:r>
              <a:rPr lang="fr-CH" baseline="0" dirty="0" smtClean="0"/>
              <a:t> as in a high-speed train, the </a:t>
            </a:r>
            <a:r>
              <a:rPr lang="fr-CH" baseline="0" dirty="0" err="1" smtClean="0"/>
              <a:t>magnets</a:t>
            </a:r>
            <a:r>
              <a:rPr lang="fr-CH" baseline="0" dirty="0" smtClean="0"/>
              <a:t> must </a:t>
            </a:r>
            <a:r>
              <a:rPr lang="fr-CH" baseline="0" dirty="0" err="1" smtClean="0"/>
              <a:t>deliver</a:t>
            </a:r>
            <a:r>
              <a:rPr lang="fr-CH" baseline="0" dirty="0" smtClean="0"/>
              <a:t> a </a:t>
            </a:r>
            <a:r>
              <a:rPr lang="fr-CH" baseline="0" dirty="0" err="1" smtClean="0"/>
              <a:t>tremendous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magnetic</a:t>
            </a:r>
            <a:r>
              <a:rPr lang="fr-CH" baseline="0" dirty="0" smtClean="0"/>
              <a:t> </a:t>
            </a:r>
            <a:r>
              <a:rPr lang="fr-CH" baseline="0" dirty="0" err="1" smtClean="0"/>
              <a:t>field</a:t>
            </a:r>
            <a:r>
              <a:rPr lang="fr-CH" baseline="0" dirty="0" smtClean="0"/>
              <a:t> of 9 T (tesla). This </a:t>
            </a:r>
            <a:r>
              <a:rPr lang="fr-CH" baseline="0" dirty="0" err="1" smtClean="0"/>
              <a:t>equates</a:t>
            </a:r>
            <a:r>
              <a:rPr lang="fr-CH" baseline="0" dirty="0" smtClean="0"/>
              <a:t> to 200’000 times the </a:t>
            </a:r>
            <a:r>
              <a:rPr lang="fr-CH" baseline="0" dirty="0" err="1" smtClean="0"/>
              <a:t>magnetic</a:t>
            </a:r>
            <a:r>
              <a:rPr lang="fr-CH" baseline="0" dirty="0" smtClean="0"/>
              <a:t> </a:t>
            </a:r>
            <a:r>
              <a:rPr lang="fr-CH" baseline="0" dirty="0" err="1" smtClean="0"/>
              <a:t>field</a:t>
            </a:r>
            <a:r>
              <a:rPr lang="fr-CH" baseline="0" dirty="0" smtClean="0"/>
              <a:t> of </a:t>
            </a:r>
            <a:r>
              <a:rPr lang="fr-CH" baseline="0" dirty="0" err="1" smtClean="0"/>
              <a:t>Earth</a:t>
            </a:r>
            <a:r>
              <a:rPr lang="fr-CH" baseline="0" dirty="0" smtClean="0"/>
              <a:t> (ca 45 micro tesla)</a:t>
            </a:r>
          </a:p>
          <a:p>
            <a:r>
              <a:rPr lang="fr-CH" baseline="0" dirty="0" smtClean="0"/>
              <a:t>For </a:t>
            </a:r>
            <a:r>
              <a:rPr lang="fr-CH" baseline="0" dirty="0" err="1" smtClean="0"/>
              <a:t>that</a:t>
            </a:r>
            <a:r>
              <a:rPr lang="fr-CH" baseline="0" dirty="0" smtClean="0"/>
              <a:t>, </a:t>
            </a:r>
            <a:r>
              <a:rPr lang="fr-CH" baseline="0" dirty="0" err="1" smtClean="0"/>
              <a:t>each</a:t>
            </a:r>
            <a:r>
              <a:rPr lang="fr-CH" baseline="0" dirty="0" smtClean="0"/>
              <a:t> of the </a:t>
            </a:r>
            <a:r>
              <a:rPr lang="fr-CH" baseline="0" dirty="0" err="1" smtClean="0"/>
              <a:t>small</a:t>
            </a:r>
            <a:r>
              <a:rPr lang="fr-CH" baseline="0" dirty="0" smtClean="0"/>
              <a:t> </a:t>
            </a:r>
            <a:r>
              <a:rPr lang="fr-CH" baseline="0" dirty="0" err="1" smtClean="0"/>
              <a:t>electric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cableyou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see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around</a:t>
            </a:r>
            <a:r>
              <a:rPr lang="fr-CH" baseline="0" dirty="0" smtClean="0"/>
              <a:t> the vacuum pipes (1mm by 10mm section) a </a:t>
            </a:r>
            <a:r>
              <a:rPr lang="fr-CH" baseline="0" dirty="0" err="1" smtClean="0"/>
              <a:t>current</a:t>
            </a:r>
            <a:r>
              <a:rPr lang="fr-CH" baseline="0" dirty="0" smtClean="0"/>
              <a:t> of 11’000 </a:t>
            </a:r>
            <a:r>
              <a:rPr lang="fr-CH" baseline="0" dirty="0" err="1" smtClean="0"/>
              <a:t>amperes</a:t>
            </a:r>
            <a:r>
              <a:rPr lang="fr-CH" baseline="0" dirty="0" smtClean="0"/>
              <a:t> (in </a:t>
            </a:r>
            <a:r>
              <a:rPr lang="fr-CH" baseline="0" dirty="0" err="1" smtClean="0"/>
              <a:t>comparison</a:t>
            </a:r>
            <a:r>
              <a:rPr lang="fr-CH" baseline="0" dirty="0" smtClean="0"/>
              <a:t> in </a:t>
            </a:r>
            <a:r>
              <a:rPr lang="fr-CH" baseline="0" dirty="0" err="1" smtClean="0"/>
              <a:t>your</a:t>
            </a:r>
            <a:r>
              <a:rPr lang="fr-CH" baseline="0" dirty="0" smtClean="0"/>
              <a:t> home </a:t>
            </a:r>
            <a:r>
              <a:rPr lang="fr-CH" baseline="0" dirty="0" err="1" smtClean="0"/>
              <a:t>there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a </a:t>
            </a:r>
            <a:r>
              <a:rPr lang="fr-CH" baseline="0" dirty="0" err="1" smtClean="0"/>
              <a:t>current</a:t>
            </a:r>
            <a:r>
              <a:rPr lang="fr-CH" baseline="0" dirty="0" smtClean="0"/>
              <a:t> of about 20 </a:t>
            </a:r>
            <a:r>
              <a:rPr lang="fr-CH" baseline="0" dirty="0" err="1" smtClean="0"/>
              <a:t>amperes</a:t>
            </a:r>
            <a:r>
              <a:rPr lang="fr-CH" baseline="0" dirty="0" smtClean="0"/>
              <a:t> in the </a:t>
            </a:r>
            <a:r>
              <a:rPr lang="fr-CH" baseline="0" dirty="0" err="1" smtClean="0"/>
              <a:t>wires</a:t>
            </a:r>
            <a:r>
              <a:rPr lang="fr-CH" baseline="0" dirty="0" smtClean="0"/>
              <a:t>).</a:t>
            </a:r>
            <a:endParaRPr lang="fr-CH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9E83D-9F90-495C-B504-02EA190B18C6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482194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err="1" smtClean="0"/>
              <a:t>That’s</a:t>
            </a:r>
            <a:r>
              <a:rPr lang="fr-CH" dirty="0" smtClean="0"/>
              <a:t> </a:t>
            </a:r>
            <a:r>
              <a:rPr lang="fr-CH" dirty="0" err="1" smtClean="0"/>
              <a:t>why</a:t>
            </a:r>
            <a:r>
              <a:rPr lang="fr-CH" dirty="0" smtClean="0"/>
              <a:t> </a:t>
            </a:r>
            <a:r>
              <a:rPr lang="fr-CH" dirty="0" err="1" smtClean="0"/>
              <a:t>we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need</a:t>
            </a:r>
            <a:r>
              <a:rPr lang="fr-CH" baseline="0" dirty="0" smtClean="0"/>
              <a:t> to cool down the </a:t>
            </a:r>
            <a:r>
              <a:rPr lang="fr-CH" baseline="0" dirty="0" err="1" smtClean="0"/>
              <a:t>cables</a:t>
            </a:r>
            <a:r>
              <a:rPr lang="fr-CH" baseline="0" dirty="0" smtClean="0"/>
              <a:t> to the </a:t>
            </a:r>
            <a:r>
              <a:rPr lang="fr-CH" baseline="0" dirty="0" err="1" smtClean="0"/>
              <a:t>lowest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temperature</a:t>
            </a:r>
            <a:r>
              <a:rPr lang="fr-CH" baseline="0" dirty="0" smtClean="0"/>
              <a:t> possible.</a:t>
            </a:r>
          </a:p>
          <a:p>
            <a:r>
              <a:rPr lang="fr-CH" baseline="0" dirty="0" err="1" smtClean="0"/>
              <a:t>We</a:t>
            </a:r>
            <a:r>
              <a:rPr lang="fr-CH" baseline="0" dirty="0" smtClean="0"/>
              <a:t> have to </a:t>
            </a:r>
            <a:r>
              <a:rPr lang="fr-CH" baseline="0" dirty="0" err="1" smtClean="0"/>
              <a:t>reach</a:t>
            </a:r>
            <a:r>
              <a:rPr lang="fr-CH" baseline="0" dirty="0" smtClean="0"/>
              <a:t> -271°C (or 1.9° kelvin, </a:t>
            </a:r>
            <a:r>
              <a:rPr lang="fr-CH" baseline="0" dirty="0" err="1" smtClean="0"/>
              <a:t>which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1.9° </a:t>
            </a:r>
            <a:r>
              <a:rPr lang="fr-CH" baseline="0" dirty="0" err="1" smtClean="0"/>
              <a:t>above</a:t>
            </a:r>
            <a:r>
              <a:rPr lang="fr-CH" baseline="0" dirty="0" smtClean="0"/>
              <a:t> the </a:t>
            </a:r>
            <a:r>
              <a:rPr lang="fr-CH" baseline="0" dirty="0" err="1" smtClean="0"/>
              <a:t>absolute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zero</a:t>
            </a:r>
            <a:r>
              <a:rPr lang="fr-CH" baseline="0" dirty="0" smtClean="0"/>
              <a:t>).</a:t>
            </a:r>
          </a:p>
          <a:p>
            <a:r>
              <a:rPr lang="fr-CH" baseline="0" dirty="0" smtClean="0"/>
              <a:t>At </a:t>
            </a:r>
            <a:r>
              <a:rPr lang="fr-CH" baseline="0" dirty="0" err="1" smtClean="0"/>
              <a:t>that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temperature</a:t>
            </a:r>
            <a:r>
              <a:rPr lang="fr-CH" baseline="0" dirty="0" smtClean="0"/>
              <a:t>, the </a:t>
            </a:r>
            <a:r>
              <a:rPr lang="fr-CH" baseline="0" dirty="0" err="1" smtClean="0"/>
              <a:t>cables</a:t>
            </a:r>
            <a:r>
              <a:rPr lang="fr-CH" baseline="0" dirty="0" smtClean="0"/>
              <a:t> made of Niobium </a:t>
            </a:r>
            <a:r>
              <a:rPr lang="fr-CH" baseline="0" dirty="0" err="1" smtClean="0"/>
              <a:t>Titanium</a:t>
            </a:r>
            <a:r>
              <a:rPr lang="fr-CH" baseline="0" dirty="0" smtClean="0"/>
              <a:t> (</a:t>
            </a:r>
            <a:r>
              <a:rPr lang="fr-CH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NbTi</a:t>
            </a:r>
            <a:r>
              <a:rPr lang="fr-CH" baseline="0" dirty="0" smtClean="0"/>
              <a:t>) are «</a:t>
            </a:r>
            <a:r>
              <a:rPr lang="fr-CH" baseline="0" dirty="0" err="1" smtClean="0"/>
              <a:t>superconducting</a:t>
            </a:r>
            <a:r>
              <a:rPr lang="fr-CH" baseline="0" dirty="0" smtClean="0"/>
              <a:t>», </a:t>
            </a:r>
            <a:r>
              <a:rPr lang="fr-CH" baseline="0" dirty="0" err="1" smtClean="0"/>
              <a:t>it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means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they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don’t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heat</a:t>
            </a:r>
            <a:r>
              <a:rPr lang="fr-CH" baseline="0" dirty="0" smtClean="0"/>
              <a:t> up </a:t>
            </a:r>
            <a:r>
              <a:rPr lang="fr-CH" baseline="0" dirty="0" err="1" smtClean="0"/>
              <a:t>anymore</a:t>
            </a:r>
            <a:r>
              <a:rPr lang="fr-CH" baseline="0" dirty="0" smtClean="0"/>
              <a:t> as </a:t>
            </a:r>
            <a:r>
              <a:rPr lang="fr-CH" baseline="0" dirty="0" err="1" smtClean="0"/>
              <a:t>they</a:t>
            </a:r>
            <a:r>
              <a:rPr lang="fr-CH" baseline="0" dirty="0" smtClean="0"/>
              <a:t> have no </a:t>
            </a:r>
            <a:r>
              <a:rPr lang="fr-CH" baseline="0" dirty="0" err="1" smtClean="0"/>
              <a:t>electric</a:t>
            </a:r>
            <a:r>
              <a:rPr lang="fr-CH" baseline="0" dirty="0" smtClean="0"/>
              <a:t> </a:t>
            </a:r>
            <a:r>
              <a:rPr lang="fr-CH" baseline="0" dirty="0" err="1" smtClean="0"/>
              <a:t>resistance</a:t>
            </a:r>
            <a:r>
              <a:rPr lang="fr-CH" baseline="0" dirty="0" smtClean="0"/>
              <a:t>.</a:t>
            </a:r>
          </a:p>
          <a:p>
            <a:endParaRPr lang="fr-CH" baseline="0" dirty="0" smtClean="0"/>
          </a:p>
          <a:p>
            <a:r>
              <a:rPr lang="fr-CH" baseline="0" dirty="0" smtClean="0"/>
              <a:t>LHC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colder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than</a:t>
            </a:r>
            <a:r>
              <a:rPr lang="fr-CH" baseline="0" dirty="0" smtClean="0"/>
              <a:t> the </a:t>
            </a:r>
            <a:r>
              <a:rPr lang="fr-CH" baseline="0" dirty="0" err="1" smtClean="0"/>
              <a:t>vast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majority</a:t>
            </a:r>
            <a:r>
              <a:rPr lang="fr-CH" baseline="0" dirty="0" smtClean="0"/>
              <a:t> of the </a:t>
            </a:r>
            <a:r>
              <a:rPr lang="fr-CH" baseline="0" dirty="0" err="1" smtClean="0"/>
              <a:t>Universe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whose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average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temperature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2.725° kelvin  (if </a:t>
            </a:r>
            <a:r>
              <a:rPr lang="fr-CH" baseline="0" dirty="0" err="1" smtClean="0"/>
              <a:t>you</a:t>
            </a:r>
            <a:r>
              <a:rPr lang="fr-CH" baseline="0" dirty="0" smtClean="0"/>
              <a:t> look for a «cool» place to </a:t>
            </a:r>
            <a:r>
              <a:rPr lang="fr-CH" baseline="0" dirty="0" err="1" smtClean="0"/>
              <a:t>work</a:t>
            </a:r>
            <a:r>
              <a:rPr lang="fr-CH" baseline="0" dirty="0" smtClean="0"/>
              <a:t>, CERN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a good one)</a:t>
            </a:r>
          </a:p>
          <a:p>
            <a:endParaRPr lang="fr-CH" baseline="0" dirty="0" smtClean="0"/>
          </a:p>
          <a:p>
            <a:r>
              <a:rPr lang="fr-CH" baseline="0" dirty="0" smtClean="0"/>
              <a:t>This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possible </a:t>
            </a:r>
            <a:r>
              <a:rPr lang="fr-CH" baseline="0" dirty="0" err="1" smtClean="0"/>
              <a:t>thanks</a:t>
            </a:r>
            <a:r>
              <a:rPr lang="fr-CH" baseline="0" dirty="0" smtClean="0"/>
              <a:t> to </a:t>
            </a:r>
            <a:r>
              <a:rPr lang="fr-CH" baseline="0" dirty="0" err="1" smtClean="0"/>
              <a:t>cryogenic</a:t>
            </a:r>
            <a:r>
              <a:rPr lang="fr-CH" baseline="0" dirty="0" smtClean="0"/>
              <a:t> </a:t>
            </a:r>
            <a:r>
              <a:rPr lang="fr-CH" baseline="0" dirty="0" err="1" smtClean="0"/>
              <a:t>facilities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using</a:t>
            </a:r>
            <a:r>
              <a:rPr lang="fr-CH" baseline="0" dirty="0" smtClean="0"/>
              <a:t> 120 tonnes or 700’000 litres of </a:t>
            </a:r>
            <a:r>
              <a:rPr lang="fr-CH" baseline="0" dirty="0" err="1" smtClean="0"/>
              <a:t>Helium</a:t>
            </a:r>
            <a:r>
              <a:rPr lang="fr-CH" baseline="0" dirty="0" smtClean="0"/>
              <a:t>! </a:t>
            </a:r>
            <a:endParaRPr lang="fr-CH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9E83D-9F90-495C-B504-02EA190B18C6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26852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err="1" smtClean="0"/>
              <a:t>Ask</a:t>
            </a:r>
            <a:r>
              <a:rPr lang="fr-CH" dirty="0" smtClean="0"/>
              <a:t> the audience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what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they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think</a:t>
            </a:r>
            <a:r>
              <a:rPr lang="fr-CH" baseline="0" dirty="0" smtClean="0"/>
              <a:t> «CERN» </a:t>
            </a:r>
            <a:r>
              <a:rPr lang="fr-CH" baseline="0" dirty="0" err="1" smtClean="0"/>
              <a:t>acronym</a:t>
            </a:r>
            <a:r>
              <a:rPr lang="fr-CH" baseline="0" dirty="0" smtClean="0"/>
              <a:t> stands for </a:t>
            </a:r>
            <a:r>
              <a:rPr lang="fr-CH" baseline="0" dirty="0" err="1" smtClean="0"/>
              <a:t>before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showing</a:t>
            </a:r>
            <a:r>
              <a:rPr lang="fr-CH" baseline="0" dirty="0" smtClean="0"/>
              <a:t> the </a:t>
            </a:r>
            <a:r>
              <a:rPr lang="fr-CH" baseline="0" dirty="0" err="1" smtClean="0"/>
              <a:t>answer</a:t>
            </a:r>
            <a:r>
              <a:rPr lang="fr-CH" baseline="0" dirty="0" smtClean="0"/>
              <a:t>.</a:t>
            </a:r>
          </a:p>
          <a:p>
            <a:endParaRPr lang="fr-CH" baseline="0" dirty="0" smtClean="0"/>
          </a:p>
          <a:p>
            <a:r>
              <a:rPr lang="fr-CH" baseline="0" dirty="0" err="1" smtClean="0"/>
              <a:t>After</a:t>
            </a:r>
            <a:r>
              <a:rPr lang="fr-CH" baseline="0" dirty="0" smtClean="0"/>
              <a:t> WW II, </a:t>
            </a:r>
            <a:r>
              <a:rPr lang="fr-CH" baseline="0" dirty="0" err="1" smtClean="0"/>
              <a:t>fundamental</a:t>
            </a:r>
            <a:r>
              <a:rPr lang="fr-CH" baseline="0" dirty="0" smtClean="0"/>
              <a:t> </a:t>
            </a:r>
            <a:r>
              <a:rPr lang="fr-CH" baseline="0" dirty="0" err="1" smtClean="0"/>
              <a:t>research</a:t>
            </a:r>
            <a:r>
              <a:rPr lang="fr-CH" baseline="0" dirty="0" smtClean="0"/>
              <a:t> in Europe </a:t>
            </a:r>
            <a:r>
              <a:rPr lang="fr-CH" baseline="0" dirty="0" err="1" smtClean="0"/>
              <a:t>was</a:t>
            </a:r>
            <a:r>
              <a:rPr lang="fr-CH" baseline="0" dirty="0" smtClean="0"/>
              <a:t> not </a:t>
            </a:r>
            <a:r>
              <a:rPr lang="fr-CH" baseline="0" dirty="0" err="1" smtClean="0"/>
              <a:t>leading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anymore</a:t>
            </a:r>
            <a:r>
              <a:rPr lang="fr-CH" baseline="0" dirty="0" smtClean="0"/>
              <a:t>.</a:t>
            </a:r>
          </a:p>
          <a:p>
            <a:r>
              <a:rPr lang="fr-CH" baseline="0" dirty="0" err="1" smtClean="0"/>
              <a:t>Many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scientists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were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flying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away</a:t>
            </a:r>
            <a:r>
              <a:rPr lang="fr-CH" baseline="0" dirty="0" smtClean="0"/>
              <a:t> to the United States.</a:t>
            </a:r>
          </a:p>
          <a:p>
            <a:r>
              <a:rPr lang="fr-CH" baseline="0" dirty="0" smtClean="0"/>
              <a:t>In </a:t>
            </a:r>
            <a:r>
              <a:rPr lang="fr-CH" baseline="0" dirty="0" err="1" smtClean="0"/>
              <a:t>order</a:t>
            </a:r>
            <a:r>
              <a:rPr lang="fr-CH" baseline="0" dirty="0" smtClean="0"/>
              <a:t> to stop </a:t>
            </a:r>
            <a:r>
              <a:rPr lang="fr-CH" baseline="0" dirty="0" err="1" smtClean="0"/>
              <a:t>this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movement</a:t>
            </a:r>
            <a:r>
              <a:rPr lang="fr-CH" baseline="0" dirty="0" smtClean="0"/>
              <a:t>, </a:t>
            </a:r>
            <a:r>
              <a:rPr lang="fr-CH" baseline="0" dirty="0" err="1" smtClean="0"/>
              <a:t>eminent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scientists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gathered</a:t>
            </a:r>
            <a:r>
              <a:rPr lang="fr-CH" baseline="0" dirty="0" smtClean="0"/>
              <a:t> in meetings to setup a structure to continue </a:t>
            </a:r>
            <a:r>
              <a:rPr lang="fr-CH" baseline="0" dirty="0" err="1" smtClean="0"/>
              <a:t>fundamental</a:t>
            </a:r>
            <a:r>
              <a:rPr lang="fr-CH" baseline="0" dirty="0" smtClean="0"/>
              <a:t> </a:t>
            </a:r>
            <a:r>
              <a:rPr lang="fr-CH" baseline="0" dirty="0" err="1" smtClean="0"/>
              <a:t>research</a:t>
            </a:r>
            <a:r>
              <a:rPr lang="fr-CH" baseline="0" dirty="0" smtClean="0"/>
              <a:t> in </a:t>
            </a:r>
            <a:r>
              <a:rPr lang="fr-CH" baseline="0" dirty="0" err="1" smtClean="0"/>
              <a:t>physics</a:t>
            </a:r>
            <a:r>
              <a:rPr lang="fr-CH" baseline="0" dirty="0" smtClean="0"/>
              <a:t> in Europe.</a:t>
            </a:r>
          </a:p>
          <a:p>
            <a:r>
              <a:rPr lang="fr-CH" baseline="0" dirty="0" err="1" smtClean="0"/>
              <a:t>They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were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gathered</a:t>
            </a:r>
            <a:r>
              <a:rPr lang="fr-CH" baseline="0" dirty="0" smtClean="0"/>
              <a:t> as a «Council» </a:t>
            </a:r>
            <a:r>
              <a:rPr lang="fr-CH" baseline="0" dirty="0" err="1" smtClean="0"/>
              <a:t>which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means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there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were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just</a:t>
            </a:r>
            <a:r>
              <a:rPr lang="fr-CH" baseline="0" dirty="0" smtClean="0"/>
              <a:t> holding meetings and </a:t>
            </a:r>
            <a:r>
              <a:rPr lang="fr-CH" baseline="0" dirty="0" err="1" smtClean="0"/>
              <a:t>they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did</a:t>
            </a:r>
            <a:r>
              <a:rPr lang="fr-CH" baseline="0" dirty="0" smtClean="0"/>
              <a:t> not (</a:t>
            </a:r>
            <a:r>
              <a:rPr lang="fr-CH" baseline="0" dirty="0" err="1" smtClean="0"/>
              <a:t>yet</a:t>
            </a:r>
            <a:r>
              <a:rPr lang="fr-CH" baseline="0" dirty="0" smtClean="0"/>
              <a:t>) </a:t>
            </a:r>
            <a:r>
              <a:rPr lang="fr-CH" baseline="0" dirty="0" err="1" smtClean="0"/>
              <a:t>had</a:t>
            </a:r>
            <a:r>
              <a:rPr lang="fr-CH" baseline="0" dirty="0" smtClean="0"/>
              <a:t> a </a:t>
            </a:r>
            <a:r>
              <a:rPr lang="fr-CH" baseline="0" dirty="0" err="1" smtClean="0"/>
              <a:t>lab</a:t>
            </a:r>
            <a:r>
              <a:rPr lang="fr-CH" baseline="0" dirty="0" smtClean="0"/>
              <a:t> or </a:t>
            </a:r>
            <a:r>
              <a:rPr lang="fr-CH" baseline="0" dirty="0" err="1" smtClean="0"/>
              <a:t>led</a:t>
            </a:r>
            <a:r>
              <a:rPr lang="fr-CH" baseline="0" dirty="0" smtClean="0"/>
              <a:t> </a:t>
            </a:r>
            <a:r>
              <a:rPr lang="fr-CH" baseline="0" dirty="0" err="1" smtClean="0"/>
              <a:t>experiments</a:t>
            </a:r>
            <a:r>
              <a:rPr lang="fr-CH" baseline="0" dirty="0" smtClean="0"/>
              <a:t>.</a:t>
            </a:r>
          </a:p>
          <a:p>
            <a:endParaRPr lang="fr-CH" baseline="0" dirty="0" smtClean="0"/>
          </a:p>
          <a:p>
            <a:r>
              <a:rPr lang="fr-CH" baseline="0" dirty="0" smtClean="0"/>
              <a:t>The images are </a:t>
            </a:r>
            <a:r>
              <a:rPr lang="fr-CH" baseline="0" dirty="0" err="1" smtClean="0"/>
              <a:t>from</a:t>
            </a:r>
            <a:r>
              <a:rPr lang="fr-CH" baseline="0" dirty="0" smtClean="0"/>
              <a:t> Amsterdam meeting in 1953 </a:t>
            </a:r>
            <a:r>
              <a:rPr lang="fr-CH" baseline="0" dirty="0" err="1" smtClean="0"/>
              <a:t>when</a:t>
            </a:r>
            <a:r>
              <a:rPr lang="fr-CH" baseline="0" dirty="0" smtClean="0"/>
              <a:t> the CERN convention </a:t>
            </a:r>
            <a:r>
              <a:rPr lang="fr-CH" baseline="0" dirty="0" err="1" smtClean="0"/>
              <a:t>was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signed</a:t>
            </a:r>
            <a:r>
              <a:rPr lang="fr-CH" baseline="0" dirty="0" smtClean="0"/>
              <a:t>.</a:t>
            </a:r>
            <a:endParaRPr lang="fr-CH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9E83D-9F90-495C-B504-02EA190B18C6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170756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err="1" smtClean="0"/>
              <a:t>Here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a real </a:t>
            </a:r>
            <a:r>
              <a:rPr lang="fr-CH" baseline="0" dirty="0" err="1" smtClean="0"/>
              <a:t>picture</a:t>
            </a:r>
            <a:r>
              <a:rPr lang="fr-CH" baseline="0" dirty="0" smtClean="0"/>
              <a:t> of ATLAS.</a:t>
            </a:r>
          </a:p>
          <a:p>
            <a:r>
              <a:rPr lang="fr-CH" baseline="0" dirty="0" err="1" smtClean="0"/>
              <a:t>Noticed</a:t>
            </a:r>
            <a:r>
              <a:rPr lang="fr-CH" baseline="0" dirty="0" smtClean="0"/>
              <a:t> the man at the </a:t>
            </a:r>
            <a:r>
              <a:rPr lang="fr-CH" baseline="0" dirty="0" err="1" smtClean="0"/>
              <a:t>bottom</a:t>
            </a:r>
            <a:r>
              <a:rPr lang="fr-CH" baseline="0" dirty="0" smtClean="0"/>
              <a:t>?</a:t>
            </a:r>
          </a:p>
          <a:p>
            <a:r>
              <a:rPr lang="fr-CH" baseline="0" dirty="0" smtClean="0"/>
              <a:t>ATLAS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a </a:t>
            </a:r>
            <a:r>
              <a:rPr lang="fr-CH" baseline="0" dirty="0" err="1" smtClean="0"/>
              <a:t>multi-purpose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experiment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looking</a:t>
            </a:r>
            <a:r>
              <a:rPr lang="fr-CH" baseline="0" dirty="0" smtClean="0"/>
              <a:t> for the </a:t>
            </a:r>
            <a:r>
              <a:rPr lang="fr-CH" baseline="0" dirty="0" err="1" smtClean="0"/>
              <a:t>Higgs</a:t>
            </a:r>
            <a:r>
              <a:rPr lang="fr-CH" baseline="0" dirty="0" smtClean="0"/>
              <a:t> Boson (</a:t>
            </a:r>
            <a:r>
              <a:rPr lang="fr-CH" baseline="0" dirty="0" err="1" smtClean="0"/>
              <a:t>which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it</a:t>
            </a:r>
            <a:r>
              <a:rPr lang="fr-CH" baseline="0" dirty="0" smtClean="0"/>
              <a:t> has </a:t>
            </a:r>
            <a:r>
              <a:rPr lang="fr-CH" baseline="0" dirty="0" err="1" smtClean="0"/>
              <a:t>found</a:t>
            </a:r>
            <a:r>
              <a:rPr lang="fr-CH" baseline="0" dirty="0" smtClean="0"/>
              <a:t> in 2012), </a:t>
            </a:r>
            <a:r>
              <a:rPr lang="fr-CH" baseline="0" dirty="0" err="1" smtClean="0"/>
              <a:t>dark</a:t>
            </a:r>
            <a:r>
              <a:rPr lang="fr-CH" baseline="0" dirty="0" smtClean="0"/>
              <a:t> </a:t>
            </a:r>
            <a:r>
              <a:rPr lang="fr-CH" baseline="0" dirty="0" err="1" smtClean="0"/>
              <a:t>matter</a:t>
            </a:r>
            <a:r>
              <a:rPr lang="fr-CH" baseline="0" dirty="0" smtClean="0"/>
              <a:t> candidates etc.</a:t>
            </a:r>
          </a:p>
          <a:p>
            <a:r>
              <a:rPr lang="fr-CH" baseline="0" dirty="0" smtClean="0"/>
              <a:t>It </a:t>
            </a:r>
            <a:r>
              <a:rPr lang="fr-CH" baseline="0" dirty="0" err="1" smtClean="0"/>
              <a:t>gathers</a:t>
            </a:r>
            <a:r>
              <a:rPr lang="fr-CH" baseline="0" dirty="0" smtClean="0"/>
              <a:t> 3000 </a:t>
            </a:r>
            <a:r>
              <a:rPr lang="fr-CH" baseline="0" dirty="0" err="1" smtClean="0"/>
              <a:t>physicists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from</a:t>
            </a:r>
            <a:r>
              <a:rPr lang="fr-CH" baseline="0" dirty="0" smtClean="0"/>
              <a:t> 174 </a:t>
            </a:r>
            <a:r>
              <a:rPr lang="fr-CH" baseline="0" dirty="0" err="1" smtClean="0"/>
              <a:t>universities</a:t>
            </a:r>
            <a:r>
              <a:rPr lang="fr-CH" baseline="0" dirty="0" smtClean="0"/>
              <a:t> and institutes in 38 countries.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9E83D-9F90-495C-B504-02EA190B18C6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363129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err="1" smtClean="0"/>
              <a:t>Here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a CMS.</a:t>
            </a:r>
          </a:p>
          <a:p>
            <a:r>
              <a:rPr lang="fr-CH" baseline="0" dirty="0" err="1" smtClean="0"/>
              <a:t>Like</a:t>
            </a:r>
            <a:r>
              <a:rPr lang="fr-CH" baseline="0" dirty="0" smtClean="0"/>
              <a:t> ATLAS, </a:t>
            </a:r>
            <a:r>
              <a:rPr lang="fr-CH" baseline="0" dirty="0" err="1" smtClean="0"/>
              <a:t>this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another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multi-purpose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experiment</a:t>
            </a:r>
            <a:r>
              <a:rPr lang="fr-CH" baseline="0" dirty="0" smtClean="0"/>
              <a:t>. It </a:t>
            </a:r>
            <a:r>
              <a:rPr lang="fr-CH" baseline="0" dirty="0" err="1" smtClean="0"/>
              <a:t>also</a:t>
            </a:r>
            <a:r>
              <a:rPr lang="fr-CH" baseline="0" dirty="0" smtClean="0"/>
              <a:t> </a:t>
            </a:r>
            <a:r>
              <a:rPr lang="fr-CH" baseline="0" dirty="0" err="1" smtClean="0"/>
              <a:t>discovered</a:t>
            </a:r>
            <a:r>
              <a:rPr lang="fr-CH" baseline="0" dirty="0" smtClean="0"/>
              <a:t> the </a:t>
            </a:r>
            <a:r>
              <a:rPr lang="fr-CH" baseline="0" dirty="0" err="1" smtClean="0"/>
              <a:t>Higgs</a:t>
            </a:r>
            <a:r>
              <a:rPr lang="fr-CH" baseline="0" dirty="0" smtClean="0"/>
              <a:t> Boson in 2012.</a:t>
            </a:r>
          </a:p>
          <a:p>
            <a:r>
              <a:rPr lang="fr-CH" baseline="0" dirty="0" smtClean="0"/>
              <a:t>The C in CMS stands for Compact. </a:t>
            </a:r>
            <a:r>
              <a:rPr lang="fr-CH" baseline="0" dirty="0" err="1" smtClean="0"/>
              <a:t>Even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though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does</a:t>
            </a:r>
            <a:r>
              <a:rPr lang="fr-CH" baseline="0" dirty="0" smtClean="0"/>
              <a:t> not look compact to </a:t>
            </a:r>
            <a:r>
              <a:rPr lang="fr-CH" baseline="0" dirty="0" err="1" smtClean="0"/>
              <a:t>most</a:t>
            </a:r>
            <a:r>
              <a:rPr lang="fr-CH" baseline="0" dirty="0" smtClean="0"/>
              <a:t> of </a:t>
            </a:r>
            <a:r>
              <a:rPr lang="fr-CH" baseline="0" dirty="0" err="1" smtClean="0"/>
              <a:t>you</a:t>
            </a:r>
            <a:r>
              <a:rPr lang="fr-CH" baseline="0" dirty="0" smtClean="0"/>
              <a:t>, </a:t>
            </a:r>
            <a:r>
              <a:rPr lang="fr-CH" baseline="0" dirty="0" err="1" smtClean="0"/>
              <a:t>this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experiment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twice</a:t>
            </a:r>
            <a:r>
              <a:rPr lang="fr-CH" baseline="0" dirty="0" smtClean="0"/>
              <a:t> as </a:t>
            </a:r>
            <a:r>
              <a:rPr lang="fr-CH" baseline="0" dirty="0" err="1" smtClean="0"/>
              <a:t>small</a:t>
            </a:r>
            <a:r>
              <a:rPr lang="fr-CH" baseline="0" dirty="0" smtClean="0"/>
              <a:t> as ATLAS but </a:t>
            </a:r>
            <a:r>
              <a:rPr lang="fr-CH" baseline="0" dirty="0" err="1" smtClean="0"/>
              <a:t>twice</a:t>
            </a:r>
            <a:r>
              <a:rPr lang="fr-CH" baseline="0" dirty="0" smtClean="0"/>
              <a:t> as </a:t>
            </a:r>
            <a:r>
              <a:rPr lang="fr-CH" baseline="0" dirty="0" err="1" smtClean="0"/>
              <a:t>heavy</a:t>
            </a:r>
            <a:r>
              <a:rPr lang="fr-CH" baseline="0" dirty="0" smtClean="0"/>
              <a:t>: 2 times the Eiffel Tower (14’000 tonnes)!</a:t>
            </a:r>
          </a:p>
          <a:p>
            <a:r>
              <a:rPr lang="fr-CH" baseline="0" dirty="0" smtClean="0"/>
              <a:t>It </a:t>
            </a:r>
            <a:r>
              <a:rPr lang="fr-CH" baseline="0" dirty="0" err="1" smtClean="0"/>
              <a:t>gathers</a:t>
            </a:r>
            <a:r>
              <a:rPr lang="fr-CH" baseline="0" dirty="0" smtClean="0"/>
              <a:t> 2600 </a:t>
            </a:r>
            <a:r>
              <a:rPr lang="fr-CH" baseline="0" dirty="0" err="1" smtClean="0"/>
              <a:t>physicists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from</a:t>
            </a:r>
            <a:r>
              <a:rPr lang="fr-CH" baseline="0" dirty="0" smtClean="0"/>
              <a:t> 182 </a:t>
            </a:r>
            <a:r>
              <a:rPr lang="fr-CH" baseline="0" dirty="0" err="1" smtClean="0"/>
              <a:t>universities</a:t>
            </a:r>
            <a:r>
              <a:rPr lang="fr-CH" baseline="0" dirty="0" smtClean="0"/>
              <a:t> and institutes in 42 countries.</a:t>
            </a:r>
          </a:p>
          <a:p>
            <a:endParaRPr lang="fr-CH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9E83D-9F90-495C-B504-02EA190B18C6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404649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err="1" smtClean="0"/>
              <a:t>Here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a ALICE.</a:t>
            </a:r>
          </a:p>
          <a:p>
            <a:r>
              <a:rPr lang="fr-CH" baseline="0" dirty="0" smtClean="0"/>
              <a:t>This </a:t>
            </a:r>
            <a:r>
              <a:rPr lang="fr-CH" baseline="0" dirty="0" err="1" smtClean="0"/>
              <a:t>experiment</a:t>
            </a:r>
            <a:r>
              <a:rPr lang="fr-CH" baseline="0" dirty="0" smtClean="0"/>
              <a:t> looks more </a:t>
            </a:r>
            <a:r>
              <a:rPr lang="fr-CH" baseline="0" dirty="0" err="1" smtClean="0"/>
              <a:t>particularly</a:t>
            </a:r>
            <a:r>
              <a:rPr lang="fr-CH" baseline="0" dirty="0" smtClean="0"/>
              <a:t> at the </a:t>
            </a:r>
            <a:r>
              <a:rPr lang="fr-CH" baseline="0" dirty="0" err="1" smtClean="0"/>
              <a:t>creation</a:t>
            </a:r>
            <a:r>
              <a:rPr lang="fr-CH" baseline="0" dirty="0" smtClean="0"/>
              <a:t> of the «Quark Gluon Plasma» state of </a:t>
            </a:r>
            <a:r>
              <a:rPr lang="fr-CH" baseline="0" dirty="0" err="1" smtClean="0"/>
              <a:t>matter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which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existed</a:t>
            </a:r>
            <a:r>
              <a:rPr lang="fr-CH" baseline="0" dirty="0" smtClean="0"/>
              <a:t> moments </a:t>
            </a:r>
            <a:r>
              <a:rPr lang="fr-CH" baseline="0" dirty="0" err="1" smtClean="0"/>
              <a:t>after</a:t>
            </a:r>
            <a:r>
              <a:rPr lang="fr-CH" baseline="0" dirty="0" smtClean="0"/>
              <a:t> the Big Bang.</a:t>
            </a:r>
          </a:p>
          <a:p>
            <a:r>
              <a:rPr lang="fr-CH" baseline="0" dirty="0" smtClean="0"/>
              <a:t>For </a:t>
            </a:r>
            <a:r>
              <a:rPr lang="fr-CH" baseline="0" dirty="0" err="1" smtClean="0"/>
              <a:t>that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wait</a:t>
            </a:r>
            <a:r>
              <a:rPr lang="fr-CH" baseline="0" dirty="0" smtClean="0"/>
              <a:t> for the </a:t>
            </a:r>
            <a:r>
              <a:rPr lang="fr-CH" baseline="0" dirty="0" err="1" smtClean="0"/>
              <a:t>beams</a:t>
            </a:r>
            <a:r>
              <a:rPr lang="fr-CH" baseline="0" dirty="0" smtClean="0"/>
              <a:t> of Lead </a:t>
            </a:r>
            <a:r>
              <a:rPr lang="fr-CH" baseline="0" dirty="0" err="1" smtClean="0"/>
              <a:t>Nuclei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which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occur</a:t>
            </a:r>
            <a:r>
              <a:rPr lang="fr-CH" baseline="0" dirty="0" smtClean="0"/>
              <a:t> about 10% of the </a:t>
            </a:r>
            <a:r>
              <a:rPr lang="fr-CH" baseline="0" dirty="0" err="1" smtClean="0"/>
              <a:t>beamtime</a:t>
            </a:r>
            <a:r>
              <a:rPr lang="fr-CH" baseline="0" dirty="0" smtClean="0"/>
              <a:t> of the LHC.</a:t>
            </a:r>
          </a:p>
          <a:p>
            <a:r>
              <a:rPr lang="fr-CH" baseline="0" dirty="0" smtClean="0"/>
              <a:t>It </a:t>
            </a:r>
            <a:r>
              <a:rPr lang="fr-CH" baseline="0" dirty="0" err="1" smtClean="0"/>
              <a:t>gathers</a:t>
            </a:r>
            <a:r>
              <a:rPr lang="fr-CH" baseline="0" dirty="0" smtClean="0"/>
              <a:t> 1500 </a:t>
            </a:r>
            <a:r>
              <a:rPr lang="fr-CH" baseline="0" dirty="0" err="1" smtClean="0"/>
              <a:t>physicists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from</a:t>
            </a:r>
            <a:r>
              <a:rPr lang="fr-CH" baseline="0" dirty="0" smtClean="0"/>
              <a:t> 154 </a:t>
            </a:r>
            <a:r>
              <a:rPr lang="fr-CH" baseline="0" dirty="0" err="1" smtClean="0"/>
              <a:t>universities</a:t>
            </a:r>
            <a:r>
              <a:rPr lang="fr-CH" baseline="0" dirty="0" smtClean="0"/>
              <a:t> and institutes in 37 countries.</a:t>
            </a:r>
          </a:p>
          <a:p>
            <a:endParaRPr lang="fr-CH" baseline="0" dirty="0" smtClean="0"/>
          </a:p>
          <a:p>
            <a:endParaRPr lang="fr-CH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9E83D-9F90-495C-B504-02EA190B18C6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559389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And the</a:t>
            </a:r>
            <a:r>
              <a:rPr lang="fr-CH" baseline="0" dirty="0" smtClean="0"/>
              <a:t> final </a:t>
            </a:r>
            <a:r>
              <a:rPr lang="fr-CH" baseline="0" dirty="0" err="1" smtClean="0"/>
              <a:t>experiment</a:t>
            </a:r>
            <a:r>
              <a:rPr lang="fr-CH" baseline="0" dirty="0" smtClean="0"/>
              <a:t> on the LHC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LHCb</a:t>
            </a:r>
            <a:r>
              <a:rPr lang="fr-CH" baseline="0" dirty="0" smtClean="0"/>
              <a:t>. Is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name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after</a:t>
            </a:r>
            <a:r>
              <a:rPr lang="fr-CH" baseline="0" dirty="0" smtClean="0"/>
              <a:t> the «b» quark </a:t>
            </a:r>
            <a:r>
              <a:rPr lang="fr-CH" baseline="0" dirty="0" err="1" smtClean="0"/>
              <a:t>which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studies</a:t>
            </a:r>
            <a:r>
              <a:rPr lang="fr-CH" baseline="0" dirty="0" smtClean="0"/>
              <a:t>.</a:t>
            </a:r>
          </a:p>
          <a:p>
            <a:r>
              <a:rPr lang="fr-CH" baseline="0" dirty="0" smtClean="0"/>
              <a:t>In </a:t>
            </a:r>
            <a:r>
              <a:rPr lang="fr-CH" baseline="0" dirty="0" err="1" smtClean="0"/>
              <a:t>fact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LHCb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studies</a:t>
            </a:r>
            <a:r>
              <a:rPr lang="fr-CH" baseline="0" dirty="0" smtClean="0"/>
              <a:t> the </a:t>
            </a:r>
            <a:r>
              <a:rPr lang="fr-CH" baseline="0" dirty="0" err="1" smtClean="0"/>
              <a:t>behaviour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difference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between</a:t>
            </a:r>
            <a:r>
              <a:rPr lang="fr-CH" baseline="0" dirty="0" smtClean="0"/>
              <a:t> the b quark and the </a:t>
            </a:r>
            <a:r>
              <a:rPr lang="fr-CH" baseline="0" dirty="0" err="1" smtClean="0"/>
              <a:t>anti-b</a:t>
            </a:r>
            <a:r>
              <a:rPr lang="fr-CH" baseline="0" dirty="0" smtClean="0"/>
              <a:t> quark.</a:t>
            </a:r>
          </a:p>
          <a:p>
            <a:r>
              <a:rPr lang="fr-CH" baseline="0" dirty="0" smtClean="0"/>
              <a:t>It tries to </a:t>
            </a:r>
            <a:r>
              <a:rPr lang="fr-CH" baseline="0" dirty="0" err="1" smtClean="0"/>
              <a:t>find</a:t>
            </a:r>
            <a:r>
              <a:rPr lang="fr-CH" baseline="0" dirty="0" smtClean="0"/>
              <a:t> </a:t>
            </a:r>
            <a:r>
              <a:rPr lang="fr-CH" baseline="0" dirty="0" err="1" smtClean="0"/>
              <a:t>difference</a:t>
            </a:r>
            <a:r>
              <a:rPr lang="fr-CH" baseline="0" dirty="0" smtClean="0"/>
              <a:t> in the </a:t>
            </a:r>
            <a:r>
              <a:rPr lang="fr-CH" baseline="0" dirty="0" err="1" smtClean="0"/>
              <a:t>symmetry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which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may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account</a:t>
            </a:r>
            <a:r>
              <a:rPr lang="fr-CH" baseline="0" dirty="0" smtClean="0"/>
              <a:t> for the </a:t>
            </a:r>
            <a:r>
              <a:rPr lang="fr-CH" baseline="0" dirty="0" err="1" smtClean="0"/>
              <a:t>lack</a:t>
            </a:r>
            <a:r>
              <a:rPr lang="fr-CH" baseline="0" dirty="0" smtClean="0"/>
              <a:t> of </a:t>
            </a:r>
            <a:r>
              <a:rPr lang="fr-CH" baseline="0" dirty="0" err="1" smtClean="0"/>
              <a:t>antimatter</a:t>
            </a:r>
            <a:r>
              <a:rPr lang="fr-CH" baseline="0" dirty="0" smtClean="0"/>
              <a:t> in the </a:t>
            </a:r>
            <a:r>
              <a:rPr lang="fr-CH" baseline="0" dirty="0" err="1" smtClean="0"/>
              <a:t>Universe</a:t>
            </a:r>
            <a:r>
              <a:rPr lang="fr-CH" baseline="0" dirty="0" smtClean="0"/>
              <a:t>.</a:t>
            </a:r>
          </a:p>
          <a:p>
            <a:r>
              <a:rPr lang="fr-CH" baseline="0" dirty="0" smtClean="0"/>
              <a:t>It </a:t>
            </a:r>
            <a:r>
              <a:rPr lang="fr-CH" baseline="0" dirty="0" err="1" smtClean="0"/>
              <a:t>gathers</a:t>
            </a:r>
            <a:r>
              <a:rPr lang="fr-CH" baseline="0" dirty="0" smtClean="0"/>
              <a:t> 800 </a:t>
            </a:r>
            <a:r>
              <a:rPr lang="fr-CH" baseline="0" dirty="0" err="1" smtClean="0"/>
              <a:t>physicists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from</a:t>
            </a:r>
            <a:r>
              <a:rPr lang="fr-CH" baseline="0" dirty="0" smtClean="0"/>
              <a:t> 69 </a:t>
            </a:r>
            <a:r>
              <a:rPr lang="fr-CH" baseline="0" dirty="0" err="1" smtClean="0"/>
              <a:t>universities</a:t>
            </a:r>
            <a:r>
              <a:rPr lang="fr-CH" baseline="0" dirty="0" smtClean="0"/>
              <a:t> and institutes in 17 countries.</a:t>
            </a:r>
          </a:p>
          <a:p>
            <a:endParaRPr lang="fr-CH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9E83D-9F90-495C-B504-02EA190B18C6}" type="slidenum">
              <a:rPr lang="en-GB" smtClean="0"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337361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The 2 </a:t>
            </a:r>
            <a:r>
              <a:rPr lang="fr-CH" dirty="0" err="1" smtClean="0"/>
              <a:t>beams</a:t>
            </a:r>
            <a:r>
              <a:rPr lang="fr-CH" dirty="0" smtClean="0"/>
              <a:t> are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circulating</a:t>
            </a:r>
            <a:r>
              <a:rPr lang="fr-CH" baseline="0" dirty="0" smtClean="0"/>
              <a:t> in </a:t>
            </a:r>
            <a:r>
              <a:rPr lang="fr-CH" baseline="0" dirty="0" err="1" smtClean="0"/>
              <a:t>separate</a:t>
            </a:r>
            <a:r>
              <a:rPr lang="fr-CH" baseline="0" dirty="0" smtClean="0"/>
              <a:t> pipes and in 4 places </a:t>
            </a:r>
            <a:r>
              <a:rPr lang="fr-CH" baseline="0" dirty="0" err="1" smtClean="0"/>
              <a:t>we</a:t>
            </a:r>
            <a:r>
              <a:rPr lang="fr-CH" baseline="0" dirty="0" smtClean="0"/>
              <a:t> cross the 2 pipes over </a:t>
            </a:r>
            <a:r>
              <a:rPr lang="fr-CH" baseline="0" dirty="0" err="1" smtClean="0"/>
              <a:t>so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that</a:t>
            </a:r>
            <a:r>
              <a:rPr lang="fr-CH" baseline="0" dirty="0" smtClean="0"/>
              <a:t> collision </a:t>
            </a:r>
            <a:r>
              <a:rPr lang="fr-CH" baseline="0" dirty="0" err="1" smtClean="0"/>
              <a:t>occur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there</a:t>
            </a:r>
            <a:r>
              <a:rPr lang="fr-CH" baseline="0" dirty="0" smtClean="0"/>
              <a:t> and </a:t>
            </a:r>
            <a:r>
              <a:rPr lang="fr-CH" baseline="0" dirty="0" err="1" smtClean="0"/>
              <a:t>only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there</a:t>
            </a:r>
            <a:r>
              <a:rPr lang="fr-CH" baseline="0" dirty="0" smtClean="0"/>
              <a:t>.</a:t>
            </a:r>
          </a:p>
          <a:p>
            <a:r>
              <a:rPr lang="fr-CH" baseline="0" dirty="0" err="1" smtClean="0"/>
              <a:t>We</a:t>
            </a:r>
            <a:r>
              <a:rPr lang="fr-CH" baseline="0" dirty="0" smtClean="0"/>
              <a:t> have </a:t>
            </a:r>
            <a:r>
              <a:rPr lang="fr-CH" baseline="0" dirty="0" err="1" smtClean="0"/>
              <a:t>built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particle</a:t>
            </a:r>
            <a:r>
              <a:rPr lang="fr-CH" baseline="0" dirty="0" smtClean="0"/>
              <a:t> detectors </a:t>
            </a:r>
            <a:r>
              <a:rPr lang="fr-CH" baseline="0" dirty="0" err="1" smtClean="0"/>
              <a:t>which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will</a:t>
            </a:r>
            <a:r>
              <a:rPr lang="fr-CH" baseline="0" dirty="0" smtClean="0"/>
              <a:t> observe and record the traces of new </a:t>
            </a:r>
            <a:r>
              <a:rPr lang="fr-CH" baseline="0" dirty="0" err="1" smtClean="0"/>
              <a:t>particles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created</a:t>
            </a:r>
            <a:r>
              <a:rPr lang="fr-CH" baseline="0" dirty="0" smtClean="0"/>
              <a:t> in the collision.</a:t>
            </a:r>
          </a:p>
          <a:p>
            <a:r>
              <a:rPr lang="fr-CH" baseline="0" dirty="0" smtClean="0"/>
              <a:t>There are </a:t>
            </a:r>
            <a:r>
              <a:rPr lang="fr-CH" baseline="0" dirty="0" err="1" smtClean="0"/>
              <a:t>so</a:t>
            </a:r>
            <a:r>
              <a:rPr lang="fr-CH" baseline="0" dirty="0" smtClean="0"/>
              <a:t> </a:t>
            </a:r>
            <a:r>
              <a:rPr lang="fr-CH" baseline="0" dirty="0" err="1" smtClean="0"/>
              <a:t>many</a:t>
            </a:r>
            <a:r>
              <a:rPr lang="fr-CH" baseline="0" dirty="0" smtClean="0"/>
              <a:t> protons and </a:t>
            </a:r>
            <a:r>
              <a:rPr lang="fr-CH" baseline="0" dirty="0" err="1" smtClean="0"/>
              <a:t>they</a:t>
            </a:r>
            <a:r>
              <a:rPr lang="fr-CH" baseline="0" dirty="0" smtClean="0"/>
              <a:t> go </a:t>
            </a:r>
            <a:r>
              <a:rPr lang="fr-CH" baseline="0" dirty="0" err="1" smtClean="0"/>
              <a:t>so</a:t>
            </a:r>
            <a:r>
              <a:rPr lang="fr-CH" baseline="0" dirty="0" smtClean="0"/>
              <a:t> </a:t>
            </a:r>
            <a:r>
              <a:rPr lang="fr-CH" baseline="0" dirty="0" err="1" smtClean="0"/>
              <a:t>fast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that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around</a:t>
            </a:r>
            <a:r>
              <a:rPr lang="fr-CH" baseline="0" dirty="0" smtClean="0"/>
              <a:t> 600 million collisions </a:t>
            </a:r>
            <a:r>
              <a:rPr lang="fr-CH" baseline="0" dirty="0" err="1" smtClean="0"/>
              <a:t>will</a:t>
            </a:r>
            <a:r>
              <a:rPr lang="fr-CH" baseline="0" dirty="0" smtClean="0"/>
              <a:t> </a:t>
            </a:r>
            <a:r>
              <a:rPr lang="fr-CH" baseline="0" dirty="0" err="1" smtClean="0"/>
              <a:t>occur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every</a:t>
            </a:r>
            <a:r>
              <a:rPr lang="fr-CH" baseline="0" dirty="0" smtClean="0"/>
              <a:t> SECOND in </a:t>
            </a:r>
            <a:r>
              <a:rPr lang="fr-CH" baseline="0" dirty="0" err="1" smtClean="0"/>
              <a:t>each</a:t>
            </a:r>
            <a:r>
              <a:rPr lang="fr-CH" baseline="0" dirty="0" smtClean="0"/>
              <a:t> of the 4 detectors.</a:t>
            </a:r>
          </a:p>
          <a:p>
            <a:endParaRPr lang="fr-CH" baseline="0" dirty="0" smtClean="0"/>
          </a:p>
          <a:p>
            <a:r>
              <a:rPr lang="fr-CH" baseline="0" dirty="0" err="1" smtClean="0"/>
              <a:t>These</a:t>
            </a:r>
            <a:r>
              <a:rPr lang="fr-CH" baseline="0" dirty="0" smtClean="0"/>
              <a:t> detectors are a bit </a:t>
            </a:r>
            <a:r>
              <a:rPr lang="fr-CH" baseline="0" dirty="0" err="1" smtClean="0"/>
              <a:t>like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huge</a:t>
            </a:r>
            <a:r>
              <a:rPr lang="fr-CH" baseline="0" dirty="0" smtClean="0"/>
              <a:t> digital cameras of about 100 </a:t>
            </a:r>
            <a:r>
              <a:rPr lang="fr-CH" baseline="0" dirty="0" err="1" smtClean="0"/>
              <a:t>Megapixel</a:t>
            </a:r>
            <a:r>
              <a:rPr lang="fr-CH" baseline="0" dirty="0" smtClean="0"/>
              <a:t> </a:t>
            </a:r>
            <a:r>
              <a:rPr lang="fr-CH" baseline="0" dirty="0" err="1" smtClean="0"/>
              <a:t>resolution</a:t>
            </a:r>
            <a:r>
              <a:rPr lang="fr-CH" baseline="0" dirty="0" smtClean="0"/>
              <a:t>. </a:t>
            </a:r>
            <a:r>
              <a:rPr lang="fr-CH" baseline="0" dirty="0" err="1" smtClean="0"/>
              <a:t>Guess</a:t>
            </a:r>
            <a:r>
              <a:rPr lang="fr-CH" baseline="0" dirty="0" smtClean="0"/>
              <a:t> the size of the SD </a:t>
            </a:r>
            <a:r>
              <a:rPr lang="fr-CH" baseline="0" dirty="0" err="1" smtClean="0"/>
              <a:t>card</a:t>
            </a:r>
            <a:r>
              <a:rPr lang="fr-CH" baseline="0" dirty="0" smtClean="0"/>
              <a:t> to store the </a:t>
            </a:r>
            <a:r>
              <a:rPr lang="fr-CH" baseline="0" dirty="0" err="1" smtClean="0"/>
              <a:t>LHC’s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pictures</a:t>
            </a:r>
            <a:r>
              <a:rPr lang="fr-CH" baseline="0" dirty="0" smtClean="0"/>
              <a:t>?</a:t>
            </a:r>
            <a:endParaRPr lang="fr-CH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9E83D-9F90-495C-B504-02EA190B18C6}" type="slidenum">
              <a:rPr lang="en-GB" smtClean="0"/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091490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All </a:t>
            </a:r>
            <a:r>
              <a:rPr lang="fr-CH" dirty="0" err="1" smtClean="0"/>
              <a:t>these</a:t>
            </a:r>
            <a:r>
              <a:rPr lang="fr-CH" dirty="0" smtClean="0"/>
              <a:t> detectors </a:t>
            </a:r>
            <a:r>
              <a:rPr lang="fr-CH" dirty="0" err="1" smtClean="0"/>
              <a:t>will</a:t>
            </a:r>
            <a:r>
              <a:rPr lang="fr-CH" dirty="0" smtClean="0"/>
              <a:t> </a:t>
            </a:r>
            <a:r>
              <a:rPr lang="fr-CH" dirty="0" err="1" smtClean="0"/>
              <a:t>generate</a:t>
            </a:r>
            <a:r>
              <a:rPr lang="fr-CH" dirty="0" smtClean="0"/>
              <a:t> </a:t>
            </a:r>
            <a:r>
              <a:rPr lang="fr-CH" dirty="0" err="1" smtClean="0"/>
              <a:t>loads</a:t>
            </a:r>
            <a:r>
              <a:rPr lang="fr-CH" dirty="0" smtClean="0"/>
              <a:t> of data… about 1 PB (</a:t>
            </a:r>
            <a:r>
              <a:rPr lang="fr-CH" dirty="0" err="1" smtClean="0"/>
              <a:t>petabyte</a:t>
            </a:r>
            <a:r>
              <a:rPr lang="fr-CH" baseline="0" dirty="0" smtClean="0"/>
              <a:t> = million of </a:t>
            </a:r>
            <a:r>
              <a:rPr lang="fr-CH" baseline="0" dirty="0" err="1" smtClean="0"/>
              <a:t>gigabyte</a:t>
            </a:r>
            <a:r>
              <a:rPr lang="fr-CH" baseline="0" dirty="0" smtClean="0"/>
              <a:t> per… SECOND!)</a:t>
            </a:r>
          </a:p>
          <a:p>
            <a:r>
              <a:rPr lang="fr-CH" baseline="0" dirty="0" smtClean="0"/>
              <a:t>Impossible to store </a:t>
            </a:r>
            <a:r>
              <a:rPr lang="fr-CH" baseline="0" dirty="0" err="1" smtClean="0"/>
              <a:t>so</a:t>
            </a:r>
            <a:r>
              <a:rPr lang="fr-CH" baseline="0" dirty="0" smtClean="0"/>
              <a:t> </a:t>
            </a:r>
            <a:r>
              <a:rPr lang="fr-CH" baseline="0" dirty="0" err="1" smtClean="0"/>
              <a:t>much</a:t>
            </a:r>
            <a:r>
              <a:rPr lang="fr-CH" baseline="0" dirty="0" smtClean="0"/>
              <a:t> data. </a:t>
            </a:r>
            <a:r>
              <a:rPr lang="fr-CH" baseline="0" dirty="0" err="1" smtClean="0"/>
              <a:t>Anyway</a:t>
            </a:r>
            <a:r>
              <a:rPr lang="fr-CH" baseline="0" dirty="0" smtClean="0"/>
              <a:t> not </a:t>
            </a:r>
            <a:r>
              <a:rPr lang="fr-CH" baseline="0" dirty="0" err="1" smtClean="0"/>
              <a:t>needed</a:t>
            </a:r>
            <a:r>
              <a:rPr lang="fr-CH" baseline="0" dirty="0" smtClean="0"/>
              <a:t>.</a:t>
            </a:r>
          </a:p>
          <a:p>
            <a:r>
              <a:rPr lang="fr-CH" baseline="0" dirty="0" smtClean="0"/>
              <a:t>The </a:t>
            </a:r>
            <a:r>
              <a:rPr lang="fr-CH" baseline="0" dirty="0" err="1" smtClean="0"/>
              <a:t>event</a:t>
            </a:r>
            <a:r>
              <a:rPr lang="fr-CH" baseline="0" dirty="0" smtClean="0"/>
              <a:t> the </a:t>
            </a:r>
            <a:r>
              <a:rPr lang="fr-CH" baseline="0" dirty="0" err="1" smtClean="0"/>
              <a:t>experiments</a:t>
            </a:r>
            <a:r>
              <a:rPr lang="fr-CH" baseline="0" dirty="0" smtClean="0"/>
              <a:t> are </a:t>
            </a:r>
            <a:r>
              <a:rPr lang="fr-CH" baseline="0" dirty="0" err="1" smtClean="0"/>
              <a:t>trying</a:t>
            </a:r>
            <a:r>
              <a:rPr lang="fr-CH" baseline="0" dirty="0" smtClean="0"/>
              <a:t> to </a:t>
            </a:r>
            <a:r>
              <a:rPr lang="fr-CH" baseline="0" dirty="0" err="1" smtClean="0"/>
              <a:t>create</a:t>
            </a:r>
            <a:r>
              <a:rPr lang="fr-CH" baseline="0" dirty="0" smtClean="0"/>
              <a:t> and observe are </a:t>
            </a:r>
            <a:r>
              <a:rPr lang="fr-CH" baseline="0" dirty="0" err="1" smtClean="0"/>
              <a:t>very</a:t>
            </a:r>
            <a:r>
              <a:rPr lang="fr-CH" baseline="0" dirty="0" smtClean="0"/>
              <a:t> rare.</a:t>
            </a:r>
          </a:p>
          <a:p>
            <a:r>
              <a:rPr lang="fr-CH" baseline="0" dirty="0" err="1" smtClean="0"/>
              <a:t>That’s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why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make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so</a:t>
            </a:r>
            <a:r>
              <a:rPr lang="fr-CH" baseline="0" dirty="0" smtClean="0"/>
              <a:t> </a:t>
            </a:r>
            <a:r>
              <a:rPr lang="fr-CH" baseline="0" dirty="0" err="1" smtClean="0"/>
              <a:t>many</a:t>
            </a:r>
            <a:r>
              <a:rPr lang="fr-CH" baseline="0" dirty="0" smtClean="0"/>
              <a:t> collisions but </a:t>
            </a:r>
            <a:r>
              <a:rPr lang="fr-CH" baseline="0" dirty="0" err="1" smtClean="0"/>
              <a:t>we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keep</a:t>
            </a:r>
            <a:r>
              <a:rPr lang="fr-CH" baseline="0" dirty="0" smtClean="0"/>
              <a:t> </a:t>
            </a:r>
            <a:r>
              <a:rPr lang="fr-CH" baseline="0" dirty="0" err="1" smtClean="0"/>
              <a:t>only</a:t>
            </a:r>
            <a:r>
              <a:rPr lang="fr-CH" baseline="0" dirty="0" smtClean="0"/>
              <a:t> the </a:t>
            </a:r>
            <a:r>
              <a:rPr lang="fr-CH" baseline="0" dirty="0" err="1" smtClean="0"/>
              <a:t>interesting</a:t>
            </a:r>
            <a:r>
              <a:rPr lang="fr-CH" baseline="0" dirty="0" smtClean="0"/>
              <a:t> </a:t>
            </a:r>
            <a:r>
              <a:rPr lang="fr-CH" baseline="0" dirty="0" err="1" smtClean="0"/>
              <a:t>ones</a:t>
            </a:r>
            <a:r>
              <a:rPr lang="fr-CH" baseline="0" dirty="0" smtClean="0"/>
              <a:t>.</a:t>
            </a:r>
          </a:p>
          <a:p>
            <a:r>
              <a:rPr lang="fr-CH" baseline="0" dirty="0" err="1" smtClean="0"/>
              <a:t>Therefore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next</a:t>
            </a:r>
            <a:r>
              <a:rPr lang="fr-CH" baseline="0" dirty="0" smtClean="0"/>
              <a:t> to </a:t>
            </a:r>
            <a:r>
              <a:rPr lang="fr-CH" baseline="0" dirty="0" err="1" smtClean="0"/>
              <a:t>each</a:t>
            </a:r>
            <a:r>
              <a:rPr lang="fr-CH" baseline="0" dirty="0" smtClean="0"/>
              <a:t> detector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a «trigger», a </a:t>
            </a:r>
            <a:r>
              <a:rPr lang="fr-CH" baseline="0" dirty="0" err="1" smtClean="0"/>
              <a:t>kind</a:t>
            </a:r>
            <a:r>
              <a:rPr lang="fr-CH" baseline="0" dirty="0" smtClean="0"/>
              <a:t> of </a:t>
            </a:r>
            <a:r>
              <a:rPr lang="fr-CH" baseline="0" dirty="0" err="1" smtClean="0"/>
              <a:t>filter</a:t>
            </a:r>
            <a:r>
              <a:rPr lang="fr-CH" baseline="0" dirty="0" smtClean="0"/>
              <a:t> made of </a:t>
            </a:r>
            <a:r>
              <a:rPr lang="fr-CH" baseline="0" dirty="0" err="1" smtClean="0"/>
              <a:t>various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layers</a:t>
            </a:r>
            <a:r>
              <a:rPr lang="fr-CH" baseline="0" dirty="0" smtClean="0"/>
              <a:t>  (first </a:t>
            </a:r>
            <a:r>
              <a:rPr lang="fr-CH" baseline="0" dirty="0" err="1" smtClean="0"/>
              <a:t>electronic</a:t>
            </a:r>
            <a:r>
              <a:rPr lang="fr-CH" baseline="0" dirty="0" smtClean="0"/>
              <a:t>, </a:t>
            </a:r>
            <a:r>
              <a:rPr lang="fr-CH" baseline="0" dirty="0" err="1" smtClean="0"/>
              <a:t>then</a:t>
            </a:r>
            <a:r>
              <a:rPr lang="fr-CH" baseline="0" dirty="0" smtClean="0"/>
              <a:t> computers) </a:t>
            </a:r>
            <a:r>
              <a:rPr lang="fr-CH" baseline="0" dirty="0" err="1" smtClean="0"/>
              <a:t>which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will</a:t>
            </a:r>
            <a:r>
              <a:rPr lang="fr-CH" baseline="0" dirty="0" smtClean="0"/>
              <a:t> select and </a:t>
            </a:r>
            <a:r>
              <a:rPr lang="fr-CH" baseline="0" dirty="0" err="1" smtClean="0"/>
              <a:t>keep</a:t>
            </a:r>
            <a:r>
              <a:rPr lang="fr-CH" baseline="0" dirty="0" smtClean="0"/>
              <a:t> </a:t>
            </a:r>
            <a:r>
              <a:rPr lang="fr-CH" baseline="0" dirty="0" err="1" smtClean="0"/>
              <a:t>only</a:t>
            </a:r>
            <a:r>
              <a:rPr lang="fr-CH" baseline="0" dirty="0" smtClean="0"/>
              <a:t> 1 collision out of a million </a:t>
            </a:r>
            <a:r>
              <a:rPr lang="fr-CH" baseline="0" dirty="0" err="1" smtClean="0"/>
              <a:t>average</a:t>
            </a:r>
            <a:r>
              <a:rPr lang="fr-CH" baseline="0" dirty="0" smtClean="0"/>
              <a:t>.</a:t>
            </a:r>
          </a:p>
          <a:p>
            <a:r>
              <a:rPr lang="fr-CH" baseline="0" dirty="0" smtClean="0"/>
              <a:t>In the end </a:t>
            </a:r>
            <a:r>
              <a:rPr lang="fr-CH" baseline="0" dirty="0" err="1" smtClean="0"/>
              <a:t>will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still</a:t>
            </a:r>
            <a:r>
              <a:rPr lang="fr-CH" baseline="0" dirty="0" smtClean="0"/>
              <a:t> </a:t>
            </a:r>
            <a:r>
              <a:rPr lang="fr-CH" baseline="0" dirty="0" err="1" smtClean="0"/>
              <a:t>generate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dozens</a:t>
            </a:r>
            <a:r>
              <a:rPr lang="fr-CH" baseline="0" dirty="0" smtClean="0"/>
              <a:t> of </a:t>
            </a:r>
            <a:r>
              <a:rPr lang="fr-CH" baseline="0" dirty="0" err="1" smtClean="0"/>
              <a:t>Petabytes</a:t>
            </a:r>
            <a:r>
              <a:rPr lang="fr-CH" baseline="0" dirty="0" smtClean="0"/>
              <a:t> of data </a:t>
            </a:r>
            <a:r>
              <a:rPr lang="fr-CH" baseline="0" dirty="0" err="1" smtClean="0"/>
              <a:t>each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year</a:t>
            </a:r>
            <a:r>
              <a:rPr lang="fr-CH" baseline="0" dirty="0" smtClean="0"/>
              <a:t>. </a:t>
            </a:r>
            <a:r>
              <a:rPr lang="fr-CH" baseline="0" dirty="0" err="1" smtClean="0"/>
              <a:t>We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need</a:t>
            </a:r>
            <a:r>
              <a:rPr lang="fr-CH" baseline="0" dirty="0" smtClean="0"/>
              <a:t> more </a:t>
            </a:r>
            <a:r>
              <a:rPr lang="fr-CH" baseline="0" dirty="0" err="1" smtClean="0"/>
              <a:t>than</a:t>
            </a:r>
            <a:r>
              <a:rPr lang="fr-CH" baseline="0" dirty="0" smtClean="0"/>
              <a:t> 800’000 computer </a:t>
            </a:r>
            <a:r>
              <a:rPr lang="fr-CH" baseline="0" dirty="0" err="1" smtClean="0"/>
              <a:t>CPUs</a:t>
            </a:r>
            <a:r>
              <a:rPr lang="fr-CH" baseline="0" dirty="0" smtClean="0"/>
              <a:t> to </a:t>
            </a:r>
            <a:r>
              <a:rPr lang="fr-CH" baseline="0" dirty="0" err="1" smtClean="0"/>
              <a:t>analyze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this</a:t>
            </a:r>
            <a:r>
              <a:rPr lang="fr-CH" baseline="0" dirty="0" smtClean="0"/>
              <a:t> data.</a:t>
            </a:r>
          </a:p>
          <a:p>
            <a:r>
              <a:rPr lang="fr-CH" baseline="0" dirty="0" smtClean="0"/>
              <a:t>As CERN has </a:t>
            </a:r>
            <a:r>
              <a:rPr lang="fr-CH" baseline="0" dirty="0" err="1" smtClean="0"/>
              <a:t>only</a:t>
            </a:r>
            <a:r>
              <a:rPr lang="fr-CH" baseline="0" dirty="0" smtClean="0"/>
              <a:t> about 200’000 CPUS </a:t>
            </a:r>
            <a:r>
              <a:rPr lang="fr-CH" baseline="0" dirty="0" err="1" smtClean="0"/>
              <a:t>we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share</a:t>
            </a:r>
            <a:r>
              <a:rPr lang="fr-CH" baseline="0" dirty="0" smtClean="0"/>
              <a:t> the date over more </a:t>
            </a:r>
            <a:r>
              <a:rPr lang="fr-CH" baseline="0" dirty="0" err="1" smtClean="0"/>
              <a:t>than</a:t>
            </a:r>
            <a:r>
              <a:rPr lang="fr-CH" baseline="0" dirty="0" smtClean="0"/>
              <a:t> 100 computer centre over the </a:t>
            </a:r>
            <a:r>
              <a:rPr lang="fr-CH" baseline="0" dirty="0" err="1" smtClean="0"/>
              <a:t>planet</a:t>
            </a:r>
            <a:r>
              <a:rPr lang="fr-CH" baseline="0" dirty="0" smtClean="0"/>
              <a:t> (</a:t>
            </a:r>
            <a:r>
              <a:rPr lang="fr-CH" baseline="0" dirty="0" err="1" smtClean="0"/>
              <a:t>usually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located</a:t>
            </a:r>
            <a:r>
              <a:rPr lang="fr-CH" baseline="0" dirty="0" smtClean="0"/>
              <a:t> in the </a:t>
            </a:r>
            <a:r>
              <a:rPr lang="fr-CH" baseline="0" dirty="0" err="1" smtClean="0"/>
              <a:t>physics</a:t>
            </a:r>
            <a:r>
              <a:rPr lang="fr-CH" baseline="0" dirty="0" smtClean="0"/>
              <a:t> institutes </a:t>
            </a:r>
            <a:r>
              <a:rPr lang="fr-CH" baseline="0" dirty="0" err="1" smtClean="0"/>
              <a:t>participating</a:t>
            </a:r>
            <a:r>
              <a:rPr lang="fr-CH" baseline="0" dirty="0" smtClean="0"/>
              <a:t> to the LHC collaboration). This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the </a:t>
            </a:r>
            <a:r>
              <a:rPr lang="fr-CH" baseline="0" dirty="0" err="1" smtClean="0"/>
              <a:t>Computing</a:t>
            </a:r>
            <a:r>
              <a:rPr lang="fr-CH" baseline="0" dirty="0" smtClean="0"/>
              <a:t> </a:t>
            </a:r>
            <a:r>
              <a:rPr lang="fr-CH" baseline="0" dirty="0" err="1" smtClean="0"/>
              <a:t>Grid</a:t>
            </a:r>
            <a:r>
              <a:rPr lang="fr-CH" baseline="0" dirty="0" smtClean="0"/>
              <a:t>, a </a:t>
            </a:r>
            <a:r>
              <a:rPr lang="fr-CH" baseline="0" dirty="0" err="1" smtClean="0"/>
              <a:t>gigantic</a:t>
            </a:r>
            <a:r>
              <a:rPr lang="fr-CH" baseline="0" dirty="0" smtClean="0"/>
              <a:t> </a:t>
            </a:r>
            <a:r>
              <a:rPr lang="fr-CH" baseline="0" dirty="0" err="1" smtClean="0"/>
              <a:t>planetary</a:t>
            </a:r>
            <a:r>
              <a:rPr lang="fr-CH" baseline="0" dirty="0" smtClean="0"/>
              <a:t> computer and hard drive!</a:t>
            </a:r>
            <a:endParaRPr lang="fr-CH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9E83D-9F90-495C-B504-02EA190B18C6}" type="slidenum">
              <a:rPr lang="en-GB" smtClean="0"/>
              <a:t>38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6901710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That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was</a:t>
            </a:r>
            <a:r>
              <a:rPr lang="fr-CH" dirty="0" smtClean="0"/>
              <a:t> «how» </a:t>
            </a:r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make</a:t>
            </a:r>
            <a:r>
              <a:rPr lang="fr-CH" dirty="0" smtClean="0"/>
              <a:t> </a:t>
            </a:r>
            <a:r>
              <a:rPr lang="fr-CH" dirty="0" err="1" smtClean="0"/>
              <a:t>research</a:t>
            </a:r>
            <a:r>
              <a:rPr lang="fr-CH" dirty="0" smtClean="0"/>
              <a:t> at</a:t>
            </a:r>
            <a:r>
              <a:rPr lang="fr-CH" baseline="0" dirty="0" smtClean="0"/>
              <a:t> CERN.</a:t>
            </a:r>
          </a:p>
          <a:p>
            <a:r>
              <a:rPr lang="fr-CH" baseline="0" dirty="0" smtClean="0"/>
              <a:t>You </a:t>
            </a:r>
            <a:r>
              <a:rPr lang="fr-CH" baseline="0" dirty="0" err="1" smtClean="0"/>
              <a:t>may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now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wonder</a:t>
            </a:r>
            <a:r>
              <a:rPr lang="fr-CH" baseline="0" dirty="0" smtClean="0"/>
              <a:t> if </a:t>
            </a:r>
            <a:r>
              <a:rPr lang="fr-CH" baseline="0" dirty="0" err="1" smtClean="0"/>
              <a:t>this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useful</a:t>
            </a:r>
            <a:r>
              <a:rPr lang="fr-CH" baseline="0" dirty="0" smtClean="0"/>
              <a:t> for </a:t>
            </a:r>
            <a:r>
              <a:rPr lang="fr-CH" baseline="0" dirty="0" err="1" smtClean="0"/>
              <a:t>you</a:t>
            </a:r>
            <a:r>
              <a:rPr lang="fr-CH" baseline="0" dirty="0" smtClean="0"/>
              <a:t> in </a:t>
            </a:r>
            <a:r>
              <a:rPr lang="fr-CH" baseline="0" dirty="0" err="1" smtClean="0"/>
              <a:t>your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everyday</a:t>
            </a:r>
            <a:r>
              <a:rPr lang="fr-CH" baseline="0" dirty="0" smtClean="0"/>
              <a:t> life?</a:t>
            </a:r>
          </a:p>
          <a:p>
            <a:r>
              <a:rPr lang="fr-CH" baseline="0" dirty="0" smtClean="0"/>
              <a:t>The </a:t>
            </a:r>
            <a:r>
              <a:rPr lang="fr-CH" baseline="0" dirty="0" err="1" smtClean="0"/>
              <a:t>answer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simply</a:t>
            </a:r>
            <a:r>
              <a:rPr lang="fr-CH" baseline="0" dirty="0" smtClean="0"/>
              <a:t>… </a:t>
            </a:r>
            <a:r>
              <a:rPr lang="fr-CH" baseline="0" dirty="0" err="1" smtClean="0"/>
              <a:t>probably</a:t>
            </a:r>
            <a:r>
              <a:rPr lang="fr-CH" baseline="0" dirty="0" smtClean="0"/>
              <a:t> not. </a:t>
            </a:r>
          </a:p>
          <a:p>
            <a:r>
              <a:rPr lang="fr-CH" baseline="0" dirty="0" smtClean="0"/>
              <a:t>As </a:t>
            </a:r>
            <a:r>
              <a:rPr lang="fr-CH" baseline="0" dirty="0" err="1" smtClean="0"/>
              <a:t>explained</a:t>
            </a:r>
            <a:r>
              <a:rPr lang="fr-CH" baseline="0" dirty="0" smtClean="0"/>
              <a:t> </a:t>
            </a:r>
            <a:r>
              <a:rPr lang="fr-CH" baseline="0" dirty="0" err="1" smtClean="0"/>
              <a:t>earlier</a:t>
            </a:r>
            <a:r>
              <a:rPr lang="fr-CH" baseline="0" dirty="0" smtClean="0"/>
              <a:t>, </a:t>
            </a:r>
            <a:r>
              <a:rPr lang="fr-CH" baseline="0" dirty="0" err="1" smtClean="0"/>
              <a:t>fundamental</a:t>
            </a:r>
            <a:r>
              <a:rPr lang="fr-CH" baseline="0" dirty="0" smtClean="0"/>
              <a:t> </a:t>
            </a:r>
            <a:r>
              <a:rPr lang="fr-CH" baseline="0" dirty="0" err="1" smtClean="0"/>
              <a:t>research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not made for </a:t>
            </a:r>
            <a:r>
              <a:rPr lang="fr-CH" baseline="0" dirty="0" err="1" smtClean="0"/>
              <a:t>practical</a:t>
            </a:r>
            <a:r>
              <a:rPr lang="fr-CH" baseline="0" dirty="0" smtClean="0"/>
              <a:t> applications. It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there</a:t>
            </a:r>
            <a:endParaRPr lang="fr-CH" baseline="0" dirty="0" smtClean="0"/>
          </a:p>
          <a:p>
            <a:r>
              <a:rPr lang="fr-CH" baseline="0" dirty="0" smtClean="0"/>
              <a:t>But…</a:t>
            </a:r>
          </a:p>
          <a:p>
            <a:r>
              <a:rPr lang="fr-CH" baseline="0" dirty="0" smtClean="0"/>
              <a:t>To </a:t>
            </a:r>
            <a:r>
              <a:rPr lang="fr-CH" baseline="0" dirty="0" err="1" smtClean="0"/>
              <a:t>make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its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fundamental</a:t>
            </a:r>
            <a:r>
              <a:rPr lang="fr-CH" baseline="0" dirty="0" smtClean="0"/>
              <a:t> </a:t>
            </a:r>
            <a:r>
              <a:rPr lang="fr-CH" baseline="0" dirty="0" err="1" smtClean="0"/>
              <a:t>research</a:t>
            </a:r>
            <a:r>
              <a:rPr lang="fr-CH" baseline="0" dirty="0" smtClean="0"/>
              <a:t>, CERN </a:t>
            </a:r>
            <a:r>
              <a:rPr lang="fr-CH" baseline="0" dirty="0" err="1" smtClean="0"/>
              <a:t>had</a:t>
            </a:r>
            <a:r>
              <a:rPr lang="fr-CH" baseline="0" dirty="0" smtClean="0"/>
              <a:t> to </a:t>
            </a:r>
            <a:r>
              <a:rPr lang="fr-CH" baseline="0" dirty="0" err="1" smtClean="0"/>
              <a:t>organize</a:t>
            </a:r>
            <a:r>
              <a:rPr lang="fr-CH" baseline="0" dirty="0" smtClean="0"/>
              <a:t> the </a:t>
            </a:r>
            <a:r>
              <a:rPr lang="fr-CH" baseline="0" dirty="0" err="1" smtClean="0"/>
              <a:t>largest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scientific</a:t>
            </a:r>
            <a:r>
              <a:rPr lang="fr-CH" baseline="0" dirty="0" smtClean="0"/>
              <a:t> collaborative </a:t>
            </a:r>
            <a:r>
              <a:rPr lang="fr-CH" baseline="0" dirty="0" err="1" smtClean="0"/>
              <a:t>project</a:t>
            </a:r>
            <a:r>
              <a:rPr lang="fr-CH" baseline="0" dirty="0" smtClean="0"/>
              <a:t>, </a:t>
            </a:r>
            <a:r>
              <a:rPr lang="fr-CH" baseline="0" dirty="0" err="1" smtClean="0"/>
              <a:t>build</a:t>
            </a:r>
            <a:r>
              <a:rPr lang="fr-CH" baseline="0" dirty="0" smtClean="0"/>
              <a:t> the </a:t>
            </a:r>
            <a:r>
              <a:rPr lang="fr-CH" baseline="0" dirty="0" err="1" smtClean="0"/>
              <a:t>largest</a:t>
            </a:r>
            <a:r>
              <a:rPr lang="fr-CH" baseline="0" dirty="0" smtClean="0"/>
              <a:t> machine on </a:t>
            </a:r>
            <a:r>
              <a:rPr lang="fr-CH" baseline="0" dirty="0" err="1" smtClean="0"/>
              <a:t>Earth</a:t>
            </a:r>
            <a:r>
              <a:rPr lang="fr-CH" baseline="0" dirty="0" smtClean="0"/>
              <a:t>, </a:t>
            </a:r>
            <a:r>
              <a:rPr lang="fr-CH" baseline="0" dirty="0" err="1" smtClean="0"/>
              <a:t>build</a:t>
            </a:r>
            <a:r>
              <a:rPr lang="fr-CH" baseline="0" dirty="0" smtClean="0"/>
              <a:t> the </a:t>
            </a:r>
            <a:r>
              <a:rPr lang="fr-CH" baseline="0" dirty="0" err="1" smtClean="0"/>
              <a:t>coldest</a:t>
            </a:r>
            <a:r>
              <a:rPr lang="fr-CH" baseline="0" dirty="0" smtClean="0"/>
              <a:t> place in the </a:t>
            </a:r>
            <a:r>
              <a:rPr lang="fr-CH" baseline="0" dirty="0" err="1" smtClean="0"/>
              <a:t>galaxy</a:t>
            </a:r>
            <a:r>
              <a:rPr lang="fr-CH" baseline="0" dirty="0" smtClean="0"/>
              <a:t>, </a:t>
            </a:r>
            <a:r>
              <a:rPr lang="fr-CH" baseline="0" dirty="0" err="1" smtClean="0"/>
              <a:t>make</a:t>
            </a:r>
            <a:r>
              <a:rPr lang="fr-CH" baseline="0" dirty="0" smtClean="0"/>
              <a:t> the </a:t>
            </a:r>
            <a:r>
              <a:rPr lang="fr-CH" baseline="0" dirty="0" err="1" smtClean="0"/>
              <a:t>highest</a:t>
            </a:r>
            <a:r>
              <a:rPr lang="fr-CH" baseline="0" dirty="0" smtClean="0"/>
              <a:t> vacuum, </a:t>
            </a:r>
            <a:r>
              <a:rPr lang="fr-CH" baseline="0" dirty="0" err="1" smtClean="0"/>
              <a:t>build</a:t>
            </a:r>
            <a:r>
              <a:rPr lang="fr-CH" baseline="0" dirty="0" smtClean="0"/>
              <a:t> the </a:t>
            </a:r>
            <a:r>
              <a:rPr lang="fr-CH" baseline="0" dirty="0" err="1" smtClean="0"/>
              <a:t>largest</a:t>
            </a:r>
            <a:r>
              <a:rPr lang="fr-CH" baseline="0" dirty="0" smtClean="0"/>
              <a:t> and </a:t>
            </a:r>
            <a:r>
              <a:rPr lang="fr-CH" baseline="0" dirty="0" err="1" smtClean="0"/>
              <a:t>heaviest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experiments</a:t>
            </a:r>
            <a:r>
              <a:rPr lang="fr-CH" baseline="0" dirty="0" smtClean="0"/>
              <a:t>, </a:t>
            </a:r>
            <a:r>
              <a:rPr lang="fr-CH" baseline="0" dirty="0" err="1" smtClean="0"/>
              <a:t>build</a:t>
            </a:r>
            <a:r>
              <a:rPr lang="fr-CH" baseline="0" dirty="0" smtClean="0"/>
              <a:t> the </a:t>
            </a:r>
            <a:r>
              <a:rPr lang="fr-CH" baseline="0" dirty="0" err="1" smtClean="0"/>
              <a:t>largest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computing</a:t>
            </a:r>
            <a:r>
              <a:rPr lang="fr-CH" baseline="0" dirty="0" smtClean="0"/>
              <a:t> </a:t>
            </a:r>
            <a:r>
              <a:rPr lang="fr-CH" baseline="0" dirty="0" err="1" smtClean="0"/>
              <a:t>grid</a:t>
            </a:r>
            <a:r>
              <a:rPr lang="fr-CH" baseline="0" dirty="0" smtClean="0"/>
              <a:t>…</a:t>
            </a:r>
          </a:p>
          <a:p>
            <a:r>
              <a:rPr lang="fr-CH" baseline="0" dirty="0" smtClean="0"/>
              <a:t>All </a:t>
            </a:r>
            <a:r>
              <a:rPr lang="fr-CH" baseline="0" dirty="0" err="1" smtClean="0"/>
              <a:t>these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technological</a:t>
            </a:r>
            <a:r>
              <a:rPr lang="fr-CH" baseline="0" dirty="0" smtClean="0"/>
              <a:t> challenges </a:t>
            </a:r>
            <a:r>
              <a:rPr lang="fr-CH" baseline="0" dirty="0" err="1" smtClean="0"/>
              <a:t>ended</a:t>
            </a:r>
            <a:r>
              <a:rPr lang="fr-CH" baseline="0" dirty="0" smtClean="0"/>
              <a:t> up in new technologies </a:t>
            </a:r>
            <a:r>
              <a:rPr lang="fr-CH" baseline="0" dirty="0" err="1" smtClean="0"/>
              <a:t>which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can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find</a:t>
            </a:r>
            <a:r>
              <a:rPr lang="fr-CH" baseline="0" dirty="0" smtClean="0"/>
              <a:t> application on a </a:t>
            </a:r>
            <a:r>
              <a:rPr lang="fr-CH" baseline="0" dirty="0" err="1" smtClean="0"/>
              <a:t>much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shorter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scale</a:t>
            </a:r>
            <a:r>
              <a:rPr lang="fr-CH" baseline="0" dirty="0" smtClean="0"/>
              <a:t>… </a:t>
            </a:r>
          </a:p>
          <a:p>
            <a:r>
              <a:rPr lang="fr-CH" baseline="0" dirty="0" err="1" smtClean="0"/>
              <a:t>Let’s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review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some</a:t>
            </a:r>
            <a:r>
              <a:rPr lang="fr-CH" baseline="0" dirty="0" smtClean="0"/>
              <a:t> of </a:t>
            </a:r>
            <a:r>
              <a:rPr lang="fr-CH" baseline="0" dirty="0" err="1" smtClean="0"/>
              <a:t>them</a:t>
            </a:r>
            <a:endParaRPr lang="fr-CH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9E83D-9F90-495C-B504-02EA190B18C6}" type="slidenum">
              <a:rPr lang="en-GB" smtClean="0"/>
              <a:t>39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134013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How do </a:t>
            </a:r>
            <a:r>
              <a:rPr lang="fr-CH" dirty="0" err="1" smtClean="0"/>
              <a:t>you</a:t>
            </a:r>
            <a:r>
              <a:rPr lang="fr-CH" dirty="0" smtClean="0"/>
              <a:t> </a:t>
            </a:r>
            <a:r>
              <a:rPr lang="fr-CH" dirty="0" err="1" smtClean="0"/>
              <a:t>share</a:t>
            </a:r>
            <a:r>
              <a:rPr lang="fr-CH" dirty="0" smtClean="0"/>
              <a:t> data and documentation </a:t>
            </a:r>
            <a:r>
              <a:rPr lang="fr-CH" dirty="0" err="1" smtClean="0"/>
              <a:t>amongst</a:t>
            </a:r>
            <a:r>
              <a:rPr lang="fr-CH" dirty="0" smtClean="0"/>
              <a:t> 10’000 </a:t>
            </a:r>
            <a:r>
              <a:rPr lang="fr-CH" dirty="0" err="1" smtClean="0"/>
              <a:t>physicists</a:t>
            </a:r>
            <a:r>
              <a:rPr lang="fr-CH" dirty="0" smtClean="0"/>
              <a:t>?</a:t>
            </a:r>
          </a:p>
          <a:p>
            <a:r>
              <a:rPr lang="fr-CH" dirty="0" smtClean="0"/>
              <a:t>The internet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was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invented</a:t>
            </a:r>
            <a:r>
              <a:rPr lang="fr-CH" baseline="0" dirty="0" smtClean="0"/>
              <a:t> in the 70’s but </a:t>
            </a:r>
            <a:r>
              <a:rPr lang="fr-CH" baseline="0" dirty="0" err="1" smtClean="0"/>
              <a:t>was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really</a:t>
            </a:r>
            <a:r>
              <a:rPr lang="fr-CH" baseline="0" dirty="0" smtClean="0"/>
              <a:t> not user </a:t>
            </a:r>
            <a:r>
              <a:rPr lang="fr-CH" baseline="0" dirty="0" err="1" smtClean="0"/>
              <a:t>friendly</a:t>
            </a:r>
            <a:r>
              <a:rPr lang="fr-CH" baseline="0" dirty="0" smtClean="0"/>
              <a:t>.</a:t>
            </a:r>
          </a:p>
          <a:p>
            <a:r>
              <a:rPr lang="fr-CH" baseline="0" dirty="0" smtClean="0"/>
              <a:t>One man </a:t>
            </a:r>
            <a:r>
              <a:rPr lang="fr-CH" baseline="0" dirty="0" err="1" smtClean="0"/>
              <a:t>proposed</a:t>
            </a:r>
            <a:r>
              <a:rPr lang="fr-CH" baseline="0" dirty="0" smtClean="0"/>
              <a:t> a system to </a:t>
            </a:r>
            <a:r>
              <a:rPr lang="fr-CH" baseline="0" dirty="0" err="1" smtClean="0"/>
              <a:t>unify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it</a:t>
            </a:r>
            <a:r>
              <a:rPr lang="fr-CH" baseline="0" dirty="0" smtClean="0"/>
              <a:t> in1989. He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Tim </a:t>
            </a:r>
            <a:r>
              <a:rPr lang="fr-CH" baseline="0" dirty="0" err="1" smtClean="0"/>
              <a:t>Berners</a:t>
            </a:r>
            <a:r>
              <a:rPr lang="fr-CH" baseline="0" dirty="0" smtClean="0"/>
              <a:t>-Lee and </a:t>
            </a:r>
            <a:r>
              <a:rPr lang="fr-CH" baseline="0" dirty="0" err="1" smtClean="0"/>
              <a:t>was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working</a:t>
            </a:r>
            <a:r>
              <a:rPr lang="fr-CH" baseline="0" dirty="0" smtClean="0"/>
              <a:t> at CERN.</a:t>
            </a:r>
          </a:p>
          <a:p>
            <a:r>
              <a:rPr lang="fr-CH" baseline="0" dirty="0" err="1" smtClean="0"/>
              <a:t>Like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any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technology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developed</a:t>
            </a:r>
            <a:r>
              <a:rPr lang="fr-CH" baseline="0" dirty="0" smtClean="0"/>
              <a:t> by CERN, </a:t>
            </a:r>
            <a:r>
              <a:rPr lang="fr-CH" baseline="0" dirty="0" err="1" smtClean="0"/>
              <a:t>it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was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freely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given</a:t>
            </a:r>
            <a:r>
              <a:rPr lang="fr-CH" baseline="0" dirty="0" smtClean="0"/>
              <a:t> to the World in 1993. </a:t>
            </a:r>
            <a:r>
              <a:rPr lang="fr-CH" baseline="0" dirty="0" err="1" smtClean="0"/>
              <a:t>Which</a:t>
            </a:r>
            <a:r>
              <a:rPr lang="fr-CH" baseline="0" dirty="0" smtClean="0"/>
              <a:t> made the Web a </a:t>
            </a:r>
            <a:r>
              <a:rPr lang="fr-CH" baseline="0" dirty="0" err="1" smtClean="0"/>
              <a:t>planetary</a:t>
            </a:r>
            <a:r>
              <a:rPr lang="fr-CH" baseline="0" dirty="0" smtClean="0"/>
              <a:t> star!</a:t>
            </a:r>
            <a:endParaRPr lang="fr-CH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9E83D-9F90-495C-B504-02EA190B18C6}" type="slidenum">
              <a:rPr lang="en-GB" smtClean="0"/>
              <a:t>40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9763043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If </a:t>
            </a:r>
            <a:r>
              <a:rPr lang="fr-CH" dirty="0" err="1" smtClean="0"/>
              <a:t>you</a:t>
            </a:r>
            <a:r>
              <a:rPr lang="fr-CH" dirty="0" smtClean="0"/>
              <a:t> have </a:t>
            </a:r>
            <a:r>
              <a:rPr lang="fr-CH" dirty="0" err="1" smtClean="0"/>
              <a:t>brain</a:t>
            </a:r>
            <a:r>
              <a:rPr lang="fr-CH" dirty="0" smtClean="0"/>
              <a:t> </a:t>
            </a:r>
            <a:r>
              <a:rPr lang="fr-CH" dirty="0" err="1" smtClean="0"/>
              <a:t>tumor</a:t>
            </a:r>
            <a:r>
              <a:rPr lang="fr-CH" dirty="0" smtClean="0"/>
              <a:t>, </a:t>
            </a:r>
            <a:r>
              <a:rPr lang="fr-CH" dirty="0" err="1" smtClean="0"/>
              <a:t>you</a:t>
            </a:r>
            <a:r>
              <a:rPr lang="fr-CH" dirty="0" smtClean="0"/>
              <a:t> </a:t>
            </a:r>
            <a:r>
              <a:rPr lang="fr-CH" dirty="0" err="1" smtClean="0"/>
              <a:t>may</a:t>
            </a:r>
            <a:r>
              <a:rPr lang="fr-CH" dirty="0" smtClean="0"/>
              <a:t> </a:t>
            </a:r>
            <a:r>
              <a:rPr lang="fr-CH" dirty="0" err="1" smtClean="0"/>
              <a:t>try</a:t>
            </a:r>
            <a:r>
              <a:rPr lang="fr-CH" dirty="0" smtClean="0"/>
              <a:t> to use </a:t>
            </a:r>
            <a:r>
              <a:rPr lang="fr-CH" dirty="0" err="1" smtClean="0"/>
              <a:t>chimiotherapy</a:t>
            </a:r>
            <a:r>
              <a:rPr lang="fr-CH" baseline="0" dirty="0" smtClean="0"/>
              <a:t> to cure </a:t>
            </a:r>
            <a:r>
              <a:rPr lang="fr-CH" baseline="0" dirty="0" err="1" smtClean="0"/>
              <a:t>it</a:t>
            </a:r>
            <a:r>
              <a:rPr lang="fr-CH" baseline="0" dirty="0" smtClean="0"/>
              <a:t>. But the cure </a:t>
            </a:r>
            <a:r>
              <a:rPr lang="fr-CH" baseline="0" dirty="0" err="1" smtClean="0"/>
              <a:t>goes</a:t>
            </a:r>
            <a:r>
              <a:rPr lang="fr-CH" baseline="0" dirty="0" smtClean="0"/>
              <a:t> all over </a:t>
            </a:r>
            <a:r>
              <a:rPr lang="fr-CH" baseline="0" dirty="0" err="1" smtClean="0"/>
              <a:t>your</a:t>
            </a:r>
            <a:r>
              <a:rPr lang="fr-CH" baseline="0" dirty="0" smtClean="0"/>
              <a:t> body and damage </a:t>
            </a:r>
            <a:r>
              <a:rPr lang="fr-CH" baseline="0" dirty="0" err="1" smtClean="0"/>
              <a:t>healthy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organs</a:t>
            </a:r>
            <a:r>
              <a:rPr lang="fr-CH" baseline="0" dirty="0" smtClean="0"/>
              <a:t>.</a:t>
            </a:r>
          </a:p>
          <a:p>
            <a:r>
              <a:rPr lang="fr-CH" baseline="0" dirty="0" smtClean="0"/>
              <a:t>You </a:t>
            </a:r>
            <a:r>
              <a:rPr lang="fr-CH" baseline="0" dirty="0" err="1" smtClean="0"/>
              <a:t>may</a:t>
            </a:r>
            <a:r>
              <a:rPr lang="fr-CH" baseline="0" dirty="0" smtClean="0"/>
              <a:t> use </a:t>
            </a:r>
            <a:r>
              <a:rPr lang="fr-CH" baseline="0" dirty="0" err="1" smtClean="0"/>
              <a:t>radiotherapy</a:t>
            </a:r>
            <a:r>
              <a:rPr lang="fr-CH" baseline="0" dirty="0" smtClean="0"/>
              <a:t>, but </a:t>
            </a:r>
            <a:r>
              <a:rPr lang="fr-CH" baseline="0" dirty="0" err="1" smtClean="0"/>
              <a:t>this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will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certainly</a:t>
            </a:r>
            <a:r>
              <a:rPr lang="fr-CH" baseline="0" dirty="0" smtClean="0"/>
              <a:t> damage </a:t>
            </a:r>
            <a:r>
              <a:rPr lang="fr-CH" baseline="0" dirty="0" err="1" smtClean="0"/>
              <a:t>healthy</a:t>
            </a:r>
            <a:r>
              <a:rPr lang="fr-CH" baseline="0" dirty="0" smtClean="0"/>
              <a:t> tissues </a:t>
            </a:r>
            <a:r>
              <a:rPr lang="fr-CH" baseline="0" dirty="0" err="1" smtClean="0"/>
              <a:t>around</a:t>
            </a:r>
            <a:r>
              <a:rPr lang="fr-CH" baseline="0" dirty="0" smtClean="0"/>
              <a:t> the </a:t>
            </a:r>
            <a:r>
              <a:rPr lang="fr-CH" baseline="0" dirty="0" err="1" smtClean="0"/>
              <a:t>tumor</a:t>
            </a:r>
            <a:r>
              <a:rPr lang="fr-CH" baseline="0" dirty="0" smtClean="0"/>
              <a:t> (image on the right).</a:t>
            </a:r>
          </a:p>
          <a:p>
            <a:r>
              <a:rPr lang="fr-CH" baseline="0" dirty="0" smtClean="0"/>
              <a:t>Or </a:t>
            </a:r>
            <a:r>
              <a:rPr lang="fr-CH" baseline="0" dirty="0" err="1" smtClean="0"/>
              <a:t>you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can</a:t>
            </a:r>
            <a:r>
              <a:rPr lang="fr-CH" baseline="0" dirty="0" smtClean="0"/>
              <a:t> use proton </a:t>
            </a:r>
            <a:r>
              <a:rPr lang="fr-CH" baseline="0" dirty="0" err="1" smtClean="0"/>
              <a:t>therapy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using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acceleration</a:t>
            </a:r>
            <a:r>
              <a:rPr lang="fr-CH" baseline="0" dirty="0" smtClean="0"/>
              <a:t> techniques </a:t>
            </a:r>
            <a:r>
              <a:rPr lang="fr-CH" baseline="0" dirty="0" err="1" smtClean="0"/>
              <a:t>directly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derived</a:t>
            </a:r>
            <a:r>
              <a:rPr lang="fr-CH" baseline="0" dirty="0" smtClean="0"/>
              <a:t> </a:t>
            </a:r>
            <a:r>
              <a:rPr lang="fr-CH" baseline="0" dirty="0" err="1" smtClean="0"/>
              <a:t>from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CERN’s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technology</a:t>
            </a:r>
            <a:r>
              <a:rPr lang="fr-CH" baseline="0" dirty="0" smtClean="0"/>
              <a:t>. Proton </a:t>
            </a:r>
            <a:r>
              <a:rPr lang="fr-CH" baseline="0" dirty="0" err="1" smtClean="0"/>
              <a:t>therapy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will</a:t>
            </a:r>
            <a:r>
              <a:rPr lang="fr-CH" baseline="0" dirty="0" smtClean="0"/>
              <a:t> damage more </a:t>
            </a:r>
            <a:r>
              <a:rPr lang="fr-CH" baseline="0" dirty="0" err="1" smtClean="0"/>
              <a:t>precisely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leaving</a:t>
            </a:r>
            <a:r>
              <a:rPr lang="fr-CH" baseline="0" dirty="0" smtClean="0"/>
              <a:t> </a:t>
            </a:r>
            <a:r>
              <a:rPr lang="fr-CH" baseline="0" dirty="0" err="1" smtClean="0"/>
              <a:t>healthy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tissued</a:t>
            </a:r>
            <a:r>
              <a:rPr lang="fr-CH" baseline="0" dirty="0" smtClean="0"/>
              <a:t> </a:t>
            </a:r>
            <a:r>
              <a:rPr lang="fr-CH" baseline="0" dirty="0" err="1" smtClean="0"/>
              <a:t>untouched</a:t>
            </a:r>
            <a:r>
              <a:rPr lang="fr-CH" baseline="0" dirty="0" smtClean="0"/>
              <a:t> (image on the </a:t>
            </a:r>
            <a:r>
              <a:rPr lang="fr-CH" baseline="0" dirty="0" err="1" smtClean="0"/>
              <a:t>left</a:t>
            </a:r>
            <a:r>
              <a:rPr lang="fr-CH" baseline="0" dirty="0" smtClean="0"/>
              <a:t>).</a:t>
            </a:r>
            <a:endParaRPr lang="fr-CH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9E83D-9F90-495C-B504-02EA190B18C6}" type="slidenum">
              <a:rPr lang="en-GB" smtClean="0"/>
              <a:t>41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9960126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CERN hosts</a:t>
            </a:r>
            <a:r>
              <a:rPr lang="fr-CH" baseline="0" dirty="0" smtClean="0"/>
              <a:t> UNOSAT, a UN </a:t>
            </a:r>
            <a:r>
              <a:rPr lang="fr-CH" baseline="0" dirty="0" err="1" smtClean="0"/>
              <a:t>agency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specialized</a:t>
            </a:r>
            <a:r>
              <a:rPr lang="fr-CH" baseline="0" dirty="0" smtClean="0"/>
              <a:t> in the </a:t>
            </a:r>
            <a:r>
              <a:rPr lang="fr-CH" baseline="0" dirty="0" err="1" smtClean="0"/>
              <a:t>analysis</a:t>
            </a:r>
            <a:r>
              <a:rPr lang="fr-CH" baseline="0" dirty="0" smtClean="0"/>
              <a:t> of satellite images, </a:t>
            </a:r>
            <a:r>
              <a:rPr lang="fr-CH" baseline="0" dirty="0" err="1" smtClean="0"/>
              <a:t>especially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comparing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them</a:t>
            </a:r>
            <a:r>
              <a:rPr lang="fr-CH" baseline="0" dirty="0" smtClean="0"/>
              <a:t> </a:t>
            </a:r>
            <a:r>
              <a:rPr lang="fr-CH" baseline="0" dirty="0" err="1" smtClean="0"/>
              <a:t>before</a:t>
            </a:r>
            <a:r>
              <a:rPr lang="fr-CH" baseline="0" dirty="0" smtClean="0"/>
              <a:t> and </a:t>
            </a:r>
            <a:r>
              <a:rPr lang="fr-CH" baseline="0" dirty="0" err="1" smtClean="0"/>
              <a:t>after</a:t>
            </a:r>
            <a:r>
              <a:rPr lang="fr-CH" baseline="0" dirty="0" smtClean="0"/>
              <a:t> a </a:t>
            </a:r>
            <a:r>
              <a:rPr lang="fr-CH" baseline="0" dirty="0" err="1" smtClean="0"/>
              <a:t>natural</a:t>
            </a:r>
            <a:r>
              <a:rPr lang="fr-CH" baseline="0" dirty="0" smtClean="0"/>
              <a:t> </a:t>
            </a:r>
            <a:r>
              <a:rPr lang="fr-CH" baseline="0" dirty="0" err="1" smtClean="0"/>
              <a:t>disaster</a:t>
            </a:r>
            <a:r>
              <a:rPr lang="fr-CH" baseline="0" dirty="0" smtClean="0"/>
              <a:t> or a </a:t>
            </a:r>
            <a:r>
              <a:rPr lang="fr-CH" baseline="0" dirty="0" err="1" smtClean="0"/>
              <a:t>war</a:t>
            </a:r>
            <a:r>
              <a:rPr lang="fr-CH" baseline="0" dirty="0" smtClean="0"/>
              <a:t>.</a:t>
            </a:r>
          </a:p>
          <a:p>
            <a:r>
              <a:rPr lang="fr-CH" baseline="0" dirty="0" smtClean="0"/>
              <a:t>This shows the report of </a:t>
            </a:r>
            <a:r>
              <a:rPr lang="fr-CH" baseline="0" dirty="0" err="1" smtClean="0"/>
              <a:t>analysis</a:t>
            </a:r>
            <a:r>
              <a:rPr lang="fr-CH" baseline="0" dirty="0" smtClean="0"/>
              <a:t> of satellite </a:t>
            </a:r>
            <a:r>
              <a:rPr lang="fr-CH" baseline="0" dirty="0" err="1" smtClean="0"/>
              <a:t>pictures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taken</a:t>
            </a:r>
            <a:r>
              <a:rPr lang="fr-CH" baseline="0" dirty="0" smtClean="0"/>
              <a:t> in </a:t>
            </a:r>
            <a:r>
              <a:rPr lang="fr-CH" baseline="0" dirty="0" err="1" smtClean="0"/>
              <a:t>October</a:t>
            </a:r>
            <a:r>
              <a:rPr lang="fr-CH" baseline="0" dirty="0" smtClean="0"/>
              <a:t> 2015 and </a:t>
            </a:r>
            <a:r>
              <a:rPr lang="fr-CH" baseline="0" dirty="0" err="1" smtClean="0"/>
              <a:t>November</a:t>
            </a:r>
            <a:r>
              <a:rPr lang="fr-CH" baseline="0" dirty="0" smtClean="0"/>
              <a:t> 2015.</a:t>
            </a:r>
          </a:p>
          <a:p>
            <a:r>
              <a:rPr lang="fr-CH" baseline="0" dirty="0" smtClean="0"/>
              <a:t>By </a:t>
            </a:r>
            <a:r>
              <a:rPr lang="fr-CH" baseline="0" dirty="0" err="1" smtClean="0"/>
              <a:t>comparing</a:t>
            </a:r>
            <a:r>
              <a:rPr lang="fr-CH" baseline="0" dirty="0" smtClean="0"/>
              <a:t> the situation </a:t>
            </a:r>
            <a:r>
              <a:rPr lang="fr-CH" baseline="0" dirty="0" err="1" smtClean="0"/>
              <a:t>before</a:t>
            </a:r>
            <a:r>
              <a:rPr lang="fr-CH" baseline="0" dirty="0" smtClean="0"/>
              <a:t> and </a:t>
            </a:r>
            <a:r>
              <a:rPr lang="fr-CH" baseline="0" dirty="0" err="1" smtClean="0"/>
              <a:t>after</a:t>
            </a:r>
            <a:r>
              <a:rPr lang="fr-CH" baseline="0" dirty="0" smtClean="0"/>
              <a:t> passage of Cyclone Chapala in 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 around the city of </a:t>
            </a:r>
            <a:r>
              <a:rPr lang="en-GB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Mukalla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GB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Hadramut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Governorate, Yemen,</a:t>
            </a:r>
            <a:r>
              <a:rPr lang="en-GB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baseline="0" dirty="0" err="1" smtClean="0"/>
              <a:t>it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lists</a:t>
            </a:r>
            <a:r>
              <a:rPr lang="fr-CH" baseline="0" dirty="0" smtClean="0"/>
              <a:t> and </a:t>
            </a:r>
            <a:r>
              <a:rPr lang="fr-CH" baseline="0" dirty="0" err="1" smtClean="0"/>
              <a:t>highlights</a:t>
            </a:r>
            <a:r>
              <a:rPr lang="fr-CH" baseline="0" dirty="0" smtClean="0"/>
              <a:t> main and </a:t>
            </a:r>
            <a:r>
              <a:rPr lang="fr-CH" baseline="0" dirty="0" err="1" smtClean="0"/>
              <a:t>secondary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roads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affected</a:t>
            </a:r>
            <a:r>
              <a:rPr lang="fr-CH" baseline="0" dirty="0" smtClean="0"/>
              <a:t>  by </a:t>
            </a:r>
            <a:r>
              <a:rPr lang="fr-CH" baseline="0" dirty="0" err="1" smtClean="0"/>
              <a:t>mud</a:t>
            </a:r>
            <a:r>
              <a:rPr lang="fr-CH" baseline="0" dirty="0" smtClean="0"/>
              <a:t>, </a:t>
            </a:r>
            <a:r>
              <a:rPr lang="fr-CH" baseline="0" dirty="0" err="1" smtClean="0"/>
              <a:t>debris</a:t>
            </a:r>
            <a:r>
              <a:rPr lang="fr-CH" baseline="0" dirty="0" smtClean="0"/>
              <a:t> and </a:t>
            </a:r>
            <a:r>
              <a:rPr lang="fr-CH" baseline="0" dirty="0" err="1" smtClean="0"/>
              <a:t>occasional</a:t>
            </a:r>
            <a:r>
              <a:rPr lang="fr-CH" baseline="0" dirty="0" smtClean="0"/>
              <a:t> standing water.</a:t>
            </a:r>
          </a:p>
          <a:p>
            <a:r>
              <a:rPr lang="fr-CH" baseline="0" dirty="0" smtClean="0"/>
              <a:t>This </a:t>
            </a:r>
            <a:r>
              <a:rPr lang="fr-CH" baseline="0" dirty="0" err="1" smtClean="0"/>
              <a:t>helps</a:t>
            </a:r>
            <a:r>
              <a:rPr lang="fr-CH" baseline="0" dirty="0" smtClean="0"/>
              <a:t> teams on site to know </a:t>
            </a:r>
            <a:r>
              <a:rPr lang="fr-CH" baseline="0" dirty="0" err="1" smtClean="0"/>
              <a:t>where</a:t>
            </a:r>
            <a:r>
              <a:rPr lang="fr-CH" baseline="0" dirty="0" smtClean="0"/>
              <a:t> to put efforts first.</a:t>
            </a:r>
          </a:p>
          <a:p>
            <a:r>
              <a:rPr lang="fr-CH" baseline="0" dirty="0" smtClean="0"/>
              <a:t>The power of </a:t>
            </a:r>
            <a:r>
              <a:rPr lang="fr-CH" baseline="0" dirty="0" err="1" smtClean="0"/>
              <a:t>Grid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Computing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allows</a:t>
            </a:r>
            <a:r>
              <a:rPr lang="fr-CH" baseline="0" dirty="0" smtClean="0"/>
              <a:t> to </a:t>
            </a:r>
            <a:r>
              <a:rPr lang="fr-CH" baseline="0" dirty="0" err="1" smtClean="0"/>
              <a:t>analyze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very</a:t>
            </a:r>
            <a:r>
              <a:rPr lang="fr-CH" baseline="0" dirty="0" smtClean="0"/>
              <a:t> large </a:t>
            </a:r>
            <a:r>
              <a:rPr lang="fr-CH" baseline="0" dirty="0" err="1" smtClean="0"/>
              <a:t>territories</a:t>
            </a:r>
            <a:r>
              <a:rPr lang="fr-CH" baseline="0" dirty="0" smtClean="0"/>
              <a:t> in </a:t>
            </a:r>
            <a:r>
              <a:rPr lang="fr-CH" baseline="0" dirty="0" err="1" smtClean="0"/>
              <a:t>hours</a:t>
            </a:r>
            <a:r>
              <a:rPr lang="fr-CH" baseline="0" dirty="0" smtClean="0"/>
              <a:t>, </a:t>
            </a:r>
            <a:r>
              <a:rPr lang="fr-CH" baseline="0" dirty="0" err="1" smtClean="0"/>
              <a:t>instead</a:t>
            </a:r>
            <a:r>
              <a:rPr lang="fr-CH" baseline="0" dirty="0" smtClean="0"/>
              <a:t> of </a:t>
            </a:r>
            <a:r>
              <a:rPr lang="fr-CH" baseline="0" dirty="0" err="1" smtClean="0"/>
              <a:t>sending</a:t>
            </a:r>
            <a:r>
              <a:rPr lang="fr-CH" baseline="0" dirty="0" smtClean="0"/>
              <a:t> teams on the </a:t>
            </a:r>
            <a:r>
              <a:rPr lang="fr-CH" baseline="0" dirty="0" err="1" smtClean="0"/>
              <a:t>fields</a:t>
            </a:r>
            <a:r>
              <a:rPr lang="fr-CH" baseline="0" dirty="0" smtClean="0"/>
              <a:t> for </a:t>
            </a:r>
            <a:r>
              <a:rPr lang="fr-CH" baseline="0" dirty="0" err="1" smtClean="0"/>
              <a:t>days</a:t>
            </a:r>
            <a:r>
              <a:rPr lang="fr-CH" baseline="0" dirty="0" smtClean="0"/>
              <a:t>.</a:t>
            </a:r>
          </a:p>
          <a:p>
            <a:r>
              <a:rPr lang="fr-CH" baseline="0" dirty="0" smtClean="0"/>
              <a:t>More information on </a:t>
            </a:r>
            <a:r>
              <a:rPr lang="en-GB" dirty="0" smtClean="0">
                <a:hlinkClick r:id="rId3"/>
              </a:rPr>
              <a:t>https://unitar.org/maps/map/2298</a:t>
            </a:r>
            <a:endParaRPr lang="fr-CH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9E83D-9F90-495C-B504-02EA190B18C6}" type="slidenum">
              <a:rPr lang="en-GB" smtClean="0"/>
              <a:t>42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49158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It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decided</a:t>
            </a:r>
            <a:r>
              <a:rPr lang="fr-CH" baseline="0" dirty="0" smtClean="0"/>
              <a:t> to </a:t>
            </a:r>
            <a:r>
              <a:rPr lang="fr-CH" baseline="0" dirty="0" err="1" smtClean="0"/>
              <a:t>build</a:t>
            </a:r>
            <a:r>
              <a:rPr lang="fr-CH" baseline="0" dirty="0" smtClean="0"/>
              <a:t> the «</a:t>
            </a:r>
            <a:r>
              <a:rPr lang="fr-CH" baseline="0" dirty="0" err="1" smtClean="0"/>
              <a:t>European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Organization</a:t>
            </a:r>
            <a:r>
              <a:rPr lang="fr-CH" baseline="0" dirty="0" smtClean="0"/>
              <a:t> for </a:t>
            </a:r>
            <a:r>
              <a:rPr lang="fr-CH" baseline="0" dirty="0" err="1" smtClean="0"/>
              <a:t>Nuclear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Research</a:t>
            </a:r>
            <a:r>
              <a:rPr lang="fr-CH" baseline="0" dirty="0" smtClean="0"/>
              <a:t>». It </a:t>
            </a:r>
            <a:r>
              <a:rPr lang="fr-CH" baseline="0" dirty="0" err="1" smtClean="0"/>
              <a:t>comes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into</a:t>
            </a:r>
            <a:r>
              <a:rPr lang="fr-CH" baseline="0" dirty="0" smtClean="0"/>
              <a:t> existence in 1954.</a:t>
            </a:r>
          </a:p>
          <a:p>
            <a:r>
              <a:rPr lang="fr-CH" baseline="0" dirty="0" smtClean="0"/>
              <a:t>Geneva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chosen</a:t>
            </a:r>
            <a:r>
              <a:rPr lang="fr-CH" baseline="0" dirty="0" smtClean="0"/>
              <a:t> for </a:t>
            </a:r>
            <a:r>
              <a:rPr lang="fr-CH" baseline="0" dirty="0" err="1" smtClean="0"/>
              <a:t>its</a:t>
            </a:r>
            <a:r>
              <a:rPr lang="fr-CH" baseline="0" dirty="0" smtClean="0"/>
              <a:t> central location, the </a:t>
            </a:r>
            <a:r>
              <a:rPr lang="fr-CH" baseline="0" dirty="0" err="1" smtClean="0"/>
              <a:t>neutrality</a:t>
            </a:r>
            <a:r>
              <a:rPr lang="fr-CH" baseline="0" dirty="0" smtClean="0"/>
              <a:t> of Switzerland, the International </a:t>
            </a:r>
            <a:r>
              <a:rPr lang="fr-CH" baseline="0" dirty="0" err="1" smtClean="0"/>
              <a:t>visibility</a:t>
            </a:r>
            <a:r>
              <a:rPr lang="fr-CH" baseline="0" dirty="0" smtClean="0"/>
              <a:t>.</a:t>
            </a:r>
          </a:p>
          <a:p>
            <a:r>
              <a:rPr lang="fr-CH" baseline="0" dirty="0" smtClean="0"/>
              <a:t>International </a:t>
            </a:r>
            <a:r>
              <a:rPr lang="fr-CH" baseline="0" dirty="0" err="1" smtClean="0"/>
              <a:t>Organization</a:t>
            </a:r>
            <a:r>
              <a:rPr lang="fr-CH" baseline="0" dirty="0" smtClean="0"/>
              <a:t> format </a:t>
            </a:r>
            <a:r>
              <a:rPr lang="fr-CH" baseline="0" dirty="0" err="1" smtClean="0"/>
              <a:t>was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chosed</a:t>
            </a:r>
            <a:r>
              <a:rPr lang="fr-CH" baseline="0" dirty="0" smtClean="0"/>
              <a:t> to </a:t>
            </a:r>
            <a:r>
              <a:rPr lang="fr-CH" baseline="0" dirty="0" err="1" smtClean="0"/>
              <a:t>guarantee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neutrality</a:t>
            </a:r>
            <a:r>
              <a:rPr lang="fr-CH" baseline="0" dirty="0" smtClean="0"/>
              <a:t> and </a:t>
            </a:r>
            <a:r>
              <a:rPr lang="fr-CH" baseline="0" dirty="0" err="1" smtClean="0"/>
              <a:t>independance</a:t>
            </a:r>
            <a:r>
              <a:rPr lang="fr-CH" baseline="0" dirty="0" smtClean="0"/>
              <a:t>.</a:t>
            </a:r>
            <a:endParaRPr lang="fr-CH" dirty="0" smtClean="0"/>
          </a:p>
          <a:p>
            <a:endParaRPr lang="fr-CH" dirty="0" smtClean="0"/>
          </a:p>
          <a:p>
            <a:r>
              <a:rPr lang="fr-CH" dirty="0" smtClean="0"/>
              <a:t>The </a:t>
            </a:r>
            <a:r>
              <a:rPr lang="fr-CH" dirty="0" err="1" smtClean="0"/>
              <a:t>Organization</a:t>
            </a:r>
            <a:r>
              <a:rPr lang="fr-CH" dirty="0" smtClean="0"/>
              <a:t>, </a:t>
            </a:r>
            <a:r>
              <a:rPr lang="fr-CH" baseline="0" dirty="0" err="1" smtClean="0"/>
              <a:t>unlike</a:t>
            </a:r>
            <a:r>
              <a:rPr lang="fr-CH" baseline="0" dirty="0" smtClean="0"/>
              <a:t> the Council, has </a:t>
            </a:r>
            <a:r>
              <a:rPr lang="fr-CH" baseline="0" dirty="0" err="1" smtClean="0"/>
              <a:t>labs</a:t>
            </a:r>
            <a:r>
              <a:rPr lang="fr-CH" baseline="0" dirty="0" smtClean="0"/>
              <a:t> and has </a:t>
            </a:r>
            <a:r>
              <a:rPr lang="fr-CH" baseline="0" dirty="0" err="1" smtClean="0"/>
              <a:t>research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activties</a:t>
            </a:r>
            <a:r>
              <a:rPr lang="fr-CH" baseline="0" dirty="0" smtClean="0"/>
              <a:t>.</a:t>
            </a:r>
          </a:p>
          <a:p>
            <a:r>
              <a:rPr lang="fr-CH" baseline="0" dirty="0" smtClean="0"/>
              <a:t>But as the </a:t>
            </a:r>
            <a:r>
              <a:rPr lang="fr-CH" baseline="0" dirty="0" err="1" smtClean="0"/>
              <a:t>Organization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still</a:t>
            </a:r>
            <a:r>
              <a:rPr lang="fr-CH" baseline="0" dirty="0" smtClean="0"/>
              <a:t> «</a:t>
            </a:r>
            <a:r>
              <a:rPr lang="fr-CH" baseline="0" dirty="0" err="1" smtClean="0"/>
              <a:t>led</a:t>
            </a:r>
            <a:r>
              <a:rPr lang="fr-CH" baseline="0" dirty="0" smtClean="0"/>
              <a:t>» by a Council, the CERN </a:t>
            </a:r>
            <a:r>
              <a:rPr lang="fr-CH" baseline="0" dirty="0" err="1" smtClean="0"/>
              <a:t>acronym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was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kept</a:t>
            </a:r>
            <a:r>
              <a:rPr lang="fr-CH" baseline="0" dirty="0" smtClean="0"/>
              <a:t>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9E83D-9F90-495C-B504-02EA190B18C6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0567422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In a </a:t>
            </a:r>
            <a:r>
              <a:rPr lang="fr-CH" dirty="0" err="1" smtClean="0"/>
              <a:t>nutshell</a:t>
            </a:r>
            <a:r>
              <a:rPr lang="fr-CH" dirty="0" smtClean="0"/>
              <a:t>:</a:t>
            </a:r>
          </a:p>
          <a:p>
            <a:pPr marL="171450" indent="-171450">
              <a:buFontTx/>
              <a:buChar char="-"/>
            </a:pPr>
            <a:r>
              <a:rPr lang="fr-CH" baseline="0" dirty="0" smtClean="0"/>
              <a:t>CERN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a </a:t>
            </a:r>
            <a:r>
              <a:rPr lang="fr-CH" baseline="0" dirty="0" err="1" smtClean="0"/>
              <a:t>organization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devoted</a:t>
            </a:r>
            <a:r>
              <a:rPr lang="fr-CH" baseline="0" dirty="0" smtClean="0"/>
              <a:t> to </a:t>
            </a:r>
            <a:r>
              <a:rPr lang="fr-CH" baseline="0" dirty="0" err="1" smtClean="0"/>
              <a:t>fundamental</a:t>
            </a:r>
            <a:r>
              <a:rPr lang="fr-CH" baseline="0" dirty="0" smtClean="0"/>
              <a:t> </a:t>
            </a:r>
            <a:r>
              <a:rPr lang="fr-CH" baseline="0" dirty="0" err="1" smtClean="0"/>
              <a:t>research</a:t>
            </a:r>
            <a:endParaRPr lang="fr-CH" baseline="0" dirty="0" smtClean="0"/>
          </a:p>
          <a:p>
            <a:pPr marL="171450" indent="-171450">
              <a:buFontTx/>
              <a:buChar char="-"/>
            </a:pPr>
            <a:r>
              <a:rPr lang="fr-CH" baseline="0" dirty="0" smtClean="0"/>
              <a:t>It hosts the </a:t>
            </a:r>
            <a:r>
              <a:rPr lang="fr-CH" baseline="0" dirty="0" err="1" smtClean="0"/>
              <a:t>largest</a:t>
            </a:r>
            <a:r>
              <a:rPr lang="fr-CH" baseline="0" dirty="0" smtClean="0"/>
              <a:t> international </a:t>
            </a:r>
            <a:r>
              <a:rPr lang="fr-CH" baseline="0" dirty="0" err="1" smtClean="0"/>
              <a:t>scientific</a:t>
            </a:r>
            <a:r>
              <a:rPr lang="fr-CH" baseline="0" dirty="0" smtClean="0"/>
              <a:t> collaborations</a:t>
            </a:r>
          </a:p>
          <a:p>
            <a:pPr marL="171450" indent="-171450">
              <a:buFontTx/>
              <a:buChar char="-"/>
            </a:pPr>
            <a:r>
              <a:rPr lang="fr-CH" baseline="0" dirty="0" smtClean="0"/>
              <a:t>By </a:t>
            </a:r>
            <a:r>
              <a:rPr lang="fr-CH" baseline="0" dirty="0" err="1" smtClean="0"/>
              <a:t>facing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technological</a:t>
            </a:r>
            <a:r>
              <a:rPr lang="fr-CH" baseline="0" dirty="0" smtClean="0"/>
              <a:t> challenges, CERN </a:t>
            </a:r>
            <a:r>
              <a:rPr lang="fr-CH" baseline="0" dirty="0" err="1" smtClean="0"/>
              <a:t>develops</a:t>
            </a:r>
            <a:r>
              <a:rPr lang="fr-CH" baseline="0" dirty="0" smtClean="0"/>
              <a:t> technologies </a:t>
            </a:r>
            <a:r>
              <a:rPr lang="fr-CH" baseline="0" dirty="0" err="1" smtClean="0"/>
              <a:t>which</a:t>
            </a:r>
            <a:r>
              <a:rPr lang="fr-CH" baseline="0" dirty="0" smtClean="0"/>
              <a:t> are </a:t>
            </a:r>
            <a:r>
              <a:rPr lang="fr-CH" baseline="0" dirty="0" err="1" smtClean="0"/>
              <a:t>useful</a:t>
            </a:r>
            <a:r>
              <a:rPr lang="fr-CH" baseline="0" dirty="0" smtClean="0"/>
              <a:t> for society.</a:t>
            </a:r>
            <a:br>
              <a:rPr lang="fr-CH" baseline="0" dirty="0" smtClean="0"/>
            </a:br>
            <a:r>
              <a:rPr lang="fr-CH" baseline="0" dirty="0" smtClean="0"/>
              <a:t>(the </a:t>
            </a:r>
            <a:r>
              <a:rPr lang="fr-CH" baseline="0" dirty="0" err="1" smtClean="0"/>
              <a:t>picture</a:t>
            </a:r>
            <a:r>
              <a:rPr lang="fr-CH" baseline="0" dirty="0" smtClean="0"/>
              <a:t> show </a:t>
            </a:r>
            <a:r>
              <a:rPr lang="fr-CH" baseline="0" dirty="0" err="1" smtClean="0"/>
              <a:t>solar</a:t>
            </a:r>
            <a:r>
              <a:rPr lang="fr-CH" baseline="0" dirty="0" smtClean="0"/>
              <a:t> panels on top of Geneva </a:t>
            </a:r>
            <a:r>
              <a:rPr lang="fr-CH" baseline="0" dirty="0" err="1" smtClean="0"/>
              <a:t>airport</a:t>
            </a:r>
            <a:r>
              <a:rPr lang="fr-CH" baseline="0" dirty="0" smtClean="0"/>
              <a:t>, </a:t>
            </a:r>
            <a:r>
              <a:rPr lang="fr-CH" baseline="0" dirty="0" err="1" smtClean="0"/>
              <a:t>using</a:t>
            </a:r>
            <a:r>
              <a:rPr lang="fr-CH" baseline="0" dirty="0" smtClean="0"/>
              <a:t> the LHC vacuum </a:t>
            </a:r>
            <a:r>
              <a:rPr lang="fr-CH" baseline="0" dirty="0" err="1" smtClean="0"/>
              <a:t>technology</a:t>
            </a:r>
            <a:r>
              <a:rPr lang="fr-CH" baseline="0" dirty="0" smtClean="0"/>
              <a:t> to </a:t>
            </a:r>
            <a:r>
              <a:rPr lang="fr-CH" baseline="0" dirty="0" err="1" smtClean="0"/>
              <a:t>make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them</a:t>
            </a:r>
            <a:r>
              <a:rPr lang="fr-CH" baseline="0" dirty="0" smtClean="0"/>
              <a:t> more efficient)</a:t>
            </a:r>
            <a:endParaRPr lang="fr-CH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9E83D-9F90-495C-B504-02EA190B18C6}" type="slidenum">
              <a:rPr lang="en-GB" smtClean="0"/>
              <a:t>43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3925416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dirty="0" err="1" smtClean="0"/>
              <a:t>We</a:t>
            </a:r>
            <a:r>
              <a:rPr lang="fr-CH" dirty="0" smtClean="0"/>
              <a:t> have </a:t>
            </a:r>
            <a:r>
              <a:rPr lang="fr-CH" dirty="0" err="1" smtClean="0"/>
              <a:t>invented</a:t>
            </a:r>
            <a:r>
              <a:rPr lang="fr-CH" dirty="0" smtClean="0"/>
              <a:t> the web, </a:t>
            </a:r>
            <a:r>
              <a:rPr lang="fr-CH" dirty="0" err="1" smtClean="0"/>
              <a:t>so</a:t>
            </a:r>
            <a:r>
              <a:rPr lang="fr-CH" baseline="0" dirty="0" smtClean="0"/>
              <a:t> </a:t>
            </a:r>
            <a:r>
              <a:rPr lang="fr-CH" baseline="0" dirty="0" err="1" smtClean="0"/>
              <a:t>please</a:t>
            </a:r>
            <a:r>
              <a:rPr lang="fr-CH" baseline="0" dirty="0" smtClean="0"/>
              <a:t> use </a:t>
            </a:r>
            <a:r>
              <a:rPr lang="fr-CH" baseline="0" dirty="0" err="1" smtClean="0"/>
              <a:t>it!</a:t>
            </a:r>
            <a:r>
              <a:rPr lang="fr-CH" baseline="0" dirty="0" smtClean="0"/>
              <a:t> ;-)</a:t>
            </a:r>
            <a:endParaRPr lang="fr-CH" dirty="0" smtClean="0"/>
          </a:p>
          <a:p>
            <a:endParaRPr lang="en-GB" smtClean="0"/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9E83D-9F90-495C-B504-02EA190B18C6}" type="slidenum">
              <a:rPr lang="en-GB" smtClean="0"/>
              <a:t>45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20513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(</a:t>
            </a:r>
            <a:r>
              <a:rPr lang="fr-CH" dirty="0" err="1" smtClean="0"/>
              <a:t>you</a:t>
            </a:r>
            <a:r>
              <a:rPr lang="fr-CH" dirty="0" smtClean="0"/>
              <a:t> </a:t>
            </a:r>
            <a:r>
              <a:rPr lang="fr-CH" dirty="0" err="1" smtClean="0"/>
              <a:t>can</a:t>
            </a:r>
            <a:r>
              <a:rPr lang="fr-CH" dirty="0" smtClean="0"/>
              <a:t> question the audience for </a:t>
            </a:r>
            <a:r>
              <a:rPr lang="fr-CH" dirty="0" err="1" smtClean="0"/>
              <a:t>each</a:t>
            </a:r>
            <a:r>
              <a:rPr lang="fr-CH" dirty="0" smtClean="0"/>
              <a:t> image:</a:t>
            </a:r>
            <a:r>
              <a:rPr lang="fr-CH" baseline="0" dirty="0" smtClean="0"/>
              <a:t> do </a:t>
            </a:r>
            <a:r>
              <a:rPr lang="fr-CH" baseline="0" dirty="0" err="1" smtClean="0"/>
              <a:t>we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produce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electricity</a:t>
            </a:r>
            <a:r>
              <a:rPr lang="fr-CH" baseline="0" dirty="0" smtClean="0"/>
              <a:t>? do </a:t>
            </a:r>
            <a:r>
              <a:rPr lang="fr-CH" baseline="0" dirty="0" err="1" smtClean="0"/>
              <a:t>we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produce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bombs</a:t>
            </a:r>
            <a:r>
              <a:rPr lang="fr-CH" baseline="0" dirty="0" smtClean="0"/>
              <a:t>? Etc.)</a:t>
            </a:r>
            <a:endParaRPr lang="fr-CH" dirty="0" smtClean="0"/>
          </a:p>
          <a:p>
            <a:endParaRPr lang="fr-CH" dirty="0" smtClean="0"/>
          </a:p>
          <a:p>
            <a:r>
              <a:rPr lang="fr-CH" dirty="0" smtClean="0"/>
              <a:t>The </a:t>
            </a:r>
            <a:r>
              <a:rPr lang="fr-CH" dirty="0" err="1" smtClean="0"/>
              <a:t>word</a:t>
            </a:r>
            <a:r>
              <a:rPr lang="fr-CH" baseline="0" dirty="0" smtClean="0"/>
              <a:t> «</a:t>
            </a:r>
            <a:r>
              <a:rPr lang="fr-CH" baseline="0" dirty="0" err="1" smtClean="0"/>
              <a:t>Nuclear</a:t>
            </a:r>
            <a:r>
              <a:rPr lang="fr-CH" baseline="0" dirty="0" smtClean="0"/>
              <a:t>» </a:t>
            </a:r>
            <a:r>
              <a:rPr lang="fr-CH" baseline="0" dirty="0" err="1" smtClean="0"/>
              <a:t>should</a:t>
            </a:r>
            <a:r>
              <a:rPr lang="fr-CH" baseline="0" dirty="0" smtClean="0"/>
              <a:t> not </a:t>
            </a:r>
            <a:r>
              <a:rPr lang="fr-CH" baseline="0" dirty="0" err="1" smtClean="0"/>
              <a:t>be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misunderstood</a:t>
            </a:r>
            <a:r>
              <a:rPr lang="fr-CH" baseline="0" dirty="0" smtClean="0"/>
              <a:t>:</a:t>
            </a:r>
          </a:p>
          <a:p>
            <a:r>
              <a:rPr lang="fr-CH" baseline="0" dirty="0" smtClean="0"/>
              <a:t>- CERN </a:t>
            </a:r>
            <a:r>
              <a:rPr lang="fr-CH" baseline="0" dirty="0" err="1" smtClean="0"/>
              <a:t>does</a:t>
            </a:r>
            <a:r>
              <a:rPr lang="fr-CH" baseline="0" dirty="0" smtClean="0"/>
              <a:t> not </a:t>
            </a:r>
            <a:r>
              <a:rPr lang="fr-CH" baseline="0" dirty="0" err="1" smtClean="0"/>
              <a:t>produce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electricity</a:t>
            </a:r>
            <a:r>
              <a:rPr lang="fr-CH" baseline="0" dirty="0" smtClean="0"/>
              <a:t> (but consumes a lot)</a:t>
            </a:r>
          </a:p>
          <a:p>
            <a:r>
              <a:rPr lang="fr-CH" baseline="0" dirty="0" smtClean="0"/>
              <a:t>- CERN </a:t>
            </a:r>
            <a:r>
              <a:rPr lang="fr-CH" baseline="0" dirty="0" err="1" smtClean="0"/>
              <a:t>does</a:t>
            </a:r>
            <a:r>
              <a:rPr lang="fr-CH" baseline="0" dirty="0" smtClean="0"/>
              <a:t> not </a:t>
            </a:r>
            <a:r>
              <a:rPr lang="fr-CH" baseline="0" dirty="0" err="1" smtClean="0"/>
              <a:t>produce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military</a:t>
            </a:r>
            <a:r>
              <a:rPr lang="fr-CH" baseline="0" dirty="0" smtClean="0"/>
              <a:t> applications out of </a:t>
            </a:r>
            <a:r>
              <a:rPr lang="fr-CH" baseline="0" dirty="0" err="1" smtClean="0"/>
              <a:t>nuclear</a:t>
            </a:r>
            <a:r>
              <a:rPr lang="fr-CH" baseline="0" dirty="0" smtClean="0"/>
              <a:t> power (</a:t>
            </a:r>
            <a:r>
              <a:rPr lang="fr-CH" baseline="0" dirty="0" err="1" smtClean="0"/>
              <a:t>forbidden</a:t>
            </a:r>
            <a:r>
              <a:rPr lang="fr-CH" baseline="0" dirty="0" smtClean="0"/>
              <a:t> by CERN convention, and, </a:t>
            </a:r>
            <a:r>
              <a:rPr lang="fr-CH" baseline="0" dirty="0" err="1" smtClean="0"/>
              <a:t>anyway</a:t>
            </a:r>
            <a:r>
              <a:rPr lang="fr-CH" baseline="0" dirty="0" smtClean="0"/>
              <a:t>, all </a:t>
            </a:r>
            <a:r>
              <a:rPr lang="fr-CH" baseline="0" dirty="0" err="1" smtClean="0"/>
              <a:t>research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results</a:t>
            </a:r>
            <a:r>
              <a:rPr lang="fr-CH" baseline="0" dirty="0" smtClean="0"/>
              <a:t> are made </a:t>
            </a:r>
            <a:r>
              <a:rPr lang="fr-CH" baseline="0" dirty="0" err="1" smtClean="0"/>
              <a:t>publicly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available</a:t>
            </a:r>
            <a:r>
              <a:rPr lang="fr-CH" baseline="0" dirty="0" smtClean="0"/>
              <a:t> and </a:t>
            </a:r>
            <a:r>
              <a:rPr lang="fr-CH" baseline="0" dirty="0" err="1" smtClean="0"/>
              <a:t>there</a:t>
            </a:r>
            <a:r>
              <a:rPr lang="fr-CH" baseline="0" dirty="0" smtClean="0"/>
              <a:t> are </a:t>
            </a:r>
            <a:r>
              <a:rPr lang="fr-CH" baseline="0" dirty="0" err="1" smtClean="0"/>
              <a:t>scientists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from</a:t>
            </a:r>
            <a:r>
              <a:rPr lang="fr-CH" baseline="0" dirty="0" smtClean="0"/>
              <a:t> </a:t>
            </a:r>
            <a:r>
              <a:rPr lang="fr-CH" baseline="0" dirty="0" err="1" smtClean="0"/>
              <a:t>many</a:t>
            </a:r>
            <a:r>
              <a:rPr lang="fr-CH" baseline="0" dirty="0" smtClean="0"/>
              <a:t> countries in </a:t>
            </a:r>
            <a:r>
              <a:rPr lang="fr-CH" baseline="0" dirty="0" err="1" smtClean="0"/>
              <a:t>each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experiment</a:t>
            </a:r>
            <a:r>
              <a:rPr lang="fr-CH" baseline="0" dirty="0" smtClean="0"/>
              <a:t>… </a:t>
            </a:r>
            <a:r>
              <a:rPr lang="fr-CH" baseline="0" dirty="0" err="1" smtClean="0"/>
              <a:t>therefore</a:t>
            </a:r>
            <a:r>
              <a:rPr lang="fr-CH" baseline="0" dirty="0" smtClean="0"/>
              <a:t> no </a:t>
            </a:r>
            <a:r>
              <a:rPr lang="fr-CH" baseline="0" dirty="0" err="1" smtClean="0"/>
              <a:t>risk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that</a:t>
            </a:r>
            <a:r>
              <a:rPr lang="fr-CH" baseline="0" dirty="0" smtClean="0"/>
              <a:t> exclusive </a:t>
            </a:r>
            <a:r>
              <a:rPr lang="fr-CH" baseline="0" dirty="0" err="1" smtClean="0"/>
              <a:t>military</a:t>
            </a:r>
            <a:r>
              <a:rPr lang="fr-CH" baseline="0" dirty="0" smtClean="0"/>
              <a:t> applications are </a:t>
            </a:r>
            <a:r>
              <a:rPr lang="fr-CH" baseline="0" dirty="0" err="1" smtClean="0"/>
              <a:t>developed</a:t>
            </a:r>
            <a:r>
              <a:rPr lang="fr-CH" baseline="0" dirty="0" smtClean="0"/>
              <a:t>).</a:t>
            </a:r>
          </a:p>
          <a:p>
            <a:r>
              <a:rPr lang="fr-CH" baseline="0" dirty="0" smtClean="0"/>
              <a:t>- CERN </a:t>
            </a:r>
            <a:r>
              <a:rPr lang="fr-CH" baseline="0" dirty="0" err="1" smtClean="0"/>
              <a:t>studies</a:t>
            </a:r>
            <a:r>
              <a:rPr lang="fr-CH" baseline="0" dirty="0" smtClean="0"/>
              <a:t> the structure of </a:t>
            </a:r>
            <a:r>
              <a:rPr lang="fr-CH" baseline="0" dirty="0" err="1" smtClean="0"/>
              <a:t>matter</a:t>
            </a:r>
            <a:r>
              <a:rPr lang="fr-CH" baseline="0" dirty="0" smtClean="0"/>
              <a:t>. In the 50’s, the nucleus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the main </a:t>
            </a:r>
            <a:r>
              <a:rPr lang="fr-CH" baseline="0" dirty="0" err="1" smtClean="0"/>
              <a:t>object</a:t>
            </a:r>
            <a:r>
              <a:rPr lang="fr-CH" baseline="0" dirty="0" smtClean="0"/>
              <a:t> of </a:t>
            </a:r>
            <a:r>
              <a:rPr lang="fr-CH" baseline="0" dirty="0" err="1" smtClean="0"/>
              <a:t>study</a:t>
            </a:r>
            <a:r>
              <a:rPr lang="fr-CH" baseline="0" dirty="0" smtClean="0"/>
              <a:t> about </a:t>
            </a:r>
            <a:r>
              <a:rPr lang="fr-CH" baseline="0" dirty="0" err="1" smtClean="0"/>
              <a:t>matter</a:t>
            </a:r>
            <a:r>
              <a:rPr lang="fr-CH" baseline="0" dirty="0" smtClean="0"/>
              <a:t>. The </a:t>
            </a:r>
            <a:r>
              <a:rPr lang="fr-CH" baseline="0" dirty="0" err="1" smtClean="0"/>
              <a:t>word</a:t>
            </a:r>
            <a:r>
              <a:rPr lang="fr-CH" baseline="0" dirty="0" smtClean="0"/>
              <a:t> «</a:t>
            </a:r>
            <a:r>
              <a:rPr lang="fr-CH" baseline="0" dirty="0" err="1" smtClean="0"/>
              <a:t>Nuclear</a:t>
            </a:r>
            <a:r>
              <a:rPr lang="fr-CH" baseline="0" dirty="0" smtClean="0"/>
              <a:t>» </a:t>
            </a:r>
            <a:r>
              <a:rPr lang="fr-CH" baseline="0" dirty="0" err="1" smtClean="0"/>
              <a:t>comes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from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that</a:t>
            </a:r>
            <a:r>
              <a:rPr lang="fr-CH" baseline="0" dirty="0" smtClean="0"/>
              <a:t>.</a:t>
            </a:r>
          </a:p>
          <a:p>
            <a:endParaRPr lang="fr-CH" baseline="0" dirty="0" smtClean="0"/>
          </a:p>
          <a:p>
            <a:r>
              <a:rPr lang="fr-CH" baseline="0" dirty="0" err="1" smtClean="0"/>
              <a:t>Nowadays</a:t>
            </a:r>
            <a:r>
              <a:rPr lang="fr-CH" baseline="0" dirty="0" smtClean="0"/>
              <a:t> CERN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studying</a:t>
            </a:r>
            <a:r>
              <a:rPr lang="fr-CH" baseline="0" dirty="0" smtClean="0"/>
              <a:t> the components of the components of the nucleus. </a:t>
            </a:r>
            <a:r>
              <a:rPr lang="fr-CH" baseline="0" dirty="0" err="1" smtClean="0"/>
              <a:t>Therefore</a:t>
            </a:r>
            <a:r>
              <a:rPr lang="fr-CH" baseline="0" dirty="0" smtClean="0"/>
              <a:t> CERN </a:t>
            </a:r>
            <a:r>
              <a:rPr lang="fr-CH" baseline="0" dirty="0" err="1" smtClean="0"/>
              <a:t>can</a:t>
            </a:r>
            <a:r>
              <a:rPr lang="fr-CH" baseline="0" dirty="0" smtClean="0"/>
              <a:t> use (</a:t>
            </a:r>
            <a:r>
              <a:rPr lang="fr-CH" baseline="0" dirty="0" err="1" smtClean="0"/>
              <a:t>after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being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allowed</a:t>
            </a:r>
            <a:r>
              <a:rPr lang="fr-CH" baseline="0" dirty="0" smtClean="0"/>
              <a:t> by the Council) an alternative «</a:t>
            </a:r>
            <a:r>
              <a:rPr lang="fr-CH" baseline="0" dirty="0" err="1" smtClean="0"/>
              <a:t>branding</a:t>
            </a:r>
            <a:r>
              <a:rPr lang="fr-CH" baseline="0" dirty="0" smtClean="0"/>
              <a:t>» </a:t>
            </a:r>
            <a:r>
              <a:rPr lang="fr-CH" baseline="0" dirty="0" err="1" smtClean="0"/>
              <a:t>which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more </a:t>
            </a:r>
            <a:r>
              <a:rPr lang="fr-CH" baseline="0" dirty="0" err="1" smtClean="0"/>
              <a:t>accurate</a:t>
            </a:r>
            <a:r>
              <a:rPr lang="fr-CH" baseline="0" dirty="0" smtClean="0"/>
              <a:t> and </a:t>
            </a:r>
            <a:r>
              <a:rPr lang="fr-CH" baseline="0" dirty="0" err="1" smtClean="0"/>
              <a:t>less</a:t>
            </a:r>
            <a:r>
              <a:rPr lang="fr-CH" baseline="0" dirty="0" smtClean="0"/>
              <a:t> open to </a:t>
            </a:r>
            <a:r>
              <a:rPr lang="fr-CH" baseline="0" dirty="0" err="1" smtClean="0"/>
              <a:t>interpretation</a:t>
            </a:r>
            <a:r>
              <a:rPr lang="fr-CH" baseline="0" dirty="0" smtClean="0"/>
              <a:t>: « </a:t>
            </a:r>
            <a:r>
              <a:rPr lang="fr-CH" baseline="0" dirty="0" err="1" smtClean="0"/>
              <a:t>European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laboratory</a:t>
            </a:r>
            <a:r>
              <a:rPr lang="fr-CH" baseline="0" dirty="0" smtClean="0"/>
              <a:t> for </a:t>
            </a:r>
            <a:r>
              <a:rPr lang="fr-CH" baseline="0" dirty="0" err="1" smtClean="0"/>
              <a:t>particle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physics</a:t>
            </a:r>
            <a:r>
              <a:rPr lang="fr-CH" baseline="0" dirty="0" smtClean="0"/>
              <a:t> »</a:t>
            </a:r>
            <a:endParaRPr lang="fr-CH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9E83D-9F90-495C-B504-02EA190B18C6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80461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dirty="0" err="1" smtClean="0"/>
              <a:t>Who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behind</a:t>
            </a:r>
            <a:r>
              <a:rPr lang="fr-CH" dirty="0" smtClean="0"/>
              <a:t> CERN?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9E83D-9F90-495C-B504-02EA190B18C6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95705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First CERN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funded</a:t>
            </a:r>
            <a:r>
              <a:rPr lang="fr-CH" dirty="0" smtClean="0"/>
              <a:t> by 23 </a:t>
            </a:r>
            <a:r>
              <a:rPr lang="fr-CH" dirty="0" err="1" smtClean="0"/>
              <a:t>Members</a:t>
            </a:r>
            <a:r>
              <a:rPr lang="fr-CH" dirty="0" smtClean="0"/>
              <a:t> States and 8 Associated</a:t>
            </a:r>
            <a:r>
              <a:rPr lang="fr-CH" baseline="0" dirty="0" smtClean="0"/>
              <a:t> </a:t>
            </a:r>
            <a:r>
              <a:rPr lang="fr-CH" baseline="0" dirty="0" err="1" smtClean="0"/>
              <a:t>Members</a:t>
            </a:r>
            <a:r>
              <a:rPr lang="fr-CH" baseline="0" dirty="0" smtClean="0"/>
              <a:t>.</a:t>
            </a:r>
          </a:p>
          <a:p>
            <a:r>
              <a:rPr lang="fr-CH" baseline="0" dirty="0" err="1" smtClean="0"/>
              <a:t>Each</a:t>
            </a:r>
            <a:r>
              <a:rPr lang="fr-CH" baseline="0" dirty="0" smtClean="0"/>
              <a:t> country </a:t>
            </a:r>
            <a:r>
              <a:rPr lang="fr-CH" baseline="0" dirty="0" err="1" smtClean="0"/>
              <a:t>participates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proportionnally</a:t>
            </a:r>
            <a:r>
              <a:rPr lang="fr-CH" baseline="0" dirty="0" smtClean="0"/>
              <a:t> to GDP.</a:t>
            </a:r>
          </a:p>
          <a:p>
            <a:endParaRPr lang="fr-CH" baseline="0" dirty="0" smtClean="0"/>
          </a:p>
          <a:p>
            <a:r>
              <a:rPr lang="fr-CH" baseline="0" dirty="0" smtClean="0"/>
              <a:t>The total budget corresponds to about the </a:t>
            </a:r>
            <a:r>
              <a:rPr lang="fr-CH" baseline="0" dirty="0" err="1" smtClean="0"/>
              <a:t>price</a:t>
            </a:r>
            <a:r>
              <a:rPr lang="fr-CH" baseline="0" dirty="0" smtClean="0"/>
              <a:t> of a </a:t>
            </a:r>
            <a:r>
              <a:rPr lang="fr-CH" baseline="0" dirty="0" err="1" smtClean="0"/>
              <a:t>cup</a:t>
            </a:r>
            <a:r>
              <a:rPr lang="fr-CH" baseline="0" dirty="0" smtClean="0"/>
              <a:t> of coffee (but </a:t>
            </a:r>
            <a:r>
              <a:rPr lang="fr-CH" baseline="0" dirty="0" err="1" smtClean="0"/>
              <a:t>Swiss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price</a:t>
            </a:r>
            <a:r>
              <a:rPr lang="fr-CH" baseline="0" dirty="0" smtClean="0"/>
              <a:t>!) per </a:t>
            </a:r>
            <a:r>
              <a:rPr lang="fr-CH" baseline="0" dirty="0" err="1" smtClean="0"/>
              <a:t>inhabitant</a:t>
            </a:r>
            <a:r>
              <a:rPr lang="fr-CH" baseline="0" dirty="0" smtClean="0"/>
              <a:t> per </a:t>
            </a:r>
            <a:r>
              <a:rPr lang="fr-CH" baseline="0" dirty="0" err="1" smtClean="0"/>
              <a:t>year</a:t>
            </a:r>
            <a:r>
              <a:rPr lang="fr-CH" baseline="0" dirty="0" smtClean="0"/>
              <a:t>.</a:t>
            </a:r>
          </a:p>
          <a:p>
            <a:endParaRPr lang="fr-CH" baseline="0" dirty="0" smtClean="0"/>
          </a:p>
          <a:p>
            <a:r>
              <a:rPr lang="fr-CH" baseline="0" dirty="0" smtClean="0"/>
              <a:t>The budget </a:t>
            </a:r>
            <a:r>
              <a:rPr lang="fr-CH" baseline="0" dirty="0" err="1" smtClean="0"/>
              <a:t>allows</a:t>
            </a:r>
            <a:r>
              <a:rPr lang="fr-CH" baseline="0" dirty="0" smtClean="0"/>
              <a:t> CERN to </a:t>
            </a:r>
            <a:r>
              <a:rPr lang="fr-CH" baseline="0" dirty="0" err="1" smtClean="0"/>
              <a:t>fulfill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its</a:t>
            </a:r>
            <a:r>
              <a:rPr lang="fr-CH" baseline="0" dirty="0" smtClean="0"/>
              <a:t> main mission: </a:t>
            </a:r>
            <a:r>
              <a:rPr lang="fr-CH" baseline="0" dirty="0" err="1" smtClean="0"/>
              <a:t>build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accelrators</a:t>
            </a:r>
            <a:r>
              <a:rPr lang="fr-CH" baseline="0" dirty="0" smtClean="0"/>
              <a:t>, but </a:t>
            </a:r>
            <a:r>
              <a:rPr lang="fr-CH" baseline="0" dirty="0" err="1" smtClean="0"/>
              <a:t>also</a:t>
            </a:r>
            <a:r>
              <a:rPr lang="fr-CH" baseline="0" dirty="0" smtClean="0"/>
              <a:t> </a:t>
            </a:r>
            <a:r>
              <a:rPr lang="fr-CH" baseline="0" dirty="0" err="1" smtClean="0"/>
              <a:t>maintain</a:t>
            </a:r>
            <a:r>
              <a:rPr lang="fr-CH" baseline="0" dirty="0" smtClean="0"/>
              <a:t> site, </a:t>
            </a:r>
            <a:r>
              <a:rPr lang="fr-CH" baseline="0" dirty="0" err="1" smtClean="0"/>
              <a:t>pay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energy</a:t>
            </a:r>
            <a:r>
              <a:rPr lang="fr-CH" baseline="0" dirty="0" smtClean="0"/>
              <a:t>, personnel etc.</a:t>
            </a:r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9E83D-9F90-495C-B504-02EA190B18C6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7496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Second, in addition to</a:t>
            </a:r>
            <a:r>
              <a:rPr lang="fr-CH" baseline="0" dirty="0" smtClean="0"/>
              <a:t> </a:t>
            </a:r>
            <a:r>
              <a:rPr lang="fr-CH" baseline="0" dirty="0" err="1" smtClean="0"/>
              <a:t>Member</a:t>
            </a:r>
            <a:r>
              <a:rPr lang="fr-CH" baseline="0" dirty="0" smtClean="0"/>
              <a:t> States, </a:t>
            </a:r>
            <a:r>
              <a:rPr lang="fr-CH" baseline="0" dirty="0" err="1" smtClean="0"/>
              <a:t>any</a:t>
            </a:r>
            <a:r>
              <a:rPr lang="fr-CH" baseline="0" dirty="0" smtClean="0"/>
              <a:t> country (</a:t>
            </a:r>
            <a:r>
              <a:rPr lang="fr-CH" baseline="0" dirty="0" err="1" smtClean="0"/>
              <a:t>see</a:t>
            </a:r>
            <a:r>
              <a:rPr lang="fr-CH" baseline="0" dirty="0" smtClean="0"/>
              <a:t> USA and China on the illustration but </a:t>
            </a:r>
            <a:r>
              <a:rPr lang="fr-CH" baseline="0" dirty="0" err="1" smtClean="0"/>
              <a:t>there</a:t>
            </a:r>
            <a:r>
              <a:rPr lang="fr-CH" baseline="0" dirty="0" smtClean="0"/>
              <a:t> are </a:t>
            </a:r>
            <a:r>
              <a:rPr lang="fr-CH" baseline="0" dirty="0" err="1" smtClean="0"/>
              <a:t>many</a:t>
            </a:r>
            <a:r>
              <a:rPr lang="fr-CH" baseline="0" dirty="0" smtClean="0"/>
              <a:t> more) </a:t>
            </a:r>
            <a:r>
              <a:rPr lang="fr-CH" baseline="0" dirty="0" err="1" smtClean="0"/>
              <a:t>can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join</a:t>
            </a:r>
            <a:r>
              <a:rPr lang="fr-CH" baseline="0" dirty="0" smtClean="0"/>
              <a:t> CERN </a:t>
            </a:r>
            <a:r>
              <a:rPr lang="fr-CH" baseline="0" dirty="0" err="1" smtClean="0"/>
              <a:t>activities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through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scientific</a:t>
            </a:r>
            <a:r>
              <a:rPr lang="fr-CH" baseline="0" dirty="0" smtClean="0"/>
              <a:t> «collaborations».</a:t>
            </a:r>
          </a:p>
          <a:p>
            <a:endParaRPr lang="fr-CH" baseline="0" dirty="0" smtClean="0"/>
          </a:p>
          <a:p>
            <a:r>
              <a:rPr lang="fr-CH" baseline="0" dirty="0" smtClean="0"/>
              <a:t>A collaboration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an agreement </a:t>
            </a:r>
            <a:r>
              <a:rPr lang="fr-CH" baseline="0" dirty="0" err="1" smtClean="0"/>
              <a:t>with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many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differents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research</a:t>
            </a:r>
            <a:r>
              <a:rPr lang="fr-CH" baseline="0" dirty="0" smtClean="0"/>
              <a:t> institutions (</a:t>
            </a:r>
            <a:r>
              <a:rPr lang="fr-CH" baseline="0" dirty="0" err="1" smtClean="0"/>
              <a:t>universities</a:t>
            </a:r>
            <a:r>
              <a:rPr lang="fr-CH" baseline="0" dirty="0" smtClean="0"/>
              <a:t>, national </a:t>
            </a:r>
            <a:r>
              <a:rPr lang="fr-CH" baseline="0" dirty="0" err="1" smtClean="0"/>
              <a:t>laboratories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etc</a:t>
            </a:r>
            <a:r>
              <a:rPr lang="fr-CH" baseline="0" dirty="0" smtClean="0"/>
              <a:t>) to put </a:t>
            </a:r>
            <a:r>
              <a:rPr lang="fr-CH" baseline="0" dirty="0" err="1" smtClean="0"/>
              <a:t>resources</a:t>
            </a:r>
            <a:r>
              <a:rPr lang="fr-CH" baseline="0" dirty="0" smtClean="0"/>
              <a:t> in </a:t>
            </a:r>
            <a:r>
              <a:rPr lang="fr-CH" baseline="0" dirty="0" err="1" smtClean="0"/>
              <a:t>common</a:t>
            </a:r>
            <a:r>
              <a:rPr lang="fr-CH" baseline="0" dirty="0" smtClean="0"/>
              <a:t>: money and people. </a:t>
            </a:r>
            <a:r>
              <a:rPr lang="fr-CH" baseline="0" dirty="0" err="1" smtClean="0"/>
              <a:t>Each</a:t>
            </a:r>
            <a:r>
              <a:rPr lang="fr-CH" baseline="0" dirty="0" smtClean="0"/>
              <a:t> institution </a:t>
            </a:r>
            <a:r>
              <a:rPr lang="fr-CH" baseline="0" dirty="0" err="1" smtClean="0"/>
              <a:t>decide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which</a:t>
            </a:r>
            <a:r>
              <a:rPr lang="fr-CH" baseline="0" dirty="0" smtClean="0"/>
              <a:t> collaboration </a:t>
            </a:r>
            <a:r>
              <a:rPr lang="fr-CH" baseline="0" dirty="0" err="1" smtClean="0"/>
              <a:t>they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want</a:t>
            </a:r>
            <a:r>
              <a:rPr lang="fr-CH" baseline="0" dirty="0" smtClean="0"/>
              <a:t> to </a:t>
            </a:r>
            <a:r>
              <a:rPr lang="fr-CH" baseline="0" dirty="0" err="1" smtClean="0"/>
              <a:t>join</a:t>
            </a:r>
            <a:r>
              <a:rPr lang="fr-CH" baseline="0" dirty="0" smtClean="0"/>
              <a:t> or not. Not all countries </a:t>
            </a:r>
            <a:r>
              <a:rPr lang="fr-CH" baseline="0" dirty="0" err="1" smtClean="0"/>
              <a:t>participate</a:t>
            </a:r>
            <a:r>
              <a:rPr lang="fr-CH" baseline="0" dirty="0" smtClean="0"/>
              <a:t> to all collaborations.</a:t>
            </a:r>
          </a:p>
          <a:p>
            <a:endParaRPr lang="fr-CH" baseline="0" dirty="0" smtClean="0"/>
          </a:p>
          <a:p>
            <a:r>
              <a:rPr lang="fr-CH" baseline="0" dirty="0" smtClean="0"/>
              <a:t>Collaborations </a:t>
            </a:r>
            <a:r>
              <a:rPr lang="fr-CH" baseline="0" dirty="0" err="1" smtClean="0"/>
              <a:t>typically</a:t>
            </a:r>
            <a:r>
              <a:rPr lang="fr-CH" baseline="0" dirty="0" smtClean="0"/>
              <a:t> plan, design, </a:t>
            </a:r>
            <a:r>
              <a:rPr lang="fr-CH" baseline="0" dirty="0" err="1" smtClean="0"/>
              <a:t>build</a:t>
            </a:r>
            <a:r>
              <a:rPr lang="fr-CH" baseline="0" dirty="0" smtClean="0"/>
              <a:t> and </a:t>
            </a:r>
            <a:r>
              <a:rPr lang="fr-CH" baseline="0" dirty="0" err="1" smtClean="0"/>
              <a:t>operate</a:t>
            </a:r>
            <a:r>
              <a:rPr lang="fr-CH" baseline="0" dirty="0" smtClean="0"/>
              <a:t> an </a:t>
            </a:r>
            <a:r>
              <a:rPr lang="fr-CH" baseline="0" dirty="0" err="1" smtClean="0"/>
              <a:t>experiment</a:t>
            </a:r>
            <a:r>
              <a:rPr lang="fr-CH" baseline="0" dirty="0" smtClean="0"/>
              <a:t> (</a:t>
            </a:r>
            <a:r>
              <a:rPr lang="fr-CH" baseline="0" dirty="0" err="1" smtClean="0"/>
              <a:t>usually</a:t>
            </a:r>
            <a:r>
              <a:rPr lang="fr-CH" baseline="0" dirty="0" smtClean="0"/>
              <a:t> a detector)l</a:t>
            </a:r>
          </a:p>
          <a:p>
            <a:endParaRPr lang="fr-CH" baseline="0" dirty="0" smtClean="0"/>
          </a:p>
          <a:p>
            <a:r>
              <a:rPr lang="fr-CH" baseline="0" dirty="0" smtClean="0"/>
              <a:t>There are </a:t>
            </a:r>
            <a:r>
              <a:rPr lang="fr-CH" baseline="0" dirty="0" err="1" smtClean="0"/>
              <a:t>dozens</a:t>
            </a:r>
            <a:r>
              <a:rPr lang="fr-CH" baseline="0" dirty="0" smtClean="0"/>
              <a:t> of collaborations/</a:t>
            </a:r>
            <a:r>
              <a:rPr lang="fr-CH" baseline="0" dirty="0" err="1" smtClean="0"/>
              <a:t>experiment</a:t>
            </a:r>
            <a:r>
              <a:rPr lang="fr-CH" baseline="0" dirty="0" smtClean="0"/>
              <a:t> at CERN </a:t>
            </a:r>
            <a:r>
              <a:rPr lang="fr-CH" baseline="0" dirty="0" err="1" smtClean="0"/>
              <a:t>even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though</a:t>
            </a:r>
            <a:r>
              <a:rPr lang="fr-CH" baseline="0" dirty="0" smtClean="0"/>
              <a:t> 4 of </a:t>
            </a:r>
            <a:r>
              <a:rPr lang="fr-CH" baseline="0" dirty="0" err="1" smtClean="0"/>
              <a:t>them</a:t>
            </a:r>
            <a:r>
              <a:rPr lang="fr-CH" baseline="0" dirty="0" smtClean="0"/>
              <a:t> drive </a:t>
            </a:r>
            <a:r>
              <a:rPr lang="fr-CH" baseline="0" dirty="0" err="1" smtClean="0"/>
              <a:t>most</a:t>
            </a:r>
            <a:r>
              <a:rPr lang="fr-CH" baseline="0" dirty="0" smtClean="0"/>
              <a:t> of the </a:t>
            </a:r>
            <a:r>
              <a:rPr lang="fr-CH" baseline="0" dirty="0" err="1" smtClean="0"/>
              <a:t>resources</a:t>
            </a:r>
            <a:r>
              <a:rPr lang="fr-CH" baseline="0" dirty="0" smtClean="0"/>
              <a:t>, the 4 LHC </a:t>
            </a:r>
            <a:r>
              <a:rPr lang="fr-CH" baseline="0" dirty="0" err="1" smtClean="0"/>
              <a:t>experiments</a:t>
            </a:r>
            <a:r>
              <a:rPr lang="fr-CH" baseline="0" dirty="0" smtClean="0"/>
              <a:t>.</a:t>
            </a:r>
          </a:p>
          <a:p>
            <a:r>
              <a:rPr lang="fr-CH" baseline="0" dirty="0" smtClean="0"/>
              <a:t>The collaboration must of course first </a:t>
            </a:r>
            <a:r>
              <a:rPr lang="fr-CH" baseline="0" dirty="0" err="1" smtClean="0"/>
              <a:t>get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approved</a:t>
            </a:r>
            <a:r>
              <a:rPr lang="fr-CH" baseline="0" dirty="0" smtClean="0"/>
              <a:t> by CERN Scientific Policy </a:t>
            </a:r>
            <a:r>
              <a:rPr lang="fr-CH" baseline="0" dirty="0" err="1" smtClean="0"/>
              <a:t>board</a:t>
            </a:r>
            <a:r>
              <a:rPr lang="fr-CH" baseline="0" dirty="0" smtClean="0"/>
              <a:t>.</a:t>
            </a:r>
            <a:endParaRPr lang="fr-CH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9E83D-9F90-495C-B504-02EA190B18C6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19801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dirty="0" err="1" smtClean="0"/>
              <a:t>Number</a:t>
            </a:r>
            <a:r>
              <a:rPr lang="fr-CH" dirty="0" smtClean="0"/>
              <a:t> of countries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involved</a:t>
            </a:r>
            <a:r>
              <a:rPr lang="fr-CH" baseline="0" dirty="0" smtClean="0"/>
              <a:t> in CERN </a:t>
            </a:r>
            <a:r>
              <a:rPr lang="fr-CH" baseline="0" dirty="0" err="1" smtClean="0"/>
              <a:t>activites</a:t>
            </a:r>
            <a:r>
              <a:rPr lang="fr-CH" baseline="0" dirty="0" smtClean="0"/>
              <a:t> at </a:t>
            </a:r>
            <a:r>
              <a:rPr lang="fr-CH" baseline="0" dirty="0" err="1" smtClean="0"/>
              <a:t>various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levels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11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2548921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25-Sep-21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25-Sep-21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25-Sep-21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25-Sep-21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25-Sep-21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25-Sep-21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25-Sep-21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25-Sep-21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7.png"/><Relationship Id="rId11" Type="http://schemas.openxmlformats.org/officeDocument/2006/relationships/image" Target="../media/image32.png"/><Relationship Id="rId5" Type="http://schemas.openxmlformats.org/officeDocument/2006/relationships/image" Target="../media/image26.png"/><Relationship Id="rId10" Type="http://schemas.openxmlformats.org/officeDocument/2006/relationships/image" Target="../media/image31.png"/><Relationship Id="rId4" Type="http://schemas.openxmlformats.org/officeDocument/2006/relationships/image" Target="../media/image25.png"/><Relationship Id="rId9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12" Type="http://schemas.openxmlformats.org/officeDocument/2006/relationships/image" Target="../media/image4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7.png"/><Relationship Id="rId11" Type="http://schemas.openxmlformats.org/officeDocument/2006/relationships/image" Target="../media/image42.png"/><Relationship Id="rId5" Type="http://schemas.openxmlformats.org/officeDocument/2006/relationships/image" Target="../media/image36.png"/><Relationship Id="rId10" Type="http://schemas.openxmlformats.org/officeDocument/2006/relationships/image" Target="../media/image41.png"/><Relationship Id="rId4" Type="http://schemas.openxmlformats.org/officeDocument/2006/relationships/image" Target="../media/image35.png"/><Relationship Id="rId9" Type="http://schemas.openxmlformats.org/officeDocument/2006/relationships/image" Target="../media/image4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47.png"/><Relationship Id="rId4" Type="http://schemas.openxmlformats.org/officeDocument/2006/relationships/image" Target="../media/image4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gif"/><Relationship Id="rId13" Type="http://schemas.openxmlformats.org/officeDocument/2006/relationships/image" Target="../media/image58.gif"/><Relationship Id="rId18" Type="http://schemas.openxmlformats.org/officeDocument/2006/relationships/image" Target="../media/image63.gif"/><Relationship Id="rId3" Type="http://schemas.openxmlformats.org/officeDocument/2006/relationships/image" Target="../media/image48.png"/><Relationship Id="rId21" Type="http://schemas.openxmlformats.org/officeDocument/2006/relationships/image" Target="../media/image66.png"/><Relationship Id="rId7" Type="http://schemas.openxmlformats.org/officeDocument/2006/relationships/image" Target="../media/image52.gif"/><Relationship Id="rId12" Type="http://schemas.openxmlformats.org/officeDocument/2006/relationships/image" Target="../media/image57.gif"/><Relationship Id="rId17" Type="http://schemas.openxmlformats.org/officeDocument/2006/relationships/image" Target="../media/image62.gif"/><Relationship Id="rId2" Type="http://schemas.openxmlformats.org/officeDocument/2006/relationships/notesSlide" Target="../notesSlides/notesSlide14.xml"/><Relationship Id="rId16" Type="http://schemas.openxmlformats.org/officeDocument/2006/relationships/image" Target="../media/image61.gif"/><Relationship Id="rId20" Type="http://schemas.openxmlformats.org/officeDocument/2006/relationships/image" Target="../media/image65.gif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51.gif"/><Relationship Id="rId11" Type="http://schemas.openxmlformats.org/officeDocument/2006/relationships/image" Target="../media/image56.gif"/><Relationship Id="rId5" Type="http://schemas.openxmlformats.org/officeDocument/2006/relationships/image" Target="../media/image50.gif"/><Relationship Id="rId15" Type="http://schemas.openxmlformats.org/officeDocument/2006/relationships/image" Target="../media/image60.gif"/><Relationship Id="rId10" Type="http://schemas.openxmlformats.org/officeDocument/2006/relationships/image" Target="../media/image55.gif"/><Relationship Id="rId19" Type="http://schemas.openxmlformats.org/officeDocument/2006/relationships/image" Target="../media/image64.gif"/><Relationship Id="rId4" Type="http://schemas.openxmlformats.org/officeDocument/2006/relationships/image" Target="../media/image49.gif"/><Relationship Id="rId9" Type="http://schemas.openxmlformats.org/officeDocument/2006/relationships/image" Target="../media/image54.gif"/><Relationship Id="rId14" Type="http://schemas.openxmlformats.org/officeDocument/2006/relationships/image" Target="../media/image59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6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7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0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0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79.png"/><Relationship Id="rId4" Type="http://schemas.openxmlformats.org/officeDocument/2006/relationships/image" Target="../media/image7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0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0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0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0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0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0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jp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0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jp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0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0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0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0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92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0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96.png"/><Relationship Id="rId4" Type="http://schemas.openxmlformats.org/officeDocument/2006/relationships/image" Target="../media/image95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99.jpg"/><Relationship Id="rId4" Type="http://schemas.openxmlformats.org/officeDocument/2006/relationships/image" Target="../media/image98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jpg"/><Relationship Id="rId2" Type="http://schemas.openxmlformats.org/officeDocument/2006/relationships/image" Target="../media/image100.jpg"/><Relationship Id="rId1" Type="http://schemas.openxmlformats.org/officeDocument/2006/relationships/slideLayout" Target="../slideLayouts/slideLayout10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0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jpe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60" b="9887"/>
          <a:stretch/>
        </p:blipFill>
        <p:spPr>
          <a:xfrm>
            <a:off x="0" y="-1184"/>
            <a:ext cx="9144000" cy="4454957"/>
          </a:xfrm>
          <a:prstGeom prst="rect">
            <a:avLst/>
          </a:prstGeom>
        </p:spPr>
      </p:pic>
      <p:sp>
        <p:nvSpPr>
          <p:cNvPr id="7" name="Subtitle 4"/>
          <p:cNvSpPr txBox="1">
            <a:spLocks/>
          </p:cNvSpPr>
          <p:nvPr/>
        </p:nvSpPr>
        <p:spPr>
          <a:xfrm>
            <a:off x="201200" y="3108686"/>
            <a:ext cx="8804777" cy="867096"/>
          </a:xfrm>
          <a:prstGeom prst="rect">
            <a:avLst/>
          </a:prstGeom>
        </p:spPr>
        <p:txBody>
          <a:bodyPr rtlCol="0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>
              <a:lnSpc>
                <a:spcPts val="2580"/>
              </a:lnSpc>
              <a:spcBef>
                <a:spcPts val="0"/>
              </a:spcBef>
              <a:buFont typeface="Arial" pitchFamily="34" charset="0"/>
              <a:buNone/>
              <a:defRPr/>
            </a:pPr>
            <a:r>
              <a:rPr lang="fr-FR" sz="2400" dirty="0" err="1">
                <a:solidFill>
                  <a:schemeClr val="bg1"/>
                </a:solidFill>
              </a:rPr>
              <a:t>Franç</a:t>
            </a:r>
            <a:r>
              <a:rPr lang="en-GB" sz="2400" dirty="0" err="1">
                <a:solidFill>
                  <a:schemeClr val="bg1"/>
                </a:solidFill>
              </a:rPr>
              <a:t>ois</a:t>
            </a:r>
            <a:r>
              <a:rPr lang="en-GB" sz="2400" dirty="0">
                <a:solidFill>
                  <a:schemeClr val="bg1"/>
                </a:solidFill>
              </a:rPr>
              <a:t> Briard</a:t>
            </a:r>
            <a:br>
              <a:rPr lang="en-GB" sz="2400" dirty="0">
                <a:solidFill>
                  <a:schemeClr val="bg1"/>
                </a:solidFill>
              </a:rPr>
            </a:br>
            <a:r>
              <a:rPr lang="en-GB" sz="1400" dirty="0" err="1" smtClean="0">
                <a:solidFill>
                  <a:schemeClr val="bg1"/>
                </a:solidFill>
              </a:rPr>
              <a:t>Visites</a:t>
            </a:r>
            <a:r>
              <a:rPr lang="en-GB" sz="1400" dirty="0" smtClean="0">
                <a:solidFill>
                  <a:schemeClr val="bg1"/>
                </a:solidFill>
              </a:rPr>
              <a:t> </a:t>
            </a:r>
            <a:r>
              <a:rPr lang="en-GB" sz="1400" dirty="0">
                <a:solidFill>
                  <a:schemeClr val="bg1"/>
                </a:solidFill>
              </a:rPr>
              <a:t>et </a:t>
            </a:r>
            <a:r>
              <a:rPr lang="en-GB" sz="1400" dirty="0" smtClean="0">
                <a:solidFill>
                  <a:schemeClr val="bg1"/>
                </a:solidFill>
              </a:rPr>
              <a:t>organisation des </a:t>
            </a:r>
            <a:r>
              <a:rPr lang="en-GB" sz="1400" dirty="0" err="1" smtClean="0">
                <a:solidFill>
                  <a:schemeClr val="bg1"/>
                </a:solidFill>
              </a:rPr>
              <a:t>événements</a:t>
            </a:r>
            <a:r>
              <a:rPr lang="en-GB" sz="1400" dirty="0">
                <a:solidFill>
                  <a:schemeClr val="bg1"/>
                </a:solidFill>
              </a:rPr>
              <a:t/>
            </a:r>
            <a:br>
              <a:rPr lang="en-GB" sz="1400" dirty="0">
                <a:solidFill>
                  <a:schemeClr val="bg1"/>
                </a:solidFill>
              </a:rPr>
            </a:br>
            <a:r>
              <a:rPr lang="fr-CH" sz="1400" dirty="0" smtClean="0">
                <a:solidFill>
                  <a:schemeClr val="bg1"/>
                </a:solidFill>
              </a:rPr>
              <a:t>Ingénieur </a:t>
            </a:r>
            <a:r>
              <a:rPr lang="fr-CH" sz="1400" dirty="0">
                <a:solidFill>
                  <a:schemeClr val="bg1"/>
                </a:solidFill>
              </a:rPr>
              <a:t>en </a:t>
            </a:r>
            <a:r>
              <a:rPr lang="fr-CH" sz="1400" dirty="0" smtClean="0">
                <a:solidFill>
                  <a:schemeClr val="bg1"/>
                </a:solidFill>
              </a:rPr>
              <a:t>informatique </a:t>
            </a:r>
            <a:r>
              <a:rPr lang="fr-CH" sz="1400" dirty="0" err="1" smtClean="0">
                <a:solidFill>
                  <a:schemeClr val="bg1"/>
                </a:solidFill>
              </a:rPr>
              <a:t>UNamur</a:t>
            </a:r>
            <a:r>
              <a:rPr lang="fr-CH" sz="1400" dirty="0" smtClean="0">
                <a:solidFill>
                  <a:schemeClr val="bg1"/>
                </a:solidFill>
              </a:rPr>
              <a:t> (1993)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01201" y="178111"/>
            <a:ext cx="4801106" cy="2753348"/>
          </a:xfrm>
          <a:prstGeom prst="rect">
            <a:avLst/>
          </a:prstGeom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FR" sz="3600" dirty="0">
                <a:solidFill>
                  <a:schemeClr val="tx1">
                    <a:lumMod val="20000"/>
                    <a:lumOff val="80000"/>
                  </a:schemeClr>
                </a:solidFill>
                <a:latin typeface="+mj-lt"/>
                <a:ea typeface="+mj-ea"/>
                <a:cs typeface="+mj-cs"/>
              </a:rPr>
              <a:t>Quand l’infiniment</a:t>
            </a:r>
          </a:p>
          <a:p>
            <a:pPr fontAlgn="auto">
              <a:spcAft>
                <a:spcPts val="0"/>
              </a:spcAft>
              <a:defRPr/>
            </a:pPr>
            <a:r>
              <a:rPr lang="fr-FR" sz="3600" dirty="0">
                <a:solidFill>
                  <a:schemeClr val="tx1">
                    <a:lumMod val="20000"/>
                    <a:lumOff val="80000"/>
                  </a:schemeClr>
                </a:solidFill>
                <a:latin typeface="+mj-lt"/>
                <a:ea typeface="+mj-ea"/>
                <a:cs typeface="+mj-cs"/>
              </a:rPr>
              <a:t>grand rencontre</a:t>
            </a:r>
          </a:p>
          <a:p>
            <a:pPr fontAlgn="auto">
              <a:spcAft>
                <a:spcPts val="0"/>
              </a:spcAft>
              <a:defRPr/>
            </a:pPr>
            <a:r>
              <a:rPr lang="fr-FR" sz="3600" dirty="0">
                <a:solidFill>
                  <a:schemeClr val="tx1">
                    <a:lumMod val="20000"/>
                    <a:lumOff val="80000"/>
                  </a:schemeClr>
                </a:solidFill>
                <a:latin typeface="+mj-lt"/>
                <a:ea typeface="+mj-ea"/>
                <a:cs typeface="+mj-cs"/>
              </a:rPr>
              <a:t>l’infiniment petit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66639" y="3743373"/>
            <a:ext cx="3980335" cy="400110"/>
          </a:xfrm>
          <a:prstGeom prst="rect">
            <a:avLst/>
          </a:prstGeom>
          <a:solidFill>
            <a:srgbClr val="0055A6">
              <a:alpha val="69804"/>
            </a:srgbClr>
          </a:solidFill>
        </p:spPr>
        <p:txBody>
          <a:bodyPr wrap="square" rtlCol="0">
            <a:spAutoFit/>
          </a:bodyPr>
          <a:lstStyle/>
          <a:p>
            <a:pPr algn="r"/>
            <a:r>
              <a:rPr lang="fr-CH" sz="2000" dirty="0">
                <a:solidFill>
                  <a:schemeClr val="bg1"/>
                </a:solidFill>
              </a:rPr>
              <a:t>La conférence commence </a:t>
            </a:r>
            <a:r>
              <a:rPr lang="fr-CH" sz="2000" dirty="0" smtClean="0">
                <a:solidFill>
                  <a:schemeClr val="bg1"/>
                </a:solidFill>
              </a:rPr>
              <a:t>bientôt</a:t>
            </a:r>
            <a:endParaRPr lang="fr-CH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9432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167275" y="109623"/>
            <a:ext cx="8809449" cy="781050"/>
          </a:xfrm>
          <a:prstGeom prst="rect">
            <a:avLst/>
          </a:prstGeom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FR" sz="3600" dirty="0">
                <a:solidFill>
                  <a:schemeClr val="accent6">
                    <a:lumMod val="50000"/>
                  </a:schemeClr>
                </a:solidFill>
              </a:rPr>
              <a:t>Collaborations</a:t>
            </a:r>
            <a:endParaRPr lang="fr-FR" sz="3600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5575" y="1267127"/>
            <a:ext cx="365760" cy="3657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5575" y="3058186"/>
            <a:ext cx="365760" cy="36576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5575" y="1868405"/>
            <a:ext cx="365760" cy="36576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5575" y="2469683"/>
            <a:ext cx="365760" cy="36576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1335" y="1868405"/>
            <a:ext cx="365760" cy="36576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1335" y="3670126"/>
            <a:ext cx="365760" cy="36576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1335" y="3061329"/>
            <a:ext cx="365760" cy="36576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5575" y="3670126"/>
            <a:ext cx="365760" cy="36576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1335" y="1267127"/>
            <a:ext cx="365760" cy="36576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0683" y="1267127"/>
            <a:ext cx="365760" cy="36576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1335" y="2469683"/>
            <a:ext cx="365760" cy="36576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0683" y="2469683"/>
            <a:ext cx="365760" cy="365760"/>
          </a:xfrm>
          <a:prstGeom prst="rect">
            <a:avLst/>
          </a:prstGeom>
        </p:spPr>
      </p:pic>
      <p:grpSp>
        <p:nvGrpSpPr>
          <p:cNvPr id="188" name="Group 187"/>
          <p:cNvGrpSpPr/>
          <p:nvPr/>
        </p:nvGrpSpPr>
        <p:grpSpPr>
          <a:xfrm>
            <a:off x="136042" y="1165008"/>
            <a:ext cx="846293" cy="2889868"/>
            <a:chOff x="136042" y="1165008"/>
            <a:chExt cx="846293" cy="2889868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3258" y="1165008"/>
              <a:ext cx="509077" cy="486869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3258" y="1766286"/>
              <a:ext cx="509077" cy="486869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3258" y="2367564"/>
              <a:ext cx="509077" cy="486869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3258" y="2956067"/>
              <a:ext cx="509077" cy="486869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3258" y="3568007"/>
              <a:ext cx="509077" cy="486869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6045" y="1272029"/>
              <a:ext cx="325079" cy="325079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6044" y="1877706"/>
              <a:ext cx="325079" cy="325079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6043" y="3063088"/>
              <a:ext cx="325079" cy="325079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6042" y="3675028"/>
              <a:ext cx="325079" cy="325079"/>
            </a:xfrm>
            <a:prstGeom prst="rect">
              <a:avLst/>
            </a:prstGeom>
          </p:spPr>
        </p:pic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6045" y="2470397"/>
              <a:ext cx="325079" cy="325079"/>
            </a:xfrm>
            <a:prstGeom prst="rect">
              <a:avLst/>
            </a:prstGeom>
          </p:spPr>
        </p:pic>
      </p:grpSp>
      <p:grpSp>
        <p:nvGrpSpPr>
          <p:cNvPr id="13" name="Group 12"/>
          <p:cNvGrpSpPr/>
          <p:nvPr/>
        </p:nvGrpSpPr>
        <p:grpSpPr>
          <a:xfrm rot="16200000">
            <a:off x="2264461" y="1342590"/>
            <a:ext cx="240253" cy="121744"/>
            <a:chOff x="7724647" y="1280121"/>
            <a:chExt cx="240253" cy="121744"/>
          </a:xfrm>
        </p:grpSpPr>
        <p:sp>
          <p:nvSpPr>
            <p:cNvPr id="38" name="Flowchart: Magnetic Disk 37"/>
            <p:cNvSpPr/>
            <p:nvPr/>
          </p:nvSpPr>
          <p:spPr>
            <a:xfrm rot="5400000">
              <a:off x="7688874" y="1315898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" name="Flowchart: Magnetic Disk 38"/>
            <p:cNvSpPr/>
            <p:nvPr/>
          </p:nvSpPr>
          <p:spPr>
            <a:xfrm rot="5400000">
              <a:off x="7732989" y="1315904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" name="Flowchart: Magnetic Disk 39"/>
            <p:cNvSpPr/>
            <p:nvPr/>
          </p:nvSpPr>
          <p:spPr>
            <a:xfrm rot="5400000">
              <a:off x="7781111" y="1315894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" name="Flowchart: Magnetic Disk 40"/>
            <p:cNvSpPr/>
            <p:nvPr/>
          </p:nvSpPr>
          <p:spPr>
            <a:xfrm rot="5400000">
              <a:off x="7831299" y="1315894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" name="Flowchart: Magnetic Disk 41"/>
            <p:cNvSpPr/>
            <p:nvPr/>
          </p:nvSpPr>
          <p:spPr>
            <a:xfrm rot="5400000">
              <a:off x="7878939" y="1315898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8" name="Group 47"/>
          <p:cNvGrpSpPr/>
          <p:nvPr/>
        </p:nvGrpSpPr>
        <p:grpSpPr>
          <a:xfrm rot="16200000">
            <a:off x="2351171" y="1383434"/>
            <a:ext cx="240253" cy="121744"/>
            <a:chOff x="7724647" y="1280121"/>
            <a:chExt cx="240253" cy="121744"/>
          </a:xfrm>
        </p:grpSpPr>
        <p:sp>
          <p:nvSpPr>
            <p:cNvPr id="49" name="Flowchart: Magnetic Disk 48"/>
            <p:cNvSpPr/>
            <p:nvPr/>
          </p:nvSpPr>
          <p:spPr>
            <a:xfrm rot="5400000">
              <a:off x="7688874" y="1315898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" name="Flowchart: Magnetic Disk 49"/>
            <p:cNvSpPr/>
            <p:nvPr/>
          </p:nvSpPr>
          <p:spPr>
            <a:xfrm rot="5400000">
              <a:off x="7732989" y="1315904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1" name="Flowchart: Magnetic Disk 50"/>
            <p:cNvSpPr/>
            <p:nvPr/>
          </p:nvSpPr>
          <p:spPr>
            <a:xfrm rot="5400000">
              <a:off x="7781111" y="1315894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2" name="Flowchart: Magnetic Disk 51"/>
            <p:cNvSpPr/>
            <p:nvPr/>
          </p:nvSpPr>
          <p:spPr>
            <a:xfrm rot="5400000">
              <a:off x="7831299" y="1315894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3" name="Flowchart: Magnetic Disk 52"/>
            <p:cNvSpPr/>
            <p:nvPr/>
          </p:nvSpPr>
          <p:spPr>
            <a:xfrm rot="5400000">
              <a:off x="7878939" y="1315898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4" name="Group 53"/>
          <p:cNvGrpSpPr/>
          <p:nvPr/>
        </p:nvGrpSpPr>
        <p:grpSpPr>
          <a:xfrm rot="16200000">
            <a:off x="2203600" y="1433775"/>
            <a:ext cx="240253" cy="121744"/>
            <a:chOff x="7724647" y="1280121"/>
            <a:chExt cx="240253" cy="121744"/>
          </a:xfrm>
        </p:grpSpPr>
        <p:sp>
          <p:nvSpPr>
            <p:cNvPr id="55" name="Flowchart: Magnetic Disk 54"/>
            <p:cNvSpPr/>
            <p:nvPr/>
          </p:nvSpPr>
          <p:spPr>
            <a:xfrm rot="5400000">
              <a:off x="7688874" y="1315898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6" name="Flowchart: Magnetic Disk 55"/>
            <p:cNvSpPr/>
            <p:nvPr/>
          </p:nvSpPr>
          <p:spPr>
            <a:xfrm rot="5400000">
              <a:off x="7732989" y="1315904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" name="Flowchart: Magnetic Disk 56"/>
            <p:cNvSpPr/>
            <p:nvPr/>
          </p:nvSpPr>
          <p:spPr>
            <a:xfrm rot="5400000">
              <a:off x="7781111" y="1315894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" name="Flowchart: Magnetic Disk 57"/>
            <p:cNvSpPr/>
            <p:nvPr/>
          </p:nvSpPr>
          <p:spPr>
            <a:xfrm rot="5400000">
              <a:off x="7831299" y="1315894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" name="Flowchart: Magnetic Disk 58"/>
            <p:cNvSpPr/>
            <p:nvPr/>
          </p:nvSpPr>
          <p:spPr>
            <a:xfrm rot="5400000">
              <a:off x="7878939" y="1315898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60" name="Group 59"/>
          <p:cNvGrpSpPr/>
          <p:nvPr/>
        </p:nvGrpSpPr>
        <p:grpSpPr>
          <a:xfrm rot="16200000">
            <a:off x="1918622" y="1942264"/>
            <a:ext cx="240253" cy="121744"/>
            <a:chOff x="7724647" y="1280121"/>
            <a:chExt cx="240253" cy="121744"/>
          </a:xfrm>
        </p:grpSpPr>
        <p:sp>
          <p:nvSpPr>
            <p:cNvPr id="61" name="Flowchart: Magnetic Disk 60"/>
            <p:cNvSpPr/>
            <p:nvPr/>
          </p:nvSpPr>
          <p:spPr>
            <a:xfrm rot="5400000">
              <a:off x="7688874" y="1315898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/>
            </a:p>
          </p:txBody>
        </p:sp>
        <p:sp>
          <p:nvSpPr>
            <p:cNvPr id="62" name="Flowchart: Magnetic Disk 61"/>
            <p:cNvSpPr/>
            <p:nvPr/>
          </p:nvSpPr>
          <p:spPr>
            <a:xfrm rot="5400000">
              <a:off x="7732989" y="1315904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/>
            </a:p>
          </p:txBody>
        </p:sp>
        <p:sp>
          <p:nvSpPr>
            <p:cNvPr id="63" name="Flowchart: Magnetic Disk 62"/>
            <p:cNvSpPr/>
            <p:nvPr/>
          </p:nvSpPr>
          <p:spPr>
            <a:xfrm rot="5400000">
              <a:off x="7781111" y="1315894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/>
            </a:p>
          </p:txBody>
        </p:sp>
        <p:sp>
          <p:nvSpPr>
            <p:cNvPr id="64" name="Flowchart: Magnetic Disk 63"/>
            <p:cNvSpPr/>
            <p:nvPr/>
          </p:nvSpPr>
          <p:spPr>
            <a:xfrm rot="5400000">
              <a:off x="7831299" y="1315894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/>
            </a:p>
          </p:txBody>
        </p:sp>
        <p:sp>
          <p:nvSpPr>
            <p:cNvPr id="65" name="Flowchart: Magnetic Disk 64"/>
            <p:cNvSpPr/>
            <p:nvPr/>
          </p:nvSpPr>
          <p:spPr>
            <a:xfrm rot="5400000">
              <a:off x="7878939" y="1315898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/>
            </a:p>
          </p:txBody>
        </p:sp>
      </p:grpSp>
      <p:grpSp>
        <p:nvGrpSpPr>
          <p:cNvPr id="72" name="Group 71"/>
          <p:cNvGrpSpPr/>
          <p:nvPr/>
        </p:nvGrpSpPr>
        <p:grpSpPr>
          <a:xfrm rot="16200000">
            <a:off x="1857764" y="2033451"/>
            <a:ext cx="240252" cy="121743"/>
            <a:chOff x="7724648" y="1280121"/>
            <a:chExt cx="240252" cy="121743"/>
          </a:xfrm>
        </p:grpSpPr>
        <p:sp>
          <p:nvSpPr>
            <p:cNvPr id="73" name="Flowchart: Magnetic Disk 72"/>
            <p:cNvSpPr/>
            <p:nvPr/>
          </p:nvSpPr>
          <p:spPr>
            <a:xfrm rot="5400000">
              <a:off x="7688875" y="1315897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/>
            </a:p>
          </p:txBody>
        </p:sp>
        <p:sp>
          <p:nvSpPr>
            <p:cNvPr id="74" name="Flowchart: Magnetic Disk 73"/>
            <p:cNvSpPr/>
            <p:nvPr/>
          </p:nvSpPr>
          <p:spPr>
            <a:xfrm rot="5400000">
              <a:off x="7732990" y="1315903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/>
            </a:p>
          </p:txBody>
        </p:sp>
        <p:sp>
          <p:nvSpPr>
            <p:cNvPr id="75" name="Flowchart: Magnetic Disk 74"/>
            <p:cNvSpPr/>
            <p:nvPr/>
          </p:nvSpPr>
          <p:spPr>
            <a:xfrm rot="5400000">
              <a:off x="7781112" y="1315894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/>
            </a:p>
          </p:txBody>
        </p:sp>
        <p:sp>
          <p:nvSpPr>
            <p:cNvPr id="76" name="Flowchart: Magnetic Disk 75"/>
            <p:cNvSpPr/>
            <p:nvPr/>
          </p:nvSpPr>
          <p:spPr>
            <a:xfrm rot="5400000">
              <a:off x="7831299" y="1315894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/>
            </a:p>
          </p:txBody>
        </p:sp>
        <p:sp>
          <p:nvSpPr>
            <p:cNvPr id="77" name="Flowchart: Magnetic Disk 76"/>
            <p:cNvSpPr/>
            <p:nvPr/>
          </p:nvSpPr>
          <p:spPr>
            <a:xfrm rot="5400000">
              <a:off x="7878939" y="1315899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/>
            </a:p>
          </p:txBody>
        </p:sp>
      </p:grpSp>
      <p:grpSp>
        <p:nvGrpSpPr>
          <p:cNvPr id="78" name="Group 77"/>
          <p:cNvGrpSpPr/>
          <p:nvPr/>
        </p:nvGrpSpPr>
        <p:grpSpPr>
          <a:xfrm rot="16200000">
            <a:off x="2187189" y="2570947"/>
            <a:ext cx="240253" cy="121744"/>
            <a:chOff x="7724647" y="1280121"/>
            <a:chExt cx="240253" cy="121744"/>
          </a:xfrm>
        </p:grpSpPr>
        <p:sp>
          <p:nvSpPr>
            <p:cNvPr id="79" name="Flowchart: Magnetic Disk 78"/>
            <p:cNvSpPr/>
            <p:nvPr/>
          </p:nvSpPr>
          <p:spPr>
            <a:xfrm rot="5400000">
              <a:off x="7688874" y="1315898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0" name="Flowchart: Magnetic Disk 79"/>
            <p:cNvSpPr/>
            <p:nvPr/>
          </p:nvSpPr>
          <p:spPr>
            <a:xfrm rot="5400000">
              <a:off x="7732989" y="1315904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1" name="Flowchart: Magnetic Disk 80"/>
            <p:cNvSpPr/>
            <p:nvPr/>
          </p:nvSpPr>
          <p:spPr>
            <a:xfrm rot="5400000">
              <a:off x="7781111" y="1315894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2" name="Flowchart: Magnetic Disk 81"/>
            <p:cNvSpPr/>
            <p:nvPr/>
          </p:nvSpPr>
          <p:spPr>
            <a:xfrm rot="5400000">
              <a:off x="7831299" y="1315894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3" name="Flowchart: Magnetic Disk 82"/>
            <p:cNvSpPr/>
            <p:nvPr/>
          </p:nvSpPr>
          <p:spPr>
            <a:xfrm rot="5400000">
              <a:off x="7878939" y="1315898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84" name="Group 83"/>
          <p:cNvGrpSpPr/>
          <p:nvPr/>
        </p:nvGrpSpPr>
        <p:grpSpPr>
          <a:xfrm rot="16200000">
            <a:off x="2292296" y="2621135"/>
            <a:ext cx="240253" cy="121744"/>
            <a:chOff x="7724647" y="1280121"/>
            <a:chExt cx="240253" cy="121744"/>
          </a:xfrm>
        </p:grpSpPr>
        <p:sp>
          <p:nvSpPr>
            <p:cNvPr id="85" name="Flowchart: Magnetic Disk 84"/>
            <p:cNvSpPr/>
            <p:nvPr/>
          </p:nvSpPr>
          <p:spPr>
            <a:xfrm rot="5400000">
              <a:off x="7688874" y="1315898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6" name="Flowchart: Magnetic Disk 85"/>
            <p:cNvSpPr/>
            <p:nvPr/>
          </p:nvSpPr>
          <p:spPr>
            <a:xfrm rot="5400000">
              <a:off x="7732989" y="1315904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7" name="Flowchart: Magnetic Disk 86"/>
            <p:cNvSpPr/>
            <p:nvPr/>
          </p:nvSpPr>
          <p:spPr>
            <a:xfrm rot="5400000">
              <a:off x="7781111" y="1315894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8" name="Flowchart: Magnetic Disk 87"/>
            <p:cNvSpPr/>
            <p:nvPr/>
          </p:nvSpPr>
          <p:spPr>
            <a:xfrm rot="5400000">
              <a:off x="7831299" y="1315894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9" name="Flowchart: Magnetic Disk 88"/>
            <p:cNvSpPr/>
            <p:nvPr/>
          </p:nvSpPr>
          <p:spPr>
            <a:xfrm rot="5400000">
              <a:off x="7878939" y="1315898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96" name="Group 95"/>
          <p:cNvGrpSpPr/>
          <p:nvPr/>
        </p:nvGrpSpPr>
        <p:grpSpPr>
          <a:xfrm rot="16200000">
            <a:off x="1938208" y="3125152"/>
            <a:ext cx="240253" cy="121744"/>
            <a:chOff x="7724647" y="1280121"/>
            <a:chExt cx="240253" cy="121744"/>
          </a:xfrm>
        </p:grpSpPr>
        <p:sp>
          <p:nvSpPr>
            <p:cNvPr id="97" name="Flowchart: Magnetic Disk 96"/>
            <p:cNvSpPr/>
            <p:nvPr/>
          </p:nvSpPr>
          <p:spPr>
            <a:xfrm rot="5400000">
              <a:off x="7688874" y="1315898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8" name="Flowchart: Magnetic Disk 97"/>
            <p:cNvSpPr/>
            <p:nvPr/>
          </p:nvSpPr>
          <p:spPr>
            <a:xfrm rot="5400000">
              <a:off x="7732989" y="1315904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9" name="Flowchart: Magnetic Disk 98"/>
            <p:cNvSpPr/>
            <p:nvPr/>
          </p:nvSpPr>
          <p:spPr>
            <a:xfrm rot="5400000">
              <a:off x="7781111" y="1315894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0" name="Flowchart: Magnetic Disk 99"/>
            <p:cNvSpPr/>
            <p:nvPr/>
          </p:nvSpPr>
          <p:spPr>
            <a:xfrm rot="5400000">
              <a:off x="7831299" y="1315894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1" name="Flowchart: Magnetic Disk 100"/>
            <p:cNvSpPr/>
            <p:nvPr/>
          </p:nvSpPr>
          <p:spPr>
            <a:xfrm rot="5400000">
              <a:off x="7878939" y="1315898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02" name="Group 101"/>
          <p:cNvGrpSpPr/>
          <p:nvPr/>
        </p:nvGrpSpPr>
        <p:grpSpPr>
          <a:xfrm rot="16200000">
            <a:off x="2024918" y="3165996"/>
            <a:ext cx="240253" cy="121744"/>
            <a:chOff x="7724647" y="1280121"/>
            <a:chExt cx="240253" cy="121744"/>
          </a:xfrm>
        </p:grpSpPr>
        <p:sp>
          <p:nvSpPr>
            <p:cNvPr id="103" name="Flowchart: Magnetic Disk 102"/>
            <p:cNvSpPr/>
            <p:nvPr/>
          </p:nvSpPr>
          <p:spPr>
            <a:xfrm rot="5400000">
              <a:off x="7688874" y="1315898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4" name="Flowchart: Magnetic Disk 103"/>
            <p:cNvSpPr/>
            <p:nvPr/>
          </p:nvSpPr>
          <p:spPr>
            <a:xfrm rot="5400000">
              <a:off x="7732989" y="1315904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5" name="Flowchart: Magnetic Disk 104"/>
            <p:cNvSpPr/>
            <p:nvPr/>
          </p:nvSpPr>
          <p:spPr>
            <a:xfrm rot="5400000">
              <a:off x="7781111" y="1315894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6" name="Flowchart: Magnetic Disk 105"/>
            <p:cNvSpPr/>
            <p:nvPr/>
          </p:nvSpPr>
          <p:spPr>
            <a:xfrm rot="5400000">
              <a:off x="7831299" y="1315894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7" name="Flowchart: Magnetic Disk 106"/>
            <p:cNvSpPr/>
            <p:nvPr/>
          </p:nvSpPr>
          <p:spPr>
            <a:xfrm rot="5400000">
              <a:off x="7878939" y="1315898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08" name="Group 107"/>
          <p:cNvGrpSpPr/>
          <p:nvPr/>
        </p:nvGrpSpPr>
        <p:grpSpPr>
          <a:xfrm rot="16200000">
            <a:off x="1877347" y="3216337"/>
            <a:ext cx="240253" cy="121744"/>
            <a:chOff x="7724647" y="1280121"/>
            <a:chExt cx="240253" cy="121744"/>
          </a:xfrm>
        </p:grpSpPr>
        <p:sp>
          <p:nvSpPr>
            <p:cNvPr id="109" name="Flowchart: Magnetic Disk 108"/>
            <p:cNvSpPr/>
            <p:nvPr/>
          </p:nvSpPr>
          <p:spPr>
            <a:xfrm rot="5400000">
              <a:off x="7688874" y="1315898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0" name="Flowchart: Magnetic Disk 109"/>
            <p:cNvSpPr/>
            <p:nvPr/>
          </p:nvSpPr>
          <p:spPr>
            <a:xfrm rot="5400000">
              <a:off x="7732989" y="1315904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1" name="Flowchart: Magnetic Disk 110"/>
            <p:cNvSpPr/>
            <p:nvPr/>
          </p:nvSpPr>
          <p:spPr>
            <a:xfrm rot="5400000">
              <a:off x="7781111" y="1315894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2" name="Flowchart: Magnetic Disk 111"/>
            <p:cNvSpPr/>
            <p:nvPr/>
          </p:nvSpPr>
          <p:spPr>
            <a:xfrm rot="5400000">
              <a:off x="7831299" y="1315894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3" name="Flowchart: Magnetic Disk 112"/>
            <p:cNvSpPr/>
            <p:nvPr/>
          </p:nvSpPr>
          <p:spPr>
            <a:xfrm rot="5400000">
              <a:off x="7878939" y="1315898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14" name="Group 113"/>
          <p:cNvGrpSpPr/>
          <p:nvPr/>
        </p:nvGrpSpPr>
        <p:grpSpPr>
          <a:xfrm rot="16200000">
            <a:off x="1964057" y="3784768"/>
            <a:ext cx="240253" cy="121744"/>
            <a:chOff x="7724647" y="1280121"/>
            <a:chExt cx="240253" cy="121744"/>
          </a:xfrm>
        </p:grpSpPr>
        <p:sp>
          <p:nvSpPr>
            <p:cNvPr id="115" name="Flowchart: Magnetic Disk 114"/>
            <p:cNvSpPr/>
            <p:nvPr/>
          </p:nvSpPr>
          <p:spPr>
            <a:xfrm rot="5400000">
              <a:off x="7688874" y="1315898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6" name="Flowchart: Magnetic Disk 115"/>
            <p:cNvSpPr/>
            <p:nvPr/>
          </p:nvSpPr>
          <p:spPr>
            <a:xfrm rot="5400000">
              <a:off x="7732989" y="1315904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7" name="Flowchart: Magnetic Disk 116"/>
            <p:cNvSpPr/>
            <p:nvPr/>
          </p:nvSpPr>
          <p:spPr>
            <a:xfrm rot="5400000">
              <a:off x="7781111" y="1315894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8" name="Flowchart: Magnetic Disk 117"/>
            <p:cNvSpPr/>
            <p:nvPr/>
          </p:nvSpPr>
          <p:spPr>
            <a:xfrm rot="5400000">
              <a:off x="7831299" y="1315894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9" name="Flowchart: Magnetic Disk 118"/>
            <p:cNvSpPr/>
            <p:nvPr/>
          </p:nvSpPr>
          <p:spPr>
            <a:xfrm rot="5400000">
              <a:off x="7878939" y="1315898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20" name="Group 119"/>
          <p:cNvGrpSpPr/>
          <p:nvPr/>
        </p:nvGrpSpPr>
        <p:grpSpPr>
          <a:xfrm rot="16200000">
            <a:off x="1870952" y="3828065"/>
            <a:ext cx="240253" cy="121744"/>
            <a:chOff x="7724647" y="1280121"/>
            <a:chExt cx="240253" cy="121744"/>
          </a:xfrm>
        </p:grpSpPr>
        <p:sp>
          <p:nvSpPr>
            <p:cNvPr id="121" name="Flowchart: Magnetic Disk 120"/>
            <p:cNvSpPr/>
            <p:nvPr/>
          </p:nvSpPr>
          <p:spPr>
            <a:xfrm rot="5400000">
              <a:off x="7688874" y="1315898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2" name="Flowchart: Magnetic Disk 121"/>
            <p:cNvSpPr/>
            <p:nvPr/>
          </p:nvSpPr>
          <p:spPr>
            <a:xfrm rot="5400000">
              <a:off x="7732989" y="1315904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3" name="Flowchart: Magnetic Disk 122"/>
            <p:cNvSpPr/>
            <p:nvPr/>
          </p:nvSpPr>
          <p:spPr>
            <a:xfrm rot="5400000">
              <a:off x="7781111" y="1315894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4" name="Flowchart: Magnetic Disk 123"/>
            <p:cNvSpPr/>
            <p:nvPr/>
          </p:nvSpPr>
          <p:spPr>
            <a:xfrm rot="5400000">
              <a:off x="7831299" y="1315894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5" name="Flowchart: Magnetic Disk 124"/>
            <p:cNvSpPr/>
            <p:nvPr/>
          </p:nvSpPr>
          <p:spPr>
            <a:xfrm rot="5400000">
              <a:off x="7878939" y="1315898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84" name="Group 183"/>
          <p:cNvGrpSpPr/>
          <p:nvPr/>
        </p:nvGrpSpPr>
        <p:grpSpPr>
          <a:xfrm>
            <a:off x="5523426" y="954648"/>
            <a:ext cx="3303499" cy="1355343"/>
            <a:chOff x="5523426" y="954648"/>
            <a:chExt cx="3303499" cy="1355343"/>
          </a:xfrm>
        </p:grpSpPr>
        <p:cxnSp>
          <p:nvCxnSpPr>
            <p:cNvPr id="143" name="Straight Arrow Connector 142"/>
            <p:cNvCxnSpPr>
              <a:stCxn id="37" idx="3"/>
            </p:cNvCxnSpPr>
            <p:nvPr/>
          </p:nvCxnSpPr>
          <p:spPr>
            <a:xfrm>
              <a:off x="5523426" y="1661907"/>
              <a:ext cx="640483" cy="2583"/>
            </a:xfrm>
            <a:prstGeom prst="straightConnector1">
              <a:avLst/>
            </a:prstGeom>
            <a:ln w="57150"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pic>
          <p:nvPicPr>
            <p:cNvPr id="151" name="Picture 150"/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58558" y="954648"/>
              <a:ext cx="2468367" cy="1355343"/>
            </a:xfrm>
            <a:prstGeom prst="rect">
              <a:avLst/>
            </a:prstGeom>
          </p:spPr>
        </p:pic>
      </p:grpSp>
      <p:sp>
        <p:nvSpPr>
          <p:cNvPr id="146" name="TextBox 145"/>
          <p:cNvSpPr txBox="1"/>
          <p:nvPr/>
        </p:nvSpPr>
        <p:spPr>
          <a:xfrm>
            <a:off x="3631326" y="2661373"/>
            <a:ext cx="519559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dirty="0"/>
              <a:t>En réalité, ATLAS compte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2000" dirty="0"/>
              <a:t>44 pays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2000" dirty="0"/>
              <a:t>261 instituts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2000" dirty="0"/>
              <a:t>8442 participants</a:t>
            </a:r>
          </a:p>
          <a:p>
            <a:r>
              <a:rPr lang="fr-CH" sz="2000" dirty="0"/>
              <a:t>et il y a 261 collaborations actives en 2020</a:t>
            </a:r>
            <a:endParaRPr lang="en-GB" sz="2000" dirty="0"/>
          </a:p>
        </p:txBody>
      </p:sp>
      <p:grpSp>
        <p:nvGrpSpPr>
          <p:cNvPr id="186" name="Group 185"/>
          <p:cNvGrpSpPr/>
          <p:nvPr/>
        </p:nvGrpSpPr>
        <p:grpSpPr>
          <a:xfrm>
            <a:off x="2797694" y="1018632"/>
            <a:ext cx="2725732" cy="3141177"/>
            <a:chOff x="2797694" y="1018632"/>
            <a:chExt cx="2725732" cy="3141177"/>
          </a:xfrm>
        </p:grpSpPr>
        <p:sp>
          <p:nvSpPr>
            <p:cNvPr id="37" name="Rectangle 36"/>
            <p:cNvSpPr/>
            <p:nvPr/>
          </p:nvSpPr>
          <p:spPr>
            <a:xfrm>
              <a:off x="3666199" y="1137795"/>
              <a:ext cx="1857227" cy="1048223"/>
            </a:xfrm>
            <a:prstGeom prst="rect">
              <a:avLst/>
            </a:prstGeom>
            <a:ln>
              <a:solidFill>
                <a:schemeClr val="tx2">
                  <a:lumMod val="50000"/>
                </a:schemeClr>
              </a:solidFill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3600" dirty="0"/>
                <a:t>ATLAS</a:t>
              </a:r>
              <a:endParaRPr lang="en-GB" sz="3600" dirty="0"/>
            </a:p>
          </p:txBody>
        </p:sp>
        <p:grpSp>
          <p:nvGrpSpPr>
            <p:cNvPr id="181" name="Group 180"/>
            <p:cNvGrpSpPr/>
            <p:nvPr/>
          </p:nvGrpSpPr>
          <p:grpSpPr>
            <a:xfrm>
              <a:off x="2797694" y="1018632"/>
              <a:ext cx="868505" cy="3141177"/>
              <a:chOff x="2797694" y="1018632"/>
              <a:chExt cx="868505" cy="3141177"/>
            </a:xfrm>
          </p:grpSpPr>
          <p:cxnSp>
            <p:nvCxnSpPr>
              <p:cNvPr id="177" name="Straight Arrow Connector 176"/>
              <p:cNvCxnSpPr>
                <a:endCxn id="37" idx="1"/>
              </p:cNvCxnSpPr>
              <p:nvPr/>
            </p:nvCxnSpPr>
            <p:spPr>
              <a:xfrm>
                <a:off x="2977754" y="1661907"/>
                <a:ext cx="688445" cy="0"/>
              </a:xfrm>
              <a:prstGeom prst="straightConnector1">
                <a:avLst/>
              </a:prstGeom>
              <a:ln w="57150">
                <a:tailEnd type="triangle"/>
              </a:ln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74" name="Straight Connector 173"/>
              <p:cNvCxnSpPr/>
              <p:nvPr/>
            </p:nvCxnSpPr>
            <p:spPr>
              <a:xfrm>
                <a:off x="2977754" y="1018632"/>
                <a:ext cx="0" cy="3141177"/>
              </a:xfrm>
              <a:prstGeom prst="line">
                <a:avLst/>
              </a:prstGeom>
              <a:ln w="57150"/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82" name="Straight Connector 181"/>
              <p:cNvCxnSpPr/>
              <p:nvPr/>
            </p:nvCxnSpPr>
            <p:spPr>
              <a:xfrm flipH="1">
                <a:off x="2807171" y="1018632"/>
                <a:ext cx="199011" cy="0"/>
              </a:xfrm>
              <a:prstGeom prst="line">
                <a:avLst/>
              </a:prstGeom>
              <a:ln w="57150"/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85" name="Straight Connector 184"/>
              <p:cNvCxnSpPr/>
              <p:nvPr/>
            </p:nvCxnSpPr>
            <p:spPr>
              <a:xfrm flipH="1">
                <a:off x="2797694" y="4132173"/>
                <a:ext cx="199011" cy="0"/>
              </a:xfrm>
              <a:prstGeom prst="line">
                <a:avLst/>
              </a:prstGeom>
              <a:ln w="57150"/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546040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67273" y="2454312"/>
            <a:ext cx="24272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dirty="0">
                <a:solidFill>
                  <a:srgbClr val="FF3300"/>
                </a:solidFill>
              </a:rPr>
              <a:t>61 avec accords</a:t>
            </a:r>
            <a:endParaRPr lang="en-GB" sz="2400" dirty="0">
              <a:solidFill>
                <a:srgbClr val="FF33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7275" y="1992647"/>
            <a:ext cx="22220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3 observateurs</a:t>
            </a:r>
            <a:endParaRPr lang="en-GB" sz="2400" dirty="0">
              <a:solidFill>
                <a:schemeClr val="tx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7275" y="1581722"/>
            <a:ext cx="16401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dirty="0">
                <a:solidFill>
                  <a:srgbClr val="6666FF"/>
                </a:solidFill>
              </a:rPr>
              <a:t>8 associés</a:t>
            </a:r>
            <a:endParaRPr lang="en-GB" sz="2400" dirty="0">
              <a:solidFill>
                <a:srgbClr val="6666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7275" y="1185142"/>
            <a:ext cx="18966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dirty="0">
                <a:solidFill>
                  <a:schemeClr val="tx1">
                    <a:lumMod val="75000"/>
                  </a:schemeClr>
                </a:solidFill>
              </a:rPr>
              <a:t>23 membres</a:t>
            </a:r>
            <a:endParaRPr lang="en-GB" sz="2400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67275" y="109623"/>
            <a:ext cx="8809449" cy="781050"/>
          </a:xfrm>
          <a:prstGeom prst="rect">
            <a:avLst/>
          </a:prstGeom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FR" sz="3600" dirty="0">
                <a:solidFill>
                  <a:schemeClr val="accent6">
                    <a:lumMod val="50000"/>
                  </a:schemeClr>
                </a:solidFill>
              </a:rPr>
              <a:t>Une collaboration mondiale</a:t>
            </a:r>
            <a:endParaRPr lang="fr-FR" sz="3600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7697" y="1013894"/>
            <a:ext cx="7544532" cy="3216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3409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167275" y="109623"/>
            <a:ext cx="8809449" cy="781050"/>
          </a:xfrm>
          <a:prstGeom prst="rect">
            <a:avLst/>
          </a:prstGeom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FR" sz="3600" dirty="0">
                <a:solidFill>
                  <a:schemeClr val="accent6">
                    <a:lumMod val="50000"/>
                  </a:schemeClr>
                </a:solidFill>
              </a:rPr>
              <a:t>Combien de personnes?</a:t>
            </a:r>
            <a:endParaRPr lang="fr-FR" sz="3600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6" name="Title 1"/>
          <p:cNvSpPr txBox="1">
            <a:spLocks/>
          </p:cNvSpPr>
          <p:nvPr/>
        </p:nvSpPr>
        <p:spPr>
          <a:xfrm>
            <a:off x="6383794" y="108783"/>
            <a:ext cx="2754956" cy="781050"/>
          </a:xfrm>
          <a:prstGeom prst="rect">
            <a:avLst/>
          </a:prstGeom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FR" sz="3600" dirty="0">
                <a:solidFill>
                  <a:schemeClr val="accent6">
                    <a:lumMod val="50000"/>
                  </a:schemeClr>
                </a:solidFill>
              </a:rPr>
              <a:t> 20 000!</a:t>
            </a:r>
            <a:endParaRPr lang="fr-FR" sz="3600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2113588" y="1386673"/>
            <a:ext cx="6716734" cy="1426180"/>
            <a:chOff x="2113588" y="1386673"/>
            <a:chExt cx="6716734" cy="1426180"/>
          </a:xfrm>
        </p:grpSpPr>
        <p:sp>
          <p:nvSpPr>
            <p:cNvPr id="108" name="TextBox 107"/>
            <p:cNvSpPr txBox="1"/>
            <p:nvPr/>
          </p:nvSpPr>
          <p:spPr>
            <a:xfrm>
              <a:off x="6387676" y="2351188"/>
              <a:ext cx="244264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2400" dirty="0">
                  <a:solidFill>
                    <a:srgbClr val="C00000"/>
                  </a:solidFill>
                </a:rPr>
                <a:t>550 	 étudiants</a:t>
              </a:r>
              <a:endParaRPr lang="en-GB" sz="2400" dirty="0">
                <a:solidFill>
                  <a:srgbClr val="C00000"/>
                </a:solidFill>
              </a:endParaRPr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2113588" y="1386673"/>
              <a:ext cx="970817" cy="492525"/>
              <a:chOff x="2113588" y="1386673"/>
              <a:chExt cx="970817" cy="492525"/>
            </a:xfrm>
          </p:grpSpPr>
          <p:pic>
            <p:nvPicPr>
              <p:cNvPr id="10" name="Picture 9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596657" y="1391450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1" name="Picture 10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13588" y="1386673"/>
                <a:ext cx="487748" cy="487748"/>
              </a:xfrm>
              <a:prstGeom prst="rect">
                <a:avLst/>
              </a:prstGeom>
            </p:spPr>
          </p:pic>
        </p:grpSp>
      </p:grpSp>
      <p:grpSp>
        <p:nvGrpSpPr>
          <p:cNvPr id="17" name="Group 16"/>
          <p:cNvGrpSpPr/>
          <p:nvPr/>
        </p:nvGrpSpPr>
        <p:grpSpPr>
          <a:xfrm>
            <a:off x="162596" y="887261"/>
            <a:ext cx="8564633" cy="975496"/>
            <a:chOff x="162596" y="887261"/>
            <a:chExt cx="8564633" cy="975496"/>
          </a:xfrm>
        </p:grpSpPr>
        <p:sp>
          <p:nvSpPr>
            <p:cNvPr id="106" name="TextBox 105"/>
            <p:cNvSpPr txBox="1"/>
            <p:nvPr/>
          </p:nvSpPr>
          <p:spPr>
            <a:xfrm>
              <a:off x="6387676" y="1057946"/>
              <a:ext cx="233955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2400" dirty="0">
                  <a:solidFill>
                    <a:schemeClr val="tx2"/>
                  </a:solidFill>
                </a:rPr>
                <a:t>2 600	 titulaires</a:t>
              </a:r>
              <a:endParaRPr lang="en-GB" sz="2400" dirty="0">
                <a:solidFill>
                  <a:schemeClr val="tx2"/>
                </a:solidFill>
              </a:endParaRPr>
            </a:p>
          </p:txBody>
        </p:sp>
        <p:grpSp>
          <p:nvGrpSpPr>
            <p:cNvPr id="16" name="Group 15"/>
            <p:cNvGrpSpPr/>
            <p:nvPr/>
          </p:nvGrpSpPr>
          <p:grpSpPr>
            <a:xfrm>
              <a:off x="162596" y="887261"/>
              <a:ext cx="5857655" cy="975496"/>
              <a:chOff x="162596" y="887261"/>
              <a:chExt cx="5857655" cy="975496"/>
            </a:xfrm>
          </p:grpSpPr>
          <p:pic>
            <p:nvPicPr>
              <p:cNvPr id="4" name="Picture 3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67275" y="890673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5" name="Picture 4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55023" y="890673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66" name="Picture 65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142771" y="890673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67" name="Picture 66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630519" y="889308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68" name="Picture 67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118267" y="888626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69" name="Picture 68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606015" y="887261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70" name="Picture 69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093763" y="894085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80" name="Picture 79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581511" y="894085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81" name="Picture 80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069259" y="894085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90" name="Picture 89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557007" y="892720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94" name="Picture 93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044755" y="892038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95" name="Picture 94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532503" y="890673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14" name="Picture 113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62596" y="1375009"/>
                <a:ext cx="487748" cy="487748"/>
              </a:xfrm>
              <a:prstGeom prst="rect">
                <a:avLst/>
              </a:prstGeom>
            </p:spPr>
          </p:pic>
        </p:grpSp>
      </p:grpSp>
      <p:grpSp>
        <p:nvGrpSpPr>
          <p:cNvPr id="19" name="Group 18"/>
          <p:cNvGrpSpPr/>
          <p:nvPr/>
        </p:nvGrpSpPr>
        <p:grpSpPr>
          <a:xfrm>
            <a:off x="650344" y="1380124"/>
            <a:ext cx="8488406" cy="971064"/>
            <a:chOff x="650344" y="1380124"/>
            <a:chExt cx="8488406" cy="971064"/>
          </a:xfrm>
        </p:grpSpPr>
        <p:sp>
          <p:nvSpPr>
            <p:cNvPr id="107" name="TextBox 106"/>
            <p:cNvSpPr txBox="1"/>
            <p:nvPr/>
          </p:nvSpPr>
          <p:spPr>
            <a:xfrm>
              <a:off x="6387676" y="1520191"/>
              <a:ext cx="275107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2400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800	 boursiers</a:t>
              </a:r>
              <a:br>
                <a:rPr lang="fr-CH" sz="2400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</a:br>
              <a:r>
                <a:rPr lang="fr-CH" sz="2400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	 &amp; apprentis</a:t>
              </a:r>
              <a:endParaRPr lang="en-GB" sz="2400" dirty="0">
                <a:solidFill>
                  <a:schemeClr val="tx1">
                    <a:lumMod val="60000"/>
                    <a:lumOff val="40000"/>
                  </a:schemeClr>
                </a:solidFill>
              </a:endParaRPr>
            </a:p>
          </p:txBody>
        </p:sp>
        <p:grpSp>
          <p:nvGrpSpPr>
            <p:cNvPr id="18" name="Group 17"/>
            <p:cNvGrpSpPr/>
            <p:nvPr/>
          </p:nvGrpSpPr>
          <p:grpSpPr>
            <a:xfrm>
              <a:off x="650344" y="1380124"/>
              <a:ext cx="1463244" cy="494883"/>
              <a:chOff x="650344" y="1380124"/>
              <a:chExt cx="1463244" cy="494883"/>
            </a:xfrm>
          </p:grpSpPr>
          <p:pic>
            <p:nvPicPr>
              <p:cNvPr id="6" name="Picture 5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138092" y="1385239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7" name="Picture 6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50344" y="1380124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17" name="Picture 116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625840" y="1387259"/>
                <a:ext cx="487748" cy="487748"/>
              </a:xfrm>
              <a:prstGeom prst="rect">
                <a:avLst/>
              </a:prstGeom>
            </p:spPr>
          </p:pic>
        </p:grpSp>
      </p:grpSp>
      <p:grpSp>
        <p:nvGrpSpPr>
          <p:cNvPr id="23" name="Group 22"/>
          <p:cNvGrpSpPr/>
          <p:nvPr/>
        </p:nvGrpSpPr>
        <p:grpSpPr>
          <a:xfrm>
            <a:off x="167275" y="1393865"/>
            <a:ext cx="8885839" cy="2965851"/>
            <a:chOff x="167275" y="1393865"/>
            <a:chExt cx="8885839" cy="2965851"/>
          </a:xfrm>
        </p:grpSpPr>
        <p:sp>
          <p:nvSpPr>
            <p:cNvPr id="109" name="TextBox 108"/>
            <p:cNvSpPr txBox="1"/>
            <p:nvPr/>
          </p:nvSpPr>
          <p:spPr>
            <a:xfrm>
              <a:off x="6383794" y="2812853"/>
              <a:ext cx="266932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2400" dirty="0">
                  <a:solidFill>
                    <a:srgbClr val="EB7F4F"/>
                  </a:solidFill>
                </a:rPr>
                <a:t>15 000 utilisateurs</a:t>
              </a:r>
            </a:p>
          </p:txBody>
        </p:sp>
        <p:grpSp>
          <p:nvGrpSpPr>
            <p:cNvPr id="22" name="Group 21"/>
            <p:cNvGrpSpPr/>
            <p:nvPr/>
          </p:nvGrpSpPr>
          <p:grpSpPr>
            <a:xfrm>
              <a:off x="167275" y="1393865"/>
              <a:ext cx="5860654" cy="2965851"/>
              <a:chOff x="167275" y="1393865"/>
              <a:chExt cx="5860654" cy="2965851"/>
            </a:xfrm>
          </p:grpSpPr>
          <p:pic>
            <p:nvPicPr>
              <p:cNvPr id="12" name="Picture 11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3089084" y="1393865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3" name="Picture 12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3576832" y="1393865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18" name="Picture 117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4064580" y="1393865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19" name="Picture 118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4552328" y="1393865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20" name="Picture 119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035397" y="1393865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21" name="Picture 120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5523145" y="1393865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24" name="Picture 123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596657" y="1862757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25" name="Picture 124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67275" y="1862757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26" name="Picture 125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655023" y="1862757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27" name="Picture 126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142771" y="1862757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28" name="Picture 127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625840" y="1862757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29" name="Picture 128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2113588" y="1862757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30" name="Picture 129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523145" y="1862757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31" name="Picture 130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3093763" y="1862757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32" name="Picture 131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3581511" y="1862757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33" name="Picture 132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4069259" y="1862757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34" name="Picture 133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4552328" y="1862757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35" name="Picture 134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5040076" y="1862757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36" name="Picture 135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108909" y="2365113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38" name="Picture 137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67275" y="2365113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39" name="Picture 138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655023" y="2365113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40" name="Picture 139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138092" y="2365113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41" name="Picture 140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625840" y="2365113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42" name="Picture 141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035397" y="2365113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43" name="Picture 142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2606015" y="2365113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44" name="Picture 143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3093763" y="2365113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45" name="Picture 144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3581511" y="2365113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46" name="Picture 145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4064580" y="2365113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47" name="Picture 146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4552328" y="2365113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48" name="Picture 147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5527824" y="2367222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49" name="Picture 148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606015" y="2869302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50" name="Picture 149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76633" y="2869302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51" name="Picture 150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664381" y="2869302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52" name="Picture 151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152129" y="2869302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53" name="Picture 152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635198" y="2869302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54" name="Picture 153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2122946" y="2869302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55" name="Picture 154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532503" y="2869302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56" name="Picture 155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3103121" y="2869302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57" name="Picture 156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3590869" y="2869302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58" name="Picture 157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4078617" y="2869302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59" name="Picture 158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4561686" y="2869302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60" name="Picture 159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5049434" y="2869302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62" name="Picture 161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84311" y="3871968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63" name="Picture 162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672059" y="3871968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73" name="Picture 172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121266" y="3370079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74" name="Picture 173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79632" y="3370079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75" name="Picture 174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667380" y="3370079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76" name="Picture 175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150449" y="3370079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77" name="Picture 176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638197" y="3370079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78" name="Picture 177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047754" y="3370079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79" name="Picture 178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2618372" y="3370079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80" name="Picture 179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3106120" y="3370079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81" name="Picture 180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3593868" y="3370079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82" name="Picture 181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4076937" y="3370079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83" name="Picture 182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4564685" y="3370079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84" name="Picture 183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5540181" y="3372188"/>
                <a:ext cx="487748" cy="487748"/>
              </a:xfrm>
              <a:prstGeom prst="rect">
                <a:avLst/>
              </a:prstGeom>
            </p:spPr>
          </p:pic>
        </p:grpSp>
      </p:grpSp>
      <p:grpSp>
        <p:nvGrpSpPr>
          <p:cNvPr id="25" name="Group 24"/>
          <p:cNvGrpSpPr/>
          <p:nvPr/>
        </p:nvGrpSpPr>
        <p:grpSpPr>
          <a:xfrm>
            <a:off x="1161809" y="3274518"/>
            <a:ext cx="7941875" cy="1088610"/>
            <a:chOff x="1161809" y="3274518"/>
            <a:chExt cx="7941875" cy="1088610"/>
          </a:xfrm>
        </p:grpSpPr>
        <p:sp>
          <p:nvSpPr>
            <p:cNvPr id="110" name="TextBox 109"/>
            <p:cNvSpPr txBox="1"/>
            <p:nvPr/>
          </p:nvSpPr>
          <p:spPr>
            <a:xfrm>
              <a:off x="6387676" y="3274518"/>
              <a:ext cx="271600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2400" dirty="0">
                  <a:solidFill>
                    <a:srgbClr val="5E975B"/>
                  </a:solidFill>
                </a:rPr>
                <a:t>2 000	 entreprises</a:t>
              </a:r>
              <a:br>
                <a:rPr lang="fr-CH" sz="2400" dirty="0">
                  <a:solidFill>
                    <a:srgbClr val="5E975B"/>
                  </a:solidFill>
                </a:rPr>
              </a:br>
              <a:r>
                <a:rPr lang="fr-CH" sz="2400" dirty="0">
                  <a:solidFill>
                    <a:srgbClr val="5E975B"/>
                  </a:solidFill>
                </a:rPr>
                <a:t>	 extérieures</a:t>
              </a:r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1161809" y="3870856"/>
              <a:ext cx="4866120" cy="492272"/>
              <a:chOff x="1161809" y="3870856"/>
              <a:chExt cx="4866120" cy="492272"/>
            </a:xfrm>
          </p:grpSpPr>
          <p:pic>
            <p:nvPicPr>
              <p:cNvPr id="14" name="Picture 13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5052433" y="3875380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5" name="Picture 14"/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5540181" y="3875380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85" name="Picture 184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4078617" y="3875380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86" name="Picture 185"/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4566365" y="3875380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87" name="Picture 186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3097436" y="3870856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88" name="Picture 187"/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3585184" y="3870856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89" name="Picture 188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2123620" y="3870856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90" name="Picture 189"/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2611368" y="3870856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91" name="Picture 190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1161809" y="3870856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92" name="Picture 191"/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1649557" y="3870856"/>
                <a:ext cx="487748" cy="487748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690461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Higgsfield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24143"/>
            <a:ext cx="9144006" cy="4471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67275" y="190500"/>
            <a:ext cx="8809449" cy="2457450"/>
          </a:xfrm>
          <a:prstGeom prst="rect">
            <a:avLst/>
          </a:prstGeom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CH" sz="3600" dirty="0">
                <a:solidFill>
                  <a:schemeClr val="bg1"/>
                </a:solidFill>
              </a:rPr>
              <a:t>Le CERN</a:t>
            </a:r>
          </a:p>
          <a:p>
            <a:pPr fontAlgn="auto">
              <a:spcAft>
                <a:spcPts val="0"/>
              </a:spcAft>
              <a:defRPr/>
            </a:pPr>
            <a:r>
              <a:rPr lang="fr-CH" sz="3600" i="1" dirty="0">
                <a:solidFill>
                  <a:schemeClr val="bg1"/>
                </a:solidFill>
              </a:rPr>
              <a:t>A quoi ça sert ?</a:t>
            </a:r>
            <a:endParaRPr lang="fr-FR" sz="36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5671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362"/>
          <a:stretch/>
        </p:blipFill>
        <p:spPr>
          <a:xfrm>
            <a:off x="0" y="0"/>
            <a:ext cx="9144000" cy="4446827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153910" y="190500"/>
            <a:ext cx="5375354" cy="704850"/>
          </a:xfrm>
          <a:prstGeom prst="rect">
            <a:avLst/>
          </a:prstGeom>
          <a:solidFill>
            <a:srgbClr val="00519C">
              <a:alpha val="69804"/>
            </a:srgbClr>
          </a:solidFill>
          <a:ln>
            <a:noFill/>
          </a:ln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CH" sz="3600" dirty="0">
                <a:solidFill>
                  <a:schemeClr val="bg1"/>
                </a:solidFill>
              </a:rPr>
              <a:t>Recherche fondamentale</a:t>
            </a:r>
            <a:endParaRPr lang="fr-FR" sz="36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7333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837" y="1574012"/>
            <a:ext cx="1005070" cy="9746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153909" y="190500"/>
            <a:ext cx="8926717" cy="750046"/>
          </a:xfrm>
          <a:prstGeom prst="rect">
            <a:avLst/>
          </a:prstGeom>
          <a:ln>
            <a:noFill/>
          </a:ln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CH" sz="3600" dirty="0">
                <a:solidFill>
                  <a:sysClr val="windowText" lastClr="000000"/>
                </a:solidFill>
              </a:rPr>
              <a:t>De quoi est composée la matière ?</a:t>
            </a:r>
            <a:endParaRPr lang="fr-FR" sz="3600" i="1" dirty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6441" y="1495412"/>
            <a:ext cx="2190712" cy="109535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5"/>
          <a:srcRect l="28963" r="1" b="12724"/>
          <a:stretch/>
        </p:blipFill>
        <p:spPr>
          <a:xfrm>
            <a:off x="1167897" y="1508998"/>
            <a:ext cx="1280456" cy="117988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6" name="Straight Connector 5"/>
          <p:cNvCxnSpPr>
            <a:endCxn id="24" idx="1"/>
          </p:cNvCxnSpPr>
          <p:nvPr/>
        </p:nvCxnSpPr>
        <p:spPr>
          <a:xfrm flipV="1">
            <a:off x="880131" y="1522645"/>
            <a:ext cx="536418" cy="346734"/>
          </a:xfrm>
          <a:prstGeom prst="line">
            <a:avLst/>
          </a:prstGeom>
          <a:ln w="63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>
            <a:endCxn id="24" idx="3"/>
          </p:cNvCxnSpPr>
          <p:nvPr/>
        </p:nvCxnSpPr>
        <p:spPr>
          <a:xfrm>
            <a:off x="874605" y="1891239"/>
            <a:ext cx="541944" cy="604559"/>
          </a:xfrm>
          <a:prstGeom prst="line">
            <a:avLst/>
          </a:prstGeom>
          <a:ln w="63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2042990" y="1400219"/>
            <a:ext cx="1301760" cy="274747"/>
          </a:xfrm>
          <a:prstGeom prst="line">
            <a:avLst/>
          </a:prstGeom>
          <a:ln w="63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endCxn id="27" idx="3"/>
          </p:cNvCxnSpPr>
          <p:nvPr/>
        </p:nvCxnSpPr>
        <p:spPr>
          <a:xfrm>
            <a:off x="2023783" y="1822096"/>
            <a:ext cx="1091536" cy="703500"/>
          </a:xfrm>
          <a:prstGeom prst="line">
            <a:avLst/>
          </a:prstGeom>
          <a:ln w="63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Oval 23"/>
          <p:cNvSpPr/>
          <p:nvPr/>
        </p:nvSpPr>
        <p:spPr>
          <a:xfrm>
            <a:off x="1215003" y="1321099"/>
            <a:ext cx="1376245" cy="1376245"/>
          </a:xfrm>
          <a:prstGeom prst="ellipse">
            <a:avLst/>
          </a:prstGeom>
          <a:noFill/>
          <a:ln w="9525">
            <a:solidFill>
              <a:schemeClr val="accent6">
                <a:lumMod val="50000"/>
              </a:schemeClr>
            </a:solidFill>
          </a:ln>
          <a:effectLst>
            <a:glow rad="70000">
              <a:schemeClr val="accent1">
                <a:tint val="30000"/>
                <a:shade val="95000"/>
                <a:satMod val="300000"/>
                <a:alpha val="5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0" name="Straight Connector 29"/>
          <p:cNvCxnSpPr/>
          <p:nvPr/>
        </p:nvCxnSpPr>
        <p:spPr>
          <a:xfrm flipV="1">
            <a:off x="3587468" y="1427102"/>
            <a:ext cx="1210532" cy="478763"/>
          </a:xfrm>
          <a:prstGeom prst="line">
            <a:avLst/>
          </a:prstGeom>
          <a:ln w="63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stCxn id="61" idx="4"/>
          </p:cNvCxnSpPr>
          <p:nvPr/>
        </p:nvCxnSpPr>
        <p:spPr>
          <a:xfrm>
            <a:off x="3595909" y="2166119"/>
            <a:ext cx="1303488" cy="473453"/>
          </a:xfrm>
          <a:prstGeom prst="line">
            <a:avLst/>
          </a:prstGeom>
          <a:ln w="63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Oval 58"/>
          <p:cNvSpPr/>
          <p:nvPr/>
        </p:nvSpPr>
        <p:spPr>
          <a:xfrm>
            <a:off x="4495332" y="1321099"/>
            <a:ext cx="1376245" cy="1376245"/>
          </a:xfrm>
          <a:prstGeom prst="ellipse">
            <a:avLst/>
          </a:prstGeom>
          <a:noFill/>
          <a:ln w="9525">
            <a:solidFill>
              <a:schemeClr val="accent6">
                <a:lumMod val="50000"/>
              </a:schemeClr>
            </a:solidFill>
          </a:ln>
          <a:effectLst>
            <a:glow rad="70000">
              <a:schemeClr val="accent1">
                <a:tint val="30000"/>
                <a:shade val="95000"/>
                <a:satMod val="300000"/>
                <a:alpha val="5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Oval 60"/>
          <p:cNvSpPr/>
          <p:nvPr/>
        </p:nvSpPr>
        <p:spPr>
          <a:xfrm>
            <a:off x="3465782" y="1905865"/>
            <a:ext cx="260254" cy="260254"/>
          </a:xfrm>
          <a:prstGeom prst="ellipse">
            <a:avLst/>
          </a:prstGeom>
          <a:gradFill>
            <a:gsLst>
              <a:gs pos="0">
                <a:schemeClr val="bg1"/>
              </a:gs>
              <a:gs pos="57000">
                <a:srgbClr val="FFC000"/>
              </a:gs>
              <a:gs pos="86000">
                <a:srgbClr val="EB7F4F"/>
              </a:gs>
            </a:gsLst>
            <a:path path="circle">
              <a:fillToRect l="100000" b="100000"/>
            </a:path>
          </a:gradFill>
          <a:ln>
            <a:solidFill>
              <a:srgbClr val="FFC000"/>
            </a:solidFill>
          </a:ln>
          <a:effectLst/>
        </p:spPr>
        <p:style>
          <a:lnRef idx="1">
            <a:schemeClr val="dk1"/>
          </a:lnRef>
          <a:fillRef idx="100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Oval 76"/>
          <p:cNvSpPr/>
          <p:nvPr/>
        </p:nvSpPr>
        <p:spPr>
          <a:xfrm>
            <a:off x="5191582" y="1969226"/>
            <a:ext cx="400918" cy="400918"/>
          </a:xfrm>
          <a:prstGeom prst="ellipse">
            <a:avLst/>
          </a:prstGeom>
          <a:gradFill flip="none" rotWithShape="1">
            <a:gsLst>
              <a:gs pos="96460">
                <a:srgbClr val="FF0000"/>
              </a:gs>
              <a:gs pos="7000">
                <a:schemeClr val="bg1"/>
              </a:gs>
              <a:gs pos="57000">
                <a:srgbClr val="C00000"/>
              </a:gs>
            </a:gsLst>
            <a:path path="circle">
              <a:fillToRect l="100000" b="100000"/>
            </a:path>
            <a:tileRect t="-100000" r="-100000"/>
          </a:gradFill>
          <a:effectLst/>
        </p:spPr>
        <p:style>
          <a:lnRef idx="1">
            <a:schemeClr val="dk1"/>
          </a:lnRef>
          <a:fillRef idx="100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Oval 72"/>
          <p:cNvSpPr/>
          <p:nvPr/>
        </p:nvSpPr>
        <p:spPr>
          <a:xfrm>
            <a:off x="5202921" y="1674966"/>
            <a:ext cx="400918" cy="400918"/>
          </a:xfrm>
          <a:prstGeom prst="ellipse">
            <a:avLst/>
          </a:prstGeom>
          <a:gradFill flip="none" rotWithShape="1">
            <a:gsLst>
              <a:gs pos="96460">
                <a:srgbClr val="0055A0"/>
              </a:gs>
              <a:gs pos="7000">
                <a:schemeClr val="bg1"/>
              </a:gs>
              <a:gs pos="57000">
                <a:srgbClr val="4A70B3"/>
              </a:gs>
            </a:gsLst>
            <a:path path="circle">
              <a:fillToRect l="100000" b="100000"/>
            </a:path>
            <a:tileRect t="-100000" r="-100000"/>
          </a:gradFill>
          <a:effectLst/>
        </p:spPr>
        <p:style>
          <a:lnRef idx="1">
            <a:schemeClr val="dk1"/>
          </a:lnRef>
          <a:fillRef idx="100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Oval 75"/>
          <p:cNvSpPr/>
          <p:nvPr/>
        </p:nvSpPr>
        <p:spPr>
          <a:xfrm>
            <a:off x="4991123" y="1586851"/>
            <a:ext cx="400918" cy="400918"/>
          </a:xfrm>
          <a:prstGeom prst="ellipse">
            <a:avLst/>
          </a:prstGeom>
          <a:gradFill flip="none" rotWithShape="1">
            <a:gsLst>
              <a:gs pos="96460">
                <a:srgbClr val="FF0000"/>
              </a:gs>
              <a:gs pos="7000">
                <a:schemeClr val="bg1"/>
              </a:gs>
              <a:gs pos="57000">
                <a:srgbClr val="C00000"/>
              </a:gs>
            </a:gsLst>
            <a:path path="circle">
              <a:fillToRect l="100000" b="100000"/>
            </a:path>
            <a:tileRect t="-100000" r="-100000"/>
          </a:gradFill>
          <a:effectLst/>
        </p:spPr>
        <p:style>
          <a:lnRef idx="1">
            <a:schemeClr val="dk1"/>
          </a:lnRef>
          <a:fillRef idx="100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Oval 73"/>
          <p:cNvSpPr/>
          <p:nvPr/>
        </p:nvSpPr>
        <p:spPr>
          <a:xfrm>
            <a:off x="4779324" y="1674966"/>
            <a:ext cx="400918" cy="400918"/>
          </a:xfrm>
          <a:prstGeom prst="ellipse">
            <a:avLst/>
          </a:prstGeom>
          <a:gradFill flip="none" rotWithShape="1">
            <a:gsLst>
              <a:gs pos="96460">
                <a:srgbClr val="0055A0"/>
              </a:gs>
              <a:gs pos="7000">
                <a:schemeClr val="bg1"/>
              </a:gs>
              <a:gs pos="57000">
                <a:srgbClr val="4A70B3"/>
              </a:gs>
            </a:gsLst>
            <a:path path="circle">
              <a:fillToRect l="100000" b="100000"/>
            </a:path>
            <a:tileRect t="-100000" r="-100000"/>
          </a:gradFill>
          <a:effectLst/>
        </p:spPr>
        <p:style>
          <a:lnRef idx="1">
            <a:schemeClr val="dk1"/>
          </a:lnRef>
          <a:fillRef idx="100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Oval 77"/>
          <p:cNvSpPr/>
          <p:nvPr/>
        </p:nvSpPr>
        <p:spPr>
          <a:xfrm>
            <a:off x="4734724" y="1939226"/>
            <a:ext cx="400918" cy="400918"/>
          </a:xfrm>
          <a:prstGeom prst="ellipse">
            <a:avLst/>
          </a:prstGeom>
          <a:gradFill flip="none" rotWithShape="1">
            <a:gsLst>
              <a:gs pos="96460">
                <a:srgbClr val="FF0000"/>
              </a:gs>
              <a:gs pos="7000">
                <a:schemeClr val="bg1"/>
              </a:gs>
              <a:gs pos="57000">
                <a:srgbClr val="C00000"/>
              </a:gs>
            </a:gsLst>
            <a:path path="circle">
              <a:fillToRect l="100000" b="100000"/>
            </a:path>
            <a:tileRect t="-100000" r="-100000"/>
          </a:gradFill>
          <a:effectLst/>
        </p:spPr>
        <p:style>
          <a:lnRef idx="1">
            <a:schemeClr val="dk1"/>
          </a:lnRef>
          <a:fillRef idx="100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Oval 74"/>
          <p:cNvSpPr/>
          <p:nvPr/>
        </p:nvSpPr>
        <p:spPr>
          <a:xfrm>
            <a:off x="4960342" y="2061334"/>
            <a:ext cx="400918" cy="400918"/>
          </a:xfrm>
          <a:prstGeom prst="ellipse">
            <a:avLst/>
          </a:prstGeom>
          <a:gradFill flip="none" rotWithShape="1">
            <a:gsLst>
              <a:gs pos="96460">
                <a:srgbClr val="0055A0"/>
              </a:gs>
              <a:gs pos="7000">
                <a:schemeClr val="bg1"/>
              </a:gs>
              <a:gs pos="57000">
                <a:srgbClr val="4A70B3"/>
              </a:gs>
            </a:gsLst>
            <a:path path="circle">
              <a:fillToRect l="100000" b="100000"/>
            </a:path>
            <a:tileRect t="-100000" r="-100000"/>
          </a:gradFill>
          <a:effectLst/>
        </p:spPr>
        <p:style>
          <a:lnRef idx="1">
            <a:schemeClr val="dk1"/>
          </a:lnRef>
          <a:fillRef idx="100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0" name="Straight Connector 79"/>
          <p:cNvCxnSpPr>
            <a:stCxn id="72" idx="0"/>
          </p:cNvCxnSpPr>
          <p:nvPr/>
        </p:nvCxnSpPr>
        <p:spPr>
          <a:xfrm flipV="1">
            <a:off x="5160801" y="1419970"/>
            <a:ext cx="1299413" cy="402126"/>
          </a:xfrm>
          <a:prstGeom prst="line">
            <a:avLst/>
          </a:prstGeom>
          <a:ln w="63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>
            <a:stCxn id="72" idx="4"/>
          </p:cNvCxnSpPr>
          <p:nvPr/>
        </p:nvCxnSpPr>
        <p:spPr>
          <a:xfrm>
            <a:off x="5160801" y="2223014"/>
            <a:ext cx="1398852" cy="470122"/>
          </a:xfrm>
          <a:prstGeom prst="line">
            <a:avLst/>
          </a:prstGeom>
          <a:ln w="63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Oval 21"/>
          <p:cNvSpPr/>
          <p:nvPr/>
        </p:nvSpPr>
        <p:spPr>
          <a:xfrm>
            <a:off x="6248483" y="1544252"/>
            <a:ext cx="1017723" cy="1017723"/>
          </a:xfrm>
          <a:prstGeom prst="ellipse">
            <a:avLst/>
          </a:prstGeom>
          <a:gradFill flip="none" rotWithShape="1">
            <a:gsLst>
              <a:gs pos="96460">
                <a:srgbClr val="0055A0"/>
              </a:gs>
              <a:gs pos="7000">
                <a:schemeClr val="bg1"/>
              </a:gs>
              <a:gs pos="57000">
                <a:srgbClr val="4A70B3"/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1">
            <a:schemeClr val="dk1"/>
          </a:lnRef>
          <a:fillRef idx="100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Oval 71"/>
          <p:cNvSpPr/>
          <p:nvPr/>
        </p:nvSpPr>
        <p:spPr>
          <a:xfrm>
            <a:off x="4960342" y="1822096"/>
            <a:ext cx="400918" cy="400918"/>
          </a:xfrm>
          <a:prstGeom prst="ellipse">
            <a:avLst/>
          </a:prstGeom>
          <a:gradFill flip="none" rotWithShape="1">
            <a:gsLst>
              <a:gs pos="96460">
                <a:srgbClr val="0055A0"/>
              </a:gs>
              <a:gs pos="7000">
                <a:schemeClr val="bg1"/>
              </a:gs>
              <a:gs pos="57000">
                <a:srgbClr val="4A70B3"/>
              </a:gs>
            </a:gsLst>
            <a:path path="circle">
              <a:fillToRect l="100000" b="100000"/>
            </a:path>
            <a:tileRect t="-100000" r="-100000"/>
          </a:gradFill>
          <a:effectLst/>
        </p:spPr>
        <p:style>
          <a:lnRef idx="1">
            <a:schemeClr val="dk1"/>
          </a:lnRef>
          <a:fillRef idx="100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8" name="Oval 87"/>
          <p:cNvSpPr/>
          <p:nvPr/>
        </p:nvSpPr>
        <p:spPr>
          <a:xfrm>
            <a:off x="6460214" y="1724772"/>
            <a:ext cx="301306" cy="301306"/>
          </a:xfrm>
          <a:prstGeom prst="ellipse">
            <a:avLst/>
          </a:prstGeom>
          <a:gradFill flip="none" rotWithShape="1">
            <a:gsLst>
              <a:gs pos="96460">
                <a:schemeClr val="tx2">
                  <a:lumMod val="60000"/>
                  <a:lumOff val="40000"/>
                </a:schemeClr>
              </a:gs>
              <a:gs pos="7000">
                <a:schemeClr val="bg1"/>
              </a:gs>
              <a:gs pos="57000">
                <a:schemeClr val="tx1">
                  <a:lumMod val="7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effectLst/>
        </p:spPr>
        <p:style>
          <a:lnRef idx="1">
            <a:schemeClr val="dk1"/>
          </a:lnRef>
          <a:fillRef idx="100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endParaRPr lang="en-GB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0" name="Oval 89"/>
          <p:cNvSpPr/>
          <p:nvPr/>
        </p:nvSpPr>
        <p:spPr>
          <a:xfrm>
            <a:off x="6569792" y="2160946"/>
            <a:ext cx="301306" cy="301306"/>
          </a:xfrm>
          <a:prstGeom prst="ellipse">
            <a:avLst/>
          </a:prstGeom>
          <a:gradFill flip="none" rotWithShape="1">
            <a:gsLst>
              <a:gs pos="96460">
                <a:srgbClr val="00B050"/>
              </a:gs>
              <a:gs pos="7000">
                <a:schemeClr val="bg1"/>
              </a:gs>
              <a:gs pos="57000">
                <a:srgbClr val="5E975B"/>
              </a:gs>
            </a:gsLst>
            <a:path path="circle">
              <a:fillToRect l="100000" b="100000"/>
            </a:path>
            <a:tileRect t="-100000" r="-100000"/>
          </a:gradFill>
          <a:effectLst/>
        </p:spPr>
        <p:style>
          <a:lnRef idx="1">
            <a:schemeClr val="dk1"/>
          </a:lnRef>
          <a:fillRef idx="100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endParaRPr lang="en-GB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4" name="Straight Connector 93"/>
          <p:cNvCxnSpPr>
            <a:stCxn id="89" idx="0"/>
          </p:cNvCxnSpPr>
          <p:nvPr/>
        </p:nvCxnSpPr>
        <p:spPr>
          <a:xfrm flipV="1">
            <a:off x="7004238" y="1400219"/>
            <a:ext cx="1023348" cy="390776"/>
          </a:xfrm>
          <a:prstGeom prst="line">
            <a:avLst/>
          </a:prstGeom>
          <a:ln w="63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>
            <a:stCxn id="89" idx="4"/>
          </p:cNvCxnSpPr>
          <p:nvPr/>
        </p:nvCxnSpPr>
        <p:spPr>
          <a:xfrm>
            <a:off x="7004238" y="2092301"/>
            <a:ext cx="1023348" cy="565651"/>
          </a:xfrm>
          <a:prstGeom prst="line">
            <a:avLst/>
          </a:prstGeom>
          <a:ln w="63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9" name="Oval 88"/>
          <p:cNvSpPr/>
          <p:nvPr/>
        </p:nvSpPr>
        <p:spPr>
          <a:xfrm>
            <a:off x="6853585" y="1790995"/>
            <a:ext cx="301306" cy="301306"/>
          </a:xfrm>
          <a:prstGeom prst="ellipse">
            <a:avLst/>
          </a:prstGeom>
          <a:gradFill flip="none" rotWithShape="1">
            <a:gsLst>
              <a:gs pos="96460">
                <a:srgbClr val="FF0000"/>
              </a:gs>
              <a:gs pos="7000">
                <a:schemeClr val="bg1"/>
              </a:gs>
              <a:gs pos="57000">
                <a:srgbClr val="C00000"/>
              </a:gs>
            </a:gsLst>
            <a:path path="circle">
              <a:fillToRect l="100000" b="100000"/>
            </a:path>
            <a:tileRect t="-100000" r="-100000"/>
          </a:gradFill>
          <a:effectLst/>
        </p:spPr>
        <p:style>
          <a:lnRef idx="1">
            <a:schemeClr val="dk1"/>
          </a:lnRef>
          <a:fillRef idx="100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endParaRPr lang="en-GB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3" name="Oval 92"/>
          <p:cNvSpPr/>
          <p:nvPr/>
        </p:nvSpPr>
        <p:spPr>
          <a:xfrm>
            <a:off x="7624770" y="1337955"/>
            <a:ext cx="1376245" cy="1376245"/>
          </a:xfrm>
          <a:prstGeom prst="ellipse">
            <a:avLst/>
          </a:prstGeom>
          <a:noFill/>
          <a:ln w="9525">
            <a:solidFill>
              <a:schemeClr val="accent6">
                <a:lumMod val="50000"/>
              </a:schemeClr>
            </a:solidFill>
          </a:ln>
          <a:effectLst>
            <a:glow rad="70000">
              <a:schemeClr val="accent1">
                <a:tint val="30000"/>
                <a:shade val="95000"/>
                <a:satMod val="300000"/>
                <a:alpha val="5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6600" b="1" dirty="0">
                <a:solidFill>
                  <a:sysClr val="windowText" lastClr="000000"/>
                </a:solidFill>
              </a:rPr>
              <a:t>?</a:t>
            </a:r>
            <a:endParaRPr lang="en-GB" b="1" dirty="0">
              <a:solidFill>
                <a:sysClr val="windowText" lastClr="000000"/>
              </a:solidFill>
            </a:endParaRPr>
          </a:p>
        </p:txBody>
      </p:sp>
      <p:sp>
        <p:nvSpPr>
          <p:cNvPr id="32" name="Oval 31"/>
          <p:cNvSpPr/>
          <p:nvPr/>
        </p:nvSpPr>
        <p:spPr>
          <a:xfrm>
            <a:off x="6073398" y="1347869"/>
            <a:ext cx="1376245" cy="1376245"/>
          </a:xfrm>
          <a:prstGeom prst="ellipse">
            <a:avLst/>
          </a:prstGeom>
          <a:noFill/>
          <a:ln w="9525">
            <a:solidFill>
              <a:schemeClr val="accent6">
                <a:lumMod val="50000"/>
              </a:schemeClr>
            </a:solidFill>
          </a:ln>
          <a:effectLst>
            <a:glow rad="70000">
              <a:schemeClr val="accent1">
                <a:tint val="30000"/>
                <a:shade val="95000"/>
                <a:satMod val="300000"/>
                <a:alpha val="5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/>
          <p:cNvSpPr/>
          <p:nvPr/>
        </p:nvSpPr>
        <p:spPr>
          <a:xfrm>
            <a:off x="2913773" y="1350897"/>
            <a:ext cx="1376245" cy="1376245"/>
          </a:xfrm>
          <a:prstGeom prst="ellipse">
            <a:avLst/>
          </a:prstGeom>
          <a:noFill/>
          <a:ln w="9525">
            <a:solidFill>
              <a:schemeClr val="accent6">
                <a:lumMod val="50000"/>
              </a:schemeClr>
            </a:solidFill>
          </a:ln>
          <a:effectLst>
            <a:glow rad="70000">
              <a:schemeClr val="accent1">
                <a:tint val="30000"/>
                <a:shade val="95000"/>
                <a:satMod val="300000"/>
                <a:alpha val="5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9" name="TextBox 108"/>
          <p:cNvSpPr txBox="1"/>
          <p:nvPr/>
        </p:nvSpPr>
        <p:spPr>
          <a:xfrm>
            <a:off x="2248404" y="2903233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électron</a:t>
            </a:r>
            <a:endParaRPr lang="en-GB" dirty="0"/>
          </a:p>
        </p:txBody>
      </p:sp>
      <p:cxnSp>
        <p:nvCxnSpPr>
          <p:cNvPr id="111" name="Straight Arrow Connector 110"/>
          <p:cNvCxnSpPr>
            <a:stCxn id="109" idx="0"/>
          </p:cNvCxnSpPr>
          <p:nvPr/>
        </p:nvCxnSpPr>
        <p:spPr>
          <a:xfrm flipV="1">
            <a:off x="2751106" y="2022555"/>
            <a:ext cx="420330" cy="88067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2" name="TextBox 111"/>
          <p:cNvSpPr txBox="1"/>
          <p:nvPr/>
        </p:nvSpPr>
        <p:spPr>
          <a:xfrm>
            <a:off x="3743987" y="2906550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noyau</a:t>
            </a:r>
            <a:endParaRPr lang="en-GB" dirty="0"/>
          </a:p>
        </p:txBody>
      </p:sp>
      <p:cxnSp>
        <p:nvCxnSpPr>
          <p:cNvPr id="113" name="Straight Arrow Connector 112"/>
          <p:cNvCxnSpPr>
            <a:stCxn id="112" idx="0"/>
          </p:cNvCxnSpPr>
          <p:nvPr/>
        </p:nvCxnSpPr>
        <p:spPr>
          <a:xfrm flipH="1" flipV="1">
            <a:off x="3605499" y="2050380"/>
            <a:ext cx="545010" cy="85617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7" name="TextBox 116"/>
          <p:cNvSpPr txBox="1"/>
          <p:nvPr/>
        </p:nvSpPr>
        <p:spPr>
          <a:xfrm>
            <a:off x="5465055" y="2902907"/>
            <a:ext cx="966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neutron</a:t>
            </a:r>
            <a:endParaRPr lang="en-GB" dirty="0"/>
          </a:p>
        </p:txBody>
      </p:sp>
      <p:cxnSp>
        <p:nvCxnSpPr>
          <p:cNvPr id="118" name="Straight Arrow Connector 117"/>
          <p:cNvCxnSpPr>
            <a:stCxn id="117" idx="0"/>
          </p:cNvCxnSpPr>
          <p:nvPr/>
        </p:nvCxnSpPr>
        <p:spPr>
          <a:xfrm flipH="1" flipV="1">
            <a:off x="5440459" y="2175963"/>
            <a:ext cx="508062" cy="72694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0" name="TextBox 119"/>
          <p:cNvSpPr txBox="1"/>
          <p:nvPr/>
        </p:nvSpPr>
        <p:spPr>
          <a:xfrm>
            <a:off x="4574691" y="2902907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proton</a:t>
            </a:r>
            <a:endParaRPr lang="en-GB" dirty="0"/>
          </a:p>
        </p:txBody>
      </p:sp>
      <p:cxnSp>
        <p:nvCxnSpPr>
          <p:cNvPr id="121" name="Straight Arrow Connector 120"/>
          <p:cNvCxnSpPr>
            <a:stCxn id="120" idx="0"/>
          </p:cNvCxnSpPr>
          <p:nvPr/>
        </p:nvCxnSpPr>
        <p:spPr>
          <a:xfrm flipV="1">
            <a:off x="4994037" y="2323748"/>
            <a:ext cx="145872" cy="57915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1" name="TextBox 130"/>
          <p:cNvSpPr txBox="1"/>
          <p:nvPr/>
        </p:nvSpPr>
        <p:spPr>
          <a:xfrm>
            <a:off x="6463528" y="2906550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quark</a:t>
            </a:r>
            <a:endParaRPr lang="en-GB" dirty="0"/>
          </a:p>
        </p:txBody>
      </p:sp>
      <p:cxnSp>
        <p:nvCxnSpPr>
          <p:cNvPr id="132" name="Straight Arrow Connector 131"/>
          <p:cNvCxnSpPr>
            <a:stCxn id="131" idx="0"/>
            <a:endCxn id="90" idx="4"/>
          </p:cNvCxnSpPr>
          <p:nvPr/>
        </p:nvCxnSpPr>
        <p:spPr>
          <a:xfrm flipH="1" flipV="1">
            <a:off x="6720445" y="2462252"/>
            <a:ext cx="123957" cy="44429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4" name="TextBox 133"/>
          <p:cNvSpPr txBox="1"/>
          <p:nvPr/>
        </p:nvSpPr>
        <p:spPr>
          <a:xfrm>
            <a:off x="1141183" y="2901508"/>
            <a:ext cx="8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atome</a:t>
            </a:r>
            <a:endParaRPr lang="en-GB" dirty="0"/>
          </a:p>
        </p:txBody>
      </p:sp>
      <p:cxnSp>
        <p:nvCxnSpPr>
          <p:cNvPr id="135" name="Straight Arrow Connector 134"/>
          <p:cNvCxnSpPr>
            <a:stCxn id="134" idx="0"/>
          </p:cNvCxnSpPr>
          <p:nvPr/>
        </p:nvCxnSpPr>
        <p:spPr>
          <a:xfrm flipV="1">
            <a:off x="1554117" y="2223014"/>
            <a:ext cx="56825" cy="67849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1210102" y="3614848"/>
            <a:ext cx="94942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err="1"/>
              <a:t>IV</a:t>
            </a:r>
            <a:r>
              <a:rPr lang="en-US" baseline="30000" dirty="0" err="1"/>
              <a:t>e</a:t>
            </a:r>
            <a:r>
              <a:rPr lang="en-US" baseline="30000" dirty="0"/>
              <a:t> </a:t>
            </a:r>
            <a:r>
              <a:rPr lang="en-US" dirty="0"/>
              <a:t> - </a:t>
            </a:r>
            <a:r>
              <a:rPr lang="en-US" dirty="0" err="1"/>
              <a:t>V</a:t>
            </a:r>
            <a:r>
              <a:rPr lang="en-US" baseline="30000" dirty="0" err="1"/>
              <a:t>e</a:t>
            </a:r>
            <a:endParaRPr lang="en-US" baseline="30000" dirty="0"/>
          </a:p>
          <a:p>
            <a:pPr algn="ctr"/>
            <a:r>
              <a:rPr lang="en-US" sz="1200" dirty="0"/>
              <a:t>av. J-C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3302196" y="3620754"/>
            <a:ext cx="65434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Fin du </a:t>
            </a:r>
            <a:br>
              <a:rPr lang="en-US" sz="1200" dirty="0"/>
            </a:br>
            <a:r>
              <a:rPr lang="en-US" dirty="0" err="1"/>
              <a:t>XIX</a:t>
            </a:r>
            <a:r>
              <a:rPr lang="en-US" baseline="30000" dirty="0" err="1"/>
              <a:t>e</a:t>
            </a:r>
            <a:endParaRPr lang="en-US" baseline="30000" dirty="0"/>
          </a:p>
        </p:txBody>
      </p:sp>
      <p:sp>
        <p:nvSpPr>
          <p:cNvPr id="47" name="TextBox 46"/>
          <p:cNvSpPr txBox="1"/>
          <p:nvPr/>
        </p:nvSpPr>
        <p:spPr>
          <a:xfrm>
            <a:off x="4820799" y="3620754"/>
            <a:ext cx="84991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Début du </a:t>
            </a:r>
            <a:br>
              <a:rPr lang="en-US" sz="1200" dirty="0"/>
            </a:br>
            <a:r>
              <a:rPr lang="en-US" dirty="0" err="1"/>
              <a:t>XX</a:t>
            </a:r>
            <a:r>
              <a:rPr lang="en-US" baseline="30000" dirty="0" err="1"/>
              <a:t>e</a:t>
            </a:r>
            <a:endParaRPr lang="en-US" baseline="30000" dirty="0"/>
          </a:p>
        </p:txBody>
      </p:sp>
      <p:sp>
        <p:nvSpPr>
          <p:cNvPr id="48" name="TextBox 47"/>
          <p:cNvSpPr txBox="1"/>
          <p:nvPr/>
        </p:nvSpPr>
        <p:spPr>
          <a:xfrm>
            <a:off x="6503944" y="3620754"/>
            <a:ext cx="70403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err="1"/>
              <a:t>Années</a:t>
            </a:r>
            <a:endParaRPr lang="en-US" sz="1200" dirty="0"/>
          </a:p>
          <a:p>
            <a:pPr algn="ctr"/>
            <a:r>
              <a:rPr lang="en-US" dirty="0"/>
              <a:t>60</a:t>
            </a:r>
          </a:p>
        </p:txBody>
      </p:sp>
    </p:spTree>
    <p:extLst>
      <p:ext uri="{BB962C8B-B14F-4D97-AF65-F5344CB8AC3E}">
        <p14:creationId xmlns:p14="http://schemas.microsoft.com/office/powerpoint/2010/main" val="1431373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59" grpId="0" animBg="1"/>
      <p:bldP spid="61" grpId="0" animBg="1"/>
      <p:bldP spid="77" grpId="0" animBg="1"/>
      <p:bldP spid="73" grpId="0" animBg="1"/>
      <p:bldP spid="76" grpId="0" animBg="1"/>
      <p:bldP spid="74" grpId="0" animBg="1"/>
      <p:bldP spid="78" grpId="0" animBg="1"/>
      <p:bldP spid="75" grpId="0" animBg="1"/>
      <p:bldP spid="22" grpId="0" animBg="1"/>
      <p:bldP spid="72" grpId="0" animBg="1"/>
      <p:bldP spid="88" grpId="0" animBg="1"/>
      <p:bldP spid="90" grpId="0" animBg="1"/>
      <p:bldP spid="89" grpId="0" animBg="1"/>
      <p:bldP spid="93" grpId="0" animBg="1"/>
      <p:bldP spid="32" grpId="0" animBg="1"/>
      <p:bldP spid="27" grpId="0" animBg="1"/>
      <p:bldP spid="109" grpId="0"/>
      <p:bldP spid="112" grpId="0"/>
      <p:bldP spid="117" grpId="0"/>
      <p:bldP spid="120" grpId="0"/>
      <p:bldP spid="131" grpId="0"/>
      <p:bldP spid="134" grpId="0"/>
      <p:bldP spid="45" grpId="0"/>
      <p:bldP spid="46" grpId="0"/>
      <p:bldP spid="47" grpId="0"/>
      <p:bldP spid="4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294"/>
          <a:stretch/>
        </p:blipFill>
        <p:spPr>
          <a:xfrm>
            <a:off x="0" y="1"/>
            <a:ext cx="9144000" cy="4443352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153910" y="190500"/>
            <a:ext cx="6447226" cy="750046"/>
          </a:xfrm>
          <a:prstGeom prst="rect">
            <a:avLst/>
          </a:prstGeom>
          <a:ln>
            <a:noFill/>
          </a:ln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CH" sz="3600" dirty="0">
                <a:solidFill>
                  <a:schemeClr val="bg1"/>
                </a:solidFill>
              </a:rPr>
              <a:t>Vérifier des théories</a:t>
            </a:r>
            <a:endParaRPr lang="fr-FR" sz="36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0465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294"/>
          <a:stretch/>
        </p:blipFill>
        <p:spPr>
          <a:xfrm>
            <a:off x="0" y="1"/>
            <a:ext cx="9144000" cy="444335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251132" y="1058776"/>
            <a:ext cx="3672000" cy="25358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dirty="0"/>
              <a:t>LEPTONS</a:t>
            </a:r>
          </a:p>
        </p:txBody>
      </p:sp>
      <p:sp>
        <p:nvSpPr>
          <p:cNvPr id="9" name="Rectangle 8"/>
          <p:cNvSpPr/>
          <p:nvPr/>
        </p:nvSpPr>
        <p:spPr>
          <a:xfrm>
            <a:off x="5043592" y="1058776"/>
            <a:ext cx="3672000" cy="25358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dirty="0"/>
              <a:t>QUARKS</a:t>
            </a:r>
          </a:p>
        </p:txBody>
      </p:sp>
      <p:sp>
        <p:nvSpPr>
          <p:cNvPr id="10" name="Rectangle 9"/>
          <p:cNvSpPr/>
          <p:nvPr/>
        </p:nvSpPr>
        <p:spPr>
          <a:xfrm>
            <a:off x="97612" y="1398364"/>
            <a:ext cx="8773119" cy="679626"/>
          </a:xfrm>
          <a:prstGeom prst="rect">
            <a:avLst/>
          </a:prstGeom>
          <a:solidFill>
            <a:schemeClr val="lt1">
              <a:alpha val="63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200" b="1" i="1" dirty="0">
                <a:solidFill>
                  <a:schemeClr val="accent6">
                    <a:lumMod val="50000"/>
                  </a:schemeClr>
                </a:solidFill>
              </a:rPr>
              <a:t>MATIERE</a:t>
            </a:r>
            <a:br>
              <a:rPr lang="en-GB" sz="1200" b="1" i="1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GB" sz="1200" b="1" i="1" dirty="0">
                <a:solidFill>
                  <a:schemeClr val="accent6">
                    <a:lumMod val="50000"/>
                  </a:schemeClr>
                </a:solidFill>
              </a:rPr>
              <a:t>ORDINAIRE</a:t>
            </a:r>
            <a:endParaRPr lang="en-GB" sz="16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246531" y="3709991"/>
            <a:ext cx="1800000" cy="11739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GB" sz="1400" b="1" dirty="0"/>
              <a:t>GLUONS</a:t>
            </a:r>
          </a:p>
          <a:p>
            <a:pPr algn="ctr"/>
            <a:endParaRPr lang="en-GB" sz="1100" dirty="0"/>
          </a:p>
          <a:p>
            <a:pPr algn="ctr"/>
            <a:r>
              <a:rPr lang="en-GB" sz="1100" dirty="0"/>
              <a:t/>
            </a:r>
            <a:br>
              <a:rPr lang="en-GB" sz="1100" dirty="0"/>
            </a:br>
            <a:endParaRPr lang="en-GB" sz="1100" dirty="0"/>
          </a:p>
          <a:p>
            <a:pPr algn="ctr"/>
            <a:endParaRPr lang="en-GB" sz="1100" dirty="0"/>
          </a:p>
          <a:p>
            <a:pPr algn="ctr"/>
            <a:r>
              <a:rPr lang="en-GB" sz="1100" i="1" dirty="0"/>
              <a:t>Force forte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123132" y="3709991"/>
            <a:ext cx="1800000" cy="11739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GB" sz="1400" b="1" dirty="0"/>
              <a:t>PHOTONS</a:t>
            </a:r>
            <a:endParaRPr lang="en-GB" sz="1600" b="1" dirty="0"/>
          </a:p>
          <a:p>
            <a:pPr algn="ctr"/>
            <a:endParaRPr lang="fr-CH" sz="1100" dirty="0"/>
          </a:p>
          <a:p>
            <a:pPr algn="ctr"/>
            <a:endParaRPr lang="fr-CH" sz="1100" dirty="0"/>
          </a:p>
          <a:p>
            <a:pPr algn="ctr"/>
            <a:endParaRPr lang="en-GB" sz="1100" dirty="0"/>
          </a:p>
          <a:p>
            <a:pPr algn="ctr"/>
            <a:endParaRPr lang="en-GB" sz="1100" dirty="0"/>
          </a:p>
          <a:p>
            <a:pPr algn="ctr"/>
            <a:r>
              <a:rPr lang="en-GB" sz="1100" i="1" dirty="0"/>
              <a:t>Force </a:t>
            </a:r>
            <a:r>
              <a:rPr lang="en-GB" sz="1100" i="1" dirty="0" err="1"/>
              <a:t>électro-magn</a:t>
            </a:r>
            <a:r>
              <a:rPr lang="fr-FR" sz="1100" i="1" dirty="0"/>
              <a:t>étique</a:t>
            </a:r>
            <a:endParaRPr lang="en-GB" sz="1100" i="1" dirty="0"/>
          </a:p>
        </p:txBody>
      </p:sp>
      <p:sp>
        <p:nvSpPr>
          <p:cNvPr id="13" name="Rectangle 12"/>
          <p:cNvSpPr/>
          <p:nvPr/>
        </p:nvSpPr>
        <p:spPr>
          <a:xfrm>
            <a:off x="5031039" y="3714484"/>
            <a:ext cx="1800000" cy="11739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GB" sz="1400" b="1" dirty="0"/>
              <a:t>BOSONS</a:t>
            </a:r>
            <a:endParaRPr lang="en-GB" sz="1600" b="1" dirty="0"/>
          </a:p>
          <a:p>
            <a:pPr algn="ctr"/>
            <a:endParaRPr lang="en-GB" sz="1100" dirty="0"/>
          </a:p>
          <a:p>
            <a:pPr algn="ctr"/>
            <a:endParaRPr lang="fr-CH" sz="1100" dirty="0"/>
          </a:p>
          <a:p>
            <a:pPr algn="ctr"/>
            <a:endParaRPr lang="en-GB" sz="1100" dirty="0"/>
          </a:p>
          <a:p>
            <a:pPr algn="ctr"/>
            <a:endParaRPr lang="en-GB" sz="1100" dirty="0"/>
          </a:p>
          <a:p>
            <a:pPr algn="ctr"/>
            <a:r>
              <a:rPr lang="en-GB" sz="1100" i="1" dirty="0"/>
              <a:t>Force </a:t>
            </a:r>
            <a:r>
              <a:rPr lang="en-GB" sz="1100" i="1" dirty="0" err="1"/>
              <a:t>faible</a:t>
            </a:r>
            <a:endParaRPr lang="en-GB" sz="1100" i="1" dirty="0"/>
          </a:p>
        </p:txBody>
      </p:sp>
      <p:sp>
        <p:nvSpPr>
          <p:cNvPr id="14" name="Rectangle 13"/>
          <p:cNvSpPr/>
          <p:nvPr/>
        </p:nvSpPr>
        <p:spPr>
          <a:xfrm>
            <a:off x="6938946" y="3714484"/>
            <a:ext cx="1800000" cy="11739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GB" sz="1400" b="1" dirty="0"/>
              <a:t>GRAVITONS</a:t>
            </a:r>
            <a:endParaRPr lang="en-GB" sz="1600" b="1" dirty="0"/>
          </a:p>
          <a:p>
            <a:pPr algn="ctr"/>
            <a:endParaRPr lang="en-GB" sz="1100" dirty="0"/>
          </a:p>
          <a:p>
            <a:pPr algn="ctr"/>
            <a:endParaRPr lang="en-GB" sz="1100" dirty="0"/>
          </a:p>
          <a:p>
            <a:pPr algn="ctr"/>
            <a:endParaRPr lang="en-GB" sz="1100" dirty="0"/>
          </a:p>
          <a:p>
            <a:pPr algn="ctr"/>
            <a:endParaRPr lang="en-GB" sz="1100" dirty="0"/>
          </a:p>
          <a:p>
            <a:pPr algn="ctr"/>
            <a:r>
              <a:rPr lang="en-GB" sz="1100" i="1" dirty="0" err="1"/>
              <a:t>Gravité</a:t>
            </a:r>
            <a:endParaRPr lang="en-GB" sz="1100" i="1" dirty="0"/>
          </a:p>
        </p:txBody>
      </p:sp>
      <p:sp>
        <p:nvSpPr>
          <p:cNvPr id="15" name="TextBox 14"/>
          <p:cNvSpPr txBox="1"/>
          <p:nvPr/>
        </p:nvSpPr>
        <p:spPr>
          <a:xfrm>
            <a:off x="6770591" y="299584"/>
            <a:ext cx="21001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i="1" dirty="0">
                <a:solidFill>
                  <a:schemeClr val="bg1">
                    <a:lumMod val="65000"/>
                  </a:schemeClr>
                </a:solidFill>
              </a:rPr>
              <a:t>Images: www.particlezoo.net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1327321" y="1568435"/>
            <a:ext cx="7020884" cy="1931379"/>
            <a:chOff x="1327321" y="1568435"/>
            <a:chExt cx="7020884" cy="1931379"/>
          </a:xfrm>
        </p:grpSpPr>
        <p:sp>
          <p:nvSpPr>
            <p:cNvPr id="17" name="TextBox 16"/>
            <p:cNvSpPr txBox="1"/>
            <p:nvPr/>
          </p:nvSpPr>
          <p:spPr>
            <a:xfrm>
              <a:off x="1332828" y="1634942"/>
              <a:ext cx="106986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>
                  <a:solidFill>
                    <a:schemeClr val="bg1">
                      <a:lumMod val="95000"/>
                    </a:schemeClr>
                  </a:solidFill>
                </a:rPr>
                <a:t>ELECTRON</a:t>
              </a:r>
            </a:p>
          </p:txBody>
        </p:sp>
        <p:pic>
          <p:nvPicPr>
            <p:cNvPr id="18" name="Picture 17" descr="electron.gif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366159" y="1625083"/>
              <a:ext cx="313427" cy="29391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20" name="TextBox 19"/>
            <p:cNvSpPr txBox="1"/>
            <p:nvPr/>
          </p:nvSpPr>
          <p:spPr>
            <a:xfrm>
              <a:off x="2847523" y="1568435"/>
              <a:ext cx="851346" cy="3992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>
                  <a:solidFill>
                    <a:schemeClr val="bg1">
                      <a:lumMod val="95000"/>
                    </a:schemeClr>
                  </a:solidFill>
                </a:rPr>
                <a:t>ELECTRON</a:t>
              </a:r>
              <a:br>
                <a:rPr lang="en-GB" sz="1200" b="1" dirty="0">
                  <a:solidFill>
                    <a:schemeClr val="bg1">
                      <a:lumMod val="95000"/>
                    </a:schemeClr>
                  </a:solidFill>
                </a:rPr>
              </a:br>
              <a:r>
                <a:rPr lang="en-GB" sz="1200" b="1" dirty="0">
                  <a:solidFill>
                    <a:schemeClr val="bg1">
                      <a:lumMod val="95000"/>
                    </a:schemeClr>
                  </a:solidFill>
                </a:rPr>
                <a:t>NEUTRINO</a:t>
              </a:r>
            </a:p>
          </p:txBody>
        </p:sp>
        <p:pic>
          <p:nvPicPr>
            <p:cNvPr id="21" name="Picture 20" descr="electron-neutrino.gif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038733" y="1600603"/>
              <a:ext cx="390624" cy="37070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23" name="TextBox 22"/>
            <p:cNvSpPr txBox="1"/>
            <p:nvPr/>
          </p:nvSpPr>
          <p:spPr>
            <a:xfrm>
              <a:off x="1327321" y="2366022"/>
              <a:ext cx="471960" cy="2395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>
                  <a:solidFill>
                    <a:schemeClr val="bg1">
                      <a:lumMod val="95000"/>
                    </a:schemeClr>
                  </a:solidFill>
                </a:rPr>
                <a:t>MUON</a:t>
              </a:r>
            </a:p>
          </p:txBody>
        </p:sp>
        <p:pic>
          <p:nvPicPr>
            <p:cNvPr id="24" name="Picture 23" descr="muon.gif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318536" y="2281313"/>
              <a:ext cx="408671" cy="43441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26" name="TextBox 25"/>
            <p:cNvSpPr txBox="1"/>
            <p:nvPr/>
          </p:nvSpPr>
          <p:spPr>
            <a:xfrm>
              <a:off x="2850745" y="2276791"/>
              <a:ext cx="712450" cy="3992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>
                  <a:solidFill>
                    <a:schemeClr val="bg1">
                      <a:lumMod val="95000"/>
                    </a:schemeClr>
                  </a:solidFill>
                </a:rPr>
                <a:t>MUON</a:t>
              </a:r>
              <a:br>
                <a:rPr lang="en-GB" sz="1200" b="1" dirty="0">
                  <a:solidFill>
                    <a:schemeClr val="bg1">
                      <a:lumMod val="95000"/>
                    </a:schemeClr>
                  </a:solidFill>
                </a:rPr>
              </a:br>
              <a:r>
                <a:rPr lang="en-GB" sz="1200" b="1" dirty="0">
                  <a:solidFill>
                    <a:schemeClr val="bg1">
                      <a:lumMod val="95000"/>
                    </a:schemeClr>
                  </a:solidFill>
                </a:rPr>
                <a:t>NEUTRINO</a:t>
              </a:r>
            </a:p>
          </p:txBody>
        </p:sp>
        <p:pic>
          <p:nvPicPr>
            <p:cNvPr id="27" name="Picture 26" descr="muon-neutrino.gif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4059352" y="2334746"/>
              <a:ext cx="330832" cy="37070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29" name="TextBox 28"/>
            <p:cNvSpPr txBox="1"/>
            <p:nvPr/>
          </p:nvSpPr>
          <p:spPr>
            <a:xfrm>
              <a:off x="1334826" y="2970131"/>
              <a:ext cx="352734" cy="2395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>
                  <a:solidFill>
                    <a:schemeClr val="bg1">
                      <a:lumMod val="95000"/>
                    </a:schemeClr>
                  </a:solidFill>
                </a:rPr>
                <a:t>TAU</a:t>
              </a:r>
            </a:p>
          </p:txBody>
        </p:sp>
        <p:pic>
          <p:nvPicPr>
            <p:cNvPr id="30" name="Picture 29" descr="tau.gif"/>
            <p:cNvPicPr>
              <a:picLocks noChangeAspect="1"/>
            </p:cNvPicPr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205138" y="2849429"/>
              <a:ext cx="663658" cy="65038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32" name="TextBox 31"/>
            <p:cNvSpPr txBox="1"/>
            <p:nvPr/>
          </p:nvSpPr>
          <p:spPr>
            <a:xfrm>
              <a:off x="2847523" y="2893621"/>
              <a:ext cx="712450" cy="3992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>
                  <a:solidFill>
                    <a:schemeClr val="bg1">
                      <a:lumMod val="95000"/>
                    </a:schemeClr>
                  </a:solidFill>
                </a:rPr>
                <a:t>TAU</a:t>
              </a:r>
              <a:br>
                <a:rPr lang="en-GB" sz="1200" b="1" dirty="0">
                  <a:solidFill>
                    <a:schemeClr val="bg1">
                      <a:lumMod val="95000"/>
                    </a:schemeClr>
                  </a:solidFill>
                </a:rPr>
              </a:br>
              <a:r>
                <a:rPr lang="en-GB" sz="1200" b="1" dirty="0">
                  <a:solidFill>
                    <a:schemeClr val="bg1">
                      <a:lumMod val="95000"/>
                    </a:schemeClr>
                  </a:solidFill>
                </a:rPr>
                <a:t>NEUTRINO</a:t>
              </a:r>
            </a:p>
          </p:txBody>
        </p:sp>
        <p:pic>
          <p:nvPicPr>
            <p:cNvPr id="33" name="Picture 32" descr="tau-neutrino.gif"/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4058000" y="2993894"/>
              <a:ext cx="333535" cy="37070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35" name="TextBox 34"/>
            <p:cNvSpPr txBox="1"/>
            <p:nvPr/>
          </p:nvSpPr>
          <p:spPr>
            <a:xfrm>
              <a:off x="5229780" y="1659526"/>
              <a:ext cx="286969" cy="2395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>
                  <a:solidFill>
                    <a:schemeClr val="bg1">
                      <a:lumMod val="95000"/>
                    </a:schemeClr>
                  </a:solidFill>
                </a:rPr>
                <a:t>UP</a:t>
              </a:r>
            </a:p>
          </p:txBody>
        </p:sp>
        <p:pic>
          <p:nvPicPr>
            <p:cNvPr id="36" name="Picture 35" descr="up_quark.gif"/>
            <p:cNvPicPr>
              <a:picLocks noChangeAspect="1"/>
            </p:cNvPicPr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6406072" y="1623943"/>
              <a:ext cx="195063" cy="308921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38" name="TextBox 37"/>
            <p:cNvSpPr txBox="1"/>
            <p:nvPr/>
          </p:nvSpPr>
          <p:spPr>
            <a:xfrm>
              <a:off x="6850124" y="1659525"/>
              <a:ext cx="484678" cy="2395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>
                  <a:solidFill>
                    <a:schemeClr val="bg1">
                      <a:lumMod val="95000"/>
                    </a:schemeClr>
                  </a:solidFill>
                </a:rPr>
                <a:t>DOWN</a:t>
              </a:r>
            </a:p>
          </p:txBody>
        </p:sp>
        <p:pic>
          <p:nvPicPr>
            <p:cNvPr id="39" name="Picture 38" descr="down_quark.gif"/>
            <p:cNvPicPr>
              <a:picLocks noChangeAspect="1"/>
            </p:cNvPicPr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7919463" y="1638218"/>
              <a:ext cx="187102" cy="29186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41" name="TextBox 40"/>
            <p:cNvSpPr txBox="1"/>
            <p:nvPr/>
          </p:nvSpPr>
          <p:spPr>
            <a:xfrm>
              <a:off x="5188825" y="2403378"/>
              <a:ext cx="544801" cy="2395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>
                  <a:solidFill>
                    <a:schemeClr val="bg1">
                      <a:lumMod val="95000"/>
                    </a:schemeClr>
                  </a:solidFill>
                </a:rPr>
                <a:t>CHARM</a:t>
              </a:r>
            </a:p>
          </p:txBody>
        </p:sp>
        <p:pic>
          <p:nvPicPr>
            <p:cNvPr id="42" name="Picture 41" descr="charm_quark.gif"/>
            <p:cNvPicPr>
              <a:picLocks noChangeAspect="1"/>
            </p:cNvPicPr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6322449" y="2283436"/>
              <a:ext cx="359404" cy="43249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44" name="TextBox 43"/>
            <p:cNvSpPr txBox="1"/>
            <p:nvPr/>
          </p:nvSpPr>
          <p:spPr>
            <a:xfrm>
              <a:off x="6850124" y="2403378"/>
              <a:ext cx="675451" cy="2395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>
                  <a:solidFill>
                    <a:schemeClr val="bg1">
                      <a:lumMod val="95000"/>
                    </a:schemeClr>
                  </a:solidFill>
                </a:rPr>
                <a:t>STRANGE</a:t>
              </a:r>
            </a:p>
          </p:txBody>
        </p:sp>
        <p:pic>
          <p:nvPicPr>
            <p:cNvPr id="45" name="Picture 44" descr="strange_quark.gif"/>
            <p:cNvPicPr>
              <a:picLocks noChangeAspect="1"/>
            </p:cNvPicPr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7900461" y="2281313"/>
              <a:ext cx="292795" cy="50250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47" name="TextBox 46"/>
            <p:cNvSpPr txBox="1"/>
            <p:nvPr/>
          </p:nvSpPr>
          <p:spPr>
            <a:xfrm>
              <a:off x="5193197" y="2997170"/>
              <a:ext cx="360133" cy="2395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>
                  <a:solidFill>
                    <a:schemeClr val="bg1">
                      <a:lumMod val="95000"/>
                    </a:schemeClr>
                  </a:solidFill>
                </a:rPr>
                <a:t>TOP</a:t>
              </a:r>
            </a:p>
          </p:txBody>
        </p:sp>
        <p:pic>
          <p:nvPicPr>
            <p:cNvPr id="48" name="Picture 47" descr="top_quark.gif"/>
            <p:cNvPicPr>
              <a:picLocks noChangeAspect="1"/>
            </p:cNvPicPr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6227856" y="2884566"/>
              <a:ext cx="542735" cy="61524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50" name="TextBox 49"/>
            <p:cNvSpPr txBox="1"/>
            <p:nvPr/>
          </p:nvSpPr>
          <p:spPr>
            <a:xfrm>
              <a:off x="6862917" y="2997170"/>
              <a:ext cx="613340" cy="2395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>
                  <a:solidFill>
                    <a:schemeClr val="bg1">
                      <a:lumMod val="95000"/>
                    </a:schemeClr>
                  </a:solidFill>
                </a:rPr>
                <a:t>BOTTOM</a:t>
              </a:r>
            </a:p>
          </p:txBody>
        </p:sp>
        <p:pic>
          <p:nvPicPr>
            <p:cNvPr id="51" name="Picture 50" descr="bottom_quark.gif"/>
            <p:cNvPicPr>
              <a:picLocks noChangeAspect="1"/>
            </p:cNvPicPr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7797409" y="2880275"/>
              <a:ext cx="550796" cy="61784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pic>
        <p:nvPicPr>
          <p:cNvPr id="52" name="Picture 51" descr="gluon.gif"/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1776472" y="4031272"/>
            <a:ext cx="746399" cy="5827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3" name="Picture 52" descr="photon.gif"/>
          <p:cNvPicPr>
            <a:picLocks noChangeAspect="1"/>
          </p:cNvPicPr>
          <p:nvPr/>
        </p:nvPicPr>
        <p:blipFill>
          <a:blip r:embed="rId17" cstate="print"/>
          <a:stretch>
            <a:fillRect/>
          </a:stretch>
        </p:blipFill>
        <p:spPr>
          <a:xfrm>
            <a:off x="3739738" y="4014235"/>
            <a:ext cx="556058" cy="5541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4" name="Picture 53" descr="W-boson.gif"/>
          <p:cNvPicPr>
            <a:picLocks noChangeAspect="1"/>
          </p:cNvPicPr>
          <p:nvPr/>
        </p:nvPicPr>
        <p:blipFill>
          <a:blip r:embed="rId18" cstate="print"/>
          <a:stretch>
            <a:fillRect/>
          </a:stretch>
        </p:blipFill>
        <p:spPr>
          <a:xfrm>
            <a:off x="5229780" y="4031272"/>
            <a:ext cx="677554" cy="6156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5" name="Picture 54" descr="Z-boson.gif"/>
          <p:cNvPicPr>
            <a:picLocks noChangeAspect="1"/>
          </p:cNvPicPr>
          <p:nvPr/>
        </p:nvPicPr>
        <p:blipFill>
          <a:blip r:embed="rId19" cstate="print"/>
          <a:stretch>
            <a:fillRect/>
          </a:stretch>
        </p:blipFill>
        <p:spPr>
          <a:xfrm>
            <a:off x="6055224" y="4069447"/>
            <a:ext cx="572293" cy="5560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6" name="Picture 55" descr="graviton.gif"/>
          <p:cNvPicPr>
            <a:picLocks noChangeAspect="1"/>
          </p:cNvPicPr>
          <p:nvPr/>
        </p:nvPicPr>
        <p:blipFill>
          <a:blip r:embed="rId20" cstate="print"/>
          <a:stretch>
            <a:fillRect/>
          </a:stretch>
        </p:blipFill>
        <p:spPr>
          <a:xfrm>
            <a:off x="7589036" y="4085805"/>
            <a:ext cx="499820" cy="5233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7" name="TextBox 56"/>
          <p:cNvSpPr txBox="1"/>
          <p:nvPr/>
        </p:nvSpPr>
        <p:spPr>
          <a:xfrm>
            <a:off x="29289" y="3786267"/>
            <a:ext cx="1113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i="1" dirty="0">
                <a:solidFill>
                  <a:schemeClr val="accent6">
                    <a:lumMod val="50000"/>
                  </a:schemeClr>
                </a:solidFill>
              </a:rPr>
              <a:t>4 forces</a:t>
            </a:r>
          </a:p>
        </p:txBody>
      </p:sp>
      <p:sp>
        <p:nvSpPr>
          <p:cNvPr id="49" name="Title 1"/>
          <p:cNvSpPr txBox="1">
            <a:spLocks/>
          </p:cNvSpPr>
          <p:nvPr/>
        </p:nvSpPr>
        <p:spPr>
          <a:xfrm>
            <a:off x="122913" y="187461"/>
            <a:ext cx="5399421" cy="750046"/>
          </a:xfrm>
          <a:prstGeom prst="rect">
            <a:avLst/>
          </a:prstGeom>
          <a:ln>
            <a:noFill/>
          </a:ln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CH" sz="3600" dirty="0">
                <a:solidFill>
                  <a:schemeClr val="bg1"/>
                </a:solidFill>
              </a:rPr>
              <a:t>Le modèle standard</a:t>
            </a:r>
            <a:endParaRPr lang="fr-FR" sz="3600" i="1" dirty="0">
              <a:solidFill>
                <a:schemeClr val="bg1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4445489" y="3089914"/>
            <a:ext cx="1023860" cy="1023860"/>
            <a:chOff x="4445489" y="3089914"/>
            <a:chExt cx="1023860" cy="1023860"/>
          </a:xfrm>
        </p:grpSpPr>
        <p:sp>
          <p:nvSpPr>
            <p:cNvPr id="2" name="Oval 1"/>
            <p:cNvSpPr/>
            <p:nvPr/>
          </p:nvSpPr>
          <p:spPr>
            <a:xfrm>
              <a:off x="4445489" y="3089914"/>
              <a:ext cx="1023860" cy="102386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85817" y="3135080"/>
              <a:ext cx="982537" cy="759931"/>
            </a:xfrm>
            <a:prstGeom prst="rect">
              <a:avLst/>
            </a:prstGeom>
          </p:spPr>
        </p:pic>
        <p:sp>
          <p:nvSpPr>
            <p:cNvPr id="59" name="TextBox 58"/>
            <p:cNvSpPr txBox="1"/>
            <p:nvPr/>
          </p:nvSpPr>
          <p:spPr>
            <a:xfrm>
              <a:off x="4616620" y="3781464"/>
              <a:ext cx="68159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/>
                <a:t>HIGGS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12394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/>
      <p:bldP spid="57" grpId="0"/>
      <p:bldP spid="4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128" b="10690"/>
          <a:stretch/>
        </p:blipFill>
        <p:spPr>
          <a:xfrm>
            <a:off x="0" y="-13856"/>
            <a:ext cx="9144000" cy="4461165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153909" y="190500"/>
            <a:ext cx="8926717" cy="750046"/>
          </a:xfrm>
          <a:prstGeom prst="rect">
            <a:avLst/>
          </a:prstGeom>
          <a:ln>
            <a:noFill/>
          </a:ln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CH" sz="3600" dirty="0">
                <a:solidFill>
                  <a:schemeClr val="bg1"/>
                </a:solidFill>
              </a:rPr>
              <a:t>Répondre à des questions…</a:t>
            </a:r>
            <a:endParaRPr lang="fr-FR" sz="3600" i="1" dirty="0">
              <a:solidFill>
                <a:schemeClr val="bg1"/>
              </a:solidFill>
            </a:endParaRPr>
          </a:p>
        </p:txBody>
      </p:sp>
      <p:sp>
        <p:nvSpPr>
          <p:cNvPr id="46" name="Title 1"/>
          <p:cNvSpPr txBox="1">
            <a:spLocks/>
          </p:cNvSpPr>
          <p:nvPr/>
        </p:nvSpPr>
        <p:spPr>
          <a:xfrm>
            <a:off x="1325812" y="3538044"/>
            <a:ext cx="7671043" cy="750046"/>
          </a:xfrm>
          <a:prstGeom prst="rect">
            <a:avLst/>
          </a:prstGeom>
          <a:ln>
            <a:noFill/>
          </a:ln>
        </p:spPr>
        <p:txBody>
          <a:bodyPr anchor="t"/>
          <a:lstStyle/>
          <a:p>
            <a:pPr algn="r" fontAlgn="auto">
              <a:spcAft>
                <a:spcPts val="0"/>
              </a:spcAft>
              <a:defRPr/>
            </a:pPr>
            <a:r>
              <a:rPr lang="fr-CH" sz="3600" i="1" dirty="0">
                <a:solidFill>
                  <a:schemeClr val="bg1"/>
                </a:solidFill>
              </a:rPr>
              <a:t>Higgs ?</a:t>
            </a:r>
            <a:endParaRPr lang="fr-FR" sz="3600" i="1" dirty="0">
              <a:solidFill>
                <a:schemeClr val="bg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022" y="1334450"/>
            <a:ext cx="3912165" cy="2718955"/>
          </a:xfrm>
          <a:prstGeom prst="rect">
            <a:avLst/>
          </a:prstGeom>
          <a:solidFill>
            <a:srgbClr val="FFFFFF">
              <a:shade val="85000"/>
            </a:srgbClr>
          </a:solidFill>
          <a:ln w="762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370916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44000" cy="4443531"/>
            <a:chOff x="0" y="0"/>
            <a:chExt cx="9144000" cy="4443531"/>
          </a:xfrm>
        </p:grpSpPr>
        <p:sp>
          <p:nvSpPr>
            <p:cNvPr id="4" name="Rectangle 3"/>
            <p:cNvSpPr/>
            <p:nvPr/>
          </p:nvSpPr>
          <p:spPr>
            <a:xfrm>
              <a:off x="0" y="0"/>
              <a:ext cx="9144000" cy="444353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159" r="2893" b="14748"/>
            <a:stretch/>
          </p:blipFill>
          <p:spPr>
            <a:xfrm>
              <a:off x="823715" y="250910"/>
              <a:ext cx="6744569" cy="3662157"/>
            </a:xfrm>
            <a:prstGeom prst="rect">
              <a:avLst/>
            </a:prstGeom>
          </p:spPr>
        </p:pic>
      </p:grpSp>
      <p:sp>
        <p:nvSpPr>
          <p:cNvPr id="46" name="Title 1"/>
          <p:cNvSpPr txBox="1">
            <a:spLocks/>
          </p:cNvSpPr>
          <p:nvPr/>
        </p:nvSpPr>
        <p:spPr>
          <a:xfrm>
            <a:off x="1325812" y="3538044"/>
            <a:ext cx="7671043" cy="750046"/>
          </a:xfrm>
          <a:prstGeom prst="rect">
            <a:avLst/>
          </a:prstGeom>
          <a:ln>
            <a:noFill/>
          </a:ln>
        </p:spPr>
        <p:txBody>
          <a:bodyPr anchor="t"/>
          <a:lstStyle/>
          <a:p>
            <a:pPr algn="r" fontAlgn="auto">
              <a:spcAft>
                <a:spcPts val="0"/>
              </a:spcAft>
              <a:defRPr/>
            </a:pPr>
            <a:r>
              <a:rPr lang="fr-CH" sz="3600" i="1" dirty="0">
                <a:solidFill>
                  <a:schemeClr val="bg1"/>
                </a:solidFill>
              </a:rPr>
              <a:t>Le plasma quark-gluon ?</a:t>
            </a:r>
            <a:endParaRPr lang="fr-FR" sz="3600" i="1" dirty="0">
              <a:solidFill>
                <a:schemeClr val="bg1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53909" y="190500"/>
            <a:ext cx="8926717" cy="750046"/>
          </a:xfrm>
          <a:prstGeom prst="rect">
            <a:avLst/>
          </a:prstGeom>
          <a:ln>
            <a:noFill/>
          </a:ln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CH" sz="3600" dirty="0">
                <a:solidFill>
                  <a:schemeClr val="bg1"/>
                </a:solidFill>
              </a:rPr>
              <a:t>Répondre à des questions…</a:t>
            </a:r>
            <a:endParaRPr lang="fr-FR" sz="36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1759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4"/>
          <p:cNvSpPr txBox="1">
            <a:spLocks/>
          </p:cNvSpPr>
          <p:nvPr/>
        </p:nvSpPr>
        <p:spPr>
          <a:xfrm>
            <a:off x="201200" y="914400"/>
            <a:ext cx="7566527" cy="3347985"/>
          </a:xfrm>
          <a:prstGeom prst="rect">
            <a:avLst/>
          </a:prstGeom>
        </p:spPr>
        <p:txBody>
          <a:bodyPr rtlCol="0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  <a:defRPr/>
            </a:pPr>
            <a:r>
              <a:rPr lang="fr-CH" sz="2000" b="1" dirty="0">
                <a:solidFill>
                  <a:schemeClr val="accent6">
                    <a:lumMod val="50000"/>
                  </a:schemeClr>
                </a:solidFill>
              </a:rPr>
              <a:t>Format</a:t>
            </a:r>
          </a:p>
          <a:p>
            <a:pPr>
              <a:defRPr/>
            </a:pPr>
            <a:r>
              <a:rPr lang="fr-CH" sz="2000" dirty="0">
                <a:solidFill>
                  <a:schemeClr val="accent6">
                    <a:lumMod val="50000"/>
                  </a:schemeClr>
                </a:solidFill>
              </a:rPr>
              <a:t>Présentation (environ </a:t>
            </a:r>
            <a:r>
              <a:rPr lang="fr-CH" sz="2000" dirty="0" smtClean="0">
                <a:solidFill>
                  <a:schemeClr val="accent6">
                    <a:lumMod val="50000"/>
                  </a:schemeClr>
                </a:solidFill>
              </a:rPr>
              <a:t>40 </a:t>
            </a:r>
            <a:r>
              <a:rPr lang="fr-CH" sz="2000" dirty="0">
                <a:solidFill>
                  <a:schemeClr val="accent6">
                    <a:lumMod val="50000"/>
                  </a:schemeClr>
                </a:solidFill>
              </a:rPr>
              <a:t>minutes au total)</a:t>
            </a:r>
          </a:p>
          <a:p>
            <a:pPr>
              <a:defRPr/>
            </a:pPr>
            <a:r>
              <a:rPr lang="fr-CH" sz="2000" dirty="0">
                <a:solidFill>
                  <a:schemeClr val="accent6">
                    <a:lumMod val="50000"/>
                  </a:schemeClr>
                </a:solidFill>
              </a:rPr>
              <a:t>Questions-Réponses (environ </a:t>
            </a:r>
            <a:r>
              <a:rPr lang="fr-CH" sz="2000" dirty="0" smtClean="0">
                <a:solidFill>
                  <a:schemeClr val="accent6">
                    <a:lumMod val="50000"/>
                  </a:schemeClr>
                </a:solidFill>
              </a:rPr>
              <a:t>20 </a:t>
            </a:r>
            <a:r>
              <a:rPr lang="fr-CH" sz="2000" dirty="0">
                <a:solidFill>
                  <a:schemeClr val="accent6">
                    <a:lumMod val="50000"/>
                  </a:schemeClr>
                </a:solidFill>
              </a:rPr>
              <a:t>minutes au total)</a:t>
            </a:r>
          </a:p>
          <a:p>
            <a:pPr marL="36576" indent="0">
              <a:buNone/>
              <a:defRPr/>
            </a:pPr>
            <a:r>
              <a:rPr lang="fr-CH" sz="2000" b="1" dirty="0">
                <a:solidFill>
                  <a:schemeClr val="accent6">
                    <a:lumMod val="50000"/>
                  </a:schemeClr>
                </a:solidFill>
              </a:rPr>
              <a:t>Pendant la présentation</a:t>
            </a:r>
          </a:p>
          <a:p>
            <a:pPr>
              <a:defRPr/>
            </a:pPr>
            <a:r>
              <a:rPr lang="fr-CH" sz="2000" dirty="0">
                <a:solidFill>
                  <a:schemeClr val="accent6">
                    <a:lumMod val="50000"/>
                  </a:schemeClr>
                </a:solidFill>
              </a:rPr>
              <a:t>Posez des questions via le </a:t>
            </a:r>
            <a:r>
              <a:rPr lang="fr-CH" sz="2000" i="1" dirty="0" smtClean="0">
                <a:solidFill>
                  <a:schemeClr val="accent6">
                    <a:lumMod val="50000"/>
                  </a:schemeClr>
                </a:solidFill>
              </a:rPr>
              <a:t>Q&amp;A</a:t>
            </a:r>
            <a:endParaRPr lang="fr-CH" sz="2000" i="1" dirty="0">
              <a:solidFill>
                <a:schemeClr val="accent6">
                  <a:lumMod val="50000"/>
                </a:schemeClr>
              </a:solidFill>
            </a:endParaRPr>
          </a:p>
          <a:p>
            <a:pPr marL="36576" indent="0">
              <a:buNone/>
              <a:defRPr/>
            </a:pPr>
            <a:r>
              <a:rPr lang="fr-CH" sz="2000" b="1" dirty="0" smtClean="0">
                <a:solidFill>
                  <a:schemeClr val="accent6">
                    <a:lumMod val="50000"/>
                  </a:schemeClr>
                </a:solidFill>
              </a:rPr>
              <a:t>Après </a:t>
            </a:r>
            <a:r>
              <a:rPr lang="fr-CH" sz="2000" b="1" dirty="0">
                <a:solidFill>
                  <a:schemeClr val="accent6">
                    <a:lumMod val="50000"/>
                  </a:schemeClr>
                </a:solidFill>
              </a:rPr>
              <a:t>la présentation</a:t>
            </a:r>
          </a:p>
          <a:p>
            <a:pPr>
              <a:defRPr/>
            </a:pPr>
            <a:r>
              <a:rPr lang="fr-CH" sz="2000" dirty="0">
                <a:solidFill>
                  <a:schemeClr val="accent6">
                    <a:lumMod val="50000"/>
                  </a:schemeClr>
                </a:solidFill>
              </a:rPr>
              <a:t>Merci de répondre à l’enquête sur la page </a:t>
            </a:r>
            <a:r>
              <a:rPr lang="fr-CH" sz="2000" dirty="0" err="1">
                <a:solidFill>
                  <a:schemeClr val="accent6">
                    <a:lumMod val="50000"/>
                  </a:schemeClr>
                </a:solidFill>
              </a:rPr>
              <a:t>Indico</a:t>
            </a:r>
            <a:endParaRPr lang="fr-CH" sz="2000" dirty="0">
              <a:solidFill>
                <a:schemeClr val="accent6">
                  <a:lumMod val="50000"/>
                </a:schemeClr>
              </a:solidFill>
            </a:endParaRPr>
          </a:p>
          <a:p>
            <a:pPr>
              <a:defRPr/>
            </a:pPr>
            <a:r>
              <a:rPr lang="fr-CH" sz="2000" dirty="0">
                <a:solidFill>
                  <a:schemeClr val="accent6">
                    <a:lumMod val="50000"/>
                  </a:schemeClr>
                </a:solidFill>
              </a:rPr>
              <a:t>Présentation et liens disponibles sur la page </a:t>
            </a:r>
            <a:r>
              <a:rPr lang="fr-CH" sz="2000" dirty="0" err="1">
                <a:solidFill>
                  <a:schemeClr val="accent6">
                    <a:lumMod val="50000"/>
                  </a:schemeClr>
                </a:solidFill>
              </a:rPr>
              <a:t>Indico</a:t>
            </a:r>
            <a:endParaRPr lang="en-GB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01200" y="178111"/>
            <a:ext cx="8804777" cy="736289"/>
          </a:xfrm>
          <a:prstGeom prst="rect">
            <a:avLst/>
          </a:prstGeom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FR" sz="3600" dirty="0">
                <a:solidFill>
                  <a:srgbClr val="0055A0"/>
                </a:solidFill>
                <a:latin typeface="+mj-lt"/>
                <a:ea typeface="+mj-ea"/>
                <a:cs typeface="+mj-cs"/>
              </a:rPr>
              <a:t>Votre conférence virtuelle</a:t>
            </a:r>
            <a:endParaRPr lang="fr-FR" sz="4800" dirty="0">
              <a:solidFill>
                <a:srgbClr val="0055A0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245287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27105"/>
          <a:stretch/>
        </p:blipFill>
        <p:spPr>
          <a:xfrm>
            <a:off x="0" y="-1"/>
            <a:ext cx="9144000" cy="4445877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153909" y="190500"/>
            <a:ext cx="8926717" cy="750046"/>
          </a:xfrm>
          <a:prstGeom prst="rect">
            <a:avLst/>
          </a:prstGeom>
          <a:ln>
            <a:noFill/>
          </a:ln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CH" sz="3600" dirty="0">
                <a:solidFill>
                  <a:schemeClr val="bg1"/>
                </a:solidFill>
              </a:rPr>
              <a:t>Répondre à des questions…</a:t>
            </a:r>
            <a:endParaRPr lang="fr-FR" sz="3600" i="1" dirty="0">
              <a:solidFill>
                <a:schemeClr val="bg1"/>
              </a:solidFill>
            </a:endParaRPr>
          </a:p>
        </p:txBody>
      </p:sp>
      <p:sp>
        <p:nvSpPr>
          <p:cNvPr id="46" name="Title 1"/>
          <p:cNvSpPr txBox="1">
            <a:spLocks/>
          </p:cNvSpPr>
          <p:nvPr/>
        </p:nvSpPr>
        <p:spPr>
          <a:xfrm>
            <a:off x="1325812" y="3538044"/>
            <a:ext cx="7671043" cy="750046"/>
          </a:xfrm>
          <a:prstGeom prst="rect">
            <a:avLst/>
          </a:prstGeom>
          <a:ln>
            <a:noFill/>
          </a:ln>
        </p:spPr>
        <p:txBody>
          <a:bodyPr anchor="t"/>
          <a:lstStyle/>
          <a:p>
            <a:pPr algn="r" fontAlgn="auto">
              <a:spcAft>
                <a:spcPts val="0"/>
              </a:spcAft>
              <a:defRPr/>
            </a:pPr>
            <a:r>
              <a:rPr lang="fr-CH" sz="3600" i="1" dirty="0">
                <a:solidFill>
                  <a:schemeClr val="bg1"/>
                </a:solidFill>
              </a:rPr>
              <a:t>Antimatière ?</a:t>
            </a:r>
            <a:endParaRPr lang="fr-FR" sz="3600" i="1" dirty="0">
              <a:solidFill>
                <a:schemeClr val="bg1"/>
              </a:solidFill>
            </a:endParaRPr>
          </a:p>
        </p:txBody>
      </p:sp>
      <p:pic>
        <p:nvPicPr>
          <p:cNvPr id="49" name="Picture 2" descr="http://www.enjoyspace.com/uploads/news/mars2010/planck/AMS-station.00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913" y="1400722"/>
            <a:ext cx="4391420" cy="2584977"/>
          </a:xfrm>
          <a:prstGeom prst="rect">
            <a:avLst/>
          </a:prstGeom>
          <a:solidFill>
            <a:srgbClr val="FFFFFF">
              <a:shade val="85000"/>
            </a:srgbClr>
          </a:solidFill>
          <a:ln w="762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044779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72" b="11939"/>
          <a:stretch/>
        </p:blipFill>
        <p:spPr>
          <a:xfrm>
            <a:off x="0" y="-41564"/>
            <a:ext cx="9144000" cy="4502728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153909" y="190500"/>
            <a:ext cx="8926717" cy="750046"/>
          </a:xfrm>
          <a:prstGeom prst="rect">
            <a:avLst/>
          </a:prstGeom>
          <a:ln>
            <a:noFill/>
          </a:ln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CH" sz="3600" dirty="0">
                <a:solidFill>
                  <a:schemeClr val="bg1"/>
                </a:solidFill>
              </a:rPr>
              <a:t>Répondre à des questions…</a:t>
            </a:r>
            <a:endParaRPr lang="fr-FR" sz="3600" i="1" dirty="0">
              <a:solidFill>
                <a:schemeClr val="bg1"/>
              </a:solidFill>
            </a:endParaRPr>
          </a:p>
        </p:txBody>
      </p:sp>
      <p:sp>
        <p:nvSpPr>
          <p:cNvPr id="46" name="Title 1"/>
          <p:cNvSpPr txBox="1">
            <a:spLocks/>
          </p:cNvSpPr>
          <p:nvPr/>
        </p:nvSpPr>
        <p:spPr>
          <a:xfrm>
            <a:off x="1325812" y="3538044"/>
            <a:ext cx="7671043" cy="750046"/>
          </a:xfrm>
          <a:prstGeom prst="rect">
            <a:avLst/>
          </a:prstGeom>
          <a:ln>
            <a:noFill/>
          </a:ln>
        </p:spPr>
        <p:txBody>
          <a:bodyPr anchor="t"/>
          <a:lstStyle/>
          <a:p>
            <a:pPr algn="r" fontAlgn="auto">
              <a:spcAft>
                <a:spcPts val="0"/>
              </a:spcAft>
              <a:defRPr/>
            </a:pPr>
            <a:r>
              <a:rPr lang="fr-CH" sz="3600" i="1" dirty="0">
                <a:solidFill>
                  <a:schemeClr val="bg1"/>
                </a:solidFill>
              </a:rPr>
              <a:t>Matière noire ?</a:t>
            </a:r>
            <a:endParaRPr lang="fr-FR" sz="36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8535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Higgsfield.jp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26194"/>
            <a:ext cx="9144006" cy="4471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67275" y="190500"/>
            <a:ext cx="8809449" cy="2457450"/>
          </a:xfrm>
          <a:prstGeom prst="rect">
            <a:avLst/>
          </a:prstGeom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CH" sz="3600" dirty="0">
                <a:solidFill>
                  <a:schemeClr val="bg1"/>
                </a:solidFill>
              </a:rPr>
              <a:t>Le CERN</a:t>
            </a:r>
          </a:p>
          <a:p>
            <a:pPr fontAlgn="auto">
              <a:spcAft>
                <a:spcPts val="0"/>
              </a:spcAft>
              <a:defRPr/>
            </a:pPr>
            <a:r>
              <a:rPr lang="fr-CH" sz="3600" i="1" dirty="0">
                <a:solidFill>
                  <a:schemeClr val="bg1"/>
                </a:solidFill>
              </a:rPr>
              <a:t>Comment ça marche ?</a:t>
            </a:r>
            <a:endParaRPr lang="fr-FR" sz="36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6934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98"/>
          <a:stretch/>
        </p:blipFill>
        <p:spPr>
          <a:xfrm>
            <a:off x="1969993" y="618565"/>
            <a:ext cx="5204012" cy="3805518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67275" y="190500"/>
            <a:ext cx="8809449" cy="858371"/>
          </a:xfrm>
          <a:prstGeom prst="rect">
            <a:avLst/>
          </a:prstGeom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FR" sz="3600" dirty="0">
                <a:solidFill>
                  <a:schemeClr val="accent6">
                    <a:lumMod val="50000"/>
                  </a:schemeClr>
                </a:solidFill>
              </a:rPr>
              <a:t>Accélérer, faire entrer en collision</a:t>
            </a:r>
          </a:p>
        </p:txBody>
      </p:sp>
    </p:spTree>
    <p:extLst>
      <p:ext uri="{BB962C8B-B14F-4D97-AF65-F5344CB8AC3E}">
        <p14:creationId xmlns:p14="http://schemas.microsoft.com/office/powerpoint/2010/main" val="334756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4476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5935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4476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3488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9" y="255626"/>
            <a:ext cx="4485177" cy="3290999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70478" y="671047"/>
            <a:ext cx="4683080" cy="2684425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fr-FR" sz="115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7 </a:t>
            </a:r>
            <a:r>
              <a:rPr lang="fr-FR" sz="11500" b="1" dirty="0" err="1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TeV</a:t>
            </a:r>
            <a:endParaRPr lang="fr-FR" sz="115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67275" y="190500"/>
            <a:ext cx="8809449" cy="858371"/>
          </a:xfrm>
          <a:prstGeom prst="rect">
            <a:avLst/>
          </a:prstGeom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FR" sz="3600" dirty="0">
                <a:solidFill>
                  <a:schemeClr val="accent6">
                    <a:lumMod val="50000"/>
                  </a:schemeClr>
                </a:solidFill>
              </a:rPr>
              <a:t>Une énergie incroyable</a:t>
            </a:r>
          </a:p>
        </p:txBody>
      </p:sp>
      <p:sp>
        <p:nvSpPr>
          <p:cNvPr id="6" name="Content Placeholder 8"/>
          <p:cNvSpPr txBox="1">
            <a:spLocks/>
          </p:cNvSpPr>
          <p:nvPr/>
        </p:nvSpPr>
        <p:spPr bwMode="auto">
          <a:xfrm>
            <a:off x="244549" y="3167887"/>
            <a:ext cx="8732175" cy="1074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lvl1pPr marL="266700" indent="-2667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37609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37609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rgbClr val="37609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37609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 kern="1200">
                <a:solidFill>
                  <a:srgbClr val="37609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fr-CH" sz="20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L’énergie de 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fr-CH" sz="20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100’000’000’000’000’000’000’000 de protons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fr-CH" sz="20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dans un seul proton</a:t>
            </a:r>
            <a:endParaRPr lang="fr-FR" sz="2000" b="1" baseline="3000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58680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9" t="6628" r="-1" b="5989"/>
          <a:stretch/>
        </p:blipFill>
        <p:spPr>
          <a:xfrm>
            <a:off x="-15496" y="-46495"/>
            <a:ext cx="9159496" cy="4494509"/>
          </a:xfrm>
          <a:prstGeom prst="rect">
            <a:avLst/>
          </a:prstGeom>
        </p:spPr>
      </p:pic>
      <p:sp>
        <p:nvSpPr>
          <p:cNvPr id="29" name="Freeform 28"/>
          <p:cNvSpPr/>
          <p:nvPr/>
        </p:nvSpPr>
        <p:spPr>
          <a:xfrm>
            <a:off x="3124874" y="-31805"/>
            <a:ext cx="3673491" cy="4490919"/>
          </a:xfrm>
          <a:custGeom>
            <a:avLst/>
            <a:gdLst>
              <a:gd name="connsiteX0" fmla="*/ 3164619 w 3689405"/>
              <a:gd name="connsiteY0" fmla="*/ 0 h 4524292"/>
              <a:gd name="connsiteX1" fmla="*/ 3188473 w 3689405"/>
              <a:gd name="connsiteY1" fmla="*/ 71562 h 4524292"/>
              <a:gd name="connsiteX2" fmla="*/ 3204376 w 3689405"/>
              <a:gd name="connsiteY2" fmla="*/ 294198 h 4524292"/>
              <a:gd name="connsiteX3" fmla="*/ 3196424 w 3689405"/>
              <a:gd name="connsiteY3" fmla="*/ 588396 h 4524292"/>
              <a:gd name="connsiteX4" fmla="*/ 3164619 w 3689405"/>
              <a:gd name="connsiteY4" fmla="*/ 636104 h 4524292"/>
              <a:gd name="connsiteX5" fmla="*/ 3148717 w 3689405"/>
              <a:gd name="connsiteY5" fmla="*/ 683812 h 4524292"/>
              <a:gd name="connsiteX6" fmla="*/ 3140765 w 3689405"/>
              <a:gd name="connsiteY6" fmla="*/ 707666 h 4524292"/>
              <a:gd name="connsiteX7" fmla="*/ 3124863 w 3689405"/>
              <a:gd name="connsiteY7" fmla="*/ 763325 h 4524292"/>
              <a:gd name="connsiteX8" fmla="*/ 3069203 w 3689405"/>
              <a:gd name="connsiteY8" fmla="*/ 834887 h 4524292"/>
              <a:gd name="connsiteX9" fmla="*/ 3037398 w 3689405"/>
              <a:gd name="connsiteY9" fmla="*/ 882595 h 4524292"/>
              <a:gd name="connsiteX10" fmla="*/ 2997642 w 3689405"/>
              <a:gd name="connsiteY10" fmla="*/ 930302 h 4524292"/>
              <a:gd name="connsiteX11" fmla="*/ 2973788 w 3689405"/>
              <a:gd name="connsiteY11" fmla="*/ 954156 h 4524292"/>
              <a:gd name="connsiteX12" fmla="*/ 2941983 w 3689405"/>
              <a:gd name="connsiteY12" fmla="*/ 1009815 h 4524292"/>
              <a:gd name="connsiteX13" fmla="*/ 2918129 w 3689405"/>
              <a:gd name="connsiteY13" fmla="*/ 1033669 h 4524292"/>
              <a:gd name="connsiteX14" fmla="*/ 2902226 w 3689405"/>
              <a:gd name="connsiteY14" fmla="*/ 1057523 h 4524292"/>
              <a:gd name="connsiteX15" fmla="*/ 2894275 w 3689405"/>
              <a:gd name="connsiteY15" fmla="*/ 1081377 h 4524292"/>
              <a:gd name="connsiteX16" fmla="*/ 2870421 w 3689405"/>
              <a:gd name="connsiteY16" fmla="*/ 1168842 h 4524292"/>
              <a:gd name="connsiteX17" fmla="*/ 2854518 w 3689405"/>
              <a:gd name="connsiteY17" fmla="*/ 1192695 h 4524292"/>
              <a:gd name="connsiteX18" fmla="*/ 2830664 w 3689405"/>
              <a:gd name="connsiteY18" fmla="*/ 1208598 h 4524292"/>
              <a:gd name="connsiteX19" fmla="*/ 2790908 w 3689405"/>
              <a:gd name="connsiteY19" fmla="*/ 1256306 h 4524292"/>
              <a:gd name="connsiteX20" fmla="*/ 2735249 w 3689405"/>
              <a:gd name="connsiteY20" fmla="*/ 1319916 h 4524292"/>
              <a:gd name="connsiteX21" fmla="*/ 2719346 w 3689405"/>
              <a:gd name="connsiteY21" fmla="*/ 1343770 h 4524292"/>
              <a:gd name="connsiteX22" fmla="*/ 2711395 w 3689405"/>
              <a:gd name="connsiteY22" fmla="*/ 1367624 h 4524292"/>
              <a:gd name="connsiteX23" fmla="*/ 2759103 w 3689405"/>
              <a:gd name="connsiteY23" fmla="*/ 1375575 h 4524292"/>
              <a:gd name="connsiteX24" fmla="*/ 2782957 w 3689405"/>
              <a:gd name="connsiteY24" fmla="*/ 1439186 h 4524292"/>
              <a:gd name="connsiteX25" fmla="*/ 2806810 w 3689405"/>
              <a:gd name="connsiteY25" fmla="*/ 1455088 h 4524292"/>
              <a:gd name="connsiteX26" fmla="*/ 2846567 w 3689405"/>
              <a:gd name="connsiteY26" fmla="*/ 1510748 h 4524292"/>
              <a:gd name="connsiteX27" fmla="*/ 2822713 w 3689405"/>
              <a:gd name="connsiteY27" fmla="*/ 1518699 h 4524292"/>
              <a:gd name="connsiteX28" fmla="*/ 2790908 w 3689405"/>
              <a:gd name="connsiteY28" fmla="*/ 1566407 h 4524292"/>
              <a:gd name="connsiteX29" fmla="*/ 2790908 w 3689405"/>
              <a:gd name="connsiteY29" fmla="*/ 1677725 h 4524292"/>
              <a:gd name="connsiteX30" fmla="*/ 2838616 w 3689405"/>
              <a:gd name="connsiteY30" fmla="*/ 1709530 h 4524292"/>
              <a:gd name="connsiteX31" fmla="*/ 2886323 w 3689405"/>
              <a:gd name="connsiteY31" fmla="*/ 1725433 h 4524292"/>
              <a:gd name="connsiteX32" fmla="*/ 2941983 w 3689405"/>
              <a:gd name="connsiteY32" fmla="*/ 1765189 h 4524292"/>
              <a:gd name="connsiteX33" fmla="*/ 2965837 w 3689405"/>
              <a:gd name="connsiteY33" fmla="*/ 1773141 h 4524292"/>
              <a:gd name="connsiteX34" fmla="*/ 2981739 w 3689405"/>
              <a:gd name="connsiteY34" fmla="*/ 1796995 h 4524292"/>
              <a:gd name="connsiteX35" fmla="*/ 3013544 w 3689405"/>
              <a:gd name="connsiteY35" fmla="*/ 1844702 h 4524292"/>
              <a:gd name="connsiteX36" fmla="*/ 3061252 w 3689405"/>
              <a:gd name="connsiteY36" fmla="*/ 1860605 h 4524292"/>
              <a:gd name="connsiteX37" fmla="*/ 3085106 w 3689405"/>
              <a:gd name="connsiteY37" fmla="*/ 1868556 h 4524292"/>
              <a:gd name="connsiteX38" fmla="*/ 3093057 w 3689405"/>
              <a:gd name="connsiteY38" fmla="*/ 1963972 h 4524292"/>
              <a:gd name="connsiteX39" fmla="*/ 3077155 w 3689405"/>
              <a:gd name="connsiteY39" fmla="*/ 2011680 h 4524292"/>
              <a:gd name="connsiteX40" fmla="*/ 3069203 w 3689405"/>
              <a:gd name="connsiteY40" fmla="*/ 2035534 h 4524292"/>
              <a:gd name="connsiteX41" fmla="*/ 3116911 w 3689405"/>
              <a:gd name="connsiteY41" fmla="*/ 2051436 h 4524292"/>
              <a:gd name="connsiteX42" fmla="*/ 3180522 w 3689405"/>
              <a:gd name="connsiteY42" fmla="*/ 2107095 h 4524292"/>
              <a:gd name="connsiteX43" fmla="*/ 3204376 w 3689405"/>
              <a:gd name="connsiteY43" fmla="*/ 2115047 h 4524292"/>
              <a:gd name="connsiteX44" fmla="*/ 3252083 w 3689405"/>
              <a:gd name="connsiteY44" fmla="*/ 2138901 h 4524292"/>
              <a:gd name="connsiteX45" fmla="*/ 3283889 w 3689405"/>
              <a:gd name="connsiteY45" fmla="*/ 2146852 h 4524292"/>
              <a:gd name="connsiteX46" fmla="*/ 3331597 w 3689405"/>
              <a:gd name="connsiteY46" fmla="*/ 2178657 h 4524292"/>
              <a:gd name="connsiteX47" fmla="*/ 3355450 w 3689405"/>
              <a:gd name="connsiteY47" fmla="*/ 2194560 h 4524292"/>
              <a:gd name="connsiteX48" fmla="*/ 3395207 w 3689405"/>
              <a:gd name="connsiteY48" fmla="*/ 2234316 h 4524292"/>
              <a:gd name="connsiteX49" fmla="*/ 3466769 w 3689405"/>
              <a:gd name="connsiteY49" fmla="*/ 2289975 h 4524292"/>
              <a:gd name="connsiteX50" fmla="*/ 3490623 w 3689405"/>
              <a:gd name="connsiteY50" fmla="*/ 2297927 h 4524292"/>
              <a:gd name="connsiteX51" fmla="*/ 3538330 w 3689405"/>
              <a:gd name="connsiteY51" fmla="*/ 2329732 h 4524292"/>
              <a:gd name="connsiteX52" fmla="*/ 3562184 w 3689405"/>
              <a:gd name="connsiteY52" fmla="*/ 2345635 h 4524292"/>
              <a:gd name="connsiteX53" fmla="*/ 3586038 w 3689405"/>
              <a:gd name="connsiteY53" fmla="*/ 2361537 h 4524292"/>
              <a:gd name="connsiteX54" fmla="*/ 3617843 w 3689405"/>
              <a:gd name="connsiteY54" fmla="*/ 2385391 h 4524292"/>
              <a:gd name="connsiteX55" fmla="*/ 3633746 w 3689405"/>
              <a:gd name="connsiteY55" fmla="*/ 2425148 h 4524292"/>
              <a:gd name="connsiteX56" fmla="*/ 3657600 w 3689405"/>
              <a:gd name="connsiteY56" fmla="*/ 2433099 h 4524292"/>
              <a:gd name="connsiteX57" fmla="*/ 3681454 w 3689405"/>
              <a:gd name="connsiteY57" fmla="*/ 2449002 h 4524292"/>
              <a:gd name="connsiteX58" fmla="*/ 3657600 w 3689405"/>
              <a:gd name="connsiteY58" fmla="*/ 2536466 h 4524292"/>
              <a:gd name="connsiteX59" fmla="*/ 3625795 w 3689405"/>
              <a:gd name="connsiteY59" fmla="*/ 2584174 h 4524292"/>
              <a:gd name="connsiteX60" fmla="*/ 3609892 w 3689405"/>
              <a:gd name="connsiteY60" fmla="*/ 2631882 h 4524292"/>
              <a:gd name="connsiteX61" fmla="*/ 3601941 w 3689405"/>
              <a:gd name="connsiteY61" fmla="*/ 2655735 h 4524292"/>
              <a:gd name="connsiteX62" fmla="*/ 3593990 w 3689405"/>
              <a:gd name="connsiteY62" fmla="*/ 2719346 h 4524292"/>
              <a:gd name="connsiteX63" fmla="*/ 3586038 w 3689405"/>
              <a:gd name="connsiteY63" fmla="*/ 2751151 h 4524292"/>
              <a:gd name="connsiteX64" fmla="*/ 3593990 w 3689405"/>
              <a:gd name="connsiteY64" fmla="*/ 2854518 h 4524292"/>
              <a:gd name="connsiteX65" fmla="*/ 3609892 w 3689405"/>
              <a:gd name="connsiteY65" fmla="*/ 2878372 h 4524292"/>
              <a:gd name="connsiteX66" fmla="*/ 3633746 w 3689405"/>
              <a:gd name="connsiteY66" fmla="*/ 2886323 h 4524292"/>
              <a:gd name="connsiteX67" fmla="*/ 3673503 w 3689405"/>
              <a:gd name="connsiteY67" fmla="*/ 2941982 h 4524292"/>
              <a:gd name="connsiteX68" fmla="*/ 3689405 w 3689405"/>
              <a:gd name="connsiteY68" fmla="*/ 2989690 h 4524292"/>
              <a:gd name="connsiteX69" fmla="*/ 3665551 w 3689405"/>
              <a:gd name="connsiteY69" fmla="*/ 3077155 h 4524292"/>
              <a:gd name="connsiteX70" fmla="*/ 3657600 w 3689405"/>
              <a:gd name="connsiteY70" fmla="*/ 3101008 h 4524292"/>
              <a:gd name="connsiteX71" fmla="*/ 3649649 w 3689405"/>
              <a:gd name="connsiteY71" fmla="*/ 3148716 h 4524292"/>
              <a:gd name="connsiteX72" fmla="*/ 3625795 w 3689405"/>
              <a:gd name="connsiteY72" fmla="*/ 3156668 h 4524292"/>
              <a:gd name="connsiteX73" fmla="*/ 3593990 w 3689405"/>
              <a:gd name="connsiteY73" fmla="*/ 3172570 h 4524292"/>
              <a:gd name="connsiteX74" fmla="*/ 3562184 w 3689405"/>
              <a:gd name="connsiteY74" fmla="*/ 3212327 h 4524292"/>
              <a:gd name="connsiteX75" fmla="*/ 3554233 w 3689405"/>
              <a:gd name="connsiteY75" fmla="*/ 3236181 h 4524292"/>
              <a:gd name="connsiteX76" fmla="*/ 3514477 w 3689405"/>
              <a:gd name="connsiteY76" fmla="*/ 3275937 h 4524292"/>
              <a:gd name="connsiteX77" fmla="*/ 3498574 w 3689405"/>
              <a:gd name="connsiteY77" fmla="*/ 3299791 h 4524292"/>
              <a:gd name="connsiteX78" fmla="*/ 3450866 w 3689405"/>
              <a:gd name="connsiteY78" fmla="*/ 3315694 h 4524292"/>
              <a:gd name="connsiteX79" fmla="*/ 3403158 w 3689405"/>
              <a:gd name="connsiteY79" fmla="*/ 3355450 h 4524292"/>
              <a:gd name="connsiteX80" fmla="*/ 3355450 w 3689405"/>
              <a:gd name="connsiteY80" fmla="*/ 3411109 h 4524292"/>
              <a:gd name="connsiteX81" fmla="*/ 3323645 w 3689405"/>
              <a:gd name="connsiteY81" fmla="*/ 3458817 h 4524292"/>
              <a:gd name="connsiteX82" fmla="*/ 3307743 w 3689405"/>
              <a:gd name="connsiteY82" fmla="*/ 3506525 h 4524292"/>
              <a:gd name="connsiteX83" fmla="*/ 3267986 w 3689405"/>
              <a:gd name="connsiteY83" fmla="*/ 3554233 h 4524292"/>
              <a:gd name="connsiteX84" fmla="*/ 3260035 w 3689405"/>
              <a:gd name="connsiteY84" fmla="*/ 3578087 h 4524292"/>
              <a:gd name="connsiteX85" fmla="*/ 3212327 w 3689405"/>
              <a:gd name="connsiteY85" fmla="*/ 3593989 h 4524292"/>
              <a:gd name="connsiteX86" fmla="*/ 3124863 w 3689405"/>
              <a:gd name="connsiteY86" fmla="*/ 3609892 h 4524292"/>
              <a:gd name="connsiteX87" fmla="*/ 3077155 w 3689405"/>
              <a:gd name="connsiteY87" fmla="*/ 3601941 h 4524292"/>
              <a:gd name="connsiteX88" fmla="*/ 3029447 w 3689405"/>
              <a:gd name="connsiteY88" fmla="*/ 3570135 h 4524292"/>
              <a:gd name="connsiteX89" fmla="*/ 3005593 w 3689405"/>
              <a:gd name="connsiteY89" fmla="*/ 3562184 h 4524292"/>
              <a:gd name="connsiteX90" fmla="*/ 2981739 w 3689405"/>
              <a:gd name="connsiteY90" fmla="*/ 3570135 h 4524292"/>
              <a:gd name="connsiteX91" fmla="*/ 2949934 w 3689405"/>
              <a:gd name="connsiteY91" fmla="*/ 3578087 h 4524292"/>
              <a:gd name="connsiteX92" fmla="*/ 2934031 w 3689405"/>
              <a:gd name="connsiteY92" fmla="*/ 3601941 h 4524292"/>
              <a:gd name="connsiteX93" fmla="*/ 2926080 w 3689405"/>
              <a:gd name="connsiteY93" fmla="*/ 3689405 h 4524292"/>
              <a:gd name="connsiteX94" fmla="*/ 2902226 w 3689405"/>
              <a:gd name="connsiteY94" fmla="*/ 3697356 h 4524292"/>
              <a:gd name="connsiteX95" fmla="*/ 2782957 w 3689405"/>
              <a:gd name="connsiteY95" fmla="*/ 3721210 h 4524292"/>
              <a:gd name="connsiteX96" fmla="*/ 2727297 w 3689405"/>
              <a:gd name="connsiteY96" fmla="*/ 3713259 h 4524292"/>
              <a:gd name="connsiteX97" fmla="*/ 2703443 w 3689405"/>
              <a:gd name="connsiteY97" fmla="*/ 3705308 h 4524292"/>
              <a:gd name="connsiteX98" fmla="*/ 2584174 w 3689405"/>
              <a:gd name="connsiteY98" fmla="*/ 3697356 h 4524292"/>
              <a:gd name="connsiteX99" fmla="*/ 2528515 w 3689405"/>
              <a:gd name="connsiteY99" fmla="*/ 3633746 h 4524292"/>
              <a:gd name="connsiteX100" fmla="*/ 2480807 w 3689405"/>
              <a:gd name="connsiteY100" fmla="*/ 3617843 h 4524292"/>
              <a:gd name="connsiteX101" fmla="*/ 2456953 w 3689405"/>
              <a:gd name="connsiteY101" fmla="*/ 3609892 h 4524292"/>
              <a:gd name="connsiteX102" fmla="*/ 2401294 w 3689405"/>
              <a:gd name="connsiteY102" fmla="*/ 3562184 h 4524292"/>
              <a:gd name="connsiteX103" fmla="*/ 2377440 w 3689405"/>
              <a:gd name="connsiteY103" fmla="*/ 3546282 h 4524292"/>
              <a:gd name="connsiteX104" fmla="*/ 2274073 w 3689405"/>
              <a:gd name="connsiteY104" fmla="*/ 3530379 h 4524292"/>
              <a:gd name="connsiteX105" fmla="*/ 2234317 w 3689405"/>
              <a:gd name="connsiteY105" fmla="*/ 3498574 h 4524292"/>
              <a:gd name="connsiteX106" fmla="*/ 2210463 w 3689405"/>
              <a:gd name="connsiteY106" fmla="*/ 3474720 h 4524292"/>
              <a:gd name="connsiteX107" fmla="*/ 2162755 w 3689405"/>
              <a:gd name="connsiteY107" fmla="*/ 3458817 h 4524292"/>
              <a:gd name="connsiteX108" fmla="*/ 2138901 w 3689405"/>
              <a:gd name="connsiteY108" fmla="*/ 3450866 h 4524292"/>
              <a:gd name="connsiteX109" fmla="*/ 2115047 w 3689405"/>
              <a:gd name="connsiteY109" fmla="*/ 3434963 h 4524292"/>
              <a:gd name="connsiteX110" fmla="*/ 2083242 w 3689405"/>
              <a:gd name="connsiteY110" fmla="*/ 3482671 h 4524292"/>
              <a:gd name="connsiteX111" fmla="*/ 2075290 w 3689405"/>
              <a:gd name="connsiteY111" fmla="*/ 3506525 h 4524292"/>
              <a:gd name="connsiteX112" fmla="*/ 2051437 w 3689405"/>
              <a:gd name="connsiteY112" fmla="*/ 3514476 h 4524292"/>
              <a:gd name="connsiteX113" fmla="*/ 1995777 w 3689405"/>
              <a:gd name="connsiteY113" fmla="*/ 3578087 h 4524292"/>
              <a:gd name="connsiteX114" fmla="*/ 1971923 w 3689405"/>
              <a:gd name="connsiteY114" fmla="*/ 3601941 h 4524292"/>
              <a:gd name="connsiteX115" fmla="*/ 1908313 w 3689405"/>
              <a:gd name="connsiteY115" fmla="*/ 3609892 h 4524292"/>
              <a:gd name="connsiteX116" fmla="*/ 1876508 w 3689405"/>
              <a:gd name="connsiteY116" fmla="*/ 3681454 h 4524292"/>
              <a:gd name="connsiteX117" fmla="*/ 1868557 w 3689405"/>
              <a:gd name="connsiteY117" fmla="*/ 3705308 h 4524292"/>
              <a:gd name="connsiteX118" fmla="*/ 1860605 w 3689405"/>
              <a:gd name="connsiteY118" fmla="*/ 3729162 h 4524292"/>
              <a:gd name="connsiteX119" fmla="*/ 1868557 w 3689405"/>
              <a:gd name="connsiteY119" fmla="*/ 3753015 h 4524292"/>
              <a:gd name="connsiteX120" fmla="*/ 1860605 w 3689405"/>
              <a:gd name="connsiteY120" fmla="*/ 3776869 h 4524292"/>
              <a:gd name="connsiteX121" fmla="*/ 1828800 w 3689405"/>
              <a:gd name="connsiteY121" fmla="*/ 3768918 h 4524292"/>
              <a:gd name="connsiteX122" fmla="*/ 1781092 w 3689405"/>
              <a:gd name="connsiteY122" fmla="*/ 3760967 h 4524292"/>
              <a:gd name="connsiteX123" fmla="*/ 1733384 w 3689405"/>
              <a:gd name="connsiteY123" fmla="*/ 3745064 h 4524292"/>
              <a:gd name="connsiteX124" fmla="*/ 1709530 w 3689405"/>
              <a:gd name="connsiteY124" fmla="*/ 3737113 h 4524292"/>
              <a:gd name="connsiteX125" fmla="*/ 1614115 w 3689405"/>
              <a:gd name="connsiteY125" fmla="*/ 3673502 h 4524292"/>
              <a:gd name="connsiteX126" fmla="*/ 1590261 w 3689405"/>
              <a:gd name="connsiteY126" fmla="*/ 3657600 h 4524292"/>
              <a:gd name="connsiteX127" fmla="*/ 1566407 w 3689405"/>
              <a:gd name="connsiteY127" fmla="*/ 3641697 h 4524292"/>
              <a:gd name="connsiteX128" fmla="*/ 1558456 w 3689405"/>
              <a:gd name="connsiteY128" fmla="*/ 3617843 h 4524292"/>
              <a:gd name="connsiteX129" fmla="*/ 1494845 w 3689405"/>
              <a:gd name="connsiteY129" fmla="*/ 3562184 h 4524292"/>
              <a:gd name="connsiteX130" fmla="*/ 1447137 w 3689405"/>
              <a:gd name="connsiteY130" fmla="*/ 3546282 h 4524292"/>
              <a:gd name="connsiteX131" fmla="*/ 1423283 w 3689405"/>
              <a:gd name="connsiteY131" fmla="*/ 3530379 h 4524292"/>
              <a:gd name="connsiteX132" fmla="*/ 1391478 w 3689405"/>
              <a:gd name="connsiteY132" fmla="*/ 3482671 h 4524292"/>
              <a:gd name="connsiteX133" fmla="*/ 1343770 w 3689405"/>
              <a:gd name="connsiteY133" fmla="*/ 3490622 h 4524292"/>
              <a:gd name="connsiteX134" fmla="*/ 1319917 w 3689405"/>
              <a:gd name="connsiteY134" fmla="*/ 3538330 h 4524292"/>
              <a:gd name="connsiteX135" fmla="*/ 1280160 w 3689405"/>
              <a:gd name="connsiteY135" fmla="*/ 3578087 h 4524292"/>
              <a:gd name="connsiteX136" fmla="*/ 1248355 w 3689405"/>
              <a:gd name="connsiteY136" fmla="*/ 3625795 h 4524292"/>
              <a:gd name="connsiteX137" fmla="*/ 1240403 w 3689405"/>
              <a:gd name="connsiteY137" fmla="*/ 3649648 h 4524292"/>
              <a:gd name="connsiteX138" fmla="*/ 1208598 w 3689405"/>
              <a:gd name="connsiteY138" fmla="*/ 3697356 h 4524292"/>
              <a:gd name="connsiteX139" fmla="*/ 1192696 w 3689405"/>
              <a:gd name="connsiteY139" fmla="*/ 3721210 h 4524292"/>
              <a:gd name="connsiteX140" fmla="*/ 1152939 w 3689405"/>
              <a:gd name="connsiteY140" fmla="*/ 3768918 h 4524292"/>
              <a:gd name="connsiteX141" fmla="*/ 1137037 w 3689405"/>
              <a:gd name="connsiteY141" fmla="*/ 3832528 h 4524292"/>
              <a:gd name="connsiteX142" fmla="*/ 1121134 w 3689405"/>
              <a:gd name="connsiteY142" fmla="*/ 3880236 h 4524292"/>
              <a:gd name="connsiteX143" fmla="*/ 1113183 w 3689405"/>
              <a:gd name="connsiteY143" fmla="*/ 3904090 h 4524292"/>
              <a:gd name="connsiteX144" fmla="*/ 1105231 w 3689405"/>
              <a:gd name="connsiteY144" fmla="*/ 3927944 h 4524292"/>
              <a:gd name="connsiteX145" fmla="*/ 1097280 w 3689405"/>
              <a:gd name="connsiteY145" fmla="*/ 3959749 h 4524292"/>
              <a:gd name="connsiteX146" fmla="*/ 1081377 w 3689405"/>
              <a:gd name="connsiteY146" fmla="*/ 4007457 h 4524292"/>
              <a:gd name="connsiteX147" fmla="*/ 1073426 w 3689405"/>
              <a:gd name="connsiteY147" fmla="*/ 4031311 h 4524292"/>
              <a:gd name="connsiteX148" fmla="*/ 1049572 w 3689405"/>
              <a:gd name="connsiteY148" fmla="*/ 4102873 h 4524292"/>
              <a:gd name="connsiteX149" fmla="*/ 1041621 w 3689405"/>
              <a:gd name="connsiteY149" fmla="*/ 4126727 h 4524292"/>
              <a:gd name="connsiteX150" fmla="*/ 1025718 w 3689405"/>
              <a:gd name="connsiteY150" fmla="*/ 4150581 h 4524292"/>
              <a:gd name="connsiteX151" fmla="*/ 985962 w 3689405"/>
              <a:gd name="connsiteY151" fmla="*/ 4222142 h 4524292"/>
              <a:gd name="connsiteX152" fmla="*/ 970059 w 3689405"/>
              <a:gd name="connsiteY152" fmla="*/ 4253948 h 4524292"/>
              <a:gd name="connsiteX153" fmla="*/ 954157 w 3689405"/>
              <a:gd name="connsiteY153" fmla="*/ 4277802 h 4524292"/>
              <a:gd name="connsiteX154" fmla="*/ 946205 w 3689405"/>
              <a:gd name="connsiteY154" fmla="*/ 4301655 h 4524292"/>
              <a:gd name="connsiteX155" fmla="*/ 906449 w 3689405"/>
              <a:gd name="connsiteY155" fmla="*/ 4285753 h 4524292"/>
              <a:gd name="connsiteX156" fmla="*/ 858741 w 3689405"/>
              <a:gd name="connsiteY156" fmla="*/ 4238045 h 4524292"/>
              <a:gd name="connsiteX157" fmla="*/ 834887 w 3689405"/>
              <a:gd name="connsiteY157" fmla="*/ 4222142 h 4524292"/>
              <a:gd name="connsiteX158" fmla="*/ 795130 w 3689405"/>
              <a:gd name="connsiteY158" fmla="*/ 4190337 h 4524292"/>
              <a:gd name="connsiteX159" fmla="*/ 771277 w 3689405"/>
              <a:gd name="connsiteY159" fmla="*/ 4174435 h 4524292"/>
              <a:gd name="connsiteX160" fmla="*/ 723569 w 3689405"/>
              <a:gd name="connsiteY160" fmla="*/ 4158532 h 4524292"/>
              <a:gd name="connsiteX161" fmla="*/ 699715 w 3689405"/>
              <a:gd name="connsiteY161" fmla="*/ 4150581 h 4524292"/>
              <a:gd name="connsiteX162" fmla="*/ 675861 w 3689405"/>
              <a:gd name="connsiteY162" fmla="*/ 4134678 h 4524292"/>
              <a:gd name="connsiteX163" fmla="*/ 604299 w 3689405"/>
              <a:gd name="connsiteY163" fmla="*/ 4102873 h 4524292"/>
              <a:gd name="connsiteX164" fmla="*/ 588397 w 3689405"/>
              <a:gd name="connsiteY164" fmla="*/ 4079019 h 4524292"/>
              <a:gd name="connsiteX165" fmla="*/ 532737 w 3689405"/>
              <a:gd name="connsiteY165" fmla="*/ 4063116 h 4524292"/>
              <a:gd name="connsiteX166" fmla="*/ 485030 w 3689405"/>
              <a:gd name="connsiteY166" fmla="*/ 4047214 h 4524292"/>
              <a:gd name="connsiteX167" fmla="*/ 461176 w 3689405"/>
              <a:gd name="connsiteY167" fmla="*/ 4039262 h 4524292"/>
              <a:gd name="connsiteX168" fmla="*/ 421419 w 3689405"/>
              <a:gd name="connsiteY168" fmla="*/ 3999506 h 4524292"/>
              <a:gd name="connsiteX169" fmla="*/ 397565 w 3689405"/>
              <a:gd name="connsiteY169" fmla="*/ 4071068 h 4524292"/>
              <a:gd name="connsiteX170" fmla="*/ 365760 w 3689405"/>
              <a:gd name="connsiteY170" fmla="*/ 4118775 h 4524292"/>
              <a:gd name="connsiteX171" fmla="*/ 333955 w 3689405"/>
              <a:gd name="connsiteY171" fmla="*/ 4150581 h 4524292"/>
              <a:gd name="connsiteX172" fmla="*/ 326003 w 3689405"/>
              <a:gd name="connsiteY172" fmla="*/ 4174435 h 4524292"/>
              <a:gd name="connsiteX173" fmla="*/ 302150 w 3689405"/>
              <a:gd name="connsiteY173" fmla="*/ 4198288 h 4524292"/>
              <a:gd name="connsiteX174" fmla="*/ 238539 w 3689405"/>
              <a:gd name="connsiteY174" fmla="*/ 4269850 h 4524292"/>
              <a:gd name="connsiteX175" fmla="*/ 190831 w 3689405"/>
              <a:gd name="connsiteY175" fmla="*/ 4301655 h 4524292"/>
              <a:gd name="connsiteX176" fmla="*/ 166977 w 3689405"/>
              <a:gd name="connsiteY176" fmla="*/ 4309607 h 4524292"/>
              <a:gd name="connsiteX177" fmla="*/ 143123 w 3689405"/>
              <a:gd name="connsiteY177" fmla="*/ 4325509 h 4524292"/>
              <a:gd name="connsiteX178" fmla="*/ 87464 w 3689405"/>
              <a:gd name="connsiteY178" fmla="*/ 4365266 h 4524292"/>
              <a:gd name="connsiteX179" fmla="*/ 71562 w 3689405"/>
              <a:gd name="connsiteY179" fmla="*/ 4428876 h 4524292"/>
              <a:gd name="connsiteX180" fmla="*/ 55659 w 3689405"/>
              <a:gd name="connsiteY180" fmla="*/ 4476584 h 4524292"/>
              <a:gd name="connsiteX181" fmla="*/ 31805 w 3689405"/>
              <a:gd name="connsiteY181" fmla="*/ 4492487 h 4524292"/>
              <a:gd name="connsiteX182" fmla="*/ 0 w 3689405"/>
              <a:gd name="connsiteY182" fmla="*/ 4524292 h 4524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</a:cxnLst>
            <a:rect l="l" t="t" r="r" b="b"/>
            <a:pathLst>
              <a:path w="3689405" h="4524292">
                <a:moveTo>
                  <a:pt x="3164619" y="0"/>
                </a:moveTo>
                <a:cubicBezTo>
                  <a:pt x="3172570" y="23854"/>
                  <a:pt x="3187468" y="46438"/>
                  <a:pt x="3188473" y="71562"/>
                </a:cubicBezTo>
                <a:cubicBezTo>
                  <a:pt x="3196759" y="278719"/>
                  <a:pt x="3175452" y="207434"/>
                  <a:pt x="3204376" y="294198"/>
                </a:cubicBezTo>
                <a:cubicBezTo>
                  <a:pt x="3201725" y="392264"/>
                  <a:pt x="3207755" y="490951"/>
                  <a:pt x="3196424" y="588396"/>
                </a:cubicBezTo>
                <a:cubicBezTo>
                  <a:pt x="3194216" y="607381"/>
                  <a:pt x="3164619" y="636104"/>
                  <a:pt x="3164619" y="636104"/>
                </a:cubicBezTo>
                <a:lnTo>
                  <a:pt x="3148717" y="683812"/>
                </a:lnTo>
                <a:cubicBezTo>
                  <a:pt x="3146067" y="691763"/>
                  <a:pt x="3142798" y="699535"/>
                  <a:pt x="3140765" y="707666"/>
                </a:cubicBezTo>
                <a:cubicBezTo>
                  <a:pt x="3138894" y="715151"/>
                  <a:pt x="3130047" y="753993"/>
                  <a:pt x="3124863" y="763325"/>
                </a:cubicBezTo>
                <a:cubicBezTo>
                  <a:pt x="3073725" y="855373"/>
                  <a:pt x="3114276" y="776936"/>
                  <a:pt x="3069203" y="834887"/>
                </a:cubicBezTo>
                <a:cubicBezTo>
                  <a:pt x="3057469" y="849974"/>
                  <a:pt x="3050913" y="869081"/>
                  <a:pt x="3037398" y="882595"/>
                </a:cubicBezTo>
                <a:cubicBezTo>
                  <a:pt x="2967717" y="952273"/>
                  <a:pt x="3052985" y="863890"/>
                  <a:pt x="2997642" y="930302"/>
                </a:cubicBezTo>
                <a:cubicBezTo>
                  <a:pt x="2990443" y="938941"/>
                  <a:pt x="2980987" y="945517"/>
                  <a:pt x="2973788" y="954156"/>
                </a:cubicBezTo>
                <a:cubicBezTo>
                  <a:pt x="2936223" y="999234"/>
                  <a:pt x="2980871" y="955371"/>
                  <a:pt x="2941983" y="1009815"/>
                </a:cubicBezTo>
                <a:cubicBezTo>
                  <a:pt x="2935447" y="1018965"/>
                  <a:pt x="2925328" y="1025030"/>
                  <a:pt x="2918129" y="1033669"/>
                </a:cubicBezTo>
                <a:cubicBezTo>
                  <a:pt x="2912011" y="1041010"/>
                  <a:pt x="2907527" y="1049572"/>
                  <a:pt x="2902226" y="1057523"/>
                </a:cubicBezTo>
                <a:cubicBezTo>
                  <a:pt x="2899576" y="1065474"/>
                  <a:pt x="2896308" y="1073246"/>
                  <a:pt x="2894275" y="1081377"/>
                </a:cubicBezTo>
                <a:cubicBezTo>
                  <a:pt x="2888302" y="1105269"/>
                  <a:pt x="2884064" y="1148379"/>
                  <a:pt x="2870421" y="1168842"/>
                </a:cubicBezTo>
                <a:cubicBezTo>
                  <a:pt x="2865120" y="1176793"/>
                  <a:pt x="2861275" y="1185938"/>
                  <a:pt x="2854518" y="1192695"/>
                </a:cubicBezTo>
                <a:cubicBezTo>
                  <a:pt x="2847761" y="1199452"/>
                  <a:pt x="2838615" y="1203297"/>
                  <a:pt x="2830664" y="1208598"/>
                </a:cubicBezTo>
                <a:cubicBezTo>
                  <a:pt x="2773847" y="1293827"/>
                  <a:pt x="2862325" y="1164484"/>
                  <a:pt x="2790908" y="1256306"/>
                </a:cubicBezTo>
                <a:cubicBezTo>
                  <a:pt x="2740958" y="1320528"/>
                  <a:pt x="2781428" y="1289131"/>
                  <a:pt x="2735249" y="1319916"/>
                </a:cubicBezTo>
                <a:cubicBezTo>
                  <a:pt x="2729948" y="1327867"/>
                  <a:pt x="2723620" y="1335223"/>
                  <a:pt x="2719346" y="1343770"/>
                </a:cubicBezTo>
                <a:cubicBezTo>
                  <a:pt x="2715598" y="1351267"/>
                  <a:pt x="2704850" y="1362388"/>
                  <a:pt x="2711395" y="1367624"/>
                </a:cubicBezTo>
                <a:cubicBezTo>
                  <a:pt x="2723984" y="1377695"/>
                  <a:pt x="2743200" y="1372925"/>
                  <a:pt x="2759103" y="1375575"/>
                </a:cubicBezTo>
                <a:cubicBezTo>
                  <a:pt x="2764792" y="1404022"/>
                  <a:pt x="2762482" y="1418711"/>
                  <a:pt x="2782957" y="1439186"/>
                </a:cubicBezTo>
                <a:cubicBezTo>
                  <a:pt x="2789714" y="1445943"/>
                  <a:pt x="2798859" y="1449787"/>
                  <a:pt x="2806810" y="1455088"/>
                </a:cubicBezTo>
                <a:cubicBezTo>
                  <a:pt x="2825364" y="1510747"/>
                  <a:pt x="2806810" y="1497495"/>
                  <a:pt x="2846567" y="1510748"/>
                </a:cubicBezTo>
                <a:cubicBezTo>
                  <a:pt x="2838616" y="1513398"/>
                  <a:pt x="2828640" y="1512772"/>
                  <a:pt x="2822713" y="1518699"/>
                </a:cubicBezTo>
                <a:cubicBezTo>
                  <a:pt x="2809198" y="1532214"/>
                  <a:pt x="2790908" y="1566407"/>
                  <a:pt x="2790908" y="1566407"/>
                </a:cubicBezTo>
                <a:cubicBezTo>
                  <a:pt x="2783789" y="1602001"/>
                  <a:pt x="2771627" y="1641918"/>
                  <a:pt x="2790908" y="1677725"/>
                </a:cubicBezTo>
                <a:cubicBezTo>
                  <a:pt x="2799969" y="1694553"/>
                  <a:pt x="2820484" y="1703486"/>
                  <a:pt x="2838616" y="1709530"/>
                </a:cubicBezTo>
                <a:lnTo>
                  <a:pt x="2886323" y="1725433"/>
                </a:lnTo>
                <a:cubicBezTo>
                  <a:pt x="2899576" y="1765190"/>
                  <a:pt x="2886323" y="1746636"/>
                  <a:pt x="2941983" y="1765189"/>
                </a:cubicBezTo>
                <a:lnTo>
                  <a:pt x="2965837" y="1773141"/>
                </a:lnTo>
                <a:cubicBezTo>
                  <a:pt x="2971138" y="1781092"/>
                  <a:pt x="2977975" y="1788211"/>
                  <a:pt x="2981739" y="1796995"/>
                </a:cubicBezTo>
                <a:cubicBezTo>
                  <a:pt x="2996636" y="1831756"/>
                  <a:pt x="2976550" y="1828260"/>
                  <a:pt x="3013544" y="1844702"/>
                </a:cubicBezTo>
                <a:cubicBezTo>
                  <a:pt x="3028862" y="1851510"/>
                  <a:pt x="3045349" y="1855304"/>
                  <a:pt x="3061252" y="1860605"/>
                </a:cubicBezTo>
                <a:lnTo>
                  <a:pt x="3085106" y="1868556"/>
                </a:lnTo>
                <a:cubicBezTo>
                  <a:pt x="3112116" y="1909070"/>
                  <a:pt x="3107606" y="1891225"/>
                  <a:pt x="3093057" y="1963972"/>
                </a:cubicBezTo>
                <a:cubicBezTo>
                  <a:pt x="3089770" y="1980409"/>
                  <a:pt x="3082456" y="1995777"/>
                  <a:pt x="3077155" y="2011680"/>
                </a:cubicBezTo>
                <a:lnTo>
                  <a:pt x="3069203" y="2035534"/>
                </a:lnTo>
                <a:cubicBezTo>
                  <a:pt x="3085106" y="2040835"/>
                  <a:pt x="3107613" y="2037489"/>
                  <a:pt x="3116911" y="2051436"/>
                </a:cubicBezTo>
                <a:cubicBezTo>
                  <a:pt x="3135465" y="2079266"/>
                  <a:pt x="3140764" y="2093841"/>
                  <a:pt x="3180522" y="2107095"/>
                </a:cubicBezTo>
                <a:cubicBezTo>
                  <a:pt x="3188473" y="2109746"/>
                  <a:pt x="3196717" y="2111643"/>
                  <a:pt x="3204376" y="2115047"/>
                </a:cubicBezTo>
                <a:cubicBezTo>
                  <a:pt x="3220623" y="2122268"/>
                  <a:pt x="3235575" y="2132298"/>
                  <a:pt x="3252083" y="2138901"/>
                </a:cubicBezTo>
                <a:cubicBezTo>
                  <a:pt x="3262230" y="2142960"/>
                  <a:pt x="3273287" y="2144202"/>
                  <a:pt x="3283889" y="2146852"/>
                </a:cubicBezTo>
                <a:lnTo>
                  <a:pt x="3331597" y="2178657"/>
                </a:lnTo>
                <a:lnTo>
                  <a:pt x="3355450" y="2194560"/>
                </a:lnTo>
                <a:cubicBezTo>
                  <a:pt x="3384606" y="2238294"/>
                  <a:pt x="3355449" y="2201185"/>
                  <a:pt x="3395207" y="2234316"/>
                </a:cubicBezTo>
                <a:cubicBezTo>
                  <a:pt x="3422652" y="2257186"/>
                  <a:pt x="3426572" y="2276575"/>
                  <a:pt x="3466769" y="2289975"/>
                </a:cubicBezTo>
                <a:cubicBezTo>
                  <a:pt x="3474720" y="2292626"/>
                  <a:pt x="3483296" y="2293857"/>
                  <a:pt x="3490623" y="2297927"/>
                </a:cubicBezTo>
                <a:cubicBezTo>
                  <a:pt x="3507330" y="2307209"/>
                  <a:pt x="3522428" y="2319130"/>
                  <a:pt x="3538330" y="2329732"/>
                </a:cubicBezTo>
                <a:lnTo>
                  <a:pt x="3562184" y="2345635"/>
                </a:lnTo>
                <a:cubicBezTo>
                  <a:pt x="3570135" y="2350936"/>
                  <a:pt x="3578393" y="2355803"/>
                  <a:pt x="3586038" y="2361537"/>
                </a:cubicBezTo>
                <a:lnTo>
                  <a:pt x="3617843" y="2385391"/>
                </a:lnTo>
                <a:cubicBezTo>
                  <a:pt x="3623144" y="2398643"/>
                  <a:pt x="3624608" y="2414183"/>
                  <a:pt x="3633746" y="2425148"/>
                </a:cubicBezTo>
                <a:cubicBezTo>
                  <a:pt x="3639112" y="2431587"/>
                  <a:pt x="3650103" y="2429351"/>
                  <a:pt x="3657600" y="2433099"/>
                </a:cubicBezTo>
                <a:cubicBezTo>
                  <a:pt x="3666147" y="2437373"/>
                  <a:pt x="3673503" y="2443701"/>
                  <a:pt x="3681454" y="2449002"/>
                </a:cubicBezTo>
                <a:cubicBezTo>
                  <a:pt x="3677186" y="2470340"/>
                  <a:pt x="3669130" y="2519170"/>
                  <a:pt x="3657600" y="2536466"/>
                </a:cubicBezTo>
                <a:cubicBezTo>
                  <a:pt x="3646998" y="2552369"/>
                  <a:pt x="3631839" y="2566042"/>
                  <a:pt x="3625795" y="2584174"/>
                </a:cubicBezTo>
                <a:lnTo>
                  <a:pt x="3609892" y="2631882"/>
                </a:lnTo>
                <a:lnTo>
                  <a:pt x="3601941" y="2655735"/>
                </a:lnTo>
                <a:cubicBezTo>
                  <a:pt x="3599291" y="2676939"/>
                  <a:pt x="3597503" y="2698268"/>
                  <a:pt x="3593990" y="2719346"/>
                </a:cubicBezTo>
                <a:cubicBezTo>
                  <a:pt x="3592193" y="2730125"/>
                  <a:pt x="3586038" y="2740223"/>
                  <a:pt x="3586038" y="2751151"/>
                </a:cubicBezTo>
                <a:cubicBezTo>
                  <a:pt x="3586038" y="2785708"/>
                  <a:pt x="3587621" y="2820552"/>
                  <a:pt x="3593990" y="2854518"/>
                </a:cubicBezTo>
                <a:cubicBezTo>
                  <a:pt x="3595751" y="2863911"/>
                  <a:pt x="3602430" y="2872402"/>
                  <a:pt x="3609892" y="2878372"/>
                </a:cubicBezTo>
                <a:cubicBezTo>
                  <a:pt x="3616437" y="2883608"/>
                  <a:pt x="3625795" y="2883673"/>
                  <a:pt x="3633746" y="2886323"/>
                </a:cubicBezTo>
                <a:cubicBezTo>
                  <a:pt x="3636949" y="2890594"/>
                  <a:pt x="3669276" y="2932470"/>
                  <a:pt x="3673503" y="2941982"/>
                </a:cubicBezTo>
                <a:cubicBezTo>
                  <a:pt x="3680311" y="2957300"/>
                  <a:pt x="3689405" y="2989690"/>
                  <a:pt x="3689405" y="2989690"/>
                </a:cubicBezTo>
                <a:cubicBezTo>
                  <a:pt x="3678167" y="3045885"/>
                  <a:pt x="3685728" y="3016625"/>
                  <a:pt x="3665551" y="3077155"/>
                </a:cubicBezTo>
                <a:lnTo>
                  <a:pt x="3657600" y="3101008"/>
                </a:lnTo>
                <a:cubicBezTo>
                  <a:pt x="3654950" y="3116911"/>
                  <a:pt x="3657648" y="3134718"/>
                  <a:pt x="3649649" y="3148716"/>
                </a:cubicBezTo>
                <a:cubicBezTo>
                  <a:pt x="3645491" y="3155993"/>
                  <a:pt x="3633499" y="3153366"/>
                  <a:pt x="3625795" y="3156668"/>
                </a:cubicBezTo>
                <a:cubicBezTo>
                  <a:pt x="3614900" y="3161337"/>
                  <a:pt x="3604592" y="3167269"/>
                  <a:pt x="3593990" y="3172570"/>
                </a:cubicBezTo>
                <a:cubicBezTo>
                  <a:pt x="3574002" y="3232530"/>
                  <a:pt x="3603290" y="3160944"/>
                  <a:pt x="3562184" y="3212327"/>
                </a:cubicBezTo>
                <a:cubicBezTo>
                  <a:pt x="3556948" y="3218872"/>
                  <a:pt x="3557981" y="3228684"/>
                  <a:pt x="3554233" y="3236181"/>
                </a:cubicBezTo>
                <a:cubicBezTo>
                  <a:pt x="3540981" y="3262685"/>
                  <a:pt x="3538330" y="3260035"/>
                  <a:pt x="3514477" y="3275937"/>
                </a:cubicBezTo>
                <a:cubicBezTo>
                  <a:pt x="3509176" y="3283888"/>
                  <a:pt x="3506678" y="3294726"/>
                  <a:pt x="3498574" y="3299791"/>
                </a:cubicBezTo>
                <a:cubicBezTo>
                  <a:pt x="3484359" y="3308675"/>
                  <a:pt x="3450866" y="3315694"/>
                  <a:pt x="3450866" y="3315694"/>
                </a:cubicBezTo>
                <a:cubicBezTo>
                  <a:pt x="3381176" y="3385384"/>
                  <a:pt x="3469579" y="3300100"/>
                  <a:pt x="3403158" y="3355450"/>
                </a:cubicBezTo>
                <a:cubicBezTo>
                  <a:pt x="3381009" y="3373907"/>
                  <a:pt x="3372998" y="3387712"/>
                  <a:pt x="3355450" y="3411109"/>
                </a:cubicBezTo>
                <a:cubicBezTo>
                  <a:pt x="3329146" y="3490025"/>
                  <a:pt x="3373278" y="3369475"/>
                  <a:pt x="3323645" y="3458817"/>
                </a:cubicBezTo>
                <a:cubicBezTo>
                  <a:pt x="3315504" y="3473470"/>
                  <a:pt x="3319596" y="3494672"/>
                  <a:pt x="3307743" y="3506525"/>
                </a:cubicBezTo>
                <a:cubicBezTo>
                  <a:pt x="3277132" y="3537136"/>
                  <a:pt x="3290127" y="3521023"/>
                  <a:pt x="3267986" y="3554233"/>
                </a:cubicBezTo>
                <a:cubicBezTo>
                  <a:pt x="3265336" y="3562184"/>
                  <a:pt x="3266855" y="3573215"/>
                  <a:pt x="3260035" y="3578087"/>
                </a:cubicBezTo>
                <a:cubicBezTo>
                  <a:pt x="3246394" y="3587830"/>
                  <a:pt x="3228764" y="3590701"/>
                  <a:pt x="3212327" y="3593989"/>
                </a:cubicBezTo>
                <a:cubicBezTo>
                  <a:pt x="3156761" y="3605103"/>
                  <a:pt x="3185901" y="3599719"/>
                  <a:pt x="3124863" y="3609892"/>
                </a:cubicBezTo>
                <a:cubicBezTo>
                  <a:pt x="3108960" y="3607242"/>
                  <a:pt x="3092037" y="3608142"/>
                  <a:pt x="3077155" y="3601941"/>
                </a:cubicBezTo>
                <a:cubicBezTo>
                  <a:pt x="3059512" y="3594590"/>
                  <a:pt x="3047579" y="3576179"/>
                  <a:pt x="3029447" y="3570135"/>
                </a:cubicBezTo>
                <a:lnTo>
                  <a:pt x="3005593" y="3562184"/>
                </a:lnTo>
                <a:cubicBezTo>
                  <a:pt x="2997642" y="3564834"/>
                  <a:pt x="2989798" y="3567832"/>
                  <a:pt x="2981739" y="3570135"/>
                </a:cubicBezTo>
                <a:cubicBezTo>
                  <a:pt x="2971231" y="3573137"/>
                  <a:pt x="2959027" y="3572025"/>
                  <a:pt x="2949934" y="3578087"/>
                </a:cubicBezTo>
                <a:cubicBezTo>
                  <a:pt x="2941983" y="3583388"/>
                  <a:pt x="2939332" y="3593990"/>
                  <a:pt x="2934031" y="3601941"/>
                </a:cubicBezTo>
                <a:cubicBezTo>
                  <a:pt x="2931381" y="3631096"/>
                  <a:pt x="2935338" y="3661632"/>
                  <a:pt x="2926080" y="3689405"/>
                </a:cubicBezTo>
                <a:cubicBezTo>
                  <a:pt x="2923430" y="3697356"/>
                  <a:pt x="2909723" y="3693608"/>
                  <a:pt x="2902226" y="3697356"/>
                </a:cubicBezTo>
                <a:cubicBezTo>
                  <a:pt x="2831652" y="3732643"/>
                  <a:pt x="2955240" y="3706853"/>
                  <a:pt x="2782957" y="3721210"/>
                </a:cubicBezTo>
                <a:cubicBezTo>
                  <a:pt x="2764404" y="3718560"/>
                  <a:pt x="2745675" y="3716934"/>
                  <a:pt x="2727297" y="3713259"/>
                </a:cubicBezTo>
                <a:cubicBezTo>
                  <a:pt x="2719078" y="3711615"/>
                  <a:pt x="2711773" y="3706234"/>
                  <a:pt x="2703443" y="3705308"/>
                </a:cubicBezTo>
                <a:cubicBezTo>
                  <a:pt x="2663842" y="3700908"/>
                  <a:pt x="2623930" y="3700007"/>
                  <a:pt x="2584174" y="3697356"/>
                </a:cubicBezTo>
                <a:cubicBezTo>
                  <a:pt x="2563806" y="3666804"/>
                  <a:pt x="2559903" y="3647696"/>
                  <a:pt x="2528515" y="3633746"/>
                </a:cubicBezTo>
                <a:cubicBezTo>
                  <a:pt x="2513197" y="3626938"/>
                  <a:pt x="2496710" y="3623144"/>
                  <a:pt x="2480807" y="3617843"/>
                </a:cubicBezTo>
                <a:lnTo>
                  <a:pt x="2456953" y="3609892"/>
                </a:lnTo>
                <a:cubicBezTo>
                  <a:pt x="2428058" y="3580997"/>
                  <a:pt x="2436993" y="3587683"/>
                  <a:pt x="2401294" y="3562184"/>
                </a:cubicBezTo>
                <a:cubicBezTo>
                  <a:pt x="2393518" y="3556630"/>
                  <a:pt x="2386388" y="3549637"/>
                  <a:pt x="2377440" y="3546282"/>
                </a:cubicBezTo>
                <a:cubicBezTo>
                  <a:pt x="2359222" y="3539450"/>
                  <a:pt x="2283908" y="3531608"/>
                  <a:pt x="2274073" y="3530379"/>
                </a:cubicBezTo>
                <a:cubicBezTo>
                  <a:pt x="2238506" y="3477029"/>
                  <a:pt x="2280404" y="3529299"/>
                  <a:pt x="2234317" y="3498574"/>
                </a:cubicBezTo>
                <a:cubicBezTo>
                  <a:pt x="2224961" y="3492336"/>
                  <a:pt x="2220293" y="3480181"/>
                  <a:pt x="2210463" y="3474720"/>
                </a:cubicBezTo>
                <a:cubicBezTo>
                  <a:pt x="2195810" y="3466579"/>
                  <a:pt x="2178658" y="3464118"/>
                  <a:pt x="2162755" y="3458817"/>
                </a:cubicBezTo>
                <a:lnTo>
                  <a:pt x="2138901" y="3450866"/>
                </a:lnTo>
                <a:cubicBezTo>
                  <a:pt x="2130950" y="3445565"/>
                  <a:pt x="2123344" y="3430222"/>
                  <a:pt x="2115047" y="3434963"/>
                </a:cubicBezTo>
                <a:cubicBezTo>
                  <a:pt x="2098453" y="3444445"/>
                  <a:pt x="2089286" y="3464539"/>
                  <a:pt x="2083242" y="3482671"/>
                </a:cubicBezTo>
                <a:cubicBezTo>
                  <a:pt x="2080591" y="3490622"/>
                  <a:pt x="2081217" y="3500598"/>
                  <a:pt x="2075290" y="3506525"/>
                </a:cubicBezTo>
                <a:cubicBezTo>
                  <a:pt x="2069364" y="3512451"/>
                  <a:pt x="2059388" y="3511826"/>
                  <a:pt x="2051437" y="3514476"/>
                </a:cubicBezTo>
                <a:cubicBezTo>
                  <a:pt x="1994451" y="3599953"/>
                  <a:pt x="2045473" y="3536673"/>
                  <a:pt x="1995777" y="3578087"/>
                </a:cubicBezTo>
                <a:cubicBezTo>
                  <a:pt x="1987138" y="3585286"/>
                  <a:pt x="1982491" y="3598098"/>
                  <a:pt x="1971923" y="3601941"/>
                </a:cubicBezTo>
                <a:cubicBezTo>
                  <a:pt x="1951841" y="3609243"/>
                  <a:pt x="1929516" y="3607242"/>
                  <a:pt x="1908313" y="3609892"/>
                </a:cubicBezTo>
                <a:cubicBezTo>
                  <a:pt x="1883112" y="3647693"/>
                  <a:pt x="1895432" y="3624680"/>
                  <a:pt x="1876508" y="3681454"/>
                </a:cubicBezTo>
                <a:lnTo>
                  <a:pt x="1868557" y="3705308"/>
                </a:lnTo>
                <a:lnTo>
                  <a:pt x="1860605" y="3729162"/>
                </a:lnTo>
                <a:cubicBezTo>
                  <a:pt x="1863256" y="3737113"/>
                  <a:pt x="1863321" y="3746470"/>
                  <a:pt x="1868557" y="3753015"/>
                </a:cubicBezTo>
                <a:cubicBezTo>
                  <a:pt x="1888691" y="3778183"/>
                  <a:pt x="1916331" y="3762938"/>
                  <a:pt x="1860605" y="3776869"/>
                </a:cubicBezTo>
                <a:cubicBezTo>
                  <a:pt x="1850003" y="3774219"/>
                  <a:pt x="1839516" y="3771061"/>
                  <a:pt x="1828800" y="3768918"/>
                </a:cubicBezTo>
                <a:cubicBezTo>
                  <a:pt x="1812991" y="3765756"/>
                  <a:pt x="1796733" y="3764877"/>
                  <a:pt x="1781092" y="3760967"/>
                </a:cubicBezTo>
                <a:cubicBezTo>
                  <a:pt x="1764830" y="3756901"/>
                  <a:pt x="1749287" y="3750365"/>
                  <a:pt x="1733384" y="3745064"/>
                </a:cubicBezTo>
                <a:lnTo>
                  <a:pt x="1709530" y="3737113"/>
                </a:lnTo>
                <a:lnTo>
                  <a:pt x="1614115" y="3673502"/>
                </a:lnTo>
                <a:lnTo>
                  <a:pt x="1590261" y="3657600"/>
                </a:lnTo>
                <a:lnTo>
                  <a:pt x="1566407" y="3641697"/>
                </a:lnTo>
                <a:cubicBezTo>
                  <a:pt x="1563757" y="3633746"/>
                  <a:pt x="1562204" y="3625340"/>
                  <a:pt x="1558456" y="3617843"/>
                </a:cubicBezTo>
                <a:cubicBezTo>
                  <a:pt x="1545469" y="3591869"/>
                  <a:pt x="1523469" y="3571725"/>
                  <a:pt x="1494845" y="3562184"/>
                </a:cubicBezTo>
                <a:lnTo>
                  <a:pt x="1447137" y="3546282"/>
                </a:lnTo>
                <a:cubicBezTo>
                  <a:pt x="1439186" y="3540981"/>
                  <a:pt x="1429576" y="3537571"/>
                  <a:pt x="1423283" y="3530379"/>
                </a:cubicBezTo>
                <a:cubicBezTo>
                  <a:pt x="1410697" y="3515995"/>
                  <a:pt x="1391478" y="3482671"/>
                  <a:pt x="1391478" y="3482671"/>
                </a:cubicBezTo>
                <a:cubicBezTo>
                  <a:pt x="1375575" y="3485321"/>
                  <a:pt x="1358190" y="3483412"/>
                  <a:pt x="1343770" y="3490622"/>
                </a:cubicBezTo>
                <a:cubicBezTo>
                  <a:pt x="1328579" y="3498218"/>
                  <a:pt x="1326189" y="3525786"/>
                  <a:pt x="1319917" y="3538330"/>
                </a:cubicBezTo>
                <a:cubicBezTo>
                  <a:pt x="1306665" y="3564834"/>
                  <a:pt x="1304013" y="3562185"/>
                  <a:pt x="1280160" y="3578087"/>
                </a:cubicBezTo>
                <a:cubicBezTo>
                  <a:pt x="1261256" y="3634801"/>
                  <a:pt x="1288060" y="3566240"/>
                  <a:pt x="1248355" y="3625795"/>
                </a:cubicBezTo>
                <a:cubicBezTo>
                  <a:pt x="1243706" y="3632768"/>
                  <a:pt x="1244473" y="3642322"/>
                  <a:pt x="1240403" y="3649648"/>
                </a:cubicBezTo>
                <a:cubicBezTo>
                  <a:pt x="1231121" y="3666355"/>
                  <a:pt x="1219200" y="3681453"/>
                  <a:pt x="1208598" y="3697356"/>
                </a:cubicBezTo>
                <a:cubicBezTo>
                  <a:pt x="1203297" y="3705307"/>
                  <a:pt x="1199453" y="3714453"/>
                  <a:pt x="1192696" y="3721210"/>
                </a:cubicBezTo>
                <a:cubicBezTo>
                  <a:pt x="1162085" y="3751821"/>
                  <a:pt x="1175080" y="3735708"/>
                  <a:pt x="1152939" y="3768918"/>
                </a:cubicBezTo>
                <a:cubicBezTo>
                  <a:pt x="1128809" y="3841310"/>
                  <a:pt x="1165828" y="3726963"/>
                  <a:pt x="1137037" y="3832528"/>
                </a:cubicBezTo>
                <a:cubicBezTo>
                  <a:pt x="1132626" y="3848700"/>
                  <a:pt x="1126435" y="3864333"/>
                  <a:pt x="1121134" y="3880236"/>
                </a:cubicBezTo>
                <a:lnTo>
                  <a:pt x="1113183" y="3904090"/>
                </a:lnTo>
                <a:cubicBezTo>
                  <a:pt x="1110532" y="3912041"/>
                  <a:pt x="1107264" y="3919813"/>
                  <a:pt x="1105231" y="3927944"/>
                </a:cubicBezTo>
                <a:cubicBezTo>
                  <a:pt x="1102581" y="3938546"/>
                  <a:pt x="1100420" y="3949282"/>
                  <a:pt x="1097280" y="3959749"/>
                </a:cubicBezTo>
                <a:cubicBezTo>
                  <a:pt x="1092463" y="3975805"/>
                  <a:pt x="1086678" y="3991554"/>
                  <a:pt x="1081377" y="4007457"/>
                </a:cubicBezTo>
                <a:lnTo>
                  <a:pt x="1073426" y="4031311"/>
                </a:lnTo>
                <a:lnTo>
                  <a:pt x="1049572" y="4102873"/>
                </a:lnTo>
                <a:cubicBezTo>
                  <a:pt x="1046922" y="4110824"/>
                  <a:pt x="1046270" y="4119753"/>
                  <a:pt x="1041621" y="4126727"/>
                </a:cubicBezTo>
                <a:lnTo>
                  <a:pt x="1025718" y="4150581"/>
                </a:lnTo>
                <a:cubicBezTo>
                  <a:pt x="1003731" y="4216545"/>
                  <a:pt x="1040642" y="4112783"/>
                  <a:pt x="985962" y="4222142"/>
                </a:cubicBezTo>
                <a:cubicBezTo>
                  <a:pt x="980661" y="4232744"/>
                  <a:pt x="975940" y="4243656"/>
                  <a:pt x="970059" y="4253948"/>
                </a:cubicBezTo>
                <a:cubicBezTo>
                  <a:pt x="965318" y="4262245"/>
                  <a:pt x="958431" y="4269255"/>
                  <a:pt x="954157" y="4277802"/>
                </a:cubicBezTo>
                <a:cubicBezTo>
                  <a:pt x="950409" y="4285298"/>
                  <a:pt x="948856" y="4293704"/>
                  <a:pt x="946205" y="4301655"/>
                </a:cubicBezTo>
                <a:cubicBezTo>
                  <a:pt x="932953" y="4296354"/>
                  <a:pt x="917992" y="4294148"/>
                  <a:pt x="906449" y="4285753"/>
                </a:cubicBezTo>
                <a:cubicBezTo>
                  <a:pt x="888261" y="4272525"/>
                  <a:pt x="877453" y="4250520"/>
                  <a:pt x="858741" y="4238045"/>
                </a:cubicBezTo>
                <a:lnTo>
                  <a:pt x="834887" y="4222142"/>
                </a:lnTo>
                <a:cubicBezTo>
                  <a:pt x="808079" y="4181930"/>
                  <a:pt x="833537" y="4209540"/>
                  <a:pt x="795130" y="4190337"/>
                </a:cubicBezTo>
                <a:cubicBezTo>
                  <a:pt x="786583" y="4186064"/>
                  <a:pt x="780009" y="4178316"/>
                  <a:pt x="771277" y="4174435"/>
                </a:cubicBezTo>
                <a:cubicBezTo>
                  <a:pt x="755959" y="4167627"/>
                  <a:pt x="739472" y="4163833"/>
                  <a:pt x="723569" y="4158532"/>
                </a:cubicBezTo>
                <a:lnTo>
                  <a:pt x="699715" y="4150581"/>
                </a:lnTo>
                <a:cubicBezTo>
                  <a:pt x="691764" y="4145280"/>
                  <a:pt x="684594" y="4138559"/>
                  <a:pt x="675861" y="4134678"/>
                </a:cubicBezTo>
                <a:cubicBezTo>
                  <a:pt x="590695" y="4096826"/>
                  <a:pt x="658287" y="4138863"/>
                  <a:pt x="604299" y="4102873"/>
                </a:cubicBezTo>
                <a:cubicBezTo>
                  <a:pt x="598998" y="4094922"/>
                  <a:pt x="595859" y="4084989"/>
                  <a:pt x="588397" y="4079019"/>
                </a:cubicBezTo>
                <a:cubicBezTo>
                  <a:pt x="583055" y="4074745"/>
                  <a:pt x="535019" y="4063801"/>
                  <a:pt x="532737" y="4063116"/>
                </a:cubicBezTo>
                <a:cubicBezTo>
                  <a:pt x="516681" y="4058299"/>
                  <a:pt x="500932" y="4052515"/>
                  <a:pt x="485030" y="4047214"/>
                </a:cubicBezTo>
                <a:lnTo>
                  <a:pt x="461176" y="4039262"/>
                </a:lnTo>
                <a:cubicBezTo>
                  <a:pt x="460254" y="4037879"/>
                  <a:pt x="432943" y="3990287"/>
                  <a:pt x="421419" y="3999506"/>
                </a:cubicBezTo>
                <a:cubicBezTo>
                  <a:pt x="404387" y="4013132"/>
                  <a:pt x="410058" y="4052328"/>
                  <a:pt x="397565" y="4071068"/>
                </a:cubicBezTo>
                <a:lnTo>
                  <a:pt x="365760" y="4118775"/>
                </a:lnTo>
                <a:cubicBezTo>
                  <a:pt x="344558" y="4182383"/>
                  <a:pt x="376361" y="4108175"/>
                  <a:pt x="333955" y="4150581"/>
                </a:cubicBezTo>
                <a:cubicBezTo>
                  <a:pt x="328028" y="4156508"/>
                  <a:pt x="330652" y="4167461"/>
                  <a:pt x="326003" y="4174435"/>
                </a:cubicBezTo>
                <a:cubicBezTo>
                  <a:pt x="319766" y="4183791"/>
                  <a:pt x="309349" y="4189650"/>
                  <a:pt x="302150" y="4198288"/>
                </a:cubicBezTo>
                <a:cubicBezTo>
                  <a:pt x="272275" y="4234137"/>
                  <a:pt x="296526" y="4231192"/>
                  <a:pt x="238539" y="4269850"/>
                </a:cubicBezTo>
                <a:cubicBezTo>
                  <a:pt x="222636" y="4280452"/>
                  <a:pt x="208963" y="4295611"/>
                  <a:pt x="190831" y="4301655"/>
                </a:cubicBezTo>
                <a:cubicBezTo>
                  <a:pt x="182880" y="4304306"/>
                  <a:pt x="174474" y="4305859"/>
                  <a:pt x="166977" y="4309607"/>
                </a:cubicBezTo>
                <a:cubicBezTo>
                  <a:pt x="158430" y="4313881"/>
                  <a:pt x="150899" y="4319955"/>
                  <a:pt x="143123" y="4325509"/>
                </a:cubicBezTo>
                <a:cubicBezTo>
                  <a:pt x="74059" y="4374840"/>
                  <a:pt x="143700" y="4327775"/>
                  <a:pt x="87464" y="4365266"/>
                </a:cubicBezTo>
                <a:cubicBezTo>
                  <a:pt x="63334" y="4437658"/>
                  <a:pt x="100353" y="4323311"/>
                  <a:pt x="71562" y="4428876"/>
                </a:cubicBezTo>
                <a:cubicBezTo>
                  <a:pt x="67151" y="4445048"/>
                  <a:pt x="69607" y="4467285"/>
                  <a:pt x="55659" y="4476584"/>
                </a:cubicBezTo>
                <a:lnTo>
                  <a:pt x="31805" y="4492487"/>
                </a:lnTo>
                <a:cubicBezTo>
                  <a:pt x="12616" y="4521272"/>
                  <a:pt x="24450" y="4512068"/>
                  <a:pt x="0" y="4524292"/>
                </a:cubicBezTo>
              </a:path>
            </a:pathLst>
          </a:custGeom>
          <a:noFill/>
          <a:ln w="19050">
            <a:solidFill>
              <a:srgbClr val="FF0000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67275" y="190500"/>
            <a:ext cx="8809449" cy="858371"/>
          </a:xfrm>
          <a:prstGeom prst="rect">
            <a:avLst/>
          </a:prstGeom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FR" sz="3600" dirty="0">
                <a:solidFill>
                  <a:schemeClr val="bg1"/>
                </a:solidFill>
              </a:rPr>
              <a:t>La plus</a:t>
            </a:r>
            <a:br>
              <a:rPr lang="fr-FR" sz="3600" dirty="0">
                <a:solidFill>
                  <a:schemeClr val="bg1"/>
                </a:solidFill>
              </a:rPr>
            </a:br>
            <a:r>
              <a:rPr lang="fr-FR" sz="3600" dirty="0">
                <a:solidFill>
                  <a:schemeClr val="bg1"/>
                </a:solidFill>
              </a:rPr>
              <a:t>grande</a:t>
            </a:r>
            <a:br>
              <a:rPr lang="fr-FR" sz="3600" dirty="0">
                <a:solidFill>
                  <a:schemeClr val="bg1"/>
                </a:solidFill>
              </a:rPr>
            </a:br>
            <a:r>
              <a:rPr lang="fr-FR" sz="3600" dirty="0">
                <a:solidFill>
                  <a:schemeClr val="bg1"/>
                </a:solidFill>
              </a:rPr>
              <a:t>machine</a:t>
            </a:r>
          </a:p>
          <a:p>
            <a:pPr fontAlgn="auto">
              <a:spcAft>
                <a:spcPts val="0"/>
              </a:spcAft>
              <a:defRPr/>
            </a:pPr>
            <a:r>
              <a:rPr lang="fr-FR" sz="3600" dirty="0">
                <a:solidFill>
                  <a:schemeClr val="bg1"/>
                </a:solidFill>
              </a:rPr>
              <a:t>sur</a:t>
            </a:r>
            <a:br>
              <a:rPr lang="fr-FR" sz="3600" dirty="0">
                <a:solidFill>
                  <a:schemeClr val="bg1"/>
                </a:solidFill>
              </a:rPr>
            </a:br>
            <a:r>
              <a:rPr lang="fr-FR" sz="3600" dirty="0">
                <a:solidFill>
                  <a:schemeClr val="bg1"/>
                </a:solidFill>
              </a:rPr>
              <a:t>Terre</a:t>
            </a:r>
          </a:p>
        </p:txBody>
      </p:sp>
      <p:sp>
        <p:nvSpPr>
          <p:cNvPr id="2" name="Right Triangle 1"/>
          <p:cNvSpPr/>
          <p:nvPr/>
        </p:nvSpPr>
        <p:spPr>
          <a:xfrm rot="16918249" flipH="1">
            <a:off x="3879458" y="3739082"/>
            <a:ext cx="319612" cy="933733"/>
          </a:xfrm>
          <a:custGeom>
            <a:avLst/>
            <a:gdLst>
              <a:gd name="connsiteX0" fmla="*/ 0 w 401718"/>
              <a:gd name="connsiteY0" fmla="*/ 924321 h 924321"/>
              <a:gd name="connsiteX1" fmla="*/ 0 w 401718"/>
              <a:gd name="connsiteY1" fmla="*/ 0 h 924321"/>
              <a:gd name="connsiteX2" fmla="*/ 401718 w 401718"/>
              <a:gd name="connsiteY2" fmla="*/ 924321 h 924321"/>
              <a:gd name="connsiteX3" fmla="*/ 0 w 401718"/>
              <a:gd name="connsiteY3" fmla="*/ 924321 h 924321"/>
              <a:gd name="connsiteX0" fmla="*/ 0 w 401718"/>
              <a:gd name="connsiteY0" fmla="*/ 924321 h 924321"/>
              <a:gd name="connsiteX1" fmla="*/ 0 w 401718"/>
              <a:gd name="connsiteY1" fmla="*/ 0 h 924321"/>
              <a:gd name="connsiteX2" fmla="*/ 322181 w 401718"/>
              <a:gd name="connsiteY2" fmla="*/ 760128 h 924321"/>
              <a:gd name="connsiteX3" fmla="*/ 401718 w 401718"/>
              <a:gd name="connsiteY3" fmla="*/ 924321 h 924321"/>
              <a:gd name="connsiteX4" fmla="*/ 0 w 401718"/>
              <a:gd name="connsiteY4" fmla="*/ 924321 h 924321"/>
              <a:gd name="connsiteX0" fmla="*/ 0 w 322181"/>
              <a:gd name="connsiteY0" fmla="*/ 924321 h 933733"/>
              <a:gd name="connsiteX1" fmla="*/ 0 w 322181"/>
              <a:gd name="connsiteY1" fmla="*/ 0 h 933733"/>
              <a:gd name="connsiteX2" fmla="*/ 322181 w 322181"/>
              <a:gd name="connsiteY2" fmla="*/ 760128 h 933733"/>
              <a:gd name="connsiteX3" fmla="*/ 294566 w 322181"/>
              <a:gd name="connsiteY3" fmla="*/ 933733 h 933733"/>
              <a:gd name="connsiteX4" fmla="*/ 0 w 322181"/>
              <a:gd name="connsiteY4" fmla="*/ 924321 h 933733"/>
              <a:gd name="connsiteX0" fmla="*/ 0 w 322181"/>
              <a:gd name="connsiteY0" fmla="*/ 924321 h 933733"/>
              <a:gd name="connsiteX1" fmla="*/ 0 w 322181"/>
              <a:gd name="connsiteY1" fmla="*/ 0 h 933733"/>
              <a:gd name="connsiteX2" fmla="*/ 322181 w 322181"/>
              <a:gd name="connsiteY2" fmla="*/ 760128 h 933733"/>
              <a:gd name="connsiteX3" fmla="*/ 294566 w 322181"/>
              <a:gd name="connsiteY3" fmla="*/ 933733 h 933733"/>
              <a:gd name="connsiteX4" fmla="*/ 0 w 322181"/>
              <a:gd name="connsiteY4" fmla="*/ 924321 h 933733"/>
              <a:gd name="connsiteX0" fmla="*/ 0 w 305977"/>
              <a:gd name="connsiteY0" fmla="*/ 924321 h 933733"/>
              <a:gd name="connsiteX1" fmla="*/ 0 w 305977"/>
              <a:gd name="connsiteY1" fmla="*/ 0 h 933733"/>
              <a:gd name="connsiteX2" fmla="*/ 294732 w 305977"/>
              <a:gd name="connsiteY2" fmla="*/ 710493 h 933733"/>
              <a:gd name="connsiteX3" fmla="*/ 294566 w 305977"/>
              <a:gd name="connsiteY3" fmla="*/ 933733 h 933733"/>
              <a:gd name="connsiteX4" fmla="*/ 0 w 305977"/>
              <a:gd name="connsiteY4" fmla="*/ 924321 h 933733"/>
              <a:gd name="connsiteX0" fmla="*/ 0 w 313026"/>
              <a:gd name="connsiteY0" fmla="*/ 924321 h 933733"/>
              <a:gd name="connsiteX1" fmla="*/ 0 w 313026"/>
              <a:gd name="connsiteY1" fmla="*/ 0 h 933733"/>
              <a:gd name="connsiteX2" fmla="*/ 313026 w 313026"/>
              <a:gd name="connsiteY2" fmla="*/ 679320 h 933733"/>
              <a:gd name="connsiteX3" fmla="*/ 294566 w 313026"/>
              <a:gd name="connsiteY3" fmla="*/ 933733 h 933733"/>
              <a:gd name="connsiteX4" fmla="*/ 0 w 313026"/>
              <a:gd name="connsiteY4" fmla="*/ 924321 h 933733"/>
              <a:gd name="connsiteX0" fmla="*/ 0 w 319612"/>
              <a:gd name="connsiteY0" fmla="*/ 924321 h 933733"/>
              <a:gd name="connsiteX1" fmla="*/ 0 w 319612"/>
              <a:gd name="connsiteY1" fmla="*/ 0 h 933733"/>
              <a:gd name="connsiteX2" fmla="*/ 313026 w 319612"/>
              <a:gd name="connsiteY2" fmla="*/ 679320 h 933733"/>
              <a:gd name="connsiteX3" fmla="*/ 294566 w 319612"/>
              <a:gd name="connsiteY3" fmla="*/ 933733 h 933733"/>
              <a:gd name="connsiteX4" fmla="*/ 0 w 319612"/>
              <a:gd name="connsiteY4" fmla="*/ 924321 h 933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9612" h="933733">
                <a:moveTo>
                  <a:pt x="0" y="924321"/>
                </a:moveTo>
                <a:lnTo>
                  <a:pt x="0" y="0"/>
                </a:lnTo>
                <a:lnTo>
                  <a:pt x="313026" y="679320"/>
                </a:lnTo>
                <a:cubicBezTo>
                  <a:pt x="323477" y="782250"/>
                  <a:pt x="324267" y="848079"/>
                  <a:pt x="294566" y="933733"/>
                </a:cubicBezTo>
                <a:lnTo>
                  <a:pt x="0" y="924321"/>
                </a:lnTo>
                <a:close/>
              </a:path>
            </a:pathLst>
          </a:custGeom>
          <a:solidFill>
            <a:srgbClr val="C00000">
              <a:alpha val="37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4093633" y="2429932"/>
            <a:ext cx="469899" cy="660402"/>
          </a:xfrm>
          <a:custGeom>
            <a:avLst/>
            <a:gdLst>
              <a:gd name="connsiteX0" fmla="*/ 0 w 452967"/>
              <a:gd name="connsiteY0" fmla="*/ 0 h 622300"/>
              <a:gd name="connsiteX1" fmla="*/ 452967 w 452967"/>
              <a:gd name="connsiteY1" fmla="*/ 0 h 622300"/>
              <a:gd name="connsiteX2" fmla="*/ 452967 w 452967"/>
              <a:gd name="connsiteY2" fmla="*/ 622300 h 622300"/>
              <a:gd name="connsiteX3" fmla="*/ 0 w 452967"/>
              <a:gd name="connsiteY3" fmla="*/ 622300 h 622300"/>
              <a:gd name="connsiteX4" fmla="*/ 0 w 452967"/>
              <a:gd name="connsiteY4" fmla="*/ 0 h 622300"/>
              <a:gd name="connsiteX0" fmla="*/ 0 w 452967"/>
              <a:gd name="connsiteY0" fmla="*/ 4234 h 626534"/>
              <a:gd name="connsiteX1" fmla="*/ 127000 w 452967"/>
              <a:gd name="connsiteY1" fmla="*/ 0 h 626534"/>
              <a:gd name="connsiteX2" fmla="*/ 452967 w 452967"/>
              <a:gd name="connsiteY2" fmla="*/ 4234 h 626534"/>
              <a:gd name="connsiteX3" fmla="*/ 452967 w 452967"/>
              <a:gd name="connsiteY3" fmla="*/ 626534 h 626534"/>
              <a:gd name="connsiteX4" fmla="*/ 0 w 452967"/>
              <a:gd name="connsiteY4" fmla="*/ 626534 h 626534"/>
              <a:gd name="connsiteX5" fmla="*/ 0 w 452967"/>
              <a:gd name="connsiteY5" fmla="*/ 4234 h 626534"/>
              <a:gd name="connsiteX0" fmla="*/ 0 w 452967"/>
              <a:gd name="connsiteY0" fmla="*/ 36867 h 659167"/>
              <a:gd name="connsiteX1" fmla="*/ 329150 w 452967"/>
              <a:gd name="connsiteY1" fmla="*/ 0 h 659167"/>
              <a:gd name="connsiteX2" fmla="*/ 452967 w 452967"/>
              <a:gd name="connsiteY2" fmla="*/ 36867 h 659167"/>
              <a:gd name="connsiteX3" fmla="*/ 452967 w 452967"/>
              <a:gd name="connsiteY3" fmla="*/ 659167 h 659167"/>
              <a:gd name="connsiteX4" fmla="*/ 0 w 452967"/>
              <a:gd name="connsiteY4" fmla="*/ 659167 h 659167"/>
              <a:gd name="connsiteX5" fmla="*/ 0 w 452967"/>
              <a:gd name="connsiteY5" fmla="*/ 36867 h 659167"/>
              <a:gd name="connsiteX0" fmla="*/ 0 w 452967"/>
              <a:gd name="connsiteY0" fmla="*/ 36867 h 659167"/>
              <a:gd name="connsiteX1" fmla="*/ 329150 w 452967"/>
              <a:gd name="connsiteY1" fmla="*/ 0 h 659167"/>
              <a:gd name="connsiteX2" fmla="*/ 430506 w 452967"/>
              <a:gd name="connsiteY2" fmla="*/ 141290 h 659167"/>
              <a:gd name="connsiteX3" fmla="*/ 452967 w 452967"/>
              <a:gd name="connsiteY3" fmla="*/ 659167 h 659167"/>
              <a:gd name="connsiteX4" fmla="*/ 0 w 452967"/>
              <a:gd name="connsiteY4" fmla="*/ 659167 h 659167"/>
              <a:gd name="connsiteX5" fmla="*/ 0 w 452967"/>
              <a:gd name="connsiteY5" fmla="*/ 36867 h 659167"/>
              <a:gd name="connsiteX0" fmla="*/ 449223 w 452967"/>
              <a:gd name="connsiteY0" fmla="*/ 0 h 974726"/>
              <a:gd name="connsiteX1" fmla="*/ 329150 w 452967"/>
              <a:gd name="connsiteY1" fmla="*/ 315559 h 974726"/>
              <a:gd name="connsiteX2" fmla="*/ 430506 w 452967"/>
              <a:gd name="connsiteY2" fmla="*/ 456849 h 974726"/>
              <a:gd name="connsiteX3" fmla="*/ 452967 w 452967"/>
              <a:gd name="connsiteY3" fmla="*/ 974726 h 974726"/>
              <a:gd name="connsiteX4" fmla="*/ 0 w 452967"/>
              <a:gd name="connsiteY4" fmla="*/ 974726 h 974726"/>
              <a:gd name="connsiteX5" fmla="*/ 449223 w 452967"/>
              <a:gd name="connsiteY5" fmla="*/ 0 h 974726"/>
              <a:gd name="connsiteX0" fmla="*/ 449223 w 452967"/>
              <a:gd name="connsiteY0" fmla="*/ 0 h 974726"/>
              <a:gd name="connsiteX1" fmla="*/ 329150 w 452967"/>
              <a:gd name="connsiteY1" fmla="*/ 315559 h 974726"/>
              <a:gd name="connsiteX2" fmla="*/ 430506 w 452967"/>
              <a:gd name="connsiteY2" fmla="*/ 456849 h 974726"/>
              <a:gd name="connsiteX3" fmla="*/ 452967 w 452967"/>
              <a:gd name="connsiteY3" fmla="*/ 974726 h 974726"/>
              <a:gd name="connsiteX4" fmla="*/ 0 w 452967"/>
              <a:gd name="connsiteY4" fmla="*/ 974726 h 974726"/>
              <a:gd name="connsiteX5" fmla="*/ 239586 w 452967"/>
              <a:gd name="connsiteY5" fmla="*/ 472193 h 974726"/>
              <a:gd name="connsiteX6" fmla="*/ 449223 w 452967"/>
              <a:gd name="connsiteY6" fmla="*/ 0 h 974726"/>
              <a:gd name="connsiteX0" fmla="*/ 449223 w 452967"/>
              <a:gd name="connsiteY0" fmla="*/ 0 h 974726"/>
              <a:gd name="connsiteX1" fmla="*/ 329150 w 452967"/>
              <a:gd name="connsiteY1" fmla="*/ 315559 h 974726"/>
              <a:gd name="connsiteX2" fmla="*/ 430506 w 452967"/>
              <a:gd name="connsiteY2" fmla="*/ 456849 h 974726"/>
              <a:gd name="connsiteX3" fmla="*/ 452967 w 452967"/>
              <a:gd name="connsiteY3" fmla="*/ 974726 h 974726"/>
              <a:gd name="connsiteX4" fmla="*/ 0 w 452967"/>
              <a:gd name="connsiteY4" fmla="*/ 974726 h 974726"/>
              <a:gd name="connsiteX5" fmla="*/ 104819 w 452967"/>
              <a:gd name="connsiteY5" fmla="*/ 765882 h 974726"/>
              <a:gd name="connsiteX6" fmla="*/ 239586 w 452967"/>
              <a:gd name="connsiteY6" fmla="*/ 472193 h 974726"/>
              <a:gd name="connsiteX7" fmla="*/ 449223 w 452967"/>
              <a:gd name="connsiteY7" fmla="*/ 0 h 974726"/>
              <a:gd name="connsiteX0" fmla="*/ 449223 w 452967"/>
              <a:gd name="connsiteY0" fmla="*/ 69500 h 1044226"/>
              <a:gd name="connsiteX1" fmla="*/ 329150 w 452967"/>
              <a:gd name="connsiteY1" fmla="*/ 385059 h 1044226"/>
              <a:gd name="connsiteX2" fmla="*/ 430506 w 452967"/>
              <a:gd name="connsiteY2" fmla="*/ 526349 h 1044226"/>
              <a:gd name="connsiteX3" fmla="*/ 452967 w 452967"/>
              <a:gd name="connsiteY3" fmla="*/ 1044226 h 1044226"/>
              <a:gd name="connsiteX4" fmla="*/ 0 w 452967"/>
              <a:gd name="connsiteY4" fmla="*/ 1044226 h 1044226"/>
              <a:gd name="connsiteX5" fmla="*/ 104819 w 452967"/>
              <a:gd name="connsiteY5" fmla="*/ 835382 h 1044226"/>
              <a:gd name="connsiteX6" fmla="*/ 415532 w 452967"/>
              <a:gd name="connsiteY6" fmla="*/ 0 h 1044226"/>
              <a:gd name="connsiteX7" fmla="*/ 449223 w 452967"/>
              <a:gd name="connsiteY7" fmla="*/ 69500 h 1044226"/>
              <a:gd name="connsiteX0" fmla="*/ 344404 w 348148"/>
              <a:gd name="connsiteY0" fmla="*/ 69500 h 1220439"/>
              <a:gd name="connsiteX1" fmla="*/ 224331 w 348148"/>
              <a:gd name="connsiteY1" fmla="*/ 385059 h 1220439"/>
              <a:gd name="connsiteX2" fmla="*/ 325687 w 348148"/>
              <a:gd name="connsiteY2" fmla="*/ 526349 h 1220439"/>
              <a:gd name="connsiteX3" fmla="*/ 348148 w 348148"/>
              <a:gd name="connsiteY3" fmla="*/ 1044226 h 1220439"/>
              <a:gd name="connsiteX4" fmla="*/ 194662 w 348148"/>
              <a:gd name="connsiteY4" fmla="*/ 1220439 h 1220439"/>
              <a:gd name="connsiteX5" fmla="*/ 0 w 348148"/>
              <a:gd name="connsiteY5" fmla="*/ 835382 h 1220439"/>
              <a:gd name="connsiteX6" fmla="*/ 310713 w 348148"/>
              <a:gd name="connsiteY6" fmla="*/ 0 h 1220439"/>
              <a:gd name="connsiteX7" fmla="*/ 344404 w 348148"/>
              <a:gd name="connsiteY7" fmla="*/ 69500 h 1220439"/>
              <a:gd name="connsiteX0" fmla="*/ 415531 w 419275"/>
              <a:gd name="connsiteY0" fmla="*/ 69500 h 1220439"/>
              <a:gd name="connsiteX1" fmla="*/ 295458 w 419275"/>
              <a:gd name="connsiteY1" fmla="*/ 385059 h 1220439"/>
              <a:gd name="connsiteX2" fmla="*/ 396814 w 419275"/>
              <a:gd name="connsiteY2" fmla="*/ 526349 h 1220439"/>
              <a:gd name="connsiteX3" fmla="*/ 419275 w 419275"/>
              <a:gd name="connsiteY3" fmla="*/ 1044226 h 1220439"/>
              <a:gd name="connsiteX4" fmla="*/ 265789 w 419275"/>
              <a:gd name="connsiteY4" fmla="*/ 1220439 h 1220439"/>
              <a:gd name="connsiteX5" fmla="*/ 0 w 419275"/>
              <a:gd name="connsiteY5" fmla="*/ 881066 h 1220439"/>
              <a:gd name="connsiteX6" fmla="*/ 381840 w 419275"/>
              <a:gd name="connsiteY6" fmla="*/ 0 h 1220439"/>
              <a:gd name="connsiteX7" fmla="*/ 415531 w 419275"/>
              <a:gd name="connsiteY7" fmla="*/ 69500 h 1220439"/>
              <a:gd name="connsiteX0" fmla="*/ 415531 w 415531"/>
              <a:gd name="connsiteY0" fmla="*/ 69500 h 1220439"/>
              <a:gd name="connsiteX1" fmla="*/ 295458 w 415531"/>
              <a:gd name="connsiteY1" fmla="*/ 385059 h 1220439"/>
              <a:gd name="connsiteX2" fmla="*/ 396814 w 415531"/>
              <a:gd name="connsiteY2" fmla="*/ 526349 h 1220439"/>
              <a:gd name="connsiteX3" fmla="*/ 160971 w 415531"/>
              <a:gd name="connsiteY3" fmla="*/ 711379 h 1220439"/>
              <a:gd name="connsiteX4" fmla="*/ 265789 w 415531"/>
              <a:gd name="connsiteY4" fmla="*/ 1220439 h 1220439"/>
              <a:gd name="connsiteX5" fmla="*/ 0 w 415531"/>
              <a:gd name="connsiteY5" fmla="*/ 881066 h 1220439"/>
              <a:gd name="connsiteX6" fmla="*/ 381840 w 415531"/>
              <a:gd name="connsiteY6" fmla="*/ 0 h 1220439"/>
              <a:gd name="connsiteX7" fmla="*/ 415531 w 415531"/>
              <a:gd name="connsiteY7" fmla="*/ 69500 h 1220439"/>
              <a:gd name="connsiteX0" fmla="*/ 415531 w 415531"/>
              <a:gd name="connsiteY0" fmla="*/ 69500 h 1220439"/>
              <a:gd name="connsiteX1" fmla="*/ 295458 w 415531"/>
              <a:gd name="connsiteY1" fmla="*/ 385059 h 1220439"/>
              <a:gd name="connsiteX2" fmla="*/ 396814 w 415531"/>
              <a:gd name="connsiteY2" fmla="*/ 526349 h 1220439"/>
              <a:gd name="connsiteX3" fmla="*/ 404300 w 415531"/>
              <a:gd name="connsiteY3" fmla="*/ 685274 h 1220439"/>
              <a:gd name="connsiteX4" fmla="*/ 265789 w 415531"/>
              <a:gd name="connsiteY4" fmla="*/ 1220439 h 1220439"/>
              <a:gd name="connsiteX5" fmla="*/ 0 w 415531"/>
              <a:gd name="connsiteY5" fmla="*/ 881066 h 1220439"/>
              <a:gd name="connsiteX6" fmla="*/ 381840 w 415531"/>
              <a:gd name="connsiteY6" fmla="*/ 0 h 1220439"/>
              <a:gd name="connsiteX7" fmla="*/ 415531 w 415531"/>
              <a:gd name="connsiteY7" fmla="*/ 69500 h 1220439"/>
              <a:gd name="connsiteX0" fmla="*/ 415531 w 415531"/>
              <a:gd name="connsiteY0" fmla="*/ 69500 h 1076858"/>
              <a:gd name="connsiteX1" fmla="*/ 295458 w 415531"/>
              <a:gd name="connsiteY1" fmla="*/ 385059 h 1076858"/>
              <a:gd name="connsiteX2" fmla="*/ 396814 w 415531"/>
              <a:gd name="connsiteY2" fmla="*/ 526349 h 1076858"/>
              <a:gd name="connsiteX3" fmla="*/ 404300 w 415531"/>
              <a:gd name="connsiteY3" fmla="*/ 685274 h 1076858"/>
              <a:gd name="connsiteX4" fmla="*/ 149740 w 415531"/>
              <a:gd name="connsiteY4" fmla="*/ 1076858 h 1076858"/>
              <a:gd name="connsiteX5" fmla="*/ 0 w 415531"/>
              <a:gd name="connsiteY5" fmla="*/ 881066 h 1076858"/>
              <a:gd name="connsiteX6" fmla="*/ 381840 w 415531"/>
              <a:gd name="connsiteY6" fmla="*/ 0 h 1076858"/>
              <a:gd name="connsiteX7" fmla="*/ 415531 w 415531"/>
              <a:gd name="connsiteY7" fmla="*/ 69500 h 1076858"/>
              <a:gd name="connsiteX0" fmla="*/ 415531 w 415531"/>
              <a:gd name="connsiteY0" fmla="*/ 69500 h 978962"/>
              <a:gd name="connsiteX1" fmla="*/ 295458 w 415531"/>
              <a:gd name="connsiteY1" fmla="*/ 385059 h 978962"/>
              <a:gd name="connsiteX2" fmla="*/ 396814 w 415531"/>
              <a:gd name="connsiteY2" fmla="*/ 526349 h 978962"/>
              <a:gd name="connsiteX3" fmla="*/ 404300 w 415531"/>
              <a:gd name="connsiteY3" fmla="*/ 685274 h 978962"/>
              <a:gd name="connsiteX4" fmla="*/ 288250 w 415531"/>
              <a:gd name="connsiteY4" fmla="*/ 978962 h 978962"/>
              <a:gd name="connsiteX5" fmla="*/ 0 w 415531"/>
              <a:gd name="connsiteY5" fmla="*/ 881066 h 978962"/>
              <a:gd name="connsiteX6" fmla="*/ 381840 w 415531"/>
              <a:gd name="connsiteY6" fmla="*/ 0 h 978962"/>
              <a:gd name="connsiteX7" fmla="*/ 415531 w 415531"/>
              <a:gd name="connsiteY7" fmla="*/ 69500 h 978962"/>
              <a:gd name="connsiteX0" fmla="*/ 415531 w 415531"/>
              <a:gd name="connsiteY0" fmla="*/ 69500 h 978962"/>
              <a:gd name="connsiteX1" fmla="*/ 295458 w 415531"/>
              <a:gd name="connsiteY1" fmla="*/ 385059 h 978962"/>
              <a:gd name="connsiteX2" fmla="*/ 396814 w 415531"/>
              <a:gd name="connsiteY2" fmla="*/ 526349 h 978962"/>
              <a:gd name="connsiteX3" fmla="*/ 404300 w 415531"/>
              <a:gd name="connsiteY3" fmla="*/ 685274 h 978962"/>
              <a:gd name="connsiteX4" fmla="*/ 288250 w 415531"/>
              <a:gd name="connsiteY4" fmla="*/ 978962 h 978962"/>
              <a:gd name="connsiteX5" fmla="*/ 127281 w 415531"/>
              <a:gd name="connsiteY5" fmla="*/ 926753 h 978962"/>
              <a:gd name="connsiteX6" fmla="*/ 0 w 415531"/>
              <a:gd name="connsiteY6" fmla="*/ 881066 h 978962"/>
              <a:gd name="connsiteX7" fmla="*/ 381840 w 415531"/>
              <a:gd name="connsiteY7" fmla="*/ 0 h 978962"/>
              <a:gd name="connsiteX8" fmla="*/ 415531 w 415531"/>
              <a:gd name="connsiteY8" fmla="*/ 69500 h 978962"/>
              <a:gd name="connsiteX0" fmla="*/ 415531 w 415531"/>
              <a:gd name="connsiteY0" fmla="*/ 69500 h 1018124"/>
              <a:gd name="connsiteX1" fmla="*/ 295458 w 415531"/>
              <a:gd name="connsiteY1" fmla="*/ 385059 h 1018124"/>
              <a:gd name="connsiteX2" fmla="*/ 396814 w 415531"/>
              <a:gd name="connsiteY2" fmla="*/ 526349 h 1018124"/>
              <a:gd name="connsiteX3" fmla="*/ 404300 w 415531"/>
              <a:gd name="connsiteY3" fmla="*/ 685274 h 1018124"/>
              <a:gd name="connsiteX4" fmla="*/ 288250 w 415531"/>
              <a:gd name="connsiteY4" fmla="*/ 978962 h 1018124"/>
              <a:gd name="connsiteX5" fmla="*/ 101076 w 415531"/>
              <a:gd name="connsiteY5" fmla="*/ 1018124 h 1018124"/>
              <a:gd name="connsiteX6" fmla="*/ 0 w 415531"/>
              <a:gd name="connsiteY6" fmla="*/ 881066 h 1018124"/>
              <a:gd name="connsiteX7" fmla="*/ 381840 w 415531"/>
              <a:gd name="connsiteY7" fmla="*/ 0 h 1018124"/>
              <a:gd name="connsiteX8" fmla="*/ 415531 w 415531"/>
              <a:gd name="connsiteY8" fmla="*/ 69500 h 1018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15531" h="1018124">
                <a:moveTo>
                  <a:pt x="415531" y="69500"/>
                </a:moveTo>
                <a:lnTo>
                  <a:pt x="295458" y="385059"/>
                </a:lnTo>
                <a:lnTo>
                  <a:pt x="396814" y="526349"/>
                </a:lnTo>
                <a:lnTo>
                  <a:pt x="404300" y="685274"/>
                </a:lnTo>
                <a:lnTo>
                  <a:pt x="288250" y="978962"/>
                </a:lnTo>
                <a:lnTo>
                  <a:pt x="101076" y="1018124"/>
                </a:lnTo>
                <a:lnTo>
                  <a:pt x="0" y="881066"/>
                </a:lnTo>
                <a:lnTo>
                  <a:pt x="381840" y="0"/>
                </a:lnTo>
                <a:lnTo>
                  <a:pt x="415531" y="69500"/>
                </a:lnTo>
                <a:close/>
              </a:path>
            </a:pathLst>
          </a:custGeom>
          <a:solidFill>
            <a:srgbClr val="C00000">
              <a:alpha val="37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Oval 4"/>
          <p:cNvSpPr/>
          <p:nvPr/>
        </p:nvSpPr>
        <p:spPr>
          <a:xfrm>
            <a:off x="4107418" y="4247810"/>
            <a:ext cx="96984" cy="96984"/>
          </a:xfrm>
          <a:prstGeom prst="ellipse">
            <a:avLst/>
          </a:prstGeom>
          <a:noFill/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8" name="Group 17"/>
          <p:cNvGrpSpPr/>
          <p:nvPr/>
        </p:nvGrpSpPr>
        <p:grpSpPr>
          <a:xfrm>
            <a:off x="3850589" y="3033161"/>
            <a:ext cx="1043059" cy="1263140"/>
            <a:chOff x="3850589" y="3033161"/>
            <a:chExt cx="1043059" cy="1216441"/>
          </a:xfrm>
        </p:grpSpPr>
        <p:sp>
          <p:nvSpPr>
            <p:cNvPr id="7" name="Oval 6"/>
            <p:cNvSpPr/>
            <p:nvPr/>
          </p:nvSpPr>
          <p:spPr>
            <a:xfrm>
              <a:off x="3850589" y="3033161"/>
              <a:ext cx="1043059" cy="1042582"/>
            </a:xfrm>
            <a:prstGeom prst="ellipse">
              <a:avLst/>
            </a:prstGeom>
            <a:noFill/>
            <a:ln w="28575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4" name="Straight Connector 13"/>
            <p:cNvCxnSpPr>
              <a:stCxn id="5" idx="2"/>
            </p:cNvCxnSpPr>
            <p:nvPr/>
          </p:nvCxnSpPr>
          <p:spPr>
            <a:xfrm flipH="1" flipV="1">
              <a:off x="3880340" y="3739663"/>
              <a:ext cx="227078" cy="509939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oup 23"/>
          <p:cNvGrpSpPr/>
          <p:nvPr/>
        </p:nvGrpSpPr>
        <p:grpSpPr>
          <a:xfrm>
            <a:off x="2589659" y="60293"/>
            <a:ext cx="4017286" cy="4117590"/>
            <a:chOff x="2589659" y="60293"/>
            <a:chExt cx="4017286" cy="4117590"/>
          </a:xfrm>
          <a:effectLst/>
        </p:grpSpPr>
        <p:sp>
          <p:nvSpPr>
            <p:cNvPr id="9" name="Oval 8"/>
            <p:cNvSpPr/>
            <p:nvPr/>
          </p:nvSpPr>
          <p:spPr>
            <a:xfrm>
              <a:off x="2589659" y="60293"/>
              <a:ext cx="4017286" cy="4015449"/>
            </a:xfrm>
            <a:prstGeom prst="ellipse">
              <a:avLst/>
            </a:prstGeom>
            <a:noFill/>
            <a:ln w="28575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Freeform 21"/>
            <p:cNvSpPr/>
            <p:nvPr/>
          </p:nvSpPr>
          <p:spPr>
            <a:xfrm>
              <a:off x="3226931" y="3516923"/>
              <a:ext cx="1196901" cy="660960"/>
            </a:xfrm>
            <a:custGeom>
              <a:avLst/>
              <a:gdLst>
                <a:gd name="connsiteX0" fmla="*/ 1047262 w 1047262"/>
                <a:gd name="connsiteY0" fmla="*/ 547077 h 593770"/>
                <a:gd name="connsiteX1" fmla="*/ 566616 w 1047262"/>
                <a:gd name="connsiteY1" fmla="*/ 539262 h 593770"/>
                <a:gd name="connsiteX2" fmla="*/ 0 w 1047262"/>
                <a:gd name="connsiteY2" fmla="*/ 0 h 593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47262" h="593770">
                  <a:moveTo>
                    <a:pt x="1047262" y="547077"/>
                  </a:moveTo>
                  <a:cubicBezTo>
                    <a:pt x="894211" y="588759"/>
                    <a:pt x="741160" y="630441"/>
                    <a:pt x="566616" y="539262"/>
                  </a:cubicBezTo>
                  <a:cubicBezTo>
                    <a:pt x="392072" y="448083"/>
                    <a:pt x="196036" y="224041"/>
                    <a:pt x="0" y="0"/>
                  </a:cubicBezTo>
                </a:path>
              </a:pathLst>
            </a:custGeom>
            <a:noFill/>
            <a:ln w="1905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Arc 22"/>
            <p:cNvSpPr/>
            <p:nvPr/>
          </p:nvSpPr>
          <p:spPr>
            <a:xfrm rot="9448172">
              <a:off x="4860913" y="2695725"/>
              <a:ext cx="931409" cy="1183614"/>
            </a:xfrm>
            <a:prstGeom prst="arc">
              <a:avLst>
                <a:gd name="adj1" fmla="val 15812969"/>
                <a:gd name="adj2" fmla="val 214241"/>
              </a:avLst>
            </a:prstGeom>
            <a:ln w="19050"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6" name="Oval 5"/>
          <p:cNvSpPr/>
          <p:nvPr/>
        </p:nvSpPr>
        <p:spPr>
          <a:xfrm>
            <a:off x="4762500" y="-23247"/>
            <a:ext cx="190500" cy="190500"/>
          </a:xfrm>
          <a:prstGeom prst="ellipse">
            <a:avLst/>
          </a:prstGeom>
          <a:solidFill>
            <a:srgbClr val="FF33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2934374" y="3215253"/>
            <a:ext cx="190500" cy="190500"/>
          </a:xfrm>
          <a:prstGeom prst="ellipse">
            <a:avLst/>
          </a:prstGeom>
          <a:solidFill>
            <a:srgbClr val="FF33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5792787" y="3459202"/>
            <a:ext cx="190500" cy="190500"/>
          </a:xfrm>
          <a:prstGeom prst="ellipse">
            <a:avLst/>
          </a:prstGeom>
          <a:solidFill>
            <a:srgbClr val="FF33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4233332" y="3952783"/>
            <a:ext cx="190500" cy="190500"/>
          </a:xfrm>
          <a:prstGeom prst="ellipse">
            <a:avLst/>
          </a:prstGeom>
          <a:solidFill>
            <a:srgbClr val="FF33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/>
          <p:cNvSpPr txBox="1"/>
          <p:nvPr/>
        </p:nvSpPr>
        <p:spPr>
          <a:xfrm>
            <a:off x="4508936" y="167253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CMS</a:t>
            </a:r>
            <a:endParaRPr lang="en-GB" dirty="0">
              <a:solidFill>
                <a:schemeClr val="bg1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12575" y="3125837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ALICE</a:t>
            </a:r>
            <a:endParaRPr lang="en-GB" dirty="0">
              <a:solidFill>
                <a:schemeClr val="bg1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930874" y="3541681"/>
            <a:ext cx="8985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ATLAS</a:t>
            </a:r>
            <a:endParaRPr lang="en-GB" dirty="0">
              <a:solidFill>
                <a:schemeClr val="bg1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983543" y="3490182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LHCb</a:t>
            </a:r>
            <a:endParaRPr lang="en-GB" dirty="0">
              <a:solidFill>
                <a:schemeClr val="bg1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13" name="Picture 12" descr="Flag of France - Wikipedia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2303" y="2776749"/>
            <a:ext cx="187400" cy="124933"/>
          </a:xfrm>
          <a:prstGeom prst="rect">
            <a:avLst/>
          </a:prstGeom>
          <a:ln w="6350">
            <a:solidFill>
              <a:schemeClr val="bg1"/>
            </a:solidFill>
          </a:ln>
        </p:spPr>
      </p:pic>
      <p:pic>
        <p:nvPicPr>
          <p:cNvPr id="15" name="Picture 14" descr="Flag of Switzerland - Wikipedia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984616" y="3616998"/>
            <a:ext cx="124933" cy="124933"/>
          </a:xfrm>
          <a:prstGeom prst="rect">
            <a:avLst/>
          </a:prstGeom>
          <a:ln w="6350">
            <a:solidFill>
              <a:schemeClr val="bg1"/>
            </a:solidFill>
          </a:ln>
        </p:spPr>
      </p:pic>
      <p:grpSp>
        <p:nvGrpSpPr>
          <p:cNvPr id="16" name="Group 15"/>
          <p:cNvGrpSpPr/>
          <p:nvPr/>
        </p:nvGrpSpPr>
        <p:grpSpPr>
          <a:xfrm>
            <a:off x="3079941" y="576777"/>
            <a:ext cx="1549494" cy="595821"/>
            <a:chOff x="3079941" y="576777"/>
            <a:chExt cx="1549494" cy="595821"/>
          </a:xfrm>
        </p:grpSpPr>
        <p:sp>
          <p:nvSpPr>
            <p:cNvPr id="30" name="Oval 29"/>
            <p:cNvSpPr/>
            <p:nvPr/>
          </p:nvSpPr>
          <p:spPr>
            <a:xfrm>
              <a:off x="3079941" y="576777"/>
              <a:ext cx="190500" cy="190500"/>
            </a:xfrm>
            <a:prstGeom prst="ellipse">
              <a:avLst/>
            </a:prstGeom>
            <a:solidFill>
              <a:srgbClr val="FF33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175191" y="803266"/>
              <a:ext cx="14542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>
                  <a:solidFill>
                    <a:schemeClr val="bg1"/>
                  </a:solidFill>
                  <a:effectLst>
                    <a:glow rad="228600">
                      <a:schemeClr val="accent2">
                        <a:satMod val="175000"/>
                        <a:alpha val="40000"/>
                      </a:schemeClr>
                    </a:glow>
                  </a:effectLst>
                </a:rPr>
                <a:t>Accélération</a:t>
              </a:r>
              <a:endParaRPr lang="en-GB" dirty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45662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2" grpId="0" animBg="1"/>
      <p:bldP spid="3" grpId="0" animBg="1"/>
      <p:bldP spid="5" grpId="0" animBg="1"/>
      <p:bldP spid="6" grpId="0" animBg="1"/>
      <p:bldP spid="10" grpId="0" animBg="1"/>
      <p:bldP spid="11" grpId="0" animBg="1"/>
      <p:bldP spid="12" grpId="0" animBg="1"/>
      <p:bldP spid="25" grpId="0"/>
      <p:bldP spid="26" grpId="0"/>
      <p:bldP spid="27" grpId="0"/>
      <p:bldP spid="2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Résultat de recherche d'images pour &quot;périphérique paris&quot;">
            <a:extLst>
              <a:ext uri="{FF2B5EF4-FFF2-40B4-BE49-F238E27FC236}">
                <a16:creationId xmlns:a16="http://schemas.microsoft.com/office/drawing/2014/main" id="{84CDEA42-63B7-A54F-97EE-2428F3BF799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44"/>
          <a:stretch/>
        </p:blipFill>
        <p:spPr bwMode="auto">
          <a:xfrm>
            <a:off x="-1" y="0"/>
            <a:ext cx="9144001" cy="4441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272FD258-AC50-49BB-A2BF-15F8A54FC30C}"/>
              </a:ext>
            </a:extLst>
          </p:cNvPr>
          <p:cNvSpPr txBox="1">
            <a:spLocks/>
          </p:cNvSpPr>
          <p:nvPr/>
        </p:nvSpPr>
        <p:spPr>
          <a:xfrm>
            <a:off x="167275" y="190500"/>
            <a:ext cx="8809449" cy="858371"/>
          </a:xfrm>
          <a:prstGeom prst="rect">
            <a:avLst/>
          </a:prstGeom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FR" sz="3600" dirty="0">
                <a:solidFill>
                  <a:schemeClr val="bg1"/>
                </a:solidFill>
              </a:rPr>
              <a:t>Le LHC, c’est un peu comme le périph…</a:t>
            </a:r>
          </a:p>
        </p:txBody>
      </p:sp>
    </p:spTree>
    <p:extLst>
      <p:ext uri="{BB962C8B-B14F-4D97-AF65-F5344CB8AC3E}">
        <p14:creationId xmlns:p14="http://schemas.microsoft.com/office/powerpoint/2010/main" val="1436299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t="4256" b="8593"/>
          <a:stretch/>
        </p:blipFill>
        <p:spPr>
          <a:xfrm>
            <a:off x="1" y="1"/>
            <a:ext cx="9144000" cy="4446270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5930153" y="3943461"/>
            <a:ext cx="2975190" cy="447003"/>
          </a:xfrm>
          <a:prstGeom prst="rect">
            <a:avLst/>
          </a:prstGeom>
          <a:solidFill>
            <a:srgbClr val="FFFFFF">
              <a:alpha val="69804"/>
            </a:srgbClr>
          </a:solidFill>
        </p:spPr>
        <p:txBody>
          <a:bodyPr anchor="t"/>
          <a:lstStyle/>
          <a:p>
            <a:pPr algn="r" fontAlgn="auto">
              <a:spcAft>
                <a:spcPts val="0"/>
              </a:spcAft>
              <a:defRPr/>
            </a:pPr>
            <a:r>
              <a:rPr lang="fr-FR" i="1" dirty="0">
                <a:solidFill>
                  <a:schemeClr val="accent6">
                    <a:lumMod val="50000"/>
                  </a:schemeClr>
                </a:solidFill>
                <a:effectLst/>
              </a:rPr>
              <a:t>www.howlargeisthelhc.com</a:t>
            </a:r>
          </a:p>
        </p:txBody>
      </p:sp>
    </p:spTree>
    <p:extLst>
      <p:ext uri="{BB962C8B-B14F-4D97-AF65-F5344CB8AC3E}">
        <p14:creationId xmlns:p14="http://schemas.microsoft.com/office/powerpoint/2010/main" val="788758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" t="8333" r="-52" b="4521"/>
          <a:stretch/>
        </p:blipFill>
        <p:spPr>
          <a:xfrm>
            <a:off x="-2" y="-38940"/>
            <a:ext cx="9144001" cy="4482353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267287" y="2647949"/>
            <a:ext cx="8809449" cy="1843087"/>
          </a:xfrm>
          <a:prstGeom prst="rect">
            <a:avLst/>
          </a:prstGeom>
        </p:spPr>
        <p:txBody>
          <a:bodyPr anchor="t"/>
          <a:lstStyle/>
          <a:p>
            <a:pPr algn="r" fontAlgn="auto">
              <a:spcAft>
                <a:spcPts val="0"/>
              </a:spcAft>
              <a:defRPr/>
            </a:pPr>
            <a:r>
              <a:rPr lang="fr-CH" sz="3600" dirty="0">
                <a:solidFill>
                  <a:schemeClr val="bg1"/>
                </a:solidFill>
              </a:rPr>
              <a:t>Que fait un informaticien</a:t>
            </a:r>
            <a:br>
              <a:rPr lang="fr-CH" sz="3600" dirty="0">
                <a:solidFill>
                  <a:schemeClr val="bg1"/>
                </a:solidFill>
              </a:rPr>
            </a:br>
            <a:r>
              <a:rPr lang="fr-CH" sz="3600" i="1" dirty="0">
                <a:solidFill>
                  <a:schemeClr val="bg1"/>
                </a:solidFill>
              </a:rPr>
              <a:t>(allergique à la physique)</a:t>
            </a:r>
          </a:p>
          <a:p>
            <a:pPr algn="r" fontAlgn="auto">
              <a:spcAft>
                <a:spcPts val="0"/>
              </a:spcAft>
              <a:defRPr/>
            </a:pPr>
            <a:r>
              <a:rPr lang="fr-CH" sz="3600" dirty="0">
                <a:solidFill>
                  <a:schemeClr val="bg1"/>
                </a:solidFill>
              </a:rPr>
              <a:t>au CERN ?</a:t>
            </a:r>
            <a:endParaRPr lang="fr-FR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630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888"/>
          <a:stretch/>
        </p:blipFill>
        <p:spPr>
          <a:xfrm>
            <a:off x="0" y="-15498"/>
            <a:ext cx="9144000" cy="4461574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67275" y="2524797"/>
            <a:ext cx="8809449" cy="858371"/>
          </a:xfrm>
          <a:prstGeom prst="rect">
            <a:avLst/>
          </a:prstGeom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FR" sz="3600" dirty="0">
                <a:solidFill>
                  <a:schemeClr val="accent6">
                    <a:lumMod val="50000"/>
                  </a:schemeClr>
                </a:solidFill>
              </a:rPr>
              <a:t>Les aimants</a:t>
            </a:r>
          </a:p>
          <a:p>
            <a:pPr fontAlgn="auto">
              <a:spcAft>
                <a:spcPts val="0"/>
              </a:spcAft>
              <a:defRPr/>
            </a:pPr>
            <a:r>
              <a:rPr lang="fr-FR" sz="3600" dirty="0">
                <a:solidFill>
                  <a:schemeClr val="accent6">
                    <a:lumMod val="50000"/>
                  </a:schemeClr>
                </a:solidFill>
              </a:rPr>
              <a:t>les plus</a:t>
            </a:r>
          </a:p>
          <a:p>
            <a:pPr fontAlgn="auto">
              <a:spcAft>
                <a:spcPts val="0"/>
              </a:spcAft>
              <a:defRPr/>
            </a:pPr>
            <a:r>
              <a:rPr lang="fr-FR" sz="3600" dirty="0">
                <a:solidFill>
                  <a:schemeClr val="accent6">
                    <a:lumMod val="50000"/>
                  </a:schemeClr>
                </a:solidFill>
              </a:rPr>
              <a:t>puissants</a:t>
            </a:r>
          </a:p>
        </p:txBody>
      </p:sp>
    </p:spTree>
    <p:extLst>
      <p:ext uri="{BB962C8B-B14F-4D97-AF65-F5344CB8AC3E}">
        <p14:creationId xmlns:p14="http://schemas.microsoft.com/office/powerpoint/2010/main" val="2511562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327"/>
          <a:stretch/>
        </p:blipFill>
        <p:spPr>
          <a:xfrm>
            <a:off x="-1" y="-30997"/>
            <a:ext cx="9144000" cy="45249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contourClr>
              <a:srgbClr val="FFFFFF"/>
            </a:contourClr>
          </a:sp3d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2972468" y="3635620"/>
            <a:ext cx="6171531" cy="858371"/>
          </a:xfrm>
          <a:prstGeom prst="rect">
            <a:avLst/>
          </a:prstGeom>
        </p:spPr>
        <p:txBody>
          <a:bodyPr anchor="t"/>
          <a:lstStyle/>
          <a:p>
            <a:pPr algn="r" fontAlgn="auto">
              <a:spcAft>
                <a:spcPts val="0"/>
              </a:spcAft>
              <a:defRPr/>
            </a:pPr>
            <a:r>
              <a:rPr lang="fr-FR" sz="3600" dirty="0">
                <a:solidFill>
                  <a:schemeClr val="bg1"/>
                </a:solidFill>
              </a:rPr>
              <a:t>Le vide le plus extrême</a:t>
            </a:r>
          </a:p>
        </p:txBody>
      </p:sp>
    </p:spTree>
    <p:extLst>
      <p:ext uri="{BB962C8B-B14F-4D97-AF65-F5344CB8AC3E}">
        <p14:creationId xmlns:p14="http://schemas.microsoft.com/office/powerpoint/2010/main" val="860052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326"/>
          <a:stretch/>
        </p:blipFill>
        <p:spPr>
          <a:xfrm>
            <a:off x="0" y="-1"/>
            <a:ext cx="9144000" cy="4448015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63796" y="2782214"/>
            <a:ext cx="7674866" cy="858371"/>
          </a:xfrm>
          <a:prstGeom prst="rect">
            <a:avLst/>
          </a:prstGeom>
        </p:spPr>
        <p:txBody>
          <a:bodyPr anchor="t"/>
          <a:lstStyle/>
          <a:p>
            <a:pPr algn="r" fontAlgn="auto">
              <a:spcAft>
                <a:spcPts val="0"/>
              </a:spcAft>
              <a:defRPr/>
            </a:pPr>
            <a:r>
              <a:rPr lang="fr-FR" sz="3600" dirty="0">
                <a:solidFill>
                  <a:schemeClr val="accent6">
                    <a:lumMod val="50000"/>
                  </a:schemeClr>
                </a:solidFill>
              </a:rPr>
              <a:t>Le froid</a:t>
            </a:r>
          </a:p>
          <a:p>
            <a:pPr algn="r" fontAlgn="auto">
              <a:spcAft>
                <a:spcPts val="0"/>
              </a:spcAft>
              <a:defRPr/>
            </a:pPr>
            <a:r>
              <a:rPr lang="fr-FR" sz="3600" dirty="0">
                <a:solidFill>
                  <a:schemeClr val="accent6">
                    <a:lumMod val="50000"/>
                  </a:schemeClr>
                </a:solidFill>
              </a:rPr>
              <a:t>le plus glacial</a:t>
            </a:r>
          </a:p>
        </p:txBody>
      </p:sp>
    </p:spTree>
    <p:extLst>
      <p:ext uri="{BB962C8B-B14F-4D97-AF65-F5344CB8AC3E}">
        <p14:creationId xmlns:p14="http://schemas.microsoft.com/office/powerpoint/2010/main" val="3789886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02" b="18783"/>
          <a:stretch/>
        </p:blipFill>
        <p:spPr>
          <a:xfrm>
            <a:off x="0" y="-3551"/>
            <a:ext cx="9144000" cy="445770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786400" y="3648075"/>
            <a:ext cx="8142915" cy="858371"/>
          </a:xfrm>
          <a:prstGeom prst="rect">
            <a:avLst/>
          </a:prstGeom>
        </p:spPr>
        <p:txBody>
          <a:bodyPr anchor="t"/>
          <a:lstStyle/>
          <a:p>
            <a:pPr algn="r" fontAlgn="auto">
              <a:spcAft>
                <a:spcPts val="0"/>
              </a:spcAft>
              <a:defRPr/>
            </a:pPr>
            <a:r>
              <a:rPr lang="fr-FR" sz="3600" dirty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ATLAS</a:t>
            </a:r>
          </a:p>
        </p:txBody>
      </p:sp>
    </p:spTree>
    <p:extLst>
      <p:ext uri="{BB962C8B-B14F-4D97-AF65-F5344CB8AC3E}">
        <p14:creationId xmlns:p14="http://schemas.microsoft.com/office/powerpoint/2010/main" val="39823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8" t="16827" r="17605" b="23570"/>
          <a:stretch/>
        </p:blipFill>
        <p:spPr>
          <a:xfrm>
            <a:off x="-1" y="-13447"/>
            <a:ext cx="9143999" cy="4454688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67273" y="24653"/>
            <a:ext cx="8809449" cy="858371"/>
          </a:xfrm>
          <a:prstGeom prst="rect">
            <a:avLst/>
          </a:prstGeom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FR" sz="3600" dirty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CMS</a:t>
            </a:r>
          </a:p>
        </p:txBody>
      </p:sp>
    </p:spTree>
    <p:extLst>
      <p:ext uri="{BB962C8B-B14F-4D97-AF65-F5344CB8AC3E}">
        <p14:creationId xmlns:p14="http://schemas.microsoft.com/office/powerpoint/2010/main" val="783607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89" b="33652"/>
          <a:stretch/>
        </p:blipFill>
        <p:spPr>
          <a:xfrm>
            <a:off x="0" y="-9526"/>
            <a:ext cx="9144000" cy="4457701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67275" y="19049"/>
            <a:ext cx="8809449" cy="858371"/>
          </a:xfrm>
          <a:prstGeom prst="rect">
            <a:avLst/>
          </a:prstGeom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FR" sz="3600" dirty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ALICE</a:t>
            </a:r>
          </a:p>
        </p:txBody>
      </p:sp>
    </p:spTree>
    <p:extLst>
      <p:ext uri="{BB962C8B-B14F-4D97-AF65-F5344CB8AC3E}">
        <p14:creationId xmlns:p14="http://schemas.microsoft.com/office/powerpoint/2010/main" val="3205529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328"/>
          <a:stretch/>
        </p:blipFill>
        <p:spPr>
          <a:xfrm>
            <a:off x="0" y="-13447"/>
            <a:ext cx="9144000" cy="4464423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6025935" y="3712987"/>
            <a:ext cx="2969210" cy="858371"/>
          </a:xfrm>
          <a:prstGeom prst="rect">
            <a:avLst/>
          </a:prstGeom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FR" sz="3600" dirty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LHCb</a:t>
            </a:r>
          </a:p>
        </p:txBody>
      </p:sp>
    </p:spTree>
    <p:extLst>
      <p:ext uri="{BB962C8B-B14F-4D97-AF65-F5344CB8AC3E}">
        <p14:creationId xmlns:p14="http://schemas.microsoft.com/office/powerpoint/2010/main" val="1362690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9144000" cy="4445000"/>
            <a:chOff x="0" y="0"/>
            <a:chExt cx="9144000" cy="4445000"/>
          </a:xfrm>
        </p:grpSpPr>
        <p:sp>
          <p:nvSpPr>
            <p:cNvPr id="2" name="Rectangle 1"/>
            <p:cNvSpPr/>
            <p:nvPr/>
          </p:nvSpPr>
          <p:spPr>
            <a:xfrm>
              <a:off x="0" y="0"/>
              <a:ext cx="9144000" cy="444500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026" name="Picture 2" descr="Des collisions d’ions au LHC à une nouvelle énergie record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619"/>
            <a:stretch/>
          </p:blipFill>
          <p:spPr bwMode="auto">
            <a:xfrm>
              <a:off x="2025650" y="133350"/>
              <a:ext cx="6155666" cy="41338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Rectangle 5"/>
            <p:cNvSpPr/>
            <p:nvPr/>
          </p:nvSpPr>
          <p:spPr>
            <a:xfrm>
              <a:off x="1720850" y="133350"/>
              <a:ext cx="2387600" cy="8318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8" name="Title 1"/>
          <p:cNvSpPr txBox="1">
            <a:spLocks/>
          </p:cNvSpPr>
          <p:nvPr/>
        </p:nvSpPr>
        <p:spPr>
          <a:xfrm>
            <a:off x="167275" y="190500"/>
            <a:ext cx="8809449" cy="858371"/>
          </a:xfrm>
          <a:prstGeom prst="rect">
            <a:avLst/>
          </a:prstGeom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FR" sz="3600" dirty="0">
                <a:solidFill>
                  <a:schemeClr val="bg1"/>
                </a:solidFill>
              </a:rPr>
              <a:t>Des millions de collisions</a:t>
            </a:r>
          </a:p>
        </p:txBody>
      </p:sp>
    </p:spTree>
    <p:extLst>
      <p:ext uri="{BB962C8B-B14F-4D97-AF65-F5344CB8AC3E}">
        <p14:creationId xmlns:p14="http://schemas.microsoft.com/office/powerpoint/2010/main" val="68985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1428" y="0"/>
            <a:ext cx="5742572" cy="4444251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-17374" y="0"/>
            <a:ext cx="3418802" cy="4444251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67275" y="190500"/>
            <a:ext cx="8809449" cy="858371"/>
          </a:xfrm>
          <a:prstGeom prst="rect">
            <a:avLst/>
          </a:prstGeom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FR" sz="3600" dirty="0">
                <a:solidFill>
                  <a:schemeClr val="bg1"/>
                </a:solidFill>
              </a:rPr>
              <a:t>La plus</a:t>
            </a:r>
          </a:p>
          <a:p>
            <a:pPr fontAlgn="auto">
              <a:spcAft>
                <a:spcPts val="0"/>
              </a:spcAft>
              <a:defRPr/>
            </a:pPr>
            <a:r>
              <a:rPr lang="fr-FR" sz="3600" dirty="0">
                <a:solidFill>
                  <a:schemeClr val="bg1"/>
                </a:solidFill>
              </a:rPr>
              <a:t>grande</a:t>
            </a:r>
          </a:p>
          <a:p>
            <a:pPr fontAlgn="auto">
              <a:spcAft>
                <a:spcPts val="0"/>
              </a:spcAft>
              <a:defRPr/>
            </a:pPr>
            <a:r>
              <a:rPr lang="fr-FR" sz="3600" dirty="0">
                <a:solidFill>
                  <a:schemeClr val="bg1"/>
                </a:solidFill>
              </a:rPr>
              <a:t>grille de</a:t>
            </a:r>
          </a:p>
          <a:p>
            <a:pPr fontAlgn="auto">
              <a:spcAft>
                <a:spcPts val="0"/>
              </a:spcAft>
              <a:defRPr/>
            </a:pPr>
            <a:r>
              <a:rPr lang="fr-FR" sz="3600" dirty="0">
                <a:solidFill>
                  <a:schemeClr val="bg1"/>
                </a:solidFill>
              </a:rPr>
              <a:t>calcul</a:t>
            </a:r>
          </a:p>
        </p:txBody>
      </p:sp>
    </p:spTree>
    <p:extLst>
      <p:ext uri="{BB962C8B-B14F-4D97-AF65-F5344CB8AC3E}">
        <p14:creationId xmlns:p14="http://schemas.microsoft.com/office/powerpoint/2010/main" val="2660342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Higgsfield.jp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26194"/>
            <a:ext cx="9144006" cy="4471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67275" y="190500"/>
            <a:ext cx="8809449" cy="2457450"/>
          </a:xfrm>
          <a:prstGeom prst="rect">
            <a:avLst/>
          </a:prstGeom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CH" sz="3600" dirty="0">
                <a:solidFill>
                  <a:schemeClr val="bg1"/>
                </a:solidFill>
              </a:rPr>
              <a:t>Le CERN</a:t>
            </a:r>
          </a:p>
          <a:p>
            <a:pPr fontAlgn="auto">
              <a:spcAft>
                <a:spcPts val="0"/>
              </a:spcAft>
              <a:defRPr/>
            </a:pPr>
            <a:r>
              <a:rPr lang="fr-CH" sz="3600" i="1" dirty="0">
                <a:solidFill>
                  <a:schemeClr val="bg1"/>
                </a:solidFill>
              </a:rPr>
              <a:t>Ça change quoi pour moi ?</a:t>
            </a:r>
            <a:endParaRPr lang="fr-FR" sz="36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455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Higgsfield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24143"/>
            <a:ext cx="9144006" cy="4471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67275" y="190500"/>
            <a:ext cx="8809449" cy="2457450"/>
          </a:xfrm>
          <a:prstGeom prst="rect">
            <a:avLst/>
          </a:prstGeom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CH" sz="3600" dirty="0">
                <a:solidFill>
                  <a:schemeClr val="bg1"/>
                </a:solidFill>
              </a:rPr>
              <a:t>Le CERN</a:t>
            </a:r>
          </a:p>
          <a:p>
            <a:pPr fontAlgn="auto">
              <a:spcAft>
                <a:spcPts val="0"/>
              </a:spcAft>
              <a:defRPr/>
            </a:pPr>
            <a:r>
              <a:rPr lang="fr-CH" sz="3600" i="1" dirty="0">
                <a:solidFill>
                  <a:schemeClr val="bg1"/>
                </a:solidFill>
              </a:rPr>
              <a:t>C’est quoi ?</a:t>
            </a:r>
            <a:endParaRPr lang="fr-FR" sz="36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6343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7" t="20490" r="2023" b="15825"/>
          <a:stretch/>
        </p:blipFill>
        <p:spPr>
          <a:xfrm>
            <a:off x="-13447" y="0"/>
            <a:ext cx="9144000" cy="4450976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530" b="18872"/>
          <a:stretch/>
        </p:blipFill>
        <p:spPr>
          <a:xfrm>
            <a:off x="5217458" y="2437279"/>
            <a:ext cx="3496236" cy="2225488"/>
          </a:xfrm>
          <a:prstGeom prst="rect">
            <a:avLst/>
          </a:prstGeom>
          <a:solidFill>
            <a:srgbClr val="FFFFFF">
              <a:shade val="85000"/>
            </a:srgbClr>
          </a:solidFill>
          <a:ln w="762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67275" y="105402"/>
            <a:ext cx="5050183" cy="2095500"/>
          </a:xfrm>
          <a:prstGeom prst="rect">
            <a:avLst/>
          </a:prstGeom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CH" sz="3600" dirty="0">
                <a:solidFill>
                  <a:schemeClr val="accent6">
                    <a:lumMod val="50000"/>
                  </a:schemeClr>
                </a:solidFill>
                <a:effectLst/>
              </a:rPr>
              <a:t>World Wide Web</a:t>
            </a:r>
          </a:p>
        </p:txBody>
      </p:sp>
    </p:spTree>
    <p:extLst>
      <p:ext uri="{BB962C8B-B14F-4D97-AF65-F5344CB8AC3E}">
        <p14:creationId xmlns:p14="http://schemas.microsoft.com/office/powerpoint/2010/main" val="2348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-17374" y="0"/>
            <a:ext cx="9161374" cy="4444251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28"/>
          <a:stretch/>
        </p:blipFill>
        <p:spPr>
          <a:xfrm>
            <a:off x="3146926" y="988346"/>
            <a:ext cx="5634003" cy="330468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67275" y="129988"/>
            <a:ext cx="6206631" cy="838200"/>
          </a:xfrm>
          <a:prstGeom prst="rect">
            <a:avLst/>
          </a:prstGeom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CH" sz="3600" dirty="0">
                <a:solidFill>
                  <a:schemeClr val="bg1"/>
                </a:solidFill>
                <a:effectLst/>
              </a:rPr>
              <a:t>Applications médicales</a:t>
            </a:r>
          </a:p>
        </p:txBody>
      </p:sp>
    </p:spTree>
    <p:extLst>
      <p:ext uri="{BB962C8B-B14F-4D97-AF65-F5344CB8AC3E}">
        <p14:creationId xmlns:p14="http://schemas.microsoft.com/office/powerpoint/2010/main" val="254660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b="10858"/>
          <a:stretch/>
        </p:blipFill>
        <p:spPr>
          <a:xfrm>
            <a:off x="0" y="0"/>
            <a:ext cx="9149184" cy="445318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5827363" y="3058332"/>
            <a:ext cx="3061396" cy="1168611"/>
          </a:xfrm>
          <a:prstGeom prst="rect">
            <a:avLst/>
          </a:prstGeom>
          <a:solidFill>
            <a:srgbClr val="00519C">
              <a:alpha val="69804"/>
            </a:srgbClr>
          </a:solidFill>
        </p:spPr>
        <p:txBody>
          <a:bodyPr anchor="t"/>
          <a:lstStyle/>
          <a:p>
            <a:pPr algn="r" fontAlgn="auto">
              <a:spcAft>
                <a:spcPts val="0"/>
              </a:spcAft>
              <a:defRPr/>
            </a:pPr>
            <a:r>
              <a:rPr lang="fr-CH" sz="3600" dirty="0" smtClean="0">
                <a:solidFill>
                  <a:schemeClr val="bg1"/>
                </a:solidFill>
              </a:rPr>
              <a:t>Missions</a:t>
            </a:r>
          </a:p>
          <a:p>
            <a:pPr algn="r" fontAlgn="auto">
              <a:spcAft>
                <a:spcPts val="0"/>
              </a:spcAft>
              <a:defRPr/>
            </a:pPr>
            <a:r>
              <a:rPr lang="fr-CH" sz="3600" dirty="0" smtClean="0">
                <a:solidFill>
                  <a:schemeClr val="bg1"/>
                </a:solidFill>
                <a:effectLst/>
              </a:rPr>
              <a:t>humanitaires</a:t>
            </a:r>
            <a:endParaRPr lang="fr-CH" sz="3600" dirty="0">
              <a:solidFill>
                <a:schemeClr val="bg1"/>
              </a:solidFill>
              <a:effectLst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51614" y="273182"/>
            <a:ext cx="1337144" cy="69804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0482" y="2996028"/>
            <a:ext cx="2955010" cy="1316504"/>
          </a:xfrm>
          <a:prstGeom prst="rect">
            <a:avLst/>
          </a:prstGeom>
          <a:ln w="1905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2236003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167275" y="129988"/>
            <a:ext cx="7309290" cy="838200"/>
          </a:xfrm>
          <a:prstGeom prst="rect">
            <a:avLst/>
          </a:prstGeom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CH" sz="4400" dirty="0">
                <a:solidFill>
                  <a:srgbClr val="000000"/>
                </a:solidFill>
                <a:effectLst/>
              </a:rPr>
              <a:t>En un mot…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26" t="15425" r="34856" b="9494"/>
          <a:stretch/>
        </p:blipFill>
        <p:spPr>
          <a:xfrm>
            <a:off x="3294089" y="1047189"/>
            <a:ext cx="2475983" cy="3188633"/>
          </a:xfrm>
          <a:prstGeom prst="rect">
            <a:avLst/>
          </a:prstGeom>
          <a:ln w="6350">
            <a:solidFill>
              <a:srgbClr val="00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31" r="39274"/>
          <a:stretch/>
        </p:blipFill>
        <p:spPr>
          <a:xfrm>
            <a:off x="6120889" y="1047189"/>
            <a:ext cx="2474699" cy="3188633"/>
          </a:xfrm>
          <a:prstGeom prst="rect">
            <a:avLst/>
          </a:prstGeom>
          <a:ln w="6350">
            <a:solidFill>
              <a:srgbClr val="00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82" y="1047189"/>
            <a:ext cx="2457190" cy="3188633"/>
          </a:xfrm>
          <a:prstGeom prst="rect">
            <a:avLst/>
          </a:prstGeom>
          <a:ln w="6350">
            <a:solidFill>
              <a:srgbClr val="00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486081" y="1371600"/>
            <a:ext cx="2457191" cy="2528047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fr-CH" sz="2600" dirty="0">
                <a:solidFill>
                  <a:srgbClr val="000000"/>
                </a:solidFill>
                <a:effectLst/>
              </a:rPr>
              <a:t>Recherche fondamentale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294089" y="1371600"/>
            <a:ext cx="2457191" cy="2528047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fr-CH" sz="2600" dirty="0">
                <a:solidFill>
                  <a:srgbClr val="000000"/>
                </a:solidFill>
                <a:effectLst/>
              </a:rPr>
              <a:t>Plus grande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fr-CH" sz="2600" dirty="0">
                <a:solidFill>
                  <a:srgbClr val="000000"/>
                </a:solidFill>
              </a:rPr>
              <a:t>c</a:t>
            </a:r>
            <a:r>
              <a:rPr lang="fr-CH" sz="2600" dirty="0">
                <a:solidFill>
                  <a:srgbClr val="000000"/>
                </a:solidFill>
                <a:effectLst/>
              </a:rPr>
              <a:t>ollaboration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fr-CH" sz="2600" dirty="0">
                <a:solidFill>
                  <a:srgbClr val="000000"/>
                </a:solidFill>
                <a:effectLst/>
              </a:rPr>
              <a:t>scientifique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fr-CH" sz="2600" dirty="0">
                <a:solidFill>
                  <a:srgbClr val="000000"/>
                </a:solidFill>
                <a:effectLst/>
              </a:rPr>
              <a:t>internationale</a:t>
            </a: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6120889" y="1371600"/>
            <a:ext cx="2474699" cy="2528047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fr-CH" sz="2600" dirty="0">
                <a:solidFill>
                  <a:srgbClr val="000000"/>
                </a:solidFill>
                <a:effectLst/>
              </a:rPr>
              <a:t>Retombées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fr-CH" sz="2600" dirty="0">
                <a:solidFill>
                  <a:srgbClr val="000000"/>
                </a:solidFill>
                <a:effectLst/>
              </a:rPr>
              <a:t>technologiques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fr-CH" sz="2600" dirty="0">
                <a:solidFill>
                  <a:srgbClr val="000000"/>
                </a:solidFill>
                <a:effectLst/>
              </a:rPr>
              <a:t>pour la</a:t>
            </a:r>
            <a:br>
              <a:rPr lang="fr-CH" sz="2600" dirty="0">
                <a:solidFill>
                  <a:srgbClr val="000000"/>
                </a:solidFill>
                <a:effectLst/>
              </a:rPr>
            </a:br>
            <a:r>
              <a:rPr lang="fr-CH" sz="2600" dirty="0">
                <a:solidFill>
                  <a:srgbClr val="000000"/>
                </a:solidFill>
                <a:effectLst/>
              </a:rPr>
              <a:t>société</a:t>
            </a:r>
          </a:p>
        </p:txBody>
      </p:sp>
    </p:spTree>
    <p:extLst>
      <p:ext uri="{BB962C8B-B14F-4D97-AF65-F5344CB8AC3E}">
        <p14:creationId xmlns:p14="http://schemas.microsoft.com/office/powerpoint/2010/main" val="2978414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mph" presetSubtype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mph" presetSubtype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88" r="12730"/>
          <a:stretch/>
        </p:blipFill>
        <p:spPr>
          <a:xfrm>
            <a:off x="407962" y="968188"/>
            <a:ext cx="3589123" cy="317023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8782" y="1005078"/>
            <a:ext cx="4389120" cy="3133344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167275" y="129988"/>
            <a:ext cx="7309290" cy="838200"/>
          </a:xfrm>
          <a:prstGeom prst="rect">
            <a:avLst/>
          </a:prstGeom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CH" sz="4400" dirty="0" smtClean="0">
                <a:solidFill>
                  <a:srgbClr val="000000"/>
                </a:solidFill>
                <a:effectLst/>
              </a:rPr>
              <a:t>Visites virtuelles</a:t>
            </a:r>
            <a:endParaRPr lang="fr-CH" sz="4400" dirty="0">
              <a:solidFill>
                <a:srgbClr val="000000"/>
              </a:solidFill>
              <a:effectLst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914400" y="3390314"/>
            <a:ext cx="2489981" cy="639682"/>
          </a:xfrm>
          <a:prstGeom prst="rect">
            <a:avLst/>
          </a:prstGeom>
          <a:solidFill>
            <a:srgbClr val="00519C">
              <a:alpha val="69804"/>
            </a:srgbClr>
          </a:solidFill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fr-CH" sz="1200" dirty="0" smtClean="0">
                <a:solidFill>
                  <a:schemeClr val="bg1"/>
                </a:solidFill>
              </a:rPr>
              <a:t>15 septembre 2021 13h00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fr-CH" sz="1200" dirty="0" smtClean="0">
                <a:solidFill>
                  <a:schemeClr val="bg1"/>
                </a:solidFill>
              </a:rPr>
              <a:t>Le détecteur ATLAS</a:t>
            </a:r>
            <a:endParaRPr lang="fr-CH" sz="1200" dirty="0">
              <a:solidFill>
                <a:schemeClr val="bg1"/>
              </a:solidFill>
              <a:effectLst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441852" y="3390314"/>
            <a:ext cx="2489981" cy="639682"/>
          </a:xfrm>
          <a:prstGeom prst="rect">
            <a:avLst/>
          </a:prstGeom>
          <a:solidFill>
            <a:srgbClr val="00519C">
              <a:alpha val="69804"/>
            </a:srgbClr>
          </a:solidFill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fr-CH" sz="1200" dirty="0" smtClean="0">
                <a:solidFill>
                  <a:schemeClr val="bg1"/>
                </a:solidFill>
              </a:rPr>
              <a:t>17 novembre 2021 13h00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fr-CH" sz="1200" dirty="0" smtClean="0">
                <a:solidFill>
                  <a:schemeClr val="bg1"/>
                </a:solidFill>
              </a:rPr>
              <a:t>L’usine à antimatière</a:t>
            </a:r>
            <a:endParaRPr lang="fr-CH" sz="1200" dirty="0">
              <a:solidFill>
                <a:schemeClr val="bg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526719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14" b="20784"/>
          <a:stretch/>
        </p:blipFill>
        <p:spPr>
          <a:xfrm>
            <a:off x="0" y="0"/>
            <a:ext cx="9144000" cy="4450976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67275" y="129988"/>
            <a:ext cx="7309290" cy="838200"/>
          </a:xfrm>
          <a:prstGeom prst="rect">
            <a:avLst/>
          </a:prstGeom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CH" sz="3600" dirty="0">
                <a:solidFill>
                  <a:schemeClr val="bg1"/>
                </a:solidFill>
                <a:effectLst/>
              </a:rPr>
              <a:t>Merci de votre attention !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67274" y="999564"/>
            <a:ext cx="8801913" cy="3316942"/>
          </a:xfrm>
          <a:prstGeom prst="rect">
            <a:avLst/>
          </a:prstGeom>
        </p:spPr>
        <p:txBody>
          <a:bodyPr anchor="b"/>
          <a:lstStyle/>
          <a:p>
            <a:pPr fontAlgn="auto">
              <a:spcAft>
                <a:spcPts val="0"/>
              </a:spcAft>
              <a:defRPr/>
            </a:pPr>
            <a:r>
              <a:rPr lang="fr-CH" sz="3200" dirty="0">
                <a:solidFill>
                  <a:schemeClr val="bg1"/>
                </a:solidFill>
              </a:rPr>
              <a:t>Pour aller plus loin…</a:t>
            </a:r>
          </a:p>
          <a:p>
            <a:pPr marL="342900" indent="-342900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fr-CH" sz="3200" dirty="0" err="1">
                <a:solidFill>
                  <a:schemeClr val="bg1"/>
                </a:solidFill>
              </a:rPr>
              <a:t>h</a:t>
            </a:r>
            <a:r>
              <a:rPr lang="fr-CH" sz="3200" dirty="0" err="1">
                <a:solidFill>
                  <a:schemeClr val="bg1"/>
                </a:solidFill>
                <a:effectLst/>
              </a:rPr>
              <a:t>ome.cern</a:t>
            </a:r>
            <a:endParaRPr lang="fr-CH" sz="3200" dirty="0">
              <a:solidFill>
                <a:schemeClr val="bg1"/>
              </a:solidFill>
              <a:effectLst/>
            </a:endParaRPr>
          </a:p>
          <a:p>
            <a:pPr marL="342900" indent="-342900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fr-CH" sz="3200" dirty="0" err="1">
                <a:solidFill>
                  <a:schemeClr val="bg1"/>
                </a:solidFill>
              </a:rPr>
              <a:t>v</a:t>
            </a:r>
            <a:r>
              <a:rPr lang="fr-CH" sz="3200" dirty="0" err="1">
                <a:solidFill>
                  <a:schemeClr val="bg1"/>
                </a:solidFill>
                <a:effectLst/>
              </a:rPr>
              <a:t>isit.cern</a:t>
            </a:r>
            <a:endParaRPr lang="fr-CH" sz="3200" dirty="0">
              <a:solidFill>
                <a:schemeClr val="bg1"/>
              </a:solidFill>
              <a:effectLst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fr-CH" sz="3200" dirty="0" err="1">
                <a:solidFill>
                  <a:schemeClr val="bg1"/>
                </a:solidFill>
              </a:rPr>
              <a:t>careers.cern</a:t>
            </a:r>
            <a:endParaRPr lang="fr-CH" sz="3200" dirty="0">
              <a:solidFill>
                <a:schemeClr val="bg1"/>
              </a:solidFill>
              <a:effectLst/>
            </a:endParaRPr>
          </a:p>
          <a:p>
            <a:pPr marL="342900" indent="-342900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fr-CH" sz="3200" dirty="0">
                <a:solidFill>
                  <a:schemeClr val="bg1"/>
                </a:solidFill>
              </a:rPr>
              <a:t>francois.briard@cern.ch</a:t>
            </a:r>
            <a:endParaRPr lang="fr-CH" sz="3200" dirty="0">
              <a:solidFill>
                <a:schemeClr val="bg1"/>
              </a:solidFill>
              <a:effectLst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5670551" y="3270250"/>
            <a:ext cx="3213100" cy="1033556"/>
          </a:xfrm>
          <a:prstGeom prst="rect">
            <a:avLst/>
          </a:prstGeom>
          <a:solidFill>
            <a:srgbClr val="FFFFFF">
              <a:alpha val="69804"/>
            </a:srgbClr>
          </a:solidFill>
        </p:spPr>
        <p:txBody>
          <a:bodyPr anchor="b"/>
          <a:lstStyle/>
          <a:p>
            <a:pPr algn="ctr" fontAlgn="auto">
              <a:spcAft>
                <a:spcPts val="0"/>
              </a:spcAft>
              <a:defRPr/>
            </a:pPr>
            <a:r>
              <a:rPr lang="fr-CH" sz="3200" dirty="0">
                <a:solidFill>
                  <a:schemeClr val="accent6">
                    <a:lumMod val="50000"/>
                  </a:schemeClr>
                </a:solidFill>
              </a:rPr>
              <a:t>Merci de remplir l’enquête !</a:t>
            </a:r>
            <a:endParaRPr lang="fr-CH" sz="3200" dirty="0">
              <a:solidFill>
                <a:schemeClr val="accent6">
                  <a:lumMod val="5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026049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cds.cern.ch/record/2708658/files/World_users_by_Nat_2020-01.png?subformat=icon-144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9869" y="174101"/>
            <a:ext cx="6910337" cy="4741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8906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047"/>
          <a:stretch/>
        </p:blipFill>
        <p:spPr>
          <a:xfrm>
            <a:off x="0" y="-3552"/>
            <a:ext cx="9144000" cy="44577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67275" y="50258"/>
            <a:ext cx="8809449" cy="781050"/>
          </a:xfrm>
          <a:prstGeom prst="rect">
            <a:avLst/>
          </a:prstGeom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FR" sz="3600" dirty="0">
                <a:solidFill>
                  <a:schemeClr val="accent6">
                    <a:lumMod val="50000"/>
                  </a:schemeClr>
                </a:solidFill>
              </a:rPr>
              <a:t>Que signifie « CERN » ?</a:t>
            </a:r>
            <a:endParaRPr lang="fr-FR" sz="3600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1080000"/>
            <a:ext cx="3596030" cy="2055600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6256785" y="3288546"/>
            <a:ext cx="3137444" cy="1162050"/>
          </a:xfrm>
          <a:prstGeom prst="rect">
            <a:avLst/>
          </a:prstGeom>
        </p:spPr>
        <p:txBody>
          <a:bodyPr anchor="t"/>
          <a:lstStyle/>
          <a:p>
            <a:pPr algn="ctr" fontAlgn="auto">
              <a:spcAft>
                <a:spcPts val="0"/>
              </a:spcAft>
              <a:defRPr/>
            </a:pPr>
            <a:r>
              <a:rPr lang="fr-FR" sz="6600" b="1" dirty="0">
                <a:ln w="22225">
                  <a:solidFill>
                    <a:sysClr val="windowText" lastClr="000000"/>
                  </a:solidFill>
                  <a:prstDash val="solid"/>
                </a:ln>
                <a:solidFill>
                  <a:schemeClr val="bg1"/>
                </a:solidFill>
              </a:rPr>
              <a:t>1953</a:t>
            </a:r>
            <a:endParaRPr lang="fr-FR" sz="6600" b="1" i="1" dirty="0">
              <a:ln w="22225">
                <a:solidFill>
                  <a:sysClr val="windowText" lastClr="000000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400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" t="17043" r="-238" b="1702"/>
          <a:stretch/>
        </p:blipFill>
        <p:spPr>
          <a:xfrm>
            <a:off x="0" y="-12547"/>
            <a:ext cx="9165771" cy="4463143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67275" y="55965"/>
            <a:ext cx="8809449" cy="781050"/>
          </a:xfrm>
          <a:prstGeom prst="rect">
            <a:avLst/>
          </a:prstGeom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FR" sz="3600" dirty="0">
                <a:solidFill>
                  <a:schemeClr val="accent6">
                    <a:lumMod val="50000"/>
                  </a:schemeClr>
                </a:solidFill>
              </a:rPr>
              <a:t>Que signifie « CERN » ?</a:t>
            </a:r>
            <a:endParaRPr lang="fr-FR" sz="3600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256785" y="3288546"/>
            <a:ext cx="3137444" cy="1162050"/>
          </a:xfrm>
          <a:prstGeom prst="rect">
            <a:avLst/>
          </a:prstGeom>
        </p:spPr>
        <p:txBody>
          <a:bodyPr anchor="t"/>
          <a:lstStyle/>
          <a:p>
            <a:pPr algn="ctr" fontAlgn="auto">
              <a:spcAft>
                <a:spcPts val="0"/>
              </a:spcAft>
              <a:defRPr/>
            </a:pPr>
            <a:r>
              <a:rPr lang="fr-FR" sz="6600" b="1" dirty="0">
                <a:ln w="22225">
                  <a:solidFill>
                    <a:sysClr val="windowText" lastClr="000000"/>
                  </a:solidFill>
                  <a:prstDash val="solid"/>
                </a:ln>
                <a:solidFill>
                  <a:schemeClr val="bg1"/>
                </a:solidFill>
              </a:rPr>
              <a:t>1954</a:t>
            </a:r>
            <a:endParaRPr lang="fr-FR" sz="6600" b="1" i="1" dirty="0">
              <a:ln w="22225">
                <a:solidFill>
                  <a:sysClr val="windowText" lastClr="000000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1080000"/>
            <a:ext cx="4154664" cy="205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1054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selenevespertina.files.wordpress.com/2014/02/nuclear_00325518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80" b="7725"/>
          <a:stretch/>
        </p:blipFill>
        <p:spPr bwMode="auto">
          <a:xfrm>
            <a:off x="0" y="-29029"/>
            <a:ext cx="9144000" cy="4484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67275" y="109623"/>
            <a:ext cx="8809449" cy="781050"/>
          </a:xfrm>
          <a:prstGeom prst="rect">
            <a:avLst/>
          </a:prstGeom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FR" sz="3600" dirty="0">
                <a:solidFill>
                  <a:schemeClr val="bg1"/>
                </a:solidFill>
              </a:rPr>
              <a:t>Nucléaire?</a:t>
            </a:r>
            <a:endParaRPr lang="fr-FR" sz="3600" i="1" dirty="0">
              <a:solidFill>
                <a:schemeClr val="bg1"/>
              </a:solidFill>
            </a:endParaRPr>
          </a:p>
        </p:txBody>
      </p:sp>
      <p:pic>
        <p:nvPicPr>
          <p:cNvPr id="14" name="Picture 2" descr="http://whygreeneconomy.org/wp-content/uploads/2012/10/Bjoern-Schwarz-Nuclear-Power-Plant-Germany-creative-commons-2010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40" r="12239"/>
          <a:stretch/>
        </p:blipFill>
        <p:spPr bwMode="auto">
          <a:xfrm>
            <a:off x="323528" y="1077390"/>
            <a:ext cx="2427890" cy="1938568"/>
          </a:xfrm>
          <a:prstGeom prst="rect">
            <a:avLst/>
          </a:prstGeom>
          <a:noFill/>
          <a:effectLst>
            <a:outerShdw blurRad="152400" dist="38100" dir="2700000" sx="103000" sy="103000" algn="tl" rotWithShape="0">
              <a:schemeClr val="bg1">
                <a:alpha val="40000"/>
              </a:scheme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http://b.vimeocdn.com/ts/174/791/174791219_640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" t="17416" r="-311" b="2934"/>
          <a:stretch/>
        </p:blipFill>
        <p:spPr bwMode="auto">
          <a:xfrm>
            <a:off x="3322051" y="1082129"/>
            <a:ext cx="2427889" cy="1933829"/>
          </a:xfrm>
          <a:prstGeom prst="rect">
            <a:avLst/>
          </a:prstGeom>
          <a:noFill/>
          <a:effectLst>
            <a:outerShdw blurRad="152400" dist="38100" dir="2700000" sx="103000" sy="103000" algn="tl" rotWithShape="0">
              <a:schemeClr val="bg1">
                <a:alpha val="40000"/>
              </a:scheme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6" descr="http://fc05.deviantart.net/fs51/i/2009/334/9/c/Inside_Atom_by_xaotherion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69"/>
          <a:stretch/>
        </p:blipFill>
        <p:spPr bwMode="auto">
          <a:xfrm>
            <a:off x="6321083" y="1082129"/>
            <a:ext cx="2427889" cy="1938568"/>
          </a:xfrm>
          <a:prstGeom prst="rect">
            <a:avLst/>
          </a:prstGeom>
          <a:noFill/>
          <a:effectLst>
            <a:outerShdw blurRad="152400" dist="38100" dir="2700000" sx="103000" sy="103000" algn="tl" rotWithShape="0">
              <a:schemeClr val="bg1">
                <a:alpha val="40000"/>
              </a:scheme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8" descr="http://www.black-schaffer.org/david/online/transparent/cross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549169"/>
            <a:ext cx="2995010" cy="2995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8" descr="http://www.black-schaffer.org/david/online/transparent/cross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8490" y="556836"/>
            <a:ext cx="2995010" cy="2995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2" descr="http://www.black-schaffer.org/david/online/transparent/checkmark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8904" y="910486"/>
            <a:ext cx="3258551" cy="3230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59174" y="3654183"/>
            <a:ext cx="871754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2000" b="1" dirty="0">
                <a:solidFill>
                  <a:schemeClr val="accent6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Laboratoire </a:t>
            </a:r>
            <a:r>
              <a:rPr lang="fr-FR" sz="2000" b="1" dirty="0" err="1">
                <a:solidFill>
                  <a:schemeClr val="accent6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europ</a:t>
            </a:r>
            <a:r>
              <a:rPr lang="en-US" sz="2000" b="1" dirty="0">
                <a:solidFill>
                  <a:schemeClr val="accent6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é</a:t>
            </a:r>
            <a:r>
              <a:rPr lang="en-GB" sz="2000" b="1" dirty="0" err="1">
                <a:solidFill>
                  <a:schemeClr val="accent6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en</a:t>
            </a:r>
            <a:r>
              <a:rPr lang="en-GB" sz="2000" b="1" dirty="0">
                <a:solidFill>
                  <a:schemeClr val="accent6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pour la physique des </a:t>
            </a:r>
            <a:r>
              <a:rPr lang="en-GB" sz="2000" b="1" dirty="0" err="1">
                <a:solidFill>
                  <a:schemeClr val="accent6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particules</a:t>
            </a:r>
            <a:endParaRPr lang="en-GB" sz="2000" b="1" dirty="0">
              <a:solidFill>
                <a:schemeClr val="accent6">
                  <a:lumMod val="50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" name="Arc 3"/>
          <p:cNvSpPr/>
          <p:nvPr/>
        </p:nvSpPr>
        <p:spPr>
          <a:xfrm rot="21351604">
            <a:off x="5244882" y="4087960"/>
            <a:ext cx="2743200" cy="126014"/>
          </a:xfrm>
          <a:prstGeom prst="arc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1777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1" dur="indefinite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Higgsfield.jp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24143"/>
            <a:ext cx="9144006" cy="4471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67275" y="190500"/>
            <a:ext cx="8809449" cy="2457450"/>
          </a:xfrm>
          <a:prstGeom prst="rect">
            <a:avLst/>
          </a:prstGeom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CH" sz="3600" dirty="0">
                <a:solidFill>
                  <a:schemeClr val="bg1"/>
                </a:solidFill>
              </a:rPr>
              <a:t>Le CERN</a:t>
            </a:r>
          </a:p>
          <a:p>
            <a:pPr fontAlgn="auto">
              <a:spcAft>
                <a:spcPts val="0"/>
              </a:spcAft>
              <a:defRPr/>
            </a:pPr>
            <a:r>
              <a:rPr lang="fr-CH" sz="3600" i="1" dirty="0">
                <a:solidFill>
                  <a:schemeClr val="bg1"/>
                </a:solidFill>
              </a:rPr>
              <a:t>C’est qui ?</a:t>
            </a:r>
            <a:endParaRPr lang="fr-FR" sz="36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0907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" name="Group 71"/>
          <p:cNvGrpSpPr/>
          <p:nvPr/>
        </p:nvGrpSpPr>
        <p:grpSpPr>
          <a:xfrm>
            <a:off x="-23746" y="0"/>
            <a:ext cx="9167745" cy="4438567"/>
            <a:chOff x="-23746" y="0"/>
            <a:chExt cx="9167745" cy="4438567"/>
          </a:xfrm>
        </p:grpSpPr>
        <p:sp>
          <p:nvSpPr>
            <p:cNvPr id="375" name="Rectangle 374"/>
            <p:cNvSpPr/>
            <p:nvPr/>
          </p:nvSpPr>
          <p:spPr>
            <a:xfrm>
              <a:off x="-23746" y="1677"/>
              <a:ext cx="2954822" cy="4436890"/>
            </a:xfrm>
            <a:prstGeom prst="rect">
              <a:avLst/>
            </a:prstGeom>
            <a:solidFill>
              <a:srgbClr val="EDEBE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61" name="Group 60"/>
            <p:cNvGrpSpPr/>
            <p:nvPr/>
          </p:nvGrpSpPr>
          <p:grpSpPr>
            <a:xfrm>
              <a:off x="2931076" y="0"/>
              <a:ext cx="6212923" cy="4438567"/>
              <a:chOff x="2931076" y="0"/>
              <a:chExt cx="6212923" cy="4438567"/>
            </a:xfrm>
          </p:grpSpPr>
          <p:pic>
            <p:nvPicPr>
              <p:cNvPr id="2" name="Picture 1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31076" y="265554"/>
                <a:ext cx="6212923" cy="4173013"/>
              </a:xfrm>
              <a:prstGeom prst="rect">
                <a:avLst/>
              </a:prstGeom>
            </p:spPr>
          </p:pic>
          <p:sp>
            <p:nvSpPr>
              <p:cNvPr id="3" name="Rectangle 2"/>
              <p:cNvSpPr/>
              <p:nvPr/>
            </p:nvSpPr>
            <p:spPr>
              <a:xfrm>
                <a:off x="2931076" y="0"/>
                <a:ext cx="2498174" cy="800100"/>
              </a:xfrm>
              <a:prstGeom prst="rect">
                <a:avLst/>
              </a:prstGeom>
              <a:solidFill>
                <a:srgbClr val="EDEBE5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92" name="Rectangle 391"/>
              <p:cNvSpPr/>
              <p:nvPr/>
            </p:nvSpPr>
            <p:spPr>
              <a:xfrm>
                <a:off x="5429250" y="0"/>
                <a:ext cx="3714749" cy="265554"/>
              </a:xfrm>
              <a:prstGeom prst="rect">
                <a:avLst/>
              </a:prstGeom>
              <a:solidFill>
                <a:srgbClr val="EDEBE5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8" name="Title 1"/>
          <p:cNvSpPr txBox="1">
            <a:spLocks/>
          </p:cNvSpPr>
          <p:nvPr/>
        </p:nvSpPr>
        <p:spPr>
          <a:xfrm>
            <a:off x="167276" y="109623"/>
            <a:ext cx="5119360" cy="781050"/>
          </a:xfrm>
          <a:prstGeom prst="rect">
            <a:avLst/>
          </a:prstGeom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FR" sz="3600" dirty="0">
                <a:solidFill>
                  <a:schemeClr val="accent6">
                    <a:lumMod val="50000"/>
                  </a:schemeClr>
                </a:solidFill>
              </a:rPr>
              <a:t>Etats membres</a:t>
            </a:r>
            <a:endParaRPr lang="fr-FR" sz="3600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74" name="Title 1"/>
          <p:cNvSpPr txBox="1">
            <a:spLocks/>
          </p:cNvSpPr>
          <p:nvPr/>
        </p:nvSpPr>
        <p:spPr>
          <a:xfrm>
            <a:off x="60843" y="2521970"/>
            <a:ext cx="3430791" cy="833700"/>
          </a:xfrm>
          <a:prstGeom prst="rect">
            <a:avLst/>
          </a:prstGeom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FR" sz="1600" dirty="0">
                <a:solidFill>
                  <a:schemeClr val="accent6">
                    <a:lumMod val="50000"/>
                  </a:schemeClr>
                </a:solidFill>
              </a:rPr>
              <a:t>Budget (2020)</a:t>
            </a:r>
          </a:p>
          <a:p>
            <a:pPr fontAlgn="auto">
              <a:spcAft>
                <a:spcPts val="0"/>
              </a:spcAft>
              <a:defRPr/>
            </a:pPr>
            <a:r>
              <a:rPr lang="fr-FR" sz="1600" dirty="0">
                <a:solidFill>
                  <a:schemeClr val="accent6">
                    <a:lumMod val="50000"/>
                  </a:schemeClr>
                </a:solidFill>
              </a:rPr>
              <a:t>1,168 milliard CHF</a:t>
            </a:r>
          </a:p>
          <a:p>
            <a:pPr fontAlgn="auto">
              <a:spcAft>
                <a:spcPts val="0"/>
              </a:spcAft>
              <a:defRPr/>
            </a:pPr>
            <a:r>
              <a:rPr lang="fr-FR" sz="1600" i="1" dirty="0">
                <a:solidFill>
                  <a:schemeClr val="accent6">
                    <a:lumMod val="50000"/>
                  </a:schemeClr>
                </a:solidFill>
              </a:rPr>
              <a:t>1,108 milliard EUR</a:t>
            </a:r>
          </a:p>
        </p:txBody>
      </p:sp>
      <p:pic>
        <p:nvPicPr>
          <p:cNvPr id="377" name="Picture 37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078" y="3477280"/>
            <a:ext cx="324260" cy="324260"/>
          </a:xfrm>
          <a:prstGeom prst="rect">
            <a:avLst/>
          </a:prstGeom>
        </p:spPr>
      </p:pic>
      <p:pic>
        <p:nvPicPr>
          <p:cNvPr id="378" name="Picture 37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080" y="3477280"/>
            <a:ext cx="324260" cy="324260"/>
          </a:xfrm>
          <a:prstGeom prst="rect">
            <a:avLst/>
          </a:prstGeom>
        </p:spPr>
      </p:pic>
      <p:pic>
        <p:nvPicPr>
          <p:cNvPr id="379" name="Picture 37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282" y="3474881"/>
            <a:ext cx="324260" cy="324260"/>
          </a:xfrm>
          <a:prstGeom prst="rect">
            <a:avLst/>
          </a:prstGeom>
        </p:spPr>
      </p:pic>
      <p:pic>
        <p:nvPicPr>
          <p:cNvPr id="380" name="Picture 379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9284" y="3474881"/>
            <a:ext cx="324260" cy="324260"/>
          </a:xfrm>
          <a:prstGeom prst="rect">
            <a:avLst/>
          </a:prstGeom>
        </p:spPr>
      </p:pic>
      <p:pic>
        <p:nvPicPr>
          <p:cNvPr id="381" name="Picture 380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2354" y="3466931"/>
            <a:ext cx="324260" cy="324260"/>
          </a:xfrm>
          <a:prstGeom prst="rect">
            <a:avLst/>
          </a:prstGeom>
        </p:spPr>
      </p:pic>
      <p:pic>
        <p:nvPicPr>
          <p:cNvPr id="382" name="Picture 381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9710" y="3465636"/>
            <a:ext cx="324260" cy="324260"/>
          </a:xfrm>
          <a:prstGeom prst="rect">
            <a:avLst/>
          </a:prstGeom>
        </p:spPr>
      </p:pic>
      <p:grpSp>
        <p:nvGrpSpPr>
          <p:cNvPr id="391" name="Group 390"/>
          <p:cNvGrpSpPr/>
          <p:nvPr/>
        </p:nvGrpSpPr>
        <p:grpSpPr>
          <a:xfrm>
            <a:off x="181963" y="3877916"/>
            <a:ext cx="2279028" cy="246525"/>
            <a:chOff x="3348892" y="3836100"/>
            <a:chExt cx="2278185" cy="282234"/>
          </a:xfrm>
        </p:grpSpPr>
        <p:sp>
          <p:nvSpPr>
            <p:cNvPr id="386" name="Rounded Rectangle 385"/>
            <p:cNvSpPr/>
            <p:nvPr/>
          </p:nvSpPr>
          <p:spPr>
            <a:xfrm>
              <a:off x="3348892" y="3871809"/>
              <a:ext cx="2278185" cy="217200"/>
            </a:xfrm>
            <a:prstGeom prst="roundRect">
              <a:avLst/>
            </a:prstGeom>
            <a:solidFill>
              <a:schemeClr val="accent1">
                <a:lumMod val="10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1400" b="1" dirty="0">
                  <a:latin typeface="Arial Rounded MT Bold" panose="020F0704030504030204" pitchFamily="34" charset="0"/>
                </a:rPr>
                <a:t>LHC</a:t>
              </a:r>
              <a:endParaRPr lang="en-GB" b="1" dirty="0">
                <a:latin typeface="Arial Rounded MT Bold" panose="020F0704030504030204" pitchFamily="34" charset="0"/>
              </a:endParaRPr>
            </a:p>
          </p:txBody>
        </p:sp>
        <p:sp>
          <p:nvSpPr>
            <p:cNvPr id="387" name="Rectangle 386"/>
            <p:cNvSpPr/>
            <p:nvPr/>
          </p:nvSpPr>
          <p:spPr>
            <a:xfrm>
              <a:off x="3477846" y="3836100"/>
              <a:ext cx="45719" cy="278699"/>
            </a:xfrm>
            <a:prstGeom prst="rect">
              <a:avLst/>
            </a:prstGeom>
            <a:solidFill>
              <a:schemeClr val="accent1">
                <a:lumMod val="10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8" name="Rectangle 387"/>
            <p:cNvSpPr/>
            <p:nvPr/>
          </p:nvSpPr>
          <p:spPr>
            <a:xfrm>
              <a:off x="3977909" y="3839635"/>
              <a:ext cx="45719" cy="278699"/>
            </a:xfrm>
            <a:prstGeom prst="rect">
              <a:avLst/>
            </a:prstGeom>
            <a:solidFill>
              <a:schemeClr val="accent1">
                <a:lumMod val="10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9" name="Rectangle 388"/>
            <p:cNvSpPr/>
            <p:nvPr/>
          </p:nvSpPr>
          <p:spPr>
            <a:xfrm>
              <a:off x="4919719" y="3839635"/>
              <a:ext cx="45719" cy="278699"/>
            </a:xfrm>
            <a:prstGeom prst="rect">
              <a:avLst/>
            </a:prstGeom>
            <a:solidFill>
              <a:schemeClr val="accent1">
                <a:lumMod val="10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0" name="Rectangle 389"/>
            <p:cNvSpPr/>
            <p:nvPr/>
          </p:nvSpPr>
          <p:spPr>
            <a:xfrm>
              <a:off x="5442368" y="3839635"/>
              <a:ext cx="45719" cy="278699"/>
            </a:xfrm>
            <a:prstGeom prst="rect">
              <a:avLst/>
            </a:prstGeom>
            <a:solidFill>
              <a:schemeClr val="accent1">
                <a:lumMod val="10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93" name="Rectangle 392"/>
          <p:cNvSpPr/>
          <p:nvPr/>
        </p:nvSpPr>
        <p:spPr>
          <a:xfrm>
            <a:off x="4063045" y="1411823"/>
            <a:ext cx="1181726" cy="260067"/>
          </a:xfrm>
          <a:prstGeom prst="rect">
            <a:avLst/>
          </a:prstGeom>
          <a:solidFill>
            <a:srgbClr val="EDEBE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fr-CH" sz="1400" dirty="0">
                <a:solidFill>
                  <a:srgbClr val="00519C"/>
                </a:solidFill>
              </a:rPr>
              <a:t>Associés</a:t>
            </a:r>
            <a:endParaRPr lang="en-GB" sz="1600" dirty="0">
              <a:solidFill>
                <a:srgbClr val="0051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8499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4" grpId="0"/>
    </p:bldLst>
  </p:timing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FF3AE180FC1A14A87506E7BD35F0A2D" ma:contentTypeVersion="0" ma:contentTypeDescription="Create a new document." ma:contentTypeScope="" ma:versionID="373b3254eb1493b59944211d6e4626d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7A7C35B-DCFD-453B-93FF-DEC0546E650A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41736BD7-E7BC-466E-8FAB-9462C5024F4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1828A57-B3BC-4191-B8CC-774CA66ED4A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</Template>
  <TotalTime>35388</TotalTime>
  <Words>4720</Words>
  <Application>Microsoft Office PowerPoint</Application>
  <PresentationFormat>On-screen Show (16:9)</PresentationFormat>
  <Paragraphs>435</Paragraphs>
  <Slides>46</Slides>
  <Notes>41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52" baseType="lpstr">
      <vt:lpstr>Arial</vt:lpstr>
      <vt:lpstr>Arial Rounded MT Bold</vt:lpstr>
      <vt:lpstr>Calibri</vt:lpstr>
      <vt:lpstr>Helvetica</vt:lpstr>
      <vt:lpstr>Times New Roman</vt:lpstr>
      <vt:lpstr>CERNCorporate16-9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Francois Briard</dc:creator>
  <cp:lastModifiedBy>Francois Briard</cp:lastModifiedBy>
  <cp:revision>349</cp:revision>
  <dcterms:created xsi:type="dcterms:W3CDTF">2015-01-27T20:34:59Z</dcterms:created>
  <dcterms:modified xsi:type="dcterms:W3CDTF">2021-09-25T14:07:06Z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0x0101003FF3AE180FC1A14A87506E7BD35F0A2D</vt:lpwstr>
  </property>
</Properties>
</file>