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3"/>
    <p:sldId id="257" r:id="rId4"/>
    <p:sldId id="307" r:id="rId5"/>
    <p:sldId id="262" r:id="rId6"/>
    <p:sldId id="261" r:id="rId7"/>
    <p:sldId id="263" r:id="rId8"/>
    <p:sldId id="258" r:id="rId9"/>
    <p:sldId id="264" r:id="rId10"/>
    <p:sldId id="269" r:id="rId11"/>
    <p:sldId id="268" r:id="rId12"/>
    <p:sldId id="266" r:id="rId13"/>
    <p:sldId id="270" r:id="rId14"/>
    <p:sldId id="267" r:id="rId15"/>
    <p:sldId id="271" r:id="rId16"/>
    <p:sldId id="272" r:id="rId17"/>
    <p:sldId id="273" r:id="rId18"/>
    <p:sldId id="276" r:id="rId19"/>
    <p:sldId id="277" r:id="rId20"/>
    <p:sldId id="278" r:id="rId21"/>
    <p:sldId id="279" r:id="rId22"/>
    <p:sldId id="285" r:id="rId23"/>
    <p:sldId id="286" r:id="rId24"/>
    <p:sldId id="287" r:id="rId25"/>
    <p:sldId id="288" r:id="rId26"/>
    <p:sldId id="274" r:id="rId27"/>
    <p:sldId id="289" r:id="rId28"/>
    <p:sldId id="290" r:id="rId29"/>
    <p:sldId id="308" r:id="rId30"/>
    <p:sldId id="295" r:id="rId31"/>
    <p:sldId id="291" r:id="rId32"/>
    <p:sldId id="293" r:id="rId33"/>
    <p:sldId id="292" r:id="rId34"/>
    <p:sldId id="296" r:id="rId35"/>
    <p:sldId id="294" r:id="rId36"/>
    <p:sldId id="259" r:id="rId37"/>
    <p:sldId id="305" r:id="rId38"/>
    <p:sldId id="306" r:id="rId39"/>
    <p:sldId id="304" r:id="rId40"/>
    <p:sldId id="297" r:id="rId41"/>
    <p:sldId id="309" r:id="rId4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492" y="52"/>
      </p:cViewPr>
      <p:guideLst>
        <p:guide orient="horz" pos="2588"/>
        <p:guide pos="2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handoutMaster" Target="handoutMasters/handoutMaster1.xml"/><Relationship Id="rId43" Type="http://schemas.openxmlformats.org/officeDocument/2006/relationships/notesMaster" Target="notesMasters/notesMaster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2A96E-3706-4314-8D14-D30DDC4160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8228-C319-44F8-A894-E278B3C48E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2A96E-3706-4314-8D14-D30DDC4160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8228-C319-44F8-A894-E278B3C48E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2A96E-3706-4314-8D14-D30DDC4160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8228-C319-44F8-A894-E278B3C48E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2A96E-3706-4314-8D14-D30DDC4160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8228-C319-44F8-A894-E278B3C48E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2A96E-3706-4314-8D14-D30DDC4160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8228-C319-44F8-A894-E278B3C48E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2A96E-3706-4314-8D14-D30DDC4160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8228-C319-44F8-A894-E278B3C48E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2A96E-3706-4314-8D14-D30DDC4160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8228-C319-44F8-A894-E278B3C48E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2A96E-3706-4314-8D14-D30DDC4160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8228-C319-44F8-A894-E278B3C48E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2A96E-3706-4314-8D14-D30DDC4160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8228-C319-44F8-A894-E278B3C48E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2A96E-3706-4314-8D14-D30DDC4160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8228-C319-44F8-A894-E278B3C48E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2A96E-3706-4314-8D14-D30DDC4160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8228-C319-44F8-A894-E278B3C48E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2A96E-3706-4314-8D14-D30DDC4160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68228-C319-44F8-A894-E278B3C48E3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47.png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jpe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emf"/><Relationship Id="rId4" Type="http://schemas.openxmlformats.org/officeDocument/2006/relationships/tags" Target="../tags/tag1.xml"/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4.png"/><Relationship Id="rId1" Type="http://schemas.openxmlformats.org/officeDocument/2006/relationships/image" Target="../media/image5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image" Target="../media/image5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61.png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emf"/><Relationship Id="rId4" Type="http://schemas.openxmlformats.org/officeDocument/2006/relationships/image" Target="../media/image65.emf"/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68.GIF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6.png"/><Relationship Id="rId3" Type="http://schemas.openxmlformats.org/officeDocument/2006/relationships/image" Target="../media/image75.jpeg"/><Relationship Id="rId2" Type="http://schemas.openxmlformats.org/officeDocument/2006/relationships/image" Target="../media/image74.emf"/><Relationship Id="rId1" Type="http://schemas.openxmlformats.org/officeDocument/2006/relationships/image" Target="../media/image73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0.emf"/><Relationship Id="rId3" Type="http://schemas.openxmlformats.org/officeDocument/2006/relationships/image" Target="../media/image79.emf"/><Relationship Id="rId2" Type="http://schemas.openxmlformats.org/officeDocument/2006/relationships/image" Target="../media/image78.jpeg"/><Relationship Id="rId1" Type="http://schemas.openxmlformats.org/officeDocument/2006/relationships/image" Target="../media/image7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4.emf"/><Relationship Id="rId3" Type="http://schemas.openxmlformats.org/officeDocument/2006/relationships/image" Target="../media/image83.jpeg"/><Relationship Id="rId2" Type="http://schemas.openxmlformats.org/officeDocument/2006/relationships/image" Target="../media/image82.emf"/><Relationship Id="rId1" Type="http://schemas.openxmlformats.org/officeDocument/2006/relationships/image" Target="../media/image81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8.emf"/><Relationship Id="rId3" Type="http://schemas.openxmlformats.org/officeDocument/2006/relationships/image" Target="../media/image87.emf"/><Relationship Id="rId2" Type="http://schemas.openxmlformats.org/officeDocument/2006/relationships/image" Target="../media/image86.png"/><Relationship Id="rId1" Type="http://schemas.openxmlformats.org/officeDocument/2006/relationships/image" Target="../media/image85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4.xml"/><Relationship Id="rId4" Type="http://schemas.openxmlformats.org/officeDocument/2006/relationships/image" Target="../media/image91.emf"/><Relationship Id="rId3" Type="http://schemas.openxmlformats.org/officeDocument/2006/relationships/tags" Target="../tags/tag3.xml"/><Relationship Id="rId2" Type="http://schemas.openxmlformats.org/officeDocument/2006/relationships/image" Target="../media/image90.emf"/><Relationship Id="rId1" Type="http://schemas.openxmlformats.org/officeDocument/2006/relationships/image" Target="../media/image89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5.png"/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image" Target="../media/image9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02.jpeg"/><Relationship Id="rId6" Type="http://schemas.openxmlformats.org/officeDocument/2006/relationships/image" Target="../media/image101.jpeg"/><Relationship Id="rId5" Type="http://schemas.openxmlformats.org/officeDocument/2006/relationships/image" Target="../media/image100.png"/><Relationship Id="rId4" Type="http://schemas.openxmlformats.org/officeDocument/2006/relationships/image" Target="../media/image99.png"/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image" Target="../media/image96.pn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7.png"/><Relationship Id="rId4" Type="http://schemas.openxmlformats.org/officeDocument/2006/relationships/image" Target="../media/image106.emf"/><Relationship Id="rId3" Type="http://schemas.openxmlformats.org/officeDocument/2006/relationships/image" Target="../media/image105.emf"/><Relationship Id="rId2" Type="http://schemas.openxmlformats.org/officeDocument/2006/relationships/image" Target="../media/image104.png"/><Relationship Id="rId1" Type="http://schemas.openxmlformats.org/officeDocument/2006/relationships/image" Target="../media/image10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9.png"/><Relationship Id="rId1" Type="http://schemas.openxmlformats.org/officeDocument/2006/relationships/image" Target="../media/image10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1.png"/><Relationship Id="rId1" Type="http://schemas.openxmlformats.org/officeDocument/2006/relationships/image" Target="../media/image11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image" Target="../media/image11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7.png"/><Relationship Id="rId1" Type="http://schemas.openxmlformats.org/officeDocument/2006/relationships/image" Target="../media/image11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9.png"/><Relationship Id="rId1" Type="http://schemas.openxmlformats.org/officeDocument/2006/relationships/image" Target="../media/image118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1" Type="http://schemas.openxmlformats.org/officeDocument/2006/relationships/image" Target="../media/image121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25.png"/><Relationship Id="rId6" Type="http://schemas.openxmlformats.org/officeDocument/2006/relationships/image" Target="../media/image124.png"/><Relationship Id="rId5" Type="http://schemas.openxmlformats.org/officeDocument/2006/relationships/tags" Target="../tags/tag7.xml"/><Relationship Id="rId4" Type="http://schemas.openxmlformats.org/officeDocument/2006/relationships/image" Target="../media/image123.png"/><Relationship Id="rId3" Type="http://schemas.openxmlformats.org/officeDocument/2006/relationships/tags" Target="../tags/tag6.xml"/><Relationship Id="rId2" Type="http://schemas.openxmlformats.org/officeDocument/2006/relationships/image" Target="../media/image122.png"/><Relationship Id="rId1" Type="http://schemas.openxmlformats.org/officeDocument/2006/relationships/tags" Target="../tags/tag5.xml"/></Relationships>
</file>

<file path=ppt/slides/_rels/slide3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4" Type="http://schemas.openxmlformats.org/officeDocument/2006/relationships/image" Target="../media/image129.png"/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image" Target="../media/image126.png"/></Relationships>
</file>

<file path=ppt/slides/_rels/slide3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0.emf"/><Relationship Id="rId8" Type="http://schemas.openxmlformats.org/officeDocument/2006/relationships/image" Target="../media/image139.png"/><Relationship Id="rId7" Type="http://schemas.openxmlformats.org/officeDocument/2006/relationships/image" Target="../media/image138.png"/><Relationship Id="rId6" Type="http://schemas.openxmlformats.org/officeDocument/2006/relationships/image" Target="../media/image137.emf"/><Relationship Id="rId5" Type="http://schemas.openxmlformats.org/officeDocument/2006/relationships/image" Target="../media/image136.emf"/><Relationship Id="rId4" Type="http://schemas.openxmlformats.org/officeDocument/2006/relationships/image" Target="../media/image135.emf"/><Relationship Id="rId3" Type="http://schemas.openxmlformats.org/officeDocument/2006/relationships/image" Target="../media/image134.emf"/><Relationship Id="rId2" Type="http://schemas.openxmlformats.org/officeDocument/2006/relationships/image" Target="../media/image133.emf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141.emf"/><Relationship Id="rId1" Type="http://schemas.openxmlformats.org/officeDocument/2006/relationships/image" Target="../media/image132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45.png"/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image" Target="../media/image14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emf"/><Relationship Id="rId8" Type="http://schemas.openxmlformats.org/officeDocument/2006/relationships/image" Target="../media/image20.emf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0" Type="http://schemas.openxmlformats.org/officeDocument/2006/relationships/slideLayout" Target="../slideLayouts/slideLayout7.xml"/><Relationship Id="rId1" Type="http://schemas.openxmlformats.org/officeDocument/2006/relationships/hyperlink" Target="https://journals.aps.org/prab/abstract/10.1103/PhysRevAccelBeams.20.112001" TargetMode="Externa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5.png"/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png"/><Relationship Id="rId8" Type="http://schemas.openxmlformats.org/officeDocument/2006/relationships/image" Target="../media/image32.png"/><Relationship Id="rId7" Type="http://schemas.openxmlformats.org/officeDocument/2006/relationships/image" Target="../media/image31.png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hyperlink" Target="https://journals.aps.org/prab/abstract/10.1103/PhysRevAccelBeams.20.112001" TargetMode="Externa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40.png"/><Relationship Id="rId6" Type="http://schemas.openxmlformats.org/officeDocument/2006/relationships/image" Target="../media/image39.png"/><Relationship Id="rId5" Type="http://schemas.openxmlformats.org/officeDocument/2006/relationships/image" Target="../media/image38.GIF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50390" y="2453005"/>
            <a:ext cx="978217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cs typeface="Times New Roman" panose="02020603050405020304" charset="0"/>
              </a:rPr>
              <a:t>Pulse compressors and low energy standing wave linacs</a:t>
            </a:r>
            <a:endParaRPr lang="en-US" altLang="zh-CN" sz="3200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43830" y="4109720"/>
            <a:ext cx="12795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Ping Wang    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29/09/2021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69233" y="3424602"/>
            <a:ext cx="3704989" cy="289503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44199" y="249321"/>
            <a:ext cx="4849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Correction cavity chain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6238"/>
          <a:stretch>
            <a:fillRect/>
          </a:stretch>
        </p:blipFill>
        <p:spPr>
          <a:xfrm>
            <a:off x="664112" y="3169493"/>
            <a:ext cx="3312454" cy="2985816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664113" y="1474803"/>
            <a:ext cx="3890410" cy="1466679"/>
            <a:chOff x="740951" y="1211103"/>
            <a:chExt cx="3890410" cy="1466679"/>
          </a:xfrm>
        </p:grpSpPr>
        <p:grpSp>
          <p:nvGrpSpPr>
            <p:cNvPr id="5" name="组合 4"/>
            <p:cNvGrpSpPr/>
            <p:nvPr/>
          </p:nvGrpSpPr>
          <p:grpSpPr>
            <a:xfrm>
              <a:off x="740951" y="1343852"/>
              <a:ext cx="3890410" cy="1333930"/>
              <a:chOff x="740951" y="1343852"/>
              <a:chExt cx="3890410" cy="1333930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5400000">
                <a:off x="2133171" y="-48368"/>
                <a:ext cx="1105969" cy="3890410"/>
              </a:xfrm>
              <a:prstGeom prst="rect">
                <a:avLst/>
              </a:prstGeom>
            </p:spPr>
          </p:pic>
          <p:cxnSp>
            <p:nvCxnSpPr>
              <p:cNvPr id="8" name="直接箭头连接符 7"/>
              <p:cNvCxnSpPr/>
              <p:nvPr/>
            </p:nvCxnSpPr>
            <p:spPr bwMode="auto">
              <a:xfrm>
                <a:off x="2312700" y="2015128"/>
                <a:ext cx="792088" cy="0"/>
              </a:xfrm>
              <a:prstGeom prst="straightConnector1">
                <a:avLst/>
              </a:prstGeom>
              <a:gradFill rotWithShape="0">
                <a:gsLst>
                  <a:gs pos="0">
                    <a:srgbClr val="BBE0E3">
                      <a:alpha val="75000"/>
                    </a:srgbClr>
                  </a:gs>
                  <a:gs pos="100000">
                    <a:srgbClr val="FFFFFF">
                      <a:alpha val="64999"/>
                    </a:srgbClr>
                  </a:gs>
                </a:gsLst>
                <a:lin ang="5400000" scaled="1"/>
              </a:gradFill>
              <a:ln w="12700" cap="flat" cmpd="sng" algn="ctr">
                <a:solidFill>
                  <a:srgbClr val="000000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sp>
            <p:nvSpPr>
              <p:cNvPr id="9" name="文本框 8"/>
              <p:cNvSpPr txBox="1"/>
              <p:nvPr/>
            </p:nvSpPr>
            <p:spPr>
              <a:xfrm>
                <a:off x="2359067" y="2293210"/>
                <a:ext cx="7873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90mm</a:t>
                </a:r>
                <a:endParaRPr lang="zh-CN" altLang="en-US" dirty="0"/>
              </a:p>
            </p:txBody>
          </p:sp>
          <p:cxnSp>
            <p:nvCxnSpPr>
              <p:cNvPr id="10" name="直接箭头连接符 9"/>
              <p:cNvCxnSpPr/>
              <p:nvPr/>
            </p:nvCxnSpPr>
            <p:spPr bwMode="auto">
              <a:xfrm>
                <a:off x="971600" y="2015128"/>
                <a:ext cx="576064" cy="0"/>
              </a:xfrm>
              <a:prstGeom prst="straightConnector1">
                <a:avLst/>
              </a:prstGeom>
              <a:gradFill rotWithShape="0">
                <a:gsLst>
                  <a:gs pos="0">
                    <a:srgbClr val="BBE0E3">
                      <a:alpha val="75000"/>
                    </a:srgbClr>
                  </a:gs>
                  <a:gs pos="100000">
                    <a:srgbClr val="FFFFFF">
                      <a:alpha val="64999"/>
                    </a:srgbClr>
                  </a:gs>
                </a:gsLst>
                <a:lin ang="5400000" scaled="1"/>
              </a:gradFill>
              <a:ln w="12700" cap="flat" cmpd="sng" algn="ctr">
                <a:solidFill>
                  <a:srgbClr val="000000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cxnSp>
            <p:nvCxnSpPr>
              <p:cNvPr id="11" name="直接连接符 10"/>
              <p:cNvCxnSpPr/>
              <p:nvPr/>
            </p:nvCxnSpPr>
            <p:spPr bwMode="auto">
              <a:xfrm>
                <a:off x="971600" y="1392934"/>
                <a:ext cx="0" cy="1152128"/>
              </a:xfrm>
              <a:prstGeom prst="line">
                <a:avLst/>
              </a:prstGeom>
              <a:gradFill rotWithShape="0">
                <a:gsLst>
                  <a:gs pos="0">
                    <a:srgbClr val="BBE0E3">
                      <a:alpha val="75000"/>
                    </a:srgbClr>
                  </a:gs>
                  <a:gs pos="100000">
                    <a:srgbClr val="FFFFFF">
                      <a:alpha val="64999"/>
                    </a:srgbClr>
                  </a:gs>
                </a:gsLst>
                <a:lin ang="5400000" scaled="1"/>
              </a:gradFill>
              <a:ln w="127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" name="文本框 11"/>
              <p:cNvSpPr txBox="1"/>
              <p:nvPr/>
            </p:nvSpPr>
            <p:spPr>
              <a:xfrm>
                <a:off x="885617" y="2308450"/>
                <a:ext cx="7873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65mm</a:t>
                </a:r>
                <a:endParaRPr lang="zh-CN" altLang="en-US" dirty="0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616009" y="1211103"/>
              <a:ext cx="21854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Sphere radius=30mm</a:t>
              </a:r>
              <a:endParaRPr lang="zh-CN" altLang="en-US" dirty="0"/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405" y="753110"/>
            <a:ext cx="3158490" cy="2359025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44585" y="883327"/>
            <a:ext cx="4685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Mechanical Design of correction cavity chain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0705" y="3459577"/>
            <a:ext cx="1082316" cy="2772323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6936355" y="3190404"/>
            <a:ext cx="1974900" cy="335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For vacuum pumping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cxnSp>
        <p:nvCxnSpPr>
          <p:cNvPr id="32" name="直接箭头连接符 31"/>
          <p:cNvCxnSpPr>
            <a:endCxn id="31" idx="2"/>
          </p:cNvCxnSpPr>
          <p:nvPr/>
        </p:nvCxnSpPr>
        <p:spPr>
          <a:xfrm flipH="1" flipV="1">
            <a:off x="7923805" y="3526160"/>
            <a:ext cx="280395" cy="2248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图片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7116" y="3793294"/>
            <a:ext cx="1219514" cy="2383298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23113" y="3751794"/>
            <a:ext cx="1013815" cy="2383298"/>
          </a:xfrm>
          <a:prstGeom prst="rect">
            <a:avLst/>
          </a:prstGeom>
        </p:spPr>
      </p:pic>
      <p:cxnSp>
        <p:nvCxnSpPr>
          <p:cNvPr id="35" name="直接箭头连接符 34"/>
          <p:cNvCxnSpPr>
            <a:endCxn id="36" idx="2"/>
          </p:cNvCxnSpPr>
          <p:nvPr/>
        </p:nvCxnSpPr>
        <p:spPr>
          <a:xfrm flipV="1">
            <a:off x="9624060" y="2648585"/>
            <a:ext cx="744220" cy="146748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9602144" y="2278911"/>
            <a:ext cx="1531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Water Cooling</a:t>
            </a:r>
            <a:endParaRPr lang="zh-CN" altLang="en-US" dirty="0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 flipV="1">
            <a:off x="9784783" y="3627678"/>
            <a:ext cx="602302" cy="8240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9359041" y="3239296"/>
            <a:ext cx="2017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Tuning after sealing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39" name="直接箭头连接符 38"/>
          <p:cNvCxnSpPr/>
          <p:nvPr/>
        </p:nvCxnSpPr>
        <p:spPr>
          <a:xfrm flipH="1">
            <a:off x="10964766" y="5367690"/>
            <a:ext cx="609724" cy="7962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9491705" y="6176592"/>
            <a:ext cx="2404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Tuning before sealing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4199" y="249321"/>
            <a:ext cx="4849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Correction cavity chain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432" y="449376"/>
            <a:ext cx="3652287" cy="2738858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" t="16745" b="11195"/>
          <a:stretch>
            <a:fillRect/>
          </a:stretch>
        </p:blipFill>
        <p:spPr bwMode="auto">
          <a:xfrm rot="16200000">
            <a:off x="8921831" y="3880418"/>
            <a:ext cx="2982768" cy="183602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334963" y="932877"/>
            <a:ext cx="3948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Fabrication of</a:t>
            </a:r>
            <a:r>
              <a:rPr lang="zh-CN" altLang="en-US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correction</a:t>
            </a:r>
            <a:r>
              <a:rPr lang="zh-CN" altLang="en-US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cavity</a:t>
            </a:r>
            <a:r>
              <a:rPr lang="zh-CN" altLang="en-US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chain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9" name="图片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9" t="8569" r="15285" b="16829"/>
          <a:stretch>
            <a:fillRect/>
          </a:stretch>
        </p:blipFill>
        <p:spPr bwMode="auto">
          <a:xfrm>
            <a:off x="6829432" y="3307045"/>
            <a:ext cx="2127250" cy="2982768"/>
          </a:xfrm>
          <a:prstGeom prst="rect">
            <a:avLst/>
          </a:prstGeom>
          <a:ln>
            <a:noFill/>
          </a:ln>
        </p:spPr>
      </p:pic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546042" y="4218667"/>
          <a:ext cx="5445013" cy="1508760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1078230"/>
                <a:gridCol w="143398"/>
                <a:gridCol w="986790"/>
                <a:gridCol w="1078865"/>
                <a:gridCol w="1078865"/>
                <a:gridCol w="1078865"/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100" kern="0">
                          <a:effectLst/>
                        </a:rPr>
                        <a:t>设计频率</a:t>
                      </a:r>
                      <a:r>
                        <a:rPr lang="en-US" sz="1100" kern="0">
                          <a:effectLst/>
                        </a:rPr>
                        <a:t>(MHz)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f</a:t>
                      </a:r>
                      <a:r>
                        <a:rPr lang="en-US" sz="1100" kern="0" baseline="-25000">
                          <a:effectLst/>
                        </a:rPr>
                        <a:t>1 </a:t>
                      </a:r>
                      <a:r>
                        <a:rPr lang="en-US" sz="1100" kern="0">
                          <a:effectLst/>
                        </a:rPr>
                        <a:t>(MHz)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f</a:t>
                      </a:r>
                      <a:r>
                        <a:rPr lang="en-US" sz="1100" kern="0" baseline="-25000">
                          <a:effectLst/>
                        </a:rPr>
                        <a:t>2 </a:t>
                      </a:r>
                      <a:r>
                        <a:rPr lang="en-US" sz="1100" kern="0">
                          <a:effectLst/>
                        </a:rPr>
                        <a:t>(MHz)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f</a:t>
                      </a:r>
                      <a:r>
                        <a:rPr lang="en-US" sz="1100" kern="0" baseline="-25000">
                          <a:effectLst/>
                        </a:rPr>
                        <a:t>3 </a:t>
                      </a:r>
                      <a:r>
                        <a:rPr lang="en-US" sz="1100" kern="0">
                          <a:effectLst/>
                        </a:rPr>
                        <a:t>(MHz)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f</a:t>
                      </a:r>
                      <a:r>
                        <a:rPr lang="en-US" sz="1100" kern="0" baseline="-25000">
                          <a:effectLst/>
                        </a:rPr>
                        <a:t>4 </a:t>
                      </a:r>
                      <a:r>
                        <a:rPr lang="en-US" sz="1100" kern="0">
                          <a:effectLst/>
                        </a:rPr>
                        <a:t>(MHz)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11978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11978.10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11978.06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11978.07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11978.11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11982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11982.13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11982.09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11982.09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11982.13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11986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11985.91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11985.92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11985.92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11985.86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11990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11989.98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11989.99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11989.98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11989.94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11998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11997.98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11997.98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11998.03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11997.99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12002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12002.01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12002.02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12001.98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12002.02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12006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12005.94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12005.93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12005.92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12005.89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12010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12010.02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12010.04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>
                          <a:effectLst/>
                        </a:rPr>
                        <a:t>12010.03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0" dirty="0">
                          <a:effectLst/>
                        </a:rPr>
                        <a:t>12009.98</a:t>
                      </a:r>
                      <a:endParaRPr lang="zh-CN" sz="105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1" name="图片 10"/>
          <p:cNvPicPr/>
          <p:nvPr/>
        </p:nvPicPr>
        <p:blipFill>
          <a:blip r:embed="rId5"/>
          <a:stretch>
            <a:fillRect/>
          </a:stretch>
        </p:blipFill>
        <p:spPr>
          <a:xfrm>
            <a:off x="432105" y="1563144"/>
            <a:ext cx="3059430" cy="2292985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6"/>
          <a:stretch>
            <a:fillRect/>
          </a:stretch>
        </p:blipFill>
        <p:spPr>
          <a:xfrm>
            <a:off x="3359159" y="1730762"/>
            <a:ext cx="2519680" cy="219646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4199" y="249321"/>
            <a:ext cx="4849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Correction cavity chain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90" y="1520829"/>
            <a:ext cx="5350927" cy="401319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8566" y="1323975"/>
            <a:ext cx="5295900" cy="42100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84199" y="6023198"/>
            <a:ext cx="10600267" cy="306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2019-Tsinghua-Yuliang Jiang-Demonstration of a cavity-based pulse compression system for pulse shape correction</a:t>
            </a:r>
            <a:endParaRPr lang="zh-CN" altLang="en-US" sz="14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34963" y="932877"/>
            <a:ext cx="3724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Cold test of</a:t>
            </a:r>
            <a:r>
              <a:rPr lang="zh-CN" altLang="en-US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correction</a:t>
            </a:r>
            <a:r>
              <a:rPr lang="zh-CN" altLang="en-US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cavity</a:t>
            </a:r>
            <a:r>
              <a:rPr lang="zh-CN" altLang="en-US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chain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4199" y="249321"/>
            <a:ext cx="4849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Correction cavity chain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957" y="1263967"/>
            <a:ext cx="5410200" cy="40100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73687"/>
            <a:ext cx="5491692" cy="541171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34963" y="780477"/>
            <a:ext cx="4371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High power test of</a:t>
            </a:r>
            <a:r>
              <a:rPr lang="zh-CN" altLang="en-US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correction</a:t>
            </a:r>
            <a:r>
              <a:rPr lang="zh-CN" altLang="en-US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cavity</a:t>
            </a:r>
            <a:r>
              <a:rPr lang="zh-CN" altLang="en-US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chain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22045" y="5387975"/>
            <a:ext cx="32943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SLEDX: Q</a:t>
            </a:r>
            <a:r>
              <a:rPr lang="en-US" altLang="zh-CN" baseline="-25000">
                <a:latin typeface="Times New Roman" panose="02020603050405020304" charset="0"/>
                <a:cs typeface="Times New Roman" panose="02020603050405020304" charset="0"/>
              </a:rPr>
              <a:t>0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 = 1.77e5, beta = 5.98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pPr algn="l"/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BOC :    Q</a:t>
            </a:r>
            <a:r>
              <a:rPr lang="en-US" altLang="zh-CN" baseline="-25000">
                <a:latin typeface="Times New Roman" panose="02020603050405020304" charset="0"/>
                <a:cs typeface="Times New Roman" panose="02020603050405020304" charset="0"/>
              </a:rPr>
              <a:t>0   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= 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1.58e5, beta = 7.00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84199" y="6147658"/>
            <a:ext cx="10600267" cy="30670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2019-Tsinghua-Yuliang Jiang-Demonstration of a cavity-based pulse compression system for pulse shape correction</a:t>
            </a:r>
            <a:endParaRPr lang="zh-CN" altLang="en-US" sz="14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4199" y="249321"/>
            <a:ext cx="6183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compressors-S-band 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Spherical pulse compressor 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图片 5" descr="F:\研究生课题\博士\2015年\插图2015\照片\DSC_0156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141" y="1265284"/>
            <a:ext cx="5629144" cy="3913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768433" y="1905247"/>
          <a:ext cx="3978134" cy="3009984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2140098"/>
                <a:gridCol w="1838036"/>
              </a:tblGrid>
              <a:tr h="250832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Parameters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Values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250832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0" dirty="0">
                          <a:effectLst/>
                          <a:latin typeface="Times New Roman" panose="02020603050405020304" charset="0"/>
                          <a:ea typeface="SimSun" panose="02010600030101010101" pitchFamily="2" charset="-122"/>
                          <a:cs typeface="Times New Roman" panose="02020603050405020304" charset="0"/>
                        </a:rPr>
                        <a:t>Frequency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2856 MHz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250832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0" dirty="0">
                          <a:effectLst/>
                          <a:latin typeface="Times New Roman" panose="02020603050405020304" charset="0"/>
                          <a:ea typeface="SimSun" panose="02010600030101010101" pitchFamily="2" charset="-122"/>
                          <a:cs typeface="Times New Roman" panose="02020603050405020304" charset="0"/>
                        </a:rPr>
                        <a:t>Working mode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TE</a:t>
                      </a:r>
                      <a:r>
                        <a:rPr lang="en-US" sz="1400" kern="0" baseline="-2500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015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250832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0" dirty="0">
                          <a:effectLst/>
                          <a:latin typeface="Times New Roman" panose="02020603050405020304" charset="0"/>
                          <a:ea typeface="SimSun" panose="02010600030101010101" pitchFamily="2" charset="-122"/>
                          <a:cs typeface="Times New Roman" panose="02020603050405020304" charset="0"/>
                        </a:rPr>
                        <a:t>Unloaded quality factor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100,000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250832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Coupling coefficient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5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250832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Input pulse length</a:t>
                      </a:r>
                      <a:r>
                        <a:rPr lang="en-US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 [</a:t>
                      </a:r>
                      <a:r>
                        <a:rPr lang="en-US" sz="1400" kern="0" dirty="0" err="1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μs</a:t>
                      </a:r>
                      <a:r>
                        <a:rPr lang="en-US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]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3.6</a:t>
                      </a:r>
                      <a:endParaRPr lang="zh-CN" sz="14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250832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Output pulse length [ns]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300</a:t>
                      </a:r>
                      <a:endParaRPr lang="zh-CN" sz="14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250832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0" dirty="0">
                          <a:effectLst/>
                          <a:latin typeface="Times New Roman" panose="02020603050405020304" charset="0"/>
                          <a:ea typeface="SimSun" panose="02010600030101010101" pitchFamily="2" charset="-122"/>
                          <a:cs typeface="Times New Roman" panose="02020603050405020304" charset="0"/>
                        </a:rPr>
                        <a:t>Peak power gain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5.6</a:t>
                      </a:r>
                      <a:endParaRPr lang="zh-CN" sz="14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250832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0" dirty="0">
                          <a:effectLst/>
                          <a:latin typeface="Times New Roman" panose="02020603050405020304" charset="0"/>
                          <a:ea typeface="SimSun" panose="02010600030101010101" pitchFamily="2" charset="-122"/>
                          <a:cs typeface="Times New Roman" panose="02020603050405020304" charset="0"/>
                        </a:rPr>
                        <a:t>Average power gain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4.6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250832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Diameter of cavity</a:t>
                      </a:r>
                      <a:r>
                        <a:rPr lang="zh-CN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[cm]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20.51</a:t>
                      </a:r>
                      <a:endParaRPr lang="zh-CN" sz="14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250832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Volume of cavity</a:t>
                      </a:r>
                      <a:r>
                        <a:rPr lang="zh-CN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[cm</a:t>
                      </a:r>
                      <a:r>
                        <a:rPr lang="en-US" sz="1400" kern="0" baseline="3000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3</a:t>
                      </a:r>
                      <a:r>
                        <a:rPr lang="en-US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]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11098</a:t>
                      </a:r>
                      <a:endParaRPr lang="zh-CN" sz="14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250832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Input power</a:t>
                      </a:r>
                      <a:r>
                        <a:rPr lang="en-US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 [MW]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50</a:t>
                      </a:r>
                      <a:endParaRPr lang="zh-CN" sz="14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 flipH="1">
            <a:off x="500132" y="991837"/>
            <a:ext cx="4949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S-band high power test facility at Tsinghua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6012" y="901987"/>
            <a:ext cx="4782940" cy="33177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26" y="4337806"/>
            <a:ext cx="2758907" cy="212528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44199" y="249321"/>
            <a:ext cx="6183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compressors-S-band 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Spherical pulse compressor 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207" y="4337645"/>
            <a:ext cx="2758907" cy="211972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tabl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4228" y="967354"/>
            <a:ext cx="3224849" cy="1110211"/>
          </a:xfrm>
          <a:prstGeom prst="rect">
            <a:avLst/>
          </a:prstGeom>
        </p:spPr>
      </p:pic>
      <p:pic>
        <p:nvPicPr>
          <p:cNvPr id="11" name="tabl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9463" y="2146856"/>
            <a:ext cx="3108961" cy="1110211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7493183" y="3797713"/>
            <a:ext cx="1384536" cy="2320226"/>
            <a:chOff x="1247640" y="3970354"/>
            <a:chExt cx="1384536" cy="2320226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6"/>
            <a:srcRect l="10953" t="-59" r="13091" b="59"/>
            <a:stretch>
              <a:fillRect/>
            </a:stretch>
          </p:blipFill>
          <p:spPr>
            <a:xfrm>
              <a:off x="1939908" y="3970354"/>
              <a:ext cx="692268" cy="2320226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6"/>
            <a:srcRect l="10953" t="-59" r="13091" b="59"/>
            <a:stretch>
              <a:fillRect/>
            </a:stretch>
          </p:blipFill>
          <p:spPr>
            <a:xfrm flipH="1">
              <a:off x="1247640" y="3970354"/>
              <a:ext cx="692268" cy="2320226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9411443" y="4516989"/>
            <a:ext cx="782764" cy="1582694"/>
            <a:chOff x="2366222" y="423862"/>
            <a:chExt cx="2972540" cy="6010275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7"/>
            <a:srcRect l="3044"/>
            <a:stretch>
              <a:fillRect/>
            </a:stretch>
          </p:blipFill>
          <p:spPr>
            <a:xfrm>
              <a:off x="3851920" y="423862"/>
              <a:ext cx="1486842" cy="6010275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7"/>
            <a:srcRect l="3044"/>
            <a:stretch>
              <a:fillRect/>
            </a:stretch>
          </p:blipFill>
          <p:spPr>
            <a:xfrm flipH="1">
              <a:off x="2366222" y="423862"/>
              <a:ext cx="1486842" cy="6010275"/>
            </a:xfrm>
            <a:prstGeom prst="rect">
              <a:avLst/>
            </a:prstGeom>
          </p:spPr>
        </p:pic>
      </p:grpSp>
      <p:cxnSp>
        <p:nvCxnSpPr>
          <p:cNvPr id="20" name="直接箭头连接符 19"/>
          <p:cNvCxnSpPr/>
          <p:nvPr/>
        </p:nvCxnSpPr>
        <p:spPr bwMode="auto">
          <a:xfrm>
            <a:off x="1008480" y="3904053"/>
            <a:ext cx="1357603" cy="0"/>
          </a:xfrm>
          <a:prstGeom prst="straightConnector1">
            <a:avLst/>
          </a:prstGeom>
          <a:gradFill rotWithShape="0">
            <a:gsLst>
              <a:gs pos="0">
                <a:srgbClr val="BBE0E3">
                  <a:alpha val="75000"/>
                </a:srgbClr>
              </a:gs>
              <a:gs pos="100000">
                <a:srgbClr val="FFFFFF">
                  <a:alpha val="64999"/>
                </a:srgbClr>
              </a:gs>
            </a:gsLst>
            <a:lin ang="5400000" scaled="1"/>
          </a:gradFill>
          <a:ln w="12700" cap="flat" cmpd="sng" algn="ctr">
            <a:solidFill>
              <a:srgbClr val="0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2" name="直接箭头连接符 21"/>
          <p:cNvCxnSpPr/>
          <p:nvPr/>
        </p:nvCxnSpPr>
        <p:spPr bwMode="auto">
          <a:xfrm>
            <a:off x="9464590" y="4391398"/>
            <a:ext cx="782764" cy="0"/>
          </a:xfrm>
          <a:prstGeom prst="straightConnector1">
            <a:avLst/>
          </a:prstGeom>
          <a:gradFill rotWithShape="0">
            <a:gsLst>
              <a:gs pos="0">
                <a:srgbClr val="BBE0E3">
                  <a:alpha val="75000"/>
                </a:srgbClr>
              </a:gs>
              <a:gs pos="100000">
                <a:srgbClr val="FFFFFF">
                  <a:alpha val="64999"/>
                </a:srgbClr>
              </a:gs>
            </a:gsLst>
            <a:lin ang="5400000" scaled="1"/>
          </a:gradFill>
          <a:ln w="12700" cap="flat" cmpd="sng" algn="ctr">
            <a:solidFill>
              <a:srgbClr val="0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3" name="文本框 22"/>
          <p:cNvSpPr txBox="1"/>
          <p:nvPr/>
        </p:nvSpPr>
        <p:spPr>
          <a:xfrm>
            <a:off x="9411443" y="3964962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150mm</a:t>
            </a:r>
            <a:endParaRPr lang="zh-CN" altLang="en-US" dirty="0"/>
          </a:p>
        </p:txBody>
      </p:sp>
      <p:cxnSp>
        <p:nvCxnSpPr>
          <p:cNvPr id="24" name="直接箭头连接符 23"/>
          <p:cNvCxnSpPr/>
          <p:nvPr/>
        </p:nvCxnSpPr>
        <p:spPr bwMode="auto">
          <a:xfrm>
            <a:off x="7573263" y="3786331"/>
            <a:ext cx="1357603" cy="0"/>
          </a:xfrm>
          <a:prstGeom prst="straightConnector1">
            <a:avLst/>
          </a:prstGeom>
          <a:gradFill rotWithShape="0">
            <a:gsLst>
              <a:gs pos="0">
                <a:srgbClr val="BBE0E3">
                  <a:alpha val="75000"/>
                </a:srgbClr>
              </a:gs>
              <a:gs pos="100000">
                <a:srgbClr val="FFFFFF">
                  <a:alpha val="64999"/>
                </a:srgbClr>
              </a:gs>
            </a:gsLst>
            <a:lin ang="5400000" scaled="1"/>
          </a:gradFill>
          <a:ln w="12700" cap="flat" cmpd="sng" algn="ctr">
            <a:solidFill>
              <a:srgbClr val="0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5" name="文本框 24"/>
          <p:cNvSpPr txBox="1"/>
          <p:nvPr/>
        </p:nvSpPr>
        <p:spPr>
          <a:xfrm>
            <a:off x="7819561" y="3416998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260mm</a:t>
            </a:r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4199" y="249321"/>
            <a:ext cx="6183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compressors-S-band 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Spherical pulse compressor 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图片 2"/>
          <p:cNvPicPr/>
          <p:nvPr/>
        </p:nvPicPr>
        <p:blipFill rotWithShape="1">
          <a:blip r:embed="rId1"/>
          <a:srcRect l="5108" t="5226" r="4682" b="2145"/>
          <a:stretch>
            <a:fillRect/>
          </a:stretch>
        </p:blipFill>
        <p:spPr bwMode="auto">
          <a:xfrm>
            <a:off x="1002645" y="4196013"/>
            <a:ext cx="2701146" cy="2322194"/>
          </a:xfrm>
          <a:prstGeom prst="rect">
            <a:avLst/>
          </a:prstGeom>
          <a:ln>
            <a:noFill/>
          </a:ln>
        </p:spPr>
      </p:pic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7854429" y="4196013"/>
            <a:ext cx="3872217" cy="2274605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 bwMode="auto">
          <a:xfrm flipV="1">
            <a:off x="1000591" y="4196013"/>
            <a:ext cx="1756641" cy="1890904"/>
          </a:xfrm>
          <a:prstGeom prst="straightConnector1">
            <a:avLst/>
          </a:prstGeom>
          <a:gradFill rotWithShape="0">
            <a:gsLst>
              <a:gs pos="0">
                <a:srgbClr val="BBE0E3">
                  <a:alpha val="75000"/>
                </a:srgbClr>
              </a:gs>
              <a:gs pos="100000">
                <a:srgbClr val="FFFFFF">
                  <a:alpha val="64999"/>
                </a:srgbClr>
              </a:gs>
            </a:gsLst>
            <a:lin ang="5400000" scaled="1"/>
          </a:gradFill>
          <a:ln w="12700" cap="flat" cmpd="sng" algn="ctr">
            <a:solidFill>
              <a:srgbClr val="0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7" name="文本框 6"/>
          <p:cNvSpPr txBox="1"/>
          <p:nvPr/>
        </p:nvSpPr>
        <p:spPr>
          <a:xfrm flipH="1">
            <a:off x="993634" y="4614405"/>
            <a:ext cx="1491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540 mm</a:t>
            </a:r>
            <a:endParaRPr lang="zh-CN" altLang="en-US" dirty="0"/>
          </a:p>
        </p:txBody>
      </p:sp>
      <p:cxnSp>
        <p:nvCxnSpPr>
          <p:cNvPr id="8" name="直接箭头连接符 7"/>
          <p:cNvCxnSpPr/>
          <p:nvPr/>
        </p:nvCxnSpPr>
        <p:spPr bwMode="auto">
          <a:xfrm flipV="1">
            <a:off x="8313911" y="4353436"/>
            <a:ext cx="863740" cy="905570"/>
          </a:xfrm>
          <a:prstGeom prst="straightConnector1">
            <a:avLst/>
          </a:prstGeom>
          <a:gradFill rotWithShape="0">
            <a:gsLst>
              <a:gs pos="0">
                <a:srgbClr val="BBE0E3">
                  <a:alpha val="75000"/>
                </a:srgbClr>
              </a:gs>
              <a:gs pos="100000">
                <a:srgbClr val="FFFFFF">
                  <a:alpha val="64999"/>
                </a:srgbClr>
              </a:gs>
            </a:gsLst>
            <a:lin ang="5400000" scaled="1"/>
          </a:gradFill>
          <a:ln w="12700" cap="flat" cmpd="sng" algn="ctr">
            <a:solidFill>
              <a:srgbClr val="0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9" name="文本框 8"/>
          <p:cNvSpPr txBox="1"/>
          <p:nvPr/>
        </p:nvSpPr>
        <p:spPr>
          <a:xfrm flipH="1">
            <a:off x="8146274" y="4134675"/>
            <a:ext cx="1468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220 mm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 flipH="1">
            <a:off x="333881" y="901207"/>
            <a:ext cx="4949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RF design of Spherical pulse compressor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0" name="图片 19"/>
          <p:cNvPicPr/>
          <p:nvPr/>
        </p:nvPicPr>
        <p:blipFill>
          <a:blip r:embed="rId3"/>
          <a:stretch>
            <a:fillRect/>
          </a:stretch>
        </p:blipFill>
        <p:spPr>
          <a:xfrm>
            <a:off x="7371209" y="1373560"/>
            <a:ext cx="4486910" cy="2339975"/>
          </a:xfrm>
          <a:prstGeom prst="rect">
            <a:avLst/>
          </a:prstGeom>
        </p:spPr>
      </p:pic>
      <p:pic>
        <p:nvPicPr>
          <p:cNvPr id="21" name="图片 2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521" y="1400707"/>
            <a:ext cx="3492800" cy="245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图片 2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21" y="1422395"/>
            <a:ext cx="3191298" cy="239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图片 25" descr="F:\2-manuscripts\4-S-band polarizer\Figures\solidworks_in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462" y="4142602"/>
            <a:ext cx="2905683" cy="2544858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箭头: 右 26"/>
          <p:cNvSpPr/>
          <p:nvPr/>
        </p:nvSpPr>
        <p:spPr>
          <a:xfrm>
            <a:off x="7042996" y="5002366"/>
            <a:ext cx="578649" cy="3674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40645" y="716067"/>
            <a:ext cx="3174467" cy="3018614"/>
          </a:xfrm>
          <a:prstGeom prst="rect">
            <a:avLst/>
          </a:prstGeom>
        </p:spPr>
      </p:pic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7706832" y="924390"/>
            <a:ext cx="3985963" cy="2937618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784085" y="1638204"/>
            <a:ext cx="3273227" cy="448455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44199" y="249321"/>
            <a:ext cx="6183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compressors-S-band 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Spherical pulse compressor 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8647" y="4017768"/>
            <a:ext cx="1916941" cy="250450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5743" y="4017768"/>
            <a:ext cx="1755359" cy="249716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3772" y="3777674"/>
            <a:ext cx="1104764" cy="2829822"/>
          </a:xfrm>
          <a:prstGeom prst="rect">
            <a:avLst/>
          </a:prstGeom>
        </p:spPr>
      </p:pic>
      <p:sp>
        <p:nvSpPr>
          <p:cNvPr id="9" name="箭头: 右 8"/>
          <p:cNvSpPr/>
          <p:nvPr/>
        </p:nvSpPr>
        <p:spPr>
          <a:xfrm rot="10800000">
            <a:off x="8922327" y="4876800"/>
            <a:ext cx="766618" cy="4156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 flipH="1">
            <a:off x="333881" y="901207"/>
            <a:ext cx="6094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Mechanical design of Spherical pulse compressor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4199" y="249321"/>
            <a:ext cx="6183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compressors-S-band 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Spherical pulse compressor 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图片 2" descr="D:\博士课题相关\webwxgetmsgimg.jpg"/>
          <p:cNvPicPr/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21" b="20248"/>
          <a:stretch>
            <a:fillRect/>
          </a:stretch>
        </p:blipFill>
        <p:spPr bwMode="auto">
          <a:xfrm>
            <a:off x="426651" y="3273614"/>
            <a:ext cx="2453986" cy="2072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图片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2"/>
          <a:stretch>
            <a:fillRect/>
          </a:stretch>
        </p:blipFill>
        <p:spPr bwMode="auto">
          <a:xfrm>
            <a:off x="2926817" y="3179643"/>
            <a:ext cx="3599817" cy="253428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文本框 4"/>
          <p:cNvSpPr txBox="1"/>
          <p:nvPr/>
        </p:nvSpPr>
        <p:spPr>
          <a:xfrm flipH="1">
            <a:off x="333881" y="844057"/>
            <a:ext cx="4949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Cold test of Spherical pulse compressor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6" name="图片 5" descr="D:\博士课题相关\webwxgetmsgimg (2)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2" t="16610"/>
          <a:stretch>
            <a:fillRect/>
          </a:stretch>
        </p:blipFill>
        <p:spPr bwMode="auto">
          <a:xfrm>
            <a:off x="6597764" y="3192829"/>
            <a:ext cx="1720978" cy="2270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/>
          <p:cNvPicPr/>
          <p:nvPr/>
        </p:nvPicPr>
        <p:blipFill>
          <a:blip r:embed="rId4"/>
          <a:stretch>
            <a:fillRect/>
          </a:stretch>
        </p:blipFill>
        <p:spPr>
          <a:xfrm>
            <a:off x="8318742" y="3148988"/>
            <a:ext cx="3599817" cy="268795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 flipH="1">
            <a:off x="375656" y="1503117"/>
            <a:ext cx="6151588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dirty="0"/>
              <a:t>The Q</a:t>
            </a:r>
            <a:r>
              <a:rPr lang="en-US" altLang="zh-CN" baseline="-25000" dirty="0"/>
              <a:t>0</a:t>
            </a:r>
            <a:r>
              <a:rPr lang="en-US" altLang="zh-CN" dirty="0"/>
              <a:t> is much smaller than 100000 in cold test</a:t>
            </a:r>
            <a:endParaRPr lang="en-US" altLang="zh-CN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dirty="0"/>
              <a:t>Frequencies of different polarizations are different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507363" y="681509"/>
            <a:ext cx="92364" cy="1771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0419883" y="686629"/>
            <a:ext cx="92364" cy="1771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5400000">
            <a:off x="7525837" y="666737"/>
            <a:ext cx="92364" cy="1771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5400000">
            <a:off x="10419883" y="669575"/>
            <a:ext cx="92364" cy="1771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7890092">
            <a:off x="10428904" y="686629"/>
            <a:ext cx="92364" cy="1771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rot="13409461">
            <a:off x="10410217" y="657503"/>
            <a:ext cx="92364" cy="1771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739185" y="836238"/>
            <a:ext cx="1471803" cy="147180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814421" y="836238"/>
            <a:ext cx="1471803" cy="147180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箭头: 右 16"/>
          <p:cNvSpPr/>
          <p:nvPr/>
        </p:nvSpPr>
        <p:spPr>
          <a:xfrm>
            <a:off x="8743596" y="1362363"/>
            <a:ext cx="591962" cy="3971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4199" y="249321"/>
            <a:ext cx="6183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compressors-S-band 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Spherical pulse compressor 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1"/>
          <a:stretch>
            <a:fillRect/>
          </a:stretch>
        </p:blipFill>
        <p:spPr>
          <a:xfrm>
            <a:off x="3238606" y="2362935"/>
            <a:ext cx="5028572" cy="3761007"/>
          </a:xfrm>
          <a:prstGeom prst="rect">
            <a:avLst/>
          </a:prstGeom>
        </p:spPr>
      </p:pic>
      <p:pic>
        <p:nvPicPr>
          <p:cNvPr id="4" name="图片 3" descr="C:\Users\Accb529\Pictures\PUlse compressor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53" y="2488189"/>
            <a:ext cx="2200770" cy="3096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/>
          <p:cNvPicPr/>
          <p:nvPr/>
        </p:nvPicPr>
        <p:blipFill>
          <a:blip r:embed="rId3"/>
          <a:stretch>
            <a:fillRect/>
          </a:stretch>
        </p:blipFill>
        <p:spPr>
          <a:xfrm>
            <a:off x="8327790" y="649431"/>
            <a:ext cx="3520011" cy="2637559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4"/>
          <a:stretch>
            <a:fillRect/>
          </a:stretch>
        </p:blipFill>
        <p:spPr>
          <a:xfrm>
            <a:off x="8327789" y="3250004"/>
            <a:ext cx="3520011" cy="2637559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 flipH="1">
            <a:off x="333881" y="901207"/>
            <a:ext cx="4949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Tuning of Spherical pulse compressor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70567" y="1598878"/>
            <a:ext cx="6582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/>
              <a:t>The output waveform was correct even with lots of reflection. 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05412" y="1582623"/>
            <a:ext cx="4500880" cy="3692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Times New Roman" panose="02020603050405020304" charset="0"/>
                <a:cs typeface="Times New Roman" panose="02020603050405020304" charset="0"/>
              </a:rPr>
              <a:t>Pulse compressors</a:t>
            </a:r>
            <a:endParaRPr lang="en-US" altLang="zh-CN" b="1" dirty="0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Correction cavity chain for CERN</a:t>
            </a: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S-band </a:t>
            </a:r>
            <a:r>
              <a:rPr lang="en-US" altLang="zh-CN" dirty="0" err="1">
                <a:latin typeface="Times New Roman" panose="02020603050405020304" charset="0"/>
                <a:cs typeface="Times New Roman" panose="02020603050405020304" charset="0"/>
              </a:rPr>
              <a:t>Sphercial</a:t>
            </a: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 pulse compressor</a:t>
            </a: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Two stage pulse compressor</a:t>
            </a: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/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 b="1" dirty="0">
                <a:latin typeface="Times New Roman" panose="02020603050405020304" charset="0"/>
                <a:cs typeface="Times New Roman" panose="02020603050405020304" charset="0"/>
              </a:rPr>
              <a:t>Standing wave </a:t>
            </a:r>
            <a:r>
              <a:rPr lang="en-US" altLang="zh-CN" b="1" dirty="0" err="1">
                <a:latin typeface="Times New Roman" panose="02020603050405020304" charset="0"/>
                <a:cs typeface="Times New Roman" panose="02020603050405020304" charset="0"/>
              </a:rPr>
              <a:t>linacs</a:t>
            </a:r>
            <a:endParaRPr lang="en-US" altLang="zh-CN" b="1" dirty="0">
              <a:latin typeface="Times New Roman" panose="02020603050405020304" charset="0"/>
              <a:cs typeface="Times New Roman" panose="02020603050405020304" charset="0"/>
            </a:endParaRPr>
          </a:p>
          <a:p>
            <a:pPr algn="l">
              <a:buClrTx/>
              <a:buSzTx/>
              <a:buFontTx/>
            </a:pP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Medical application of standing wave </a:t>
            </a:r>
            <a:r>
              <a:rPr lang="en-US" altLang="zh-CN" dirty="0" err="1">
                <a:latin typeface="Times New Roman" panose="02020603050405020304" charset="0"/>
                <a:cs typeface="Times New Roman" panose="02020603050405020304" charset="0"/>
              </a:rPr>
              <a:t>linacs</a:t>
            </a: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l">
              <a:buClrTx/>
              <a:buSzTx/>
              <a:buFont typeface="Arial" panose="020B0604020202020204" pitchFamily="34" charset="0"/>
              <a:buChar char="•"/>
            </a:pPr>
            <a:r>
              <a:rPr lang="en-US" altLang="zh-CN" dirty="0" err="1">
                <a:latin typeface="Times New Roman" panose="02020603050405020304" charset="0"/>
                <a:cs typeface="Times New Roman" panose="02020603050405020304" charset="0"/>
              </a:rPr>
              <a:t>IOeRT</a:t>
            </a: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 system</a:t>
            </a: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6132" y="253367"/>
            <a:ext cx="102997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>
                <a:latin typeface="Times New Roman" panose="02020603050405020304" charset="0"/>
                <a:cs typeface="Times New Roman" panose="02020603050405020304" charset="0"/>
              </a:rPr>
              <a:t>Outline</a:t>
            </a:r>
            <a:endParaRPr lang="en-GB" altLang="zh-CN" sz="2000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745" y="1469651"/>
            <a:ext cx="4045527" cy="4045527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17437" y="2598557"/>
            <a:ext cx="92364" cy="1771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5400000">
            <a:off x="2017437" y="2581503"/>
            <a:ext cx="92364" cy="1771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7890092">
            <a:off x="2026458" y="2598557"/>
            <a:ext cx="92364" cy="1771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13409461">
            <a:off x="2007771" y="2569431"/>
            <a:ext cx="92364" cy="1771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336739" y="2748166"/>
            <a:ext cx="1471803" cy="147180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/>
          <p:nvPr/>
        </p:nvPicPr>
        <p:blipFill>
          <a:blip r:embed="rId1"/>
          <a:stretch>
            <a:fillRect/>
          </a:stretch>
        </p:blipFill>
        <p:spPr>
          <a:xfrm>
            <a:off x="4595146" y="1087447"/>
            <a:ext cx="3524550" cy="2640459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44199" y="249321"/>
            <a:ext cx="6183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compressors-S-band 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Spherical pulse compressor 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 flipH="1">
            <a:off x="333881" y="901207"/>
            <a:ext cx="4949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Tuning of Spherical pulse compressor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0" name="图片 9"/>
          <p:cNvPicPr/>
          <p:nvPr/>
        </p:nvPicPr>
        <p:blipFill>
          <a:blip r:embed="rId2"/>
          <a:stretch>
            <a:fillRect/>
          </a:stretch>
        </p:blipFill>
        <p:spPr>
          <a:xfrm>
            <a:off x="8035115" y="1014724"/>
            <a:ext cx="3523883" cy="2640460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>
            <a:off x="2072425" y="2042909"/>
            <a:ext cx="0" cy="2798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928440" y="2439989"/>
            <a:ext cx="2281382" cy="20304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1122143" y="2439989"/>
            <a:ext cx="1912494" cy="20304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69823" y="3467013"/>
            <a:ext cx="27062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1727324" y="1680975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Failed</a:t>
            </a:r>
            <a:endParaRPr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2833934" y="2044938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Failed</a:t>
            </a:r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3000897" y="3047228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Failed</a:t>
            </a:r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2598199" y="4456966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Succeeded</a:t>
            </a:r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 flipH="1">
            <a:off x="492248" y="5576189"/>
            <a:ext cx="312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High power test 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9" name="图片 28" descr="C:\Users\Wangping\AppData\Local\Temp\WeChat Files\84712032324020035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4681" y="4020270"/>
            <a:ext cx="1668805" cy="2225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图片 29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25" b="19093"/>
          <a:stretch>
            <a:fillRect/>
          </a:stretch>
        </p:blipFill>
        <p:spPr bwMode="auto">
          <a:xfrm>
            <a:off x="4523314" y="3872773"/>
            <a:ext cx="3642278" cy="282503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直接箭头连接符 10"/>
          <p:cNvCxnSpPr/>
          <p:nvPr/>
        </p:nvCxnSpPr>
        <p:spPr>
          <a:xfrm>
            <a:off x="1036955" y="5062855"/>
            <a:ext cx="207073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907415" y="5135245"/>
            <a:ext cx="2341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Direction of waveguide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344199" y="249321"/>
            <a:ext cx="5382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Two stage pulse compressor 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1" name="图片 20"/>
          <p:cNvPicPr/>
          <p:nvPr/>
        </p:nvPicPr>
        <p:blipFill>
          <a:blip r:embed="rId1"/>
          <a:stretch>
            <a:fillRect/>
          </a:stretch>
        </p:blipFill>
        <p:spPr>
          <a:xfrm>
            <a:off x="465455" y="1812290"/>
            <a:ext cx="3126740" cy="1623695"/>
          </a:xfrm>
          <a:prstGeom prst="rect">
            <a:avLst/>
          </a:prstGeom>
        </p:spPr>
      </p:pic>
      <p:pic>
        <p:nvPicPr>
          <p:cNvPr id="22" name="图片 21"/>
          <p:cNvPicPr/>
          <p:nvPr/>
        </p:nvPicPr>
        <p:blipFill>
          <a:blip r:embed="rId2"/>
          <a:stretch>
            <a:fillRect/>
          </a:stretch>
        </p:blipFill>
        <p:spPr>
          <a:xfrm>
            <a:off x="609600" y="3369310"/>
            <a:ext cx="3057525" cy="1855470"/>
          </a:xfrm>
          <a:prstGeom prst="rect">
            <a:avLst/>
          </a:prstGeom>
        </p:spPr>
      </p:pic>
      <p:pic>
        <p:nvPicPr>
          <p:cNvPr id="24" name="图片 2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40" b="19093"/>
          <a:stretch>
            <a:fillRect/>
          </a:stretch>
        </p:blipFill>
        <p:spPr bwMode="auto">
          <a:xfrm>
            <a:off x="3921760" y="1918970"/>
            <a:ext cx="3924935" cy="307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图片 24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77" b="19331"/>
          <a:stretch>
            <a:fillRect/>
          </a:stretch>
        </p:blipFill>
        <p:spPr bwMode="auto">
          <a:xfrm>
            <a:off x="8032115" y="1918970"/>
            <a:ext cx="3925570" cy="3086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矩形: 圆角 1"/>
          <p:cNvSpPr/>
          <p:nvPr/>
        </p:nvSpPr>
        <p:spPr bwMode="auto">
          <a:xfrm>
            <a:off x="6861175" y="1802765"/>
            <a:ext cx="843280" cy="3073400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DengXian Light" panose="02010600030101010101" charset="-122"/>
              <a:ea typeface="华文细黑" pitchFamily="-109" charset="-122"/>
              <a:cs typeface="华文细黑" pitchFamily="-109" charset="-122"/>
              <a:sym typeface="DengXian Light" panose="0201060003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88815" y="3284220"/>
            <a:ext cx="3086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矩形 96"/>
          <p:cNvSpPr/>
          <p:nvPr/>
        </p:nvSpPr>
        <p:spPr>
          <a:xfrm>
            <a:off x="609806" y="6040844"/>
            <a:ext cx="4572000" cy="260350"/>
          </a:xfrm>
          <a:prstGeom prst="rect">
            <a:avLst/>
          </a:prstGeom>
        </p:spPr>
        <p:txBody>
          <a:bodyPr>
            <a:spAutoFit/>
          </a:bodyPr>
          <a:p>
            <a:r>
              <a:rPr lang="zh-CN" altLang="en-US" sz="1100" dirty="0">
                <a:latin typeface="Times New Roman" panose="02020603050405020304" charset="0"/>
                <a:cs typeface="Times New Roman" panose="02020603050405020304" charset="0"/>
              </a:rPr>
              <a:t>1991-SLAC-C.Nantista-SLED II A new method of rf pulse compression</a:t>
            </a:r>
            <a:endParaRPr lang="zh-CN" altLang="en-US" sz="11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 flipH="1">
            <a:off x="333881" y="844057"/>
            <a:ext cx="49493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Principle of two stage pulse compressor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344199" y="249321"/>
            <a:ext cx="5382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Two stage pulse compressor 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1" name="图片 10"/>
          <p:cNvPicPr/>
          <p:nvPr/>
        </p:nvPicPr>
        <p:blipFill>
          <a:blip r:embed="rId1"/>
          <a:stretch>
            <a:fillRect/>
          </a:stretch>
        </p:blipFill>
        <p:spPr>
          <a:xfrm>
            <a:off x="752475" y="1448435"/>
            <a:ext cx="7314565" cy="1283335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540" y="3248660"/>
            <a:ext cx="3731895" cy="279781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964210" y="3472681"/>
          <a:ext cx="2326005" cy="2032000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485140"/>
                <a:gridCol w="409056"/>
                <a:gridCol w="412230"/>
                <a:gridCol w="1019291"/>
              </a:tblGrid>
              <a:tr h="226505"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N</a:t>
                      </a:r>
                      <a:r>
                        <a:rPr lang="en-US" sz="1100" kern="0" baseline="-25000">
                          <a:effectLst/>
                        </a:rPr>
                        <a:t>1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N</a:t>
                      </a:r>
                      <a:r>
                        <a:rPr lang="en-US" sz="1100" kern="0" baseline="-25000">
                          <a:effectLst/>
                        </a:rPr>
                        <a:t>2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P</a:t>
                      </a:r>
                      <a:r>
                        <a:rPr lang="en-US" sz="1100" kern="0" baseline="-25000">
                          <a:effectLst/>
                        </a:rPr>
                        <a:t>g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η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</a:tr>
              <a:tr h="254000">
                <a:tc>
                  <a:txBody>
                    <a:bodyPr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201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201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19.7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51.7%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</a:tr>
              <a:tr h="226505">
                <a:tc>
                  <a:txBody>
                    <a:bodyPr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101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101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19.7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51.7%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</a:tr>
              <a:tr h="226505">
                <a:tc>
                  <a:txBody>
                    <a:bodyPr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51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51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20.3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51.5%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</a:tr>
              <a:tr h="226505">
                <a:tc>
                  <a:txBody>
                    <a:bodyPr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21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21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21.6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50.6%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</a:tr>
              <a:tr h="226505">
                <a:tc>
                  <a:txBody>
                    <a:bodyPr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7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7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20.6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44.5%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</a:tr>
              <a:tr h="226505">
                <a:tc>
                  <a:txBody>
                    <a:bodyPr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7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1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24.2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43.0%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</a:tr>
              <a:tr h="254000">
                <a:tc>
                  <a:txBody>
                    <a:bodyPr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5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1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21.1</a:t>
                      </a:r>
                      <a:endParaRPr lang="zh-CN" sz="110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37%</a:t>
                      </a:r>
                      <a:endParaRPr lang="zh-CN" sz="110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2345" marR="62345" marT="0" marB="0"/>
                </a:tc>
              </a:tr>
            </a:tbl>
          </a:graphicData>
        </a:graphic>
      </p:graphicFrame>
      <p:pic>
        <p:nvPicPr>
          <p:cNvPr id="15" name="图片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220" y="3248660"/>
            <a:ext cx="3731895" cy="279781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6" name="表格 15"/>
          <p:cNvGraphicFramePr>
            <a:graphicFrameLocks noGrp="1"/>
          </p:cNvGraphicFramePr>
          <p:nvPr>
            <p:custDataLst>
              <p:tags r:id="rId5"/>
            </p:custDataLst>
          </p:nvPr>
        </p:nvGraphicFramePr>
        <p:xfrm>
          <a:off x="8977009" y="1475420"/>
          <a:ext cx="1994535" cy="1270000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696595"/>
                <a:gridCol w="565150"/>
                <a:gridCol w="732473"/>
              </a:tblGrid>
              <a:tr h="0"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Q</a:t>
                      </a:r>
                      <a:r>
                        <a:rPr lang="en-US" sz="1100" kern="0" baseline="-250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P</a:t>
                      </a:r>
                      <a:r>
                        <a:rPr lang="en-US" sz="1100" kern="0" baseline="-25000">
                          <a:effectLst/>
                        </a:rPr>
                        <a:t>g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η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254000">
                <a:tc>
                  <a:txBody>
                    <a:bodyPr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400000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24.2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43.0%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200000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23.9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40.4%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100000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22.2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36.8%</a:t>
                      </a:r>
                      <a:endParaRPr lang="zh-CN" sz="1050" kern="10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254000">
                <a:tc>
                  <a:txBody>
                    <a:bodyPr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50000</a:t>
                      </a:r>
                      <a:endParaRPr lang="zh-CN" sz="105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19.5</a:t>
                      </a:r>
                      <a:endParaRPr lang="zh-CN" sz="105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30.6%</a:t>
                      </a:r>
                      <a:endParaRPr lang="zh-CN" sz="1050" kern="100" dirty="0">
                        <a:effectLst/>
                        <a:latin typeface="Times New Roman" panose="02020603050405020304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 flipH="1">
            <a:off x="333881" y="901207"/>
            <a:ext cx="49493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Principle of two stage pulse compressor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344199" y="249321"/>
            <a:ext cx="5382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Two stage pulse compressor 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3" name="图片 12"/>
          <p:cNvPicPr/>
          <p:nvPr/>
        </p:nvPicPr>
        <p:blipFill>
          <a:blip r:embed="rId1"/>
          <a:stretch>
            <a:fillRect/>
          </a:stretch>
        </p:blipFill>
        <p:spPr>
          <a:xfrm>
            <a:off x="4850765" y="1003935"/>
            <a:ext cx="2901315" cy="2611120"/>
          </a:xfrm>
          <a:prstGeom prst="rect">
            <a:avLst/>
          </a:prstGeom>
        </p:spPr>
      </p:pic>
      <p:pic>
        <p:nvPicPr>
          <p:cNvPr id="14" name="图片 13"/>
          <p:cNvPicPr/>
          <p:nvPr/>
        </p:nvPicPr>
        <p:blipFill>
          <a:blip r:embed="rId2"/>
          <a:stretch>
            <a:fillRect/>
          </a:stretch>
        </p:blipFill>
        <p:spPr>
          <a:xfrm>
            <a:off x="7974330" y="913765"/>
            <a:ext cx="3731260" cy="2611120"/>
          </a:xfrm>
          <a:prstGeom prst="rect">
            <a:avLst/>
          </a:prstGeom>
        </p:spPr>
      </p:pic>
      <p:pic>
        <p:nvPicPr>
          <p:cNvPr id="16" name="图片 15"/>
          <p:cNvPicPr/>
          <p:nvPr/>
        </p:nvPicPr>
        <p:blipFill>
          <a:blip r:embed="rId3"/>
          <a:stretch>
            <a:fillRect/>
          </a:stretch>
        </p:blipFill>
        <p:spPr>
          <a:xfrm>
            <a:off x="4973320" y="3940810"/>
            <a:ext cx="2525395" cy="2611120"/>
          </a:xfrm>
          <a:prstGeom prst="rect">
            <a:avLst/>
          </a:prstGeom>
        </p:spPr>
      </p:pic>
      <p:pic>
        <p:nvPicPr>
          <p:cNvPr id="17" name="图片 16"/>
          <p:cNvPicPr/>
          <p:nvPr/>
        </p:nvPicPr>
        <p:blipFill>
          <a:blip r:embed="rId4"/>
          <a:stretch>
            <a:fillRect/>
          </a:stretch>
        </p:blipFill>
        <p:spPr>
          <a:xfrm>
            <a:off x="8209915" y="3970020"/>
            <a:ext cx="3495675" cy="261048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22615" y="1868434"/>
            <a:ext cx="3089998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Mode: TE</a:t>
            </a:r>
            <a:r>
              <a:rPr lang="en-US" altLang="zh-CN" baseline="-250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111</a:t>
            </a:r>
            <a:endParaRPr lang="en-US" altLang="zh-CN" baseline="-25000" dirty="0">
              <a:latin typeface="Times New Roman" panose="02020603050405020304" charset="0"/>
              <a:ea typeface="Microsoft YaHei" panose="020B0503020204020204" pitchFamily="34" charset="-122"/>
              <a:cs typeface="Times New Roman" panose="0202060305040502030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Q</a:t>
            </a:r>
            <a:r>
              <a:rPr lang="en-US" altLang="zh-CN" baseline="-250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0        </a:t>
            </a:r>
            <a:r>
              <a:rPr lang="zh-CN" altLang="en-US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：</a:t>
            </a:r>
            <a:r>
              <a:rPr lang="en-US" altLang="zh-CN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58000</a:t>
            </a:r>
            <a:endParaRPr lang="en-US" altLang="zh-CN" dirty="0">
              <a:latin typeface="Times New Roman" panose="02020603050405020304" charset="0"/>
              <a:ea typeface="Microsoft YaHei" panose="020B0503020204020204" pitchFamily="34" charset="-122"/>
              <a:cs typeface="Times New Roman" panose="0202060305040502030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Peak power gain</a:t>
            </a:r>
            <a:r>
              <a:rPr lang="zh-CN" altLang="en-US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：</a:t>
            </a:r>
            <a:r>
              <a:rPr lang="en-US" altLang="zh-CN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20.1</a:t>
            </a:r>
            <a:endParaRPr lang="en-US" altLang="zh-CN" dirty="0">
              <a:latin typeface="Times New Roman" panose="02020603050405020304" charset="0"/>
              <a:ea typeface="Microsoft YaHei" panose="020B0503020204020204" pitchFamily="34" charset="-122"/>
              <a:cs typeface="Times New Roman" panose="0202060305040502030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Efficiency</a:t>
            </a:r>
            <a:r>
              <a:rPr lang="zh-CN" altLang="en-US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：</a:t>
            </a:r>
            <a:r>
              <a:rPr lang="en-US" altLang="zh-CN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32.1%</a:t>
            </a:r>
            <a:endParaRPr lang="en-US" altLang="zh-CN" dirty="0">
              <a:latin typeface="Times New Roman" panose="02020603050405020304" charset="0"/>
              <a:ea typeface="Microsoft YaHei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84560" y="1520974"/>
            <a:ext cx="4488815" cy="368300"/>
          </a:xfrm>
          <a:prstGeom prst="rect">
            <a:avLst/>
          </a:prstGeom>
        </p:spPr>
        <p:txBody>
          <a:bodyPr wrap="none">
            <a:spAutoFit/>
          </a:bodyPr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System based on Spherical cavities</a:t>
            </a:r>
            <a:r>
              <a:rPr lang="zh-CN" altLang="en-US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：</a:t>
            </a:r>
            <a:endParaRPr lang="zh-CN" altLang="en-US" dirty="0">
              <a:latin typeface="Times New Roman" panose="02020603050405020304" charset="0"/>
              <a:ea typeface="Microsoft YaHei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0400" y="4285244"/>
            <a:ext cx="3089998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Mode: TE</a:t>
            </a:r>
            <a:r>
              <a:rPr lang="en-US" altLang="zh-CN" baseline="-250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121</a:t>
            </a:r>
            <a:endParaRPr lang="en-US" altLang="zh-CN" baseline="-25000" dirty="0">
              <a:latin typeface="Times New Roman" panose="02020603050405020304" charset="0"/>
              <a:ea typeface="Microsoft YaHei" panose="020B0503020204020204" pitchFamily="34" charset="-122"/>
              <a:cs typeface="Times New Roman" panose="0202060305040502030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Q</a:t>
            </a:r>
            <a:r>
              <a:rPr lang="en-US" altLang="zh-CN" baseline="-250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0        </a:t>
            </a:r>
            <a:r>
              <a:rPr lang="zh-CN" altLang="en-US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：</a:t>
            </a:r>
            <a:r>
              <a:rPr lang="en-US" altLang="zh-CN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72000</a:t>
            </a:r>
            <a:endParaRPr lang="en-US" altLang="zh-CN" dirty="0">
              <a:latin typeface="Times New Roman" panose="02020603050405020304" charset="0"/>
              <a:ea typeface="Microsoft YaHei" panose="020B0503020204020204" pitchFamily="34" charset="-122"/>
              <a:cs typeface="Times New Roman" panose="0202060305040502030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Peak power gain</a:t>
            </a:r>
            <a:r>
              <a:rPr lang="zh-CN" altLang="en-US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：</a:t>
            </a:r>
            <a:r>
              <a:rPr lang="en-US" altLang="zh-CN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21.1</a:t>
            </a:r>
            <a:endParaRPr lang="en-US" altLang="zh-CN" dirty="0">
              <a:latin typeface="Times New Roman" panose="02020603050405020304" charset="0"/>
              <a:ea typeface="Microsoft YaHei" panose="020B0503020204020204" pitchFamily="34" charset="-122"/>
              <a:cs typeface="Times New Roman" panose="0202060305040502030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Efficiency</a:t>
            </a:r>
            <a:r>
              <a:rPr lang="zh-CN" altLang="en-US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：</a:t>
            </a:r>
            <a:r>
              <a:rPr lang="en-US" altLang="zh-CN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33.7%</a:t>
            </a:r>
            <a:endParaRPr lang="en-US" altLang="zh-CN" dirty="0">
              <a:latin typeface="Times New Roman" panose="02020603050405020304" charset="0"/>
              <a:ea typeface="Microsoft YaHei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2660" y="3869204"/>
            <a:ext cx="3796030" cy="368300"/>
          </a:xfrm>
          <a:prstGeom prst="rect">
            <a:avLst/>
          </a:prstGeom>
        </p:spPr>
        <p:txBody>
          <a:bodyPr wrap="none">
            <a:spAutoFit/>
          </a:bodyPr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System based on cylinder cavities</a:t>
            </a:r>
            <a:r>
              <a:rPr lang="zh-CN" altLang="en-US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：</a:t>
            </a:r>
            <a:endParaRPr lang="zh-CN" altLang="en-US" dirty="0">
              <a:latin typeface="Times New Roman" panose="02020603050405020304" charset="0"/>
              <a:ea typeface="Microsoft YaHei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 flipH="1">
            <a:off x="333881" y="901207"/>
            <a:ext cx="49493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Resonant cavity for two stage pulse compressor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/>
          <p:nvPr/>
        </p:nvPicPr>
        <p:blipFill>
          <a:blip r:embed="rId1"/>
          <a:stretch>
            <a:fillRect/>
          </a:stretch>
        </p:blipFill>
        <p:spPr>
          <a:xfrm>
            <a:off x="3795499" y="1805320"/>
            <a:ext cx="2677495" cy="1994215"/>
          </a:xfrm>
          <a:prstGeom prst="rect">
            <a:avLst/>
          </a:prstGeom>
        </p:spPr>
      </p:pic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8194040" y="1327785"/>
            <a:ext cx="3218815" cy="247142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4199" y="249321"/>
            <a:ext cx="5382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Two stage pulse compressor 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70" y="4147820"/>
            <a:ext cx="2698750" cy="194818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8060" y="3739515"/>
            <a:ext cx="3949065" cy="259715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770" y="1934210"/>
            <a:ext cx="2585085" cy="1736090"/>
          </a:xfrm>
          <a:prstGeom prst="rect">
            <a:avLst/>
          </a:prstGeom>
        </p:spPr>
      </p:pic>
      <p:sp>
        <p:nvSpPr>
          <p:cNvPr id="5" name="右箭头 4"/>
          <p:cNvSpPr/>
          <p:nvPr/>
        </p:nvSpPr>
        <p:spPr>
          <a:xfrm>
            <a:off x="3214370" y="2449830"/>
            <a:ext cx="581025" cy="4006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 flipH="1">
            <a:off x="333881" y="901207"/>
            <a:ext cx="49493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RF components for two stage pulse compressor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8" name="图片 7" descr="C:\Users\Wangping\AppData\Local\Temp\WeChat Files\265442425543977600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7" t="8469" r="3141" b="10588"/>
          <a:stretch>
            <a:fillRect/>
          </a:stretch>
        </p:blipFill>
        <p:spPr bwMode="auto">
          <a:xfrm>
            <a:off x="8061960" y="3980180"/>
            <a:ext cx="3148330" cy="2115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图片 13" descr="C:\Users\Wangping\AppData\Local\Temp\WeChat Files\310866787561694380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8" t="27669" r="2797" b="18879"/>
          <a:stretch>
            <a:fillRect/>
          </a:stretch>
        </p:blipFill>
        <p:spPr bwMode="auto">
          <a:xfrm>
            <a:off x="6009691" y="649617"/>
            <a:ext cx="2052541" cy="18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44199" y="249321"/>
            <a:ext cx="5382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Two stage pulse compressor 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8" name="图片 7"/>
          <p:cNvPicPr/>
          <p:nvPr/>
        </p:nvPicPr>
        <p:blipFill>
          <a:blip r:embed="rId1"/>
          <a:stretch>
            <a:fillRect/>
          </a:stretch>
        </p:blipFill>
        <p:spPr>
          <a:xfrm>
            <a:off x="646430" y="1475740"/>
            <a:ext cx="6769735" cy="4697730"/>
          </a:xfrm>
          <a:prstGeom prst="rect">
            <a:avLst/>
          </a:prstGeom>
        </p:spPr>
      </p:pic>
      <p:pic>
        <p:nvPicPr>
          <p:cNvPr id="14" name="图片 13"/>
          <p:cNvPicPr/>
          <p:nvPr/>
        </p:nvPicPr>
        <p:blipFill>
          <a:blip r:embed="rId2"/>
          <a:stretch>
            <a:fillRect/>
          </a:stretch>
        </p:blipFill>
        <p:spPr>
          <a:xfrm>
            <a:off x="5256820" y="995705"/>
            <a:ext cx="2159578" cy="2111244"/>
          </a:xfrm>
          <a:prstGeom prst="rect">
            <a:avLst/>
          </a:prstGeom>
        </p:spPr>
      </p:pic>
      <p:pic>
        <p:nvPicPr>
          <p:cNvPr id="15" name="图片 1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792" b="17422"/>
          <a:stretch>
            <a:fillRect/>
          </a:stretch>
        </p:blipFill>
        <p:spPr bwMode="auto">
          <a:xfrm>
            <a:off x="7854315" y="938530"/>
            <a:ext cx="3579495" cy="2907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图片 1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55" b="18855"/>
          <a:stretch>
            <a:fillRect/>
          </a:stretch>
        </p:blipFill>
        <p:spPr bwMode="auto">
          <a:xfrm>
            <a:off x="7793990" y="3676015"/>
            <a:ext cx="3579495" cy="2837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图片 16"/>
          <p:cNvPicPr/>
          <p:nvPr/>
        </p:nvPicPr>
        <p:blipFill>
          <a:blip r:embed="rId5"/>
          <a:stretch>
            <a:fillRect/>
          </a:stretch>
        </p:blipFill>
        <p:spPr>
          <a:xfrm rot="5400000">
            <a:off x="3788635" y="5002705"/>
            <a:ext cx="1091615" cy="168111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 flipH="1">
            <a:off x="333881" y="901207"/>
            <a:ext cx="49493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System design of two stage pulse compressor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12775" y="6159500"/>
            <a:ext cx="1060958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[1] 2021-Tsinghua-Juliang Jiang-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Compact Two-Stage Pulse Compression System for</a:t>
            </a:r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Producing Gigawatt Microwave Pulses</a:t>
            </a:r>
            <a:endParaRPr lang="zh-CN" altLang="en-US"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4199" y="249321"/>
            <a:ext cx="5382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Two stage pulse compressor 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 flipH="1">
            <a:off x="333881" y="901207"/>
            <a:ext cx="49493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Cold test of two stage pulse compressor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3510" y="1743075"/>
            <a:ext cx="6132195" cy="34937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705" y="1924050"/>
            <a:ext cx="5734050" cy="30099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06160" y="1648460"/>
            <a:ext cx="5389880" cy="405574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44199" y="249321"/>
            <a:ext cx="5382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Two stage pulse compressor 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 flipH="1">
            <a:off x="333881" y="901207"/>
            <a:ext cx="49493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High power test of two stage pulse compressor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130" y="1343660"/>
            <a:ext cx="5067300" cy="481647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12775" y="6159500"/>
            <a:ext cx="1060958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[1] 2021-Tsinghua-Juliang Jiang-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Compact Two-Stage Pulse Compression System for</a:t>
            </a:r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Producing Gigawatt Microwave Pulses</a:t>
            </a:r>
            <a:endParaRPr lang="zh-CN" altLang="en-US"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623080" y="2731135"/>
            <a:ext cx="472694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4000" b="1">
                <a:latin typeface="Times New Roman" panose="02020603050405020304" charset="0"/>
                <a:cs typeface="Times New Roman" panose="02020603050405020304" charset="0"/>
              </a:rPr>
              <a:t>Standing wave linacs</a:t>
            </a:r>
            <a:endParaRPr lang="en-US" altLang="zh-CN" sz="4000" b="1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0190" y="836930"/>
            <a:ext cx="9765665" cy="518477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44199" y="249321"/>
            <a:ext cx="2476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Standing wave </a:t>
            </a:r>
            <a:r>
              <a:rPr lang="en-GB" altLang="zh-CN" sz="2000" b="1" dirty="0" err="1">
                <a:latin typeface="Times New Roman" panose="02020603050405020304" charset="0"/>
                <a:cs typeface="Times New Roman" panose="02020603050405020304" charset="0"/>
              </a:rPr>
              <a:t>linacs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5800" y="6182995"/>
            <a:ext cx="445706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[1] 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https://ebismedical.com/cancer-treatments/</a:t>
            </a:r>
            <a:endParaRPr lang="zh-CN" altLang="en-US"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427595" y="2947035"/>
            <a:ext cx="3181985" cy="1334770"/>
          </a:xfrm>
          <a:prstGeom prst="rect">
            <a:avLst/>
          </a:prstGeom>
          <a:noFill/>
          <a:ln w="28575"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</a:gradFill>
          </a:ln>
          <a:extLst>
            <a:ext uri="{909E8E84-426E-40DD-AFC4-6F175D3DCCD1}">
              <a14:hiddenFill xmlns:a14="http://schemas.microsoft.com/office/drawing/2010/main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092980" y="2731770"/>
            <a:ext cx="4291965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4000" b="1">
                <a:latin typeface="Times New Roman" panose="02020603050405020304" charset="0"/>
                <a:cs typeface="Times New Roman" panose="02020603050405020304" charset="0"/>
              </a:rPr>
              <a:t>Pulse compressors </a:t>
            </a:r>
            <a:endParaRPr lang="en-US" altLang="zh-CN" sz="4000" b="1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44199" y="249321"/>
            <a:ext cx="725805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Standing wave linacs-</a:t>
            </a:r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Medical application of standing wave linacs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t="15848"/>
          <a:stretch>
            <a:fillRect/>
          </a:stretch>
        </p:blipFill>
        <p:spPr>
          <a:xfrm>
            <a:off x="1400810" y="739775"/>
            <a:ext cx="9755505" cy="26733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26440" y="6158865"/>
            <a:ext cx="603885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[1] 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https://www.oncologysystems.com/resources/linear-accelerator-guides</a:t>
            </a:r>
            <a:endParaRPr lang="zh-CN" altLang="en-US"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9680" y="3546475"/>
            <a:ext cx="8157210" cy="25266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85" y="3743325"/>
            <a:ext cx="3025775" cy="183959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26440" y="6465570"/>
            <a:ext cx="1073975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[2] 2021-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RadiaBeam Technologies LLC</a:t>
            </a:r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-Sergey V. Kutsaev-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Electron bunchers for industrial RF linear accelerators</a:t>
            </a:r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: 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theory and design guide</a:t>
            </a:r>
            <a:endParaRPr lang="zh-CN" altLang="en-US"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44199" y="249321"/>
            <a:ext cx="725805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Standing wave </a:t>
            </a:r>
            <a:r>
              <a:rPr lang="en-GB" altLang="zh-CN" sz="2000" b="1" dirty="0" err="1">
                <a:latin typeface="Times New Roman" panose="02020603050405020304" charset="0"/>
                <a:cs typeface="Times New Roman" panose="02020603050405020304" charset="0"/>
              </a:rPr>
              <a:t>linacs</a:t>
            </a:r>
            <a:r>
              <a:rPr lang="en-US" altLang="en-GB" sz="2000" b="1" dirty="0" err="1"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Medical application of standing wave linacs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9140" y="5812155"/>
            <a:ext cx="792035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[1] 2020-Liam J. Wang-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Virtual Reality-Based Education for Patients Undergoing Radiation</a:t>
            </a:r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Therapy</a:t>
            </a:r>
            <a:endParaRPr lang="zh-CN" altLang="en-US"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9140" y="1752600"/>
            <a:ext cx="3519805" cy="305562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3445" y="1752600"/>
            <a:ext cx="4251960" cy="310134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39140" y="1170305"/>
            <a:ext cx="32118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342900" indent="-342900"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Radiation therapy with X-ray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91050" y="1170305"/>
            <a:ext cx="3967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342900" indent="-342900"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Radiation therapy with electron beam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092565" y="1170305"/>
            <a:ext cx="3099435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00000"/>
              </a:lnSpc>
            </a:pPr>
            <a:r>
              <a:rPr lang="zh-CN" altLang="en-US">
                <a:latin typeface="Times New Roman" panose="02020603050405020304" charset="0"/>
                <a:cs typeface="Times New Roman" panose="02020603050405020304" charset="0"/>
              </a:rPr>
              <a:t>• Remove malignancy in operating room</a:t>
            </a:r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00000"/>
              </a:lnSpc>
            </a:pPr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latin typeface="Times New Roman" panose="02020603050405020304" charset="0"/>
                <a:cs typeface="Times New Roman" panose="02020603050405020304" charset="0"/>
              </a:rPr>
              <a:t>• Temporarily close or cover the surgical wound</a:t>
            </a:r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00000"/>
              </a:lnSpc>
            </a:pPr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latin typeface="Times New Roman" panose="02020603050405020304" charset="0"/>
                <a:cs typeface="Times New Roman" panose="02020603050405020304" charset="0"/>
              </a:rPr>
              <a:t>• Move the patient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 from </a:t>
            </a:r>
            <a:r>
              <a:rPr lang="zh-CN" altLang="en-US">
                <a:latin typeface="Times New Roman" panose="02020603050405020304" charset="0"/>
                <a:cs typeface="Times New Roman" panose="02020603050405020304" charset="0"/>
              </a:rPr>
              <a:t>Operating Room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zh-CN" altLang="en-US">
                <a:latin typeface="Times New Roman" panose="02020603050405020304" charset="0"/>
                <a:cs typeface="Times New Roman" panose="02020603050405020304" charset="0"/>
              </a:rPr>
              <a:t>to radiation Operating Room</a:t>
            </a:r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00000"/>
              </a:lnSpc>
            </a:pPr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latin typeface="Times New Roman" panose="02020603050405020304" charset="0"/>
                <a:cs typeface="Times New Roman" panose="02020603050405020304" charset="0"/>
              </a:rPr>
              <a:t>• Treat with electron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zh-CN" altLang="en-US">
                <a:latin typeface="Times New Roman" panose="02020603050405020304" charset="0"/>
                <a:cs typeface="Times New Roman" panose="02020603050405020304" charset="0"/>
              </a:rPr>
              <a:t>radiation</a:t>
            </a:r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00000"/>
              </a:lnSpc>
            </a:pPr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latin typeface="Times New Roman" panose="02020603050405020304" charset="0"/>
                <a:cs typeface="Times New Roman" panose="02020603050405020304" charset="0"/>
              </a:rPr>
              <a:t>• Return to operating room</a:t>
            </a:r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00000"/>
              </a:lnSpc>
            </a:pPr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latin typeface="Times New Roman" panose="02020603050405020304" charset="0"/>
                <a:cs typeface="Times New Roman" panose="02020603050405020304" charset="0"/>
              </a:rPr>
              <a:t>• Complete the surgery and close surgical wound</a:t>
            </a:r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9140" y="6118860"/>
            <a:ext cx="747395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[2] 2016-FSN-TECFIS-APAM-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LUIGI PICARDI</a:t>
            </a:r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sz="1400">
                <a:latin typeface="Times New Roman" panose="02020603050405020304" charset="0"/>
                <a:cs typeface="Times New Roman" panose="02020603050405020304" charset="0"/>
              </a:rPr>
              <a:t>IORT linacs and other possible</a:t>
            </a:r>
            <a:r>
              <a:rPr lang="en-US" sz="1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sz="1400">
                <a:latin typeface="Times New Roman" panose="02020603050405020304" charset="0"/>
                <a:cs typeface="Times New Roman" panose="02020603050405020304" charset="0"/>
              </a:rPr>
              <a:t>developments</a:t>
            </a:r>
            <a:endParaRPr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44199" y="249321"/>
            <a:ext cx="408432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Standing wave </a:t>
            </a:r>
            <a:r>
              <a:rPr lang="en-GB" altLang="zh-CN" sz="2000" b="1" dirty="0" err="1">
                <a:latin typeface="Times New Roman" panose="02020603050405020304" charset="0"/>
                <a:cs typeface="Times New Roman" panose="02020603050405020304" charset="0"/>
              </a:rPr>
              <a:t>linacs</a:t>
            </a:r>
            <a:r>
              <a:rPr lang="en-US" altLang="en-GB" sz="2000" b="1" dirty="0" err="1">
                <a:latin typeface="Times New Roman" panose="02020603050405020304" charset="0"/>
                <a:cs typeface="Times New Roman" panose="02020603050405020304" charset="0"/>
              </a:rPr>
              <a:t>-IOeRT system</a:t>
            </a:r>
            <a:endParaRPr lang="en-US" altLang="en-GB" sz="2000" b="1" dirty="0" err="1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595" y="820420"/>
            <a:ext cx="6388735" cy="390715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4030" y="821055"/>
            <a:ext cx="2972435" cy="390652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823595" y="5134610"/>
            <a:ext cx="316928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Electron energy :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4 - 12 MeV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Beam current    :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1.5 mA</a:t>
            </a:r>
            <a:endParaRPr lang="en-US" altLang="zh-CN" b="1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6905" y="6212840"/>
            <a:ext cx="673735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[1] 2017-Mara Severgnini-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Special techniques overview : IORT</a:t>
            </a:r>
            <a:endParaRPr lang="zh-CN" altLang="en-US"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框 6"/>
          <p:cNvSpPr txBox="1"/>
          <p:nvPr/>
        </p:nvSpPr>
        <p:spPr>
          <a:xfrm>
            <a:off x="454025" y="6343650"/>
            <a:ext cx="1128331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2016-FSN-TECFIS-APAM-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LUIGI PICARDI</a:t>
            </a:r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sz="1400">
                <a:latin typeface="Times New Roman" panose="02020603050405020304" charset="0"/>
                <a:cs typeface="Times New Roman" panose="02020603050405020304" charset="0"/>
              </a:rPr>
              <a:t>IORT linacs and other possible</a:t>
            </a:r>
            <a:r>
              <a:rPr lang="en-US" sz="1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sz="1400">
                <a:latin typeface="Times New Roman" panose="02020603050405020304" charset="0"/>
                <a:cs typeface="Times New Roman" panose="02020603050405020304" charset="0"/>
              </a:rPr>
              <a:t>developments</a:t>
            </a:r>
            <a:endParaRPr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4199" y="249321"/>
            <a:ext cx="408432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Standing wave </a:t>
            </a:r>
            <a:r>
              <a:rPr lang="en-GB" altLang="zh-CN" sz="2000" b="1" dirty="0" err="1">
                <a:latin typeface="Times New Roman" panose="02020603050405020304" charset="0"/>
                <a:cs typeface="Times New Roman" panose="02020603050405020304" charset="0"/>
              </a:rPr>
              <a:t>linacs</a:t>
            </a:r>
            <a:r>
              <a:rPr lang="en-US" altLang="en-GB" sz="2000" b="1" dirty="0" err="1">
                <a:latin typeface="Times New Roman" panose="02020603050405020304" charset="0"/>
                <a:cs typeface="Times New Roman" panose="02020603050405020304" charset="0"/>
              </a:rPr>
              <a:t>-IOeRT system</a:t>
            </a:r>
            <a:endParaRPr lang="en-US" altLang="en-GB" sz="2000" b="1" dirty="0" err="1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03500" y="868045"/>
            <a:ext cx="8803640" cy="53124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41070" y="1549400"/>
            <a:ext cx="95821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000" b="1">
                <a:latin typeface="Times New Roman" panose="02020603050405020304" charset="0"/>
                <a:cs typeface="Times New Roman" panose="02020603050405020304" charset="0"/>
              </a:rPr>
              <a:t>S-band</a:t>
            </a:r>
            <a:endParaRPr lang="en-US" altLang="zh-CN" sz="2000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9480" y="3324860"/>
            <a:ext cx="10007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000" b="1">
                <a:latin typeface="Times New Roman" panose="02020603050405020304" charset="0"/>
                <a:cs typeface="Times New Roman" panose="02020603050405020304" charset="0"/>
              </a:rPr>
              <a:t>X-band</a:t>
            </a:r>
            <a:endParaRPr lang="en-US" altLang="zh-CN" sz="2000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9480" y="5100320"/>
            <a:ext cx="10007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000" b="1">
                <a:latin typeface="Times New Roman" panose="02020603050405020304" charset="0"/>
                <a:cs typeface="Times New Roman" panose="02020603050405020304" charset="0"/>
              </a:rPr>
              <a:t>C-band</a:t>
            </a:r>
            <a:endParaRPr lang="en-US" altLang="zh-CN" sz="2000" b="1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35" name="直接箭头连接符 34"/>
          <p:cNvCxnSpPr/>
          <p:nvPr/>
        </p:nvCxnSpPr>
        <p:spPr>
          <a:xfrm>
            <a:off x="3379470" y="1778000"/>
            <a:ext cx="2540" cy="128968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344199" y="249321"/>
            <a:ext cx="408432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Standing wave </a:t>
            </a:r>
            <a:r>
              <a:rPr lang="en-GB" altLang="zh-CN" sz="2000" b="1" dirty="0" err="1">
                <a:latin typeface="Times New Roman" panose="02020603050405020304" charset="0"/>
                <a:cs typeface="Times New Roman" panose="02020603050405020304" charset="0"/>
              </a:rPr>
              <a:t>linacs</a:t>
            </a:r>
            <a:r>
              <a:rPr lang="en-US" altLang="en-GB" sz="2000" b="1" dirty="0" err="1">
                <a:latin typeface="Times New Roman" panose="02020603050405020304" charset="0"/>
                <a:cs typeface="Times New Roman" panose="02020603050405020304" charset="0"/>
              </a:rPr>
              <a:t>-IOeRT system</a:t>
            </a:r>
            <a:endParaRPr lang="en-US" altLang="en-GB" sz="2000" b="1" dirty="0" err="1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07150" y="487045"/>
            <a:ext cx="5048885" cy="2517140"/>
          </a:xfrm>
          <a:prstGeom prst="rect">
            <a:avLst/>
          </a:prstGeom>
        </p:spPr>
      </p:pic>
      <p:pic>
        <p:nvPicPr>
          <p:cNvPr id="23" name="图片 22"/>
          <p:cNvPicPr/>
          <p:nvPr/>
        </p:nvPicPr>
        <p:blipFill>
          <a:blip r:embed="rId2"/>
          <a:stretch>
            <a:fillRect/>
          </a:stretch>
        </p:blipFill>
        <p:spPr>
          <a:xfrm>
            <a:off x="6781165" y="3148965"/>
            <a:ext cx="4070985" cy="330835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1270" y="4116705"/>
            <a:ext cx="727710" cy="50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181860" y="4025900"/>
            <a:ext cx="2510155" cy="6896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767330" y="1422400"/>
            <a:ext cx="1264920" cy="575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847975" y="1525905"/>
            <a:ext cx="11849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Modulator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3" name="等腰三角形 12"/>
          <p:cNvSpPr/>
          <p:nvPr/>
        </p:nvSpPr>
        <p:spPr>
          <a:xfrm rot="10800000">
            <a:off x="3011805" y="2049780"/>
            <a:ext cx="747395" cy="74739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02665" y="2118995"/>
            <a:ext cx="1264920" cy="575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681605" y="3074670"/>
            <a:ext cx="1389380" cy="575310"/>
          </a:xfrm>
          <a:prstGeom prst="rect">
            <a:avLst/>
          </a:prstGeom>
          <a:solidFill>
            <a:schemeClr val="accent1"/>
          </a:solidFill>
          <a:ln>
            <a:gradFill>
              <a:gsLst>
                <a:gs pos="3896">
                  <a:srgbClr val="F2E6CD"/>
                </a:gs>
                <a:gs pos="97000">
                  <a:srgbClr val="E3B84B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964565" y="2112645"/>
            <a:ext cx="13569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E-gun Modulator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793365" y="3178175"/>
            <a:ext cx="11849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RF system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233170" y="4169410"/>
            <a:ext cx="74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E-gun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190875" y="2171700"/>
            <a:ext cx="13696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Magnetron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397125" y="4168140"/>
            <a:ext cx="22948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Standing wave linac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489450" y="3078480"/>
            <a:ext cx="584835" cy="5867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519930" y="3192145"/>
            <a:ext cx="5543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SF</a:t>
            </a:r>
            <a:r>
              <a:rPr lang="en-US" altLang="zh-CN" baseline="-25000">
                <a:latin typeface="Times New Roman" panose="02020603050405020304" charset="0"/>
                <a:cs typeface="Times New Roman" panose="02020603050405020304" charset="0"/>
              </a:rPr>
              <a:t>6</a:t>
            </a:r>
            <a:endParaRPr lang="en-US" altLang="zh-CN" baseline="-250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181860" y="4993640"/>
            <a:ext cx="1009015" cy="460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510280" y="4993640"/>
            <a:ext cx="1181735" cy="460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3560445" y="5054600"/>
            <a:ext cx="10814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Cooling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162810" y="5045075"/>
            <a:ext cx="10814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Ion Pump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cxnSp>
        <p:nvCxnSpPr>
          <p:cNvPr id="28" name="直接箭头连接符 27"/>
          <p:cNvCxnSpPr/>
          <p:nvPr/>
        </p:nvCxnSpPr>
        <p:spPr>
          <a:xfrm>
            <a:off x="1643380" y="2776855"/>
            <a:ext cx="0" cy="128714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24" idx="0"/>
          </p:cNvCxnSpPr>
          <p:nvPr/>
        </p:nvCxnSpPr>
        <p:spPr>
          <a:xfrm flipV="1">
            <a:off x="2686685" y="4754245"/>
            <a:ext cx="0" cy="23939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V="1">
            <a:off x="4070985" y="4734560"/>
            <a:ext cx="0" cy="23939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>
            <a:stCxn id="21" idx="1"/>
          </p:cNvCxnSpPr>
          <p:nvPr/>
        </p:nvCxnSpPr>
        <p:spPr>
          <a:xfrm flipH="1">
            <a:off x="4139565" y="3371850"/>
            <a:ext cx="349885" cy="190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15" idx="2"/>
          </p:cNvCxnSpPr>
          <p:nvPr/>
        </p:nvCxnSpPr>
        <p:spPr>
          <a:xfrm>
            <a:off x="3376295" y="3649980"/>
            <a:ext cx="0" cy="30607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椭圆 36"/>
          <p:cNvSpPr/>
          <p:nvPr/>
        </p:nvSpPr>
        <p:spPr>
          <a:xfrm>
            <a:off x="4874895" y="4307840"/>
            <a:ext cx="163195" cy="75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5180965" y="4307205"/>
            <a:ext cx="163195" cy="75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5486400" y="4307205"/>
            <a:ext cx="163195" cy="75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4958080" y="4413885"/>
            <a:ext cx="11595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electron beams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66996" y="893329"/>
            <a:ext cx="5557148" cy="488026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82745" y="4541520"/>
            <a:ext cx="1671955" cy="17545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44199" y="249321"/>
            <a:ext cx="408432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Standing wave </a:t>
            </a:r>
            <a:r>
              <a:rPr lang="en-GB" altLang="zh-CN" sz="2000" b="1" dirty="0" err="1">
                <a:latin typeface="Times New Roman" panose="02020603050405020304" charset="0"/>
                <a:cs typeface="Times New Roman" panose="02020603050405020304" charset="0"/>
              </a:rPr>
              <a:t>linacs</a:t>
            </a:r>
            <a:r>
              <a:rPr lang="en-US" altLang="en-GB" sz="2000" b="1" dirty="0" err="1">
                <a:latin typeface="Times New Roman" panose="02020603050405020304" charset="0"/>
                <a:cs typeface="Times New Roman" panose="02020603050405020304" charset="0"/>
              </a:rPr>
              <a:t>-IOeRT system</a:t>
            </a:r>
            <a:endParaRPr lang="en-US" altLang="en-GB" sz="2000" b="1" dirty="0" err="1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268085" y="3194050"/>
            <a:ext cx="5649595" cy="326898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6622415" y="3475990"/>
            <a:ext cx="125730" cy="7677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765415" y="3475990"/>
            <a:ext cx="4178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L</a:t>
            </a:r>
            <a:r>
              <a:rPr lang="en-US" altLang="zh-CN" b="1" baseline="-250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b</a:t>
            </a:r>
            <a:endParaRPr lang="en-US" altLang="zh-CN" b="1" baseline="-2500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9401810" y="3725545"/>
            <a:ext cx="0" cy="245110"/>
          </a:xfrm>
          <a:prstGeom prst="straightConnector1">
            <a:avLst/>
          </a:prstGeom>
          <a:ln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</a:gra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>
            <a:stCxn id="8" idx="2"/>
          </p:cNvCxnSpPr>
          <p:nvPr/>
        </p:nvCxnSpPr>
        <p:spPr>
          <a:xfrm>
            <a:off x="6622415" y="3860165"/>
            <a:ext cx="2682875" cy="1079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9401810" y="3270885"/>
            <a:ext cx="4305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R</a:t>
            </a:r>
            <a:r>
              <a:rPr lang="en-US" altLang="zh-CN" b="1" baseline="-250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b</a:t>
            </a:r>
            <a:endParaRPr lang="en-US" altLang="zh-CN" b="1" baseline="-2500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7055" y="6320790"/>
            <a:ext cx="708342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[1] 2009-Uli Raich-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Emittance Measurements</a:t>
            </a:r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, USPAS and University of New Mexico</a:t>
            </a:r>
            <a:endParaRPr lang="en-US" altLang="zh-CN"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7480" y="365760"/>
            <a:ext cx="5170170" cy="25800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90550" y="1597025"/>
            <a:ext cx="5534025" cy="41465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344199" y="249321"/>
            <a:ext cx="408432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Standing wave </a:t>
            </a:r>
            <a:r>
              <a:rPr lang="en-GB" altLang="zh-CN" sz="2000" b="1" dirty="0" err="1">
                <a:latin typeface="Times New Roman" panose="02020603050405020304" charset="0"/>
                <a:cs typeface="Times New Roman" panose="02020603050405020304" charset="0"/>
              </a:rPr>
              <a:t>linacs</a:t>
            </a:r>
            <a:r>
              <a:rPr lang="en-US" altLang="en-GB" sz="2000" b="1" dirty="0" err="1">
                <a:latin typeface="Times New Roman" panose="02020603050405020304" charset="0"/>
                <a:cs typeface="Times New Roman" panose="02020603050405020304" charset="0"/>
              </a:rPr>
              <a:t>-IOeRT system</a:t>
            </a:r>
            <a:endParaRPr lang="en-US" altLang="en-GB" sz="2000" b="1" dirty="0" err="1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 flipH="1">
            <a:off x="333881" y="901207"/>
            <a:ext cx="49493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Cell design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8000" y="1471403"/>
            <a:ext cx="1973217" cy="258615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/>
          <a:srcRect b="3741"/>
          <a:stretch>
            <a:fillRect/>
          </a:stretch>
        </p:blipFill>
        <p:spPr>
          <a:xfrm>
            <a:off x="2720578" y="1469041"/>
            <a:ext cx="3308900" cy="1379003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917049" y="3133717"/>
            <a:ext cx="2222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600" i="1" dirty="0">
                <a:latin typeface="Times New Roman" panose="02020603050405020304" charset="0"/>
                <a:cs typeface="Times New Roman" panose="02020603050405020304" charset="0"/>
              </a:rPr>
              <a:t>k</a:t>
            </a: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 = (</a:t>
            </a:r>
            <a:r>
              <a:rPr lang="en-US" altLang="zh-CN" sz="1600" i="1" dirty="0" err="1">
                <a:latin typeface="Times New Roman" panose="02020603050405020304" charset="0"/>
                <a:cs typeface="Times New Roman" panose="02020603050405020304" charset="0"/>
              </a:rPr>
              <a:t>f</a:t>
            </a:r>
            <a:r>
              <a:rPr lang="en-US" altLang="zh-CN" sz="1600" baseline="-25000" dirty="0" err="1">
                <a:latin typeface="Times New Roman" panose="02020603050405020304" charset="0"/>
                <a:cs typeface="Times New Roman" panose="02020603050405020304" charset="0"/>
              </a:rPr>
              <a:t>pi</a:t>
            </a:r>
            <a:r>
              <a:rPr lang="en-US" altLang="zh-CN" sz="1600" baseline="-250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zh-CN" sz="1600" i="1" dirty="0">
                <a:latin typeface="Times New Roman" panose="02020603050405020304" charset="0"/>
                <a:cs typeface="Times New Roman" panose="02020603050405020304" charset="0"/>
              </a:rPr>
              <a:t>f</a:t>
            </a:r>
            <a:r>
              <a:rPr lang="en-US" altLang="zh-CN" sz="1600" baseline="-25000" dirty="0">
                <a:latin typeface="Times New Roman" panose="02020603050405020304" charset="0"/>
                <a:cs typeface="Times New Roman" panose="02020603050405020304" charset="0"/>
              </a:rPr>
              <a:t>0</a:t>
            </a: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) / </a:t>
            </a:r>
            <a:r>
              <a:rPr lang="en-US" altLang="zh-CN" sz="1600" i="1" dirty="0" err="1">
                <a:latin typeface="Times New Roman" panose="02020603050405020304" charset="0"/>
                <a:cs typeface="Times New Roman" panose="02020603050405020304" charset="0"/>
              </a:rPr>
              <a:t>f</a:t>
            </a:r>
            <a:r>
              <a:rPr lang="en-US" altLang="zh-CN" sz="1600" baseline="-25000" dirty="0" err="1">
                <a:latin typeface="Times New Roman" panose="02020603050405020304" charset="0"/>
                <a:cs typeface="Times New Roman" panose="02020603050405020304" charset="0"/>
              </a:rPr>
              <a:t>pi</a:t>
            </a:r>
            <a:r>
              <a:rPr lang="en-US" altLang="zh-CN" sz="1600" baseline="-25000" dirty="0">
                <a:latin typeface="Times New Roman" panose="02020603050405020304" charset="0"/>
                <a:cs typeface="Times New Roman" panose="02020603050405020304" charset="0"/>
              </a:rPr>
              <a:t>/2</a:t>
            </a: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 = </a:t>
            </a:r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0.0298</a:t>
            </a:r>
            <a:endParaRPr lang="zh-CN" altLang="en-US" sz="16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r="30510"/>
          <a:stretch>
            <a:fillRect/>
          </a:stretch>
        </p:blipFill>
        <p:spPr>
          <a:xfrm>
            <a:off x="8565320" y="1468487"/>
            <a:ext cx="3338919" cy="145794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3557" y="1473380"/>
            <a:ext cx="2006943" cy="2588442"/>
          </a:xfrm>
          <a:prstGeom prst="rect">
            <a:avLst/>
          </a:prstGeom>
        </p:spPr>
      </p:pic>
      <p:cxnSp>
        <p:nvCxnSpPr>
          <p:cNvPr id="24" name="直接箭头连接符 23"/>
          <p:cNvCxnSpPr/>
          <p:nvPr/>
        </p:nvCxnSpPr>
        <p:spPr>
          <a:xfrm>
            <a:off x="6217689" y="2579792"/>
            <a:ext cx="3971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flipH="1">
            <a:off x="8014475" y="2912301"/>
            <a:ext cx="47598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5676949" y="2200626"/>
            <a:ext cx="959485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200" dirty="0">
                <a:latin typeface="Times New Roman" panose="02020603050405020304" charset="0"/>
                <a:cs typeface="Times New Roman" panose="02020603050405020304" charset="0"/>
              </a:rPr>
              <a:t>Electric wall</a:t>
            </a:r>
            <a:endParaRPr lang="en-US" altLang="zh-CN" sz="12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784428" y="3296975"/>
            <a:ext cx="22926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600" i="1" dirty="0">
                <a:latin typeface="Times New Roman" panose="02020603050405020304" charset="0"/>
                <a:cs typeface="Times New Roman" panose="02020603050405020304" charset="0"/>
              </a:rPr>
              <a:t>k</a:t>
            </a: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 = (</a:t>
            </a:r>
            <a:r>
              <a:rPr lang="en-US" altLang="zh-CN" sz="1600" i="1" dirty="0" err="1">
                <a:latin typeface="Times New Roman" panose="02020603050405020304" charset="0"/>
                <a:cs typeface="Times New Roman" panose="02020603050405020304" charset="0"/>
              </a:rPr>
              <a:t>f</a:t>
            </a:r>
            <a:r>
              <a:rPr lang="en-US" altLang="zh-CN" sz="1600" baseline="-25000" dirty="0" err="1">
                <a:latin typeface="Times New Roman" panose="02020603050405020304" charset="0"/>
                <a:cs typeface="Times New Roman" panose="02020603050405020304" charset="0"/>
              </a:rPr>
              <a:t>pi</a:t>
            </a:r>
            <a:r>
              <a:rPr lang="en-US" altLang="zh-CN" sz="1600" baseline="-250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zh-CN" sz="1600" i="1" dirty="0">
                <a:latin typeface="Times New Roman" panose="02020603050405020304" charset="0"/>
                <a:cs typeface="Times New Roman" panose="02020603050405020304" charset="0"/>
              </a:rPr>
              <a:t>f</a:t>
            </a:r>
            <a:r>
              <a:rPr lang="en-US" altLang="zh-CN" sz="1600" baseline="-25000" dirty="0">
                <a:latin typeface="Times New Roman" panose="02020603050405020304" charset="0"/>
                <a:cs typeface="Times New Roman" panose="02020603050405020304" charset="0"/>
              </a:rPr>
              <a:t>0</a:t>
            </a: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) / </a:t>
            </a:r>
            <a:r>
              <a:rPr lang="en-US" altLang="zh-CN" sz="1600" i="1" dirty="0" err="1">
                <a:latin typeface="Times New Roman" panose="02020603050405020304" charset="0"/>
                <a:cs typeface="Times New Roman" panose="02020603050405020304" charset="0"/>
              </a:rPr>
              <a:t>f</a:t>
            </a:r>
            <a:r>
              <a:rPr lang="en-US" altLang="zh-CN" sz="1600" baseline="-25000" dirty="0" err="1">
                <a:latin typeface="Times New Roman" panose="02020603050405020304" charset="0"/>
                <a:cs typeface="Times New Roman" panose="02020603050405020304" charset="0"/>
              </a:rPr>
              <a:t>pi</a:t>
            </a:r>
            <a:r>
              <a:rPr lang="en-US" altLang="zh-CN" sz="1600" baseline="-25000" dirty="0">
                <a:latin typeface="Times New Roman" panose="02020603050405020304" charset="0"/>
                <a:cs typeface="Times New Roman" panose="02020603050405020304" charset="0"/>
              </a:rPr>
              <a:t>/2</a:t>
            </a:r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 = </a:t>
            </a:r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0.0314</a:t>
            </a:r>
            <a:endParaRPr lang="zh-CN" altLang="en-US" sz="16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014384" y="2974056"/>
            <a:ext cx="937895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200" dirty="0"/>
              <a:t>Electric wall</a:t>
            </a:r>
            <a:endParaRPr lang="en-US" altLang="zh-CN" sz="1200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595" y="4585970"/>
            <a:ext cx="5775325" cy="176339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7455" y="4307840"/>
            <a:ext cx="5314950" cy="233934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403340" y="347345"/>
            <a:ext cx="254000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en-US" altLang="zh-CN" i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Z</a:t>
            </a:r>
            <a:r>
              <a:rPr lang="en-US" altLang="zh-CN" baseline="-250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eff</a:t>
            </a: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 = 158.4 MΩ/m</a:t>
            </a: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lnSpc>
                <a:spcPct val="150000"/>
              </a:lnSpc>
            </a:pPr>
            <a:r>
              <a:rPr lang="en-US" altLang="zh-CN" i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Q</a:t>
            </a:r>
            <a:r>
              <a:rPr lang="en-US" altLang="zh-CN" baseline="-250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0</a:t>
            </a: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 =  8902</a:t>
            </a:r>
            <a:endParaRPr lang="zh-CN" alt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4030" y="1704340"/>
            <a:ext cx="2366010" cy="177482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030" y="3655060"/>
            <a:ext cx="2601595" cy="195135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050" y="1704340"/>
            <a:ext cx="2366010" cy="1774825"/>
          </a:xfrm>
          <a:prstGeom prst="rect">
            <a:avLst/>
          </a:prstGeom>
        </p:spPr>
      </p:pic>
      <p:cxnSp>
        <p:nvCxnSpPr>
          <p:cNvPr id="27" name="直接箭头连接符 26"/>
          <p:cNvCxnSpPr>
            <a:endCxn id="29" idx="0"/>
          </p:cNvCxnSpPr>
          <p:nvPr/>
        </p:nvCxnSpPr>
        <p:spPr>
          <a:xfrm>
            <a:off x="1705610" y="5541645"/>
            <a:ext cx="6985" cy="3041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944205" y="5845926"/>
            <a:ext cx="153606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Position of coupler</a:t>
            </a:r>
            <a:endParaRPr lang="en-US" altLang="zh-CN" sz="14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0040" y="1704340"/>
            <a:ext cx="2366010" cy="177482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0040" y="3655060"/>
            <a:ext cx="2601595" cy="19513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44199" y="249321"/>
            <a:ext cx="408432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Standing wave </a:t>
            </a:r>
            <a:r>
              <a:rPr lang="en-GB" altLang="zh-CN" sz="2000" b="1" dirty="0" err="1">
                <a:latin typeface="Times New Roman" panose="02020603050405020304" charset="0"/>
                <a:cs typeface="Times New Roman" panose="02020603050405020304" charset="0"/>
              </a:rPr>
              <a:t>linacs</a:t>
            </a:r>
            <a:r>
              <a:rPr lang="en-US" altLang="en-GB" sz="2000" b="1" dirty="0" err="1">
                <a:latin typeface="Times New Roman" panose="02020603050405020304" charset="0"/>
                <a:cs typeface="Times New Roman" panose="02020603050405020304" charset="0"/>
              </a:rPr>
              <a:t>-IOeRT system</a:t>
            </a:r>
            <a:endParaRPr lang="en-US" altLang="en-GB" sz="2000" b="1" dirty="0" err="1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6365" y="3655060"/>
            <a:ext cx="2601595" cy="1951355"/>
          </a:xfrm>
          <a:prstGeom prst="rect">
            <a:avLst/>
          </a:prstGeom>
        </p:spPr>
      </p:pic>
      <p:cxnSp>
        <p:nvCxnSpPr>
          <p:cNvPr id="2" name="直接箭头连接符 1"/>
          <p:cNvCxnSpPr>
            <a:endCxn id="4" idx="0"/>
          </p:cNvCxnSpPr>
          <p:nvPr/>
        </p:nvCxnSpPr>
        <p:spPr>
          <a:xfrm>
            <a:off x="3519170" y="5544820"/>
            <a:ext cx="6985" cy="3041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2757765" y="5849101"/>
            <a:ext cx="153606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Position of coupler</a:t>
            </a:r>
            <a:endParaRPr lang="en-US" altLang="zh-CN" sz="14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>
            <a:off x="5643880" y="5535295"/>
            <a:ext cx="6985" cy="3041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838025" y="5839576"/>
            <a:ext cx="153606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Position of coupler</a:t>
            </a:r>
            <a:endParaRPr lang="en-US" altLang="zh-CN" sz="14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3925" y="189865"/>
            <a:ext cx="3212465" cy="14909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/>
          <a:srcRect r="20758"/>
          <a:stretch>
            <a:fillRect/>
          </a:stretch>
        </p:blipFill>
        <p:spPr>
          <a:xfrm>
            <a:off x="8543925" y="3477895"/>
            <a:ext cx="3026410" cy="177228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58810" y="1844675"/>
            <a:ext cx="3404235" cy="161099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52155" y="5272405"/>
            <a:ext cx="3404235" cy="153797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44170" y="1062355"/>
            <a:ext cx="748093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The position of coupler affects both the reflection and the field distributation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721090" y="572770"/>
            <a:ext cx="54991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CST </a:t>
            </a:r>
            <a:endParaRPr lang="en-US" altLang="zh-CN"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721090" y="3619500"/>
            <a:ext cx="54991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CST </a:t>
            </a:r>
            <a:endParaRPr lang="en-US" altLang="zh-CN"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721090" y="2232025"/>
            <a:ext cx="198501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Equivelent circuit model </a:t>
            </a:r>
            <a:endParaRPr lang="en-US" altLang="zh-CN"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838565" y="5250180"/>
            <a:ext cx="198501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Equivelent circuit model </a:t>
            </a:r>
            <a:endParaRPr lang="en-US" altLang="zh-CN"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H="1">
            <a:off x="10617200" y="3644265"/>
            <a:ext cx="294005" cy="3625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10598785" y="3395345"/>
            <a:ext cx="15932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Position of coupler</a:t>
            </a:r>
            <a:endParaRPr lang="en-US" altLang="zh-CN" sz="14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344199" y="249321"/>
            <a:ext cx="408432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Standing wave </a:t>
            </a:r>
            <a:r>
              <a:rPr lang="en-GB" altLang="zh-CN" sz="2000" b="1" dirty="0" err="1">
                <a:latin typeface="Times New Roman" panose="02020603050405020304" charset="0"/>
                <a:cs typeface="Times New Roman" panose="02020603050405020304" charset="0"/>
              </a:rPr>
              <a:t>linacs</a:t>
            </a:r>
            <a:r>
              <a:rPr lang="en-US" altLang="en-GB" sz="2000" b="1" dirty="0" err="1">
                <a:latin typeface="Times New Roman" panose="02020603050405020304" charset="0"/>
                <a:cs typeface="Times New Roman" panose="02020603050405020304" charset="0"/>
              </a:rPr>
              <a:t>-IOeRT system</a:t>
            </a:r>
            <a:endParaRPr lang="en-US" altLang="en-GB" sz="2000" b="1" dirty="0" err="1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39215" y="1894205"/>
            <a:ext cx="23533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 algn="l"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Input 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RF power : P</a:t>
            </a:r>
            <a:r>
              <a:rPr lang="en-US" altLang="zh-CN" baseline="-25000">
                <a:latin typeface="Times New Roman" panose="02020603050405020304" charset="0"/>
                <a:cs typeface="Times New Roman" panose="02020603050405020304" charset="0"/>
              </a:rPr>
              <a:t>M</a:t>
            </a:r>
            <a:endParaRPr lang="en-US" altLang="zh-CN" baseline="-250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73860" y="5163820"/>
            <a:ext cx="255905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 algn="l"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E-gun voltage: V</a:t>
            </a:r>
            <a:r>
              <a:rPr lang="en-US" altLang="zh-CN" baseline="-25000">
                <a:latin typeface="Times New Roman" panose="02020603050405020304" charset="0"/>
                <a:cs typeface="Times New Roman" panose="02020603050405020304" charset="0"/>
              </a:rPr>
              <a:t>injection</a:t>
            </a:r>
            <a:endParaRPr lang="en-US" altLang="zh-CN" baseline="-2500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l"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Beam Current: I</a:t>
            </a:r>
            <a:r>
              <a:rPr lang="en-US" altLang="zh-CN" baseline="-25000">
                <a:latin typeface="Times New Roman" panose="02020603050405020304" charset="0"/>
                <a:cs typeface="Times New Roman" panose="02020603050405020304" charset="0"/>
              </a:rPr>
              <a:t>b</a:t>
            </a:r>
            <a:endParaRPr lang="en-US" altLang="zh-CN" baseline="-2500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l"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Beam waist: R</a:t>
            </a:r>
            <a:r>
              <a:rPr lang="en-US" altLang="zh-CN" baseline="-25000">
                <a:latin typeface="Times New Roman" panose="02020603050405020304" charset="0"/>
                <a:cs typeface="Times New Roman" panose="02020603050405020304" charset="0"/>
                <a:sym typeface="+mn-ea"/>
              </a:rPr>
              <a:t>b</a:t>
            </a:r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marL="285750" indent="-285750" algn="l"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Beam length: L</a:t>
            </a:r>
            <a:r>
              <a:rPr lang="en-US" altLang="zh-CN" baseline="-25000">
                <a:latin typeface="Times New Roman" panose="02020603050405020304" charset="0"/>
                <a:cs typeface="Times New Roman" panose="02020603050405020304" charset="0"/>
                <a:sym typeface="+mn-ea"/>
              </a:rPr>
              <a:t>b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endParaRPr lang="en-US" altLang="zh-CN" baseline="-250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61465" y="2839720"/>
            <a:ext cx="22428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Structure parameters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73860" y="3268345"/>
            <a:ext cx="392176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 algn="l"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Number of cavities: N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l"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Lengthes of cavities: L</a:t>
            </a:r>
            <a:r>
              <a:rPr lang="en-US" altLang="zh-CN" baseline="-25000">
                <a:latin typeface="Times New Roman" panose="02020603050405020304" charset="0"/>
                <a:cs typeface="Times New Roman" panose="02020603050405020304" charset="0"/>
                <a:sym typeface="+mn-ea"/>
              </a:rPr>
              <a:t>i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(i = 1,2,3...N)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l"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Field distributation: E</a:t>
            </a:r>
            <a:r>
              <a:rPr lang="en-US" altLang="zh-CN" baseline="-25000">
                <a:latin typeface="Times New Roman" panose="02020603050405020304" charset="0"/>
                <a:cs typeface="Times New Roman" panose="02020603050405020304" charset="0"/>
                <a:sym typeface="+mn-ea"/>
              </a:rPr>
              <a:t>i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 (i = 1,2,3...N)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l"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Position of coupler: p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53210" y="3208020"/>
            <a:ext cx="4264660" cy="13335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978015" y="4004310"/>
            <a:ext cx="171640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Beam dynamics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78015" y="4372610"/>
            <a:ext cx="2422525" cy="114744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103745" y="4483100"/>
            <a:ext cx="201993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 algn="l">
              <a:buFont typeface="Wingdings" panose="05000000000000000000" charset="0"/>
              <a:buChar char="Ø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Energy spectrum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l">
              <a:buFont typeface="Wingdings" panose="05000000000000000000" charset="0"/>
              <a:buChar char="Ø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Beam size</a:t>
            </a:r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marL="285750" indent="-285750" algn="l">
              <a:buFont typeface="Wingdings" panose="05000000000000000000" charset="0"/>
              <a:buChar char="Ø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Capture ratio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246880" y="1979295"/>
            <a:ext cx="46488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 algn="l"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Quality: Q</a:t>
            </a:r>
            <a:r>
              <a:rPr lang="en-US" altLang="zh-CN" baseline="-25000">
                <a:latin typeface="Times New Roman" panose="02020603050405020304" charset="0"/>
                <a:cs typeface="Times New Roman" panose="02020603050405020304" charset="0"/>
              </a:rPr>
              <a:t>0,i 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(i = 1,2,3...N)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 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l"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Effective shunt inpedence: Z</a:t>
            </a:r>
            <a:r>
              <a:rPr lang="en-US" altLang="zh-CN" baseline="-25000">
                <a:latin typeface="Times New Roman" panose="02020603050405020304" charset="0"/>
                <a:cs typeface="Times New Roman" panose="02020603050405020304" charset="0"/>
              </a:rPr>
              <a:t>eff,i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(i = 1,2,3...N)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144645" y="1856105"/>
            <a:ext cx="5156200" cy="89217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53210" y="5115560"/>
            <a:ext cx="4264660" cy="127317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30960" y="1856105"/>
            <a:ext cx="2553335" cy="4445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553210" y="4747260"/>
            <a:ext cx="18021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E-gun parameters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144645" y="1487805"/>
            <a:ext cx="162433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Cell parameters</a:t>
            </a:r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330960" y="1487805"/>
            <a:ext cx="224663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Magnetron parameters</a:t>
            </a:r>
            <a:endParaRPr lang="zh-CN" altLang="en-US"/>
          </a:p>
        </p:txBody>
      </p:sp>
      <p:sp>
        <p:nvSpPr>
          <p:cNvPr id="29" name="下箭头 28"/>
          <p:cNvSpPr/>
          <p:nvPr/>
        </p:nvSpPr>
        <p:spPr>
          <a:xfrm>
            <a:off x="2397125" y="2354580"/>
            <a:ext cx="133985" cy="3740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下箭头 29"/>
          <p:cNvSpPr/>
          <p:nvPr/>
        </p:nvSpPr>
        <p:spPr>
          <a:xfrm>
            <a:off x="4700905" y="2787650"/>
            <a:ext cx="133985" cy="3740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右箭头 30"/>
          <p:cNvSpPr/>
          <p:nvPr/>
        </p:nvSpPr>
        <p:spPr>
          <a:xfrm>
            <a:off x="6084570" y="4219575"/>
            <a:ext cx="440690" cy="1530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右箭头 31"/>
          <p:cNvSpPr/>
          <p:nvPr/>
        </p:nvSpPr>
        <p:spPr>
          <a:xfrm>
            <a:off x="6101080" y="5173345"/>
            <a:ext cx="440690" cy="1530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 flipH="1">
            <a:off x="333881" y="901207"/>
            <a:ext cx="49493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Design procedure of standing wave linac</a:t>
            </a: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344199" y="249321"/>
            <a:ext cx="408432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Standing wave </a:t>
            </a:r>
            <a:r>
              <a:rPr lang="en-GB" altLang="zh-CN" sz="2000" b="1" dirty="0" err="1">
                <a:latin typeface="Times New Roman" panose="02020603050405020304" charset="0"/>
                <a:cs typeface="Times New Roman" panose="02020603050405020304" charset="0"/>
              </a:rPr>
              <a:t>linacs</a:t>
            </a:r>
            <a:r>
              <a:rPr lang="en-US" altLang="en-GB" sz="2000" b="1" dirty="0" err="1">
                <a:latin typeface="Times New Roman" panose="02020603050405020304" charset="0"/>
                <a:cs typeface="Times New Roman" panose="02020603050405020304" charset="0"/>
              </a:rPr>
              <a:t>-IOeRT system</a:t>
            </a:r>
            <a:endParaRPr lang="en-US" altLang="en-GB" sz="2000" b="1" dirty="0" err="1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 flipH="1">
            <a:off x="333881" y="853582"/>
            <a:ext cx="494932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RF system design</a:t>
            </a: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3565" y="6076950"/>
            <a:ext cx="241998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[1] Patent: CN202030822824.3</a:t>
            </a:r>
            <a:endParaRPr lang="en-US" altLang="zh-CN"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 t="30301" b="54819"/>
          <a:stretch>
            <a:fillRect/>
          </a:stretch>
        </p:blipFill>
        <p:spPr>
          <a:xfrm>
            <a:off x="7572375" y="603250"/>
            <a:ext cx="3803650" cy="1132205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 rotWithShape="1">
          <a:blip r:embed="rId2"/>
          <a:srcRect l="5168" r="10754"/>
          <a:stretch>
            <a:fillRect/>
          </a:stretch>
        </p:blipFill>
        <p:spPr bwMode="auto">
          <a:xfrm rot="5400000">
            <a:off x="2303780" y="1396365"/>
            <a:ext cx="2867660" cy="6076950"/>
          </a:xfrm>
          <a:prstGeom prst="rect">
            <a:avLst/>
          </a:prstGeom>
          <a:ln>
            <a:noFill/>
          </a:ln>
        </p:spPr>
      </p:pic>
      <p:pic>
        <p:nvPicPr>
          <p:cNvPr id="10" name="图片 9"/>
          <p:cNvPicPr/>
          <p:nvPr/>
        </p:nvPicPr>
        <p:blipFill>
          <a:blip r:embed="rId3"/>
          <a:stretch>
            <a:fillRect/>
          </a:stretch>
        </p:blipFill>
        <p:spPr>
          <a:xfrm>
            <a:off x="7769860" y="4512945"/>
            <a:ext cx="3409315" cy="156400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83565" y="6383655"/>
            <a:ext cx="1032700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[2] 2013-RADMEDEX LLC-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A. V. Mishin</a:t>
            </a:r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NEW GENERATION X-BAND LINACS FOR MEDICAL AND INDUSTRIAL</a:t>
            </a:r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zh-CN" altLang="en-US" sz="1400">
                <a:latin typeface="Times New Roman" panose="02020603050405020304" charset="0"/>
                <a:cs typeface="Times New Roman" panose="02020603050405020304" charset="0"/>
              </a:rPr>
              <a:t>APPLICATIONS</a:t>
            </a:r>
            <a:endParaRPr lang="zh-CN" altLang="en-US"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7435" y="1769110"/>
            <a:ext cx="3761740" cy="243713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40715" y="1311910"/>
            <a:ext cx="4816475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The linac consists of two sections.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The energy is tuned by changing the phase and input power of the second section.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4199" y="249321"/>
            <a:ext cx="2193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9151" y="1505782"/>
            <a:ext cx="39677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Circular </a:t>
            </a: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electron-positron collider</a:t>
            </a:r>
            <a:endParaRPr lang="zh-CN" altLang="en-US" sz="20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1878" y="3071889"/>
            <a:ext cx="38186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Linear </a:t>
            </a: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electron-positron collider</a:t>
            </a:r>
            <a:endParaRPr lang="zh-CN" altLang="en-US" sz="20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9151" y="5639800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[1]</a:t>
            </a:r>
            <a:r>
              <a:rPr lang="zh-CN" altLang="en-US" sz="1200" dirty="0">
                <a:latin typeface="Times New Roman" panose="02020603050405020304" charset="0"/>
                <a:cs typeface="Times New Roman" panose="02020603050405020304" charset="0"/>
              </a:rPr>
              <a:t> http://home.cern/about/accelerators/large-electron-positron-collider</a:t>
            </a:r>
            <a:endParaRPr lang="zh-CN" altLang="en-US" sz="1200" dirty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 sz="12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[2]</a:t>
            </a:r>
            <a:r>
              <a:rPr lang="zh-CN" altLang="en-US" sz="1200" dirty="0">
                <a:latin typeface="Times New Roman" panose="02020603050405020304" charset="0"/>
                <a:cs typeface="Times New Roman" panose="02020603050405020304" charset="0"/>
              </a:rPr>
              <a:t> 1992-CERN-Igor-Status VLEPP RF Power Multiplier (VPM)</a:t>
            </a:r>
            <a:endParaRPr lang="zh-CN" altLang="en-US" sz="12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9151" y="1945956"/>
            <a:ext cx="65742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LEP (Large Electron-Positron collider): LIPS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BEPC&amp;BEPC</a:t>
            </a: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Ⅱ 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(Beijing Electron Positron Collider): SLED</a:t>
            </a:r>
            <a:endParaRPr lang="zh-CN" altLang="en-US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85869" y="3683288"/>
            <a:ext cx="3122738" cy="1457277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10115" y="948632"/>
            <a:ext cx="53479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Pulse compressors in </a:t>
            </a: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electron-positron collider</a:t>
            </a:r>
            <a:endParaRPr lang="zh-CN" altLang="en-US" sz="20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29165" y="3561678"/>
            <a:ext cx="251543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VLEPP: BOC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NLC/GLC: SLED</a:t>
            </a: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Ⅱ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JLC: SLED</a:t>
            </a: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Ⅱ</a:t>
            </a:r>
            <a:endParaRPr lang="zh-CN" altLang="en-US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624392" y="1398020"/>
            <a:ext cx="2554995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LCLS</a:t>
            </a: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SACLA XFEL facility</a:t>
            </a: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PAL-XFEL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SINAP-SXFEL</a:t>
            </a: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en-US" altLang="zh-CN" dirty="0" err="1">
                <a:latin typeface="Times New Roman" panose="02020603050405020304" charset="0"/>
                <a:cs typeface="Times New Roman" panose="02020603050405020304" charset="0"/>
              </a:rPr>
              <a:t>SwissFEL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624392" y="864339"/>
            <a:ext cx="32544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Pulse compressors in FELs</a:t>
            </a:r>
            <a:endParaRPr lang="zh-CN" altLang="en-US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624445" y="3472180"/>
            <a:ext cx="42208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Pulse compressors in High power test facility</a:t>
            </a:r>
            <a:endParaRPr lang="zh-CN" altLang="en-US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624392" y="4417022"/>
            <a:ext cx="2082621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Xbox 1-3, CERN</a:t>
            </a: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en-US" altLang="zh-CN" dirty="0" err="1">
                <a:latin typeface="Times New Roman" panose="02020603050405020304" charset="0"/>
                <a:cs typeface="Times New Roman" panose="02020603050405020304" charset="0"/>
              </a:rPr>
              <a:t>TPoT</a:t>
            </a: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, Tsinghua</a:t>
            </a: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258590" y="2712085"/>
            <a:ext cx="524764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200" b="1">
                <a:latin typeface="Times New Roman" panose="02020603050405020304" charset="0"/>
                <a:cs typeface="Times New Roman" panose="02020603050405020304" charset="0"/>
              </a:rPr>
              <a:t>Thanks for your attentation !</a:t>
            </a:r>
            <a:endParaRPr lang="en-US" altLang="zh-CN" sz="3200" b="1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7845" y="1344930"/>
            <a:ext cx="2023745" cy="1390650"/>
          </a:xfrm>
          <a:prstGeom prst="rect">
            <a:avLst/>
          </a:prstGeom>
        </p:spPr>
      </p:pic>
      <p:sp>
        <p:nvSpPr>
          <p:cNvPr id="4" name="文本框 7"/>
          <p:cNvSpPr txBox="1"/>
          <p:nvPr/>
        </p:nvSpPr>
        <p:spPr>
          <a:xfrm>
            <a:off x="648469" y="979919"/>
            <a:ext cx="158559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1974,SLAC,S-band</a:t>
            </a:r>
            <a:endParaRPr lang="en-US" altLang="zh-CN" sz="14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" name="文本框 9"/>
          <p:cNvSpPr txBox="1"/>
          <p:nvPr/>
        </p:nvSpPr>
        <p:spPr>
          <a:xfrm>
            <a:off x="494860" y="2738603"/>
            <a:ext cx="20660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Cylinder Cavity: TE</a:t>
            </a:r>
            <a:r>
              <a:rPr lang="en-US" altLang="zh-CN" sz="1600" baseline="-250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015</a:t>
            </a:r>
            <a:endParaRPr lang="zh-CN" altLang="en-US" sz="1600" dirty="0">
              <a:latin typeface="Times New Roman" panose="02020603050405020304" charset="0"/>
              <a:ea typeface="Microsoft YaHei" panose="020B0503020204020204" pitchFamily="34" charset="-122"/>
              <a:cs typeface="Times New Roman" panose="0202060305040502030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9695" y="1372870"/>
            <a:ext cx="1786255" cy="1390650"/>
          </a:xfrm>
          <a:prstGeom prst="rect">
            <a:avLst/>
          </a:prstGeom>
        </p:spPr>
      </p:pic>
      <p:sp>
        <p:nvSpPr>
          <p:cNvPr id="7" name="文本框 14"/>
          <p:cNvSpPr txBox="1"/>
          <p:nvPr/>
        </p:nvSpPr>
        <p:spPr>
          <a:xfrm>
            <a:off x="5015815" y="979630"/>
            <a:ext cx="16052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1984,CERN,S-band</a:t>
            </a:r>
            <a:endParaRPr lang="en-US" altLang="zh-CN" sz="14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3101" y="5827186"/>
            <a:ext cx="6988662" cy="8604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00" dirty="0">
                <a:latin typeface="Times New Roman" panose="02020603050405020304" charset="0"/>
                <a:cs typeface="Times New Roman" panose="02020603050405020304" charset="0"/>
              </a:rPr>
              <a:t>[1] </a:t>
            </a:r>
            <a:r>
              <a:rPr lang="zh-CN" altLang="en-US" sz="1000" dirty="0">
                <a:latin typeface="Times New Roman" panose="02020603050405020304" charset="0"/>
                <a:cs typeface="Times New Roman" panose="02020603050405020304" charset="0"/>
              </a:rPr>
              <a:t>1974-SLAC-Z. D. Farkas-A METHOD OF DOUBLING SLAC’s ENERGY</a:t>
            </a:r>
            <a:endParaRPr lang="en-US" altLang="zh-CN" sz="1000" dirty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 sz="1000" dirty="0">
                <a:latin typeface="Times New Roman" panose="02020603050405020304" charset="0"/>
                <a:cs typeface="Times New Roman" panose="02020603050405020304" charset="0"/>
              </a:rPr>
              <a:t>[2] 1983-A. </a:t>
            </a:r>
            <a:r>
              <a:rPr lang="en-US" altLang="zh-CN" sz="1000" dirty="0" err="1">
                <a:latin typeface="Times New Roman" panose="02020603050405020304" charset="0"/>
                <a:cs typeface="Times New Roman" panose="02020603050405020304" charset="0"/>
              </a:rPr>
              <a:t>Fiebig</a:t>
            </a:r>
            <a:r>
              <a:rPr lang="en-US" altLang="zh-CN" sz="1000" dirty="0">
                <a:latin typeface="Times New Roman" panose="02020603050405020304" charset="0"/>
                <a:cs typeface="Times New Roman" panose="02020603050405020304" charset="0"/>
              </a:rPr>
              <a:t> and R. </a:t>
            </a:r>
            <a:r>
              <a:rPr lang="en-US" altLang="zh-CN" sz="1000" dirty="0" err="1">
                <a:latin typeface="Times New Roman" panose="02020603050405020304" charset="0"/>
                <a:cs typeface="Times New Roman" panose="02020603050405020304" charset="0"/>
              </a:rPr>
              <a:t>Hohbach</a:t>
            </a:r>
            <a:r>
              <a:rPr lang="en-US" altLang="zh-CN" sz="1000" dirty="0">
                <a:latin typeface="Times New Roman" panose="02020603050405020304" charset="0"/>
                <a:cs typeface="Times New Roman" panose="02020603050405020304" charset="0"/>
              </a:rPr>
              <a:t> STUDY OF PEAK POWER DOUBLERS WITH SPHERICAL RESONATORS </a:t>
            </a:r>
            <a:endParaRPr lang="en-US" altLang="zh-CN" sz="1000" dirty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 sz="1000" dirty="0">
                <a:latin typeface="Times New Roman" panose="02020603050405020304" charset="0"/>
                <a:cs typeface="Times New Roman" panose="02020603050405020304" charset="0"/>
              </a:rPr>
              <a:t>[3] </a:t>
            </a:r>
            <a:r>
              <a:rPr lang="zh-CN" altLang="en-US" sz="1000" dirty="0">
                <a:latin typeface="Times New Roman" panose="02020603050405020304" charset="0"/>
                <a:cs typeface="Times New Roman" panose="02020603050405020304" charset="0"/>
              </a:rPr>
              <a:t>2004-CERN-Note-R.Bossart</a:t>
            </a:r>
            <a:r>
              <a:rPr lang="en-US" altLang="zh-CN" sz="1000" dirty="0"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zh-CN" altLang="en-US" sz="1000" dirty="0">
                <a:latin typeface="Times New Roman" panose="02020603050405020304" charset="0"/>
                <a:cs typeface="Times New Roman" panose="02020603050405020304" charset="0"/>
              </a:rPr>
              <a:t>High-power_Microwave_Pulse_Compression_of_Klystron</a:t>
            </a:r>
            <a:endParaRPr lang="zh-CN" altLang="en-US" sz="1000" dirty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 sz="1000" dirty="0">
                <a:latin typeface="Times New Roman" panose="02020603050405020304" charset="0"/>
                <a:cs typeface="Times New Roman" panose="02020603050405020304" charset="0"/>
              </a:rPr>
              <a:t>[4] 2010-RuPac-A 12 GHZ PULSE COMPRESSOR AND COMPONENTS FOR CLIC TEST STAND </a:t>
            </a:r>
            <a:endParaRPr lang="zh-CN" altLang="en-US" sz="1000" dirty="0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zh-CN" altLang="en-US" sz="1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" name="文本框 16"/>
          <p:cNvSpPr txBox="1"/>
          <p:nvPr/>
        </p:nvSpPr>
        <p:spPr>
          <a:xfrm>
            <a:off x="5067844" y="2754189"/>
            <a:ext cx="21275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Cylinder Cavity: TE</a:t>
            </a:r>
            <a:r>
              <a:rPr lang="en-US" altLang="zh-CN" sz="1600" baseline="-250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038</a:t>
            </a:r>
            <a:endParaRPr lang="zh-CN" altLang="en-US" sz="1600" dirty="0">
              <a:latin typeface="Times New Roman" panose="02020603050405020304" charset="0"/>
              <a:ea typeface="Microsoft YaHei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13" name="文本框 20"/>
          <p:cNvSpPr txBox="1"/>
          <p:nvPr/>
        </p:nvSpPr>
        <p:spPr>
          <a:xfrm>
            <a:off x="6979790" y="979500"/>
            <a:ext cx="272161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2009,CERN&amp;SLAC&amp;CEA,X-band</a:t>
            </a:r>
            <a:endParaRPr lang="en-US" altLang="zh-CN" sz="14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2979" y="1419190"/>
            <a:ext cx="841609" cy="1278000"/>
          </a:xfrm>
          <a:prstGeom prst="rect">
            <a:avLst/>
          </a:prstGeom>
        </p:spPr>
      </p:pic>
      <p:pic>
        <p:nvPicPr>
          <p:cNvPr id="15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6836756" y="1942143"/>
            <a:ext cx="1278000" cy="23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文本框 23"/>
          <p:cNvSpPr txBox="1"/>
          <p:nvPr/>
        </p:nvSpPr>
        <p:spPr>
          <a:xfrm>
            <a:off x="7144412" y="2744564"/>
            <a:ext cx="24945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Cylinder Cavity :TE</a:t>
            </a:r>
            <a:r>
              <a:rPr lang="en-US" altLang="zh-CN" sz="1600" baseline="-250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01&amp;</a:t>
            </a:r>
            <a:r>
              <a:rPr lang="en-US" altLang="zh-CN" sz="16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TE</a:t>
            </a:r>
            <a:r>
              <a:rPr lang="en-US" altLang="zh-CN" sz="1600" baseline="-250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02</a:t>
            </a:r>
            <a:endParaRPr lang="zh-CN" altLang="en-US" sz="16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430719" y="1446342"/>
            <a:ext cx="1636576" cy="124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文本框 25"/>
          <p:cNvSpPr txBox="1"/>
          <p:nvPr/>
        </p:nvSpPr>
        <p:spPr>
          <a:xfrm>
            <a:off x="9991492" y="979975"/>
            <a:ext cx="163449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2013,CERN,X-band</a:t>
            </a:r>
            <a:endParaRPr lang="en-US" altLang="zh-CN" sz="14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9" name="文本框 26"/>
          <p:cNvSpPr txBox="1"/>
          <p:nvPr/>
        </p:nvSpPr>
        <p:spPr>
          <a:xfrm>
            <a:off x="9817468" y="2735805"/>
            <a:ext cx="2206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Cylinder Cavity :TE</a:t>
            </a:r>
            <a:r>
              <a:rPr lang="en-US" altLang="zh-CN" sz="1600" baseline="-250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0,1,32</a:t>
            </a:r>
            <a:endParaRPr lang="zh-CN" altLang="en-US" sz="16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" name="文本框 29"/>
          <p:cNvSpPr txBox="1"/>
          <p:nvPr/>
        </p:nvSpPr>
        <p:spPr>
          <a:xfrm>
            <a:off x="2749440" y="979925"/>
            <a:ext cx="16052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1983,CERN,S-band</a:t>
            </a:r>
            <a:endParaRPr lang="en-US" altLang="zh-CN" sz="14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9550" y="1372870"/>
            <a:ext cx="2049145" cy="1390650"/>
          </a:xfrm>
          <a:prstGeom prst="rect">
            <a:avLst/>
          </a:prstGeom>
        </p:spPr>
      </p:pic>
      <p:sp>
        <p:nvSpPr>
          <p:cNvPr id="22" name="文本框 31"/>
          <p:cNvSpPr txBox="1"/>
          <p:nvPr/>
        </p:nvSpPr>
        <p:spPr>
          <a:xfrm>
            <a:off x="2722100" y="2738497"/>
            <a:ext cx="2175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Spherical Cavity : TE</a:t>
            </a:r>
            <a:r>
              <a:rPr lang="en-US" altLang="zh-CN" sz="1600" baseline="-250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461</a:t>
            </a:r>
            <a:endParaRPr lang="zh-CN" altLang="en-US" sz="16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3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18208" y="1442758"/>
            <a:ext cx="895779" cy="124200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344199" y="249321"/>
            <a:ext cx="2193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1860" y="3787140"/>
            <a:ext cx="1524000" cy="1473200"/>
          </a:xfrm>
          <a:prstGeom prst="rect">
            <a:avLst/>
          </a:prstGeom>
        </p:spPr>
      </p:pic>
      <p:sp>
        <p:nvSpPr>
          <p:cNvPr id="25" name="文本框 6"/>
          <p:cNvSpPr txBox="1"/>
          <p:nvPr/>
        </p:nvSpPr>
        <p:spPr>
          <a:xfrm>
            <a:off x="607791" y="3385455"/>
            <a:ext cx="245681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1990, Igor, For VLEPP, TM</a:t>
            </a:r>
            <a:r>
              <a:rPr lang="en-US" altLang="zh-CN" sz="1400" baseline="-25000" dirty="0">
                <a:latin typeface="Times New Roman" panose="02020603050405020304" charset="0"/>
                <a:cs typeface="Times New Roman" panose="02020603050405020304" charset="0"/>
              </a:rPr>
              <a:t>25,1,1</a:t>
            </a:r>
            <a:endParaRPr lang="en-US" altLang="zh-CN" sz="1400" baseline="-25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46780" y="3764280"/>
            <a:ext cx="1744980" cy="1473835"/>
          </a:xfrm>
          <a:prstGeom prst="rect">
            <a:avLst/>
          </a:prstGeom>
        </p:spPr>
      </p:pic>
      <p:sp>
        <p:nvSpPr>
          <p:cNvPr id="27" name="文本框 8"/>
          <p:cNvSpPr txBox="1"/>
          <p:nvPr/>
        </p:nvSpPr>
        <p:spPr>
          <a:xfrm>
            <a:off x="3129519" y="3375258"/>
            <a:ext cx="249809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2000, CERN, For CTF3,TM</a:t>
            </a:r>
            <a:r>
              <a:rPr lang="en-US" altLang="zh-CN" sz="1400" baseline="-25000" dirty="0">
                <a:latin typeface="Times New Roman" panose="02020603050405020304" charset="0"/>
                <a:cs typeface="Times New Roman" panose="02020603050405020304" charset="0"/>
              </a:rPr>
              <a:t>10,1,1</a:t>
            </a:r>
            <a:endParaRPr lang="en-US" altLang="zh-CN" sz="1400" baseline="-25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5365" y="3764915"/>
            <a:ext cx="1837690" cy="1473200"/>
          </a:xfrm>
          <a:prstGeom prst="rect">
            <a:avLst/>
          </a:prstGeom>
        </p:spPr>
      </p:pic>
      <p:sp>
        <p:nvSpPr>
          <p:cNvPr id="29" name="文本框 10"/>
          <p:cNvSpPr txBox="1"/>
          <p:nvPr/>
        </p:nvSpPr>
        <p:spPr>
          <a:xfrm>
            <a:off x="5692226" y="3384783"/>
            <a:ext cx="25971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2012, PSI, For SwissFEL,TM</a:t>
            </a:r>
            <a:r>
              <a:rPr lang="en-US" altLang="zh-CN" sz="1400" baseline="-25000" dirty="0">
                <a:latin typeface="Times New Roman" panose="02020603050405020304" charset="0"/>
                <a:cs typeface="Times New Roman" panose="02020603050405020304" charset="0"/>
              </a:rPr>
              <a:t>18,1,1</a:t>
            </a:r>
            <a:endParaRPr lang="en-US" altLang="zh-CN" sz="1400" baseline="-25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1"/>
          <a:srcRect l="6547" r="9424"/>
          <a:stretch>
            <a:fillRect/>
          </a:stretch>
        </p:blipFill>
        <p:spPr>
          <a:xfrm>
            <a:off x="9145905" y="3761740"/>
            <a:ext cx="1684655" cy="1498600"/>
          </a:xfrm>
          <a:prstGeom prst="rect">
            <a:avLst/>
          </a:prstGeom>
        </p:spPr>
      </p:pic>
      <p:sp>
        <p:nvSpPr>
          <p:cNvPr id="31" name="文本框 18"/>
          <p:cNvSpPr txBox="1"/>
          <p:nvPr/>
        </p:nvSpPr>
        <p:spPr>
          <a:xfrm>
            <a:off x="8453667" y="3375028"/>
            <a:ext cx="32771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Times New Roman" panose="02020603050405020304" charset="0"/>
                <a:cs typeface="Times New Roman" panose="02020603050405020304" charset="0"/>
              </a:rPr>
              <a:t>2019, CERN, For XBox2(11.994GHz)</a:t>
            </a:r>
            <a:endParaRPr lang="en-US" altLang="zh-CN" sz="14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071995" y="5846445"/>
            <a:ext cx="4980305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0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[5] </a:t>
            </a:r>
            <a:r>
              <a:rPr lang="zh-CN" altLang="en-US" sz="10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1994-KEK-Linac-DEVELOPMENT OF AN RF PULSE COMPRESSOR</a:t>
            </a:r>
            <a:endParaRPr lang="en-US" altLang="zh-CN" sz="1000" dirty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 sz="10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[6]</a:t>
            </a:r>
            <a:r>
              <a:rPr lang="zh-CN" altLang="en-US" sz="10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 2013-CERN-Igor-X-band SLED type Pulse Compressor</a:t>
            </a:r>
            <a:endParaRPr lang="zh-CN" altLang="en-US" sz="1000" dirty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 sz="10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[7]</a:t>
            </a:r>
            <a:r>
              <a:rPr lang="zh-CN" altLang="en-US" sz="10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 2016-CLIC_Woekshop_PSI_FEL_BOC</a:t>
            </a:r>
            <a:endParaRPr lang="zh-CN" altLang="en-US" sz="1000" dirty="0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4199" y="249321"/>
            <a:ext cx="2193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1530" y="5730875"/>
            <a:ext cx="7939405" cy="9372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1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[1]</a:t>
            </a:r>
            <a:r>
              <a:rPr lang="zh-CN" altLang="en-US" sz="11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 2016-ipac16-Wanjuwen-R&amp;D FOR A SUPER COMPACT SLED SYSTEM AT SLAC</a:t>
            </a:r>
            <a:endParaRPr lang="en-US" altLang="zh-CN" sz="1100" u="sng" dirty="0" err="1">
              <a:latin typeface="Times New Roman" panose="02020603050405020304" charset="0"/>
              <a:cs typeface="Times New Roman" panose="02020603050405020304" charset="0"/>
              <a:sym typeface="+mn-ea"/>
              <a:hlinkClick r:id="rId1"/>
            </a:endParaRPr>
          </a:p>
          <a:p>
            <a:r>
              <a:rPr lang="zh-CN" altLang="en-US" sz="1100" dirty="0">
                <a:latin typeface="Times New Roman" panose="02020603050405020304" charset="0"/>
                <a:cs typeface="Times New Roman" panose="02020603050405020304" charset="0"/>
                <a:sym typeface="+mn-ea"/>
                <a:hlinkClick r:id="rId1"/>
              </a:rPr>
              <a:t>[2] </a:t>
            </a:r>
            <a:r>
              <a:rPr lang="en-US" altLang="zh-CN" sz="1100" dirty="0">
                <a:latin typeface="Times New Roman" panose="02020603050405020304" charset="0"/>
                <a:cs typeface="Times New Roman" panose="02020603050405020304" charset="0"/>
                <a:sym typeface="+mn-ea"/>
                <a:hlinkClick r:id="rId1"/>
              </a:rPr>
              <a:t>2017-Tsinghua-Ping Wang, </a:t>
            </a:r>
            <a:r>
              <a:rPr lang="zh-CN" altLang="en-US" sz="1100" dirty="0">
                <a:latin typeface="Times New Roman" panose="02020603050405020304" charset="0"/>
                <a:cs typeface="Times New Roman" panose="02020603050405020304" charset="0"/>
                <a:sym typeface="+mn-ea"/>
                <a:hlinkClick r:id="rId1"/>
              </a:rPr>
              <a:t>rf</a:t>
            </a:r>
            <a:r>
              <a:rPr lang="zh-CN" altLang="en-US" sz="1100" dirty="0">
                <a:latin typeface="Times New Roman" panose="02020603050405020304" charset="0"/>
                <a:cs typeface="Times New Roman" panose="02020603050405020304" charset="0"/>
                <a:sym typeface="+mn-ea"/>
                <a:hlinkClick r:id="rId1"/>
              </a:rPr>
              <a:t> design of a pulse compressor with correction cavity chain for klystron-based compact linear collider</a:t>
            </a:r>
            <a:r>
              <a:rPr lang="zh-CN" altLang="en-US" sz="11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,</a:t>
            </a:r>
            <a:endParaRPr lang="zh-CN" altLang="en-US" sz="1100" dirty="0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r>
              <a:rPr lang="zh-CN" altLang="en-US" sz="11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[3] </a:t>
            </a:r>
            <a:r>
              <a:rPr lang="en-US" altLang="zh-CN" sz="11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2019- SINAP-Zongbin Li, </a:t>
            </a:r>
            <a:r>
              <a:rPr lang="zh-CN" altLang="en-US" sz="11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High power test of the first C-band spherical pulse compressor prototype</a:t>
            </a:r>
            <a:endParaRPr lang="zh-CN" altLang="en-US" sz="1100" dirty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 sz="1100" dirty="0">
                <a:latin typeface="Times New Roman" panose="02020603050405020304" charset="0"/>
                <a:cs typeface="Times New Roman" panose="02020603050405020304" charset="0"/>
              </a:rPr>
              <a:t>[4] </a:t>
            </a:r>
            <a:r>
              <a:rPr lang="zh-CN" altLang="en-US" sz="1100" dirty="0">
                <a:latin typeface="Times New Roman" panose="02020603050405020304" charset="0"/>
                <a:cs typeface="Times New Roman" panose="02020603050405020304" charset="0"/>
              </a:rPr>
              <a:t>2005-SLAC-SamiG.-PRST-High-power multimode X-band rf pulse compression system for future linear colliders</a:t>
            </a:r>
            <a:endParaRPr lang="zh-CN" altLang="en-US" sz="1100" dirty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 sz="1100" dirty="0">
                <a:latin typeface="Times New Roman" panose="02020603050405020304" charset="0"/>
                <a:cs typeface="Times New Roman" panose="02020603050405020304" charset="0"/>
              </a:rPr>
              <a:t>[5]</a:t>
            </a:r>
            <a:r>
              <a:rPr lang="zh-CN" altLang="en-US" sz="1100" dirty="0">
                <a:latin typeface="Times New Roman" panose="02020603050405020304" charset="0"/>
                <a:cs typeface="Times New Roman" panose="02020603050405020304" charset="0"/>
              </a:rPr>
              <a:t> 2006-CERN-Igor-EPAC-STATUS OF 30 GHZ HIGH POWER RF PULSE COMPRESSOR FOR CTF3</a:t>
            </a:r>
            <a:endParaRPr lang="zh-CN" altLang="en-US" sz="11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806" y="3588845"/>
            <a:ext cx="2582703" cy="178363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8183" y="3588845"/>
            <a:ext cx="1900383" cy="1783636"/>
          </a:xfrm>
          <a:prstGeom prst="rect">
            <a:avLst/>
          </a:prstGeom>
        </p:spPr>
      </p:pic>
      <p:sp>
        <p:nvSpPr>
          <p:cNvPr id="12" name="文本框 18"/>
          <p:cNvSpPr txBox="1"/>
          <p:nvPr/>
        </p:nvSpPr>
        <p:spPr>
          <a:xfrm>
            <a:off x="638204" y="3213551"/>
            <a:ext cx="3277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2005,SLAC,For NLC(11.424GHz)</a:t>
            </a:r>
            <a:endParaRPr lang="zh-CN" altLang="en-US" sz="16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3" name="文本框 23"/>
          <p:cNvSpPr txBox="1"/>
          <p:nvPr/>
        </p:nvSpPr>
        <p:spPr>
          <a:xfrm>
            <a:off x="3815166" y="3211195"/>
            <a:ext cx="2826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2006,CERN,For CLIC (30GHz)</a:t>
            </a:r>
            <a:endParaRPr lang="zh-CN" altLang="en-US" sz="16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9425" y="3211830"/>
            <a:ext cx="6246495" cy="22967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146" y="1293160"/>
            <a:ext cx="1980248" cy="127825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932500" y="2612457"/>
            <a:ext cx="185039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Spherical Cavity :TE</a:t>
            </a:r>
            <a:r>
              <a:rPr lang="en-US" altLang="zh-CN" sz="1400" baseline="-250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114</a:t>
            </a:r>
            <a:endParaRPr lang="en-US" altLang="zh-CN" sz="1400" baseline="-25000" dirty="0">
              <a:latin typeface="Times New Roman" panose="02020603050405020304" charset="0"/>
              <a:ea typeface="Microsoft YaHei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47611" y="946031"/>
            <a:ext cx="18357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2016,SLAC,X-band</a:t>
            </a:r>
            <a:endParaRPr lang="zh-CN" altLang="en-US" sz="16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5965" y="1218565"/>
            <a:ext cx="2160905" cy="1426845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3385376" y="947301"/>
            <a:ext cx="184150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2021,CERN,X-band</a:t>
            </a:r>
            <a:endParaRPr lang="zh-CN" altLang="en-US" sz="16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161350" y="2645477"/>
            <a:ext cx="259016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Bowl-shaped open cavity :TE</a:t>
            </a:r>
            <a:r>
              <a:rPr lang="en-US" altLang="zh-CN" sz="1400" baseline="-250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1,2,13</a:t>
            </a:r>
            <a:endParaRPr lang="en-US" altLang="zh-CN" sz="1400" baseline="-25000" dirty="0">
              <a:latin typeface="Times New Roman" panose="02020603050405020304" charset="0"/>
              <a:ea typeface="Microsoft YaHei" panose="020B0503020204020204" pitchFamily="34" charset="-122"/>
              <a:cs typeface="Times New Roman" panose="02020603050405020304" charset="0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7070" y="1275080"/>
            <a:ext cx="2038985" cy="1359535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5929186" y="955556"/>
            <a:ext cx="20421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2019,Tsinghua,X-band</a:t>
            </a:r>
            <a:endParaRPr lang="zh-CN" altLang="en-US" sz="16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802950" y="2614997"/>
            <a:ext cx="20815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Corrugated cavity :HE</a:t>
            </a:r>
            <a:r>
              <a:rPr lang="en-US" altLang="zh-CN" sz="1400" baseline="-250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1,1,14</a:t>
            </a:r>
            <a:endParaRPr lang="en-US" altLang="zh-CN" sz="1400" baseline="-25000" dirty="0">
              <a:latin typeface="Times New Roman" panose="02020603050405020304" charset="0"/>
              <a:ea typeface="Microsoft YaHei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428546" y="929521"/>
            <a:ext cx="185356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latin typeface="Times New Roman" panose="02020603050405020304" charset="0"/>
                <a:cs typeface="Times New Roman" panose="02020603050405020304" charset="0"/>
              </a:rPr>
              <a:t>2019,SINAP,C-band</a:t>
            </a:r>
            <a:endParaRPr lang="zh-CN" altLang="en-US" sz="16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41005" y="1338580"/>
            <a:ext cx="2887980" cy="1233170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8530275" y="2595947"/>
            <a:ext cx="185039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Spherical Cavity :TE</a:t>
            </a:r>
            <a:r>
              <a:rPr lang="en-US" altLang="zh-CN" sz="1400" baseline="-25000" dirty="0">
                <a:latin typeface="Times New Roman" panose="02020603050405020304" charset="0"/>
                <a:ea typeface="Microsoft YaHei" panose="020B0503020204020204" pitchFamily="34" charset="-122"/>
                <a:cs typeface="Times New Roman" panose="02020603050405020304" charset="0"/>
              </a:rPr>
              <a:t>113</a:t>
            </a:r>
            <a:endParaRPr lang="en-US" altLang="zh-CN" sz="1400" baseline="-25000" dirty="0">
              <a:latin typeface="Times New Roman" panose="02020603050405020304" charset="0"/>
              <a:ea typeface="Microsoft YaHei" panose="020B0503020204020204" pitchFamily="34" charset="-122"/>
              <a:cs typeface="Times New Roman" panose="02020603050405020304" charset="0"/>
            </a:endParaRPr>
          </a:p>
        </p:txBody>
      </p:sp>
      <p:pic>
        <p:nvPicPr>
          <p:cNvPr id="7" name="Picture 8"/>
          <p:cNvPicPr/>
          <p:nvPr/>
        </p:nvPicPr>
        <p:blipFill>
          <a:blip r:embed="rId8"/>
          <a:stretch>
            <a:fillRect/>
          </a:stretch>
        </p:blipFill>
        <p:spPr>
          <a:xfrm>
            <a:off x="9163391" y="3348430"/>
            <a:ext cx="2880000" cy="2160000"/>
          </a:xfrm>
          <a:prstGeom prst="rect">
            <a:avLst/>
          </a:prstGeom>
        </p:spPr>
      </p:pic>
      <p:pic>
        <p:nvPicPr>
          <p:cNvPr id="3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39656" y="3348430"/>
            <a:ext cx="2876452" cy="216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214235" y="4062730"/>
            <a:ext cx="13163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SLED2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31705" y="4062730"/>
            <a:ext cx="13163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SLED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BOC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2740" y="919584"/>
            <a:ext cx="4782940" cy="33177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文本框 1"/>
          <p:cNvSpPr txBox="1"/>
          <p:nvPr/>
        </p:nvSpPr>
        <p:spPr>
          <a:xfrm>
            <a:off x="344199" y="249321"/>
            <a:ext cx="4849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Correction cavity chain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093" y="4337645"/>
            <a:ext cx="2758907" cy="2119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3" y="4332091"/>
            <a:ext cx="2758907" cy="212528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23" name="图片 22"/>
          <p:cNvPicPr/>
          <p:nvPr/>
        </p:nvPicPr>
        <p:blipFill>
          <a:blip r:embed="rId4"/>
          <a:stretch>
            <a:fillRect/>
          </a:stretch>
        </p:blipFill>
        <p:spPr>
          <a:xfrm>
            <a:off x="6245470" y="1076602"/>
            <a:ext cx="4782939" cy="3885997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6096000" y="5394732"/>
            <a:ext cx="54696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Times New Roman" panose="02020603050405020304" charset="0"/>
                <a:cs typeface="Times New Roman" panose="02020603050405020304" charset="0"/>
              </a:rPr>
              <a:t>[1] </a:t>
            </a:r>
            <a:r>
              <a:rPr lang="zh-CN" altLang="en-US" sz="1200" dirty="0">
                <a:latin typeface="Times New Roman" panose="02020603050405020304" charset="0"/>
                <a:cs typeface="Times New Roman" panose="02020603050405020304" charset="0"/>
              </a:rPr>
              <a:t>Updated baseline for a staged Compact Linear Collider, edited by P.N. Burrows, P. Lebrun, L. Linssen, D. Schulte, E. Sicking, S. Stapnes, M.A. Thomson, CERN–2016–004 (CERN, Geneva, 2016),</a:t>
            </a:r>
            <a:endParaRPr lang="zh-CN" altLang="en-US" sz="12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4199" y="249321"/>
            <a:ext cx="4849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Correction cavity chain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4585" y="934129"/>
            <a:ext cx="389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RF Design of correction cavity chain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Picture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641863">
            <a:off x="5346771" y="1995494"/>
            <a:ext cx="1083088" cy="98354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2"/>
          <a:stretch>
            <a:fillRect/>
          </a:stretch>
        </p:blipFill>
        <p:spPr>
          <a:xfrm>
            <a:off x="325537" y="3676393"/>
            <a:ext cx="2771648" cy="2003997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758825" y="1617345"/>
            <a:ext cx="4235450" cy="1405255"/>
            <a:chOff x="962075" y="2029230"/>
            <a:chExt cx="3413011" cy="1132548"/>
          </a:xfrm>
        </p:grpSpPr>
        <p:pic>
          <p:nvPicPr>
            <p:cNvPr id="7" name="图片 6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962075" y="2029230"/>
              <a:ext cx="3413011" cy="1132548"/>
            </a:xfrm>
            <a:prstGeom prst="rect">
              <a:avLst/>
            </a:prstGeom>
          </p:spPr>
        </p:pic>
        <p:sp>
          <p:nvSpPr>
            <p:cNvPr id="8" name="圆角矩形 18"/>
            <p:cNvSpPr/>
            <p:nvPr/>
          </p:nvSpPr>
          <p:spPr bwMode="auto">
            <a:xfrm>
              <a:off x="1060798" y="2060848"/>
              <a:ext cx="360040" cy="288032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DengXian Light" panose="02010600030101010101" charset="-122"/>
                <a:ea typeface="华文细黑" pitchFamily="-109" charset="-122"/>
                <a:cs typeface="华文细黑" pitchFamily="-109" charset="-122"/>
                <a:sym typeface="DengXian Light" panose="02010600030101010101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493226" y="6003584"/>
            <a:ext cx="110970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Times New Roman" panose="02020603050405020304" charset="0"/>
                <a:cs typeface="Times New Roman" panose="02020603050405020304" charset="0"/>
              </a:rPr>
              <a:t>[1] Ping Wang, </a:t>
            </a:r>
            <a:r>
              <a:rPr lang="en-US" altLang="zh-CN" sz="1200" dirty="0" err="1">
                <a:latin typeface="Times New Roman" panose="02020603050405020304" charset="0"/>
                <a:cs typeface="Times New Roman" panose="02020603050405020304" charset="0"/>
              </a:rPr>
              <a:t>Hao</a:t>
            </a:r>
            <a:r>
              <a:rPr lang="en-US" altLang="zh-CN" sz="12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sz="1200" dirty="0" err="1">
                <a:latin typeface="Times New Roman" panose="02020603050405020304" charset="0"/>
                <a:cs typeface="Times New Roman" panose="02020603050405020304" charset="0"/>
              </a:rPr>
              <a:t>Zha</a:t>
            </a:r>
            <a:r>
              <a:rPr lang="en-US" altLang="zh-CN" sz="1200" dirty="0">
                <a:latin typeface="Times New Roman" panose="02020603050405020304" charset="0"/>
                <a:cs typeface="Times New Roman" panose="02020603050405020304" charset="0"/>
              </a:rPr>
              <a:t>, Igor </a:t>
            </a:r>
            <a:r>
              <a:rPr lang="en-US" altLang="zh-CN" sz="1200" dirty="0" err="1">
                <a:latin typeface="Times New Roman" panose="02020603050405020304" charset="0"/>
                <a:cs typeface="Times New Roman" panose="02020603050405020304" charset="0"/>
              </a:rPr>
              <a:t>Syratchev</a:t>
            </a:r>
            <a:r>
              <a:rPr lang="en-US" altLang="zh-CN" sz="1200" dirty="0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zh-CN" sz="1200" dirty="0" err="1">
                <a:latin typeface="Times New Roman" panose="02020603050405020304" charset="0"/>
                <a:cs typeface="Times New Roman" panose="02020603050405020304" charset="0"/>
              </a:rPr>
              <a:t>Jiaru</a:t>
            </a:r>
            <a:r>
              <a:rPr lang="en-US" altLang="zh-CN" sz="1200" dirty="0">
                <a:latin typeface="Times New Roman" panose="02020603050405020304" charset="0"/>
                <a:cs typeface="Times New Roman" panose="02020603050405020304" charset="0"/>
              </a:rPr>
              <a:t> Shi, and </a:t>
            </a:r>
            <a:r>
              <a:rPr lang="en-US" altLang="zh-CN" sz="1200" dirty="0" err="1">
                <a:latin typeface="Times New Roman" panose="02020603050405020304" charset="0"/>
                <a:cs typeface="Times New Roman" panose="02020603050405020304" charset="0"/>
              </a:rPr>
              <a:t>Huaibi</a:t>
            </a:r>
            <a:r>
              <a:rPr lang="en-US" altLang="zh-CN" sz="1200" dirty="0">
                <a:latin typeface="Times New Roman" panose="02020603050405020304" charset="0"/>
                <a:cs typeface="Times New Roman" panose="02020603050405020304" charset="0"/>
              </a:rPr>
              <a:t> Chen</a:t>
            </a:r>
            <a:r>
              <a:rPr lang="zh-CN" altLang="en-US" sz="1200" dirty="0">
                <a:latin typeface="Times New Roman" panose="02020603050405020304" charset="0"/>
                <a:cs typeface="Times New Roman" panose="02020603050405020304" charset="0"/>
              </a:rPr>
              <a:t>， </a:t>
            </a:r>
            <a:r>
              <a:rPr lang="en-US" altLang="zh-CN" sz="1200" u="sng" dirty="0" err="1">
                <a:latin typeface="Times New Roman" panose="02020603050405020304" charset="0"/>
                <a:cs typeface="Times New Roman" panose="02020603050405020304" charset="0"/>
                <a:hlinkClick r:id="rId4"/>
              </a:rPr>
              <a:t>rf</a:t>
            </a:r>
            <a:r>
              <a:rPr lang="en-US" altLang="zh-CN" sz="1200" u="sng" dirty="0">
                <a:latin typeface="Times New Roman" panose="02020603050405020304" charset="0"/>
                <a:cs typeface="Times New Roman" panose="02020603050405020304" charset="0"/>
                <a:hlinkClick r:id="rId4"/>
              </a:rPr>
              <a:t> design of a pulse compressor with correction cavity chain for klystron-based compact linear collider</a:t>
            </a:r>
            <a:r>
              <a:rPr lang="en-US" altLang="zh-CN" sz="1200" u="sng" dirty="0">
                <a:latin typeface="Times New Roman" panose="02020603050405020304" charset="0"/>
                <a:cs typeface="Times New Roman" panose="02020603050405020304" charset="0"/>
              </a:rPr>
              <a:t>,</a:t>
            </a:r>
            <a:r>
              <a:rPr lang="en-US" altLang="zh-CN" sz="1200" dirty="0">
                <a:latin typeface="Times New Roman" panose="02020603050405020304" charset="0"/>
                <a:cs typeface="Times New Roman" panose="02020603050405020304" charset="0"/>
              </a:rPr>
              <a:t> Phys. Rev. </a:t>
            </a:r>
            <a:r>
              <a:rPr lang="en-US" altLang="zh-CN" sz="1200" dirty="0" err="1">
                <a:latin typeface="Times New Roman" panose="02020603050405020304" charset="0"/>
                <a:cs typeface="Times New Roman" panose="02020603050405020304" charset="0"/>
              </a:rPr>
              <a:t>Accel</a:t>
            </a:r>
            <a:r>
              <a:rPr lang="en-US" altLang="zh-CN" sz="1200" dirty="0">
                <a:latin typeface="Times New Roman" panose="02020603050405020304" charset="0"/>
                <a:cs typeface="Times New Roman" panose="02020603050405020304" charset="0"/>
              </a:rPr>
              <a:t>. Beams 20, 112001 (2017)</a:t>
            </a:r>
            <a:endParaRPr lang="en-US" altLang="zh-CN" sz="12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0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3886" y="942458"/>
            <a:ext cx="1087756" cy="10395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3380383" y="3409368"/>
            <a:ext cx="2829378" cy="2271046"/>
            <a:chOff x="982676" y="3779105"/>
            <a:chExt cx="2572162" cy="2064587"/>
          </a:xfrm>
        </p:grpSpPr>
        <p:pic>
          <p:nvPicPr>
            <p:cNvPr id="12" name="图片 11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982676" y="3846566"/>
              <a:ext cx="2572162" cy="1997126"/>
            </a:xfrm>
            <a:prstGeom prst="rect">
              <a:avLst/>
            </a:prstGeom>
          </p:spPr>
        </p:pic>
        <p:sp>
          <p:nvSpPr>
            <p:cNvPr id="13" name="圆角矩形 1"/>
            <p:cNvSpPr/>
            <p:nvPr/>
          </p:nvSpPr>
          <p:spPr>
            <a:xfrm>
              <a:off x="1144581" y="3779105"/>
              <a:ext cx="344473" cy="25878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16370" y="3168015"/>
            <a:ext cx="1803400" cy="2429510"/>
            <a:chOff x="403225" y="1354137"/>
            <a:chExt cx="3013107" cy="4057650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03225" y="1354137"/>
              <a:ext cx="2571750" cy="4057650"/>
            </a:xfrm>
            <a:prstGeom prst="rect">
              <a:avLst/>
            </a:prstGeom>
          </p:spPr>
        </p:pic>
        <p:cxnSp>
          <p:nvCxnSpPr>
            <p:cNvPr id="16" name="直接箭头连接符 15"/>
            <p:cNvCxnSpPr>
              <a:endCxn id="17" idx="1"/>
            </p:cNvCxnSpPr>
            <p:nvPr/>
          </p:nvCxnSpPr>
          <p:spPr>
            <a:xfrm>
              <a:off x="1713169" y="3221823"/>
              <a:ext cx="271382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1984045" y="2914201"/>
              <a:ext cx="1432287" cy="6151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/>
                <a:t>r</a:t>
              </a:r>
              <a:r>
                <a:rPr lang="en-US" altLang="zh-CN" baseline="-25000" dirty="0" err="1"/>
                <a:t>mm</a:t>
              </a:r>
              <a:endParaRPr lang="zh-CN" altLang="en-US" baseline="-25000" dirty="0"/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19863" y="3226946"/>
            <a:ext cx="3688459" cy="2565451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5583408" y="3041708"/>
            <a:ext cx="74505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TE</a:t>
            </a:r>
            <a:r>
              <a:rPr lang="en-US" altLang="zh-CN" baseline="-25000" dirty="0">
                <a:latin typeface="Times New Roman" panose="02020603050405020304" charset="0"/>
                <a:cs typeface="Times New Roman" panose="02020603050405020304" charset="0"/>
              </a:rPr>
              <a:t>112</a:t>
            </a:r>
            <a:endParaRPr lang="zh-CN" altLang="en-US" baseline="-25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918960" y="828040"/>
            <a:ext cx="3995420" cy="2339975"/>
            <a:chOff x="7379457" y="1185680"/>
            <a:chExt cx="4342645" cy="2542740"/>
          </a:xfrm>
        </p:grpSpPr>
        <p:pic>
          <p:nvPicPr>
            <p:cNvPr id="23" name="图片 22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7379457" y="1185680"/>
              <a:ext cx="4342645" cy="2542740"/>
            </a:xfrm>
            <a:prstGeom prst="rect">
              <a:avLst/>
            </a:prstGeom>
          </p:spPr>
        </p:pic>
        <p:sp>
          <p:nvSpPr>
            <p:cNvPr id="24" name="圆角矩形 28"/>
            <p:cNvSpPr/>
            <p:nvPr/>
          </p:nvSpPr>
          <p:spPr>
            <a:xfrm>
              <a:off x="7421078" y="1185680"/>
              <a:ext cx="452387" cy="45061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/>
              <a:endParaRPr lang="zh-CN" altLang="en-US"/>
            </a:p>
          </p:txBody>
        </p:sp>
      </p:grpSp>
      <p:cxnSp>
        <p:nvCxnSpPr>
          <p:cNvPr id="25" name="直接箭头连接符 24"/>
          <p:cNvCxnSpPr/>
          <p:nvPr/>
        </p:nvCxnSpPr>
        <p:spPr>
          <a:xfrm>
            <a:off x="3794760" y="2901315"/>
            <a:ext cx="229870" cy="1773555"/>
          </a:xfrm>
          <a:prstGeom prst="straightConnector1">
            <a:avLst/>
          </a:prstGeom>
          <a:ln w="28575">
            <a:gradFill>
              <a:gsLst>
                <a:gs pos="0">
                  <a:srgbClr val="14CD68"/>
                </a:gs>
                <a:gs pos="100000">
                  <a:srgbClr val="035C7D"/>
                </a:gs>
              </a:gsLst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861695" y="2929890"/>
            <a:ext cx="2884805" cy="190754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4925695" y="2824480"/>
            <a:ext cx="556260" cy="1006475"/>
          </a:xfrm>
          <a:prstGeom prst="straightConnector1">
            <a:avLst/>
          </a:prstGeom>
          <a:ln w="28575"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156190" y="1259813"/>
            <a:ext cx="3313464" cy="1947613"/>
            <a:chOff x="899592" y="1166272"/>
            <a:chExt cx="4187306" cy="246124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/>
            <a:srcRect/>
            <a:stretch>
              <a:fillRect/>
            </a:stretch>
          </p:blipFill>
          <p:spPr>
            <a:xfrm>
              <a:off x="899592" y="1196752"/>
              <a:ext cx="4187306" cy="2430767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 bwMode="auto">
            <a:xfrm>
              <a:off x="2483768" y="1166272"/>
              <a:ext cx="648072" cy="7200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DengXian Light" panose="02010600030101010101" charset="-122"/>
                <a:ea typeface="华文细黑" pitchFamily="-109" charset="-122"/>
                <a:cs typeface="华文细黑" pitchFamily="-109" charset="-122"/>
                <a:sym typeface="DengXian Light" panose="02010600030101010101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7236" y="1379403"/>
            <a:ext cx="3021898" cy="197169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4112" y="3746984"/>
            <a:ext cx="2925022" cy="173161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2232" y="3680791"/>
            <a:ext cx="3822418" cy="188572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44199" y="249321"/>
            <a:ext cx="4849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b="1" dirty="0">
                <a:latin typeface="Times New Roman" panose="02020603050405020304" charset="0"/>
                <a:cs typeface="Times New Roman" panose="02020603050405020304" charset="0"/>
              </a:rPr>
              <a:t>Pulse compressors-</a:t>
            </a:r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Correction cavity chain</a:t>
            </a:r>
            <a:endParaRPr lang="en-GB" altLang="zh-CN" sz="20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9" name="Picture 2" descr="C:\000\Rill_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258" y="1511667"/>
            <a:ext cx="2029515" cy="169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3525" y="1571577"/>
            <a:ext cx="2368084" cy="1580451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95063" y="6048551"/>
            <a:ext cx="71653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Times New Roman" panose="02020603050405020304" charset="0"/>
                <a:cs typeface="Times New Roman" panose="02020603050405020304" charset="0"/>
              </a:rPr>
              <a:t>2016-PRST-SLAC-M-Compact rf polarizer and its application to pulse compression systems</a:t>
            </a:r>
            <a:endParaRPr lang="zh-CN" altLang="en-US" sz="12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98350" y="6331680"/>
            <a:ext cx="48926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Times New Roman" panose="02020603050405020304" charset="0"/>
                <a:cs typeface="Times New Roman" panose="02020603050405020304" charset="0"/>
              </a:rPr>
              <a:t>2016-CERN-</a:t>
            </a:r>
            <a:r>
              <a:rPr lang="en-US" altLang="zh-CN" sz="1200" dirty="0">
                <a:latin typeface="Times New Roman" panose="02020603050405020304" charset="0"/>
                <a:cs typeface="Times New Roman" panose="02020603050405020304" charset="0"/>
              </a:rPr>
              <a:t>HG2016-</a:t>
            </a:r>
            <a:r>
              <a:rPr lang="zh-CN" altLang="en-US" sz="1200" dirty="0">
                <a:latin typeface="Times New Roman" panose="02020603050405020304" charset="0"/>
                <a:cs typeface="Times New Roman" panose="02020603050405020304" charset="0"/>
              </a:rPr>
              <a:t>Alex-Compact_Xband_Components</a:t>
            </a:r>
            <a:endParaRPr lang="zh-CN" altLang="en-US" sz="12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7"/>
          <a:srcRect t="24584" r="38620" b="20309"/>
          <a:stretch>
            <a:fillRect/>
          </a:stretch>
        </p:blipFill>
        <p:spPr>
          <a:xfrm>
            <a:off x="873052" y="3595305"/>
            <a:ext cx="3380189" cy="162623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95063" y="5765422"/>
            <a:ext cx="23680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latin typeface="Times New Roman" panose="02020603050405020304" charset="0"/>
                <a:cs typeface="Times New Roman" panose="02020603050405020304" charset="0"/>
              </a:rPr>
              <a:t>2013-CERN-Igor-RF_PC_HG2013</a:t>
            </a:r>
            <a:endParaRPr lang="zh-CN" altLang="en-US" sz="12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4585" y="758639"/>
            <a:ext cx="389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RF Design of correction cavity chain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43c91d67-946d-4cd7-a169-9911c3fff9e7}"/>
</p:tagLst>
</file>

<file path=ppt/tags/tag2.xml><?xml version="1.0" encoding="utf-8"?>
<p:tagLst xmlns:p="http://schemas.openxmlformats.org/presentationml/2006/main">
  <p:tag name="KSO_WM_UNIT_TABLE_BEAUTIFY" val="smartTable{83fd7efc-9d9a-4015-b09e-7da1bc5da2b6}"/>
</p:tagLst>
</file>

<file path=ppt/tags/tag3.xml><?xml version="1.0" encoding="utf-8"?>
<p:tagLst xmlns:p="http://schemas.openxmlformats.org/presentationml/2006/main">
  <p:tag name="KSO_WM_UNIT_TABLE_BEAUTIFY" val="smartTable{7c2b5935-ebe2-43d0-ae42-956c77ad5dcb}"/>
</p:tagLst>
</file>

<file path=ppt/tags/tag4.xml><?xml version="1.0" encoding="utf-8"?>
<p:tagLst xmlns:p="http://schemas.openxmlformats.org/presentationml/2006/main">
  <p:tag name="KSO_WM_UNIT_TABLE_BEAUTIFY" val="smartTable{3b9f3993-4443-4907-b6c3-63984fdb134c}"/>
</p:tagLst>
</file>

<file path=ppt/tags/tag5.xml><?xml version="1.0" encoding="utf-8"?>
<p:tagLst xmlns:p="http://schemas.openxmlformats.org/presentationml/2006/main">
  <p:tag name="KSO_WM_UNIT_PLACING_PICTURE_USER_VIEWPORT" val="{&quot;height&quot;:7685.451968503937,&quot;width&quot;:8751.414173228346}"/>
</p:tagLst>
</file>

<file path=ppt/tags/tag6.xml><?xml version="1.0" encoding="utf-8"?>
<p:tagLst xmlns:p="http://schemas.openxmlformats.org/presentationml/2006/main">
  <p:tag name="KSO_WM_UNIT_PLACING_PICTURE_USER_VIEWPORT" val="{&quot;height&quot;:2763,&quot;width&quot;:2633}"/>
</p:tagLst>
</file>

<file path=ppt/tags/tag7.xml><?xml version="1.0" encoding="utf-8"?>
<p:tagLst xmlns:p="http://schemas.openxmlformats.org/presentationml/2006/main">
  <p:tag name="KSO_WM_UNIT_PLACING_PICTURE_USER_VIEWPORT" val="{&quot;height&quot;:9555,&quot;width&quot;:16515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9277</Words>
  <Application>WPS 演示</Application>
  <PresentationFormat>宽屏</PresentationFormat>
  <Paragraphs>700</Paragraphs>
  <Slides>40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2" baseType="lpstr">
      <vt:lpstr>Arial</vt:lpstr>
      <vt:lpstr>SimSun</vt:lpstr>
      <vt:lpstr>Wingdings</vt:lpstr>
      <vt:lpstr>Times New Roman</vt:lpstr>
      <vt:lpstr>Microsoft YaHei</vt:lpstr>
      <vt:lpstr>DengXian Light</vt:lpstr>
      <vt:lpstr>华文细黑</vt:lpstr>
      <vt:lpstr>Arial Unicode MS</vt:lpstr>
      <vt:lpstr>DengXian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 ping</dc:creator>
  <cp:lastModifiedBy>Accb529</cp:lastModifiedBy>
  <cp:revision>29</cp:revision>
  <dcterms:created xsi:type="dcterms:W3CDTF">2021-09-17T21:14:00Z</dcterms:created>
  <dcterms:modified xsi:type="dcterms:W3CDTF">2021-09-29T11:19:58Z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64F367A971404709B4437123CEAD56D9</vt:lpwstr>
  </property>
  <property fmtid="{D5CDD505-2E9C-101B-9397-08002B2CF9AE}" pid="3" name="KSOProductBuildVer">
    <vt:lpwstr>2052-11.1.0.10938</vt:lpwstr>
  </property>
</Properties>
</file>