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488" r:id="rId2"/>
    <p:sldId id="817" r:id="rId3"/>
    <p:sldId id="785" r:id="rId4"/>
    <p:sldId id="826" r:id="rId5"/>
    <p:sldId id="818" r:id="rId6"/>
    <p:sldId id="303" r:id="rId7"/>
    <p:sldId id="280" r:id="rId8"/>
    <p:sldId id="819" r:id="rId9"/>
    <p:sldId id="820" r:id="rId10"/>
    <p:sldId id="802" r:id="rId11"/>
    <p:sldId id="840" r:id="rId12"/>
    <p:sldId id="726" r:id="rId13"/>
    <p:sldId id="298" r:id="rId14"/>
    <p:sldId id="838" r:id="rId15"/>
    <p:sldId id="841" r:id="rId16"/>
    <p:sldId id="821" r:id="rId17"/>
    <p:sldId id="822" r:id="rId18"/>
    <p:sldId id="823" r:id="rId19"/>
    <p:sldId id="844" r:id="rId20"/>
    <p:sldId id="830" r:id="rId21"/>
    <p:sldId id="839" r:id="rId22"/>
    <p:sldId id="827" r:id="rId23"/>
    <p:sldId id="845" r:id="rId24"/>
    <p:sldId id="701" r:id="rId25"/>
    <p:sldId id="533" r:id="rId26"/>
    <p:sldId id="828" r:id="rId27"/>
    <p:sldId id="829" r:id="rId28"/>
    <p:sldId id="791" r:id="rId29"/>
    <p:sldId id="832" r:id="rId30"/>
    <p:sldId id="833" r:id="rId31"/>
    <p:sldId id="834" r:id="rId32"/>
    <p:sldId id="835" r:id="rId33"/>
    <p:sldId id="836" r:id="rId34"/>
    <p:sldId id="837" r:id="rId35"/>
    <p:sldId id="831" r:id="rId36"/>
    <p:sldId id="842" r:id="rId37"/>
    <p:sldId id="843" r:id="rId38"/>
  </p:sldIdLst>
  <p:sldSz cx="9144000" cy="6858000" type="screen4x3"/>
  <p:notesSz cx="98933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009900"/>
    <a:srgbClr val="FFFFCC"/>
    <a:srgbClr val="FFFF99"/>
    <a:srgbClr val="20E032"/>
    <a:srgbClr val="003399"/>
    <a:srgbClr val="C0000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7" autoAdjust="0"/>
    <p:restoredTop sz="97081" autoAdjust="0"/>
  </p:normalViewPr>
  <p:slideViewPr>
    <p:cSldViewPr>
      <p:cViewPr varScale="1">
        <p:scale>
          <a:sx n="78" d="100"/>
          <a:sy n="78" d="100"/>
        </p:scale>
        <p:origin x="10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768"/>
    </p:cViewPr>
  </p:sorterViewPr>
  <p:notesViewPr>
    <p:cSldViewPr>
      <p:cViewPr varScale="1">
        <p:scale>
          <a:sx n="105" d="100"/>
          <a:sy n="105" d="100"/>
        </p:scale>
        <p:origin x="-342" y="-96"/>
      </p:cViewPr>
      <p:guideLst>
        <p:guide orient="horz" pos="2124"/>
        <p:guide pos="3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04946DF-4975-4919-9F53-A6393498ED6F}" type="datetimeFigureOut">
              <a:rPr lang="en-GB"/>
              <a:pPr>
                <a:defRPr/>
              </a:pPr>
              <a:t>22/11/2021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91D4E74-62C5-4E1F-A9B8-8508045D6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5304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3D93AC8-4DA6-4744-A836-F665BECFF98E}" type="datetimeFigureOut">
              <a:rPr lang="en-GB"/>
              <a:pPr>
                <a:defRPr/>
              </a:pPr>
              <a:t>22/11/2021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6413"/>
            <a:ext cx="3368675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45" tIns="47523" rIns="95045" bIns="47523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8890" y="3202918"/>
            <a:ext cx="7915525" cy="3034508"/>
          </a:xfrm>
          <a:prstGeom prst="rect">
            <a:avLst/>
          </a:prstGeom>
        </p:spPr>
        <p:txBody>
          <a:bodyPr vert="horz" lIns="95045" tIns="47523" rIns="95045" bIns="47523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7F0E5B5-8C1E-427C-8B43-5C98F1169A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7811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19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544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544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87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584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29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507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959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152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32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8037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33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5856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700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57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0E5B5-8C1E-427C-8B43-5C98F1169A8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8768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700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5144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37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06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91" tIns="46796" rIns="89991" bIns="46796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buClr>
                <a:srgbClr val="000000"/>
              </a:buClr>
              <a:buFont typeface="Times New Roman" pitchFamily="18" charset="0"/>
              <a:buNone/>
            </a:pPr>
            <a:fld id="{6C62074A-BEF7-4997-86D6-487D258DB939}" type="slidenum">
              <a:rPr lang="fi-FI" sz="1200">
                <a:solidFill>
                  <a:srgbClr val="000000"/>
                </a:solidFill>
                <a:latin typeface="Arial" charset="0"/>
              </a:rPr>
              <a:pPr algn="r" eaLnBrk="1" hangingPunct="1">
                <a:buClr>
                  <a:srgbClr val="000000"/>
                </a:buClr>
                <a:buFont typeface="Times New Roman" pitchFamily="18" charset="0"/>
                <a:buNone/>
              </a:pPr>
              <a:t>7</a:t>
            </a:fld>
            <a:endParaRPr lang="fi-FI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s-ES_tradnl" sz="1800">
              <a:latin typeface="Arial" charset="0"/>
            </a:endParaRPr>
          </a:p>
        </p:txBody>
      </p:sp>
      <p:sp>
        <p:nvSpPr>
          <p:cNvPr id="12292" name="Text Box 4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2021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ctr"/>
          <a:lstStyle/>
          <a:p>
            <a:pPr eaLnBrk="1" hangingPunct="1">
              <a:defRPr/>
            </a:pPr>
            <a:endParaRPr lang="es-ES_tradnl">
              <a:ea typeface="MS PGothic" pitchFamily="34" charset="-128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BD4C91-B2C5-4DBB-8A54-EAFD69C79EE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457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16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663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903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639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386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854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457200"/>
            <a:ext cx="10763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GB" alt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5538" y="5691687"/>
            <a:ext cx="1295375" cy="905669"/>
          </a:xfrm>
        </p:spPr>
        <p:txBody>
          <a:bodyPr rtlCol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9625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32" indent="-285744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727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D0C38-B285-C947-AB4E-C7BCFF863D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7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140FDF9E-6FF3-4AE5-8673-7FA26B89F05F}" type="datetime1">
              <a:rPr lang="en-US"/>
              <a:pPr>
                <a:defRPr/>
              </a:pPr>
              <a:t>11/22/2021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ADDE825E-BD17-4829-AF42-408D95781E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n_TOF Seville Group-M. Sabaté-Manchester2013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A510A-BC7B-4B70-A425-8DB2B12EE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n-GB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n-GB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EA2BFE7A-63C3-4696-BA76-19E63631F2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6" r:id="rId4"/>
    <p:sldLayoutId id="2147483697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5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8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jpeg"/><Relationship Id="rId18" Type="http://schemas.openxmlformats.org/officeDocument/2006/relationships/image" Target="../media/image77.png"/><Relationship Id="rId26" Type="http://schemas.openxmlformats.org/officeDocument/2006/relationships/image" Target="../media/image85.png"/><Relationship Id="rId3" Type="http://schemas.openxmlformats.org/officeDocument/2006/relationships/image" Target="../media/image62.jpeg"/><Relationship Id="rId21" Type="http://schemas.openxmlformats.org/officeDocument/2006/relationships/image" Target="../media/image80.jpeg"/><Relationship Id="rId7" Type="http://schemas.openxmlformats.org/officeDocument/2006/relationships/image" Target="../media/image66.gif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5" Type="http://schemas.openxmlformats.org/officeDocument/2006/relationships/image" Target="../media/image84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75.png"/><Relationship Id="rId20" Type="http://schemas.openxmlformats.org/officeDocument/2006/relationships/image" Target="../media/image79.jpeg"/><Relationship Id="rId29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gif"/><Relationship Id="rId11" Type="http://schemas.openxmlformats.org/officeDocument/2006/relationships/image" Target="../media/image70.png"/><Relationship Id="rId24" Type="http://schemas.openxmlformats.org/officeDocument/2006/relationships/image" Target="../media/image83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28" Type="http://schemas.openxmlformats.org/officeDocument/2006/relationships/image" Target="../media/image3.png"/><Relationship Id="rId10" Type="http://schemas.openxmlformats.org/officeDocument/2006/relationships/image" Target="../media/image69.jpeg"/><Relationship Id="rId19" Type="http://schemas.openxmlformats.org/officeDocument/2006/relationships/image" Target="../media/image78.png"/><Relationship Id="rId4" Type="http://schemas.openxmlformats.org/officeDocument/2006/relationships/image" Target="../media/image63.emf"/><Relationship Id="rId9" Type="http://schemas.openxmlformats.org/officeDocument/2006/relationships/image" Target="../media/image68.jpe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6.png"/><Relationship Id="rId30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7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8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png"/><Relationship Id="rId4" Type="http://schemas.openxmlformats.org/officeDocument/2006/relationships/image" Target="../media/image91.jpeg"/><Relationship Id="rId9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8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3.png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eg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3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image" Target="../media/image17.emf"/><Relationship Id="rId5" Type="http://schemas.openxmlformats.org/officeDocument/2006/relationships/image" Target="../media/image11.png"/><Relationship Id="rId15" Type="http://schemas.openxmlformats.org/officeDocument/2006/relationships/image" Target="../media/image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emf"/><Relationship Id="rId1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0.png"/><Relationship Id="rId7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1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3075" name="Title 4"/>
          <p:cNvSpPr>
            <a:spLocks noGrp="1"/>
          </p:cNvSpPr>
          <p:nvPr>
            <p:ph type="title"/>
          </p:nvPr>
        </p:nvSpPr>
        <p:spPr>
          <a:xfrm>
            <a:off x="1079612" y="548680"/>
            <a:ext cx="6984776" cy="3816424"/>
          </a:xfrm>
        </p:spPr>
        <p:txBody>
          <a:bodyPr/>
          <a:lstStyle/>
          <a:p>
            <a:pPr eaLnBrk="1" hangingPunct="1"/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Nuclear Data at n_TOF for Medicine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33D9F4-383A-46F3-8DA6-4BE776983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024" y="5069469"/>
            <a:ext cx="2463146" cy="163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49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3CF13CE-1BAD-4557-9F33-E78F65DE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29D0C38-B285-C947-AB4E-C7BCFF863DBD}" type="slidenum">
              <a:rPr lang="en-GB"/>
              <a:pPr>
                <a:spcAft>
                  <a:spcPts val="600"/>
                </a:spcAft>
              </a:pPr>
              <a:t>10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8DDC07-3D7D-4A17-B437-43F1148C0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20" y="886143"/>
            <a:ext cx="4536527" cy="28660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BC59D8-3560-4501-ABD2-DD09329AB600}"/>
              </a:ext>
            </a:extLst>
          </p:cNvPr>
          <p:cNvSpPr txBox="1"/>
          <p:nvPr/>
        </p:nvSpPr>
        <p:spPr>
          <a:xfrm>
            <a:off x="5000248" y="1494003"/>
            <a:ext cx="388843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Contribution to the dose on healthy tissue for a 10 keV neutron beam.</a:t>
            </a:r>
          </a:p>
          <a:p>
            <a:endParaRPr lang="en-US" dirty="0"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  <a:p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14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N(n,p</a:t>
            </a:r>
            <a:r>
              <a:rPr kumimoji="0" lang="el-GR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)</a:t>
            </a:r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14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C, </a:t>
            </a:r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35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Cl(n,p</a:t>
            </a:r>
            <a:r>
              <a:rPr kumimoji="0" lang="el-GR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)</a:t>
            </a:r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35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S, </a:t>
            </a:r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35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Cl(n,</a:t>
            </a:r>
            <a:r>
              <a:rPr kumimoji="0" lang="el-GR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γ)</a:t>
            </a:r>
            <a:r>
              <a:rPr kumimoji="0" lang="en-US" sz="160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36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erpetua" pitchFamily="18" charset="0"/>
                <a:ea typeface="+mn-ea"/>
                <a:cs typeface="Arial" charset="0"/>
              </a:rPr>
              <a:t>Cl have measured at n_TOF.</a:t>
            </a:r>
            <a:endParaRPr lang="en-US" sz="1600" dirty="0"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  <a:p>
            <a:endParaRPr lang="en-US" dirty="0"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BD79C5-2FE4-4063-AF11-F9391D656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623" y="4094172"/>
            <a:ext cx="5090361" cy="1999124"/>
          </a:xfrm>
          <a:prstGeom prst="rect">
            <a:avLst/>
          </a:prstGeom>
        </p:spPr>
      </p:pic>
      <p:sp>
        <p:nvSpPr>
          <p:cNvPr id="19" name="Title 4">
            <a:extLst>
              <a:ext uri="{FF2B5EF4-FFF2-40B4-BE49-F238E27FC236}">
                <a16:creationId xmlns:a16="http://schemas.microsoft.com/office/drawing/2014/main" id="{A18A2430-6668-431E-B894-C55D7E4FC858}"/>
              </a:ext>
            </a:extLst>
          </p:cNvPr>
          <p:cNvSpPr txBox="1">
            <a:spLocks/>
          </p:cNvSpPr>
          <p:nvPr/>
        </p:nvSpPr>
        <p:spPr bwMode="auto">
          <a:xfrm>
            <a:off x="-1588" y="-15784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Dosimetry in healthy tissue is fundamental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C4BC59D8-3560-4501-ABD2-DD09329AB600}"/>
              </a:ext>
            </a:extLst>
          </p:cNvPr>
          <p:cNvSpPr txBox="1"/>
          <p:nvPr/>
        </p:nvSpPr>
        <p:spPr>
          <a:xfrm>
            <a:off x="281944" y="4568611"/>
            <a:ext cx="3164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Contribution to the dose on healthy tissue for a 0.4 </a:t>
            </a:r>
            <a:r>
              <a:rPr lang="en-US" dirty="0" err="1">
                <a:latin typeface="Perpetua" panose="02020502060401020303" pitchFamily="18" charset="0"/>
                <a:ea typeface="ＭＳ Ｐゴシック" charset="0"/>
                <a:sym typeface="Symbol" charset="0"/>
              </a:rPr>
              <a:t>keV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 neutron beam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FDD6B78C-0139-4458-9A9A-A71E05005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5801C2E-87C6-4771-A892-8C7CFB15E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71982FBC-F22C-492E-A4B4-CDF63ADB94E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3" name="2 Marcador de pie de página">
            <a:extLst>
              <a:ext uri="{FF2B5EF4-FFF2-40B4-BE49-F238E27FC236}">
                <a16:creationId xmlns:a16="http://schemas.microsoft.com/office/drawing/2014/main" id="{9A7E1CD5-8815-4D13-89A2-83C8C8960937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D1760BB-8266-4369-A0BE-28118CD45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2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3CF13CE-1BAD-4557-9F33-E78F65DE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29D0C38-B285-C947-AB4E-C7BCFF863DBD}" type="slidenum">
              <a:rPr lang="en-GB"/>
              <a:pPr>
                <a:spcAft>
                  <a:spcPts val="600"/>
                </a:spcAft>
              </a:pPr>
              <a:t>11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5B71D53-27B4-4CA9-8A5A-4B9A59ABD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316" y="3015118"/>
            <a:ext cx="2985087" cy="2777593"/>
          </a:xfrm>
          <a:prstGeom prst="rect">
            <a:avLst/>
          </a:prstGeom>
        </p:spPr>
      </p:pic>
      <p:sp>
        <p:nvSpPr>
          <p:cNvPr id="19" name="Title 4">
            <a:extLst>
              <a:ext uri="{FF2B5EF4-FFF2-40B4-BE49-F238E27FC236}">
                <a16:creationId xmlns:a16="http://schemas.microsoft.com/office/drawing/2014/main" id="{A18A2430-6668-431E-B894-C55D7E4FC858}"/>
              </a:ext>
            </a:extLst>
          </p:cNvPr>
          <p:cNvSpPr txBox="1">
            <a:spLocks/>
          </p:cNvSpPr>
          <p:nvPr/>
        </p:nvSpPr>
        <p:spPr bwMode="auto">
          <a:xfrm>
            <a:off x="-1588" y="-15784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Dosimetry: 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N(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C, 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35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Cl(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35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S, 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35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Cl(n,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γ)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36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Cl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C4BC59D8-3560-4501-ABD2-DD09329AB600}"/>
              </a:ext>
            </a:extLst>
          </p:cNvPr>
          <p:cNvSpPr txBox="1"/>
          <p:nvPr/>
        </p:nvSpPr>
        <p:spPr>
          <a:xfrm>
            <a:off x="237125" y="761572"/>
            <a:ext cx="866815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Although the dose in healthy is much lower, the better nuclear data will provide a more realistic Monte Carlo planning, better duration of the neutron irradiation, possible second or third irradiation depending on organ…</a:t>
            </a:r>
          </a:p>
          <a:p>
            <a:r>
              <a:rPr lang="en-US" sz="2200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 </a:t>
            </a:r>
          </a:p>
          <a:p>
            <a:r>
              <a:rPr lang="en-US" sz="2200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The data at n_TOF are very important, and they will be used in the codes.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F3A55AB-751D-4C61-BE11-2CE22B306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1F2F1972-1827-4A31-8AFC-01DDBF825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A425E58C-FDA6-4590-B44B-4CA10EEB1080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3" name="2 Marcador de pie de página">
            <a:extLst>
              <a:ext uri="{FF2B5EF4-FFF2-40B4-BE49-F238E27FC236}">
                <a16:creationId xmlns:a16="http://schemas.microsoft.com/office/drawing/2014/main" id="{5D263E51-8871-4639-9C1D-D2D616554C19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724367C-8BF1-4301-B468-7EF926D27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542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GB" sz="1200">
              <a:solidFill>
                <a:srgbClr val="898989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Title 4">
            <a:extLst>
              <a:ext uri="{FF2B5EF4-FFF2-40B4-BE49-F238E27FC236}">
                <a16:creationId xmlns:a16="http://schemas.microsoft.com/office/drawing/2014/main" id="{2D1E5358-0F51-4069-B1B9-8B40A99D0445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 setup for 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N(n,p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 and 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35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Cl(n,p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35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S. </a:t>
            </a:r>
          </a:p>
        </p:txBody>
      </p:sp>
      <p:sp>
        <p:nvSpPr>
          <p:cNvPr id="38" name="TextBox 64">
            <a:extLst>
              <a:ext uri="{FF2B5EF4-FFF2-40B4-BE49-F238E27FC236}">
                <a16:creationId xmlns:a16="http://schemas.microsoft.com/office/drawing/2014/main" id="{058BF28A-A676-4FD1-9112-149EF0327F59}"/>
              </a:ext>
            </a:extLst>
          </p:cNvPr>
          <p:cNvSpPr txBox="1"/>
          <p:nvPr/>
        </p:nvSpPr>
        <p:spPr>
          <a:xfrm>
            <a:off x="7720729" y="194761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47" name="TextBox 64">
            <a:extLst>
              <a:ext uri="{FF2B5EF4-FFF2-40B4-BE49-F238E27FC236}">
                <a16:creationId xmlns:a16="http://schemas.microsoft.com/office/drawing/2014/main" id="{D6E0A71D-B7AE-4F08-BBCB-2E2BCD617C20}"/>
              </a:ext>
            </a:extLst>
          </p:cNvPr>
          <p:cNvSpPr txBox="1"/>
          <p:nvPr/>
        </p:nvSpPr>
        <p:spPr>
          <a:xfrm rot="16200000">
            <a:off x="7221645" y="354336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8" name="Straight Arrow Connector 62">
            <a:extLst>
              <a:ext uri="{FF2B5EF4-FFF2-40B4-BE49-F238E27FC236}">
                <a16:creationId xmlns:a16="http://schemas.microsoft.com/office/drawing/2014/main" id="{DE5D91A1-4F01-425A-A7B7-DB1DB2BF44A3}"/>
              </a:ext>
            </a:extLst>
          </p:cNvPr>
          <p:cNvCxnSpPr>
            <a:cxnSpLocks/>
          </p:cNvCxnSpPr>
          <p:nvPr/>
        </p:nvCxnSpPr>
        <p:spPr>
          <a:xfrm flipV="1">
            <a:off x="7452320" y="3418196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2" descr="C:\Datos\A\F\18-11-2017\IMG_20170915_201854.jpg">
            <a:extLst>
              <a:ext uri="{FF2B5EF4-FFF2-40B4-BE49-F238E27FC236}">
                <a16:creationId xmlns:a16="http://schemas.microsoft.com/office/drawing/2014/main" id="{B13FC3A4-D7ED-438A-B1AB-A8227E2E6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3" t="2702" b="13737"/>
          <a:stretch>
            <a:fillRect/>
          </a:stretch>
        </p:blipFill>
        <p:spPr bwMode="auto">
          <a:xfrm>
            <a:off x="491714" y="694836"/>
            <a:ext cx="3470694" cy="56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64">
            <a:extLst>
              <a:ext uri="{FF2B5EF4-FFF2-40B4-BE49-F238E27FC236}">
                <a16:creationId xmlns:a16="http://schemas.microsoft.com/office/drawing/2014/main" id="{8B2524F5-5785-4EEB-AEF7-206758DC55DF}"/>
              </a:ext>
            </a:extLst>
          </p:cNvPr>
          <p:cNvSpPr txBox="1"/>
          <p:nvPr/>
        </p:nvSpPr>
        <p:spPr>
          <a:xfrm rot="16200000">
            <a:off x="889834" y="4939806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rgbClr val="FFC000"/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65" name="Straight Arrow Connector 62">
            <a:extLst>
              <a:ext uri="{FF2B5EF4-FFF2-40B4-BE49-F238E27FC236}">
                <a16:creationId xmlns:a16="http://schemas.microsoft.com/office/drawing/2014/main" id="{E8A72454-E4E4-4A8B-8DE4-314AF35A2640}"/>
              </a:ext>
            </a:extLst>
          </p:cNvPr>
          <p:cNvCxnSpPr>
            <a:cxnSpLocks/>
          </p:cNvCxnSpPr>
          <p:nvPr/>
        </p:nvCxnSpPr>
        <p:spPr>
          <a:xfrm flipV="1">
            <a:off x="1547664" y="4783200"/>
            <a:ext cx="0" cy="572260"/>
          </a:xfrm>
          <a:prstGeom prst="straightConnector1">
            <a:avLst/>
          </a:prstGeom>
          <a:ln w="22225">
            <a:solidFill>
              <a:srgbClr val="FFC000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4">
            <a:extLst>
              <a:ext uri="{FF2B5EF4-FFF2-40B4-BE49-F238E27FC236}">
                <a16:creationId xmlns:a16="http://schemas.microsoft.com/office/drawing/2014/main" id="{AF567BED-FC6F-4811-AB46-ABDE13DA6BDD}"/>
              </a:ext>
            </a:extLst>
          </p:cNvPr>
          <p:cNvSpPr txBox="1"/>
          <p:nvPr/>
        </p:nvSpPr>
        <p:spPr>
          <a:xfrm rot="16200000">
            <a:off x="1415657" y="1626142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rgbClr val="FFC000"/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68" name="Straight Arrow Connector 62">
            <a:extLst>
              <a:ext uri="{FF2B5EF4-FFF2-40B4-BE49-F238E27FC236}">
                <a16:creationId xmlns:a16="http://schemas.microsoft.com/office/drawing/2014/main" id="{9857E035-D5E2-4423-AA23-A8C6DCCCBF4F}"/>
              </a:ext>
            </a:extLst>
          </p:cNvPr>
          <p:cNvCxnSpPr>
            <a:cxnSpLocks/>
          </p:cNvCxnSpPr>
          <p:nvPr/>
        </p:nvCxnSpPr>
        <p:spPr>
          <a:xfrm flipV="1">
            <a:off x="1547664" y="1682100"/>
            <a:ext cx="0" cy="572260"/>
          </a:xfrm>
          <a:prstGeom prst="straightConnector1">
            <a:avLst/>
          </a:prstGeom>
          <a:ln w="22225">
            <a:solidFill>
              <a:srgbClr val="FFC000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19 CuadroTexto">
            <a:extLst>
              <a:ext uri="{FF2B5EF4-FFF2-40B4-BE49-F238E27FC236}">
                <a16:creationId xmlns:a16="http://schemas.microsoft.com/office/drawing/2014/main" id="{5FF58115-D308-49F5-98F6-4B03F9CD0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4697" y="4008356"/>
            <a:ext cx="1214790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b="1" dirty="0">
                <a:latin typeface="Perpetua" panose="02020502060401020303" pitchFamily="18" charset="0"/>
              </a:rPr>
              <a:t>6xMGAS:</a:t>
            </a:r>
            <a:endParaRPr lang="es-ES" altLang="en-US" b="1" baseline="30000" dirty="0">
              <a:latin typeface="Perpetua" panose="02020502060401020303" pitchFamily="18" charset="0"/>
            </a:endParaRPr>
          </a:p>
          <a:p>
            <a:pPr eaLnBrk="1" hangingPunct="1"/>
            <a:r>
              <a:rPr lang="es-ES" altLang="en-US" b="1" baseline="30000" dirty="0">
                <a:latin typeface="Perpetua" panose="02020502060401020303" pitchFamily="18" charset="0"/>
              </a:rPr>
              <a:t>235</a:t>
            </a:r>
            <a:r>
              <a:rPr lang="es-ES" altLang="en-US" b="1" dirty="0">
                <a:latin typeface="Perpetua" panose="02020502060401020303" pitchFamily="18" charset="0"/>
              </a:rPr>
              <a:t>U, </a:t>
            </a:r>
            <a:r>
              <a:rPr lang="es-ES" altLang="en-US" b="1" baseline="30000" dirty="0">
                <a:latin typeface="Perpetua" panose="02020502060401020303" pitchFamily="18" charset="0"/>
              </a:rPr>
              <a:t>10</a:t>
            </a:r>
            <a:r>
              <a:rPr lang="es-ES" altLang="en-US" b="1" dirty="0">
                <a:latin typeface="Perpetua" panose="02020502060401020303" pitchFamily="18" charset="0"/>
              </a:rPr>
              <a:t>B</a:t>
            </a:r>
          </a:p>
          <a:p>
            <a:pPr eaLnBrk="1" hangingPunct="1"/>
            <a:r>
              <a:rPr lang="es-ES" altLang="en-US" b="1" dirty="0">
                <a:latin typeface="Perpetua" panose="02020502060401020303" pitchFamily="18" charset="0"/>
              </a:rPr>
              <a:t>2 x </a:t>
            </a:r>
            <a:r>
              <a:rPr lang="es-ES" altLang="en-US" b="1" baseline="30000" dirty="0">
                <a:latin typeface="Perpetua" panose="02020502060401020303" pitchFamily="18" charset="0"/>
              </a:rPr>
              <a:t>14</a:t>
            </a:r>
            <a:r>
              <a:rPr lang="es-ES" altLang="en-US" b="1" dirty="0">
                <a:latin typeface="Perpetua" panose="02020502060401020303" pitchFamily="18" charset="0"/>
              </a:rPr>
              <a:t>N</a:t>
            </a:r>
          </a:p>
          <a:p>
            <a:pPr eaLnBrk="1" hangingPunct="1"/>
            <a:r>
              <a:rPr lang="es-ES" altLang="en-US" b="1" dirty="0">
                <a:latin typeface="Perpetua" panose="02020502060401020303" pitchFamily="18" charset="0"/>
              </a:rPr>
              <a:t>2 x </a:t>
            </a:r>
            <a:r>
              <a:rPr lang="es-ES" altLang="en-US" b="1" baseline="30000" dirty="0">
                <a:latin typeface="Perpetua" panose="02020502060401020303" pitchFamily="18" charset="0"/>
              </a:rPr>
              <a:t>35</a:t>
            </a:r>
            <a:r>
              <a:rPr lang="es-ES" altLang="en-US" b="1" dirty="0">
                <a:latin typeface="Perpetua" panose="02020502060401020303" pitchFamily="18" charset="0"/>
              </a:rPr>
              <a:t>Cl</a:t>
            </a:r>
          </a:p>
        </p:txBody>
      </p:sp>
      <p:cxnSp>
        <p:nvCxnSpPr>
          <p:cNvPr id="77" name="Straight Arrow Connector 62">
            <a:extLst>
              <a:ext uri="{FF2B5EF4-FFF2-40B4-BE49-F238E27FC236}">
                <a16:creationId xmlns:a16="http://schemas.microsoft.com/office/drawing/2014/main" id="{5DC7137C-9E40-4814-A285-B3B51A3FD07C}"/>
              </a:ext>
            </a:extLst>
          </p:cNvPr>
          <p:cNvCxnSpPr>
            <a:cxnSpLocks/>
          </p:cNvCxnSpPr>
          <p:nvPr/>
        </p:nvCxnSpPr>
        <p:spPr>
          <a:xfrm flipH="1" flipV="1">
            <a:off x="1721744" y="4172940"/>
            <a:ext cx="727713" cy="346592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19 CuadroTexto">
            <a:extLst>
              <a:ext uri="{FF2B5EF4-FFF2-40B4-BE49-F238E27FC236}">
                <a16:creationId xmlns:a16="http://schemas.microsoft.com/office/drawing/2014/main" id="{45472956-83AD-4437-B0B3-A5339FE05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715" y="2441165"/>
            <a:ext cx="1214789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b="1" dirty="0">
                <a:latin typeface="Perpetua" panose="02020502060401020303" pitchFamily="18" charset="0"/>
              </a:rPr>
              <a:t>2xDSSSD:</a:t>
            </a:r>
            <a:endParaRPr lang="es-ES" altLang="en-US" b="1" baseline="30000" dirty="0">
              <a:latin typeface="Perpetua" panose="02020502060401020303" pitchFamily="18" charset="0"/>
            </a:endParaRPr>
          </a:p>
          <a:p>
            <a:pPr eaLnBrk="1" hangingPunct="1"/>
            <a:r>
              <a:rPr lang="es-ES" altLang="en-US" b="1" baseline="30000" dirty="0">
                <a:latin typeface="Perpetua" panose="02020502060401020303" pitchFamily="18" charset="0"/>
              </a:rPr>
              <a:t>14</a:t>
            </a:r>
            <a:r>
              <a:rPr lang="es-ES" altLang="en-US" b="1" dirty="0">
                <a:latin typeface="Perpetua" panose="02020502060401020303" pitchFamily="18" charset="0"/>
              </a:rPr>
              <a:t>N</a:t>
            </a:r>
          </a:p>
          <a:p>
            <a:pPr eaLnBrk="1" hangingPunct="1"/>
            <a:r>
              <a:rPr lang="es-ES" altLang="en-US" b="1" baseline="30000" dirty="0">
                <a:latin typeface="Perpetua" panose="02020502060401020303" pitchFamily="18" charset="0"/>
              </a:rPr>
              <a:t>35</a:t>
            </a:r>
            <a:r>
              <a:rPr lang="es-ES" altLang="en-US" b="1" dirty="0">
                <a:latin typeface="Perpetua" panose="02020502060401020303" pitchFamily="18" charset="0"/>
              </a:rPr>
              <a:t>Cl</a:t>
            </a:r>
          </a:p>
        </p:txBody>
      </p:sp>
      <p:cxnSp>
        <p:nvCxnSpPr>
          <p:cNvPr id="79" name="Straight Arrow Connector 62">
            <a:extLst>
              <a:ext uri="{FF2B5EF4-FFF2-40B4-BE49-F238E27FC236}">
                <a16:creationId xmlns:a16="http://schemas.microsoft.com/office/drawing/2014/main" id="{D4AA62FE-0F68-4A5A-8F4E-B7830F7885F4}"/>
              </a:ext>
            </a:extLst>
          </p:cNvPr>
          <p:cNvCxnSpPr>
            <a:cxnSpLocks/>
          </p:cNvCxnSpPr>
          <p:nvPr/>
        </p:nvCxnSpPr>
        <p:spPr>
          <a:xfrm flipH="1">
            <a:off x="1647779" y="2685060"/>
            <a:ext cx="448691" cy="329489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62">
            <a:extLst>
              <a:ext uri="{FF2B5EF4-FFF2-40B4-BE49-F238E27FC236}">
                <a16:creationId xmlns:a16="http://schemas.microsoft.com/office/drawing/2014/main" id="{7C48720F-5109-4687-9E87-5D7D40542D67}"/>
              </a:ext>
            </a:extLst>
          </p:cNvPr>
          <p:cNvCxnSpPr>
            <a:cxnSpLocks/>
          </p:cNvCxnSpPr>
          <p:nvPr/>
        </p:nvCxnSpPr>
        <p:spPr>
          <a:xfrm flipH="1">
            <a:off x="4096931" y="2924944"/>
            <a:ext cx="2180797" cy="0"/>
          </a:xfrm>
          <a:prstGeom prst="straightConnector1">
            <a:avLst/>
          </a:prstGeom>
          <a:ln w="38100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>
            <a:extLst>
              <a:ext uri="{FF2B5EF4-FFF2-40B4-BE49-F238E27FC236}">
                <a16:creationId xmlns:a16="http://schemas.microsoft.com/office/drawing/2014/main" id="{8BB0931B-E472-4B67-854D-08FA038C9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>
            <a:extLst>
              <a:ext uri="{FF2B5EF4-FFF2-40B4-BE49-F238E27FC236}">
                <a16:creationId xmlns:a16="http://schemas.microsoft.com/office/drawing/2014/main" id="{3F7CAF91-A3F5-4C62-9A27-083836FEB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2 Marcador de pie de página">
            <a:extLst>
              <a:ext uri="{FF2B5EF4-FFF2-40B4-BE49-F238E27FC236}">
                <a16:creationId xmlns:a16="http://schemas.microsoft.com/office/drawing/2014/main" id="{F19EDC9A-F920-476D-9D7A-8C352F8E88FA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30" name="2 Marcador de pie de página">
            <a:extLst>
              <a:ext uri="{FF2B5EF4-FFF2-40B4-BE49-F238E27FC236}">
                <a16:creationId xmlns:a16="http://schemas.microsoft.com/office/drawing/2014/main" id="{504EF8DF-F5B6-44E0-80AD-73DACC2E8E5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6923C0B-F80E-4214-B843-F512AF7195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950" y="277710"/>
            <a:ext cx="4495378" cy="299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D1CD0C2-4D38-44F8-BEA2-0471D9B6E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68960"/>
            <a:ext cx="4861619" cy="3243212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5ECE5F25-C17C-4BEF-B4BF-C30CE193E0F3}" type="slidenum">
              <a:rPr lang="en-US" sz="1400" smtClean="0">
                <a:latin typeface="Arial" pitchFamily="34" charset="0"/>
              </a:rPr>
              <a:pPr eaLnBrk="1" hangingPunct="1">
                <a:defRPr/>
              </a:pPr>
              <a:t>13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28676" name="AutoShape 10" descr="ensdfplot?n=+14N+&amp;s=14C+B-+DECAY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677" name="AutoShape 13" descr="ensdfplot?n=+14N+&amp;s=14C+B-+DECAY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4892078" y="4000103"/>
            <a:ext cx="3928393" cy="196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Johnson: first measurement of the first (493 keV) resonance.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After, Morgan provided a lower strength that Johnson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After, Wallner </a:t>
            </a:r>
            <a:r>
              <a:rPr lang="en-US" sz="1600" i="1" dirty="0">
                <a:latin typeface="Perpetua" panose="02020502060401020303" pitchFamily="18" charset="0"/>
                <a:ea typeface="ＭＳ Ｐゴシック" charset="0"/>
              </a:rPr>
              <a:t>et al </a:t>
            </a: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showed a further reduction factor 3.3 by activation.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At n_TOF, we have found a reduction.</a:t>
            </a: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613CD433-9504-4D91-99EB-B8B1D94CA9AB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N(n,p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 at EAR2: covering all the energy range. 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id="{D7B860CC-D4C0-412B-9449-817875A9B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4" y="937419"/>
            <a:ext cx="4416426" cy="15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Only partial measurements in the energy for AB-BNCT:</a:t>
            </a:r>
          </a:p>
          <a:p>
            <a:pPr marL="177800"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Thermal</a:t>
            </a:r>
          </a:p>
          <a:p>
            <a:pPr marL="177800"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Above thermal to 80 </a:t>
            </a:r>
            <a:r>
              <a:rPr lang="en-US" sz="1600" dirty="0" err="1">
                <a:latin typeface="Perpetua" panose="02020502060401020303" pitchFamily="18" charset="0"/>
                <a:ea typeface="ＭＳ Ｐゴシック" charset="0"/>
              </a:rPr>
              <a:t>keV</a:t>
            </a:r>
            <a:endParaRPr lang="en-US" sz="1600" dirty="0">
              <a:latin typeface="Perpetua" panose="02020502060401020303" pitchFamily="18" charset="0"/>
              <a:ea typeface="ＭＳ Ｐゴシック" charset="0"/>
            </a:endParaRPr>
          </a:p>
          <a:p>
            <a:pPr marL="177800"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Above 100 </a:t>
            </a:r>
            <a:r>
              <a:rPr lang="en-US" sz="1600" dirty="0" err="1">
                <a:latin typeface="Perpetua" panose="02020502060401020303" pitchFamily="18" charset="0"/>
                <a:ea typeface="ＭＳ Ｐゴシック" charset="0"/>
              </a:rPr>
              <a:t>keV</a:t>
            </a:r>
            <a:endParaRPr lang="en-US" sz="1600" dirty="0">
              <a:latin typeface="Perpetua" panose="02020502060401020303" pitchFamily="18" charset="0"/>
              <a:ea typeface="ＭＳ Ｐゴシック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At n_TOF, we cover the whole energy range.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264387" y="908720"/>
            <a:ext cx="1656051" cy="73866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>
                <a:latin typeface="Perpetua" panose="02020502060401020303" pitchFamily="18" charset="0"/>
                <a:cs typeface="Calibri" panose="020F0502020204030204" pitchFamily="34" charset="0"/>
              </a:rPr>
              <a:t>± 12% only in the dose by thermal neutrons (healthy tissue). </a:t>
            </a:r>
            <a:endParaRPr lang="en-US" sz="1400" b="1" dirty="0">
              <a:latin typeface="Perpetua" panose="02020502060401020303" pitchFamily="18" charset="0"/>
              <a:ea typeface="ＭＳ Ｐゴシック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3B480AF-C208-4690-9438-6E6E37F11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0B70BF55-3296-45D2-B9B7-AF1403504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CF53A3B1-2ADF-4515-A7FC-DACBF2A79392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7" name="2 Marcador de pie de página">
            <a:extLst>
              <a:ext uri="{FF2B5EF4-FFF2-40B4-BE49-F238E27FC236}">
                <a16:creationId xmlns:a16="http://schemas.microsoft.com/office/drawing/2014/main" id="{376C2566-DFC3-4957-AA2A-E7B5304A8EB5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EC4D5E1-4B32-4AA1-9DA7-1ABEA45E04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TRABAJO\nTOF\PhysicsCoordinator\Meetings\20Years-ntof\Counts_th_1res_100bp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918" y="438475"/>
            <a:ext cx="6067141" cy="31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5ECE5F25-C17C-4BEF-B4BF-C30CE193E0F3}" type="slidenum">
              <a:rPr lang="en-US" sz="1400" smtClean="0">
                <a:latin typeface="Arial" pitchFamily="34" charset="0"/>
              </a:rPr>
              <a:pPr eaLnBrk="1" hangingPunct="1">
                <a:defRPr/>
              </a:pPr>
              <a:t>14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28676" name="AutoShape 10" descr="ensdfplot?n=+14N+&amp;s=14C+B-+DECAY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677" name="AutoShape 13" descr="ensdfplot?n=+14N+&amp;s=14C+B-+DECAY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613CD433-9504-4D91-99EB-B8B1D94CA9AB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N(n,p</a:t>
            </a:r>
            <a:r>
              <a:rPr lang="el-GR" sz="2400" b="1" dirty="0">
                <a:solidFill>
                  <a:sysClr val="window" lastClr="FFFFFF"/>
                </a:solidFill>
                <a:latin typeface="Perpetua" pitchFamily="18" charset="0"/>
              </a:rPr>
              <a:t>)</a:t>
            </a:r>
            <a:r>
              <a:rPr lang="en-US" sz="2400" b="1" baseline="30000" dirty="0">
                <a:solidFill>
                  <a:sysClr val="window" lastClr="FFFFFF"/>
                </a:solidFill>
                <a:latin typeface="Perpetua" pitchFamily="18" charset="0"/>
              </a:rPr>
              <a:t>14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C at EAR2: covering range partial previous experiments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id="{D7B860CC-D4C0-412B-9449-817875A9B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136" y="1493200"/>
            <a:ext cx="2760241" cy="88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latin typeface="Perpetua" panose="02020502060401020303" pitchFamily="18" charset="0"/>
                <a:ea typeface="ＭＳ Ｐゴシック" charset="0"/>
              </a:rPr>
              <a:t>It is covered the energy range from thermal to 500 </a:t>
            </a:r>
            <a:r>
              <a:rPr lang="en-US" sz="1600" b="1" dirty="0" err="1">
                <a:latin typeface="Perpetua" panose="02020502060401020303" pitchFamily="18" charset="0"/>
                <a:ea typeface="ＭＳ Ｐゴシック" charset="0"/>
              </a:rPr>
              <a:t>keV</a:t>
            </a:r>
            <a:r>
              <a:rPr lang="en-US" sz="1600" b="1" dirty="0">
                <a:latin typeface="Perpetua" panose="02020502060401020303" pitchFamily="18" charset="0"/>
                <a:ea typeface="ＭＳ Ｐゴシック" charset="0"/>
              </a:rPr>
              <a:t>.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For the first time.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BFEC7B-4826-45FE-BF20-6883A22FA66B}"/>
              </a:ext>
            </a:extLst>
          </p:cNvPr>
          <p:cNvSpPr txBox="1"/>
          <p:nvPr/>
        </p:nvSpPr>
        <p:spPr>
          <a:xfrm>
            <a:off x="1043608" y="1196752"/>
            <a:ext cx="18722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Perpetua" panose="02020502060401020303" pitchFamily="18" charset="0"/>
                <a:ea typeface="ＭＳ Ｐゴシック" charset="0"/>
              </a:rPr>
              <a:t>Pablo Torres PhD-UGR</a:t>
            </a:r>
          </a:p>
        </p:txBody>
      </p:sp>
      <p:pic>
        <p:nvPicPr>
          <p:cNvPr id="2052" name="Picture 4" descr="G:\TRABAJO\nTOF\PhysicsCoordinator\Meetings\20Years-ntof\Counts_1res_NoEnd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17032"/>
            <a:ext cx="4600128" cy="246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5">
            <a:extLst>
              <a:ext uri="{FF2B5EF4-FFF2-40B4-BE49-F238E27FC236}">
                <a16:creationId xmlns:a16="http://schemas.microsoft.com/office/drawing/2014/main" id="{D7B860CC-D4C0-412B-9449-817875A9B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55" y="4237477"/>
            <a:ext cx="3396345" cy="196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Purple and Green are Johnson and Morgan experimental with the RF-EAR2.</a:t>
            </a:r>
          </a:p>
          <a:p>
            <a:pPr>
              <a:spcBef>
                <a:spcPct val="20000"/>
              </a:spcBef>
              <a:defRPr/>
            </a:pPr>
            <a:r>
              <a:rPr lang="en-US" sz="1600" dirty="0">
                <a:latin typeface="Perpetua" panose="02020502060401020303" pitchFamily="18" charset="0"/>
                <a:ea typeface="ＭＳ Ｐゴシック" charset="0"/>
              </a:rPr>
              <a:t>Black points, n_TOF data. 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latin typeface="Perpetua" panose="02020502060401020303" pitchFamily="18" charset="0"/>
                <a:ea typeface="ＭＳ Ｐゴシック" charset="0"/>
              </a:rPr>
              <a:t>Reduction of factor 1.5 the area of the resonance.</a:t>
            </a:r>
          </a:p>
          <a:p>
            <a:pPr>
              <a:spcBef>
                <a:spcPct val="20000"/>
              </a:spcBef>
              <a:defRPr/>
            </a:pPr>
            <a:r>
              <a:rPr lang="en-US" sz="1600" b="1" dirty="0">
                <a:latin typeface="Perpetua" panose="02020502060401020303" pitchFamily="18" charset="0"/>
                <a:ea typeface="ＭＳ Ｐゴシック" charset="0"/>
              </a:rPr>
              <a:t>Impact in the dose on healthy tissue and BNCT planning.  </a:t>
            </a:r>
            <a:endParaRPr lang="en-US" sz="1600" dirty="0">
              <a:latin typeface="Perpetua" panose="02020502060401020303" pitchFamily="18" charset="0"/>
              <a:ea typeface="ＭＳ Ｐゴシック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43AEFA3A-8F9D-427D-90B6-ABF236C80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8476CB93-2E06-44EC-BCA1-48C3728C2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8DCCD215-E155-496B-B42B-B4124571CC31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CF9D0800-964B-44A9-8888-AEE97AAD2331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8D6C7A9-9C2D-4F19-AF4C-BB71BE02DC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52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3CF13CE-1BAD-4557-9F33-E78F65DE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29D0C38-B285-C947-AB4E-C7BCFF863DBD}" type="slidenum">
              <a:rPr lang="en-GB"/>
              <a:pPr>
                <a:spcAft>
                  <a:spcPts val="600"/>
                </a:spcAft>
              </a:pPr>
              <a:t>15</a:t>
            </a:fld>
            <a:endParaRPr lang="en-GB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DF3441A5-A2F4-40A1-845B-2CE8D4A5484E}"/>
              </a:ext>
            </a:extLst>
          </p:cNvPr>
          <p:cNvSpPr txBox="1">
            <a:spLocks/>
          </p:cNvSpPr>
          <p:nvPr/>
        </p:nvSpPr>
        <p:spPr bwMode="auto">
          <a:xfrm>
            <a:off x="-10119" y="2301875"/>
            <a:ext cx="9145588" cy="14100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Radioisotope production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AE5D4C84-8025-4B3E-ACBA-7A4B40DBC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89BA58AC-6DDA-479E-B3B6-B2580E6A4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2 Marcador de pie de página">
            <a:extLst>
              <a:ext uri="{FF2B5EF4-FFF2-40B4-BE49-F238E27FC236}">
                <a16:creationId xmlns:a16="http://schemas.microsoft.com/office/drawing/2014/main" id="{E74BAD2F-91D8-420C-8003-0577CAA0FAB1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9DE0DDC1-0B5C-4E97-891D-B7D2E7D8A72F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60A6446-79CA-4B0E-90A6-90E35AA13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113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16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New facilities for complementary radioisotope production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35700" y="845977"/>
            <a:ext cx="909161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There is a trend since a decade to use existing and new nuclear facilities for producing radioisotopes (</a:t>
            </a:r>
            <a:r>
              <a:rPr lang="en-GB" sz="2000" b="1" dirty="0" err="1">
                <a:latin typeface="Perpetua" pitchFamily="18" charset="0"/>
              </a:rPr>
              <a:t>Medicis-Isolde</a:t>
            </a:r>
            <a:r>
              <a:rPr lang="en-GB" sz="2000" b="1" dirty="0">
                <a:latin typeface="Perpetua" pitchFamily="18" charset="0"/>
              </a:rPr>
              <a:t>). 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AB08C7D-8DD2-48CD-9F63-876EA7F06E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" y="2854672"/>
            <a:ext cx="2729164" cy="3245589"/>
          </a:xfrm>
          <a:prstGeom prst="rect">
            <a:avLst/>
          </a:prstGeom>
        </p:spPr>
      </p:pic>
      <p:pic>
        <p:nvPicPr>
          <p:cNvPr id="13" name="Picture 1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949A783-2BEC-4412-BB9E-656689F0B6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316" y="2833812"/>
            <a:ext cx="2358224" cy="32664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FDE051A-2778-46CF-874A-5DA7E0AE6C4B}"/>
              </a:ext>
            </a:extLst>
          </p:cNvPr>
          <p:cNvSpPr txBox="1"/>
          <p:nvPr/>
        </p:nvSpPr>
        <p:spPr>
          <a:xfrm>
            <a:off x="1864220" y="2885009"/>
            <a:ext cx="720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Perpetua" pitchFamily="18" charset="0"/>
              </a:rPr>
              <a:t>2009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3EE86A-1ADA-4151-9026-7550677F12A1}"/>
              </a:ext>
            </a:extLst>
          </p:cNvPr>
          <p:cNvSpPr txBox="1"/>
          <p:nvPr/>
        </p:nvSpPr>
        <p:spPr>
          <a:xfrm>
            <a:off x="4916135" y="2811408"/>
            <a:ext cx="720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Perpetua" pitchFamily="18" charset="0"/>
              </a:rPr>
              <a:t>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52384" y="1568853"/>
            <a:ext cx="909161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The Technetium world crisis in 2009-2010 was an alarm about the way to supply radioisotopes for nuclear medicine. Few reactors world wide.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C06154D5-E38C-441F-B509-D2908ACE0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1811" y="2764061"/>
            <a:ext cx="3126817" cy="3185219"/>
          </a:xfrm>
          <a:prstGeom prst="rect">
            <a:avLst/>
          </a:prstGeom>
        </p:spPr>
      </p:pic>
      <p:sp>
        <p:nvSpPr>
          <p:cNvPr id="24" name="TextBox 17">
            <a:extLst>
              <a:ext uri="{FF2B5EF4-FFF2-40B4-BE49-F238E27FC236}">
                <a16:creationId xmlns:a16="http://schemas.microsoft.com/office/drawing/2014/main" id="{683EE86A-1ADA-4151-9026-7550677F12A1}"/>
              </a:ext>
            </a:extLst>
          </p:cNvPr>
          <p:cNvSpPr txBox="1"/>
          <p:nvPr/>
        </p:nvSpPr>
        <p:spPr>
          <a:xfrm>
            <a:off x="6034433" y="3238680"/>
            <a:ext cx="720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2020</a:t>
            </a:r>
            <a:endParaRPr lang="en-US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D7F32F45-1D1C-4658-A883-A6C8D5B93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>
            <a:extLst>
              <a:ext uri="{FF2B5EF4-FFF2-40B4-BE49-F238E27FC236}">
                <a16:creationId xmlns:a16="http://schemas.microsoft.com/office/drawing/2014/main" id="{082B14F9-1EDC-412B-AABB-72982B4F1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2 Marcador de pie de página">
            <a:extLst>
              <a:ext uri="{FF2B5EF4-FFF2-40B4-BE49-F238E27FC236}">
                <a16:creationId xmlns:a16="http://schemas.microsoft.com/office/drawing/2014/main" id="{57816EAA-A8EE-4023-82CA-0B949379CA5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8" name="2 Marcador de pie de página">
            <a:extLst>
              <a:ext uri="{FF2B5EF4-FFF2-40B4-BE49-F238E27FC236}">
                <a16:creationId xmlns:a16="http://schemas.microsoft.com/office/drawing/2014/main" id="{D8D7E6AC-02B4-486E-9506-9CC35CFC14C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CB627E2-9085-488C-B956-454BE70497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3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35276" y="626422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17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-14569" y="810189"/>
            <a:ext cx="9145588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International agencies and groups pushed for the use of accelerator-based facilities, as a complementary option.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5CC976-CCFE-47BA-9EED-70932E537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3" y="2726861"/>
            <a:ext cx="2353051" cy="24346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6CFA27-9F30-40EB-A87B-52038E0BF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829" y="1994623"/>
            <a:ext cx="2880203" cy="21995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D196CD0-1CD4-4131-B8AC-8292639467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4388" y="4134404"/>
            <a:ext cx="2907552" cy="20541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EA938C-F2CB-4D35-A60D-8202DDAC963C}"/>
              </a:ext>
            </a:extLst>
          </p:cNvPr>
          <p:cNvSpPr txBox="1"/>
          <p:nvPr/>
        </p:nvSpPr>
        <p:spPr>
          <a:xfrm>
            <a:off x="1683534" y="2726861"/>
            <a:ext cx="720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Perpetua" pitchFamily="18" charset="0"/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E9FB5B8-7446-4977-A610-51BBAA11F7F9}"/>
              </a:ext>
            </a:extLst>
          </p:cNvPr>
          <p:cNvCxnSpPr>
            <a:cxnSpLocks/>
          </p:cNvCxnSpPr>
          <p:nvPr/>
        </p:nvCxnSpPr>
        <p:spPr>
          <a:xfrm>
            <a:off x="3002765" y="4365104"/>
            <a:ext cx="17100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0 Rectángulo">
            <a:extLst>
              <a:ext uri="{FF2B5EF4-FFF2-40B4-BE49-F238E27FC236}">
                <a16:creationId xmlns:a16="http://schemas.microsoft.com/office/drawing/2014/main" id="{4D6BE2E9-BAE7-4D89-83AF-4D779AE16112}"/>
              </a:ext>
            </a:extLst>
          </p:cNvPr>
          <p:cNvSpPr/>
          <p:nvPr/>
        </p:nvSpPr>
        <p:spPr>
          <a:xfrm>
            <a:off x="5695690" y="2078720"/>
            <a:ext cx="3345864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Perpetua" pitchFamily="18" charset="0"/>
              </a:rPr>
              <a:t>R&amp;D activities in nuclear facilities as ISOLDE provided a better understanding in nuclear medicine</a:t>
            </a:r>
          </a:p>
        </p:txBody>
      </p:sp>
      <p:pic>
        <p:nvPicPr>
          <p:cNvPr id="14" name="Picture 21">
            <a:extLst>
              <a:ext uri="{FF2B5EF4-FFF2-40B4-BE49-F238E27FC236}">
                <a16:creationId xmlns:a16="http://schemas.microsoft.com/office/drawing/2014/main" id="{C5AF7A6C-834A-4CEC-85CA-11F8DBCB3F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2097" y="3975845"/>
            <a:ext cx="3193050" cy="778518"/>
          </a:xfrm>
          <a:prstGeom prst="rect">
            <a:avLst/>
          </a:prstGeom>
        </p:spPr>
      </p:pic>
      <p:sp>
        <p:nvSpPr>
          <p:cNvPr id="19" name="Rectangle 20">
            <a:extLst>
              <a:ext uri="{FF2B5EF4-FFF2-40B4-BE49-F238E27FC236}">
                <a16:creationId xmlns:a16="http://schemas.microsoft.com/office/drawing/2014/main" id="{F73514F5-1B53-44E8-8B74-EA9F60DC3777}"/>
              </a:ext>
            </a:extLst>
          </p:cNvPr>
          <p:cNvSpPr/>
          <p:nvPr/>
        </p:nvSpPr>
        <p:spPr>
          <a:xfrm>
            <a:off x="5632548" y="4158887"/>
            <a:ext cx="781902" cy="2164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itle 4">
            <a:extLst>
              <a:ext uri="{FF2B5EF4-FFF2-40B4-BE49-F238E27FC236}">
                <a16:creationId xmlns:a16="http://schemas.microsoft.com/office/drawing/2014/main" id="{5BB0D8FA-1565-4F87-AA12-83E204303DA2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New facilities for complementary radioisotope production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17E3F09F-624A-4179-8541-E40AF66A1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>
            <a:extLst>
              <a:ext uri="{FF2B5EF4-FFF2-40B4-BE49-F238E27FC236}">
                <a16:creationId xmlns:a16="http://schemas.microsoft.com/office/drawing/2014/main" id="{A2819356-99CD-4F8C-B439-40FC994B1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2 Marcador de pie de página">
            <a:extLst>
              <a:ext uri="{FF2B5EF4-FFF2-40B4-BE49-F238E27FC236}">
                <a16:creationId xmlns:a16="http://schemas.microsoft.com/office/drawing/2014/main" id="{68727D94-3523-4D3C-8594-89CBBCCD024B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A3154813-EF75-4505-B393-AC768782F561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8F1B6D5-FC0B-4650-B2AF-6F544137F1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8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35276" y="626422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18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-14569" y="810189"/>
            <a:ext cx="9145588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Also, accelerator-based </a:t>
            </a:r>
            <a:r>
              <a:rPr lang="en-GB" sz="2000" b="1" dirty="0">
                <a:solidFill>
                  <a:srgbClr val="FF0000"/>
                </a:solidFill>
                <a:latin typeface="Perpetua" pitchFamily="18" charset="0"/>
              </a:rPr>
              <a:t>neutron</a:t>
            </a:r>
            <a:r>
              <a:rPr lang="en-GB" sz="2000" b="1" dirty="0">
                <a:latin typeface="Perpetua" pitchFamily="18" charset="0"/>
              </a:rPr>
              <a:t> facilities has been considered for the production of radioisotopes for nuclear medicine.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5CC976-CCFE-47BA-9EED-70932E537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04990"/>
            <a:ext cx="1584176" cy="16391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EA938C-F2CB-4D35-A60D-8202DDAC963C}"/>
              </a:ext>
            </a:extLst>
          </p:cNvPr>
          <p:cNvSpPr txBox="1"/>
          <p:nvPr/>
        </p:nvSpPr>
        <p:spPr>
          <a:xfrm>
            <a:off x="1144140" y="1619393"/>
            <a:ext cx="720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Perpetua" pitchFamily="18" charset="0"/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11F090-BC06-4E58-A5AB-9A7157B26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292" y="1605591"/>
            <a:ext cx="4701494" cy="15621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18382DB-C01E-49D1-9839-E9B81FC63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276" y="3075741"/>
            <a:ext cx="2021086" cy="7645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C36A8A-577A-4850-819C-52D969969E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3748" y="3904541"/>
            <a:ext cx="3470159" cy="211679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460E9D8-DF69-4BB1-A763-71B8A1ECA671}"/>
              </a:ext>
            </a:extLst>
          </p:cNvPr>
          <p:cNvCxnSpPr>
            <a:cxnSpLocks/>
          </p:cNvCxnSpPr>
          <p:nvPr/>
        </p:nvCxnSpPr>
        <p:spPr>
          <a:xfrm>
            <a:off x="6948264" y="4646444"/>
            <a:ext cx="19741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6DA5C858-ADC9-4E30-B016-4DA3DEF443FD}"/>
              </a:ext>
            </a:extLst>
          </p:cNvPr>
          <p:cNvSpPr/>
          <p:nvPr/>
        </p:nvSpPr>
        <p:spPr>
          <a:xfrm>
            <a:off x="4135318" y="2775556"/>
            <a:ext cx="504056" cy="3458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itle 4">
            <a:extLst>
              <a:ext uri="{FF2B5EF4-FFF2-40B4-BE49-F238E27FC236}">
                <a16:creationId xmlns:a16="http://schemas.microsoft.com/office/drawing/2014/main" id="{75C65EB3-A921-493C-99EE-7A80F00F64CB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New facilities for complementary radioisotope production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2E35B40C-86ED-4DE8-9398-AF06E9893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>
            <a:extLst>
              <a:ext uri="{FF2B5EF4-FFF2-40B4-BE49-F238E27FC236}">
                <a16:creationId xmlns:a16="http://schemas.microsoft.com/office/drawing/2014/main" id="{72C2A6E7-3C72-4E12-B6DE-E894B3330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BFB0A3F1-5DCC-49E7-8ED3-EB7CC08EDC02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32" name="2 Marcador de pie de página">
            <a:extLst>
              <a:ext uri="{FF2B5EF4-FFF2-40B4-BE49-F238E27FC236}">
                <a16:creationId xmlns:a16="http://schemas.microsoft.com/office/drawing/2014/main" id="{26DF343D-BCB3-42CE-A3C6-4192E54710A6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BF27C41-0116-4902-BB91-0D349C6694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  <p:pic>
        <p:nvPicPr>
          <p:cNvPr id="34" name="Picture 2" descr="building5">
            <a:extLst>
              <a:ext uri="{FF2B5EF4-FFF2-40B4-BE49-F238E27FC236}">
                <a16:creationId xmlns:a16="http://schemas.microsoft.com/office/drawing/2014/main" id="{0A118573-1D42-45D6-A24D-5A3735948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10899"/>
          <a:stretch/>
        </p:blipFill>
        <p:spPr bwMode="auto">
          <a:xfrm>
            <a:off x="311232" y="3939808"/>
            <a:ext cx="4457481" cy="248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41">
            <a:extLst>
              <a:ext uri="{FF2B5EF4-FFF2-40B4-BE49-F238E27FC236}">
                <a16:creationId xmlns:a16="http://schemas.microsoft.com/office/drawing/2014/main" id="{00D8C1BA-5694-4F5F-AC40-04722FA3AE08}"/>
              </a:ext>
            </a:extLst>
          </p:cNvPr>
          <p:cNvSpPr txBox="1"/>
          <p:nvPr/>
        </p:nvSpPr>
        <p:spPr>
          <a:xfrm rot="19832570">
            <a:off x="1325426" y="5868369"/>
            <a:ext cx="1501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Accelerator </a:t>
            </a:r>
            <a:endParaRPr lang="en-US" dirty="0"/>
          </a:p>
        </p:txBody>
      </p:sp>
      <p:sp>
        <p:nvSpPr>
          <p:cNvPr id="36" name="TextBox 42">
            <a:extLst>
              <a:ext uri="{FF2B5EF4-FFF2-40B4-BE49-F238E27FC236}">
                <a16:creationId xmlns:a16="http://schemas.microsoft.com/office/drawing/2014/main" id="{B40DD62D-7452-48E4-A9EC-89B438CFADF9}"/>
              </a:ext>
            </a:extLst>
          </p:cNvPr>
          <p:cNvSpPr txBox="1"/>
          <p:nvPr/>
        </p:nvSpPr>
        <p:spPr>
          <a:xfrm rot="1943090">
            <a:off x="2544410" y="5758805"/>
            <a:ext cx="1612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Lithium Jet</a:t>
            </a:r>
            <a:endParaRPr lang="en-US" dirty="0"/>
          </a:p>
        </p:txBody>
      </p:sp>
      <p:sp>
        <p:nvSpPr>
          <p:cNvPr id="37" name="1 Rectángulo">
            <a:extLst>
              <a:ext uri="{FF2B5EF4-FFF2-40B4-BE49-F238E27FC236}">
                <a16:creationId xmlns:a16="http://schemas.microsoft.com/office/drawing/2014/main" id="{8FA3EF8E-827A-49A0-83C9-4CD808EE98D1}"/>
              </a:ext>
            </a:extLst>
          </p:cNvPr>
          <p:cNvSpPr/>
          <p:nvPr/>
        </p:nvSpPr>
        <p:spPr>
          <a:xfrm rot="20203052">
            <a:off x="712555" y="4822179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Perpetua" pitchFamily="18" charset="0"/>
              </a:rPr>
              <a:t>IFMIF-DONES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38" name="TextBox 41">
            <a:extLst>
              <a:ext uri="{FF2B5EF4-FFF2-40B4-BE49-F238E27FC236}">
                <a16:creationId xmlns:a16="http://schemas.microsoft.com/office/drawing/2014/main" id="{6D56F0B8-C93F-4DB1-AE34-6814E46E48C7}"/>
              </a:ext>
            </a:extLst>
          </p:cNvPr>
          <p:cNvSpPr txBox="1"/>
          <p:nvPr/>
        </p:nvSpPr>
        <p:spPr>
          <a:xfrm>
            <a:off x="311232" y="4225792"/>
            <a:ext cx="1787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Granada (Spain)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19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6006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176</a:t>
            </a:r>
            <a:r>
              <a:rPr lang="es-ES" sz="3200" b="1" dirty="0">
                <a:solidFill>
                  <a:schemeClr val="bg1"/>
                </a:solidFill>
                <a:latin typeface="Perpetua" pitchFamily="18" charset="0"/>
              </a:rPr>
              <a:t>Yb(n,</a:t>
            </a:r>
            <a:r>
              <a:rPr lang="el-G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3200" b="1">
                <a:solidFill>
                  <a:schemeClr val="bg1"/>
                </a:solidFill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s-ES" sz="3200" b="1" baseline="30000">
                <a:solidFill>
                  <a:schemeClr val="bg1"/>
                </a:solidFill>
                <a:latin typeface="Perpetua" panose="02020502060401020303" pitchFamily="18" charset="0"/>
              </a:rPr>
              <a:t>177</a:t>
            </a:r>
            <a:r>
              <a:rPr lang="es-ES" sz="3200" b="1">
                <a:solidFill>
                  <a:schemeClr val="bg1"/>
                </a:solidFill>
                <a:latin typeface="Perpetua" pitchFamily="18" charset="0"/>
              </a:rPr>
              <a:t>Yb</a:t>
            </a:r>
            <a:r>
              <a:rPr lang="es-ES" sz="3200" b="1" dirty="0">
                <a:solidFill>
                  <a:schemeClr val="bg1"/>
                </a:solidFill>
                <a:latin typeface="Perpetua" pitchFamily="18" charset="0"/>
              </a:rPr>
              <a:t>(2 h)</a:t>
            </a:r>
            <a:r>
              <a:rPr lang="es-ES" sz="3200" b="1" dirty="0">
                <a:solidFill>
                  <a:schemeClr val="bg1"/>
                </a:solidFill>
                <a:latin typeface="Perpetua" pitchFamily="18" charset="0"/>
                <a:sym typeface="Symbol"/>
              </a:rPr>
              <a:t></a:t>
            </a:r>
            <a:r>
              <a:rPr lang="es-ES" sz="32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177</a:t>
            </a:r>
            <a:r>
              <a:rPr lang="es-ES" sz="3200" b="1" dirty="0">
                <a:solidFill>
                  <a:schemeClr val="bg1"/>
                </a:solidFill>
                <a:latin typeface="Perpetua" pitchFamily="18" charset="0"/>
              </a:rPr>
              <a:t>Lu (6.5 d) at EAR1</a:t>
            </a:r>
            <a:r>
              <a:rPr lang="en-US" sz="3200" b="1" dirty="0">
                <a:solidFill>
                  <a:sysClr val="window" lastClr="FFFFFF"/>
                </a:solidFill>
                <a:latin typeface="Perpetua" pitchFamily="18" charset="0"/>
              </a:rPr>
              <a:t>  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901405A1-057E-4A1E-BBDE-60E49B137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08" y="980728"/>
            <a:ext cx="7122091" cy="4535249"/>
          </a:xfrm>
          <a:prstGeom prst="rect">
            <a:avLst/>
          </a:prstGeom>
        </p:spPr>
      </p:pic>
      <p:cxnSp>
        <p:nvCxnSpPr>
          <p:cNvPr id="37" name="Straight Arrow Connector 62">
            <a:extLst>
              <a:ext uri="{FF2B5EF4-FFF2-40B4-BE49-F238E27FC236}">
                <a16:creationId xmlns:a16="http://schemas.microsoft.com/office/drawing/2014/main" id="{BC319D9A-4555-4C24-B6F2-1C82AA30B44B}"/>
              </a:ext>
            </a:extLst>
          </p:cNvPr>
          <p:cNvCxnSpPr>
            <a:cxnSpLocks/>
          </p:cNvCxnSpPr>
          <p:nvPr/>
        </p:nvCxnSpPr>
        <p:spPr>
          <a:xfrm flipH="1" flipV="1">
            <a:off x="7222535" y="3638292"/>
            <a:ext cx="794930" cy="210774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E7E4FE4-C529-4F66-B2DF-9576CA564E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1857" y="4641879"/>
            <a:ext cx="1824204" cy="13681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060286B-A79D-4054-BEE2-7D286D5C5459}"/>
              </a:ext>
            </a:extLst>
          </p:cNvPr>
          <p:cNvSpPr txBox="1"/>
          <p:nvPr/>
        </p:nvSpPr>
        <p:spPr>
          <a:xfrm>
            <a:off x="4899252" y="3248352"/>
            <a:ext cx="629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s-ES" sz="1800" dirty="0">
              <a:solidFill>
                <a:schemeClr val="bg1"/>
              </a:solidFill>
              <a:latin typeface="Perpetua" panose="02020502060401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5E8D32-DACF-4C22-835C-61D12AC014E4}"/>
              </a:ext>
            </a:extLst>
          </p:cNvPr>
          <p:cNvSpPr txBox="1"/>
          <p:nvPr/>
        </p:nvSpPr>
        <p:spPr>
          <a:xfrm>
            <a:off x="5077893" y="2483661"/>
            <a:ext cx="629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s-ES" sz="1800" dirty="0">
              <a:solidFill>
                <a:schemeClr val="bg1"/>
              </a:solidFill>
              <a:latin typeface="Perpetua" panose="02020502060401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B742CB-ED7F-47B1-841D-3559DD010F1F}"/>
              </a:ext>
            </a:extLst>
          </p:cNvPr>
          <p:cNvSpPr txBox="1"/>
          <p:nvPr/>
        </p:nvSpPr>
        <p:spPr>
          <a:xfrm>
            <a:off x="5340338" y="2922589"/>
            <a:ext cx="629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s-ES" sz="1800" dirty="0">
              <a:solidFill>
                <a:schemeClr val="bg1"/>
              </a:solidFill>
              <a:latin typeface="Perpetua" panose="02020502060401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64">
            <a:extLst>
              <a:ext uri="{FF2B5EF4-FFF2-40B4-BE49-F238E27FC236}">
                <a16:creationId xmlns:a16="http://schemas.microsoft.com/office/drawing/2014/main" id="{A6A369EA-2DBF-4081-9A5D-F85B0D3E8EC0}"/>
              </a:ext>
            </a:extLst>
          </p:cNvPr>
          <p:cNvSpPr txBox="1"/>
          <p:nvPr/>
        </p:nvSpPr>
        <p:spPr>
          <a:xfrm rot="940427">
            <a:off x="7338454" y="3837177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rgbClr val="FFC000"/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29" name="Straight Arrow Connector 62">
            <a:extLst>
              <a:ext uri="{FF2B5EF4-FFF2-40B4-BE49-F238E27FC236}">
                <a16:creationId xmlns:a16="http://schemas.microsoft.com/office/drawing/2014/main" id="{DA74EA43-8B3A-4FD0-80C7-C18BE6A45A68}"/>
              </a:ext>
            </a:extLst>
          </p:cNvPr>
          <p:cNvCxnSpPr>
            <a:cxnSpLocks/>
          </p:cNvCxnSpPr>
          <p:nvPr/>
        </p:nvCxnSpPr>
        <p:spPr>
          <a:xfrm>
            <a:off x="5191924" y="3107255"/>
            <a:ext cx="185140" cy="184666"/>
          </a:xfrm>
          <a:prstGeom prst="straightConnector1">
            <a:avLst/>
          </a:prstGeom>
          <a:ln w="22225">
            <a:solidFill>
              <a:schemeClr val="bg1">
                <a:lumMod val="95000"/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62">
            <a:extLst>
              <a:ext uri="{FF2B5EF4-FFF2-40B4-BE49-F238E27FC236}">
                <a16:creationId xmlns:a16="http://schemas.microsoft.com/office/drawing/2014/main" id="{034C9324-CB04-4F28-9DA2-1C87677ECA2A}"/>
              </a:ext>
            </a:extLst>
          </p:cNvPr>
          <p:cNvCxnSpPr>
            <a:cxnSpLocks/>
          </p:cNvCxnSpPr>
          <p:nvPr/>
        </p:nvCxnSpPr>
        <p:spPr>
          <a:xfrm flipV="1">
            <a:off x="5195392" y="2828953"/>
            <a:ext cx="363345" cy="184666"/>
          </a:xfrm>
          <a:prstGeom prst="straightConnector1">
            <a:avLst/>
          </a:prstGeom>
          <a:ln w="22225">
            <a:solidFill>
              <a:schemeClr val="bg1">
                <a:lumMod val="95000"/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62">
            <a:extLst>
              <a:ext uri="{FF2B5EF4-FFF2-40B4-BE49-F238E27FC236}">
                <a16:creationId xmlns:a16="http://schemas.microsoft.com/office/drawing/2014/main" id="{D4E06CEF-E1CD-4121-9028-5D687F9EF421}"/>
              </a:ext>
            </a:extLst>
          </p:cNvPr>
          <p:cNvCxnSpPr>
            <a:cxnSpLocks/>
          </p:cNvCxnSpPr>
          <p:nvPr/>
        </p:nvCxnSpPr>
        <p:spPr>
          <a:xfrm>
            <a:off x="5213925" y="3013619"/>
            <a:ext cx="427464" cy="0"/>
          </a:xfrm>
          <a:prstGeom prst="straightConnector1">
            <a:avLst/>
          </a:prstGeom>
          <a:ln w="22225">
            <a:solidFill>
              <a:schemeClr val="bg1">
                <a:lumMod val="95000"/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>
            <a:extLst>
              <a:ext uri="{FF2B5EF4-FFF2-40B4-BE49-F238E27FC236}">
                <a16:creationId xmlns:a16="http://schemas.microsoft.com/office/drawing/2014/main" id="{5518578A-1CA4-41B8-9120-2ED42C990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32E685DF-B8F0-482E-A5B4-139C3760A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2 Marcador de pie de página">
            <a:extLst>
              <a:ext uri="{FF2B5EF4-FFF2-40B4-BE49-F238E27FC236}">
                <a16:creationId xmlns:a16="http://schemas.microsoft.com/office/drawing/2014/main" id="{1F345F31-5E1E-44E3-8031-CEBFBA42511A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39" name="2 Marcador de pie de página">
            <a:extLst>
              <a:ext uri="{FF2B5EF4-FFF2-40B4-BE49-F238E27FC236}">
                <a16:creationId xmlns:a16="http://schemas.microsoft.com/office/drawing/2014/main" id="{A5B2F2E7-F8C6-406D-AAD4-23C816DECAC7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EB8C699-7C29-430E-BB8E-E1021BECD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2" y="1671311"/>
            <a:ext cx="10016819" cy="402569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808375" y="5172712"/>
            <a:ext cx="1368152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20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6603086" y="2186074"/>
            <a:ext cx="1142570" cy="64633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832793" y="3728116"/>
            <a:ext cx="1118952" cy="36933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H="1" flipV="1">
            <a:off x="1135997" y="2151206"/>
            <a:ext cx="1742992" cy="574793"/>
          </a:xfrm>
          <a:prstGeom prst="straightConnector1">
            <a:avLst/>
          </a:prstGeom>
          <a:ln w="2857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8392269" y="4868856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Experiments for medicine</a:t>
            </a:r>
          </a:p>
        </p:txBody>
      </p:sp>
      <p:sp>
        <p:nvSpPr>
          <p:cNvPr id="46" name="2 Marcador de pie de página">
            <a:extLst>
              <a:ext uri="{FF2B5EF4-FFF2-40B4-BE49-F238E27FC236}">
                <a16:creationId xmlns:a16="http://schemas.microsoft.com/office/drawing/2014/main" id="{AFDE2D5F-13AC-4B0C-BB4A-A5BEB7BD317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sp>
        <p:nvSpPr>
          <p:cNvPr id="22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36944" y="1201611"/>
            <a:ext cx="1224135" cy="64633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b="1" dirty="0">
              <a:latin typeface="Perpetua" panose="02020502060401020303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3D5A7E-AA3E-4A94-BB58-F1579666225A}"/>
              </a:ext>
            </a:extLst>
          </p:cNvPr>
          <p:cNvSpPr txBox="1"/>
          <p:nvPr/>
        </p:nvSpPr>
        <p:spPr>
          <a:xfrm>
            <a:off x="47280" y="3684157"/>
            <a:ext cx="455410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s-ES" sz="1800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33</a:t>
            </a:r>
            <a:r>
              <a:rPr lang="es-ES" sz="18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S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l-G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). 2012. PRC 2018. U. Granada-U. Seville.</a:t>
            </a:r>
          </a:p>
          <a:p>
            <a:pPr marL="0" lvl="1"/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12</a:t>
            </a:r>
            <a:r>
              <a:rPr lang="es-ES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C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</a:t>
            </a:r>
            <a:r>
              <a:rPr lang="en-US" dirty="0" err="1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n,p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). EPJ 2016 and ongoing. U. Zagreb &amp; INFN.</a:t>
            </a:r>
          </a:p>
          <a:p>
            <a:pPr marL="0" lvl="1"/>
            <a:r>
              <a:rPr lang="es-ES" sz="1800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35</a:t>
            </a:r>
            <a:r>
              <a:rPr lang="es-ES" sz="18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Cl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). 2017. U. </a:t>
            </a:r>
            <a:r>
              <a:rPr lang="en-US" dirty="0" err="1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Machester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 &amp; U. Granada. </a:t>
            </a:r>
          </a:p>
          <a:p>
            <a:pPr marL="0" lvl="1"/>
            <a:r>
              <a:rPr lang="es-ES" sz="1800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176</a:t>
            </a:r>
            <a:r>
              <a:rPr lang="es-ES" sz="1800" dirty="0">
                <a:solidFill>
                  <a:sysClr val="windowText" lastClr="000000"/>
                </a:solidFill>
                <a:latin typeface="Perpetua" pitchFamily="18" charset="0"/>
              </a:rPr>
              <a:t>Yb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177</a:t>
            </a:r>
            <a:r>
              <a:rPr lang="es-ES" dirty="0">
                <a:solidFill>
                  <a:sysClr val="windowText" lastClr="000000"/>
                </a:solidFill>
                <a:latin typeface="Perpetua" pitchFamily="18" charset="0"/>
              </a:rPr>
              <a:t>Yb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 177</a:t>
            </a:r>
            <a:r>
              <a:rPr lang="es-ES" dirty="0">
                <a:solidFill>
                  <a:sysClr val="windowText" lastClr="000000"/>
                </a:solidFill>
                <a:latin typeface="Perpetua" pitchFamily="18" charset="0"/>
              </a:rPr>
              <a:t>Lu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. 2021. U. Granada. </a:t>
            </a:r>
          </a:p>
          <a:p>
            <a:pPr marL="0" lvl="1"/>
            <a:r>
              <a:rPr lang="es-ES" sz="1800" b="1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8</a:t>
            </a:r>
            <a:r>
              <a:rPr lang="es-ES" sz="1800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9</a:t>
            </a:r>
            <a:r>
              <a:rPr lang="es-ES" sz="1800" dirty="0">
                <a:solidFill>
                  <a:sysClr val="windowText" lastClr="000000"/>
                </a:solidFill>
                <a:latin typeface="Perpetua" pitchFamily="18" charset="0"/>
              </a:rPr>
              <a:t>Y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). 2018. INFN. Astrophysics &amp; Medicine?</a:t>
            </a:r>
          </a:p>
          <a:p>
            <a:pPr marL="0" lvl="1"/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160</a:t>
            </a:r>
            <a:r>
              <a:rPr lang="es-ES" dirty="0">
                <a:solidFill>
                  <a:sysClr val="windowText" lastClr="000000"/>
                </a:solidFill>
                <a:latin typeface="Perpetua" pitchFamily="18" charset="0"/>
              </a:rPr>
              <a:t>Gd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161</a:t>
            </a:r>
            <a:r>
              <a:rPr lang="es-ES" dirty="0">
                <a:solidFill>
                  <a:sysClr val="windowText" lastClr="000000"/>
                </a:solidFill>
                <a:latin typeface="Perpetua" pitchFamily="18" charset="0"/>
              </a:rPr>
              <a:t>Gd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baseline="30000" dirty="0">
                <a:solidFill>
                  <a:sysClr val="windowText" lastClr="000000"/>
                </a:solidFill>
                <a:latin typeface="Perpetua" panose="02020502060401020303" pitchFamily="18" charset="0"/>
              </a:rPr>
              <a:t>161</a:t>
            </a:r>
            <a:r>
              <a:rPr lang="es-ES" dirty="0">
                <a:solidFill>
                  <a:sysClr val="windowText" lastClr="000000"/>
                </a:solidFill>
                <a:latin typeface="Perpetua" pitchFamily="18" charset="0"/>
              </a:rPr>
              <a:t>Tb</a:t>
            </a:r>
            <a:r>
              <a:rPr lang="en-US" dirty="0">
                <a:solidFill>
                  <a:sysClr val="windowText" lastClr="000000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. INFN. 2022?</a:t>
            </a:r>
          </a:p>
        </p:txBody>
      </p:sp>
      <p:pic>
        <p:nvPicPr>
          <p:cNvPr id="25" name="Picture 2" descr="http://cds.cern.ch/record/2774594/files/202107-085_112.jpg?subformat=icon-640">
            <a:extLst>
              <a:ext uri="{FF2B5EF4-FFF2-40B4-BE49-F238E27FC236}">
                <a16:creationId xmlns:a16="http://schemas.microsoft.com/office/drawing/2014/main" id="{E11844FA-B5DD-4250-8A7B-68863EC96E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420" t="7832" r="32670" b="5802"/>
          <a:stretch/>
        </p:blipFill>
        <p:spPr bwMode="auto">
          <a:xfrm>
            <a:off x="7041233" y="4919829"/>
            <a:ext cx="492852" cy="77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62">
            <a:extLst>
              <a:ext uri="{FF2B5EF4-FFF2-40B4-BE49-F238E27FC236}">
                <a16:creationId xmlns:a16="http://schemas.microsoft.com/office/drawing/2014/main" id="{B0CC6F12-BFFD-40B1-97CC-DA338930ED1C}"/>
              </a:ext>
            </a:extLst>
          </p:cNvPr>
          <p:cNvCxnSpPr>
            <a:cxnSpLocks/>
          </p:cNvCxnSpPr>
          <p:nvPr/>
        </p:nvCxnSpPr>
        <p:spPr>
          <a:xfrm flipV="1">
            <a:off x="8100392" y="3456688"/>
            <a:ext cx="0" cy="755269"/>
          </a:xfrm>
          <a:prstGeom prst="straightConnector1">
            <a:avLst/>
          </a:prstGeom>
          <a:ln w="2857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2E46840-1EF1-4ECD-9AF0-6FF0D7111759}"/>
              </a:ext>
            </a:extLst>
          </p:cNvPr>
          <p:cNvSpPr txBox="1"/>
          <p:nvPr/>
        </p:nvSpPr>
        <p:spPr>
          <a:xfrm>
            <a:off x="3867776" y="590759"/>
            <a:ext cx="40885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s-ES" sz="1800" baseline="30000" dirty="0">
                <a:latin typeface="Perpetua" panose="02020502060401020303" pitchFamily="18" charset="0"/>
              </a:rPr>
              <a:t>33</a:t>
            </a:r>
            <a:r>
              <a:rPr lang="es-ES" sz="1800" dirty="0">
                <a:latin typeface="Perpetua" panose="02020502060401020303" pitchFamily="18" charset="0"/>
              </a:rPr>
              <a:t>S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. 2015. U. Granada-U. Seville-CERN.</a:t>
            </a:r>
          </a:p>
          <a:p>
            <a:pPr marL="0" lvl="1"/>
            <a:r>
              <a:rPr lang="es-ES" sz="1800" baseline="30000" dirty="0">
                <a:latin typeface="Perpetua" panose="02020502060401020303" pitchFamily="18" charset="0"/>
              </a:rPr>
              <a:t>14</a:t>
            </a:r>
            <a:r>
              <a:rPr lang="es-ES" sz="1800" dirty="0">
                <a:latin typeface="Perpetua" panose="02020502060401020303" pitchFamily="18" charset="0"/>
              </a:rPr>
              <a:t>N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(</a:t>
            </a:r>
            <a:r>
              <a:rPr lang="en-US" dirty="0" err="1">
                <a:latin typeface="Perpetua" panose="02020502060401020303" pitchFamily="18" charset="0"/>
                <a:cs typeface="Calibri" panose="020F0502020204030204" pitchFamily="34" charset="0"/>
              </a:rPr>
              <a:t>n,p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). 2017. U. Granada-U. Edinburgh. </a:t>
            </a:r>
          </a:p>
          <a:p>
            <a:pPr marL="0" lvl="1"/>
            <a:r>
              <a:rPr lang="es-ES" sz="1800" baseline="30000" dirty="0">
                <a:latin typeface="Perpetua" panose="02020502060401020303" pitchFamily="18" charset="0"/>
              </a:rPr>
              <a:t>35</a:t>
            </a:r>
            <a:r>
              <a:rPr lang="es-ES" sz="1800" dirty="0">
                <a:latin typeface="Perpetua" panose="02020502060401020303" pitchFamily="18" charset="0"/>
              </a:rPr>
              <a:t>Cl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(</a:t>
            </a:r>
            <a:r>
              <a:rPr lang="en-US" dirty="0" err="1">
                <a:latin typeface="Perpetua" panose="02020502060401020303" pitchFamily="18" charset="0"/>
                <a:cs typeface="Calibri" panose="020F0502020204030204" pitchFamily="34" charset="0"/>
              </a:rPr>
              <a:t>n,p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). 2017. U. Granada-U. Edinburgh.</a:t>
            </a:r>
          </a:p>
          <a:p>
            <a:pPr marL="0" lvl="1"/>
            <a:r>
              <a:rPr lang="es-ES" baseline="30000" dirty="0">
                <a:latin typeface="Perpetua" panose="02020502060401020303" pitchFamily="18" charset="0"/>
              </a:rPr>
              <a:t>160</a:t>
            </a:r>
            <a:r>
              <a:rPr lang="es-ES" dirty="0">
                <a:latin typeface="Perpetua" pitchFamily="18" charset="0"/>
              </a:rPr>
              <a:t>Gd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baseline="30000" dirty="0">
                <a:latin typeface="Perpetua" panose="02020502060401020303" pitchFamily="18" charset="0"/>
              </a:rPr>
              <a:t>161</a:t>
            </a:r>
            <a:r>
              <a:rPr lang="es-ES" dirty="0">
                <a:latin typeface="Perpetua" pitchFamily="18" charset="0"/>
              </a:rPr>
              <a:t>Gd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baseline="30000" dirty="0">
                <a:latin typeface="Perpetua" panose="02020502060401020303" pitchFamily="18" charset="0"/>
              </a:rPr>
              <a:t>161</a:t>
            </a:r>
            <a:r>
              <a:rPr lang="es-ES" dirty="0">
                <a:latin typeface="Perpetua" pitchFamily="18" charset="0"/>
              </a:rPr>
              <a:t>Tb</a:t>
            </a:r>
            <a:r>
              <a:rPr lang="en-US" dirty="0">
                <a:latin typeface="Perpetua" panose="02020502060401020303" pitchFamily="18" charset="0"/>
                <a:cs typeface="Calibri" panose="020F0502020204030204" pitchFamily="34" charset="0"/>
              </a:rPr>
              <a:t>. INFN. 2022?</a:t>
            </a:r>
          </a:p>
        </p:txBody>
      </p:sp>
      <p:sp>
        <p:nvSpPr>
          <p:cNvPr id="33" name="TextBox 64">
            <a:extLst>
              <a:ext uri="{FF2B5EF4-FFF2-40B4-BE49-F238E27FC236}">
                <a16:creationId xmlns:a16="http://schemas.microsoft.com/office/drawing/2014/main" id="{BC8F1943-174D-439F-9F05-6940B7F997D1}"/>
              </a:ext>
            </a:extLst>
          </p:cNvPr>
          <p:cNvSpPr txBox="1"/>
          <p:nvPr/>
        </p:nvSpPr>
        <p:spPr>
          <a:xfrm rot="1089190">
            <a:off x="1572687" y="2150503"/>
            <a:ext cx="1118952" cy="36933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23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>
            <a:off x="497690" y="2356598"/>
            <a:ext cx="460813" cy="1327559"/>
          </a:xfrm>
          <a:prstGeom prst="straightConnector1">
            <a:avLst/>
          </a:prstGeom>
          <a:ln w="28575">
            <a:solidFill>
              <a:schemeClr val="tx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H="1" flipV="1">
            <a:off x="6216526" y="1906500"/>
            <a:ext cx="336674" cy="450098"/>
          </a:xfrm>
          <a:prstGeom prst="straightConnector1">
            <a:avLst/>
          </a:prstGeom>
          <a:ln w="28575">
            <a:solidFill>
              <a:schemeClr val="tx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257FD6DF-5E46-4547-97E6-081AC9D03E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5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20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Previous experimental 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data </a:t>
            </a:r>
            <a:r>
              <a:rPr lang="en-US" sz="3600" b="1" baseline="30000" dirty="0">
                <a:solidFill>
                  <a:schemeClr val="bg1"/>
                </a:solidFill>
                <a:latin typeface="Perpetua" pitchFamily="18" charset="0"/>
              </a:rPr>
              <a:t>176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Yb(n,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  <a:sym typeface="Symbol" panose="05050102010706020507" pitchFamily="18" charset="2"/>
              </a:rPr>
              <a:t>)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 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82534" y="817313"/>
            <a:ext cx="8977346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latin typeface="Perpetua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Perpetua" pitchFamily="18" charset="0"/>
              </a:rPr>
              <a:t>No data in the 1/v region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latin typeface="Perpetua" pitchFamily="18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Perpetua" pitchFamily="18" charset="0"/>
              </a:rPr>
              <a:t>No resolved resonances</a:t>
            </a:r>
            <a:r>
              <a:rPr lang="en-GB" sz="2400" dirty="0">
                <a:latin typeface="Perpetua" pitchFamily="18" charset="0"/>
              </a:rPr>
              <a:t>. Resonances detected in transmission experiments.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Perpetua" pitchFamily="18" charset="0"/>
            </a:endParaRPr>
          </a:p>
        </p:txBody>
      </p:sp>
      <p:pic>
        <p:nvPicPr>
          <p:cNvPr id="1026" name="Image1">
            <a:extLst>
              <a:ext uri="{FF2B5EF4-FFF2-40B4-BE49-F238E27FC236}">
                <a16:creationId xmlns:a16="http://schemas.microsoft.com/office/drawing/2014/main" id="{0AA129B6-F25E-44BF-8858-9C5540EC8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474" y="1752095"/>
            <a:ext cx="6552728" cy="430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FCF2D1-3B63-45AD-8073-BD88225A9F2F}"/>
              </a:ext>
            </a:extLst>
          </p:cNvPr>
          <p:cNvSpPr/>
          <p:nvPr/>
        </p:nvSpPr>
        <p:spPr>
          <a:xfrm>
            <a:off x="4860032" y="3212976"/>
            <a:ext cx="1296144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6B32038-26D1-4FDF-BA97-C299001A4511}"/>
              </a:ext>
            </a:extLst>
          </p:cNvPr>
          <p:cNvCxnSpPr>
            <a:cxnSpLocks/>
          </p:cNvCxnSpPr>
          <p:nvPr/>
        </p:nvCxnSpPr>
        <p:spPr>
          <a:xfrm>
            <a:off x="5508104" y="2628012"/>
            <a:ext cx="0" cy="53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97923BA-34A5-430A-BE4C-AA4B3A194EAD}"/>
              </a:ext>
            </a:extLst>
          </p:cNvPr>
          <p:cNvSpPr txBox="1"/>
          <p:nvPr/>
        </p:nvSpPr>
        <p:spPr>
          <a:xfrm>
            <a:off x="4037602" y="2223767"/>
            <a:ext cx="29410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Resolved Resonance Region</a:t>
            </a:r>
            <a:endParaRPr lang="en-US" b="1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FA14A398-DDBB-4605-8532-4F673FDB2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E68268DB-9CA5-4DB2-BBF4-B15F95BB9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 Marcador de pie de página">
            <a:extLst>
              <a:ext uri="{FF2B5EF4-FFF2-40B4-BE49-F238E27FC236}">
                <a16:creationId xmlns:a16="http://schemas.microsoft.com/office/drawing/2014/main" id="{9482570A-7915-4522-AB63-E1B6B447823F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4" name="2 Marcador de pie de página">
            <a:extLst>
              <a:ext uri="{FF2B5EF4-FFF2-40B4-BE49-F238E27FC236}">
                <a16:creationId xmlns:a16="http://schemas.microsoft.com/office/drawing/2014/main" id="{5D464317-579E-496D-ACDE-2D83F392431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8177130-3312-4AFB-B211-3A90C69B34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45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3CF13CE-1BAD-4557-9F33-E78F65DE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29D0C38-B285-C947-AB4E-C7BCFF863DBD}" type="slidenum">
              <a:rPr lang="en-GB"/>
              <a:pPr>
                <a:spcAft>
                  <a:spcPts val="600"/>
                </a:spcAft>
              </a:pPr>
              <a:t>21</a:t>
            </a:fld>
            <a:endParaRPr lang="en-GB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90B1BFE-7812-4496-8A25-87424D656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46" y="1124744"/>
            <a:ext cx="6648450" cy="4533900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794EB596-6453-411D-A44E-2CC983AAC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908720"/>
            <a:ext cx="3351889" cy="2285815"/>
          </a:xfrm>
          <a:prstGeom prst="rect">
            <a:avLst/>
          </a:prstGeom>
        </p:spPr>
      </p:pic>
      <p:sp>
        <p:nvSpPr>
          <p:cNvPr id="13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n_TOF experimental 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data </a:t>
            </a:r>
            <a:r>
              <a:rPr lang="en-US" sz="3600" b="1" baseline="30000" dirty="0">
                <a:solidFill>
                  <a:schemeClr val="bg1"/>
                </a:solidFill>
                <a:latin typeface="Perpetua" pitchFamily="18" charset="0"/>
              </a:rPr>
              <a:t>176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Yb(n,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  <a:sym typeface="Symbol" panose="05050102010706020507" pitchFamily="18" charset="2"/>
              </a:rPr>
              <a:t>)</a:t>
            </a:r>
            <a:r>
              <a:rPr lang="en-US" sz="3600" b="1" dirty="0">
                <a:solidFill>
                  <a:schemeClr val="bg1"/>
                </a:solidFill>
                <a:latin typeface="Perpetua" pitchFamily="18" charset="0"/>
              </a:rPr>
              <a:t> </a:t>
            </a:r>
          </a:p>
        </p:txBody>
      </p:sp>
      <p:sp>
        <p:nvSpPr>
          <p:cNvPr id="15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251520" y="5589240"/>
            <a:ext cx="8063233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latin typeface="Perpetua" pitchFamily="18" charset="0"/>
              </a:rPr>
              <a:t>Preliminary data show that resonances have resolved for the first time and data in the 1/v region.</a:t>
            </a:r>
            <a:endParaRPr lang="en-GB" sz="2400" dirty="0">
              <a:solidFill>
                <a:srgbClr val="FF0000"/>
              </a:solidFill>
              <a:latin typeface="Perpetua" pitchFamily="18" charset="0"/>
            </a:endParaRP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80BFEC7B-4826-45FE-BF20-6883A22FA66B}"/>
              </a:ext>
            </a:extLst>
          </p:cNvPr>
          <p:cNvSpPr txBox="1"/>
          <p:nvPr/>
        </p:nvSpPr>
        <p:spPr>
          <a:xfrm>
            <a:off x="6876256" y="4149080"/>
            <a:ext cx="18722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Perpetua" panose="02020502060401020303" pitchFamily="18" charset="0"/>
                <a:ea typeface="ＭＳ Ｐゴシック" charset="0"/>
              </a:rPr>
              <a:t>Francisco </a:t>
            </a:r>
            <a:r>
              <a:rPr lang="en-US" sz="1200" b="1" dirty="0" err="1">
                <a:latin typeface="Perpetua" panose="02020502060401020303" pitchFamily="18" charset="0"/>
                <a:ea typeface="ＭＳ Ｐゴシック" charset="0"/>
              </a:rPr>
              <a:t>García</a:t>
            </a:r>
            <a:r>
              <a:rPr lang="en-US" sz="1200" b="1" dirty="0">
                <a:latin typeface="Perpetua" panose="02020502060401020303" pitchFamily="18" charset="0"/>
                <a:ea typeface="ＭＳ Ｐゴシック" charset="0"/>
              </a:rPr>
              <a:t> </a:t>
            </a:r>
            <a:r>
              <a:rPr lang="en-US" sz="1200" b="1" dirty="0" err="1">
                <a:latin typeface="Perpetua" panose="02020502060401020303" pitchFamily="18" charset="0"/>
                <a:ea typeface="ＭＳ Ｐゴシック" charset="0"/>
              </a:rPr>
              <a:t>Infantes</a:t>
            </a:r>
            <a:r>
              <a:rPr lang="en-US" sz="1200" b="1" dirty="0">
                <a:latin typeface="Perpetua" panose="02020502060401020303" pitchFamily="18" charset="0"/>
                <a:ea typeface="ＭＳ Ｐゴシック" charset="0"/>
              </a:rPr>
              <a:t> PhD CERN/UGR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7006750E-364C-4111-9B93-E5EE6C8C1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A37B3A2F-81DA-4969-B892-ED74A9144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2 Marcador de pie de página">
            <a:extLst>
              <a:ext uri="{FF2B5EF4-FFF2-40B4-BE49-F238E27FC236}">
                <a16:creationId xmlns:a16="http://schemas.microsoft.com/office/drawing/2014/main" id="{AD752310-2BB4-46D1-B348-FAC5C36444D3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099E8F7D-A2BE-4ABA-B0DD-CE8727E885DF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0B03B9B-84BD-4526-B98C-2785AB02C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71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22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baseline="30000" dirty="0">
                <a:solidFill>
                  <a:sysClr val="window" lastClr="FFFFFF"/>
                </a:solidFill>
                <a:latin typeface="Perpetua" pitchFamily="18" charset="0"/>
              </a:rPr>
              <a:t>177</a:t>
            </a: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Lu rising demand &amp; </a:t>
            </a:r>
            <a:r>
              <a:rPr lang="en-US" sz="3600" b="1" baseline="30000" dirty="0">
                <a:solidFill>
                  <a:sysClr val="window" lastClr="FFFFFF"/>
                </a:solidFill>
                <a:latin typeface="Perpetua" pitchFamily="18" charset="0"/>
              </a:rPr>
              <a:t>90</a:t>
            </a: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Y well established 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-1712" y="2154502"/>
            <a:ext cx="3854547" cy="2693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Perpetua" pitchFamily="18" charset="0"/>
              </a:rPr>
              <a:t>Theragnostic = diagnosis and therapy.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Perpetua" pitchFamily="18" charset="0"/>
              </a:rPr>
              <a:t>At present, it is produced in nuclear reactors.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Perpetua" pitchFamily="18" charset="0"/>
              </a:rPr>
              <a:t>Rising demand radioisotope.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Perpetua" pitchFamily="18" charset="0"/>
              </a:rPr>
              <a:t>Y-90 is also of interest for complementary production.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06C099-3A7D-48AD-A19E-20202EB00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769" y="1066938"/>
            <a:ext cx="4761076" cy="4868175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21CCAB49-F5C4-4711-B290-23B1B1564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10FB6B38-9CBF-4D64-BB2B-A2CC97140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2 Marcador de pie de página">
            <a:extLst>
              <a:ext uri="{FF2B5EF4-FFF2-40B4-BE49-F238E27FC236}">
                <a16:creationId xmlns:a16="http://schemas.microsoft.com/office/drawing/2014/main" id="{8153808A-F67A-44A0-A7CB-CA5B6D6C5F08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2" name="2 Marcador de pie de página">
            <a:extLst>
              <a:ext uri="{FF2B5EF4-FFF2-40B4-BE49-F238E27FC236}">
                <a16:creationId xmlns:a16="http://schemas.microsoft.com/office/drawing/2014/main" id="{D2BDCAA0-CB77-4343-A7BC-7639C865CC4E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84F6D37-7F52-46C0-AC3D-A680A0BC0F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6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481" y="476671"/>
            <a:ext cx="4662519" cy="3110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23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baseline="30000" dirty="0">
                <a:solidFill>
                  <a:sysClr val="window" lastClr="FFFFFF"/>
                </a:solidFill>
                <a:latin typeface="Perpetua" pitchFamily="18" charset="0"/>
              </a:rPr>
              <a:t>90</a:t>
            </a: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Y well established: again, unique data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350996"/>
            <a:ext cx="4096088" cy="161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4" descr="https://www.nndc.bnl.gov/exfor/x4data/X4R62594_x4.gif?ID=6899136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EA8D10-2675-4222-84B9-9DD9910837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3544714"/>
            <a:ext cx="4510440" cy="2711948"/>
          </a:xfrm>
          <a:prstGeom prst="rect">
            <a:avLst/>
          </a:prstGeom>
        </p:spPr>
      </p:pic>
      <p:sp>
        <p:nvSpPr>
          <p:cNvPr id="20" name="20 Rectángulo">
            <a:extLst>
              <a:ext uri="{FF2B5EF4-FFF2-40B4-BE49-F238E27FC236}">
                <a16:creationId xmlns:a16="http://schemas.microsoft.com/office/drawing/2014/main" id="{4EAD6773-6A34-457A-8FBE-B9B4A9C6C739}"/>
              </a:ext>
            </a:extLst>
          </p:cNvPr>
          <p:cNvSpPr/>
          <p:nvPr/>
        </p:nvSpPr>
        <p:spPr>
          <a:xfrm>
            <a:off x="4447006" y="4266641"/>
            <a:ext cx="4510440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latin typeface="Perpetua" pitchFamily="18" charset="0"/>
              </a:rPr>
              <a:t>Preliminary data show that resonances have resolved for the first time and data in the 1/v region.</a:t>
            </a:r>
            <a:endParaRPr lang="en-GB" sz="2400" dirty="0">
              <a:solidFill>
                <a:srgbClr val="FF0000"/>
              </a:solidFill>
              <a:latin typeface="Perpetua" pitchFamily="18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64CE7D07-7315-413B-88B8-25E061F31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E40375F1-4D32-4CB1-B055-1D6787C5B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 Marcador de pie de página">
            <a:extLst>
              <a:ext uri="{FF2B5EF4-FFF2-40B4-BE49-F238E27FC236}">
                <a16:creationId xmlns:a16="http://schemas.microsoft.com/office/drawing/2014/main" id="{FF3656E4-9CE1-4FA5-9B82-E758F6788544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4" name="2 Marcador de pie de página">
            <a:extLst>
              <a:ext uri="{FF2B5EF4-FFF2-40B4-BE49-F238E27FC236}">
                <a16:creationId xmlns:a16="http://schemas.microsoft.com/office/drawing/2014/main" id="{A12F919D-089A-45FC-9D2C-3E86C70A7DD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0C7E71F-B055-4A94-AE8D-3F0CE460E3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3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Conclusions</a:t>
            </a: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BF6986D3-F85A-43DC-B33C-8CEBFC1EF3B3}"/>
              </a:ext>
            </a:extLst>
          </p:cNvPr>
          <p:cNvSpPr/>
          <p:nvPr/>
        </p:nvSpPr>
        <p:spPr>
          <a:xfrm>
            <a:off x="208111" y="672925"/>
            <a:ext cx="880388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Perpetua" panose="02020502060401020303" pitchFamily="18" charset="0"/>
              </a:rPr>
              <a:t>The n_TOF facility is providing unique data for medicine. </a:t>
            </a:r>
          </a:p>
          <a:p>
            <a:r>
              <a:rPr lang="en-US" sz="2200" b="1" dirty="0">
                <a:latin typeface="Perpetua" panose="02020502060401020303" pitchFamily="18" charset="0"/>
              </a:rPr>
              <a:t>	</a:t>
            </a:r>
            <a:r>
              <a:rPr lang="en-US" sz="2200" baseline="30000" dirty="0">
                <a:latin typeface="Perpetua" panose="02020502060401020303" pitchFamily="18" charset="0"/>
                <a:cs typeface="Calibri" panose="020F0502020204030204" pitchFamily="34" charset="0"/>
              </a:rPr>
              <a:t> 160</a:t>
            </a:r>
            <a:r>
              <a:rPr lang="en-US" sz="2200" dirty="0">
                <a:latin typeface="Perpetua" panose="02020502060401020303" pitchFamily="18" charset="0"/>
                <a:cs typeface="Calibri" panose="020F0502020204030204" pitchFamily="34" charset="0"/>
              </a:rPr>
              <a:t>Gd(n,</a:t>
            </a:r>
            <a:r>
              <a:rPr lang="en-US" sz="2200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sz="2200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sz="2200" baseline="30000" dirty="0">
                <a:latin typeface="Perpetua" panose="02020502060401020303" pitchFamily="18" charset="0"/>
              </a:rPr>
              <a:t>161</a:t>
            </a:r>
            <a:r>
              <a:rPr lang="es-ES" sz="2200" dirty="0">
                <a:latin typeface="Perpetua" panose="02020502060401020303" pitchFamily="18" charset="0"/>
              </a:rPr>
              <a:t>Gd</a:t>
            </a:r>
            <a:r>
              <a:rPr lang="en-US" sz="2200" dirty="0"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sz="2200" baseline="30000" dirty="0">
                <a:latin typeface="Perpetua" panose="02020502060401020303" pitchFamily="18" charset="0"/>
              </a:rPr>
              <a:t>161</a:t>
            </a:r>
            <a:r>
              <a:rPr lang="es-ES" sz="2200" dirty="0">
                <a:latin typeface="Perpetua" panose="02020502060401020303" pitchFamily="18" charset="0"/>
              </a:rPr>
              <a:t>Tb</a:t>
            </a:r>
            <a:r>
              <a:rPr lang="en-US" sz="2200" dirty="0">
                <a:latin typeface="Perpetua" panose="02020502060401020303" pitchFamily="18" charset="0"/>
                <a:cs typeface="Calibri" panose="020F0502020204030204" pitchFamily="34" charset="0"/>
              </a:rPr>
              <a:t>, will provide data for new radioisotope</a:t>
            </a:r>
          </a:p>
          <a:p>
            <a:endParaRPr lang="en-US" sz="1200" b="1" dirty="0">
              <a:latin typeface="Perpetua" panose="02020502060401020303" pitchFamily="18" charset="0"/>
            </a:endParaRPr>
          </a:p>
          <a:p>
            <a:r>
              <a:rPr lang="en-US" sz="2200" b="1" dirty="0">
                <a:latin typeface="Perpetua" panose="02020502060401020303" pitchFamily="18" charset="0"/>
              </a:rPr>
              <a:t>AB-BNCT is opening a new framework and market:</a:t>
            </a:r>
          </a:p>
          <a:p>
            <a:r>
              <a:rPr lang="en-US" sz="2200" b="1" dirty="0">
                <a:latin typeface="Perpetua" panose="02020502060401020303" pitchFamily="18" charset="0"/>
              </a:rPr>
              <a:t>	</a:t>
            </a:r>
            <a:r>
              <a:rPr lang="en-US" sz="2200" dirty="0">
                <a:latin typeface="Perpetua" panose="02020502060401020303" pitchFamily="18" charset="0"/>
              </a:rPr>
              <a:t>Accelerators, targets, BSA and treatment planning codes.</a:t>
            </a:r>
          </a:p>
          <a:p>
            <a:r>
              <a:rPr lang="en-US" sz="2200" dirty="0">
                <a:latin typeface="Perpetua" panose="02020502060401020303" pitchFamily="18" charset="0"/>
              </a:rPr>
              <a:t>	Companies: Neutron Therapeutics, TAE Life Sciences…</a:t>
            </a:r>
          </a:p>
          <a:p>
            <a:r>
              <a:rPr lang="en-US" sz="2200" dirty="0">
                <a:latin typeface="Perpetua" panose="02020502060401020303" pitchFamily="18" charset="0"/>
              </a:rPr>
              <a:t>	Public institutions: Japan.</a:t>
            </a:r>
          </a:p>
          <a:p>
            <a:pPr marL="269875"/>
            <a:endParaRPr lang="en-US" sz="1200" dirty="0">
              <a:latin typeface="Perpetua" panose="02020502060401020303" pitchFamily="18" charset="0"/>
            </a:endParaRPr>
          </a:p>
          <a:p>
            <a:r>
              <a:rPr lang="en-US" sz="2200" b="1" dirty="0">
                <a:latin typeface="Perpetua" panose="02020502060401020303" pitchFamily="18" charset="0"/>
              </a:rPr>
              <a:t>Radioisotope market, Reuters Report:</a:t>
            </a:r>
          </a:p>
          <a:p>
            <a:r>
              <a:rPr lang="en-US" sz="2200" b="1" dirty="0">
                <a:latin typeface="Perpetua" panose="02020502060401020303" pitchFamily="18" charset="0"/>
              </a:rPr>
              <a:t>	</a:t>
            </a:r>
            <a:r>
              <a:rPr lang="en-GB" sz="2200" dirty="0">
                <a:effectLst/>
                <a:latin typeface="Perpetua" panose="02020502060401020303" pitchFamily="18" charset="0"/>
                <a:ea typeface="Times New Roman" panose="02020603050405020304" pitchFamily="18" charset="0"/>
              </a:rPr>
              <a:t>10 billion€ in 2017 and it is expected to grow 12.3% until to 2023. </a:t>
            </a:r>
          </a:p>
          <a:p>
            <a:r>
              <a:rPr lang="en-GB" sz="2200" dirty="0">
                <a:effectLst/>
                <a:latin typeface="Perpetua" panose="02020502060401020303" pitchFamily="18" charset="0"/>
                <a:ea typeface="Times New Roman" panose="02020603050405020304" pitchFamily="18" charset="0"/>
              </a:rPr>
              <a:t>	The major hindrance is the high capital investments required, cyclotron.</a:t>
            </a:r>
            <a:endParaRPr lang="en-US" sz="2200" b="1" dirty="0">
              <a:latin typeface="Perpetua" panose="02020502060401020303" pitchFamily="18" charset="0"/>
            </a:endParaRPr>
          </a:p>
          <a:p>
            <a:endParaRPr lang="en-US" sz="2200" b="1" dirty="0">
              <a:latin typeface="Perpetua" panose="02020502060401020303" pitchFamily="18" charset="0"/>
            </a:endParaRPr>
          </a:p>
          <a:p>
            <a:r>
              <a:rPr lang="en-US" sz="2200" b="1" dirty="0">
                <a:latin typeface="Perpetua" panose="02020502060401020303" pitchFamily="18" charset="0"/>
              </a:rPr>
              <a:t>CERN MEDICIS facility is an excellent example to be followed and synergies should be found.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b="1" dirty="0">
              <a:latin typeface="Perpetua" panose="02020502060401020303" pitchFamily="18" charset="0"/>
            </a:endParaRPr>
          </a:p>
          <a:p>
            <a:r>
              <a:rPr lang="en-US" sz="2200" b="1" dirty="0">
                <a:latin typeface="Perpetua" panose="02020502060401020303" pitchFamily="18" charset="0"/>
              </a:rPr>
              <a:t>NEAR opens new possibilities for medicine applications: to be studied.</a:t>
            </a:r>
            <a:endParaRPr lang="en-US" sz="2200" dirty="0">
              <a:latin typeface="Perpetua" panose="02020502060401020303" pitchFamily="18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114CF5BD-3A4D-4074-A9FA-A591311FF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73B9C70F-C8BD-4213-825C-F5343299F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75EA77AA-5D4B-4970-B345-0F1A18095C55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085612A0-5E4D-464A-9D47-47E2A3E88A63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0ECE20-B251-4D28-99B8-A20A6383B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2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25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25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420852" y="1374467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solidFill>
                  <a:srgbClr val="3333FF"/>
                </a:solidFill>
                <a:latin typeface="Perpetua" pitchFamily="18" charset="0"/>
              </a:rPr>
              <a:t>Thank you</a:t>
            </a:r>
            <a:endParaRPr lang="en-GB" sz="4000" b="1" i="1" dirty="0">
              <a:solidFill>
                <a:srgbClr val="3333FF"/>
              </a:solidFill>
            </a:endParaRPr>
          </a:p>
        </p:txBody>
      </p:sp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C79EA1-F214-44CB-A880-7B7D70E27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872" y="5922894"/>
            <a:ext cx="990765" cy="581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AA37745A-26B0-4106-A263-8321F1C8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578" y="5880608"/>
            <a:ext cx="7174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4A111-350F-4E3E-A050-BA57B3D31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36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275C8528-CC9F-4A98-BA4A-80334A04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3798444"/>
            <a:ext cx="6624736" cy="1872208"/>
          </a:xfrm>
        </p:spPr>
        <p:txBody>
          <a:bodyPr/>
          <a:lstStyle/>
          <a:p>
            <a:pPr eaLnBrk="1" hangingPunct="1"/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947B29-D227-400D-8EAE-AFD3A178D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575" y="807895"/>
            <a:ext cx="3798019" cy="25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16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26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baseline="30000" dirty="0">
                <a:solidFill>
                  <a:sysClr val="window" lastClr="FFFFFF"/>
                </a:solidFill>
                <a:latin typeface="Perpetua" pitchFamily="18" charset="0"/>
              </a:rPr>
              <a:t>177</a:t>
            </a: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Lu production routes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82870" y="759917"/>
            <a:ext cx="4121852" cy="1538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latin typeface="Perpetua" pitchFamily="18" charset="0"/>
              </a:rPr>
              <a:t>“Carrier Added” 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latin typeface="Perpetua" pitchFamily="18" charset="0"/>
              </a:rPr>
              <a:t>176</a:t>
            </a:r>
            <a:r>
              <a:rPr lang="en-GB" sz="1600" dirty="0">
                <a:latin typeface="Perpetua" pitchFamily="18" charset="0"/>
              </a:rPr>
              <a:t>Lu(n,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1600" dirty="0">
                <a:latin typeface="Perpetua" pitchFamily="18" charset="0"/>
              </a:rPr>
              <a:t>) 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 </a:t>
            </a: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Lu + </a:t>
            </a: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177m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Lu</a:t>
            </a:r>
            <a:r>
              <a:rPr lang="en-GB" sz="1600" dirty="0">
                <a:latin typeface="Perpetua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Perpetua" pitchFamily="18" charset="0"/>
              </a:rPr>
              <a:t>Higher production. Lower specific activity.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177m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Lu</a:t>
            </a:r>
            <a:r>
              <a:rPr lang="en-GB" sz="1600" dirty="0">
                <a:latin typeface="Perpetua" pitchFamily="18" charset="0"/>
              </a:rPr>
              <a:t> is produced (0.05%), 160 days.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Perpetua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1DACB6-ED3A-45F1-9D7E-9C98D5CD6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79238"/>
            <a:ext cx="2376264" cy="154079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2121F51-A2D9-4512-A6A0-5148802E0FB6}"/>
              </a:ext>
            </a:extLst>
          </p:cNvPr>
          <p:cNvCxnSpPr>
            <a:cxnSpLocks/>
          </p:cNvCxnSpPr>
          <p:nvPr/>
        </p:nvCxnSpPr>
        <p:spPr>
          <a:xfrm>
            <a:off x="971600" y="3049634"/>
            <a:ext cx="432048" cy="0"/>
          </a:xfrm>
          <a:prstGeom prst="straightConnector1">
            <a:avLst/>
          </a:prstGeom>
          <a:ln w="190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12F1E8D-5E00-4D05-9262-FEB2EAA506C8}"/>
              </a:ext>
            </a:extLst>
          </p:cNvPr>
          <p:cNvCxnSpPr>
            <a:cxnSpLocks/>
          </p:cNvCxnSpPr>
          <p:nvPr/>
        </p:nvCxnSpPr>
        <p:spPr>
          <a:xfrm>
            <a:off x="1774507" y="1356008"/>
            <a:ext cx="5040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2CC466-9B75-4C73-A987-217E44AC011F}"/>
              </a:ext>
            </a:extLst>
          </p:cNvPr>
          <p:cNvCxnSpPr>
            <a:cxnSpLocks/>
          </p:cNvCxnSpPr>
          <p:nvPr/>
        </p:nvCxnSpPr>
        <p:spPr>
          <a:xfrm>
            <a:off x="179678" y="1988840"/>
            <a:ext cx="39225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0 Rectángulo">
            <a:extLst>
              <a:ext uri="{FF2B5EF4-FFF2-40B4-BE49-F238E27FC236}">
                <a16:creationId xmlns:a16="http://schemas.microsoft.com/office/drawing/2014/main" id="{A3800AED-7CC7-4019-92E9-CBF2A81AC7E0}"/>
              </a:ext>
            </a:extLst>
          </p:cNvPr>
          <p:cNvSpPr/>
          <p:nvPr/>
        </p:nvSpPr>
        <p:spPr>
          <a:xfrm>
            <a:off x="5365230" y="767917"/>
            <a:ext cx="3594156" cy="1308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latin typeface="Perpetua" pitchFamily="18" charset="0"/>
              </a:rPr>
              <a:t>“Non Carrier Added” 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latin typeface="Perpetua" pitchFamily="18" charset="0"/>
              </a:rPr>
              <a:t>176</a:t>
            </a:r>
            <a:r>
              <a:rPr lang="en-GB" sz="1600" dirty="0">
                <a:latin typeface="Perpetua" pitchFamily="18" charset="0"/>
              </a:rPr>
              <a:t>Yb(n,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1600" dirty="0">
                <a:latin typeface="Perpetua" pitchFamily="18" charset="0"/>
              </a:rPr>
              <a:t>)</a:t>
            </a: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</a:t>
            </a:r>
            <a:r>
              <a:rPr lang="en-GB" sz="1600" dirty="0">
                <a:latin typeface="Perpetua" pitchFamily="18" charset="0"/>
              </a:rPr>
              <a:t>Yb (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 </a:t>
            </a: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Lu)</a:t>
            </a:r>
            <a:r>
              <a:rPr lang="en-GB" sz="1600" dirty="0">
                <a:latin typeface="Perpetua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Perpetua" pitchFamily="18" charset="0"/>
              </a:rPr>
              <a:t>Lower production. Higher specific activity.</a:t>
            </a:r>
          </a:p>
          <a:p>
            <a:pPr>
              <a:spcBef>
                <a:spcPts val="600"/>
              </a:spcBef>
            </a:pPr>
            <a:r>
              <a:rPr lang="en-GB" sz="1600" baseline="30000" dirty="0">
                <a:latin typeface="Perpetua" pitchFamily="18" charset="0"/>
                <a:sym typeface="Symbol" panose="05050102010706020507" pitchFamily="18" charset="2"/>
              </a:rPr>
              <a:t>177m</a:t>
            </a:r>
            <a:r>
              <a:rPr lang="en-GB" sz="1600" dirty="0">
                <a:latin typeface="Perpetua" pitchFamily="18" charset="0"/>
                <a:sym typeface="Symbol" panose="05050102010706020507" pitchFamily="18" charset="2"/>
              </a:rPr>
              <a:t>Lu</a:t>
            </a:r>
            <a:r>
              <a:rPr lang="en-GB" sz="1600" dirty="0">
                <a:latin typeface="Perpetua" pitchFamily="18" charset="0"/>
              </a:rPr>
              <a:t> is negligible (&lt;0.0001%)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DF76A54-3FFB-4167-B728-541F81AD9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448" y="2139896"/>
            <a:ext cx="1858888" cy="1865168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E8BF127-8150-4EDC-B9E9-405B9B875CA7}"/>
              </a:ext>
            </a:extLst>
          </p:cNvPr>
          <p:cNvCxnSpPr/>
          <p:nvPr/>
        </p:nvCxnSpPr>
        <p:spPr>
          <a:xfrm>
            <a:off x="6666892" y="3898866"/>
            <a:ext cx="576064" cy="0"/>
          </a:xfrm>
          <a:prstGeom prst="straightConnector1">
            <a:avLst/>
          </a:prstGeom>
          <a:ln w="190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2B9AD17-70AC-4794-BC9C-A743EA548FB1}"/>
              </a:ext>
            </a:extLst>
          </p:cNvPr>
          <p:cNvCxnSpPr>
            <a:cxnSpLocks/>
          </p:cNvCxnSpPr>
          <p:nvPr/>
        </p:nvCxnSpPr>
        <p:spPr>
          <a:xfrm flipH="1" flipV="1">
            <a:off x="6707092" y="3204560"/>
            <a:ext cx="385188" cy="219763"/>
          </a:xfrm>
          <a:prstGeom prst="straightConnector1">
            <a:avLst/>
          </a:prstGeom>
          <a:ln w="190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>
            <a:extLst>
              <a:ext uri="{FF2B5EF4-FFF2-40B4-BE49-F238E27FC236}">
                <a16:creationId xmlns:a16="http://schemas.microsoft.com/office/drawing/2014/main" id="{9CF9475E-663B-4C11-895B-211545893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938CB11F-547D-4E9F-AF14-80393E277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88149A89-B78E-4279-98DB-978AD402D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2 Marcador de pie de página">
            <a:extLst>
              <a:ext uri="{FF2B5EF4-FFF2-40B4-BE49-F238E27FC236}">
                <a16:creationId xmlns:a16="http://schemas.microsoft.com/office/drawing/2014/main" id="{8F4CDB53-9CD1-49C6-A278-9326C1CA5FC8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4" name="2 Marcador de pie de página">
            <a:extLst>
              <a:ext uri="{FF2B5EF4-FFF2-40B4-BE49-F238E27FC236}">
                <a16:creationId xmlns:a16="http://schemas.microsoft.com/office/drawing/2014/main" id="{6A3C1CFB-57D9-43B8-8C4F-03D8D7574F16}"/>
              </a:ext>
            </a:extLst>
          </p:cNvPr>
          <p:cNvSpPr txBox="1">
            <a:spLocks/>
          </p:cNvSpPr>
          <p:nvPr/>
        </p:nvSpPr>
        <p:spPr>
          <a:xfrm>
            <a:off x="5796136" y="6559528"/>
            <a:ext cx="2811721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aseline="30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176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Yb(n,</a:t>
            </a:r>
            <a:r>
              <a:rPr lang="el-GR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INTC-P-607, 23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/06/2021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CBB548-EE1F-4599-9DCD-0A5298AA07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3992" y="4214036"/>
            <a:ext cx="2840303" cy="193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342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27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6926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Specific activity: impact on tumor uptake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932235" y="1216200"/>
            <a:ext cx="2706388" cy="692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b="1" dirty="0">
                <a:latin typeface="Perpetua" pitchFamily="18" charset="0"/>
              </a:rPr>
              <a:t>“Carrier Added” 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Perpetua" pitchFamily="18" charset="0"/>
            </a:endParaRPr>
          </a:p>
        </p:txBody>
      </p:sp>
      <p:sp>
        <p:nvSpPr>
          <p:cNvPr id="22" name="20 Rectángulo">
            <a:extLst>
              <a:ext uri="{FF2B5EF4-FFF2-40B4-BE49-F238E27FC236}">
                <a16:creationId xmlns:a16="http://schemas.microsoft.com/office/drawing/2014/main" id="{A3800AED-7CC7-4019-92E9-CBF2A81AC7E0}"/>
              </a:ext>
            </a:extLst>
          </p:cNvPr>
          <p:cNvSpPr/>
          <p:nvPr/>
        </p:nvSpPr>
        <p:spPr>
          <a:xfrm>
            <a:off x="5154721" y="1216200"/>
            <a:ext cx="3498016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b="1" dirty="0">
                <a:latin typeface="Perpetua" pitchFamily="18" charset="0"/>
              </a:rPr>
              <a:t>“Non Carrier Added”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8DFE07-B1D9-4D6B-BD42-C1CCF8F46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76" y="1791132"/>
            <a:ext cx="8710261" cy="4599597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0CE5FFE9-C4C1-4E67-A513-C7AE33B68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97339B86-BD25-4A21-B627-66F8BAA88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D9B5AEE5-0381-4CD2-9B51-1C575AB6F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2 Marcador de pie de página">
            <a:extLst>
              <a:ext uri="{FF2B5EF4-FFF2-40B4-BE49-F238E27FC236}">
                <a16:creationId xmlns:a16="http://schemas.microsoft.com/office/drawing/2014/main" id="{66AC5B2B-1BA4-48CB-9033-9B6D9E06E4A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7" name="2 Marcador de pie de página">
            <a:extLst>
              <a:ext uri="{FF2B5EF4-FFF2-40B4-BE49-F238E27FC236}">
                <a16:creationId xmlns:a16="http://schemas.microsoft.com/office/drawing/2014/main" id="{94FB108F-312E-4AFA-8964-72EA7C9A7F64}"/>
              </a:ext>
            </a:extLst>
          </p:cNvPr>
          <p:cNvSpPr txBox="1">
            <a:spLocks/>
          </p:cNvSpPr>
          <p:nvPr/>
        </p:nvSpPr>
        <p:spPr>
          <a:xfrm>
            <a:off x="5796136" y="6559528"/>
            <a:ext cx="2811721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aseline="30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176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Yb(n,</a:t>
            </a:r>
            <a:r>
              <a:rPr lang="el-GR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INTC-P-607, 23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/06/2021</a:t>
            </a:r>
          </a:p>
        </p:txBody>
      </p:sp>
    </p:spTree>
    <p:extLst>
      <p:ext uri="{BB962C8B-B14F-4D97-AF65-F5344CB8AC3E}">
        <p14:creationId xmlns:p14="http://schemas.microsoft.com/office/powerpoint/2010/main" val="541213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Perspectives during the YETS </a:t>
            </a:r>
            <a:r>
              <a:rPr lang="en-US" sz="2400" b="1">
                <a:solidFill>
                  <a:sysClr val="window" lastClr="FFFFFF"/>
                </a:solidFill>
                <a:latin typeface="Perpetua" pitchFamily="18" charset="0"/>
              </a:rPr>
              <a:t>and after </a:t>
            </a:r>
            <a:endParaRPr lang="en-US" sz="2400" b="1" dirty="0">
              <a:solidFill>
                <a:sysClr val="window" lastClr="FFFFFF"/>
              </a:solidFill>
              <a:latin typeface="Perpetua" pitchFamily="18" charset="0"/>
            </a:endParaRPr>
          </a:p>
        </p:txBody>
      </p:sp>
      <p:sp>
        <p:nvSpPr>
          <p:cNvPr id="12" name="1 Rectángulo">
            <a:extLst>
              <a:ext uri="{FF2B5EF4-FFF2-40B4-BE49-F238E27FC236}">
                <a16:creationId xmlns:a16="http://schemas.microsoft.com/office/drawing/2014/main" id="{F1B4BA5F-92C7-44EA-B4B9-B15575E67706}"/>
              </a:ext>
            </a:extLst>
          </p:cNvPr>
          <p:cNvSpPr/>
          <p:nvPr/>
        </p:nvSpPr>
        <p:spPr>
          <a:xfrm>
            <a:off x="132003" y="692696"/>
            <a:ext cx="8719341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To finish the analysis regarding the commissioning.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28/02/2021 proton beam back, low intensity.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Physics Program: </a:t>
            </a:r>
            <a:r>
              <a:rPr lang="es-ES" baseline="30000" dirty="0">
                <a:latin typeface="Perpetua" panose="02020502060401020303" pitchFamily="18" charset="0"/>
              </a:rPr>
              <a:t>79</a:t>
            </a:r>
            <a:r>
              <a:rPr lang="es-ES" dirty="0">
                <a:latin typeface="Perpetua" pitchFamily="18" charset="0"/>
              </a:rPr>
              <a:t>Se(n,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dirty="0">
                <a:latin typeface="Perpetua" panose="02020502060401020303" pitchFamily="18" charset="0"/>
                <a:cs typeface="Times New Roman" panose="02020603050405020304" pitchFamily="18" charset="0"/>
              </a:rPr>
              <a:t>) (INTC-P-580) EAR1, </a:t>
            </a:r>
            <a:r>
              <a:rPr lang="es-ES" baseline="30000" dirty="0">
                <a:latin typeface="Perpetua" panose="02020502060401020303" pitchFamily="18" charset="0"/>
              </a:rPr>
              <a:t>94</a:t>
            </a:r>
            <a:r>
              <a:rPr lang="es-ES" dirty="0">
                <a:latin typeface="Perpetua" pitchFamily="18" charset="0"/>
              </a:rPr>
              <a:t>Nb(n,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dirty="0">
                <a:latin typeface="Perpetua" panose="02020502060401020303" pitchFamily="18" charset="0"/>
                <a:cs typeface="Times New Roman" panose="02020603050405020304" pitchFamily="18" charset="0"/>
              </a:rPr>
              <a:t>) (INTC-P-577) EAR2,…</a:t>
            </a:r>
            <a:endParaRPr lang="en-US" dirty="0">
              <a:latin typeface="Perpetua" panose="02020502060401020303" pitchFamily="18" charset="0"/>
            </a:endParaRPr>
          </a:p>
        </p:txBody>
      </p:sp>
      <p:sp>
        <p:nvSpPr>
          <p:cNvPr id="19" name="1 Rectángulo">
            <a:extLst>
              <a:ext uri="{FF2B5EF4-FFF2-40B4-BE49-F238E27FC236}">
                <a16:creationId xmlns:a16="http://schemas.microsoft.com/office/drawing/2014/main" id="{B1B2089E-F9D5-41C0-8E4B-EB43B26479A5}"/>
              </a:ext>
            </a:extLst>
          </p:cNvPr>
          <p:cNvSpPr/>
          <p:nvPr/>
        </p:nvSpPr>
        <p:spPr>
          <a:xfrm>
            <a:off x="161746" y="2989629"/>
            <a:ext cx="8719341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Perpetua" panose="02020502060401020303" pitchFamily="18" charset="0"/>
              </a:rPr>
              <a:t>Our Needs for Physics: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Proton pulses with two different intensities: 7.5-8.5e12 and 2-3.5e12.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1.05e17 protons per day made in 30 days, in average, as the campaigns before the LS2.</a:t>
            </a:r>
          </a:p>
        </p:txBody>
      </p:sp>
      <p:sp>
        <p:nvSpPr>
          <p:cNvPr id="16" name="1 Rectángulo">
            <a:extLst>
              <a:ext uri="{FF2B5EF4-FFF2-40B4-BE49-F238E27FC236}">
                <a16:creationId xmlns:a16="http://schemas.microsoft.com/office/drawing/2014/main" id="{C3DA82A0-5FA5-4277-B75E-42EDC01E06E8}"/>
              </a:ext>
            </a:extLst>
          </p:cNvPr>
          <p:cNvSpPr/>
          <p:nvPr/>
        </p:nvSpPr>
        <p:spPr>
          <a:xfrm>
            <a:off x="161746" y="4103117"/>
            <a:ext cx="8706898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Perpetua" panose="02020502060401020303" pitchFamily="18" charset="0"/>
              </a:rPr>
              <a:t>Our Constrains from Target: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Perpetua" panose="02020502060401020303" pitchFamily="18" charset="0"/>
              </a:rPr>
              <a:t>Maximum average intensity on target = </a:t>
            </a:r>
            <a:r>
              <a:rPr lang="en-US" dirty="0">
                <a:latin typeface="Perpetua" panose="02020502060401020303" pitchFamily="18" charset="0"/>
              </a:rPr>
              <a:t>160e10 p/s</a:t>
            </a:r>
            <a:endParaRPr lang="en-GB" dirty="0">
              <a:latin typeface="Perpetua" panose="020205020604010203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Perpetua" panose="02020502060401020303" pitchFamily="18" charset="0"/>
              </a:rPr>
              <a:t>Dimensions</a:t>
            </a:r>
            <a:r>
              <a:rPr lang="es-ES" dirty="0">
                <a:latin typeface="Perpetua" panose="02020502060401020303" pitchFamily="18" charset="0"/>
              </a:rPr>
              <a:t> for </a:t>
            </a:r>
            <a:r>
              <a:rPr lang="es-ES" dirty="0" err="1">
                <a:latin typeface="Perpetua" panose="02020502060401020303" pitchFamily="18" charset="0"/>
              </a:rPr>
              <a:t>high</a:t>
            </a:r>
            <a:r>
              <a:rPr lang="es-ES" dirty="0">
                <a:latin typeface="Perpetua" panose="02020502060401020303" pitchFamily="18" charset="0"/>
              </a:rPr>
              <a:t> intensity pulses </a:t>
            </a:r>
            <a:r>
              <a:rPr lang="es-E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≈ 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215 mm</a:t>
            </a:r>
            <a:r>
              <a:rPr lang="es-ES" baseline="30000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Perpetua" panose="02020502060401020303" pitchFamily="18" charset="0"/>
              </a:rPr>
              <a:t>Dimensions</a:t>
            </a:r>
            <a:r>
              <a:rPr lang="es-ES" dirty="0">
                <a:latin typeface="Perpetua" panose="02020502060401020303" pitchFamily="18" charset="0"/>
              </a:rPr>
              <a:t> for </a:t>
            </a:r>
            <a:r>
              <a:rPr lang="es-ES" dirty="0" err="1">
                <a:latin typeface="Perpetua" panose="02020502060401020303" pitchFamily="18" charset="0"/>
              </a:rPr>
              <a:t>low</a:t>
            </a:r>
            <a:r>
              <a:rPr lang="es-ES" dirty="0">
                <a:latin typeface="Perpetua" panose="02020502060401020303" pitchFamily="18" charset="0"/>
              </a:rPr>
              <a:t> intensity pulses </a:t>
            </a:r>
            <a:r>
              <a:rPr lang="es-E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≈ 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40 mm</a:t>
            </a:r>
            <a:r>
              <a:rPr lang="es-ES" baseline="30000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s-ES" dirty="0">
                <a:latin typeface="Perpetua" panose="02020502060401020303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7EB6AF-DA33-4E7F-85AE-C9498552CD57}"/>
              </a:ext>
            </a:extLst>
          </p:cNvPr>
          <p:cNvSpPr txBox="1"/>
          <p:nvPr/>
        </p:nvSpPr>
        <p:spPr>
          <a:xfrm>
            <a:off x="4712823" y="5390626"/>
            <a:ext cx="4376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Perpetua" panose="02020502060401020303" pitchFamily="18" charset="0"/>
              </a:rPr>
              <a:t>Thanks to the PS team for the constant feedback for improving the quality of the proton beam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2" name="1 Rectángulo">
            <a:extLst>
              <a:ext uri="{FF2B5EF4-FFF2-40B4-BE49-F238E27FC236}">
                <a16:creationId xmlns:a16="http://schemas.microsoft.com/office/drawing/2014/main" id="{6F3A52F2-A84D-4301-B6B3-6810C2C245A8}"/>
              </a:ext>
            </a:extLst>
          </p:cNvPr>
          <p:cNvSpPr/>
          <p:nvPr/>
        </p:nvSpPr>
        <p:spPr>
          <a:xfrm>
            <a:off x="173138" y="2403879"/>
            <a:ext cx="871934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Perpetua" panose="02020502060401020303" pitchFamily="18" charset="0"/>
              </a:rPr>
              <a:t>Fixed impact point of the proton beam on target. </a:t>
            </a:r>
          </a:p>
        </p:txBody>
      </p: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31CA4639-7D1A-46A1-84BB-28FD5EA562F4}"/>
              </a:ext>
            </a:extLst>
          </p:cNvPr>
          <p:cNvSpPr txBox="1">
            <a:spLocks/>
          </p:cNvSpPr>
          <p:nvPr/>
        </p:nvSpPr>
        <p:spPr>
          <a:xfrm>
            <a:off x="6350811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68</a:t>
            </a:r>
            <a:r>
              <a:rPr lang="en-GB" sz="1000" b="1" baseline="30000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th</a:t>
            </a: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 INTC Meeting,  09/11/2021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7DCA1CC-41DC-48E6-9B7D-D5220C09D7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D660893-3CC0-4E07-A94D-1FC407E7FD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974" y="6420186"/>
            <a:ext cx="563836" cy="3745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9EB5A3-4235-483E-BEC8-C494985E1AD2}"/>
              </a:ext>
            </a:extLst>
          </p:cNvPr>
          <p:cNvSpPr txBox="1"/>
          <p:nvPr/>
        </p:nvSpPr>
        <p:spPr>
          <a:xfrm>
            <a:off x="183715" y="1926338"/>
            <a:ext cx="43766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Perpetua" panose="02020502060401020303" pitchFamily="18" charset="0"/>
              </a:rPr>
              <a:t>Proton beam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132003" y="6549892"/>
            <a:ext cx="3506619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J. Praena – U. Granada – CERN – n_TOF Physics Report</a:t>
            </a:r>
          </a:p>
        </p:txBody>
      </p:sp>
    </p:spTree>
    <p:extLst>
      <p:ext uri="{BB962C8B-B14F-4D97-AF65-F5344CB8AC3E}">
        <p14:creationId xmlns:p14="http://schemas.microsoft.com/office/powerpoint/2010/main" val="373504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16" grpId="0" animBg="1"/>
      <p:bldP spid="15" grpId="0"/>
      <p:bldP spid="22" grpId="0" animBg="1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29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ESFRI facility. City host: Granada</a:t>
            </a:r>
          </a:p>
        </p:txBody>
      </p:sp>
      <p:pic>
        <p:nvPicPr>
          <p:cNvPr id="15" name="Image 47" descr="https://ec.europa.eu/research/participants/docs/h2020-funding-guide/imgs/eu-flag.jpg">
            <a:extLst>
              <a:ext uri="{FF2B5EF4-FFF2-40B4-BE49-F238E27FC236}">
                <a16:creationId xmlns:a16="http://schemas.microsoft.com/office/drawing/2014/main" id="{DCDDD637-9DD2-45A4-AF26-9A5F80C2046D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3976" y="1610491"/>
            <a:ext cx="791924" cy="42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n 7">
            <a:extLst>
              <a:ext uri="{FF2B5EF4-FFF2-40B4-BE49-F238E27FC236}">
                <a16:creationId xmlns:a16="http://schemas.microsoft.com/office/drawing/2014/main" id="{9DFACF7F-5B0A-426F-8CDF-A22070136B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767" y="972737"/>
            <a:ext cx="1245618" cy="508576"/>
          </a:xfrm>
          <a:prstGeom prst="rect">
            <a:avLst/>
          </a:prstGeom>
        </p:spPr>
      </p:pic>
      <p:pic>
        <p:nvPicPr>
          <p:cNvPr id="19" name="49 Imagen" descr="La Fundación - iDescubre">
            <a:extLst>
              <a:ext uri="{FF2B5EF4-FFF2-40B4-BE49-F238E27FC236}">
                <a16:creationId xmlns:a16="http://schemas.microsoft.com/office/drawing/2014/main" id="{CCC4FB04-C010-45F7-82D7-768FB436FD3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433" y="2061742"/>
            <a:ext cx="732704" cy="877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n1" descr="\\filer02\cas\DGPT\Pitgi\00.- GENERAL SUBDIRECCIÓN\01. SECRETARÍA\LOGO\LOGOS MCI 2020\MCI.Gob.gif">
            <a:extLst>
              <a:ext uri="{FF2B5EF4-FFF2-40B4-BE49-F238E27FC236}">
                <a16:creationId xmlns:a16="http://schemas.microsoft.com/office/drawing/2014/main" id="{E4E2ACFC-4E51-4B69-BA4C-9D11B6F39D8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133015" y="2182586"/>
            <a:ext cx="2088232" cy="598681"/>
          </a:xfrm>
          <a:prstGeom prst="rect">
            <a:avLst/>
          </a:prstGeom>
        </p:spPr>
      </p:pic>
      <p:pic>
        <p:nvPicPr>
          <p:cNvPr id="21" name="Picture 8">
            <a:extLst>
              <a:ext uri="{FF2B5EF4-FFF2-40B4-BE49-F238E27FC236}">
                <a16:creationId xmlns:a16="http://schemas.microsoft.com/office/drawing/2014/main" id="{F62F1ABF-3F84-4BEE-A05E-30144EAE1D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50" y="980516"/>
            <a:ext cx="1390606" cy="500798"/>
          </a:xfrm>
          <a:prstGeom prst="rect">
            <a:avLst/>
          </a:prstGeom>
        </p:spPr>
      </p:pic>
      <p:pic>
        <p:nvPicPr>
          <p:cNvPr id="22" name="Image 27">
            <a:extLst>
              <a:ext uri="{FF2B5EF4-FFF2-40B4-BE49-F238E27FC236}">
                <a16:creationId xmlns:a16="http://schemas.microsoft.com/office/drawing/2014/main" id="{8597E59D-5246-483E-9D4A-86FBCB2E0B34}"/>
              </a:ext>
            </a:extLst>
          </p:cNvPr>
          <p:cNvPicPr/>
          <p:nvPr/>
        </p:nvPicPr>
        <p:blipFill>
          <a:blip r:embed="rId8" cstate="print"/>
          <a:srcRect l="51495" t="39040" r="28035" b="49975"/>
          <a:stretch>
            <a:fillRect/>
          </a:stretch>
        </p:blipFill>
        <p:spPr bwMode="auto">
          <a:xfrm>
            <a:off x="113050" y="1592837"/>
            <a:ext cx="1711793" cy="46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age 28" descr="http://www.enea.it/logo.jpg">
            <a:extLst>
              <a:ext uri="{FF2B5EF4-FFF2-40B4-BE49-F238E27FC236}">
                <a16:creationId xmlns:a16="http://schemas.microsoft.com/office/drawing/2014/main" id="{C595CF61-8AF5-49E3-949D-4547092AF972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78" b="40278"/>
          <a:stretch/>
        </p:blipFill>
        <p:spPr bwMode="auto">
          <a:xfrm>
            <a:off x="278746" y="4436685"/>
            <a:ext cx="591069" cy="17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Logo CEA 2012 © CEA">
            <a:extLst>
              <a:ext uri="{FF2B5EF4-FFF2-40B4-BE49-F238E27FC236}">
                <a16:creationId xmlns:a16="http://schemas.microsoft.com/office/drawing/2014/main" id="{254393E1-F0AA-4632-AA34-4015ACACF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228" y="4324251"/>
            <a:ext cx="461349" cy="30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https://www.sckcen.be/~/media/Images/Public/Logos/logosckbannerENG.png">
            <a:extLst>
              <a:ext uri="{FF2B5EF4-FFF2-40B4-BE49-F238E27FC236}">
                <a16:creationId xmlns:a16="http://schemas.microsoft.com/office/drawing/2014/main" id="{0846E867-78AF-4540-917B-C901BA1F0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47" r="75463"/>
          <a:stretch/>
        </p:blipFill>
        <p:spPr bwMode="auto">
          <a:xfrm>
            <a:off x="1341428" y="6072555"/>
            <a:ext cx="564298" cy="23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2" descr="http://www.irb.hr/extension/ez_irb/design/irb/images/logo.png">
            <a:extLst>
              <a:ext uri="{FF2B5EF4-FFF2-40B4-BE49-F238E27FC236}">
                <a16:creationId xmlns:a16="http://schemas.microsoft.com/office/drawing/2014/main" id="{0D0FC947-3F51-4EA1-A27C-5F14CB2AD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041" y="5606308"/>
            <a:ext cx="430259" cy="2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www.kit.edu/img/intern/logo_de_163.jpg">
            <a:extLst>
              <a:ext uri="{FF2B5EF4-FFF2-40B4-BE49-F238E27FC236}">
                <a16:creationId xmlns:a16="http://schemas.microsoft.com/office/drawing/2014/main" id="{E9A2572D-0A7F-4185-9F59-0881CD90C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11" y="3852015"/>
            <a:ext cx="543695" cy="23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>
            <a:extLst>
              <a:ext uri="{FF2B5EF4-FFF2-40B4-BE49-F238E27FC236}">
                <a16:creationId xmlns:a16="http://schemas.microsoft.com/office/drawing/2014/main" id="{C38380CB-81EF-48E2-8CD6-6403A9E915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6" t="4315" r="6996" b="6242"/>
          <a:stretch/>
        </p:blipFill>
        <p:spPr bwMode="auto">
          <a:xfrm>
            <a:off x="1720133" y="4869160"/>
            <a:ext cx="923246" cy="30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2F4BEECD-CDD2-41A1-ABD8-62FFF45726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6" t="1680" r="8538" b="6605"/>
          <a:stretch/>
        </p:blipFill>
        <p:spPr bwMode="auto">
          <a:xfrm>
            <a:off x="984570" y="3741304"/>
            <a:ext cx="541549" cy="27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>
            <a:extLst>
              <a:ext uri="{FF2B5EF4-FFF2-40B4-BE49-F238E27FC236}">
                <a16:creationId xmlns:a16="http://schemas.microsoft.com/office/drawing/2014/main" id="{0288C974-316A-457F-8EAE-DAB8063E8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92" y="2903084"/>
            <a:ext cx="1087044" cy="10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>
            <a:extLst>
              <a:ext uri="{FF2B5EF4-FFF2-40B4-BE49-F238E27FC236}">
                <a16:creationId xmlns:a16="http://schemas.microsoft.com/office/drawing/2014/main" id="{FA17111F-AED3-4CFD-96F0-442C850B9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11" y="6115845"/>
            <a:ext cx="676108" cy="18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2">
            <a:extLst>
              <a:ext uri="{FF2B5EF4-FFF2-40B4-BE49-F238E27FC236}">
                <a16:creationId xmlns:a16="http://schemas.microsoft.com/office/drawing/2014/main" id="{D909733E-0B4E-4763-8C91-6E700FEA0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4" t="-8249"/>
          <a:stretch/>
        </p:blipFill>
        <p:spPr bwMode="auto">
          <a:xfrm>
            <a:off x="931960" y="5226808"/>
            <a:ext cx="489536" cy="34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>
            <a:extLst>
              <a:ext uri="{FF2B5EF4-FFF2-40B4-BE49-F238E27FC236}">
                <a16:creationId xmlns:a16="http://schemas.microsoft.com/office/drawing/2014/main" id="{AE6272B1-6D2A-454F-A9CB-A4D4A00A9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88" y="5625245"/>
            <a:ext cx="566815" cy="22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4">
            <a:extLst>
              <a:ext uri="{FF2B5EF4-FFF2-40B4-BE49-F238E27FC236}">
                <a16:creationId xmlns:a16="http://schemas.microsoft.com/office/drawing/2014/main" id="{8F620054-A34E-456E-8F20-541094741CE3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023" y="5247202"/>
            <a:ext cx="698302" cy="270701"/>
          </a:xfrm>
          <a:prstGeom prst="rect">
            <a:avLst/>
          </a:prstGeom>
        </p:spPr>
      </p:pic>
      <p:pic>
        <p:nvPicPr>
          <p:cNvPr id="35" name="Picture 2" descr="IST - Técnico Lisboa logo">
            <a:extLst>
              <a:ext uri="{FF2B5EF4-FFF2-40B4-BE49-F238E27FC236}">
                <a16:creationId xmlns:a16="http://schemas.microsoft.com/office/drawing/2014/main" id="{A391A44F-5D68-45D3-81CF-ED7DA3196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083" y="4244222"/>
            <a:ext cx="741033" cy="26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 29">
            <a:extLst>
              <a:ext uri="{FF2B5EF4-FFF2-40B4-BE49-F238E27FC236}">
                <a16:creationId xmlns:a16="http://schemas.microsoft.com/office/drawing/2014/main" id="{CBBB418E-A334-45B5-ACE0-F01B1CA15688}"/>
              </a:ext>
            </a:extLst>
          </p:cNvPr>
          <p:cNvPicPr/>
          <p:nvPr/>
        </p:nvPicPr>
        <p:blipFill>
          <a:blip r:embed="rId22" cstate="print"/>
          <a:srcRect l="43056" t="56983" r="42562" b="31733"/>
          <a:stretch>
            <a:fillRect/>
          </a:stretch>
        </p:blipFill>
        <p:spPr bwMode="auto">
          <a:xfrm>
            <a:off x="67863" y="5221771"/>
            <a:ext cx="636397" cy="29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>
            <a:extLst>
              <a:ext uri="{FF2B5EF4-FFF2-40B4-BE49-F238E27FC236}">
                <a16:creationId xmlns:a16="http://schemas.microsoft.com/office/drawing/2014/main" id="{FF34AD99-4B1E-4482-BCC5-4FAD4FAB3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3" t="12270" r="79915" b="80432"/>
          <a:stretch/>
        </p:blipFill>
        <p:spPr bwMode="auto">
          <a:xfrm>
            <a:off x="139872" y="5591995"/>
            <a:ext cx="512588" cy="30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4">
            <a:extLst>
              <a:ext uri="{FF2B5EF4-FFF2-40B4-BE49-F238E27FC236}">
                <a16:creationId xmlns:a16="http://schemas.microsoft.com/office/drawing/2014/main" id="{DA40C1F5-0C93-4E36-B51B-2D3479247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6" y="2910008"/>
            <a:ext cx="1947489" cy="56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061F19-02C0-466C-A3F7-4BC4C3701FB6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779912" y="916813"/>
            <a:ext cx="5088550" cy="229616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00AB3D9-8133-4705-BDF6-CCD125BE2020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493466" y="3252554"/>
            <a:ext cx="2046060" cy="295478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BC63C57-41C8-41E2-82C6-18D2D632C83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057992" y="3212976"/>
            <a:ext cx="1800658" cy="2954785"/>
          </a:xfrm>
          <a:prstGeom prst="rect">
            <a:avLst/>
          </a:prstGeom>
        </p:spPr>
      </p:pic>
      <p:pic>
        <p:nvPicPr>
          <p:cNvPr id="40" name="Picture 2">
            <a:extLst>
              <a:ext uri="{FF2B5EF4-FFF2-40B4-BE49-F238E27FC236}">
                <a16:creationId xmlns:a16="http://schemas.microsoft.com/office/drawing/2014/main" id="{BB8B2C5B-34A8-4C4E-B08B-442CF2A89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>
            <a:extLst>
              <a:ext uri="{FF2B5EF4-FFF2-40B4-BE49-F238E27FC236}">
                <a16:creationId xmlns:a16="http://schemas.microsoft.com/office/drawing/2014/main" id="{5CB0E34C-3151-4BB6-9BD5-54AD2DC8E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>
            <a:extLst>
              <a:ext uri="{FF2B5EF4-FFF2-40B4-BE49-F238E27FC236}">
                <a16:creationId xmlns:a16="http://schemas.microsoft.com/office/drawing/2014/main" id="{B033BC85-E74B-4DC1-B517-F48A056F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2A2FAAEF-8FAE-40D5-B1B1-034061348608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45" name="2 Marcador de pie de página">
            <a:extLst>
              <a:ext uri="{FF2B5EF4-FFF2-40B4-BE49-F238E27FC236}">
                <a16:creationId xmlns:a16="http://schemas.microsoft.com/office/drawing/2014/main" id="{25C066CA-C5B9-4FC8-B503-D2EABE2C64B8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28182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Experiments at n_TOF: motivations and results</a:t>
            </a:r>
          </a:p>
        </p:txBody>
      </p:sp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71500" y="545123"/>
            <a:ext cx="9001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Dosimetry related to fast neutrons in protontherapy/</a:t>
            </a:r>
            <a:r>
              <a:rPr lang="en-US" sz="1700" b="1" dirty="0" err="1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photontherapy</a:t>
            </a: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.  Secondary </a:t>
            </a:r>
            <a:r>
              <a:rPr lang="en-US" sz="1700" b="1" dirty="0" err="1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tumours</a:t>
            </a: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12</a:t>
            </a:r>
            <a:r>
              <a:rPr lang="es-ES" sz="1700" dirty="0">
                <a:latin typeface="Perpetua" panose="02020502060401020303" pitchFamily="18" charset="0"/>
              </a:rPr>
              <a:t>C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</a:t>
            </a:r>
            <a:r>
              <a:rPr lang="en-US" sz="1700" dirty="0" err="1">
                <a:latin typeface="Perpetua" panose="02020502060401020303" pitchFamily="18" charset="0"/>
                <a:cs typeface="Calibri" panose="020F0502020204030204" pitchFamily="34" charset="0"/>
              </a:rPr>
              <a:t>n,p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sz="1700" baseline="30000" dirty="0">
                <a:latin typeface="Perpetua" panose="02020502060401020303" pitchFamily="18" charset="0"/>
              </a:rPr>
              <a:t>12</a:t>
            </a:r>
            <a:r>
              <a:rPr lang="es-ES" sz="1700" dirty="0">
                <a:latin typeface="Perpetua" panose="02020502060401020303" pitchFamily="18" charset="0"/>
              </a:rPr>
              <a:t>B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in EAR1. Integral finished. Angular-energy distribution, ongoing.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Dosimetry in Boron Neutron Capture Therapy (low energy neutrons). 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14</a:t>
            </a:r>
            <a:r>
              <a:rPr lang="es-ES" sz="1700" dirty="0">
                <a:latin typeface="Perpetua" panose="02020502060401020303" pitchFamily="18" charset="0"/>
              </a:rPr>
              <a:t>N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(n,p) in EAR2. </a:t>
            </a:r>
          </a:p>
          <a:p>
            <a:pPr marL="901700" lvl="2" defTabSz="1169988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	Provides the most important biological dose to healthy tissue. </a:t>
            </a:r>
          </a:p>
          <a:p>
            <a:pPr marL="901700" lvl="2" defTabSz="1169988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	Data status opens to variations in the dose of  at least 12%, depends on the neutron beam.</a:t>
            </a:r>
          </a:p>
          <a:p>
            <a:pPr marL="901700" lvl="2" defTabSz="1169988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	At n_TOF, we have found a further reduction of the 1</a:t>
            </a:r>
            <a:r>
              <a:rPr lang="en-US" sz="1700" baseline="30000" dirty="0">
                <a:latin typeface="Perpetua" panose="02020502060401020303" pitchFamily="18" charset="0"/>
                <a:cs typeface="Calibri" panose="020F0502020204030204" pitchFamily="34" charset="0"/>
              </a:rPr>
              <a:t>st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resonance, as Wallner by integral. 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35</a:t>
            </a:r>
            <a:r>
              <a:rPr lang="es-ES" sz="1700" dirty="0">
                <a:latin typeface="Perpetua" panose="02020502060401020303" pitchFamily="18" charset="0"/>
              </a:rPr>
              <a:t>Cl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(n,p) in EAR2. </a:t>
            </a:r>
          </a:p>
          <a:p>
            <a:pPr marL="1169988" lvl="3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Significant dose in healthy tissue in high sensible organs. Ongoing. 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35</a:t>
            </a:r>
            <a:r>
              <a:rPr lang="es-ES" sz="1700" dirty="0">
                <a:latin typeface="Perpetua" panose="02020502060401020303" pitchFamily="18" charset="0"/>
              </a:rPr>
              <a:t>Cl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) in EAR1. </a:t>
            </a:r>
          </a:p>
          <a:p>
            <a:pPr marL="1169988" lvl="3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Significant dose in healthy tissue in high sensible organs (15%). Ongoing.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New target in Neutron Capture Therapy (low energy neutrons).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33</a:t>
            </a:r>
            <a:r>
              <a:rPr lang="es-ES" sz="1700" dirty="0">
                <a:latin typeface="Perpetua" panose="02020502060401020303" pitchFamily="18" charset="0"/>
              </a:rPr>
              <a:t>S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l-GR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 in EAR1.</a:t>
            </a:r>
          </a:p>
          <a:p>
            <a:pPr marL="1169988" lvl="3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We solved the discrepancies in the resonances between ORNL and </a:t>
            </a:r>
            <a:r>
              <a:rPr lang="en-US" sz="1700" dirty="0" err="1">
                <a:latin typeface="Perpetua" panose="02020502060401020303" pitchFamily="18" charset="0"/>
                <a:cs typeface="Calibri" panose="020F0502020204030204" pitchFamily="34" charset="0"/>
              </a:rPr>
              <a:t>Geel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measurements.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33</a:t>
            </a:r>
            <a:r>
              <a:rPr lang="es-ES" sz="1700" dirty="0">
                <a:latin typeface="Perpetua" panose="02020502060401020303" pitchFamily="18" charset="0"/>
              </a:rPr>
              <a:t>S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l-GR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 in EAR2.</a:t>
            </a:r>
          </a:p>
          <a:p>
            <a:pPr marL="1169988" lvl="2"/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For the first time data from thermal to 10 </a:t>
            </a:r>
            <a:r>
              <a:rPr lang="en-US" sz="1700" dirty="0" err="1">
                <a:latin typeface="Perpetua" panose="02020502060401020303" pitchFamily="18" charset="0"/>
                <a:cs typeface="Calibri" panose="020F0502020204030204" pitchFamily="34" charset="0"/>
              </a:rPr>
              <a:t>keV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were measured.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3333FF"/>
                </a:solidFill>
                <a:latin typeface="Perpetua" panose="02020502060401020303" pitchFamily="18" charset="0"/>
                <a:cs typeface="Calibri" panose="020F0502020204030204" pitchFamily="34" charset="0"/>
              </a:rPr>
              <a:t>Production of radioisotopes for medicine in accelerator-based neutron facilities.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176</a:t>
            </a:r>
            <a:r>
              <a:rPr lang="es-ES" sz="1700" dirty="0">
                <a:latin typeface="Perpetua" pitchFamily="18" charset="0"/>
              </a:rPr>
              <a:t>Yb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sz="1700" baseline="30000" dirty="0">
                <a:latin typeface="Perpetua" panose="02020502060401020303" pitchFamily="18" charset="0"/>
              </a:rPr>
              <a:t>177</a:t>
            </a:r>
            <a:r>
              <a:rPr lang="es-ES" sz="1700" dirty="0">
                <a:latin typeface="Perpetua" pitchFamily="18" charset="0"/>
              </a:rPr>
              <a:t>Yb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sz="1700" baseline="30000" dirty="0">
                <a:latin typeface="Perpetua" panose="02020502060401020303" pitchFamily="18" charset="0"/>
              </a:rPr>
              <a:t> 177</a:t>
            </a:r>
            <a:r>
              <a:rPr lang="es-ES" sz="1700" dirty="0">
                <a:latin typeface="Perpetua" pitchFamily="18" charset="0"/>
              </a:rPr>
              <a:t>Lu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in EAR1. Theranostics, well </a:t>
            </a:r>
            <a:r>
              <a:rPr lang="en-US" sz="1700" dirty="0" err="1">
                <a:latin typeface="Perpetua" panose="02020502060401020303" pitchFamily="18" charset="0"/>
                <a:cs typeface="Calibri" panose="020F0502020204030204" pitchFamily="34" charset="0"/>
              </a:rPr>
              <a:t>stablished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. No resonances had been resolved.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s-ES" sz="1700" baseline="30000" dirty="0">
                <a:latin typeface="Perpetua" panose="02020502060401020303" pitchFamily="18" charset="0"/>
              </a:rPr>
              <a:t>89</a:t>
            </a:r>
            <a:r>
              <a:rPr lang="es-ES" sz="1700" dirty="0">
                <a:latin typeface="Perpetua" pitchFamily="18" charset="0"/>
              </a:rPr>
              <a:t>Y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(n,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sz="1700" baseline="30000" dirty="0">
                <a:latin typeface="Perpetua" panose="02020502060401020303" pitchFamily="18" charset="0"/>
              </a:rPr>
              <a:t>90</a:t>
            </a:r>
            <a:r>
              <a:rPr lang="es-ES" sz="1700" dirty="0">
                <a:latin typeface="Perpetua" pitchFamily="18" charset="0"/>
              </a:rPr>
              <a:t>Y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in EAR1. It was proposed for astrophysics. It is also demanded radioisotope.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sz="1700" baseline="30000" dirty="0">
                <a:latin typeface="Perpetua" panose="02020502060401020303" pitchFamily="18" charset="0"/>
                <a:cs typeface="Calibri" panose="020F0502020204030204" pitchFamily="34" charset="0"/>
              </a:rPr>
              <a:t>160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Gd(n,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 panose="05050102010706020507" pitchFamily="18" charset="2"/>
              </a:rPr>
              <a:t>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)</a:t>
            </a:r>
            <a:r>
              <a:rPr lang="es-ES" sz="1700" baseline="30000" dirty="0">
                <a:latin typeface="Perpetua" panose="02020502060401020303" pitchFamily="18" charset="0"/>
              </a:rPr>
              <a:t>161</a:t>
            </a:r>
            <a:r>
              <a:rPr lang="es-ES" sz="1700" dirty="0">
                <a:latin typeface="Perpetua" pitchFamily="18" charset="0"/>
              </a:rPr>
              <a:t>Gd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  <a:sym typeface="Symbol"/>
              </a:rPr>
              <a:t></a:t>
            </a:r>
            <a:r>
              <a:rPr lang="es-ES" sz="1700" baseline="30000" dirty="0">
                <a:latin typeface="Perpetua" panose="02020502060401020303" pitchFamily="18" charset="0"/>
              </a:rPr>
              <a:t>161</a:t>
            </a:r>
            <a:r>
              <a:rPr lang="es-ES" sz="1700" dirty="0">
                <a:latin typeface="Perpetua" pitchFamily="18" charset="0"/>
              </a:rPr>
              <a:t>Tb</a:t>
            </a:r>
            <a:r>
              <a:rPr lang="en-US" sz="1700" dirty="0">
                <a:latin typeface="Perpetua" panose="02020502060401020303" pitchFamily="18" charset="0"/>
                <a:cs typeface="Calibri" panose="020F0502020204030204" pitchFamily="34" charset="0"/>
              </a:rPr>
              <a:t> in EAR1 and EAR2. Production of </a:t>
            </a:r>
            <a:r>
              <a:rPr lang="es-ES" sz="1700" baseline="30000" dirty="0">
                <a:latin typeface="Perpetua" panose="02020502060401020303" pitchFamily="18" charset="0"/>
              </a:rPr>
              <a:t>161</a:t>
            </a:r>
            <a:r>
              <a:rPr lang="es-ES" sz="1700" dirty="0">
                <a:latin typeface="Perpetua" pitchFamily="18" charset="0"/>
              </a:rPr>
              <a:t>Tb, </a:t>
            </a:r>
            <a:r>
              <a:rPr lang="es-ES" sz="1700" dirty="0" err="1">
                <a:latin typeface="Perpetua" pitchFamily="18" charset="0"/>
              </a:rPr>
              <a:t>on</a:t>
            </a:r>
            <a:r>
              <a:rPr lang="es-ES" sz="1700" dirty="0">
                <a:latin typeface="Perpetua" pitchFamily="18" charset="0"/>
              </a:rPr>
              <a:t> </a:t>
            </a:r>
            <a:r>
              <a:rPr lang="es-ES" sz="1700" dirty="0" err="1">
                <a:latin typeface="Perpetua" pitchFamily="18" charset="0"/>
              </a:rPr>
              <a:t>study</a:t>
            </a:r>
            <a:r>
              <a:rPr lang="es-ES" sz="1700" dirty="0">
                <a:latin typeface="Perpetua" pitchFamily="18" charset="0"/>
              </a:rPr>
              <a:t> for theranostics. </a:t>
            </a:r>
            <a:endParaRPr lang="en-US" sz="1700" dirty="0">
              <a:latin typeface="Perpetua" panose="02020502060401020303" pitchFamily="18" charset="0"/>
              <a:cs typeface="Calibri" panose="020F0502020204030204" pitchFamily="34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7B2B49F-0717-4BB7-AEFF-93F8EA15D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>
            <a:extLst>
              <a:ext uri="{FF2B5EF4-FFF2-40B4-BE49-F238E27FC236}">
                <a16:creationId xmlns:a16="http://schemas.microsoft.com/office/drawing/2014/main" id="{76DCC2D6-2D50-4ACC-BED7-D05F91944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53A62B35-9FBB-4F61-A454-6875B598F92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E055D50E-CB2F-4B57-9443-41197216C4A5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53EFCFF-EFCC-4E6D-90ED-74CB15C09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5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30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Spain-Croatia. City host: Granada</a:t>
            </a:r>
          </a:p>
        </p:txBody>
      </p:sp>
      <p:pic>
        <p:nvPicPr>
          <p:cNvPr id="39" name="Picture 6" descr="Resultado de imagen de ifmif dones escuzar&quot;">
            <a:extLst>
              <a:ext uri="{FF2B5EF4-FFF2-40B4-BE49-F238E27FC236}">
                <a16:creationId xmlns:a16="http://schemas.microsoft.com/office/drawing/2014/main" id="{371211D9-3E94-4911-8F88-2C01FA9BF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87" y="843317"/>
            <a:ext cx="5338874" cy="30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8" descr="Resultado de imagen de ifmif dones escuzar&quot;">
            <a:extLst>
              <a:ext uri="{FF2B5EF4-FFF2-40B4-BE49-F238E27FC236}">
                <a16:creationId xmlns:a16="http://schemas.microsoft.com/office/drawing/2014/main" id="{F4481175-9597-4BF2-8D39-ED68065AA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2117" y="3600210"/>
            <a:ext cx="4773990" cy="268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>
            <a:extLst>
              <a:ext uri="{FF2B5EF4-FFF2-40B4-BE49-F238E27FC236}">
                <a16:creationId xmlns:a16="http://schemas.microsoft.com/office/drawing/2014/main" id="{886689D7-9AFE-4261-8F55-509D87308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5" y="4320637"/>
            <a:ext cx="2880320" cy="16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531B3F0D-400E-4624-AFE6-9A5138838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2A566E0B-D5DD-4E7F-B397-8913CCECE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37AAFFB-ABE0-44B3-B5FF-BCBA653F4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A044EE62-2079-4018-B530-333154D06D0B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B55A98F4-70CA-4FC9-A15E-8F9F14D58998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2348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31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The facility goal: produce neutrons</a:t>
            </a:r>
          </a:p>
        </p:txBody>
      </p:sp>
      <p:pic>
        <p:nvPicPr>
          <p:cNvPr id="40" name="Picture 2" descr="building5">
            <a:extLst>
              <a:ext uri="{FF2B5EF4-FFF2-40B4-BE49-F238E27FC236}">
                <a16:creationId xmlns:a16="http://schemas.microsoft.com/office/drawing/2014/main" id="{3172692C-D2D0-4659-84F0-53E3146839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10899"/>
          <a:stretch/>
        </p:blipFill>
        <p:spPr bwMode="auto">
          <a:xfrm>
            <a:off x="-77851" y="916813"/>
            <a:ext cx="8914963" cy="4964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41F2E9A-C94F-4E2E-9F92-0F0CB205DCB5}"/>
              </a:ext>
            </a:extLst>
          </p:cNvPr>
          <p:cNvSpPr txBox="1"/>
          <p:nvPr/>
        </p:nvSpPr>
        <p:spPr>
          <a:xfrm rot="19832570">
            <a:off x="2550181" y="4600296"/>
            <a:ext cx="2176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Accelerator 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2DF7C0-5370-4385-9024-AB69BD3849E7}"/>
              </a:ext>
            </a:extLst>
          </p:cNvPr>
          <p:cNvSpPr txBox="1"/>
          <p:nvPr/>
        </p:nvSpPr>
        <p:spPr>
          <a:xfrm rot="1943090">
            <a:off x="4695402" y="4852488"/>
            <a:ext cx="2176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Lithium Loop </a:t>
            </a:r>
            <a:endParaRPr lang="en-US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E6173D5-35D3-4AAD-A77F-BFDAA2442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EDEB2D4B-C177-4243-A08C-A3F05D0B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D1FCC2EB-CFC0-4CF1-8541-990343701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AA867F98-07E5-493E-8B1E-C1D7F5D95DB0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E5F86789-565D-4D28-AB1C-4E9C52EC40F4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17530838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32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400" b="1" dirty="0">
                <a:solidFill>
                  <a:sysClr val="window" lastClr="FFFFFF"/>
                </a:solidFill>
                <a:latin typeface="Perpetua" pitchFamily="18" charset="0"/>
              </a:rPr>
              <a:t>Neutron damage in key pieces of fusion reactors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26D7914D-12D2-4AE9-84BD-2DD3890E6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129922"/>
            <a:ext cx="5083138" cy="3976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46 Elipse">
            <a:extLst>
              <a:ext uri="{FF2B5EF4-FFF2-40B4-BE49-F238E27FC236}">
                <a16:creationId xmlns:a16="http://schemas.microsoft.com/office/drawing/2014/main" id="{C426414B-A6A2-4647-9268-25D56AF07876}"/>
              </a:ext>
            </a:extLst>
          </p:cNvPr>
          <p:cNvSpPr/>
          <p:nvPr/>
        </p:nvSpPr>
        <p:spPr>
          <a:xfrm>
            <a:off x="2630088" y="3735964"/>
            <a:ext cx="766322" cy="108146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5 Conector recto de flecha">
            <a:extLst>
              <a:ext uri="{FF2B5EF4-FFF2-40B4-BE49-F238E27FC236}">
                <a16:creationId xmlns:a16="http://schemas.microsoft.com/office/drawing/2014/main" id="{AC608097-CBB0-4573-AFDA-00420FE41350}"/>
              </a:ext>
            </a:extLst>
          </p:cNvPr>
          <p:cNvCxnSpPr>
            <a:cxnSpLocks/>
            <a:stCxn id="29" idx="6"/>
          </p:cNvCxnSpPr>
          <p:nvPr/>
        </p:nvCxnSpPr>
        <p:spPr>
          <a:xfrm flipV="1">
            <a:off x="3396410" y="3477853"/>
            <a:ext cx="2281848" cy="79884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11">
            <a:extLst>
              <a:ext uri="{FF2B5EF4-FFF2-40B4-BE49-F238E27FC236}">
                <a16:creationId xmlns:a16="http://schemas.microsoft.com/office/drawing/2014/main" id="{A08A91C0-753D-4B6C-A8B5-6B60D5EA0F63}"/>
              </a:ext>
            </a:extLst>
          </p:cNvPr>
          <p:cNvGrpSpPr>
            <a:grpSpLocks/>
          </p:cNvGrpSpPr>
          <p:nvPr/>
        </p:nvGrpSpPr>
        <p:grpSpPr bwMode="auto">
          <a:xfrm>
            <a:off x="5774101" y="4578996"/>
            <a:ext cx="2133600" cy="1680587"/>
            <a:chOff x="3878" y="2523"/>
            <a:chExt cx="1544" cy="1238"/>
          </a:xfrm>
        </p:grpSpPr>
        <p:pic>
          <p:nvPicPr>
            <p:cNvPr id="32" name="Picture 12" descr="Mittelfluss_Creep_Detail 281002">
              <a:extLst>
                <a:ext uri="{FF2B5EF4-FFF2-40B4-BE49-F238E27FC236}">
                  <a16:creationId xmlns:a16="http://schemas.microsoft.com/office/drawing/2014/main" id="{BDF20786-C358-489C-A8E3-DF44D4E6E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94" r="15294" b="17087"/>
            <a:stretch>
              <a:fillRect/>
            </a:stretch>
          </p:blipFill>
          <p:spPr bwMode="auto">
            <a:xfrm>
              <a:off x="3878" y="2523"/>
              <a:ext cx="1544" cy="1238"/>
            </a:xfrm>
            <a:prstGeom prst="rect">
              <a:avLst/>
            </a:prstGeom>
            <a:noFill/>
            <a:ln w="28575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AutoShape 13">
              <a:extLst>
                <a:ext uri="{FF2B5EF4-FFF2-40B4-BE49-F238E27FC236}">
                  <a16:creationId xmlns:a16="http://schemas.microsoft.com/office/drawing/2014/main" id="{45705299-C3C6-4866-A394-94B5B71B4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2568"/>
              <a:ext cx="90" cy="182"/>
            </a:xfrm>
            <a:prstGeom prst="upDownArrow">
              <a:avLst>
                <a:gd name="adj1" fmla="val 50000"/>
                <a:gd name="adj2" fmla="val 40444"/>
              </a:avLst>
            </a:prstGeom>
            <a:solidFill>
              <a:srgbClr val="FF0066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6579" tIns="43290" rIns="86579" bIns="43290" anchor="ctr"/>
            <a:lstStyle/>
            <a:p>
              <a:pPr algn="ctr" defTabSz="865188"/>
              <a:endParaRPr lang="en-US" sz="1700" b="0">
                <a:solidFill>
                  <a:srgbClr val="FF0066"/>
                </a:solidFill>
              </a:endParaRPr>
            </a:p>
          </p:txBody>
        </p:sp>
        <p:sp>
          <p:nvSpPr>
            <p:cNvPr id="34" name="AutoShape 14">
              <a:extLst>
                <a:ext uri="{FF2B5EF4-FFF2-40B4-BE49-F238E27FC236}">
                  <a16:creationId xmlns:a16="http://schemas.microsoft.com/office/drawing/2014/main" id="{7BD5D74E-36C5-4303-9AC7-37F153A1E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" y="2568"/>
              <a:ext cx="90" cy="182"/>
            </a:xfrm>
            <a:prstGeom prst="upDownArrow">
              <a:avLst>
                <a:gd name="adj1" fmla="val 50000"/>
                <a:gd name="adj2" fmla="val 40444"/>
              </a:avLst>
            </a:prstGeom>
            <a:solidFill>
              <a:srgbClr val="FF0066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6579" tIns="43290" rIns="86579" bIns="43290" anchor="ctr"/>
            <a:lstStyle/>
            <a:p>
              <a:pPr algn="ctr" defTabSz="865188"/>
              <a:endParaRPr lang="en-US" sz="1700" b="0">
                <a:solidFill>
                  <a:srgbClr val="FF0066"/>
                </a:solidFill>
              </a:endParaRPr>
            </a:p>
          </p:txBody>
        </p:sp>
        <p:sp>
          <p:nvSpPr>
            <p:cNvPr id="35" name="AutoShape 15">
              <a:extLst>
                <a:ext uri="{FF2B5EF4-FFF2-40B4-BE49-F238E27FC236}">
                  <a16:creationId xmlns:a16="http://schemas.microsoft.com/office/drawing/2014/main" id="{609E5F00-FAFC-4250-95B7-AAEE7E744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5" y="2568"/>
              <a:ext cx="90" cy="182"/>
            </a:xfrm>
            <a:prstGeom prst="upDownArrow">
              <a:avLst>
                <a:gd name="adj1" fmla="val 50000"/>
                <a:gd name="adj2" fmla="val 40444"/>
              </a:avLst>
            </a:prstGeom>
            <a:solidFill>
              <a:srgbClr val="FF0066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6579" tIns="43290" rIns="86579" bIns="43290" anchor="ctr"/>
            <a:lstStyle/>
            <a:p>
              <a:pPr algn="ctr" defTabSz="865188"/>
              <a:endParaRPr lang="en-US" sz="1700" b="0">
                <a:solidFill>
                  <a:srgbClr val="FF0066"/>
                </a:solidFill>
              </a:endParaRPr>
            </a:p>
          </p:txBody>
        </p:sp>
      </p:grpSp>
      <p:cxnSp>
        <p:nvCxnSpPr>
          <p:cNvPr id="36" name="5 Conector recto de flecha">
            <a:extLst>
              <a:ext uri="{FF2B5EF4-FFF2-40B4-BE49-F238E27FC236}">
                <a16:creationId xmlns:a16="http://schemas.microsoft.com/office/drawing/2014/main" id="{4A0D7C95-8A4B-4FA7-AB26-D8DB6E569861}"/>
              </a:ext>
            </a:extLst>
          </p:cNvPr>
          <p:cNvCxnSpPr>
            <a:cxnSpLocks/>
            <a:stCxn id="28" idx="2"/>
            <a:endCxn id="32" idx="0"/>
          </p:cNvCxnSpPr>
          <p:nvPr/>
        </p:nvCxnSpPr>
        <p:spPr>
          <a:xfrm>
            <a:off x="6816879" y="4174913"/>
            <a:ext cx="24022" cy="404083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61" descr="Tensile1">
            <a:extLst>
              <a:ext uri="{FF2B5EF4-FFF2-40B4-BE49-F238E27FC236}">
                <a16:creationId xmlns:a16="http://schemas.microsoft.com/office/drawing/2014/main" id="{21CE87F4-3152-445F-AC8F-9F64354C7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3" r="4828" b="18849"/>
          <a:stretch>
            <a:fillRect/>
          </a:stretch>
        </p:blipFill>
        <p:spPr bwMode="auto">
          <a:xfrm rot="5400000">
            <a:off x="7844009" y="5156991"/>
            <a:ext cx="13684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20 Rectángulo">
            <a:extLst>
              <a:ext uri="{FF2B5EF4-FFF2-40B4-BE49-F238E27FC236}">
                <a16:creationId xmlns:a16="http://schemas.microsoft.com/office/drawing/2014/main" id="{576248FD-7CBE-4F6F-A1B0-A6864831A759}"/>
              </a:ext>
            </a:extLst>
          </p:cNvPr>
          <p:cNvSpPr/>
          <p:nvPr/>
        </p:nvSpPr>
        <p:spPr>
          <a:xfrm>
            <a:off x="140029" y="875674"/>
            <a:ext cx="8824459" cy="1169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The goal of IFMIF-DONES is to produce neutrons-like DEMO fusion reactor.</a:t>
            </a:r>
          </a:p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Study the behaviour of several key pieces of DEMO.</a:t>
            </a:r>
          </a:p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Irradiations will last several months. </a:t>
            </a:r>
          </a:p>
        </p:txBody>
      </p:sp>
      <p:pic>
        <p:nvPicPr>
          <p:cNvPr id="28" name="Picture 26" descr="HFTM_Vertical_Schnitt_13_05_05">
            <a:extLst>
              <a:ext uri="{FF2B5EF4-FFF2-40B4-BE49-F238E27FC236}">
                <a16:creationId xmlns:a16="http://schemas.microsoft.com/office/drawing/2014/main" id="{2F444D24-7E04-4B89-A8FB-5C05925CA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4" t="8305" r="14104" b="9785"/>
          <a:stretch>
            <a:fillRect/>
          </a:stretch>
        </p:blipFill>
        <p:spPr bwMode="auto">
          <a:xfrm>
            <a:off x="5726056" y="1753489"/>
            <a:ext cx="2181645" cy="242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>
            <a:extLst>
              <a:ext uri="{FF2B5EF4-FFF2-40B4-BE49-F238E27FC236}">
                <a16:creationId xmlns:a16="http://schemas.microsoft.com/office/drawing/2014/main" id="{BFFDB2A1-620F-4139-8A49-2602F84F8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>
            <a:extLst>
              <a:ext uri="{FF2B5EF4-FFF2-40B4-BE49-F238E27FC236}">
                <a16:creationId xmlns:a16="http://schemas.microsoft.com/office/drawing/2014/main" id="{1EE352AC-DB9A-4EA2-A82F-AC3A02FB3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>
            <a:extLst>
              <a:ext uri="{FF2B5EF4-FFF2-40B4-BE49-F238E27FC236}">
                <a16:creationId xmlns:a16="http://schemas.microsoft.com/office/drawing/2014/main" id="{0DEC483A-6E78-4098-9A14-1589EF00A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2 Marcador de pie de página">
            <a:extLst>
              <a:ext uri="{FF2B5EF4-FFF2-40B4-BE49-F238E27FC236}">
                <a16:creationId xmlns:a16="http://schemas.microsoft.com/office/drawing/2014/main" id="{B9C7A781-C10D-485A-A89F-9FA0A85DB3E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42" name="2 Marcador de pie de página">
            <a:extLst>
              <a:ext uri="{FF2B5EF4-FFF2-40B4-BE49-F238E27FC236}">
                <a16:creationId xmlns:a16="http://schemas.microsoft.com/office/drawing/2014/main" id="{7DAB163B-5E12-41BA-82EA-235FF9B81FE4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297027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33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Other applications: in and out the bunker.</a:t>
            </a:r>
          </a:p>
        </p:txBody>
      </p:sp>
      <p:pic>
        <p:nvPicPr>
          <p:cNvPr id="13" name="Picture 2" descr="C:\Users\User\Dropbox\Mazurian\rooms first floor.jpg">
            <a:extLst>
              <a:ext uri="{FF2B5EF4-FFF2-40B4-BE49-F238E27FC236}">
                <a16:creationId xmlns:a16="http://schemas.microsoft.com/office/drawing/2014/main" id="{B1264922-A3FA-4761-803D-7D5E56B76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308" y="1887815"/>
            <a:ext cx="6609383" cy="444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4 Elipse">
            <a:extLst>
              <a:ext uri="{FF2B5EF4-FFF2-40B4-BE49-F238E27FC236}">
                <a16:creationId xmlns:a16="http://schemas.microsoft.com/office/drawing/2014/main" id="{DE2D8557-6104-4A75-8AF8-79D05237569C}"/>
              </a:ext>
            </a:extLst>
          </p:cNvPr>
          <p:cNvSpPr/>
          <p:nvPr/>
        </p:nvSpPr>
        <p:spPr>
          <a:xfrm>
            <a:off x="2830293" y="5085184"/>
            <a:ext cx="808330" cy="6582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BBAA501E-B524-4F44-9827-9DAC0B412C50}"/>
              </a:ext>
            </a:extLst>
          </p:cNvPr>
          <p:cNvSpPr/>
          <p:nvPr/>
        </p:nvSpPr>
        <p:spPr>
          <a:xfrm>
            <a:off x="-1588" y="856185"/>
            <a:ext cx="9145588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latin typeface="Perpetua" pitchFamily="18" charset="0"/>
              </a:rPr>
              <a:t>The design of the building of IFMIF-DONES has already included an experimental hall (R160) next to the bunker where the neutrons are produced.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4AA7C218-FD96-484E-83DB-245BB1196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8D19870C-5D34-4D57-888F-FD059E899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>
            <a:extLst>
              <a:ext uri="{FF2B5EF4-FFF2-40B4-BE49-F238E27FC236}">
                <a16:creationId xmlns:a16="http://schemas.microsoft.com/office/drawing/2014/main" id="{E0431F11-53A4-479E-A7E8-B66F1034A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2 Marcador de pie de página">
            <a:extLst>
              <a:ext uri="{FF2B5EF4-FFF2-40B4-BE49-F238E27FC236}">
                <a16:creationId xmlns:a16="http://schemas.microsoft.com/office/drawing/2014/main" id="{D50CFDDD-DCF6-4638-851E-96ADDE3F0B7A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21" name="2 Marcador de pie de página">
            <a:extLst>
              <a:ext uri="{FF2B5EF4-FFF2-40B4-BE49-F238E27FC236}">
                <a16:creationId xmlns:a16="http://schemas.microsoft.com/office/drawing/2014/main" id="{3A0AA33A-D6C0-4427-9FFF-404106832E8A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109350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34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UGR and the other applications.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2EFAA5-23C1-4E61-9802-40B6E7D9C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3" y="1268761"/>
            <a:ext cx="4168048" cy="45365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4A2B033-F078-4C10-B51B-9878CCE63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2930" y="2456818"/>
            <a:ext cx="4650167" cy="21243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07FB4FB4-F22F-41A0-AD8F-05935C04C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5FC3DC91-1704-4E3D-A49F-B5AB0EB44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10CC5902-3A05-4E37-BFFA-F8F734AC2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DBA85F9F-6184-496F-81B1-75537105725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FA10C3BF-EE51-4086-92DE-115589674F34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</p:spTree>
    <p:extLst>
      <p:ext uri="{BB962C8B-B14F-4D97-AF65-F5344CB8AC3E}">
        <p14:creationId xmlns:p14="http://schemas.microsoft.com/office/powerpoint/2010/main" val="6270444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35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accent2"/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>
                <a:solidFill>
                  <a:sysClr val="window" lastClr="FFFFFF"/>
                </a:solidFill>
                <a:latin typeface="Perpetua" pitchFamily="18" charset="0"/>
              </a:rPr>
              <a:t>N_TOF versus DONES</a:t>
            </a:r>
            <a:endParaRPr lang="en-US" sz="3600" b="1" dirty="0">
              <a:solidFill>
                <a:sysClr val="window" lastClr="FFFFFF"/>
              </a:solidFill>
              <a:latin typeface="Perpetua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7FB4FB4-F22F-41A0-AD8F-05935C04C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5FC3DC91-1704-4E3D-A49F-B5AB0EB44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10CC5902-3A05-4E37-BFFA-F8F734AC2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DBA85F9F-6184-496F-81B1-75537105725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(EP/SME-)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FA10C3BF-EE51-4086-92DE-115589674F34}"/>
              </a:ext>
            </a:extLst>
          </p:cNvPr>
          <p:cNvSpPr txBox="1">
            <a:spLocks/>
          </p:cNvSpPr>
          <p:nvPr/>
        </p:nvSpPr>
        <p:spPr>
          <a:xfrm>
            <a:off x="6078131" y="6559528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Coll. Board Meeting,  11/05/2021</a:t>
            </a:r>
          </a:p>
        </p:txBody>
      </p:sp>
      <p:pic>
        <p:nvPicPr>
          <p:cNvPr id="1026" name="Picture 2" descr="G:\TRABAJO\nTOF\FranciscoPhDCERN\Proposal-Yb\CollBoard-2021-05-11\Comparis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06" y="980728"/>
            <a:ext cx="7131501" cy="551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580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35276" y="626422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36</a:t>
            </a:fld>
            <a:endParaRPr lang="en-GB" sz="1200" dirty="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5D2D11ED-D53A-49DE-B1A3-146502500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C0269B7B-AF9A-4924-9A0B-D7AFF18EC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18B72A4E-7CBA-4F0A-9B90-E1EF03787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2 Marcador de pie de página">
            <a:extLst>
              <a:ext uri="{FF2B5EF4-FFF2-40B4-BE49-F238E27FC236}">
                <a16:creationId xmlns:a16="http://schemas.microsoft.com/office/drawing/2014/main" id="{FBD53755-8289-489E-BD06-3B19ED0AAC06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6" name="2 Marcador de pie de página">
            <a:extLst>
              <a:ext uri="{FF2B5EF4-FFF2-40B4-BE49-F238E27FC236}">
                <a16:creationId xmlns:a16="http://schemas.microsoft.com/office/drawing/2014/main" id="{7EC8A29E-25CF-43C3-AF46-356F9789A88E}"/>
              </a:ext>
            </a:extLst>
          </p:cNvPr>
          <p:cNvSpPr txBox="1">
            <a:spLocks/>
          </p:cNvSpPr>
          <p:nvPr/>
        </p:nvSpPr>
        <p:spPr>
          <a:xfrm>
            <a:off x="5796136" y="6559528"/>
            <a:ext cx="2811721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aseline="30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176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Yb(n,</a:t>
            </a:r>
            <a:r>
              <a:rPr lang="el-GR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INTC-P-607, 23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/06/2021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7F459F5-E795-4D3F-9F4C-F260AC8026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865433"/>
            <a:ext cx="5906971" cy="199972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BA04155-FD88-47E4-BB73-4D065413BB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9997" y="2896755"/>
            <a:ext cx="3622803" cy="2985249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F34DF2C4-010F-4870-B4A4-31577404797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New facilities for complementary radioisotope production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61648DC-EF92-4149-A6A4-51B6D3220886}"/>
              </a:ext>
            </a:extLst>
          </p:cNvPr>
          <p:cNvCxnSpPr/>
          <p:nvPr/>
        </p:nvCxnSpPr>
        <p:spPr>
          <a:xfrm>
            <a:off x="4186693" y="4941168"/>
            <a:ext cx="312161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536EB91-BCC1-463C-8B36-557900871E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2853347"/>
            <a:ext cx="1728192" cy="33470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EA403C-4E05-4C20-AA40-592E98E0275F}"/>
              </a:ext>
            </a:extLst>
          </p:cNvPr>
          <p:cNvCxnSpPr/>
          <p:nvPr/>
        </p:nvCxnSpPr>
        <p:spPr>
          <a:xfrm>
            <a:off x="3953489" y="5882004"/>
            <a:ext cx="312161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699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 noGrp="1"/>
          </p:cNvSpPr>
          <p:nvPr/>
        </p:nvSpPr>
        <p:spPr>
          <a:xfrm>
            <a:off x="6535276" y="626422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37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A5EB251D-3BE8-4A4A-9342-FDCD0E125E8E}"/>
              </a:ext>
            </a:extLst>
          </p:cNvPr>
          <p:cNvSpPr/>
          <p:nvPr/>
        </p:nvSpPr>
        <p:spPr>
          <a:xfrm>
            <a:off x="-1587" y="980728"/>
            <a:ext cx="9145587" cy="2400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dirty="0">
                <a:latin typeface="Perpetua" pitchFamily="18" charset="0"/>
              </a:rPr>
              <a:t>Facilities under designed and construction as IFMIF-DONES (Granada, Spain) considers the production of radioisotopes for medicine as an complementary application. </a:t>
            </a:r>
          </a:p>
          <a:p>
            <a:pPr>
              <a:spcBef>
                <a:spcPts val="1200"/>
              </a:spcBef>
            </a:pPr>
            <a:r>
              <a:rPr lang="en-GB" sz="2000" dirty="0">
                <a:latin typeface="Perpetua" pitchFamily="18" charset="0"/>
              </a:rPr>
              <a:t>MEDICIS-ISOLDE-CERN is an excellent successful example.</a:t>
            </a:r>
          </a:p>
          <a:p>
            <a:pPr>
              <a:spcBef>
                <a:spcPts val="1200"/>
              </a:spcBef>
            </a:pPr>
            <a:endParaRPr lang="en-GB" sz="2000" dirty="0">
              <a:latin typeface="Perpetua" pitchFamily="18" charset="0"/>
            </a:endParaRPr>
          </a:p>
          <a:p>
            <a:pPr>
              <a:spcBef>
                <a:spcPts val="1200"/>
              </a:spcBef>
            </a:pPr>
            <a:r>
              <a:rPr lang="en-GB" sz="2000" b="1" dirty="0">
                <a:latin typeface="Perpetua" pitchFamily="18" charset="0"/>
              </a:rPr>
              <a:t>Nuclear data are needed to calculate the specific activity of the most adequate radioisotopes.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8E38B0F9-755B-4A15-BA16-16808D07B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85" y="63753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E3E9EAE3-F082-471D-9728-2EB144518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93" y="6435847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DBB11470-4430-412D-B8D2-65956C06F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06" y="641562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2 Marcador de pie de página">
            <a:extLst>
              <a:ext uri="{FF2B5EF4-FFF2-40B4-BE49-F238E27FC236}">
                <a16:creationId xmlns:a16="http://schemas.microsoft.com/office/drawing/2014/main" id="{CD4464A2-6E4F-404B-A4DF-1849004D1935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3" name="Picture 19">
            <a:extLst>
              <a:ext uri="{FF2B5EF4-FFF2-40B4-BE49-F238E27FC236}">
                <a16:creationId xmlns:a16="http://schemas.microsoft.com/office/drawing/2014/main" id="{14A2B033-F078-4C10-B51B-9878CCE632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257" y="4563795"/>
            <a:ext cx="4250239" cy="17113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2" descr="building5">
            <a:extLst>
              <a:ext uri="{FF2B5EF4-FFF2-40B4-BE49-F238E27FC236}">
                <a16:creationId xmlns:a16="http://schemas.microsoft.com/office/drawing/2014/main" id="{3172692C-D2D0-4659-84F0-53E3146839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10899"/>
          <a:stretch/>
        </p:blipFill>
        <p:spPr bwMode="auto">
          <a:xfrm>
            <a:off x="181893" y="3966161"/>
            <a:ext cx="4457481" cy="248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41">
            <a:extLst>
              <a:ext uri="{FF2B5EF4-FFF2-40B4-BE49-F238E27FC236}">
                <a16:creationId xmlns:a16="http://schemas.microsoft.com/office/drawing/2014/main" id="{541F2E9A-C94F-4E2E-9F92-0F0CB205DCB5}"/>
              </a:ext>
            </a:extLst>
          </p:cNvPr>
          <p:cNvSpPr txBox="1"/>
          <p:nvPr/>
        </p:nvSpPr>
        <p:spPr>
          <a:xfrm rot="19832570">
            <a:off x="1325426" y="5868369"/>
            <a:ext cx="15010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Accelerator </a:t>
            </a:r>
            <a:endParaRPr lang="en-US" dirty="0"/>
          </a:p>
        </p:txBody>
      </p:sp>
      <p:sp>
        <p:nvSpPr>
          <p:cNvPr id="17" name="TextBox 42">
            <a:extLst>
              <a:ext uri="{FF2B5EF4-FFF2-40B4-BE49-F238E27FC236}">
                <a16:creationId xmlns:a16="http://schemas.microsoft.com/office/drawing/2014/main" id="{D22DF7C0-5370-4385-9024-AB69BD3849E7}"/>
              </a:ext>
            </a:extLst>
          </p:cNvPr>
          <p:cNvSpPr txBox="1"/>
          <p:nvPr/>
        </p:nvSpPr>
        <p:spPr>
          <a:xfrm rot="1943090">
            <a:off x="2544410" y="5758805"/>
            <a:ext cx="1612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Perpetua" pitchFamily="18" charset="0"/>
              </a:rPr>
              <a:t>Lithium Loop </a:t>
            </a:r>
            <a:endParaRPr lang="en-US" dirty="0"/>
          </a:p>
        </p:txBody>
      </p:sp>
      <p:sp>
        <p:nvSpPr>
          <p:cNvPr id="2" name="1 Rectángulo"/>
          <p:cNvSpPr/>
          <p:nvPr/>
        </p:nvSpPr>
        <p:spPr>
          <a:xfrm rot="20203052">
            <a:off x="712555" y="4822179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Perpetua" pitchFamily="18" charset="0"/>
              </a:rPr>
              <a:t>IFMIF-DONES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1A7AB354-DA61-4EF2-8084-2369E4551694}"/>
              </a:ext>
            </a:extLst>
          </p:cNvPr>
          <p:cNvSpPr txBox="1">
            <a:spLocks/>
          </p:cNvSpPr>
          <p:nvPr/>
        </p:nvSpPr>
        <p:spPr>
          <a:xfrm>
            <a:off x="5796136" y="6559528"/>
            <a:ext cx="2811721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aseline="30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176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Yb(n,</a:t>
            </a:r>
            <a:r>
              <a:rPr lang="el-GR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INTC-P-607, 23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latin typeface="Perpetua" pitchFamily="18" charset="0"/>
              </a:rPr>
              <a:t>/06/2021</a:t>
            </a:r>
          </a:p>
        </p:txBody>
      </p:sp>
      <p:sp>
        <p:nvSpPr>
          <p:cNvPr id="20" name="Title 4">
            <a:extLst>
              <a:ext uri="{FF2B5EF4-FFF2-40B4-BE49-F238E27FC236}">
                <a16:creationId xmlns:a16="http://schemas.microsoft.com/office/drawing/2014/main" id="{8E50A82C-20DE-4D99-8D71-268CF2B4E618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7232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ysClr val="window" lastClr="FFFFFF"/>
                </a:solidFill>
                <a:latin typeface="Perpetua" pitchFamily="18" charset="0"/>
              </a:rPr>
              <a:t>New facilities for complementary radioisotope production</a:t>
            </a:r>
          </a:p>
        </p:txBody>
      </p:sp>
    </p:spTree>
    <p:extLst>
      <p:ext uri="{BB962C8B-B14F-4D97-AF65-F5344CB8AC3E}">
        <p14:creationId xmlns:p14="http://schemas.microsoft.com/office/powerpoint/2010/main" val="268012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3CF13CE-1BAD-4557-9F33-E78F65DE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29D0C38-B285-C947-AB4E-C7BCFF863DBD}" type="slidenum">
              <a:rPr lang="en-GB"/>
              <a:pPr>
                <a:spcAft>
                  <a:spcPts val="600"/>
                </a:spcAft>
              </a:pPr>
              <a:t>4</a:t>
            </a:fld>
            <a:endParaRPr lang="en-GB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DF3441A5-A2F4-40A1-845B-2CE8D4A5484E}"/>
              </a:ext>
            </a:extLst>
          </p:cNvPr>
          <p:cNvSpPr txBox="1">
            <a:spLocks/>
          </p:cNvSpPr>
          <p:nvPr/>
        </p:nvSpPr>
        <p:spPr bwMode="auto">
          <a:xfrm>
            <a:off x="-10119" y="2301875"/>
            <a:ext cx="9145588" cy="141007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ysClr val="window" lastClr="FFFFFF"/>
                </a:solidFill>
                <a:latin typeface="Perpetua" pitchFamily="18" charset="0"/>
              </a:rPr>
              <a:t>Boron Neutron Capture Therapy 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7ABFE70A-0B0F-4C38-9265-A871B24B9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2752D86F-13D9-4C56-8775-B5BA032DB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2 Marcador de pie de página">
            <a:extLst>
              <a:ext uri="{FF2B5EF4-FFF2-40B4-BE49-F238E27FC236}">
                <a16:creationId xmlns:a16="http://schemas.microsoft.com/office/drawing/2014/main" id="{F100713E-292B-4D98-BACF-9BD468AFF9B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9" name="2 Marcador de pie de página">
            <a:extLst>
              <a:ext uri="{FF2B5EF4-FFF2-40B4-BE49-F238E27FC236}">
                <a16:creationId xmlns:a16="http://schemas.microsoft.com/office/drawing/2014/main" id="{57FB5199-0C6A-498C-B6C5-5037D45820AF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67C3911-CD40-44AF-B2D7-A2A51463F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6FB8A3C-93A3-4087-8248-1F78F83DC2A1}" type="slidenum">
              <a:rPr lang="en-US" sz="1200" smtClean="0">
                <a:solidFill>
                  <a:srgbClr val="898989"/>
                </a:solidFill>
              </a:rPr>
              <a:pPr eaLnBrk="1" hangingPunct="1"/>
              <a:t>5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977900"/>
            <a:ext cx="54197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" name="Text Box 67"/>
          <p:cNvSpPr txBox="1">
            <a:spLocks noChangeArrowheads="1"/>
          </p:cNvSpPr>
          <p:nvPr/>
        </p:nvSpPr>
        <p:spPr bwMode="auto">
          <a:xfrm>
            <a:off x="179512" y="969938"/>
            <a:ext cx="3804077" cy="206210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n-US" sz="1600" b="1" dirty="0"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Boron-10 compound (BPA) is injected in the blood stream. </a:t>
            </a:r>
            <a:r>
              <a:rPr lang="en-US" sz="1600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BPA is preferably absorbed in tumor cells. </a:t>
            </a:r>
            <a:r>
              <a:rPr lang="en-US" sz="1600" b="1" dirty="0"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Tumoral area is irradiated with neutrons in keV-eV rage. </a:t>
            </a:r>
            <a:r>
              <a:rPr lang="en-US" sz="1600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Neutrons are moderated in tissue and reach the tumor with thermal energy maximizing the </a:t>
            </a:r>
            <a:r>
              <a:rPr lang="en-US" altLang="en-US" sz="1600" b="1" baseline="30000" dirty="0">
                <a:solidFill>
                  <a:srgbClr val="3333FF"/>
                </a:solidFill>
                <a:latin typeface="Perpetua" panose="02020502060401020303" pitchFamily="18" charset="0"/>
                <a:sym typeface="Symbol" panose="05050102010706020507" pitchFamily="18" charset="2"/>
              </a:rPr>
              <a:t>10</a:t>
            </a:r>
            <a:r>
              <a:rPr lang="en-US" altLang="en-US" sz="1600" b="1" dirty="0">
                <a:solidFill>
                  <a:srgbClr val="3333FF"/>
                </a:solidFill>
                <a:latin typeface="Perpetua" panose="02020502060401020303" pitchFamily="18" charset="0"/>
                <a:sym typeface="Symbol" panose="05050102010706020507" pitchFamily="18" charset="2"/>
              </a:rPr>
              <a:t>B(n,)</a:t>
            </a:r>
            <a:r>
              <a:rPr lang="en-US" altLang="en-US" sz="1600" b="1" baseline="30000" dirty="0">
                <a:solidFill>
                  <a:srgbClr val="3333FF"/>
                </a:solidFill>
                <a:latin typeface="Perpetua" panose="02020502060401020303" pitchFamily="18" charset="0"/>
                <a:sym typeface="Symbol" panose="05050102010706020507" pitchFamily="18" charset="2"/>
              </a:rPr>
              <a:t>7</a:t>
            </a:r>
            <a:r>
              <a:rPr lang="en-US" altLang="en-US" sz="1600" b="1" dirty="0">
                <a:solidFill>
                  <a:srgbClr val="3333FF"/>
                </a:solidFill>
                <a:latin typeface="Perpetua" panose="02020502060401020303" pitchFamily="18" charset="0"/>
                <a:sym typeface="Symbol" panose="05050102010706020507" pitchFamily="18" charset="2"/>
              </a:rPr>
              <a:t>Li (2.4 MeV) </a:t>
            </a:r>
            <a:r>
              <a:rPr lang="en-US" sz="1600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reaction probability.</a:t>
            </a:r>
            <a:endParaRPr lang="en-US" sz="1600" dirty="0">
              <a:solidFill>
                <a:srgbClr val="3333FF"/>
              </a:solidFill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</p:txBody>
      </p:sp>
      <p:sp>
        <p:nvSpPr>
          <p:cNvPr id="157" name="Text Box 67"/>
          <p:cNvSpPr txBox="1">
            <a:spLocks noChangeArrowheads="1"/>
          </p:cNvSpPr>
          <p:nvPr/>
        </p:nvSpPr>
        <p:spPr bwMode="auto">
          <a:xfrm>
            <a:off x="3635896" y="4149080"/>
            <a:ext cx="5299874" cy="196977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0000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The dose on healthy tissue is lower (&gt;factor 4) than in tumor tissue with </a:t>
            </a:r>
            <a:r>
              <a:rPr lang="en-US" sz="1600" b="1" baseline="30000" dirty="0">
                <a:solidFill>
                  <a:srgbClr val="0000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1600" b="1" dirty="0">
                <a:solidFill>
                  <a:srgbClr val="0000FF"/>
                </a:solidFill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B-load.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dirty="0">
                <a:latin typeface="Perpetua" panose="02020502060401020303" pitchFamily="18" charset="0"/>
                <a:ea typeface="ＭＳ Ｐゴシック" charset="0"/>
                <a:cs typeface="ＭＳ Ｐゴシック" charset="0"/>
              </a:rPr>
              <a:t>The dose in healthy tissue is lower than in photon or proton therapies. No fractioning. </a:t>
            </a:r>
            <a:endParaRPr lang="en-US" sz="1600" b="1" dirty="0">
              <a:solidFill>
                <a:srgbClr val="0000FF"/>
              </a:solidFill>
              <a:latin typeface="Perpetua" panose="02020502060401020303" pitchFamily="18" charset="0"/>
              <a:ea typeface="ＭＳ Ｐゴシック" charset="0"/>
              <a:cs typeface="ＭＳ Ｐゴシック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The dose in healthy tissue is the limiting factor in whatever radiotherapy treatment. </a:t>
            </a:r>
            <a:r>
              <a:rPr lang="en-GB" sz="1600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Nuclear data on key reactions must be measured as accurate as possible (n_TOF).</a:t>
            </a: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0675AF8D-9AEA-4354-BFA7-0313EE7956B7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Boron Neutron Capture Therapy: bases and motivations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185E93F-329B-4D6A-81C6-DA5ABA4FD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93" y="3533727"/>
            <a:ext cx="3199348" cy="297696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56841EF-96A8-43B8-99AD-EC2AD89C2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86E57ED0-0BD0-407C-A9E4-DAA89362B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2 Marcador de pie de página">
            <a:extLst>
              <a:ext uri="{FF2B5EF4-FFF2-40B4-BE49-F238E27FC236}">
                <a16:creationId xmlns:a16="http://schemas.microsoft.com/office/drawing/2014/main" id="{6DD6AA85-5BC8-4EAF-ADC9-E730AEB508A1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1" name="2 Marcador de pie de página">
            <a:extLst>
              <a:ext uri="{FF2B5EF4-FFF2-40B4-BE49-F238E27FC236}">
                <a16:creationId xmlns:a16="http://schemas.microsoft.com/office/drawing/2014/main" id="{B4B6AB62-4FDC-4EB0-91F5-D17E50317487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BA5DEF-A410-40F0-8FC2-098578B97E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42E3CC38-E2DE-4475-A877-B178EB1E28C4}" type="slidenum">
              <a:rPr lang="en-US" sz="1400" smtClean="0">
                <a:latin typeface="Arial" pitchFamily="34" charset="0"/>
              </a:rPr>
              <a:pPr eaLnBrk="1" hangingPunct="1">
                <a:defRPr/>
              </a:pPr>
              <a:t>6</a:t>
            </a:fld>
            <a:endParaRPr lang="en-US" sz="1400">
              <a:latin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6285A2-000B-4E70-ADFF-97A90D116806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BNTC: achievements as experimental treatment (in one day)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93C807-D328-43F8-B49E-3A58EB5A2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15" y="801077"/>
            <a:ext cx="3193215" cy="1368152"/>
          </a:xfrm>
          <a:prstGeom prst="rect">
            <a:avLst/>
          </a:prstGeom>
        </p:spPr>
      </p:pic>
      <p:sp>
        <p:nvSpPr>
          <p:cNvPr id="12" name="Text Box 67">
            <a:extLst>
              <a:ext uri="{FF2B5EF4-FFF2-40B4-BE49-F238E27FC236}">
                <a16:creationId xmlns:a16="http://schemas.microsoft.com/office/drawing/2014/main" id="{6886B1E9-5C2B-4CEA-8DFE-4AF2F06AB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8" y="2636912"/>
            <a:ext cx="8856984" cy="353635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Substitution of the neutron sources:</a:t>
            </a:r>
          </a:p>
          <a:p>
            <a:pPr marL="361950" indent="-361950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	</a:t>
            </a:r>
            <a:r>
              <a:rPr lang="en-GB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New accelerator-based facilities are substituting nuclear reactors (new reactors?).</a:t>
            </a:r>
          </a:p>
          <a:p>
            <a:pPr algn="just">
              <a:spcBef>
                <a:spcPct val="20000"/>
              </a:spcBef>
              <a:defRPr/>
            </a:pP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New status of the therapy in each country where BNCT was carried out:</a:t>
            </a:r>
          </a:p>
          <a:p>
            <a:pPr marL="361950" indent="-361950" algn="just">
              <a:spcBef>
                <a:spcPct val="20000"/>
              </a:spcBef>
              <a:defRPr/>
            </a:pPr>
            <a:r>
              <a:rPr lang="en-GB" b="1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	</a:t>
            </a:r>
            <a:r>
              <a:rPr lang="en-GB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From experimental treatment to conventional one.</a:t>
            </a:r>
          </a:p>
          <a:p>
            <a:pPr marL="361950" indent="-361950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	Japan: BNCT for melanoma is already included in the Public Health-Care System.</a:t>
            </a:r>
          </a:p>
          <a:p>
            <a:pPr marL="361950" indent="-361950" algn="just">
              <a:spcBef>
                <a:spcPct val="20000"/>
              </a:spcBef>
              <a:defRPr/>
            </a:pP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New Boron compounds. </a:t>
            </a:r>
          </a:p>
          <a:p>
            <a:pPr marL="361950" indent="-361950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	Improvements in BPA and BSH. New targets or cooperative targets.   </a:t>
            </a:r>
            <a:endParaRPr lang="en-GB" b="1" dirty="0"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  <a:p>
            <a:pPr marL="361950" indent="-361950" algn="just">
              <a:spcBef>
                <a:spcPct val="20000"/>
              </a:spcBef>
              <a:defRPr/>
            </a:pP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New data for accurate treatment planning.</a:t>
            </a:r>
          </a:p>
          <a:p>
            <a:pPr marL="361950" indent="-361950" algn="just">
              <a:spcBef>
                <a:spcPct val="20000"/>
              </a:spcBef>
              <a:defRPr/>
            </a:pP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	</a:t>
            </a:r>
            <a:r>
              <a:rPr lang="en-GB" dirty="0">
                <a:solidFill>
                  <a:srgbClr val="3333FF"/>
                </a:solidFill>
                <a:latin typeface="Perpetua" panose="02020502060401020303" pitchFamily="18" charset="0"/>
                <a:ea typeface="ＭＳ Ｐゴシック" charset="0"/>
                <a:sym typeface="Symbol" charset="0"/>
              </a:rPr>
              <a:t>NCT treatment planning systems rely exclusively on Monte Carlo simulations for dose calculations because of the complex, scatter-dominated nature of neutron transport.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5BAB0F-F60E-41F1-898E-8464B6C967F1}"/>
              </a:ext>
            </a:extLst>
          </p:cNvPr>
          <p:cNvSpPr txBox="1"/>
          <p:nvPr/>
        </p:nvSpPr>
        <p:spPr>
          <a:xfrm>
            <a:off x="3606956" y="598032"/>
            <a:ext cx="538435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BCNT was always an experimental therapy (patients who suffered other therapies or radiotherapies).</a:t>
            </a:r>
          </a:p>
          <a:p>
            <a:pPr algn="just">
              <a:spcBef>
                <a:spcPct val="20000"/>
              </a:spcBef>
              <a:defRPr/>
            </a:pPr>
            <a:endParaRPr lang="en-US" sz="600" dirty="0">
              <a:latin typeface="Perpetua" panose="02020502060401020303" pitchFamily="18" charset="0"/>
              <a:ea typeface="ＭＳ Ｐゴシック" charset="0"/>
              <a:sym typeface="Symbol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Since 2012, important evolutions in BNCT community: </a:t>
            </a:r>
          </a:p>
          <a:p>
            <a:pPr algn="just">
              <a:spcBef>
                <a:spcPct val="20000"/>
              </a:spcBef>
              <a:defRPr/>
            </a:pPr>
            <a:r>
              <a:rPr lang="en-US" u="sng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Japan, Finland, Argentina, Italy, Taiwan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 (old and new BNCT)</a:t>
            </a:r>
          </a:p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UK, Russia, China, Israel (new BNCT), Spain.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083DAA9-4BE3-44DA-AD14-4B1BC51F6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868AAE73-EC9C-4B10-8F52-C37A2BC00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2 Marcador de pie de página">
            <a:extLst>
              <a:ext uri="{FF2B5EF4-FFF2-40B4-BE49-F238E27FC236}">
                <a16:creationId xmlns:a16="http://schemas.microsoft.com/office/drawing/2014/main" id="{32DFC5DE-C788-4F67-8FD1-E396C5473375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3" name="2 Marcador de pie de página">
            <a:extLst>
              <a:ext uri="{FF2B5EF4-FFF2-40B4-BE49-F238E27FC236}">
                <a16:creationId xmlns:a16="http://schemas.microsoft.com/office/drawing/2014/main" id="{82A41612-E859-4BB5-B5E6-FEF8E632FFB5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D423D4-9A0F-4D47-A52D-69FE1EB68D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101975"/>
            <a:ext cx="192405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5" t="896" r="11888" b="3212"/>
          <a:stretch>
            <a:fillRect/>
          </a:stretch>
        </p:blipFill>
        <p:spPr bwMode="auto">
          <a:xfrm>
            <a:off x="180975" y="3087688"/>
            <a:ext cx="1943100" cy="32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Group 9"/>
          <p:cNvGrpSpPr>
            <a:grpSpLocks/>
          </p:cNvGrpSpPr>
          <p:nvPr/>
        </p:nvGrpSpPr>
        <p:grpSpPr bwMode="auto">
          <a:xfrm>
            <a:off x="25400" y="5802313"/>
            <a:ext cx="801688" cy="479425"/>
            <a:chOff x="669" y="3868"/>
            <a:chExt cx="825" cy="546"/>
          </a:xfrm>
        </p:grpSpPr>
        <p:sp>
          <p:nvSpPr>
            <p:cNvPr id="16425" name="AutoShape 10"/>
            <p:cNvSpPr>
              <a:spLocks noChangeArrowheads="1"/>
            </p:cNvSpPr>
            <p:nvPr/>
          </p:nvSpPr>
          <p:spPr bwMode="auto">
            <a:xfrm>
              <a:off x="669" y="3885"/>
              <a:ext cx="542" cy="485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666699"/>
                </a:gs>
                <a:gs pos="100000">
                  <a:srgbClr val="FEFE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6426" name="Rectangle 11"/>
            <p:cNvSpPr>
              <a:spLocks noChangeArrowheads="1"/>
            </p:cNvSpPr>
            <p:nvPr/>
          </p:nvSpPr>
          <p:spPr bwMode="auto">
            <a:xfrm rot="-2460000">
              <a:off x="1016" y="3986"/>
              <a:ext cx="451" cy="253"/>
            </a:xfrm>
            <a:prstGeom prst="rect">
              <a:avLst/>
            </a:prstGeom>
            <a:gradFill rotWithShape="0">
              <a:gsLst>
                <a:gs pos="0">
                  <a:srgbClr val="FEFEFE"/>
                </a:gs>
                <a:gs pos="50000">
                  <a:srgbClr val="FFFFFF"/>
                </a:gs>
                <a:gs pos="100000">
                  <a:srgbClr val="FEFE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6427" name="Rectangle 12"/>
            <p:cNvSpPr>
              <a:spLocks noChangeArrowheads="1"/>
            </p:cNvSpPr>
            <p:nvPr/>
          </p:nvSpPr>
          <p:spPr bwMode="auto">
            <a:xfrm rot="-2580000">
              <a:off x="1089" y="4218"/>
              <a:ext cx="225" cy="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grpSp>
        <p:nvGrpSpPr>
          <p:cNvPr id="16389" name="Group 13"/>
          <p:cNvGrpSpPr>
            <a:grpSpLocks/>
          </p:cNvGrpSpPr>
          <p:nvPr/>
        </p:nvGrpSpPr>
        <p:grpSpPr bwMode="auto">
          <a:xfrm>
            <a:off x="19050" y="3038475"/>
            <a:ext cx="533400" cy="1050925"/>
            <a:chOff x="669" y="732"/>
            <a:chExt cx="472" cy="803"/>
          </a:xfrm>
        </p:grpSpPr>
        <p:pic>
          <p:nvPicPr>
            <p:cNvPr id="16423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" y="732"/>
              <a:ext cx="473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4" name="Rectangle 15"/>
            <p:cNvSpPr>
              <a:spLocks noChangeArrowheads="1"/>
            </p:cNvSpPr>
            <p:nvPr/>
          </p:nvSpPr>
          <p:spPr bwMode="auto">
            <a:xfrm>
              <a:off x="739" y="1383"/>
              <a:ext cx="84" cy="1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</p:grpSp>
      <p:sp>
        <p:nvSpPr>
          <p:cNvPr id="16390" name="Freeform 16"/>
          <p:cNvSpPr>
            <a:spLocks noChangeArrowheads="1"/>
          </p:cNvSpPr>
          <p:nvPr/>
        </p:nvSpPr>
        <p:spPr bwMode="auto">
          <a:xfrm>
            <a:off x="100013" y="3784600"/>
            <a:ext cx="584200" cy="652463"/>
          </a:xfrm>
          <a:custGeom>
            <a:avLst/>
            <a:gdLst>
              <a:gd name="T0" fmla="*/ 0 w 708"/>
              <a:gd name="T1" fmla="*/ 0 h 746"/>
              <a:gd name="T2" fmla="*/ 2147483647 w 708"/>
              <a:gd name="T3" fmla="*/ 2147483647 h 746"/>
              <a:gd name="T4" fmla="*/ 2147483647 w 708"/>
              <a:gd name="T5" fmla="*/ 2147483647 h 746"/>
              <a:gd name="T6" fmla="*/ 2147483647 w 708"/>
              <a:gd name="T7" fmla="*/ 2147483647 h 746"/>
              <a:gd name="T8" fmla="*/ 2147483647 w 708"/>
              <a:gd name="T9" fmla="*/ 2147483647 h 746"/>
              <a:gd name="T10" fmla="*/ 2147483647 w 708"/>
              <a:gd name="T11" fmla="*/ 2147483647 h 746"/>
              <a:gd name="T12" fmla="*/ 2147483647 w 708"/>
              <a:gd name="T13" fmla="*/ 2147483647 h 7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8"/>
              <a:gd name="T22" fmla="*/ 0 h 746"/>
              <a:gd name="T23" fmla="*/ 708 w 708"/>
              <a:gd name="T24" fmla="*/ 746 h 7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8" h="746">
                <a:moveTo>
                  <a:pt x="0" y="0"/>
                </a:moveTo>
                <a:cubicBezTo>
                  <a:pt x="5" y="64"/>
                  <a:pt x="10" y="128"/>
                  <a:pt x="21" y="195"/>
                </a:cubicBezTo>
                <a:cubicBezTo>
                  <a:pt x="32" y="262"/>
                  <a:pt x="42" y="336"/>
                  <a:pt x="69" y="405"/>
                </a:cubicBezTo>
                <a:cubicBezTo>
                  <a:pt x="96" y="474"/>
                  <a:pt x="134" y="558"/>
                  <a:pt x="180" y="609"/>
                </a:cubicBezTo>
                <a:cubicBezTo>
                  <a:pt x="226" y="660"/>
                  <a:pt x="290" y="692"/>
                  <a:pt x="348" y="714"/>
                </a:cubicBezTo>
                <a:cubicBezTo>
                  <a:pt x="406" y="736"/>
                  <a:pt x="471" y="746"/>
                  <a:pt x="531" y="744"/>
                </a:cubicBezTo>
                <a:cubicBezTo>
                  <a:pt x="591" y="742"/>
                  <a:pt x="649" y="722"/>
                  <a:pt x="708" y="702"/>
                </a:cubicBezTo>
              </a:path>
            </a:pathLst>
          </a:custGeom>
          <a:noFill/>
          <a:ln w="12600">
            <a:solidFill>
              <a:srgbClr val="66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17"/>
          <p:cNvSpPr>
            <a:spLocks noChangeArrowheads="1"/>
          </p:cNvSpPr>
          <p:nvPr/>
        </p:nvSpPr>
        <p:spPr bwMode="auto">
          <a:xfrm>
            <a:off x="277813" y="4059238"/>
            <a:ext cx="46037" cy="1758950"/>
          </a:xfrm>
          <a:prstGeom prst="rect">
            <a:avLst/>
          </a:prstGeom>
          <a:gradFill rotWithShape="0">
            <a:gsLst>
              <a:gs pos="0">
                <a:srgbClr val="666699"/>
              </a:gs>
              <a:gs pos="50000">
                <a:srgbClr val="A0A0BF"/>
              </a:gs>
              <a:gs pos="100000">
                <a:srgbClr val="6666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42003" name="Freeform 19"/>
          <p:cNvSpPr>
            <a:spLocks noChangeArrowheads="1"/>
          </p:cNvSpPr>
          <p:nvPr/>
        </p:nvSpPr>
        <p:spPr bwMode="auto">
          <a:xfrm>
            <a:off x="101600" y="3808413"/>
            <a:ext cx="582613" cy="628650"/>
          </a:xfrm>
          <a:custGeom>
            <a:avLst/>
            <a:gdLst>
              <a:gd name="T0" fmla="*/ 0 w 708"/>
              <a:gd name="T1" fmla="*/ 0 h 746"/>
              <a:gd name="T2" fmla="*/ 2147483647 w 708"/>
              <a:gd name="T3" fmla="*/ 2147483647 h 746"/>
              <a:gd name="T4" fmla="*/ 2147483647 w 708"/>
              <a:gd name="T5" fmla="*/ 2147483647 h 746"/>
              <a:gd name="T6" fmla="*/ 2147483647 w 708"/>
              <a:gd name="T7" fmla="*/ 2147483647 h 746"/>
              <a:gd name="T8" fmla="*/ 2147483647 w 708"/>
              <a:gd name="T9" fmla="*/ 2147483647 h 746"/>
              <a:gd name="T10" fmla="*/ 2147483647 w 708"/>
              <a:gd name="T11" fmla="*/ 2147483647 h 746"/>
              <a:gd name="T12" fmla="*/ 2147483647 w 708"/>
              <a:gd name="T13" fmla="*/ 2147483647 h 7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8"/>
              <a:gd name="T22" fmla="*/ 0 h 746"/>
              <a:gd name="T23" fmla="*/ 708 w 708"/>
              <a:gd name="T24" fmla="*/ 746 h 7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8" h="746">
                <a:moveTo>
                  <a:pt x="0" y="0"/>
                </a:moveTo>
                <a:cubicBezTo>
                  <a:pt x="5" y="64"/>
                  <a:pt x="10" y="128"/>
                  <a:pt x="21" y="195"/>
                </a:cubicBezTo>
                <a:cubicBezTo>
                  <a:pt x="32" y="262"/>
                  <a:pt x="42" y="336"/>
                  <a:pt x="69" y="405"/>
                </a:cubicBezTo>
                <a:cubicBezTo>
                  <a:pt x="96" y="474"/>
                  <a:pt x="134" y="558"/>
                  <a:pt x="180" y="609"/>
                </a:cubicBezTo>
                <a:cubicBezTo>
                  <a:pt x="226" y="660"/>
                  <a:pt x="290" y="692"/>
                  <a:pt x="348" y="714"/>
                </a:cubicBezTo>
                <a:cubicBezTo>
                  <a:pt x="406" y="736"/>
                  <a:pt x="471" y="746"/>
                  <a:pt x="531" y="744"/>
                </a:cubicBezTo>
                <a:cubicBezTo>
                  <a:pt x="591" y="742"/>
                  <a:pt x="649" y="722"/>
                  <a:pt x="708" y="702"/>
                </a:cubicBezTo>
              </a:path>
            </a:pathLst>
          </a:custGeom>
          <a:noFill/>
          <a:ln w="3816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Freeform 20"/>
          <p:cNvSpPr>
            <a:spLocks noChangeArrowheads="1"/>
          </p:cNvSpPr>
          <p:nvPr/>
        </p:nvSpPr>
        <p:spPr bwMode="auto">
          <a:xfrm>
            <a:off x="25400" y="3500438"/>
            <a:ext cx="161925" cy="312737"/>
          </a:xfrm>
          <a:custGeom>
            <a:avLst/>
            <a:gdLst>
              <a:gd name="T0" fmla="*/ 2147483647 w 144"/>
              <a:gd name="T1" fmla="*/ 0 h 231"/>
              <a:gd name="T2" fmla="*/ 0 w 144"/>
              <a:gd name="T3" fmla="*/ 0 h 231"/>
              <a:gd name="T4" fmla="*/ 2147483647 w 144"/>
              <a:gd name="T5" fmla="*/ 2147483647 h 231"/>
              <a:gd name="T6" fmla="*/ 2147483647 w 144"/>
              <a:gd name="T7" fmla="*/ 2147483647 h 231"/>
              <a:gd name="T8" fmla="*/ 2147483647 w 144"/>
              <a:gd name="T9" fmla="*/ 2147483647 h 231"/>
              <a:gd name="T10" fmla="*/ 2147483647 w 144"/>
              <a:gd name="T11" fmla="*/ 2147483647 h 231"/>
              <a:gd name="T12" fmla="*/ 2147483647 w 144"/>
              <a:gd name="T13" fmla="*/ 2147483647 h 231"/>
              <a:gd name="T14" fmla="*/ 2147483647 w 144"/>
              <a:gd name="T15" fmla="*/ 2147483647 h 231"/>
              <a:gd name="T16" fmla="*/ 2147483647 w 144"/>
              <a:gd name="T17" fmla="*/ 2147483647 h 231"/>
              <a:gd name="T18" fmla="*/ 2147483647 w 144"/>
              <a:gd name="T19" fmla="*/ 0 h 2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4"/>
              <a:gd name="T31" fmla="*/ 0 h 231"/>
              <a:gd name="T32" fmla="*/ 144 w 144"/>
              <a:gd name="T33" fmla="*/ 231 h 23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4" h="231">
                <a:moveTo>
                  <a:pt x="132" y="0"/>
                </a:moveTo>
                <a:lnTo>
                  <a:pt x="0" y="0"/>
                </a:lnTo>
                <a:lnTo>
                  <a:pt x="3" y="117"/>
                </a:lnTo>
                <a:lnTo>
                  <a:pt x="6" y="192"/>
                </a:lnTo>
                <a:lnTo>
                  <a:pt x="63" y="213"/>
                </a:lnTo>
                <a:lnTo>
                  <a:pt x="75" y="231"/>
                </a:lnTo>
                <a:lnTo>
                  <a:pt x="90" y="210"/>
                </a:lnTo>
                <a:lnTo>
                  <a:pt x="138" y="186"/>
                </a:lnTo>
                <a:lnTo>
                  <a:pt x="144" y="165"/>
                </a:lnTo>
                <a:lnTo>
                  <a:pt x="132" y="0"/>
                </a:lnTo>
                <a:close/>
              </a:path>
            </a:pathLst>
          </a:custGeom>
          <a:solidFill>
            <a:srgbClr val="FF0000">
              <a:alpha val="5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Oval 21"/>
          <p:cNvSpPr>
            <a:spLocks noChangeArrowheads="1"/>
          </p:cNvSpPr>
          <p:nvPr/>
        </p:nvSpPr>
        <p:spPr bwMode="auto">
          <a:xfrm>
            <a:off x="1258888" y="3206750"/>
            <a:ext cx="79375" cy="77788"/>
          </a:xfrm>
          <a:prstGeom prst="ellipse">
            <a:avLst/>
          </a:prstGeom>
          <a:gradFill rotWithShape="0">
            <a:gsLst>
              <a:gs pos="0">
                <a:srgbClr val="FE6262"/>
              </a:gs>
              <a:gs pos="100000">
                <a:srgbClr val="FF505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 rot="-5400000">
            <a:off x="2679700" y="5173663"/>
            <a:ext cx="19367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fi-FI" sz="1200" b="1">
                <a:solidFill>
                  <a:srgbClr val="000000"/>
                </a:solidFill>
                <a:latin typeface="Arial" charset="0"/>
              </a:rPr>
              <a:t>NUCLEAR REACTOR </a:t>
            </a:r>
          </a:p>
        </p:txBody>
      </p:sp>
      <p:sp>
        <p:nvSpPr>
          <p:cNvPr id="16397" name="Text Box 62"/>
          <p:cNvSpPr txBox="1">
            <a:spLocks noChangeArrowheads="1"/>
          </p:cNvSpPr>
          <p:nvPr/>
        </p:nvSpPr>
        <p:spPr bwMode="auto">
          <a:xfrm>
            <a:off x="4048125" y="6643688"/>
            <a:ext cx="2095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en-US" sz="800">
                <a:solidFill>
                  <a:srgbClr val="333399"/>
                </a:solidFill>
                <a:latin typeface="Arial" charset="0"/>
              </a:rPr>
              <a:t> </a:t>
            </a:r>
          </a:p>
        </p:txBody>
      </p:sp>
      <p:sp>
        <p:nvSpPr>
          <p:cNvPr id="3" name="2 Flecha a la derecha con bandas"/>
          <p:cNvSpPr/>
          <p:nvPr/>
        </p:nvSpPr>
        <p:spPr>
          <a:xfrm>
            <a:off x="3732620" y="1712874"/>
            <a:ext cx="631010" cy="328613"/>
          </a:xfrm>
          <a:prstGeom prst="strip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731" y="953552"/>
            <a:ext cx="3173696" cy="193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 Box 22"/>
          <p:cNvSpPr txBox="1">
            <a:spLocks noChangeArrowheads="1"/>
          </p:cNvSpPr>
          <p:nvPr/>
        </p:nvSpPr>
        <p:spPr bwMode="auto">
          <a:xfrm>
            <a:off x="5326063" y="585749"/>
            <a:ext cx="2120577" cy="3407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fi-FI" sz="1600" b="1" dirty="0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Treatment planning</a:t>
            </a:r>
          </a:p>
        </p:txBody>
      </p: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3348038" y="2852738"/>
            <a:ext cx="1600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fi-FI" altLang="es-ES" sz="1200" b="1" baseline="30000">
                <a:solidFill>
                  <a:schemeClr val="bg1"/>
                </a:solidFill>
                <a:cs typeface="Calibri" pitchFamily="34" charset="0"/>
              </a:rPr>
              <a:t>10</a:t>
            </a:r>
            <a:r>
              <a:rPr lang="fi-FI" altLang="es-ES" sz="1200" b="1">
                <a:solidFill>
                  <a:schemeClr val="bg1"/>
                </a:solidFill>
                <a:cs typeface="Calibri" pitchFamily="34" charset="0"/>
              </a:rPr>
              <a:t>BPA, 18!!!</a:t>
            </a: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727" y="4314825"/>
            <a:ext cx="17494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75 Flecha a la derecha con bandas"/>
          <p:cNvSpPr/>
          <p:nvPr/>
        </p:nvSpPr>
        <p:spPr>
          <a:xfrm rot="8201008" flipV="1">
            <a:off x="5590933" y="3110645"/>
            <a:ext cx="755650" cy="276225"/>
          </a:xfrm>
          <a:prstGeom prst="striped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8" name="12 Rectángulo"/>
          <p:cNvSpPr>
            <a:spLocks noChangeArrowheads="1"/>
          </p:cNvSpPr>
          <p:nvPr/>
        </p:nvSpPr>
        <p:spPr bwMode="auto">
          <a:xfrm>
            <a:off x="579438" y="923925"/>
            <a:ext cx="1287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cs typeface="Calibri" pitchFamily="34" charset="0"/>
              </a:rPr>
              <a:t>Glioblastoma</a:t>
            </a:r>
          </a:p>
        </p:txBody>
      </p:sp>
      <p:sp>
        <p:nvSpPr>
          <p:cNvPr id="1641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6804281-F978-4F0F-B71D-0129C56C69FD}" type="slidenum">
              <a:rPr lang="en-US" sz="1200" smtClean="0">
                <a:solidFill>
                  <a:srgbClr val="898989"/>
                </a:solidFill>
              </a:rPr>
              <a:pPr eaLnBrk="1" hangingPunct="1"/>
              <a:t>7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3787775" y="3686969"/>
            <a:ext cx="4824412" cy="3407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es-ES_tradnl" sz="1600" b="1" dirty="0" err="1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Neutron</a:t>
            </a:r>
            <a:r>
              <a:rPr lang="es-ES_tradnl" sz="1600" b="1" dirty="0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 </a:t>
            </a:r>
            <a:r>
              <a:rPr lang="es-ES_tradnl" sz="1600" b="1" dirty="0" err="1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irradiation</a:t>
            </a:r>
            <a:r>
              <a:rPr lang="es-ES_tradnl" sz="1600" b="1" dirty="0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 (30 min)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057" y="4635500"/>
            <a:ext cx="3070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14" name="Text Box 68"/>
          <p:cNvSpPr txBox="1">
            <a:spLocks noChangeArrowheads="1"/>
          </p:cNvSpPr>
          <p:nvPr/>
        </p:nvSpPr>
        <p:spPr bwMode="auto">
          <a:xfrm>
            <a:off x="7092950" y="6115050"/>
            <a:ext cx="2519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ES" sz="900" b="1">
                <a:solidFill>
                  <a:schemeClr val="bg1"/>
                </a:solidFill>
                <a:latin typeface="Arial" charset="0"/>
              </a:rPr>
              <a:t>L. Kankaanranta courtesy</a:t>
            </a:r>
          </a:p>
          <a:p>
            <a:pPr eaLnBrk="1" hangingPunct="1"/>
            <a:r>
              <a:rPr lang="es-ES" sz="900" b="1">
                <a:solidFill>
                  <a:schemeClr val="bg1"/>
                </a:solidFill>
                <a:latin typeface="Arial" charset="0"/>
              </a:rPr>
              <a:t>Treatment Hall(Helsinki)</a:t>
            </a:r>
            <a:endParaRPr lang="es-ES" sz="900" b="1">
              <a:latin typeface="Arial" charset="0"/>
            </a:endParaRPr>
          </a:p>
        </p:txBody>
      </p:sp>
      <p:pic>
        <p:nvPicPr>
          <p:cNvPr id="48" name="Imagen 4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79613" y="4240213"/>
            <a:ext cx="334645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8" y="4432300"/>
            <a:ext cx="971550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Flecha a la derecha con bandas 25"/>
          <p:cNvSpPr/>
          <p:nvPr/>
        </p:nvSpPr>
        <p:spPr>
          <a:xfrm>
            <a:off x="4973638" y="5300663"/>
            <a:ext cx="542925" cy="234950"/>
          </a:xfrm>
          <a:prstGeom prst="stripedRightArrow">
            <a:avLst/>
          </a:prstGeom>
          <a:solidFill>
            <a:srgbClr val="FFFF00">
              <a:alpha val="44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1" name="12 Rectángulo"/>
          <p:cNvSpPr>
            <a:spLocks noChangeArrowheads="1"/>
          </p:cNvSpPr>
          <p:nvPr/>
        </p:nvSpPr>
        <p:spPr bwMode="auto">
          <a:xfrm>
            <a:off x="5330825" y="5478463"/>
            <a:ext cx="8969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cs typeface="Calibri" pitchFamily="34" charset="0"/>
              </a:rPr>
              <a:t>Li, Be</a:t>
            </a:r>
          </a:p>
        </p:txBody>
      </p:sp>
      <p:sp>
        <p:nvSpPr>
          <p:cNvPr id="52" name="12 Rectángulo"/>
          <p:cNvSpPr>
            <a:spLocks noChangeArrowheads="1"/>
          </p:cNvSpPr>
          <p:nvPr/>
        </p:nvSpPr>
        <p:spPr bwMode="auto">
          <a:xfrm>
            <a:off x="2607197" y="4132479"/>
            <a:ext cx="2633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400" b="1" dirty="0">
                <a:cs typeface="Calibri" pitchFamily="34" charset="0"/>
              </a:rPr>
              <a:t>High power accelerator</a:t>
            </a: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6126163" y="4383088"/>
            <a:ext cx="1182687" cy="309562"/>
          </a:xfrm>
          <a:prstGeom prst="rect">
            <a:avLst/>
          </a:prstGeom>
          <a:solidFill>
            <a:srgbClr val="FF9999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fi-FI" sz="1400" b="1">
                <a:cs typeface="Calibri" pitchFamily="34" charset="0"/>
              </a:rPr>
              <a:t>NEUTRONS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4276725"/>
            <a:ext cx="14605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4">
            <a:extLst>
              <a:ext uri="{FF2B5EF4-FFF2-40B4-BE49-F238E27FC236}">
                <a16:creationId xmlns:a16="http://schemas.microsoft.com/office/drawing/2014/main" id="{DA123BE8-D691-4ACB-ADA7-758F26D612CC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Boron neutron capture therapy: one day treatment (no fractioning)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DED171-0B4B-4D99-93ED-D730060021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7813" y="953552"/>
            <a:ext cx="3055662" cy="2179104"/>
          </a:xfrm>
          <a:prstGeom prst="rect">
            <a:avLst/>
          </a:prstGeom>
        </p:spPr>
      </p:pic>
      <p:sp>
        <p:nvSpPr>
          <p:cNvPr id="53" name="Text Box 22">
            <a:extLst>
              <a:ext uri="{FF2B5EF4-FFF2-40B4-BE49-F238E27FC236}">
                <a16:creationId xmlns:a16="http://schemas.microsoft.com/office/drawing/2014/main" id="{6DE86923-0902-4306-A737-54C0D5688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83" y="585749"/>
            <a:ext cx="3209825" cy="3407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Font typeface="Times New Roman" pitchFamily="18" charset="0"/>
              <a:buNone/>
            </a:pPr>
            <a:r>
              <a:rPr lang="fi-FI" sz="1600" b="1" dirty="0">
                <a:solidFill>
                  <a:srgbClr val="006600"/>
                </a:solidFill>
                <a:latin typeface="Perpetua" panose="02020502060401020303" pitchFamily="18" charset="0"/>
                <a:cs typeface="Calibri" pitchFamily="34" charset="0"/>
              </a:rPr>
              <a:t>Boron - BPA uptake with F18-PET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0A93B37D-4F5C-498B-9CEC-3E85FDCCB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>
            <a:extLst>
              <a:ext uri="{FF2B5EF4-FFF2-40B4-BE49-F238E27FC236}">
                <a16:creationId xmlns:a16="http://schemas.microsoft.com/office/drawing/2014/main" id="{00F703DA-8044-4D28-90FB-9964810A6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2 Marcador de pie de página">
            <a:extLst>
              <a:ext uri="{FF2B5EF4-FFF2-40B4-BE49-F238E27FC236}">
                <a16:creationId xmlns:a16="http://schemas.microsoft.com/office/drawing/2014/main" id="{75D9092A-C2DF-4390-86D8-79B373662641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2 Marcador de pie de página">
            <a:extLst>
              <a:ext uri="{FF2B5EF4-FFF2-40B4-BE49-F238E27FC236}">
                <a16:creationId xmlns:a16="http://schemas.microsoft.com/office/drawing/2014/main" id="{855D1C2F-EAC1-4CAC-B2A4-8E69411DC3C0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24D79A3-CC56-41FB-8D71-BFB5B413663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" dur="2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 additive="repl">
                                        <p:cTn id="13" dur="3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3" grpId="0" animBg="1"/>
      <p:bldP spid="42004" grpId="0" animBg="1"/>
      <p:bldP spid="42005" grpId="0" animBg="1"/>
      <p:bldP spid="42009" grpId="0"/>
      <p:bldP spid="42009" grpId="1"/>
      <p:bldP spid="78" grpId="0" animBg="1"/>
      <p:bldP spid="35" grpId="0"/>
      <p:bldP spid="43" grpId="0" animBg="1"/>
      <p:bldP spid="51" grpId="0"/>
      <p:bldP spid="52" grpId="0"/>
      <p:bldP spid="4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E513144-2F5C-4DA3-91DC-8E818C378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024419"/>
            <a:ext cx="5607995" cy="3307401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42E3CC38-E2DE-4475-A877-B178EB1E28C4}" type="slidenum">
              <a:rPr lang="en-US" sz="1400" smtClean="0">
                <a:latin typeface="Arial" pitchFamily="34" charset="0"/>
              </a:rPr>
              <a:pPr eaLnBrk="1" hangingPunct="1">
                <a:defRPr/>
              </a:pPr>
              <a:t>8</a:t>
            </a:fld>
            <a:endParaRPr lang="en-US" sz="1400">
              <a:latin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CFAD73-2377-4453-9EBB-973EC182E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71" y="670808"/>
            <a:ext cx="3734688" cy="25471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3701B4-DDD9-462E-A96B-FC2815D5D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590" y="3179485"/>
            <a:ext cx="3557550" cy="5490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A6C067-A291-4F01-85ED-F3767E4B4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862691"/>
            <a:ext cx="4533257" cy="1952669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0121B095-7366-4D82-917D-3F28326B96D4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BNTC: some achievements with nuclear reactors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4F384A-ECCF-4171-B541-E5E6775AF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154" y="4812466"/>
            <a:ext cx="2133601" cy="914154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77A8D57-5DAF-48C5-AB9F-75921503C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7D00A74F-CA2B-4CE3-8D60-AD624CDDF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E6A616A2-4762-4653-ABAB-F4A886D4F613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712E3066-BF89-49E0-B7CD-09AD8E53035B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1B7FB0-77E0-4E30-8BED-92472D920E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9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42E3CC38-E2DE-4475-A877-B178EB1E28C4}" type="slidenum">
              <a:rPr lang="en-US" sz="1400" smtClean="0">
                <a:latin typeface="Arial" pitchFamily="34" charset="0"/>
              </a:rPr>
              <a:pPr eaLnBrk="1" hangingPunct="1">
                <a:defRPr/>
              </a:pPr>
              <a:t>9</a:t>
            </a:fld>
            <a:endParaRPr lang="en-US" sz="1400">
              <a:latin typeface="Arial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8980DF-8C3D-435D-ADDE-B2E33053D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68694"/>
            <a:ext cx="4335133" cy="2344282"/>
          </a:xfrm>
          <a:prstGeom prst="rect">
            <a:avLst/>
          </a:prstGeom>
        </p:spPr>
      </p:pic>
      <p:pic>
        <p:nvPicPr>
          <p:cNvPr id="11" name="Picture 9">
            <a:extLst>
              <a:ext uri="{FF2B5EF4-FFF2-40B4-BE49-F238E27FC236}">
                <a16:creationId xmlns:a16="http://schemas.microsoft.com/office/drawing/2014/main" id="{043BE68A-894A-40BD-8925-20863EA4E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75" y="545110"/>
            <a:ext cx="4161209" cy="309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4">
            <a:extLst>
              <a:ext uri="{FF2B5EF4-FFF2-40B4-BE49-F238E27FC236}">
                <a16:creationId xmlns:a16="http://schemas.microsoft.com/office/drawing/2014/main" id="{A18A2430-6668-431E-B894-C55D7E4FC858}"/>
              </a:ext>
            </a:extLst>
          </p:cNvPr>
          <p:cNvSpPr txBox="1">
            <a:spLocks/>
          </p:cNvSpPr>
          <p:nvPr/>
        </p:nvSpPr>
        <p:spPr bwMode="auto">
          <a:xfrm>
            <a:off x="-1588" y="-15784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BNTC neutron source: from reactors to accelerators.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4C475A-2078-465B-8389-77F758B73AB8}"/>
              </a:ext>
            </a:extLst>
          </p:cNvPr>
          <p:cNvSpPr txBox="1"/>
          <p:nvPr/>
        </p:nvSpPr>
        <p:spPr>
          <a:xfrm>
            <a:off x="5362309" y="1671503"/>
            <a:ext cx="22256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err="1">
                <a:latin typeface="Perpetua" panose="02020502060401020303" pitchFamily="18" charset="0"/>
                <a:ea typeface="ＭＳ Ｐゴシック" charset="0"/>
                <a:sym typeface="Symbol" charset="0"/>
              </a:rPr>
              <a:t>FiR</a:t>
            </a:r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 reactor, Finland</a:t>
            </a:r>
            <a:endParaRPr lang="en-US" dirty="0"/>
          </a:p>
        </p:txBody>
      </p:sp>
      <p:pic>
        <p:nvPicPr>
          <p:cNvPr id="16" name="Imagen 1" descr="nuBeamSuite">
            <a:extLst>
              <a:ext uri="{FF2B5EF4-FFF2-40B4-BE49-F238E27FC236}">
                <a16:creationId xmlns:a16="http://schemas.microsoft.com/office/drawing/2014/main" id="{600FDC4B-F597-4EA2-AE97-A81FC9AAD8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21028"/>
            <a:ext cx="4438169" cy="255327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377BC5-3B8A-468A-8FD3-2467702AE9F9}"/>
              </a:ext>
            </a:extLst>
          </p:cNvPr>
          <p:cNvSpPr txBox="1"/>
          <p:nvPr/>
        </p:nvSpPr>
        <p:spPr>
          <a:xfrm>
            <a:off x="4744807" y="4847009"/>
            <a:ext cx="4161209" cy="1311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Neutron Therapeutics Company in Finland has already finished the installation. </a:t>
            </a:r>
            <a:r>
              <a:rPr lang="en-US" dirty="0" err="1">
                <a:latin typeface="Perpetua" panose="02020502060401020303" pitchFamily="18" charset="0"/>
                <a:ea typeface="ＭＳ Ｐゴシック" charset="0"/>
                <a:sym typeface="Symbol" charset="0"/>
              </a:rPr>
              <a:t>p+Li+BSA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.</a:t>
            </a:r>
          </a:p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Dosimetry measurements have been performed.</a:t>
            </a:r>
          </a:p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Permits for therapy are on going.</a:t>
            </a:r>
          </a:p>
        </p:txBody>
      </p:sp>
      <p:cxnSp>
        <p:nvCxnSpPr>
          <p:cNvPr id="3" name="2 Conector recto de flecha"/>
          <p:cNvCxnSpPr/>
          <p:nvPr/>
        </p:nvCxnSpPr>
        <p:spPr>
          <a:xfrm flipV="1">
            <a:off x="7452320" y="964488"/>
            <a:ext cx="0" cy="2152694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6">
            <a:extLst>
              <a:ext uri="{FF2B5EF4-FFF2-40B4-BE49-F238E27FC236}">
                <a16:creationId xmlns:a16="http://schemas.microsoft.com/office/drawing/2014/main" id="{32377BC5-3B8A-468A-8FD3-2467702AE9F9}"/>
              </a:ext>
            </a:extLst>
          </p:cNvPr>
          <p:cNvSpPr txBox="1"/>
          <p:nvPr/>
        </p:nvSpPr>
        <p:spPr>
          <a:xfrm>
            <a:off x="4402296" y="3662835"/>
            <a:ext cx="470136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defRPr/>
            </a:pP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With accelerators the fast tail is reduced, however a neutron fraction is above 300 </a:t>
            </a:r>
            <a:r>
              <a:rPr lang="en-US" dirty="0" err="1">
                <a:latin typeface="Perpetua" panose="02020502060401020303" pitchFamily="18" charset="0"/>
                <a:ea typeface="ＭＳ Ｐゴシック" charset="0"/>
                <a:sym typeface="Symbol" charset="0"/>
              </a:rPr>
              <a:t>keV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, </a:t>
            </a:r>
            <a:r>
              <a:rPr lang="en-US" baseline="30000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14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N(</a:t>
            </a:r>
            <a:r>
              <a:rPr lang="en-US" dirty="0" err="1">
                <a:latin typeface="Perpetua" panose="02020502060401020303" pitchFamily="18" charset="0"/>
                <a:ea typeface="ＭＳ Ｐゴシック" charset="0"/>
                <a:sym typeface="Symbol" charset="0"/>
              </a:rPr>
              <a:t>n,p</a:t>
            </a:r>
            <a:r>
              <a:rPr lang="en-US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) reaction!!!</a:t>
            </a:r>
          </a:p>
        </p:txBody>
      </p:sp>
      <p:cxnSp>
        <p:nvCxnSpPr>
          <p:cNvPr id="19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581868" y="3212976"/>
            <a:ext cx="230406" cy="432050"/>
          </a:xfrm>
          <a:prstGeom prst="straightConnector1">
            <a:avLst/>
          </a:prstGeom>
          <a:ln w="28575">
            <a:solidFill>
              <a:schemeClr val="tx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395536" y="4308295"/>
            <a:ext cx="92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Perpetua" panose="02020502060401020303" pitchFamily="18" charset="0"/>
                <a:ea typeface="ＭＳ Ｐゴシック" charset="0"/>
                <a:sym typeface="Symbol" charset="0"/>
              </a:rPr>
              <a:t>Finland</a:t>
            </a:r>
            <a:endParaRPr lang="en-US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7452320" y="1484784"/>
            <a:ext cx="936104" cy="16323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>
            <a:off x="7452320" y="1484784"/>
            <a:ext cx="936104" cy="16323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>
            <a:extLst>
              <a:ext uri="{FF2B5EF4-FFF2-40B4-BE49-F238E27FC236}">
                <a16:creationId xmlns:a16="http://schemas.microsoft.com/office/drawing/2014/main" id="{03F4610E-22C9-47CB-BEDC-75F49E49D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41" y="6310615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C72B0E18-FCBE-4757-82E3-1877B403D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38" y="6360077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2 Marcador de pie de página">
            <a:extLst>
              <a:ext uri="{FF2B5EF4-FFF2-40B4-BE49-F238E27FC236}">
                <a16:creationId xmlns:a16="http://schemas.microsoft.com/office/drawing/2014/main" id="{68941CB6-866D-4BED-A83A-F145DA99218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7EC7E50D-CD88-4883-8717-4E1D1D87F4E8}"/>
              </a:ext>
            </a:extLst>
          </p:cNvPr>
          <p:cNvSpPr txBox="1">
            <a:spLocks/>
          </p:cNvSpPr>
          <p:nvPr/>
        </p:nvSpPr>
        <p:spPr>
          <a:xfrm>
            <a:off x="6139150" y="6537027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NSTAPP – ND for Medicine,  22/11/2021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ED1F29C-14E1-4ADC-83A3-A7C3549AA4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2247" y="6273246"/>
            <a:ext cx="794150" cy="52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0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 animBg="1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38247</TotalTime>
  <Words>2917</Words>
  <Application>Microsoft Office PowerPoint</Application>
  <PresentationFormat>On-screen Show (4:3)</PresentationFormat>
  <Paragraphs>368</Paragraphs>
  <Slides>37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Perpetua</vt:lpstr>
      <vt:lpstr>Times New Roman</vt:lpstr>
      <vt:lpstr>Office Theme</vt:lpstr>
      <vt:lpstr>Nuclear Data at n_TOF for Medicine    Javier Praena  Prof.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Javier Praena  Prof.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Kinga Gal</dc:creator>
  <cp:lastModifiedBy>Antonio Javier Praena Rodriguez</cp:lastModifiedBy>
  <cp:revision>2915</cp:revision>
  <cp:lastPrinted>2015-07-13T10:31:25Z</cp:lastPrinted>
  <dcterms:created xsi:type="dcterms:W3CDTF">2014-10-27T16:40:37Z</dcterms:created>
  <dcterms:modified xsi:type="dcterms:W3CDTF">2021-11-22T13:11:35Z</dcterms:modified>
</cp:coreProperties>
</file>