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22"/>
  </p:notesMasterIdLst>
  <p:sldIdLst>
    <p:sldId id="256" r:id="rId5"/>
    <p:sldId id="257" r:id="rId6"/>
    <p:sldId id="406" r:id="rId7"/>
    <p:sldId id="265" r:id="rId8"/>
    <p:sldId id="1437" r:id="rId9"/>
    <p:sldId id="1436" r:id="rId10"/>
    <p:sldId id="1429" r:id="rId11"/>
    <p:sldId id="1427" r:id="rId12"/>
    <p:sldId id="1438" r:id="rId13"/>
    <p:sldId id="1425" r:id="rId14"/>
    <p:sldId id="1439" r:id="rId15"/>
    <p:sldId id="1430" r:id="rId16"/>
    <p:sldId id="267" r:id="rId17"/>
    <p:sldId id="1440" r:id="rId18"/>
    <p:sldId id="1441" r:id="rId19"/>
    <p:sldId id="1442" r:id="rId20"/>
    <p:sldId id="264" r:id="rId21"/>
  </p:sldIdLst>
  <p:sldSz cx="12192000" cy="6858000"/>
  <p:notesSz cx="6858000" cy="9144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30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000000"/>
    <a:srgbClr val="FF40FF"/>
    <a:srgbClr val="8E85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1A8EDA-EEE7-3241-A836-2FA7E5C7C1C1}" v="5" dt="2021-11-19T13:05:57.9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38"/>
    <p:restoredTop sz="94694"/>
  </p:normalViewPr>
  <p:slideViewPr>
    <p:cSldViewPr snapToGrid="0">
      <p:cViewPr varScale="1">
        <p:scale>
          <a:sx n="121" d="100"/>
          <a:sy n="121" d="100"/>
        </p:scale>
        <p:origin x="704" y="176"/>
      </p:cViewPr>
      <p:guideLst>
        <p:guide orient="horz" pos="1117"/>
        <p:guide pos="30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5D18C0-6028-D04A-9A37-F8107858F453}" type="datetimeFigureOut">
              <a:rPr lang="en-CH" smtClean="0"/>
              <a:t>22.11.21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B9E63-932A-B248-92E9-4CBE0AB12D0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49614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935FC-C272-4F2C-8CDF-F1D36090A71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813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315416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t>Presentation Title</a:t>
            </a:r>
            <a:endParaRPr lang="en-US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EA089D1-2EAC-2C4C-A396-78AC683FEB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1844090" y="5523004"/>
            <a:ext cx="747991" cy="747991"/>
          </a:xfrm>
          <a:prstGeom prst="rect">
            <a:avLst/>
          </a:prstGeom>
        </p:spPr>
      </p:pic>
      <p:pic>
        <p:nvPicPr>
          <p:cNvPr id="16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07D1C97F-38A6-2C49-B67D-FAE05B15B04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801340" y="5497964"/>
            <a:ext cx="1009504" cy="9498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EC7CE2-229E-C344-8E22-0336AB675ED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de-CH"/>
              <a:t>22.11.2021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NSTAPP – Neutrons in Science, Technology and applications 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22.11.2021</a:t>
            </a: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NSTAPP – Neutrons in Science, Technology and applications 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22.11.2021</a:t>
            </a: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NSTAPP – Neutrons in Science, Technology and applications 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-18296"/>
            <a:ext cx="12192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710282-3970-6443-B712-66AC751FDF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724385" y="4597293"/>
            <a:ext cx="1070357" cy="1070357"/>
          </a:xfrm>
          <a:prstGeom prst="rect">
            <a:avLst/>
          </a:prstGeom>
        </p:spPr>
      </p:pic>
      <p:pic>
        <p:nvPicPr>
          <p:cNvPr id="14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E712BC5-FA49-F34C-BDC5-3C415B931E3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9192344" y="4509120"/>
            <a:ext cx="1324959" cy="12467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CC2E61-7C3C-3A40-A3EB-3D2F3E21C7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6085478" y="4509120"/>
            <a:ext cx="1267142" cy="124670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de-CH" noProof="0"/>
              <a:t>22.11.2021</a:t>
            </a:r>
            <a:endParaRPr lang="en-GB" noProof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4888579" y="6356351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 noProof="0"/>
              <a:t>NSTAPP – Neutrons in Science, Technology and applications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260001"/>
            <a:ext cx="10969139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/>
              <a:t>Slide text first level</a:t>
            </a:r>
          </a:p>
          <a:p>
            <a:pPr lvl="1">
              <a:defRPr/>
            </a:pPr>
            <a:r>
              <a:rPr lang="en-GB" noProof="0"/>
              <a:t>Slide text second level</a:t>
            </a:r>
          </a:p>
          <a:p>
            <a:pPr lvl="2">
              <a:defRPr/>
            </a:pPr>
            <a:r>
              <a:rPr lang="en-GB" noProof="0"/>
              <a:t>Slide text third level</a:t>
            </a:r>
          </a:p>
          <a:p>
            <a:pPr lvl="3">
              <a:defRPr/>
            </a:pPr>
            <a:r>
              <a:rPr lang="en-GB" noProof="0"/>
              <a:t>Slide text fourth level</a:t>
            </a:r>
          </a:p>
          <a:p>
            <a:pPr lvl="4">
              <a:defRPr/>
            </a:pPr>
            <a:r>
              <a:rPr lang="en-GB" noProof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 noProof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613261" y="1056538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304033" y="6371419"/>
            <a:ext cx="914400" cy="475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noProof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26F3F69-A09B-FD42-8F6D-71A4CE539E6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auto">
          <a:xfrm>
            <a:off x="1176361" y="6404324"/>
            <a:ext cx="336596" cy="336596"/>
          </a:xfrm>
          <a:prstGeom prst="rect">
            <a:avLst/>
          </a:prstGeom>
        </p:spPr>
      </p:pic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2860DAB8-6278-0F44-8EFA-D65A447B92B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/>
        </p:blipFill>
        <p:spPr bwMode="auto">
          <a:xfrm>
            <a:off x="1678502" y="6381761"/>
            <a:ext cx="454277" cy="42744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2F2EFC7-F9DC-A948-89DD-2957C84B4BE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 bwMode="auto">
          <a:xfrm>
            <a:off x="623392" y="6381328"/>
            <a:ext cx="423482" cy="4166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</p:sldLayoutIdLst>
  <p:hf sldNum="0" hdr="0"/>
  <p:txStyles>
    <p:titleStyle>
      <a:lvl1pPr algn="l">
        <a:spcBef>
          <a:spcPts val="0"/>
        </a:spcBef>
        <a:buNone/>
        <a:defRPr sz="36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664682/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edms.cern.ch/document/2379173/1.0" TargetMode="External"/><Relationship Id="rId5" Type="http://schemas.openxmlformats.org/officeDocument/2006/relationships/hyperlink" Target="https://edms.cern.ch/document/2158356/1.0" TargetMode="Externa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283632" y="472852"/>
            <a:ext cx="8472596" cy="18263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/>
              <a:t>NEAR irradiation stations</a:t>
            </a:r>
            <a:br>
              <a:rPr lang="en-US" dirty="0"/>
            </a:br>
            <a:br>
              <a:rPr lang="en-US" dirty="0"/>
            </a:br>
            <a:r>
              <a:rPr lang="en-GB" sz="1800" i="1">
                <a:solidFill>
                  <a:schemeClr val="accent1">
                    <a:lumMod val="75000"/>
                  </a:schemeClr>
                </a:solidFill>
              </a:rPr>
              <a:t>NSTAPP – Neutrons in Science, Technology and applications (22 of November 2021)</a:t>
            </a:r>
            <a:br>
              <a:rPr lang="en-GB" sz="1800" i="1" dirty="0"/>
            </a:br>
            <a:br>
              <a:rPr lang="en-GB" sz="1800" i="1" dirty="0"/>
            </a:br>
            <a:r>
              <a:rPr lang="en-GB" sz="1800" i="1">
                <a:solidFill>
                  <a:schemeClr val="accent1">
                    <a:lumMod val="75000"/>
                  </a:schemeClr>
                </a:solidFill>
              </a:rPr>
              <a:t>AP.Bernardes SY-STI on behalf of the n_TOF team</a:t>
            </a:r>
            <a:endParaRPr lang="en-GB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D7035E6B-801F-6748-8FEE-437BBEC2A2A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83632" y="2798192"/>
            <a:ext cx="8212667" cy="1944216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en-GB" sz="1800" i="1" dirty="0">
                <a:solidFill>
                  <a:srgbClr val="002060"/>
                </a:solidFill>
              </a:rPr>
              <a:t>SY-STI: O. </a:t>
            </a:r>
            <a:r>
              <a:rPr lang="en-GB" sz="1800" i="1" err="1">
                <a:solidFill>
                  <a:srgbClr val="002060"/>
                </a:solidFill>
              </a:rPr>
              <a:t>Aberle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err="1">
                <a:solidFill>
                  <a:srgbClr val="002060"/>
                </a:solidFill>
              </a:rPr>
              <a:t>Y.Aguiar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err="1">
                <a:solidFill>
                  <a:srgbClr val="002060"/>
                </a:solidFill>
              </a:rPr>
              <a:t>D.Baillard</a:t>
            </a:r>
            <a:r>
              <a:rPr lang="en-GB" sz="1800" i="1" dirty="0">
                <a:solidFill>
                  <a:srgbClr val="002060"/>
                </a:solidFill>
              </a:rPr>
              <a:t>, M. </a:t>
            </a:r>
            <a:r>
              <a:rPr lang="en-GB" sz="1800" i="1">
                <a:solidFill>
                  <a:srgbClr val="002060"/>
                </a:solidFill>
              </a:rPr>
              <a:t>Calviani, </a:t>
            </a:r>
            <a:r>
              <a:rPr lang="en-GB" sz="1800" i="1" err="1">
                <a:solidFill>
                  <a:srgbClr val="002060"/>
                </a:solidFill>
              </a:rPr>
              <a:t>M.Ferrari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err="1">
                <a:solidFill>
                  <a:srgbClr val="002060"/>
                </a:solidFill>
              </a:rPr>
              <a:t>R.Garcia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err="1">
                <a:solidFill>
                  <a:srgbClr val="002060"/>
                </a:solidFill>
              </a:rPr>
              <a:t>K.Kershaw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err="1">
                <a:solidFill>
                  <a:srgbClr val="002060"/>
                </a:solidFill>
              </a:rPr>
              <a:t>M.Maeder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err="1">
                <a:solidFill>
                  <a:srgbClr val="002060"/>
                </a:solidFill>
              </a:rPr>
              <a:t>M.Sacristan</a:t>
            </a:r>
            <a:r>
              <a:rPr lang="en-GB" sz="1800" i="1" dirty="0">
                <a:solidFill>
                  <a:srgbClr val="002060"/>
                </a:solidFill>
              </a:rPr>
              <a:t> </a:t>
            </a:r>
            <a:r>
              <a:rPr lang="en-GB" sz="1800" i="1" err="1">
                <a:solidFill>
                  <a:srgbClr val="002060"/>
                </a:solidFill>
              </a:rPr>
              <a:t>Barbero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err="1">
                <a:solidFill>
                  <a:srgbClr val="002060"/>
                </a:solidFill>
              </a:rPr>
              <a:t>D.Senajova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err="1">
                <a:solidFill>
                  <a:srgbClr val="002060"/>
                </a:solidFill>
              </a:rPr>
              <a:t>G.Lerner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err="1">
                <a:solidFill>
                  <a:srgbClr val="002060"/>
                </a:solidFill>
              </a:rPr>
              <a:t>M.Cecchetto</a:t>
            </a:r>
            <a:endParaRPr lang="en-GB" sz="1800" i="1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</a:pPr>
            <a:r>
              <a:rPr lang="en-GB" sz="1800" i="1">
                <a:solidFill>
                  <a:srgbClr val="002060"/>
                </a:solidFill>
              </a:rPr>
              <a:t>EP-SME: </a:t>
            </a:r>
            <a:r>
              <a:rPr lang="en-GB" sz="1800" i="1" err="1">
                <a:solidFill>
                  <a:srgbClr val="002060"/>
                </a:solidFill>
              </a:rPr>
              <a:t>M.Barbagallo</a:t>
            </a:r>
            <a:r>
              <a:rPr lang="en-GB" sz="1800" i="1">
                <a:solidFill>
                  <a:srgbClr val="002060"/>
                </a:solidFill>
              </a:rPr>
              <a:t>, </a:t>
            </a:r>
            <a:r>
              <a:rPr lang="en-GB" sz="1800" i="1" err="1">
                <a:solidFill>
                  <a:srgbClr val="002060"/>
                </a:solidFill>
              </a:rPr>
              <a:t>A.J.Praena</a:t>
            </a:r>
            <a:r>
              <a:rPr lang="en-GB" sz="1800" i="1">
                <a:solidFill>
                  <a:srgbClr val="002060"/>
                </a:solidFill>
              </a:rPr>
              <a:t> Rodriguez</a:t>
            </a:r>
          </a:p>
          <a:p>
            <a:pPr>
              <a:lnSpc>
                <a:spcPct val="110000"/>
              </a:lnSpc>
            </a:pPr>
            <a:r>
              <a:rPr lang="en-GB" sz="1800" i="1">
                <a:solidFill>
                  <a:srgbClr val="002060"/>
                </a:solidFill>
              </a:rPr>
              <a:t>EP-UNT: </a:t>
            </a:r>
            <a:r>
              <a:rPr lang="en-GB" sz="1800" i="1" err="1">
                <a:solidFill>
                  <a:srgbClr val="002060"/>
                </a:solidFill>
              </a:rPr>
              <a:t>A.Mengoni</a:t>
            </a:r>
            <a:endParaRPr lang="en-GB" sz="1800" i="1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</a:pPr>
            <a:r>
              <a:rPr lang="en-GB" sz="1800" i="1">
                <a:solidFill>
                  <a:srgbClr val="002060"/>
                </a:solidFill>
              </a:rPr>
              <a:t>BE-CEM: </a:t>
            </a:r>
            <a:r>
              <a:rPr lang="en-GB" sz="1800" i="1" err="1">
                <a:solidFill>
                  <a:srgbClr val="002060"/>
                </a:solidFill>
              </a:rPr>
              <a:t>L.R.Buonocore</a:t>
            </a:r>
            <a:r>
              <a:rPr lang="en-GB" sz="1800" i="1">
                <a:solidFill>
                  <a:srgbClr val="002060"/>
                </a:solidFill>
              </a:rPr>
              <a:t>, </a:t>
            </a:r>
            <a:r>
              <a:rPr lang="en-GB" sz="1800" i="1" err="1">
                <a:solidFill>
                  <a:srgbClr val="002060"/>
                </a:solidFill>
              </a:rPr>
              <a:t>L.Barbosa</a:t>
            </a:r>
            <a:r>
              <a:rPr lang="en-GB" sz="1800" i="1">
                <a:solidFill>
                  <a:srgbClr val="002060"/>
                </a:solidFill>
              </a:rPr>
              <a:t> Pina Pereira, </a:t>
            </a:r>
            <a:r>
              <a:rPr lang="en-GB" sz="1800" i="1" err="1">
                <a:solidFill>
                  <a:srgbClr val="002060"/>
                </a:solidFill>
                <a:cs typeface="Calibri"/>
              </a:rPr>
              <a:t>E.Romagnoli</a:t>
            </a:r>
            <a:r>
              <a:rPr lang="en-GB" sz="1800" i="1">
                <a:solidFill>
                  <a:srgbClr val="002060"/>
                </a:solidFill>
                <a:cs typeface="Calibri"/>
              </a:rPr>
              <a:t>, </a:t>
            </a:r>
            <a:r>
              <a:rPr lang="en-GB" sz="1800" i="1" err="1">
                <a:solidFill>
                  <a:srgbClr val="002060"/>
                </a:solidFill>
              </a:rPr>
              <a:t>C.Veiga</a:t>
            </a:r>
            <a:r>
              <a:rPr lang="en-GB" sz="1800" i="1" dirty="0">
                <a:solidFill>
                  <a:srgbClr val="002060"/>
                </a:solidFill>
              </a:rPr>
              <a:t> </a:t>
            </a:r>
            <a:r>
              <a:rPr lang="en-GB" sz="1800" i="1">
                <a:solidFill>
                  <a:srgbClr val="002060"/>
                </a:solidFill>
              </a:rPr>
              <a:t>Almagro</a:t>
            </a:r>
          </a:p>
          <a:p>
            <a:pPr>
              <a:lnSpc>
                <a:spcPct val="110000"/>
              </a:lnSpc>
            </a:pPr>
            <a:r>
              <a:rPr lang="en-GB" sz="1800" i="1">
                <a:solidFill>
                  <a:srgbClr val="002060"/>
                </a:solidFill>
              </a:rPr>
              <a:t>HSE-RP: </a:t>
            </a:r>
            <a:r>
              <a:rPr lang="en-GB" sz="1800" i="1" err="1">
                <a:solidFill>
                  <a:srgbClr val="002060"/>
                </a:solidFill>
              </a:rPr>
              <a:t>JF.Gruber</a:t>
            </a:r>
            <a:r>
              <a:rPr lang="en-GB" sz="1800" i="1">
                <a:solidFill>
                  <a:srgbClr val="002060"/>
                </a:solidFill>
              </a:rPr>
              <a:t>, </a:t>
            </a:r>
            <a:r>
              <a:rPr lang="en-GB" sz="1800" i="1" err="1">
                <a:solidFill>
                  <a:srgbClr val="002060"/>
                </a:solidFill>
              </a:rPr>
              <a:t>F.Pozzi</a:t>
            </a:r>
            <a:r>
              <a:rPr lang="en-GB" sz="1800" i="1">
                <a:solidFill>
                  <a:srgbClr val="002060"/>
                </a:solidFill>
              </a:rPr>
              <a:t>, N.Conan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51261C-261A-5041-82BC-F8C333B629C7}"/>
              </a:ext>
            </a:extLst>
          </p:cNvPr>
          <p:cNvSpPr txBox="1"/>
          <p:nvPr/>
        </p:nvSpPr>
        <p:spPr>
          <a:xfrm>
            <a:off x="4834758" y="5854262"/>
            <a:ext cx="2060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EDMS </a:t>
            </a:r>
            <a:r>
              <a:rPr lang="en-CH" dirty="0">
                <a:hlinkClick r:id="rId2"/>
              </a:rPr>
              <a:t>2664682</a:t>
            </a:r>
            <a:endParaRPr lang="en-CH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ADD3C0CB-8F6F-4E81-9465-45112BB768F2}"/>
              </a:ext>
            </a:extLst>
          </p:cNvPr>
          <p:cNvSpPr txBox="1">
            <a:spLocks/>
          </p:cNvSpPr>
          <p:nvPr/>
        </p:nvSpPr>
        <p:spPr bwMode="auto">
          <a:xfrm>
            <a:off x="4295800" y="1322484"/>
            <a:ext cx="6408711" cy="3077276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24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IRRADIATION CONDITIONS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 Neutron dose 80 to 85</a:t>
            </a:r>
            <a:r>
              <a:rPr lang="en-US" sz="2400" dirty="0">
                <a:solidFill>
                  <a:schemeClr val="tx1">
                    <a:lumMod val="75000"/>
                  </a:schemeClr>
                </a:solidFill>
              </a:rPr>
              <a:t> %</a:t>
            </a:r>
            <a:r>
              <a:rPr lang="en-US" sz="24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 (in organic materials)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 Neutrons in MeV range: dominant component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 ≈ 2 </a:t>
            </a:r>
            <a:r>
              <a:rPr lang="en-US" sz="2400" dirty="0" err="1">
                <a:solidFill>
                  <a:schemeClr val="tx1">
                    <a:lumMod val="75000"/>
                  </a:schemeClr>
                </a:solidFill>
                <a:latin typeface="+mj-lt"/>
              </a:rPr>
              <a:t>MGy</a:t>
            </a:r>
            <a:r>
              <a:rPr lang="en-US" sz="24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/y – top shelf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 ≈ 1 </a:t>
            </a:r>
            <a:r>
              <a:rPr lang="en-US" sz="2400" dirty="0" err="1">
                <a:solidFill>
                  <a:schemeClr val="tx1">
                    <a:lumMod val="75000"/>
                  </a:schemeClr>
                </a:solidFill>
                <a:latin typeface="+mj-lt"/>
              </a:rPr>
              <a:t>MGy</a:t>
            </a:r>
            <a:r>
              <a:rPr lang="en-US" sz="24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/y – bottom shelf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 Satisfactory homogeneity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FA8EA3-52D2-4CF8-A921-DA34F07B9380}"/>
              </a:ext>
            </a:extLst>
          </p:cNvPr>
          <p:cNvSpPr txBox="1"/>
          <p:nvPr/>
        </p:nvSpPr>
        <p:spPr bwMode="auto">
          <a:xfrm>
            <a:off x="3974507" y="5149061"/>
            <a:ext cx="80261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569BCE"/>
                </a:solidFill>
                <a:latin typeface="+mj-lt"/>
                <a:cs typeface="Calibri" panose="020F0502020204030204" pitchFamily="34" charset="0"/>
              </a:rPr>
              <a:t>Total absorbed dose in the samples (FLUKA)</a:t>
            </a:r>
          </a:p>
          <a:p>
            <a:r>
              <a:rPr lang="en-US" sz="2400" dirty="0">
                <a:solidFill>
                  <a:srgbClr val="569BCE"/>
                </a:solidFill>
                <a:latin typeface="+mj-lt"/>
                <a:cs typeface="Calibri" panose="020F0502020204030204" pitchFamily="34" charset="0"/>
              </a:rPr>
              <a:t>Top and bottom shelf</a:t>
            </a:r>
          </a:p>
          <a:p>
            <a:r>
              <a:rPr lang="en-GB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F.Pozzi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A.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Makovec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HSE-RP)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March 2021</a:t>
            </a: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4F00143A-4855-4C4D-9BA9-0B6EB73A73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39416" y="1322484"/>
            <a:ext cx="3062324" cy="46195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05FB7A7-87F0-9547-9015-3F10BE741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NSTAPP – Neutrons in Science, Technology and applications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CD3945-EEC9-D24B-BED4-5B0BF9C14EED}"/>
              </a:ext>
            </a:extLst>
          </p:cNvPr>
          <p:cNvSpPr txBox="1"/>
          <p:nvPr/>
        </p:nvSpPr>
        <p:spPr bwMode="auto">
          <a:xfrm>
            <a:off x="9231555" y="5733837"/>
            <a:ext cx="3765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569BCE"/>
                </a:solidFill>
                <a:latin typeface="+mj-lt"/>
                <a:cs typeface="Calibri" panose="020F0502020204030204" pitchFamily="34" charset="0"/>
              </a:rPr>
              <a:t>Slide courtesy: </a:t>
            </a:r>
            <a:r>
              <a:rPr lang="en-US" sz="14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M.Ferrari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(SY-STI)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March 2021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DEC2201-ACBD-A641-9FD6-E417D587D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15840"/>
          </a:xfrm>
        </p:spPr>
        <p:txBody>
          <a:bodyPr>
            <a:normAutofit fontScale="90000"/>
          </a:bodyPr>
          <a:lstStyle/>
          <a:p>
            <a:r>
              <a:rPr lang="en-CH"/>
              <a:t>NEAR irradiation station (NEAR IN) – Irradiation parameters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BE80BD-3BA7-3F4C-B183-CCE9F4D2D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22.11.2021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77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Table&#10;&#10;Description automatically generated">
            <a:extLst>
              <a:ext uri="{FF2B5EF4-FFF2-40B4-BE49-F238E27FC236}">
                <a16:creationId xmlns:a16="http://schemas.microsoft.com/office/drawing/2014/main" id="{113A7E9D-80ED-8B4E-8493-AA2AD742C2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335"/>
          <a:stretch/>
        </p:blipFill>
        <p:spPr>
          <a:xfrm>
            <a:off x="4054284" y="1109077"/>
            <a:ext cx="6696743" cy="3451866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31C7DF-7665-B54F-B2F0-328DB4580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NSTAPP – Neutrons in Science, Technology and applications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BCC42C-52CF-7B46-94CE-43AF75DE308B}"/>
              </a:ext>
            </a:extLst>
          </p:cNvPr>
          <p:cNvSpPr txBox="1"/>
          <p:nvPr/>
        </p:nvSpPr>
        <p:spPr bwMode="auto">
          <a:xfrm>
            <a:off x="4104441" y="4827003"/>
            <a:ext cx="3364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569BCE"/>
                </a:solidFill>
                <a:latin typeface="+mj-lt"/>
                <a:cs typeface="Calibri" panose="020F0502020204030204" pitchFamily="34" charset="0"/>
              </a:rPr>
              <a:t>Acknowledgements </a:t>
            </a:r>
          </a:p>
          <a:p>
            <a:r>
              <a:rPr lang="en-GB" sz="16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M.Ferrari</a:t>
            </a:r>
            <a:r>
              <a:rPr lang="en-GB" sz="16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SY-STI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49D85-1AEA-FC45-B079-25CF9DAB7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22.11.2021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303749-C774-FE41-830A-AF7F4B2642CD}"/>
              </a:ext>
            </a:extLst>
          </p:cNvPr>
          <p:cNvSpPr txBox="1"/>
          <p:nvPr/>
        </p:nvSpPr>
        <p:spPr>
          <a:xfrm>
            <a:off x="609600" y="1262963"/>
            <a:ext cx="3364907" cy="31085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CH" sz="2800"/>
              <a:t>List of selected commercial Materials irradiated in 2021 at NEAR</a:t>
            </a:r>
          </a:p>
          <a:p>
            <a:endParaRPr lang="en-CH" sz="2800"/>
          </a:p>
          <a:p>
            <a:r>
              <a:rPr lang="en-CH" sz="2800"/>
              <a:t>Most of materials are used ate CERN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6EB6093-24F1-CD42-ACA4-CB31815FC49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</p:spPr>
        <p:txBody>
          <a:bodyPr>
            <a:normAutofit/>
          </a:bodyPr>
          <a:lstStyle/>
          <a:p>
            <a:r>
              <a:rPr lang="en-CH"/>
              <a:t>NEAR irradiation station (NEAR IN) – 2021 Samples</a:t>
            </a:r>
          </a:p>
        </p:txBody>
      </p:sp>
      <p:pic>
        <p:nvPicPr>
          <p:cNvPr id="14" name="Picture 13" descr="Graphical user interface&#10;&#10;Description automatically generated">
            <a:extLst>
              <a:ext uri="{FF2B5EF4-FFF2-40B4-BE49-F238E27FC236}">
                <a16:creationId xmlns:a16="http://schemas.microsoft.com/office/drawing/2014/main" id="{87A9E8A1-1389-604E-9075-EBEC8B5944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6121" y="3476883"/>
            <a:ext cx="4587746" cy="261340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E2F9B58-9B01-B041-A4E3-B75E68A25AE5}"/>
              </a:ext>
            </a:extLst>
          </p:cNvPr>
          <p:cNvSpPr txBox="1"/>
          <p:nvPr/>
        </p:nvSpPr>
        <p:spPr>
          <a:xfrm>
            <a:off x="331943" y="4626948"/>
            <a:ext cx="3639147" cy="156966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>
                <a:solidFill>
                  <a:schemeClr val="accent3"/>
                </a:solidFill>
              </a:rPr>
              <a:t>Remote handling I</a:t>
            </a:r>
            <a:r>
              <a:rPr lang="en-CH" sz="2400">
                <a:solidFill>
                  <a:schemeClr val="accent3"/>
                </a:solidFill>
              </a:rPr>
              <a:t>rradiation samples recovery planned in december 2021</a:t>
            </a:r>
          </a:p>
        </p:txBody>
      </p:sp>
    </p:spTree>
    <p:extLst>
      <p:ext uri="{BB962C8B-B14F-4D97-AF65-F5344CB8AC3E}">
        <p14:creationId xmlns:p14="http://schemas.microsoft.com/office/powerpoint/2010/main" val="165806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NEAR experimental station (NEAR OUT)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72E6F93-C503-4845-8BDA-B73BBC62C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NSTAPP – Neutrons in Science, Technology and applications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6AC568-14EA-5F4A-AB21-67D27411B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22.11.2021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048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117A9E31-F8DC-7D4F-B6FF-3DE9598060FD}"/>
              </a:ext>
            </a:extLst>
          </p:cNvPr>
          <p:cNvGrpSpPr/>
          <p:nvPr/>
        </p:nvGrpSpPr>
        <p:grpSpPr>
          <a:xfrm>
            <a:off x="5991587" y="1504745"/>
            <a:ext cx="6200415" cy="4864316"/>
            <a:chOff x="6995636" y="2082583"/>
            <a:chExt cx="5103242" cy="3453501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F569F2D-B8B2-884C-AEDF-A19AD0EE2C14}"/>
                </a:ext>
              </a:extLst>
            </p:cNvPr>
            <p:cNvSpPr txBox="1"/>
            <p:nvPr/>
          </p:nvSpPr>
          <p:spPr>
            <a:xfrm>
              <a:off x="7084012" y="5142764"/>
              <a:ext cx="4510121" cy="393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 i="1"/>
                <a:t>Acknowledgments: M.Barbagallo, G.Lerner, </a:t>
              </a:r>
              <a:r>
                <a:rPr lang="en-GB" sz="1200" i="1" err="1"/>
                <a:t>M.Cecchetto</a:t>
              </a:r>
              <a:r>
                <a:rPr lang="en-CH" sz="1200" i="1"/>
                <a:t> </a:t>
              </a:r>
            </a:p>
            <a:p>
              <a:endParaRPr lang="en-CH"/>
            </a:p>
          </p:txBody>
        </p:sp>
        <p:pic>
          <p:nvPicPr>
            <p:cNvPr id="23" name="Picture 22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E9890A5C-BF51-534A-ACAF-60CEE8BEBD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95636" y="2082583"/>
              <a:ext cx="5103242" cy="2993067"/>
            </a:xfrm>
            <a:prstGeom prst="rect">
              <a:avLst/>
            </a:prstGeom>
          </p:spPr>
        </p:pic>
      </p:grpSp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76200" y="68393"/>
            <a:ext cx="11820039" cy="71584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/>
              <a:t>NEAR experimental station (NEAR OUT) – Collimator installation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29FEEA5-47CF-6B4B-9B52-3517DB237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NSTAPP – Neutrons in Science, Technology and applications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0F3072-A00D-AB4F-8110-50F83D6EC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22.11.2021</a:t>
            </a:r>
            <a:endParaRPr lang="en-US"/>
          </a:p>
        </p:txBody>
      </p:sp>
      <p:pic>
        <p:nvPicPr>
          <p:cNvPr id="14" name="Picture 13" descr="A picture containing wall, indoor, metalware, dirty&#10;&#10;Description automatically generated">
            <a:extLst>
              <a:ext uri="{FF2B5EF4-FFF2-40B4-BE49-F238E27FC236}">
                <a16:creationId xmlns:a16="http://schemas.microsoft.com/office/drawing/2014/main" id="{717A9F36-6C74-CB47-886E-D42F2F504F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058" y="4080457"/>
            <a:ext cx="2850206" cy="1900137"/>
          </a:xfrm>
          <a:prstGeom prst="rect">
            <a:avLst/>
          </a:prstGeom>
        </p:spPr>
      </p:pic>
      <p:pic>
        <p:nvPicPr>
          <p:cNvPr id="16" name="Picture 15" descr="A picture containing text, indoor, wall, person&#10;&#10;Description automatically generated">
            <a:extLst>
              <a:ext uri="{FF2B5EF4-FFF2-40B4-BE49-F238E27FC236}">
                <a16:creationId xmlns:a16="http://schemas.microsoft.com/office/drawing/2014/main" id="{99252FDB-420F-CA4C-9780-C53459FBF2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434"/>
          <a:stretch/>
        </p:blipFill>
        <p:spPr>
          <a:xfrm>
            <a:off x="609600" y="1196752"/>
            <a:ext cx="5720652" cy="2805656"/>
          </a:xfrm>
          <a:prstGeom prst="rect">
            <a:avLst/>
          </a:prstGeom>
        </p:spPr>
      </p:pic>
      <p:pic>
        <p:nvPicPr>
          <p:cNvPr id="20" name="Picture 19" descr="Diagram, engineering drawing&#10;&#10;Description automatically generated">
            <a:extLst>
              <a:ext uri="{FF2B5EF4-FFF2-40B4-BE49-F238E27FC236}">
                <a16:creationId xmlns:a16="http://schemas.microsoft.com/office/drawing/2014/main" id="{4430258E-3889-7B4E-8CDA-B398B46A6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 rot="10800000">
            <a:off x="2711624" y="3788975"/>
            <a:ext cx="3034384" cy="1489148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A678B57-4216-244D-BCDF-77388E9B9E0A}"/>
              </a:ext>
            </a:extLst>
          </p:cNvPr>
          <p:cNvCxnSpPr>
            <a:cxnSpLocks/>
          </p:cNvCxnSpPr>
          <p:nvPr/>
        </p:nvCxnSpPr>
        <p:spPr bwMode="auto">
          <a:xfrm>
            <a:off x="11280576" y="1338396"/>
            <a:ext cx="0" cy="18025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A89965C-92CA-2C4B-B9A1-792B6B82ECA3}"/>
              </a:ext>
            </a:extLst>
          </p:cNvPr>
          <p:cNvSpPr txBox="1"/>
          <p:nvPr/>
        </p:nvSpPr>
        <p:spPr>
          <a:xfrm>
            <a:off x="8236024" y="753621"/>
            <a:ext cx="35895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chemeClr val="tx2"/>
                </a:solidFill>
              </a:rPr>
              <a:t>3E6 n/cm2/pulse at the wall </a:t>
            </a:r>
            <a:r>
              <a:rPr lang="en-GB" sz="1600" dirty="0"/>
              <a:t>(considering a pulse of 7E12 protons)</a:t>
            </a:r>
            <a:endParaRPr lang="en-CH" sz="1600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21D195-1709-F24D-AC8C-1E932384F08C}"/>
              </a:ext>
            </a:extLst>
          </p:cNvPr>
          <p:cNvSpPr txBox="1"/>
          <p:nvPr/>
        </p:nvSpPr>
        <p:spPr bwMode="auto">
          <a:xfrm>
            <a:off x="8803896" y="1548081"/>
            <a:ext cx="2471936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chemeClr val="tx2"/>
                </a:solidFill>
              </a:rPr>
              <a:t>5E8 n/cm2/pulse</a:t>
            </a:r>
          </a:p>
          <a:p>
            <a:pPr algn="ctr"/>
            <a:r>
              <a:rPr lang="en-GB" sz="1600" dirty="0">
                <a:solidFill>
                  <a:schemeClr val="tx2"/>
                </a:solidFill>
              </a:rPr>
              <a:t>After shielding</a:t>
            </a:r>
            <a:endParaRPr lang="en-CH" sz="1600" dirty="0">
              <a:solidFill>
                <a:schemeClr val="tx2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8C18DDF-68E9-1A41-B131-D0F5619DC9E5}"/>
              </a:ext>
            </a:extLst>
          </p:cNvPr>
          <p:cNvCxnSpPr>
            <a:cxnSpLocks/>
          </p:cNvCxnSpPr>
          <p:nvPr/>
        </p:nvCxnSpPr>
        <p:spPr bwMode="auto">
          <a:xfrm>
            <a:off x="10128448" y="2228193"/>
            <a:ext cx="0" cy="8065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38782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0" y="4893"/>
            <a:ext cx="11858139" cy="71584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/>
              <a:t>NEAR experimental station (NEAR OUT) – Multifoils activation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29FEEA5-47CF-6B4B-9B52-3517DB237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NSTAPP – Neutrons in Science, Technology and applications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0F3072-A00D-AB4F-8110-50F83D6EC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22.11.2021</a:t>
            </a:r>
            <a:endParaRPr lang="en-US"/>
          </a:p>
        </p:txBody>
      </p:sp>
      <p:pic>
        <p:nvPicPr>
          <p:cNvPr id="16" name="Picture 15" descr="A picture containing indoor&#10;&#10;Description automatically generated">
            <a:extLst>
              <a:ext uri="{FF2B5EF4-FFF2-40B4-BE49-F238E27FC236}">
                <a16:creationId xmlns:a16="http://schemas.microsoft.com/office/drawing/2014/main" id="{0B79FEEC-C051-E54A-B270-4B8D972384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3449" y="1149699"/>
            <a:ext cx="4681440" cy="350834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CA00D13-C2F6-984B-AAB2-C19918C3F66B}"/>
              </a:ext>
            </a:extLst>
          </p:cNvPr>
          <p:cNvSpPr txBox="1"/>
          <p:nvPr/>
        </p:nvSpPr>
        <p:spPr>
          <a:xfrm>
            <a:off x="630180" y="5695028"/>
            <a:ext cx="11235043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CH" sz="1600"/>
              <a:t>Acknowledgements : O.Fjeld, JF.Gruber, O.Aberle, P.Perez Maroto, G.Lavezzari, Y.Aguiar, J.A.Praena Rodriguez, A.Mengoni, N.Patronis</a:t>
            </a:r>
          </a:p>
        </p:txBody>
      </p:sp>
      <p:pic>
        <p:nvPicPr>
          <p:cNvPr id="18" name="Picture 17" descr="A picture containing indoor, wall, counter&#10;&#10;Description automatically generated">
            <a:extLst>
              <a:ext uri="{FF2B5EF4-FFF2-40B4-BE49-F238E27FC236}">
                <a16:creationId xmlns:a16="http://schemas.microsoft.com/office/drawing/2014/main" id="{64A302D8-95A1-6D44-80AA-4D8A898B87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07368" y="1149699"/>
            <a:ext cx="3240360" cy="432047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5B13EE0-7A61-A84D-8B96-8451583C00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6615" y="1149699"/>
            <a:ext cx="3575745" cy="253750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3A4D4DA-1275-A44C-9EDA-CF3F74D0AAE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196" t="46973" r="13373" b="13294"/>
          <a:stretch/>
        </p:blipFill>
        <p:spPr>
          <a:xfrm>
            <a:off x="6155619" y="4021797"/>
            <a:ext cx="3720236" cy="167323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484A84A-09FE-BE42-A29E-D82DCB2DEB46}"/>
              </a:ext>
            </a:extLst>
          </p:cNvPr>
          <p:cNvSpPr txBox="1"/>
          <p:nvPr/>
        </p:nvSpPr>
        <p:spPr>
          <a:xfrm>
            <a:off x="7104112" y="5119727"/>
            <a:ext cx="2149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/>
              <a:t>20 Gold samples</a:t>
            </a:r>
          </a:p>
        </p:txBody>
      </p:sp>
    </p:spTree>
    <p:extLst>
      <p:ext uri="{BB962C8B-B14F-4D97-AF65-F5344CB8AC3E}">
        <p14:creationId xmlns:p14="http://schemas.microsoft.com/office/powerpoint/2010/main" val="696335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GB"/>
              <a:t>NEAR experimental station (NEAR OUT) – R2E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29FEEA5-47CF-6B4B-9B52-3517DB237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NSTAPP – Neutrons in Science, Technology and applications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0F3072-A00D-AB4F-8110-50F83D6EC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22.11.2021</a:t>
            </a:r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A00D13-C2F6-984B-AAB2-C19918C3F66B}"/>
              </a:ext>
            </a:extLst>
          </p:cNvPr>
          <p:cNvSpPr txBox="1"/>
          <p:nvPr/>
        </p:nvSpPr>
        <p:spPr>
          <a:xfrm>
            <a:off x="139454" y="5877272"/>
            <a:ext cx="1170519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CH"/>
              <a:t>Acknowledgements : M.Sacristan Barbero, M.Cecchetto SY-STI-BMI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4F99D0-5AE4-6443-9486-6A20D7245A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6248" y="1125222"/>
            <a:ext cx="4136299" cy="31070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7C16DB0-4783-D44A-ADDA-E09AC4D3C1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1699" y="3493843"/>
            <a:ext cx="3290848" cy="24726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C2B529-B9BE-6A4C-A28A-32A33E9F84AC}"/>
              </a:ext>
            </a:extLst>
          </p:cNvPr>
          <p:cNvSpPr txBox="1"/>
          <p:nvPr/>
        </p:nvSpPr>
        <p:spPr>
          <a:xfrm>
            <a:off x="139453" y="4697426"/>
            <a:ext cx="8544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/>
              <a:t>Determine the High Energy Hadron fluence</a:t>
            </a:r>
            <a:r>
              <a:rPr lang="en-GB"/>
              <a:t> at NEAR by means of SRAM memories</a:t>
            </a:r>
          </a:p>
          <a:p>
            <a:r>
              <a:rPr lang="en-GB"/>
              <a:t>Future </a:t>
            </a:r>
            <a:r>
              <a:rPr lang="en-GB" b="1"/>
              <a:t>neutron beam for Displacement Damage testing in electronics</a:t>
            </a:r>
            <a:r>
              <a:rPr lang="en-GB"/>
              <a:t> </a:t>
            </a:r>
            <a:endParaRPr lang="en-CH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40969BC-7AFB-5841-A435-C91CEE119CD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9453" y="1125222"/>
            <a:ext cx="7670108" cy="3554790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0091DC1E-EFA5-7D48-9A2C-38906868D179}"/>
              </a:ext>
            </a:extLst>
          </p:cNvPr>
          <p:cNvSpPr/>
          <p:nvPr/>
        </p:nvSpPr>
        <p:spPr bwMode="auto">
          <a:xfrm>
            <a:off x="6980144" y="2784178"/>
            <a:ext cx="936104" cy="9663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B9CE387-A953-F846-BD0B-691A51E90984}"/>
              </a:ext>
            </a:extLst>
          </p:cNvPr>
          <p:cNvSpPr/>
          <p:nvPr/>
        </p:nvSpPr>
        <p:spPr bwMode="auto">
          <a:xfrm>
            <a:off x="8941605" y="1898964"/>
            <a:ext cx="1667625" cy="153003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1B19BE-1CDE-D84F-AA54-70550BD592A8}"/>
              </a:ext>
            </a:extLst>
          </p:cNvPr>
          <p:cNvSpPr txBox="1"/>
          <p:nvPr/>
        </p:nvSpPr>
        <p:spPr>
          <a:xfrm>
            <a:off x="7913551" y="1158012"/>
            <a:ext cx="4136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Measured Neutron flux </a:t>
            </a:r>
          </a:p>
          <a:p>
            <a:r>
              <a:rPr lang="en-GB" dirty="0">
                <a:solidFill>
                  <a:schemeClr val="bg1"/>
                </a:solidFill>
              </a:rPr>
              <a:t>4E6 HEH/cm2/pulse</a:t>
            </a:r>
            <a:endParaRPr lang="en-CH" dirty="0">
              <a:solidFill>
                <a:schemeClr val="bg1"/>
              </a:solidFill>
            </a:endParaRPr>
          </a:p>
          <a:p>
            <a:endParaRPr lang="en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100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45F01B-D5FA-0F43-B567-AADBC3242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NSTAPP – Neutrons in Science, Technology and applications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702568-0B75-8E45-8A8C-D15ACCDC7A0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1" y="1245522"/>
            <a:ext cx="11582399" cy="4821904"/>
          </a:xfrm>
        </p:spPr>
        <p:txBody>
          <a:bodyPr vert="horz" lIns="91440" tIns="45720" rIns="91440" bIns="45720" anchor="t">
            <a:normAutofit/>
          </a:bodyPr>
          <a:lstStyle/>
          <a:p>
            <a:r>
              <a:rPr lang="en-US" dirty="0"/>
              <a:t>n</a:t>
            </a:r>
            <a:r>
              <a:rPr lang="en-CH" dirty="0"/>
              <a:t>_TOF is well known for the study of neutron-induced reactions</a:t>
            </a:r>
          </a:p>
          <a:p>
            <a:endParaRPr lang="en-CH" dirty="0"/>
          </a:p>
          <a:p>
            <a:endParaRPr lang="en-CH" dirty="0"/>
          </a:p>
          <a:p>
            <a:pPr marL="0" indent="0">
              <a:buNone/>
            </a:pPr>
            <a:r>
              <a:rPr lang="en-CH" b="1" dirty="0"/>
              <a:t>The NEAR Station at n_TOF for:</a:t>
            </a:r>
            <a:br>
              <a:rPr lang="en-CH" b="1" dirty="0"/>
            </a:br>
            <a:endParaRPr lang="en-CH" b="1" dirty="0"/>
          </a:p>
          <a:p>
            <a:pPr>
              <a:buFontTx/>
              <a:buChar char="-"/>
            </a:pPr>
            <a:r>
              <a:rPr lang="en-CH" dirty="0"/>
              <a:t>Irradiation station for R2M (material irradiation)</a:t>
            </a:r>
          </a:p>
          <a:p>
            <a:pPr>
              <a:buFontTx/>
              <a:buChar char="-"/>
            </a:pPr>
            <a:r>
              <a:rPr lang="en-CH" dirty="0"/>
              <a:t>Irradiation station for R2E (irradiation of electronics)</a:t>
            </a:r>
            <a:endParaRPr lang="en-US" dirty="0">
              <a:ea typeface="+mn-lt"/>
              <a:cs typeface="+mn-lt"/>
            </a:endParaRPr>
          </a:p>
          <a:p>
            <a:pPr>
              <a:buFontTx/>
              <a:buChar char="-"/>
            </a:pPr>
            <a:r>
              <a:rPr lang="en-US" dirty="0">
                <a:ea typeface="+mn-lt"/>
                <a:cs typeface="+mn-lt"/>
              </a:rPr>
              <a:t>n-TOF Multifoils activation at the collimator position</a:t>
            </a:r>
            <a:endParaRPr lang="en-CH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C40E042-42CC-4D41-96C9-790A5C20B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15840"/>
          </a:xfrm>
        </p:spPr>
        <p:txBody>
          <a:bodyPr/>
          <a:lstStyle/>
          <a:p>
            <a:r>
              <a:rPr lang="en-US"/>
              <a:t>Summary</a:t>
            </a:r>
            <a:endParaRPr lang="en-CH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BD11DA-38D0-B14E-B739-707C75AAA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22.11.2021</a:t>
            </a:r>
            <a:endParaRPr lang="en-US"/>
          </a:p>
        </p:txBody>
      </p:sp>
      <p:pic>
        <p:nvPicPr>
          <p:cNvPr id="1026" name="Picture 2" descr="Images: New-Logo">
            <a:extLst>
              <a:ext uri="{FF2B5EF4-FFF2-40B4-BE49-F238E27FC236}">
                <a16:creationId xmlns:a16="http://schemas.microsoft.com/office/drawing/2014/main" id="{84179F46-3C8C-644B-A862-4C7CBCBFFE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688" y="2323795"/>
            <a:ext cx="1985640" cy="1985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2854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/>
          </p:cNvSpPr>
          <p:nvPr/>
        </p:nvSpPr>
        <p:spPr bwMode="auto">
          <a:xfrm>
            <a:off x="6456040" y="2636912"/>
            <a:ext cx="4019550" cy="2952749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>
              <a:defRPr/>
            </a:pPr>
            <a:r>
              <a:rPr lang="en-GB"/>
              <a:t>Thank you for </a:t>
            </a:r>
          </a:p>
          <a:p>
            <a:pPr algn="r">
              <a:defRPr/>
            </a:pPr>
            <a:r>
              <a:rPr lang="en-GB"/>
              <a:t>your attention!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Agenda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1524000" y="1419447"/>
            <a:ext cx="6209414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7"/>
          <p:cNvSpPr/>
          <p:nvPr/>
        </p:nvSpPr>
        <p:spPr bwMode="auto">
          <a:xfrm>
            <a:off x="1524000" y="2307417"/>
            <a:ext cx="6209414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Rectangle 8"/>
          <p:cNvSpPr/>
          <p:nvPr/>
        </p:nvSpPr>
        <p:spPr bwMode="auto">
          <a:xfrm>
            <a:off x="1524000" y="3195387"/>
            <a:ext cx="6209414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1524000" y="4083357"/>
            <a:ext cx="6209414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2" name="Straight Connector 11"/>
          <p:cNvCxnSpPr>
            <a:cxnSpLocks/>
          </p:cNvCxnSpPr>
          <p:nvPr/>
        </p:nvCxnSpPr>
        <p:spPr bwMode="auto">
          <a:xfrm>
            <a:off x="7733414" y="1419447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cxnSpLocks/>
          </p:cNvCxnSpPr>
          <p:nvPr/>
        </p:nvCxnSpPr>
        <p:spPr bwMode="auto">
          <a:xfrm>
            <a:off x="7733414" y="2305493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cxnSpLocks/>
          </p:cNvCxnSpPr>
          <p:nvPr/>
        </p:nvCxnSpPr>
        <p:spPr bwMode="auto">
          <a:xfrm>
            <a:off x="7733414" y="3195387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cxnSpLocks/>
          </p:cNvCxnSpPr>
          <p:nvPr/>
        </p:nvCxnSpPr>
        <p:spPr bwMode="auto">
          <a:xfrm>
            <a:off x="7733414" y="4081433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</p:cNvCxnSpPr>
          <p:nvPr/>
        </p:nvCxnSpPr>
        <p:spPr bwMode="auto">
          <a:xfrm>
            <a:off x="7733414" y="4971327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>
            <a:spLocks/>
          </p:cNvSpPr>
          <p:nvPr/>
        </p:nvSpPr>
        <p:spPr bwMode="auto">
          <a:xfrm>
            <a:off x="1559496" y="1534138"/>
            <a:ext cx="6635509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>
                <a:solidFill>
                  <a:srgbClr val="4D4D4D"/>
                </a:solidFill>
              </a:rPr>
              <a:t>Introduction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>
                <a:solidFill>
                  <a:srgbClr val="4D4D4D"/>
                </a:solidFill>
              </a:rPr>
              <a:t>NEAR irradiation station (NEAR IN)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>
                <a:solidFill>
                  <a:srgbClr val="4D4D4D"/>
                </a:solidFill>
              </a:rPr>
              <a:t>NEAR experimental station (NEAR OUT)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>
                <a:solidFill>
                  <a:srgbClr val="4D4D4D"/>
                </a:solidFill>
              </a:rPr>
              <a:t>Conclusion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DDC4F7D-6A3F-E64B-8A26-DFC3335F2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NSTAPP – Neutrons in Science, Technology and applications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32164C-1B3D-1844-A2B8-EE17CED67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22.11.2021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76ABC-0BF5-1543-A7BF-2097F64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 - NEAR at n</a:t>
            </a:r>
            <a:r>
              <a:rPr lang="en-CH"/>
              <a:t>_TOF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5CEF0A-40F4-6748-B706-21CA9A814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NSTAPP – Neutrons in Science, Technology and applications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8932E0-7592-864E-ABD8-3D19704B3B15}"/>
              </a:ext>
            </a:extLst>
          </p:cNvPr>
          <p:cNvGrpSpPr/>
          <p:nvPr/>
        </p:nvGrpSpPr>
        <p:grpSpPr>
          <a:xfrm>
            <a:off x="88371" y="1258661"/>
            <a:ext cx="10801200" cy="4848894"/>
            <a:chOff x="608723" y="1387683"/>
            <a:chExt cx="10801200" cy="484889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F2DCEC0-A0F4-2447-83CD-84F66260CD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2727" b="19395"/>
            <a:stretch/>
          </p:blipFill>
          <p:spPr>
            <a:xfrm>
              <a:off x="608723" y="2276872"/>
              <a:ext cx="10801200" cy="3770794"/>
            </a:xfrm>
            <a:prstGeom prst="rect">
              <a:avLst/>
            </a:prstGeom>
          </p:spPr>
        </p:pic>
        <p:pic>
          <p:nvPicPr>
            <p:cNvPr id="6" name="Picture 5" descr="A map of a city&#10;&#10;Description automatically generated with low confidence">
              <a:extLst>
                <a:ext uri="{FF2B5EF4-FFF2-40B4-BE49-F238E27FC236}">
                  <a16:creationId xmlns:a16="http://schemas.microsoft.com/office/drawing/2014/main" id="{DAFB3698-2592-3041-99DD-875E500F04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04049" y="1387683"/>
              <a:ext cx="2105274" cy="1994875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655E930-625E-344E-A778-4C6F5B75C387}"/>
                </a:ext>
              </a:extLst>
            </p:cNvPr>
            <p:cNvSpPr/>
            <p:nvPr/>
          </p:nvSpPr>
          <p:spPr>
            <a:xfrm rot="939468">
              <a:off x="6373726" y="4183963"/>
              <a:ext cx="1660841" cy="73079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B6AA2ED-7F7A-1548-B6C4-8269EA903337}"/>
                </a:ext>
              </a:extLst>
            </p:cNvPr>
            <p:cNvSpPr txBox="1"/>
            <p:nvPr/>
          </p:nvSpPr>
          <p:spPr>
            <a:xfrm>
              <a:off x="8644467" y="5648011"/>
              <a:ext cx="1224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/>
                <a:t>TT2 - 801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F97E960-D770-1E4C-B385-2CEB12FABA0C}"/>
                </a:ext>
              </a:extLst>
            </p:cNvPr>
            <p:cNvSpPr txBox="1"/>
            <p:nvPr/>
          </p:nvSpPr>
          <p:spPr>
            <a:xfrm>
              <a:off x="3503712" y="3906173"/>
              <a:ext cx="18814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/>
                <a:t>TT2A- 802</a:t>
              </a:r>
            </a:p>
          </p:txBody>
        </p:sp>
        <p:pic>
          <p:nvPicPr>
            <p:cNvPr id="12" name="Picture 11" descr="A picture containing indoor, floor&#10;&#10;Description automatically generated">
              <a:extLst>
                <a:ext uri="{FF2B5EF4-FFF2-40B4-BE49-F238E27FC236}">
                  <a16:creationId xmlns:a16="http://schemas.microsoft.com/office/drawing/2014/main" id="{E7736609-AAD6-5248-973E-EBFDB23036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37458" y="4443756"/>
              <a:ext cx="2979410" cy="1792821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505990C-862B-924D-A4CF-0E43D9C697A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860290" y="2451162"/>
              <a:ext cx="2176360" cy="189096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7C58004-F0B0-1A4B-B360-F7BF08189DE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886077" y="4797152"/>
              <a:ext cx="1002011" cy="43395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40E65217-B415-2346-97F8-1B9B9A116B01}"/>
              </a:ext>
            </a:extLst>
          </p:cNvPr>
          <p:cNvSpPr txBox="1"/>
          <p:nvPr/>
        </p:nvSpPr>
        <p:spPr>
          <a:xfrm>
            <a:off x="5306962" y="5870191"/>
            <a:ext cx="10801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/>
              <a:t>NEAR</a:t>
            </a:r>
          </a:p>
        </p:txBody>
      </p:sp>
      <p:pic>
        <p:nvPicPr>
          <p:cNvPr id="5" name="Picture 4" descr="A picture containing map&#10;&#10;Description automatically generated">
            <a:extLst>
              <a:ext uri="{FF2B5EF4-FFF2-40B4-BE49-F238E27FC236}">
                <a16:creationId xmlns:a16="http://schemas.microsoft.com/office/drawing/2014/main" id="{BE8EFA9C-0D7E-E04F-A634-9782AF38E2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723" y="1145854"/>
            <a:ext cx="2108383" cy="1253924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3100C88-1D64-BF47-B46E-AFD32656D52C}"/>
              </a:ext>
            </a:extLst>
          </p:cNvPr>
          <p:cNvCxnSpPr>
            <a:cxnSpLocks/>
          </p:cNvCxnSpPr>
          <p:nvPr/>
        </p:nvCxnSpPr>
        <p:spPr bwMode="auto">
          <a:xfrm>
            <a:off x="4339938" y="2277479"/>
            <a:ext cx="2628735" cy="6251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ight Arrow 14">
            <a:extLst>
              <a:ext uri="{FF2B5EF4-FFF2-40B4-BE49-F238E27FC236}">
                <a16:creationId xmlns:a16="http://schemas.microsoft.com/office/drawing/2014/main" id="{CCBD05DD-35C9-B845-B148-40ACB65B021E}"/>
              </a:ext>
            </a:extLst>
          </p:cNvPr>
          <p:cNvSpPr/>
          <p:nvPr/>
        </p:nvSpPr>
        <p:spPr bwMode="auto">
          <a:xfrm rot="11922416">
            <a:off x="9698423" y="5560841"/>
            <a:ext cx="1666315" cy="28708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9DCD96-FDA9-384D-8BB4-2DDB6AF38F98}"/>
              </a:ext>
            </a:extLst>
          </p:cNvPr>
          <p:cNvSpPr txBox="1"/>
          <p:nvPr/>
        </p:nvSpPr>
        <p:spPr>
          <a:xfrm>
            <a:off x="10889571" y="5125322"/>
            <a:ext cx="137833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H">
                <a:solidFill>
                  <a:srgbClr val="FF0000"/>
                </a:solidFill>
              </a:rPr>
              <a:t>Protons from PS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93C22C6-787F-4346-9E20-95C85E1F13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80894" y="1442850"/>
            <a:ext cx="3428739" cy="257505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CEF379A-309E-8B40-AB43-C4EA908E35FE}"/>
              </a:ext>
            </a:extLst>
          </p:cNvPr>
          <p:cNvSpPr txBox="1"/>
          <p:nvPr/>
        </p:nvSpPr>
        <p:spPr>
          <a:xfrm>
            <a:off x="7748904" y="4116362"/>
            <a:ext cx="2307535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CH"/>
              <a:t>n_TOF target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873D7CA8-A917-7145-AFBE-508B8A150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22.11.2021</a:t>
            </a:r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4D4F400-DE4E-9E40-A3E8-2CF87502CA4F}"/>
              </a:ext>
            </a:extLst>
          </p:cNvPr>
          <p:cNvSpPr txBox="1"/>
          <p:nvPr/>
        </p:nvSpPr>
        <p:spPr>
          <a:xfrm>
            <a:off x="263352" y="2902630"/>
            <a:ext cx="18999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/>
              <a:t>EAR1: Experimental area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1FE083-160D-E64F-9B3E-77B525633F7F}"/>
              </a:ext>
            </a:extLst>
          </p:cNvPr>
          <p:cNvSpPr txBox="1"/>
          <p:nvPr/>
        </p:nvSpPr>
        <p:spPr>
          <a:xfrm>
            <a:off x="5847022" y="1622638"/>
            <a:ext cx="2371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/>
              <a:t>EAR2: Experimental area 2</a:t>
            </a:r>
          </a:p>
        </p:txBody>
      </p:sp>
      <p:pic>
        <p:nvPicPr>
          <p:cNvPr id="30" name="Picture 2" descr="Images: New-Logo">
            <a:extLst>
              <a:ext uri="{FF2B5EF4-FFF2-40B4-BE49-F238E27FC236}">
                <a16:creationId xmlns:a16="http://schemas.microsoft.com/office/drawing/2014/main" id="{BAD00737-F7B9-D14C-B05C-5BD1E36FB3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126" y="5304383"/>
            <a:ext cx="790354" cy="790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155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42B2E47-4A4B-1C4C-9CA1-CA12216950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7344" y="1708787"/>
            <a:ext cx="7751303" cy="3592421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NEAR irradiation and experimental station</a:t>
            </a:r>
          </a:p>
        </p:txBody>
      </p:sp>
      <p:pic>
        <p:nvPicPr>
          <p:cNvPr id="8" name="Picture 7" descr="A picture containing indoor, kitchen, sitting, small&#10;&#10;Description automatically generated">
            <a:extLst>
              <a:ext uri="{FF2B5EF4-FFF2-40B4-BE49-F238E27FC236}">
                <a16:creationId xmlns:a16="http://schemas.microsoft.com/office/drawing/2014/main" id="{DF57663C-3594-D740-9A23-951F55FF49A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56"/>
          <a:stretch/>
        </p:blipFill>
        <p:spPr>
          <a:xfrm rot="5400000">
            <a:off x="202330" y="2230151"/>
            <a:ext cx="4340224" cy="3406968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032A5AEE-2710-6242-8360-6E03F913378C}"/>
              </a:ext>
            </a:extLst>
          </p:cNvPr>
          <p:cNvSpPr/>
          <p:nvPr/>
        </p:nvSpPr>
        <p:spPr bwMode="auto">
          <a:xfrm>
            <a:off x="839417" y="2260618"/>
            <a:ext cx="2448272" cy="289885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6B69DF6-D293-BF4B-B6A1-E1534F86C7E4}"/>
              </a:ext>
            </a:extLst>
          </p:cNvPr>
          <p:cNvSpPr/>
          <p:nvPr/>
        </p:nvSpPr>
        <p:spPr bwMode="auto">
          <a:xfrm>
            <a:off x="6096000" y="1916832"/>
            <a:ext cx="5112568" cy="324263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9EB1DD-C2DD-564F-9418-B61161FA20FC}"/>
              </a:ext>
            </a:extLst>
          </p:cNvPr>
          <p:cNvSpPr txBox="1"/>
          <p:nvPr/>
        </p:nvSpPr>
        <p:spPr>
          <a:xfrm>
            <a:off x="4206522" y="5347407"/>
            <a:ext cx="7985478" cy="108952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sz="3600" kern="1200" baseline="0">
                <a:solidFill>
                  <a:srgbClr val="5AA3D9"/>
                </a:solidFill>
                <a:latin typeface="Futura Lt BT" panose="020B0402020204020303" pitchFamily="34" charset="0"/>
                <a:ea typeface="+mj-ea"/>
                <a:cs typeface="Ubuntu Light"/>
              </a:defRPr>
            </a:lvl1pPr>
          </a:lstStyle>
          <a:p>
            <a:r>
              <a:rPr lang="en-US" sz="2000" dirty="0" err="1">
                <a:latin typeface="+mn-lt"/>
              </a:rPr>
              <a:t>n_TOF</a:t>
            </a:r>
            <a:r>
              <a:rPr lang="en-US" sz="2000" dirty="0">
                <a:latin typeface="+mn-lt"/>
              </a:rPr>
              <a:t> mixed field irradiation places for R2M, R2E and </a:t>
            </a:r>
            <a:r>
              <a:rPr lang="en-US" sz="2000" dirty="0" err="1">
                <a:latin typeface="+mn-lt"/>
              </a:rPr>
              <a:t>n_TOF</a:t>
            </a:r>
            <a:r>
              <a:rPr lang="en-US" sz="2000" dirty="0">
                <a:latin typeface="+mn-lt"/>
              </a:rPr>
              <a:t> community applications - </a:t>
            </a:r>
            <a:r>
              <a:rPr lang="en-CH" sz="2000" b="1" dirty="0"/>
              <a:t>Initially foreseen during YETS 2021-2022 but successfully installed before run 3 in </a:t>
            </a:r>
            <a:r>
              <a:rPr lang="en-US" sz="2000" b="1" dirty="0"/>
              <a:t>2021</a:t>
            </a:r>
            <a:endParaRPr lang="en-CH" sz="2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8677CE-43DE-BD4A-9FD5-0C530B23C774}"/>
              </a:ext>
            </a:extLst>
          </p:cNvPr>
          <p:cNvSpPr txBox="1"/>
          <p:nvPr/>
        </p:nvSpPr>
        <p:spPr>
          <a:xfrm>
            <a:off x="0" y="5786932"/>
            <a:ext cx="420652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sz="1400" b="1" i="1"/>
              <a:t>NEAR irradiation station (NEAR IN): </a:t>
            </a:r>
            <a:r>
              <a:rPr lang="en-CH" sz="1400" i="1"/>
              <a:t>Inside Shielding close to n_TOF target. Dedicated to R2M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58E82C-17DB-014D-A958-7B2ADAF4A9AF}"/>
              </a:ext>
            </a:extLst>
          </p:cNvPr>
          <p:cNvSpPr txBox="1"/>
          <p:nvPr/>
        </p:nvSpPr>
        <p:spPr bwMode="auto">
          <a:xfrm>
            <a:off x="9284298" y="1614858"/>
            <a:ext cx="2650231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sz="1400" b="1" i="1"/>
              <a:t>NEAR experimental station (NEAR OUT): </a:t>
            </a:r>
            <a:r>
              <a:rPr lang="en-CH" sz="1400" i="1"/>
              <a:t>Outide n_TOF target Shielding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222D3155-667C-934D-9594-3646A54D9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NSTAPP – Neutrons in Science, Technology and applications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E04BB8-6218-6B47-887A-30417BA42B97}"/>
              </a:ext>
            </a:extLst>
          </p:cNvPr>
          <p:cNvSpPr txBox="1"/>
          <p:nvPr/>
        </p:nvSpPr>
        <p:spPr>
          <a:xfrm>
            <a:off x="551384" y="1052736"/>
            <a:ext cx="113772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Roadmap for the Implementation of a New Target Mobile Shielding and a NEAR Experimental Station at the </a:t>
            </a:r>
            <a:r>
              <a:rPr lang="en-US" err="1"/>
              <a:t>n_TOF</a:t>
            </a:r>
            <a:r>
              <a:rPr lang="en-US"/>
              <a:t> Facility: </a:t>
            </a:r>
            <a:r>
              <a:rPr lang="en-US">
                <a:hlinkClick r:id="rId5"/>
              </a:rPr>
              <a:t>EDMS 2158356</a:t>
            </a:r>
            <a:r>
              <a:rPr lang="en-US"/>
              <a:t> and associated ECR EDMS </a:t>
            </a:r>
            <a:r>
              <a:rPr lang="en-US">
                <a:hlinkClick r:id="rId6"/>
              </a:rPr>
              <a:t>2379173</a:t>
            </a:r>
            <a:endParaRPr lang="en-CH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8E6458C-62EC-3A4C-9B09-C28F06B21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22.11.2021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510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76ABC-0BF5-1543-A7BF-2097F64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 - NEAR at n</a:t>
            </a:r>
            <a:r>
              <a:rPr lang="en-CH"/>
              <a:t>_TOF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5CEF0A-40F4-6748-B706-21CA9A814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NSTAPP – Neutrons in Science, Technology and applications </a:t>
            </a:r>
          </a:p>
        </p:txBody>
      </p:sp>
      <p:pic>
        <p:nvPicPr>
          <p:cNvPr id="24" name="Picture 23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CAABC32A-4999-3F4E-957B-5B252EB02A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60" y="1192664"/>
            <a:ext cx="8153200" cy="490608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E4E41CC-10F6-E043-BCBC-0DB36A4538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727" b="19395"/>
          <a:stretch/>
        </p:blipFill>
        <p:spPr>
          <a:xfrm>
            <a:off x="251840" y="4479063"/>
            <a:ext cx="4639477" cy="1619682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E962DE7B-71D3-4841-A053-B9D015F343EB}"/>
              </a:ext>
            </a:extLst>
          </p:cNvPr>
          <p:cNvSpPr/>
          <p:nvPr/>
        </p:nvSpPr>
        <p:spPr bwMode="auto">
          <a:xfrm>
            <a:off x="2927648" y="5288904"/>
            <a:ext cx="520352" cy="50405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378D9B6-3804-C941-BDEE-D3C9F9D572FA}"/>
              </a:ext>
            </a:extLst>
          </p:cNvPr>
          <p:cNvSpPr/>
          <p:nvPr/>
        </p:nvSpPr>
        <p:spPr bwMode="auto">
          <a:xfrm>
            <a:off x="7059959" y="1218314"/>
            <a:ext cx="4518779" cy="4447021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1CB203-56E5-0B4D-A03D-EC68B36338FE}"/>
              </a:ext>
            </a:extLst>
          </p:cNvPr>
          <p:cNvSpPr txBox="1"/>
          <p:nvPr/>
        </p:nvSpPr>
        <p:spPr>
          <a:xfrm>
            <a:off x="251840" y="1412776"/>
            <a:ext cx="253179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/>
              <a:t>n_TOF</a:t>
            </a:r>
            <a:r>
              <a:rPr lang="en-CH"/>
              <a:t> target area – </a:t>
            </a:r>
            <a:r>
              <a:rPr lang="en-CH" dirty="0"/>
              <a:t>Shielding </a:t>
            </a:r>
            <a:r>
              <a:rPr lang="en-CH" b="1" dirty="0"/>
              <a:t>OPEN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BB9C46-F481-144F-B776-DAFBACAA40EF}"/>
              </a:ext>
            </a:extLst>
          </p:cNvPr>
          <p:cNvSpPr txBox="1"/>
          <p:nvPr/>
        </p:nvSpPr>
        <p:spPr>
          <a:xfrm>
            <a:off x="8112224" y="1844824"/>
            <a:ext cx="3080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>
                <a:solidFill>
                  <a:schemeClr val="accent1"/>
                </a:solidFill>
              </a:rPr>
              <a:t>NEAR IN or</a:t>
            </a:r>
          </a:p>
          <a:p>
            <a:r>
              <a:rPr lang="en-CH" b="1">
                <a:solidFill>
                  <a:schemeClr val="accent1"/>
                </a:solidFill>
              </a:rPr>
              <a:t>NEAR irradiation station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779FF6B-B491-9046-953D-F56BBB8BD5BB}"/>
              </a:ext>
            </a:extLst>
          </p:cNvPr>
          <p:cNvGrpSpPr/>
          <p:nvPr/>
        </p:nvGrpSpPr>
        <p:grpSpPr>
          <a:xfrm>
            <a:off x="7910901" y="3429001"/>
            <a:ext cx="2706338" cy="2206973"/>
            <a:chOff x="7910901" y="3429001"/>
            <a:chExt cx="2706338" cy="220697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AA7E8F0-D700-3A41-8EA4-07A1063BEF39}"/>
                </a:ext>
              </a:extLst>
            </p:cNvPr>
            <p:cNvSpPr txBox="1"/>
            <p:nvPr/>
          </p:nvSpPr>
          <p:spPr>
            <a:xfrm>
              <a:off x="7910901" y="4989643"/>
              <a:ext cx="2706338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GB">
                  <a:solidFill>
                    <a:schemeClr val="accent1"/>
                  </a:solidFill>
                </a:rPr>
                <a:t>Pool where n_</a:t>
              </a:r>
              <a:r>
                <a:rPr lang="en-CH">
                  <a:solidFill>
                    <a:schemeClr val="accent1"/>
                  </a:solidFill>
                </a:rPr>
                <a:t>TOF target </a:t>
              </a:r>
              <a:r>
                <a:rPr lang="en-CH" dirty="0">
                  <a:solidFill>
                    <a:schemeClr val="accent1"/>
                  </a:solidFill>
                </a:rPr>
                <a:t>is located </a:t>
              </a:r>
              <a:endParaRPr lang="en-CH">
                <a:solidFill>
                  <a:schemeClr val="accent1"/>
                </a:solidFill>
              </a:endParaRP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2FAAB207-8302-A240-8D11-4D1072D19BBD}"/>
                </a:ext>
              </a:extLst>
            </p:cNvPr>
            <p:cNvCxnSpPr>
              <a:cxnSpLocks/>
              <a:stCxn id="6" idx="0"/>
            </p:cNvCxnSpPr>
            <p:nvPr/>
          </p:nvCxnSpPr>
          <p:spPr bwMode="auto">
            <a:xfrm flipH="1" flipV="1">
              <a:off x="9048328" y="3429001"/>
              <a:ext cx="215742" cy="1560642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FD471BE7-CC1E-6643-A44C-0AF90501B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22.11.2021</a:t>
            </a:r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93F044-B82C-714C-9964-02C2989D3F73}"/>
              </a:ext>
            </a:extLst>
          </p:cNvPr>
          <p:cNvSpPr txBox="1"/>
          <p:nvPr/>
        </p:nvSpPr>
        <p:spPr>
          <a:xfrm>
            <a:off x="4799856" y="5779222"/>
            <a:ext cx="729322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>
                <a:solidFill>
                  <a:schemeClr val="tx2"/>
                </a:solidFill>
              </a:rPr>
              <a:t>Irradiation positions inside shielding - Close to the target</a:t>
            </a:r>
            <a:endParaRPr lang="en-CH" u="sng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127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7ADA93FC-139C-E544-ABAC-EBDB98F455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28981" y="1143712"/>
            <a:ext cx="9000999" cy="41716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A76ABC-0BF5-1543-A7BF-2097F64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 - NEAR at n</a:t>
            </a:r>
            <a:r>
              <a:rPr lang="en-CH"/>
              <a:t>_TOF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5CEF0A-40F4-6748-B706-21CA9A814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NSTAPP – Neutrons in Science, Technology and applications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E4E41CC-10F6-E043-BCBC-0DB36A4538C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727" b="19395"/>
          <a:stretch/>
        </p:blipFill>
        <p:spPr>
          <a:xfrm>
            <a:off x="251840" y="4479063"/>
            <a:ext cx="4639477" cy="1619682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E962DE7B-71D3-4841-A053-B9D015F343EB}"/>
              </a:ext>
            </a:extLst>
          </p:cNvPr>
          <p:cNvSpPr/>
          <p:nvPr/>
        </p:nvSpPr>
        <p:spPr bwMode="auto">
          <a:xfrm>
            <a:off x="2927648" y="5288904"/>
            <a:ext cx="520352" cy="50405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1CB203-56E5-0B4D-A03D-EC68B36338FE}"/>
              </a:ext>
            </a:extLst>
          </p:cNvPr>
          <p:cNvSpPr txBox="1"/>
          <p:nvPr/>
        </p:nvSpPr>
        <p:spPr>
          <a:xfrm>
            <a:off x="251840" y="1412776"/>
            <a:ext cx="253179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CH"/>
              <a:t>n-TOF target area – Shielding </a:t>
            </a:r>
            <a:r>
              <a:rPr lang="en-CH" b="1"/>
              <a:t>CLOSED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2CE4E-4F1D-654D-9D85-6CFB93B8D499}"/>
              </a:ext>
            </a:extLst>
          </p:cNvPr>
          <p:cNvSpPr txBox="1"/>
          <p:nvPr/>
        </p:nvSpPr>
        <p:spPr>
          <a:xfrm>
            <a:off x="3791744" y="1368687"/>
            <a:ext cx="41006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>
                <a:solidFill>
                  <a:schemeClr val="accent1"/>
                </a:solidFill>
              </a:rPr>
              <a:t>NEAR OUT or</a:t>
            </a:r>
          </a:p>
          <a:p>
            <a:r>
              <a:rPr lang="en-CH" b="1">
                <a:solidFill>
                  <a:schemeClr val="accent1"/>
                </a:solidFill>
              </a:rPr>
              <a:t>NEAR experimental station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D457112-8539-4145-AA2D-504083C8C7A8}"/>
              </a:ext>
            </a:extLst>
          </p:cNvPr>
          <p:cNvSpPr/>
          <p:nvPr/>
        </p:nvSpPr>
        <p:spPr bwMode="auto">
          <a:xfrm>
            <a:off x="6034123" y="3056052"/>
            <a:ext cx="5544616" cy="72008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F2216DB-A927-FE4A-A35C-7217AFAADA57}"/>
              </a:ext>
            </a:extLst>
          </p:cNvPr>
          <p:cNvGrpSpPr/>
          <p:nvPr/>
        </p:nvGrpSpPr>
        <p:grpSpPr>
          <a:xfrm>
            <a:off x="6748392" y="0"/>
            <a:ext cx="5540296" cy="2267033"/>
            <a:chOff x="5037137" y="2057944"/>
            <a:chExt cx="7061741" cy="3017706"/>
          </a:xfrm>
        </p:grpSpPr>
        <p:pic>
          <p:nvPicPr>
            <p:cNvPr id="33" name="Picture 32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25086759-738F-6F4A-A2BA-1EBF110384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95636" y="2082583"/>
              <a:ext cx="5103242" cy="2993067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80E1E63-23B5-3448-A3C2-D49CD314FEB3}"/>
                </a:ext>
              </a:extLst>
            </p:cNvPr>
            <p:cNvSpPr txBox="1"/>
            <p:nvPr/>
          </p:nvSpPr>
          <p:spPr>
            <a:xfrm>
              <a:off x="5037137" y="2057944"/>
              <a:ext cx="4510120" cy="737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 i="1">
                  <a:solidFill>
                    <a:schemeClr val="tx2"/>
                  </a:solidFill>
                </a:rPr>
                <a:t>Acknowledgment: M.Barbagallo</a:t>
              </a:r>
            </a:p>
            <a:p>
              <a:endParaRPr lang="en-CH">
                <a:solidFill>
                  <a:schemeClr val="tx2"/>
                </a:solidFill>
              </a:endParaRPr>
            </a:p>
          </p:txBody>
        </p:sp>
      </p:grpSp>
      <p:sp>
        <p:nvSpPr>
          <p:cNvPr id="34" name="Date Placeholder 33">
            <a:extLst>
              <a:ext uri="{FF2B5EF4-FFF2-40B4-BE49-F238E27FC236}">
                <a16:creationId xmlns:a16="http://schemas.microsoft.com/office/drawing/2014/main" id="{AD8B9E2D-4E06-554B-96B6-7BC6DF73C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22.11.2021</a:t>
            </a:r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EF10F10-6885-A744-95D0-76F8142A4ADE}"/>
              </a:ext>
            </a:extLst>
          </p:cNvPr>
          <p:cNvSpPr txBox="1"/>
          <p:nvPr/>
        </p:nvSpPr>
        <p:spPr>
          <a:xfrm>
            <a:off x="4916132" y="5388257"/>
            <a:ext cx="7293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/>
              <a:t>Irradiation positions along the center of the external </a:t>
            </a:r>
            <a:r>
              <a:rPr lang="en-CH" u="sng"/>
              <a:t>cone aperture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09500AF-D49C-9A47-9294-F808E1422BB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600056" y="3480501"/>
            <a:ext cx="4176464" cy="19077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Picture 39" descr="A picture containing wall, indoor, metalware, dirty&#10;&#10;Description automatically generated">
            <a:extLst>
              <a:ext uri="{FF2B5EF4-FFF2-40B4-BE49-F238E27FC236}">
                <a16:creationId xmlns:a16="http://schemas.microsoft.com/office/drawing/2014/main" id="{E9FB1BDE-EAFC-D042-8A25-77DD640E2A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73473" y="5792131"/>
            <a:ext cx="1530972" cy="1020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958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NEAR irradiation station (NEAR IN)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72E6F93-C503-4845-8BDA-B73BBC62C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NSTAPP – Neutrons in Science, Technology and applications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FB3FA9-57D5-6A4C-B7E4-019B0607E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22.11.2021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071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ACD4F-1476-D540-9E41-C0CA0A9ED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/>
              <a:t>NEAR irradiation station (NEAR IN) - Shelve installation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31C7DF-7665-B54F-B2F0-328DB4580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NSTAPP – Neutrons in Science, Technology and applications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B9ACCC-8F82-044C-95B2-3AAB15E21A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277130" y="2193716"/>
            <a:ext cx="4411079" cy="2929692"/>
          </a:xfrm>
          <a:prstGeom prst="rect">
            <a:avLst/>
          </a:prstGeom>
        </p:spPr>
      </p:pic>
      <p:pic>
        <p:nvPicPr>
          <p:cNvPr id="14" name="Picture 13" descr="A picture containing indoor, floor, projector, cluttered&#10;&#10;Description automatically generated">
            <a:extLst>
              <a:ext uri="{FF2B5EF4-FFF2-40B4-BE49-F238E27FC236}">
                <a16:creationId xmlns:a16="http://schemas.microsoft.com/office/drawing/2014/main" id="{7A07D7DE-37DB-0748-8499-F77A080A7C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3401" y="1464006"/>
            <a:ext cx="2456391" cy="4411079"/>
          </a:xfrm>
          <a:prstGeom prst="rect">
            <a:avLst/>
          </a:prstGeom>
        </p:spPr>
      </p:pic>
      <p:pic>
        <p:nvPicPr>
          <p:cNvPr id="16" name="Picture 15" descr="A picture containing indoor, wall&#10;&#10;Description automatically generated">
            <a:extLst>
              <a:ext uri="{FF2B5EF4-FFF2-40B4-BE49-F238E27FC236}">
                <a16:creationId xmlns:a16="http://schemas.microsoft.com/office/drawing/2014/main" id="{E1888416-8F5E-CB4E-87D6-319D54D9C9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446" t="19551" r="17564"/>
          <a:stretch/>
        </p:blipFill>
        <p:spPr>
          <a:xfrm rot="5400000">
            <a:off x="5118" y="1500062"/>
            <a:ext cx="4411079" cy="3995480"/>
          </a:xfrm>
          <a:prstGeom prst="rect">
            <a:avLst/>
          </a:prstGeom>
        </p:spPr>
      </p:pic>
      <p:pic>
        <p:nvPicPr>
          <p:cNvPr id="18" name="Picture 17" descr="A picture containing indoor, person, ceiling, floor&#10;&#10;Description automatically generated">
            <a:extLst>
              <a:ext uri="{FF2B5EF4-FFF2-40B4-BE49-F238E27FC236}">
                <a16:creationId xmlns:a16="http://schemas.microsoft.com/office/drawing/2014/main" id="{5AA4030B-5B04-C44E-AB83-2E10566E43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7778" y="1154658"/>
            <a:ext cx="3320487" cy="249036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CBCC42C-52CF-7B46-94CE-43AF75DE308B}"/>
              </a:ext>
            </a:extLst>
          </p:cNvPr>
          <p:cNvSpPr txBox="1"/>
          <p:nvPr/>
        </p:nvSpPr>
        <p:spPr bwMode="auto">
          <a:xfrm>
            <a:off x="568910" y="5703342"/>
            <a:ext cx="11953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569BCE"/>
                </a:solidFill>
                <a:latin typeface="+mj-lt"/>
                <a:cs typeface="Calibri" panose="020F0502020204030204" pitchFamily="34" charset="0"/>
              </a:rPr>
              <a:t>Acknowledgements </a:t>
            </a:r>
          </a:p>
          <a:p>
            <a:r>
              <a:rPr lang="en-GB" sz="16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L.R.Buonocore</a:t>
            </a:r>
            <a:r>
              <a:rPr lang="en-GB" sz="16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GB" sz="16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C.Veiga</a:t>
            </a:r>
            <a:r>
              <a:rPr lang="en-GB" sz="16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Almagro, </a:t>
            </a:r>
            <a:r>
              <a:rPr lang="en-GB" sz="16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E.Romagnoli</a:t>
            </a:r>
            <a:r>
              <a:rPr lang="en-GB" sz="16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GB" sz="16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L.Barbosa</a:t>
            </a:r>
            <a:r>
              <a:rPr lang="en-GB" sz="16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Pina Pereira BE-CEM, </a:t>
            </a:r>
            <a:r>
              <a:rPr lang="en-GB" sz="16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JF.Gruber</a:t>
            </a:r>
            <a:r>
              <a:rPr lang="en-GB" sz="16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HSE-RP, </a:t>
            </a:r>
            <a:r>
              <a:rPr lang="en-GB" sz="16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D.Senajova</a:t>
            </a:r>
            <a:r>
              <a:rPr lang="en-GB" sz="16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SY-STI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49D85-1AEA-FC45-B079-25CF9DAB7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22.11.2021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F4B082-E54F-3740-8952-A29439D2C09D}"/>
              </a:ext>
            </a:extLst>
          </p:cNvPr>
          <p:cNvSpPr txBox="1"/>
          <p:nvPr/>
        </p:nvSpPr>
        <p:spPr>
          <a:xfrm>
            <a:off x="6448581" y="1167406"/>
            <a:ext cx="5877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/>
              <a:t>Dose rate without target and after 2 years decay time </a:t>
            </a:r>
            <a:r>
              <a:rPr lang="en-CH" sz="1600" b="1" dirty="0"/>
              <a:t>8 mSv/h</a:t>
            </a:r>
          </a:p>
        </p:txBody>
      </p:sp>
    </p:spTree>
    <p:extLst>
      <p:ext uri="{BB962C8B-B14F-4D97-AF65-F5344CB8AC3E}">
        <p14:creationId xmlns:p14="http://schemas.microsoft.com/office/powerpoint/2010/main" val="219764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ACD4F-1476-D540-9E41-C0CA0A9ED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/>
              <a:t>NEAR irradiation station (NEAR IN) – Samples installation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31C7DF-7665-B54F-B2F0-328DB4580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NSTAPP – Neutrons in Science, Technology and applications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BCC42C-52CF-7B46-94CE-43AF75DE308B}"/>
              </a:ext>
            </a:extLst>
          </p:cNvPr>
          <p:cNvSpPr txBox="1"/>
          <p:nvPr/>
        </p:nvSpPr>
        <p:spPr bwMode="auto">
          <a:xfrm>
            <a:off x="568910" y="5703342"/>
            <a:ext cx="11953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569BCE"/>
                </a:solidFill>
                <a:latin typeface="+mj-lt"/>
                <a:cs typeface="Calibri" panose="020F0502020204030204" pitchFamily="34" charset="0"/>
              </a:rPr>
              <a:t>Acknowledgements </a:t>
            </a:r>
          </a:p>
          <a:p>
            <a:r>
              <a:rPr lang="en-GB" sz="16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L.R.Buonocore</a:t>
            </a:r>
            <a:r>
              <a:rPr lang="en-GB" sz="16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GB" sz="16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C.Veiga</a:t>
            </a:r>
            <a:r>
              <a:rPr lang="en-GB" sz="16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Almagro, </a:t>
            </a:r>
            <a:r>
              <a:rPr lang="en-GB" sz="16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E.Romagnoli</a:t>
            </a:r>
            <a:r>
              <a:rPr lang="en-GB" sz="16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GB" sz="16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L.Barbosa</a:t>
            </a:r>
            <a:r>
              <a:rPr lang="en-GB" sz="16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Pina Pereira BE-CEM, </a:t>
            </a:r>
            <a:r>
              <a:rPr lang="en-GB" sz="16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JF.Gruber</a:t>
            </a:r>
            <a:r>
              <a:rPr lang="en-GB" sz="16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HSE-RP, </a:t>
            </a:r>
            <a:r>
              <a:rPr lang="en-GB" sz="16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D.Senajova</a:t>
            </a:r>
            <a:r>
              <a:rPr lang="en-GB" sz="16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SY-STI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49D85-1AEA-FC45-B079-25CF9DAB7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22.11.2021</a:t>
            </a:r>
            <a:endParaRPr lang="en-US"/>
          </a:p>
        </p:txBody>
      </p:sp>
      <p:pic>
        <p:nvPicPr>
          <p:cNvPr id="8" name="Picture 7" descr="A picture containing indoor, kitchen, miller&#10;&#10;Description automatically generated">
            <a:extLst>
              <a:ext uri="{FF2B5EF4-FFF2-40B4-BE49-F238E27FC236}">
                <a16:creationId xmlns:a16="http://schemas.microsoft.com/office/drawing/2014/main" id="{8263C299-FF47-6F40-BCA1-5CE67D97D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65" y="1432052"/>
            <a:ext cx="5139079" cy="4097828"/>
          </a:xfrm>
          <a:prstGeom prst="rect">
            <a:avLst/>
          </a:prstGeom>
        </p:spPr>
      </p:pic>
      <p:pic>
        <p:nvPicPr>
          <p:cNvPr id="10" name="Picture 9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840D1D3C-CC8B-7C41-B3E3-C5F63B1F8A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397" y="1182709"/>
            <a:ext cx="4037212" cy="3034506"/>
          </a:xfrm>
          <a:prstGeom prst="rect">
            <a:avLst/>
          </a:prstGeom>
        </p:spPr>
      </p:pic>
      <p:pic>
        <p:nvPicPr>
          <p:cNvPr id="12" name="Picture 11" descr="A picture containing text, person, indoor&#10;&#10;Description automatically generated">
            <a:extLst>
              <a:ext uri="{FF2B5EF4-FFF2-40B4-BE49-F238E27FC236}">
                <a16:creationId xmlns:a16="http://schemas.microsoft.com/office/drawing/2014/main" id="{D397BF30-1C50-D349-A5EA-20BA2D80EA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2678" y="4318136"/>
            <a:ext cx="2820275" cy="1198156"/>
          </a:xfrm>
          <a:prstGeom prst="rect">
            <a:avLst/>
          </a:prstGeom>
        </p:spPr>
      </p:pic>
      <p:pic>
        <p:nvPicPr>
          <p:cNvPr id="15" name="Picture 14" descr="A picture containing text, indoor, electronics, open&#10;&#10;Description automatically generated">
            <a:extLst>
              <a:ext uri="{FF2B5EF4-FFF2-40B4-BE49-F238E27FC236}">
                <a16:creationId xmlns:a16="http://schemas.microsoft.com/office/drawing/2014/main" id="{EEABF2B7-5E94-0141-AE83-06DF53209AF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646" r="29589"/>
          <a:stretch/>
        </p:blipFill>
        <p:spPr>
          <a:xfrm>
            <a:off x="8194188" y="1124890"/>
            <a:ext cx="3348744" cy="4617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97279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EC119363C39C469A384AB5E04343F1" ma:contentTypeVersion="0" ma:contentTypeDescription="Create a new document." ma:contentTypeScope="" ma:versionID="af4344a90efd31c7a5c38aba7d66ce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F4CC875-C401-4233-8B71-2C068EC6D3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987FA8-5CC2-4B9B-BD0C-15A83ABCA4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4A024D3-BF3C-4888-9114-7E7558FC4F7B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copy</Template>
  <TotalTime>0</TotalTime>
  <Words>955</Words>
  <Application>Microsoft Macintosh PowerPoint</Application>
  <PresentationFormat>Widescreen</PresentationFormat>
  <Paragraphs>120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Futura Lt BT</vt:lpstr>
      <vt:lpstr>Calibri</vt:lpstr>
      <vt:lpstr>Arial</vt:lpstr>
      <vt:lpstr>Wingdings</vt:lpstr>
      <vt:lpstr>CERN_ENdept_Presentation_ArialFont copy</vt:lpstr>
      <vt:lpstr>NEAR irradiation stations  NSTAPP – Neutrons in Science, Technology and applications (22 of November 2021)  AP.Bernardes SY-STI on behalf of the n_TOF team</vt:lpstr>
      <vt:lpstr>Agenda</vt:lpstr>
      <vt:lpstr>Introduction - NEAR at n_TOF</vt:lpstr>
      <vt:lpstr>NEAR irradiation and experimental station</vt:lpstr>
      <vt:lpstr>Introduction - NEAR at n_TOF</vt:lpstr>
      <vt:lpstr>Introduction - NEAR at n_TOF</vt:lpstr>
      <vt:lpstr>NEAR irradiation station (NEAR IN)</vt:lpstr>
      <vt:lpstr>NEAR irradiation station (NEAR IN) - Shelve installation</vt:lpstr>
      <vt:lpstr>NEAR irradiation station (NEAR IN) – Samples installation</vt:lpstr>
      <vt:lpstr>NEAR irradiation station (NEAR IN) – Irradiation parameters</vt:lpstr>
      <vt:lpstr>NEAR irradiation station (NEAR IN) – 2021 Samples</vt:lpstr>
      <vt:lpstr>NEAR experimental station (NEAR OUT)</vt:lpstr>
      <vt:lpstr>NEAR experimental station (NEAR OUT) – Collimator installation</vt:lpstr>
      <vt:lpstr>NEAR experimental station (NEAR OUT) – Multifoils activation</vt:lpstr>
      <vt:lpstr>NEAR experimental station (NEAR OUT) – R2E</vt:lpstr>
      <vt:lpstr>Summary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Sylvia MARTAKIS</dc:creator>
  <cp:keywords/>
  <dc:description/>
  <cp:lastModifiedBy>Ana-Paula Bernardes</cp:lastModifiedBy>
  <cp:revision>68</cp:revision>
  <dcterms:created xsi:type="dcterms:W3CDTF">2020-09-04T12:34:15Z</dcterms:created>
  <dcterms:modified xsi:type="dcterms:W3CDTF">2021-11-22T08:19:22Z</dcterms:modified>
  <cp:category/>
  <dc:identifier/>
  <cp:contentStatus/>
  <dc:languag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0x01010054EC119363C39C469A384AB5E04343F1</vt:lpwstr>
  </property>
</Properties>
</file>