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3"/>
  </p:notesMasterIdLst>
  <p:handoutMasterIdLst>
    <p:handoutMasterId r:id="rId34"/>
  </p:handoutMasterIdLst>
  <p:sldIdLst>
    <p:sldId id="299" r:id="rId2"/>
    <p:sldId id="721" r:id="rId3"/>
    <p:sldId id="720" r:id="rId4"/>
    <p:sldId id="414" r:id="rId5"/>
    <p:sldId id="727" r:id="rId6"/>
    <p:sldId id="430" r:id="rId7"/>
    <p:sldId id="616" r:id="rId8"/>
    <p:sldId id="617" r:id="rId9"/>
    <p:sldId id="416" r:id="rId10"/>
    <p:sldId id="419" r:id="rId11"/>
    <p:sldId id="417" r:id="rId12"/>
    <p:sldId id="637" r:id="rId13"/>
    <p:sldId id="641" r:id="rId14"/>
    <p:sldId id="639" r:id="rId15"/>
    <p:sldId id="638" r:id="rId16"/>
    <p:sldId id="724" r:id="rId17"/>
    <p:sldId id="353" r:id="rId18"/>
    <p:sldId id="459" r:id="rId19"/>
    <p:sldId id="705" r:id="rId20"/>
    <p:sldId id="418" r:id="rId21"/>
    <p:sldId id="676" r:id="rId22"/>
    <p:sldId id="679" r:id="rId23"/>
    <p:sldId id="413" r:id="rId24"/>
    <p:sldId id="728" r:id="rId25"/>
    <p:sldId id="729" r:id="rId26"/>
    <p:sldId id="731" r:id="rId27"/>
    <p:sldId id="730" r:id="rId28"/>
    <p:sldId id="664" r:id="rId29"/>
    <p:sldId id="725" r:id="rId30"/>
    <p:sldId id="673" r:id="rId31"/>
    <p:sldId id="478" r:id="rId32"/>
  </p:sldIdLst>
  <p:sldSz cx="9906000" cy="6858000" type="A4"/>
  <p:notesSz cx="6858000" cy="9906000"/>
  <p:defaultTextStyle>
    <a:defPPr>
      <a:defRPr lang="en-US"/>
    </a:defPPr>
    <a:lvl1pPr algn="l" rtl="0" eaLnBrk="0" fontAlgn="base" hangingPunct="0">
      <a:spcBef>
        <a:spcPct val="0"/>
      </a:spcBef>
      <a:spcAft>
        <a:spcPct val="0"/>
      </a:spcAft>
      <a:defRPr sz="1600" kern="1200" baseline="-25000">
        <a:solidFill>
          <a:schemeClr val="tx1"/>
        </a:solidFill>
        <a:latin typeface="Helvetica" charset="0"/>
        <a:ea typeface="+mn-ea"/>
        <a:cs typeface="+mn-cs"/>
      </a:defRPr>
    </a:lvl1pPr>
    <a:lvl2pPr marL="457200" algn="l" rtl="0" eaLnBrk="0" fontAlgn="base" hangingPunct="0">
      <a:spcBef>
        <a:spcPct val="0"/>
      </a:spcBef>
      <a:spcAft>
        <a:spcPct val="0"/>
      </a:spcAft>
      <a:defRPr sz="1600" kern="1200" baseline="-25000">
        <a:solidFill>
          <a:schemeClr val="tx1"/>
        </a:solidFill>
        <a:latin typeface="Helvetica" charset="0"/>
        <a:ea typeface="+mn-ea"/>
        <a:cs typeface="+mn-cs"/>
      </a:defRPr>
    </a:lvl2pPr>
    <a:lvl3pPr marL="914400" algn="l" rtl="0" eaLnBrk="0" fontAlgn="base" hangingPunct="0">
      <a:spcBef>
        <a:spcPct val="0"/>
      </a:spcBef>
      <a:spcAft>
        <a:spcPct val="0"/>
      </a:spcAft>
      <a:defRPr sz="1600" kern="1200" baseline="-25000">
        <a:solidFill>
          <a:schemeClr val="tx1"/>
        </a:solidFill>
        <a:latin typeface="Helvetica" charset="0"/>
        <a:ea typeface="+mn-ea"/>
        <a:cs typeface="+mn-cs"/>
      </a:defRPr>
    </a:lvl3pPr>
    <a:lvl4pPr marL="1371600" algn="l" rtl="0" eaLnBrk="0" fontAlgn="base" hangingPunct="0">
      <a:spcBef>
        <a:spcPct val="0"/>
      </a:spcBef>
      <a:spcAft>
        <a:spcPct val="0"/>
      </a:spcAft>
      <a:defRPr sz="1600" kern="1200" baseline="-25000">
        <a:solidFill>
          <a:schemeClr val="tx1"/>
        </a:solidFill>
        <a:latin typeface="Helvetica" charset="0"/>
        <a:ea typeface="+mn-ea"/>
        <a:cs typeface="+mn-cs"/>
      </a:defRPr>
    </a:lvl4pPr>
    <a:lvl5pPr marL="1828800" algn="l" rtl="0" eaLnBrk="0" fontAlgn="base" hangingPunct="0">
      <a:spcBef>
        <a:spcPct val="0"/>
      </a:spcBef>
      <a:spcAft>
        <a:spcPct val="0"/>
      </a:spcAft>
      <a:defRPr sz="1600" kern="1200" baseline="-25000">
        <a:solidFill>
          <a:schemeClr val="tx1"/>
        </a:solidFill>
        <a:latin typeface="Helvetica" charset="0"/>
        <a:ea typeface="+mn-ea"/>
        <a:cs typeface="+mn-cs"/>
      </a:defRPr>
    </a:lvl5pPr>
    <a:lvl6pPr marL="2286000" algn="l" defTabSz="457200" rtl="0" eaLnBrk="1" latinLnBrk="0" hangingPunct="1">
      <a:defRPr sz="1600" kern="1200" baseline="-25000">
        <a:solidFill>
          <a:schemeClr val="tx1"/>
        </a:solidFill>
        <a:latin typeface="Helvetica" charset="0"/>
        <a:ea typeface="+mn-ea"/>
        <a:cs typeface="+mn-cs"/>
      </a:defRPr>
    </a:lvl6pPr>
    <a:lvl7pPr marL="2743200" algn="l" defTabSz="457200" rtl="0" eaLnBrk="1" latinLnBrk="0" hangingPunct="1">
      <a:defRPr sz="1600" kern="1200" baseline="-25000">
        <a:solidFill>
          <a:schemeClr val="tx1"/>
        </a:solidFill>
        <a:latin typeface="Helvetica" charset="0"/>
        <a:ea typeface="+mn-ea"/>
        <a:cs typeface="+mn-cs"/>
      </a:defRPr>
    </a:lvl7pPr>
    <a:lvl8pPr marL="3200400" algn="l" defTabSz="457200" rtl="0" eaLnBrk="1" latinLnBrk="0" hangingPunct="1">
      <a:defRPr sz="1600" kern="1200" baseline="-25000">
        <a:solidFill>
          <a:schemeClr val="tx1"/>
        </a:solidFill>
        <a:latin typeface="Helvetica" charset="0"/>
        <a:ea typeface="+mn-ea"/>
        <a:cs typeface="+mn-cs"/>
      </a:defRPr>
    </a:lvl8pPr>
    <a:lvl9pPr marL="3657600" algn="l" defTabSz="457200" rtl="0" eaLnBrk="1" latinLnBrk="0" hangingPunct="1">
      <a:defRPr sz="1600" kern="1200" baseline="-25000">
        <a:solidFill>
          <a:schemeClr val="tx1"/>
        </a:solidFill>
        <a:latin typeface="Helvetic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183B"/>
    <a:srgbClr val="C30224"/>
    <a:srgbClr val="0000FF"/>
    <a:srgbClr val="16165C"/>
    <a:srgbClr val="16175E"/>
    <a:srgbClr val="171760"/>
    <a:srgbClr val="FA012E"/>
    <a:srgbClr val="FEE7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6478" autoAdjust="0"/>
    <p:restoredTop sz="86458" autoAdjust="0"/>
  </p:normalViewPr>
  <p:slideViewPr>
    <p:cSldViewPr showGuides="1">
      <p:cViewPr>
        <p:scale>
          <a:sx n="71" d="100"/>
          <a:sy n="71" d="100"/>
        </p:scale>
        <p:origin x="1624" y="136"/>
      </p:cViewPr>
      <p:guideLst>
        <p:guide orient="horz" pos="2160"/>
        <p:guide pos="3120"/>
      </p:guideLst>
    </p:cSldViewPr>
  </p:slideViewPr>
  <p:outlineViewPr>
    <p:cViewPr>
      <p:scale>
        <a:sx n="100" d="100"/>
        <a:sy n="100" d="100"/>
      </p:scale>
      <p:origin x="-496" y="0"/>
    </p:cViewPr>
  </p:outlineViewPr>
  <p:notesTextViewPr>
    <p:cViewPr>
      <p:scale>
        <a:sx n="100" d="100"/>
        <a:sy n="100" d="100"/>
      </p:scale>
      <p:origin x="0" y="0"/>
    </p:cViewPr>
  </p:notesTextViewPr>
  <p:sorterViewPr>
    <p:cViewPr>
      <p:scale>
        <a:sx n="1" d="1"/>
        <a:sy n="1" d="1"/>
      </p:scale>
      <p:origin x="0" y="7768"/>
    </p:cViewPr>
  </p:sorterViewPr>
  <p:notesViewPr>
    <p:cSldViewPr showGuides="1">
      <p:cViewPr varScale="1">
        <p:scale>
          <a:sx n="50" d="100"/>
          <a:sy n="50" d="100"/>
        </p:scale>
        <p:origin x="-1992" y="-108"/>
      </p:cViewPr>
      <p:guideLst>
        <p:guide orient="horz" pos="312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7410" name="Rectangle 2"/>
          <p:cNvSpPr>
            <a:spLocks noGrp="1" noChangeArrowheads="1"/>
          </p:cNvSpPr>
          <p:nvPr>
            <p:ph type="hdr" sz="quarter"/>
          </p:nvPr>
        </p:nvSpPr>
        <p:spPr bwMode="auto">
          <a:xfrm>
            <a:off x="0" y="0"/>
            <a:ext cx="2971800" cy="534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657411" name="Rectangle 3"/>
          <p:cNvSpPr>
            <a:spLocks noGrp="1" noChangeArrowheads="1"/>
          </p:cNvSpPr>
          <p:nvPr>
            <p:ph type="dt" sz="quarter" idx="1"/>
          </p:nvPr>
        </p:nvSpPr>
        <p:spPr bwMode="auto">
          <a:xfrm>
            <a:off x="3886200" y="0"/>
            <a:ext cx="2971800" cy="534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657412" name="Rectangle 4"/>
          <p:cNvSpPr>
            <a:spLocks noGrp="1" noChangeArrowheads="1"/>
          </p:cNvSpPr>
          <p:nvPr>
            <p:ph type="ftr" sz="quarter" idx="2"/>
          </p:nvPr>
        </p:nvSpPr>
        <p:spPr bwMode="auto">
          <a:xfrm>
            <a:off x="0" y="9371013"/>
            <a:ext cx="2971800" cy="5349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657413" name="Rectangle 5"/>
          <p:cNvSpPr>
            <a:spLocks noGrp="1" noChangeArrowheads="1"/>
          </p:cNvSpPr>
          <p:nvPr>
            <p:ph type="sldNum" sz="quarter" idx="3"/>
          </p:nvPr>
        </p:nvSpPr>
        <p:spPr bwMode="auto">
          <a:xfrm>
            <a:off x="3886200" y="9371013"/>
            <a:ext cx="2971800" cy="5349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7B82A7B-F487-3148-809A-7D72B097E1B7}" type="slidenum">
              <a:rPr lang="en-GB"/>
              <a:pPr>
                <a:defRPr/>
              </a:pPr>
              <a:t>‹#›</a:t>
            </a:fld>
            <a:endParaRPr lang="en-GB"/>
          </a:p>
        </p:txBody>
      </p:sp>
    </p:spTree>
    <p:extLst>
      <p:ext uri="{BB962C8B-B14F-4D97-AF65-F5344CB8AC3E}">
        <p14:creationId xmlns:p14="http://schemas.microsoft.com/office/powerpoint/2010/main" val="3491838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aseline="0">
                <a:latin typeface="Times" charset="0"/>
              </a:defRPr>
            </a:lvl1pPr>
          </a:lstStyle>
          <a:p>
            <a:pPr>
              <a:defRPr/>
            </a:pPr>
            <a:endParaRPr lang="en-GB"/>
          </a:p>
        </p:txBody>
      </p:sp>
      <p:sp>
        <p:nvSpPr>
          <p:cNvPr id="4099" name="Rectangle 3"/>
          <p:cNvSpPr>
            <a:spLocks noGrp="1" noChangeArrowheads="1"/>
          </p:cNvSpPr>
          <p:nvPr>
            <p:ph type="dt" idx="1"/>
          </p:nvPr>
        </p:nvSpPr>
        <p:spPr bwMode="auto">
          <a:xfrm>
            <a:off x="3886200" y="0"/>
            <a:ext cx="297180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aseline="0">
                <a:latin typeface="Times" charset="0"/>
              </a:defRPr>
            </a:lvl1pPr>
          </a:lstStyle>
          <a:p>
            <a:pPr>
              <a:defRPr/>
            </a:pPr>
            <a:endParaRPr lang="en-GB"/>
          </a:p>
        </p:txBody>
      </p:sp>
      <p:sp>
        <p:nvSpPr>
          <p:cNvPr id="14340" name="Rectangle 4"/>
          <p:cNvSpPr>
            <a:spLocks noGrp="1" noRot="1" noChangeAspect="1" noChangeArrowheads="1" noTextEdit="1"/>
          </p:cNvSpPr>
          <p:nvPr>
            <p:ph type="sldImg" idx="2"/>
          </p:nvPr>
        </p:nvSpPr>
        <p:spPr bwMode="auto">
          <a:xfrm>
            <a:off x="746125" y="742950"/>
            <a:ext cx="5365750" cy="37147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705350"/>
            <a:ext cx="502920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9410700"/>
            <a:ext cx="297180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aseline="0">
                <a:latin typeface="Times" charset="0"/>
              </a:defRPr>
            </a:lvl1pPr>
          </a:lstStyle>
          <a:p>
            <a:pPr>
              <a:defRPr/>
            </a:pPr>
            <a:endParaRPr lang="en-GB"/>
          </a:p>
        </p:txBody>
      </p:sp>
      <p:sp>
        <p:nvSpPr>
          <p:cNvPr id="4103" name="Rectangle 7"/>
          <p:cNvSpPr>
            <a:spLocks noGrp="1" noChangeArrowheads="1"/>
          </p:cNvSpPr>
          <p:nvPr>
            <p:ph type="sldNum" sz="quarter" idx="5"/>
          </p:nvPr>
        </p:nvSpPr>
        <p:spPr bwMode="auto">
          <a:xfrm>
            <a:off x="3886200" y="9410700"/>
            <a:ext cx="297180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aseline="0">
                <a:latin typeface="Times" charset="0"/>
              </a:defRPr>
            </a:lvl1pPr>
          </a:lstStyle>
          <a:p>
            <a:pPr>
              <a:defRPr/>
            </a:pPr>
            <a:fld id="{BB8B0BFD-D931-FB46-A565-213BA1919A81}" type="slidenum">
              <a:rPr lang="en-GB"/>
              <a:pPr>
                <a:defRPr/>
              </a:pPr>
              <a:t>‹#›</a:t>
            </a:fld>
            <a:endParaRPr lang="en-GB"/>
          </a:p>
        </p:txBody>
      </p:sp>
    </p:spTree>
    <p:extLst>
      <p:ext uri="{BB962C8B-B14F-4D97-AF65-F5344CB8AC3E}">
        <p14:creationId xmlns:p14="http://schemas.microsoft.com/office/powerpoint/2010/main" val="169695401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F67131C7-1D6B-2F4F-81BC-42446A46F372}" type="slidenum">
              <a:rPr lang="en-GB"/>
              <a:pPr/>
              <a:t>1</a:t>
            </a:fld>
            <a:endParaRPr lang="en-GB" dirty="0"/>
          </a:p>
        </p:txBody>
      </p:sp>
      <p:sp>
        <p:nvSpPr>
          <p:cNvPr id="16387" name="Rectangle 2"/>
          <p:cNvSpPr>
            <a:spLocks noGrp="1" noRot="1" noChangeAspect="1" noChangeArrowheads="1"/>
          </p:cNvSpPr>
          <p:nvPr>
            <p:ph type="sldImg"/>
          </p:nvPr>
        </p:nvSpPr>
        <p:spPr>
          <a:solidFill>
            <a:srgbClr val="FFFFFF"/>
          </a:solidFill>
          <a:ln/>
        </p:spPr>
      </p:sp>
      <p:sp>
        <p:nvSpPr>
          <p:cNvPr id="16388" name="Rectangle 3"/>
          <p:cNvSpPr>
            <a:spLocks noGrp="1" noChangeArrowheads="1"/>
          </p:cNvSpPr>
          <p:nvPr>
            <p:ph type="body" idx="1"/>
          </p:nvPr>
        </p:nvSpPr>
        <p:spPr>
          <a:solidFill>
            <a:srgbClr val="FFFFFF"/>
          </a:solidFill>
          <a:ln>
            <a:solidFill>
              <a:srgbClr val="000000"/>
            </a:solidFill>
          </a:ln>
        </p:spPr>
        <p:txBody>
          <a:bodyPr/>
          <a:lstStyle/>
          <a:p>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a:p>
        </p:txBody>
      </p:sp>
      <p:sp>
        <p:nvSpPr>
          <p:cNvPr id="4" name="Slide Number Placeholder 3"/>
          <p:cNvSpPr>
            <a:spLocks noGrp="1"/>
          </p:cNvSpPr>
          <p:nvPr>
            <p:ph type="sldNum" sz="quarter" idx="5"/>
          </p:nvPr>
        </p:nvSpPr>
        <p:spPr/>
        <p:txBody>
          <a:bodyPr/>
          <a:lstStyle/>
          <a:p>
            <a:pPr>
              <a:defRPr/>
            </a:pPr>
            <a:fld id="{BB8B0BFD-D931-FB46-A565-213BA1919A81}" type="slidenum">
              <a:rPr lang="en-GB" smtClean="0"/>
              <a:pPr>
                <a:defRPr/>
              </a:pPr>
              <a:t>25</a:t>
            </a:fld>
            <a:endParaRPr lang="en-GB"/>
          </a:p>
        </p:txBody>
      </p:sp>
    </p:spTree>
    <p:extLst>
      <p:ext uri="{BB962C8B-B14F-4D97-AF65-F5344CB8AC3E}">
        <p14:creationId xmlns:p14="http://schemas.microsoft.com/office/powerpoint/2010/main" val="3475317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a:p>
        </p:txBody>
      </p:sp>
      <p:sp>
        <p:nvSpPr>
          <p:cNvPr id="4" name="Slide Number Placeholder 3"/>
          <p:cNvSpPr>
            <a:spLocks noGrp="1"/>
          </p:cNvSpPr>
          <p:nvPr>
            <p:ph type="sldNum" sz="quarter" idx="5"/>
          </p:nvPr>
        </p:nvSpPr>
        <p:spPr/>
        <p:txBody>
          <a:bodyPr/>
          <a:lstStyle/>
          <a:p>
            <a:pPr>
              <a:defRPr/>
            </a:pPr>
            <a:fld id="{BB8B0BFD-D931-FB46-A565-213BA1919A81}" type="slidenum">
              <a:rPr lang="en-GB" smtClean="0"/>
              <a:pPr>
                <a:defRPr/>
              </a:pPr>
              <a:t>26</a:t>
            </a:fld>
            <a:endParaRPr lang="en-GB"/>
          </a:p>
        </p:txBody>
      </p:sp>
    </p:spTree>
    <p:extLst>
      <p:ext uri="{BB962C8B-B14F-4D97-AF65-F5344CB8AC3E}">
        <p14:creationId xmlns:p14="http://schemas.microsoft.com/office/powerpoint/2010/main" val="3789209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a:p>
        </p:txBody>
      </p:sp>
      <p:sp>
        <p:nvSpPr>
          <p:cNvPr id="4" name="Slide Number Placeholder 3"/>
          <p:cNvSpPr>
            <a:spLocks noGrp="1"/>
          </p:cNvSpPr>
          <p:nvPr>
            <p:ph type="sldNum" sz="quarter" idx="5"/>
          </p:nvPr>
        </p:nvSpPr>
        <p:spPr/>
        <p:txBody>
          <a:bodyPr/>
          <a:lstStyle/>
          <a:p>
            <a:pPr>
              <a:defRPr/>
            </a:pPr>
            <a:fld id="{BB8B0BFD-D931-FB46-A565-213BA1919A81}" type="slidenum">
              <a:rPr lang="en-GB" smtClean="0"/>
              <a:pPr>
                <a:defRPr/>
              </a:pPr>
              <a:t>27</a:t>
            </a:fld>
            <a:endParaRPr lang="en-GB"/>
          </a:p>
        </p:txBody>
      </p:sp>
    </p:spTree>
    <p:extLst>
      <p:ext uri="{BB962C8B-B14F-4D97-AF65-F5344CB8AC3E}">
        <p14:creationId xmlns:p14="http://schemas.microsoft.com/office/powerpoint/2010/main" val="3830584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a:p>
        </p:txBody>
      </p:sp>
      <p:sp>
        <p:nvSpPr>
          <p:cNvPr id="4" name="Slide Number Placeholder 3"/>
          <p:cNvSpPr>
            <a:spLocks noGrp="1"/>
          </p:cNvSpPr>
          <p:nvPr>
            <p:ph type="sldNum" sz="quarter" idx="5"/>
          </p:nvPr>
        </p:nvSpPr>
        <p:spPr/>
        <p:txBody>
          <a:bodyPr/>
          <a:lstStyle/>
          <a:p>
            <a:pPr>
              <a:defRPr/>
            </a:pPr>
            <a:fld id="{BB8B0BFD-D931-FB46-A565-213BA1919A81}" type="slidenum">
              <a:rPr lang="en-GB" smtClean="0"/>
              <a:pPr>
                <a:defRPr/>
              </a:pPr>
              <a:t>30</a:t>
            </a:fld>
            <a:endParaRPr lang="en-GB"/>
          </a:p>
        </p:txBody>
      </p:sp>
    </p:spTree>
    <p:extLst>
      <p:ext uri="{BB962C8B-B14F-4D97-AF65-F5344CB8AC3E}">
        <p14:creationId xmlns:p14="http://schemas.microsoft.com/office/powerpoint/2010/main" val="4202188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xfrm>
            <a:off x="746125" y="742950"/>
            <a:ext cx="5365750" cy="3714750"/>
          </a:xfrm>
          <a:solidFill>
            <a:srgbClr val="FFFFFF"/>
          </a:solidFill>
          <a:ln/>
        </p:spPr>
      </p:sp>
      <p:sp>
        <p:nvSpPr>
          <p:cNvPr id="162819" name="Rectangle 3"/>
          <p:cNvSpPr>
            <a:spLocks noGrp="1" noChangeArrowheads="1"/>
          </p:cNvSpPr>
          <p:nvPr>
            <p:ph type="body" idx="1"/>
          </p:nvPr>
        </p:nvSpPr>
        <p:spPr>
          <a:solidFill>
            <a:srgbClr val="FFFFFF"/>
          </a:solidFill>
          <a:ln>
            <a:solidFill>
              <a:srgbClr val="000000"/>
            </a:solidFill>
          </a:ln>
        </p:spPr>
        <p:txBody>
          <a:bodyPr/>
          <a:lstStyle/>
          <a:p>
            <a:endParaRPr lang="en-GB">
              <a:latin typeface="Times" charset="0"/>
            </a:endParaRPr>
          </a:p>
        </p:txBody>
      </p:sp>
    </p:spTree>
    <p:extLst>
      <p:ext uri="{BB962C8B-B14F-4D97-AF65-F5344CB8AC3E}">
        <p14:creationId xmlns:p14="http://schemas.microsoft.com/office/powerpoint/2010/main" val="4291631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a:p>
        </p:txBody>
      </p:sp>
      <p:sp>
        <p:nvSpPr>
          <p:cNvPr id="4" name="Slide Number Placeholder 3"/>
          <p:cNvSpPr>
            <a:spLocks noGrp="1"/>
          </p:cNvSpPr>
          <p:nvPr>
            <p:ph type="sldNum" sz="quarter" idx="5"/>
          </p:nvPr>
        </p:nvSpPr>
        <p:spPr/>
        <p:txBody>
          <a:bodyPr/>
          <a:lstStyle/>
          <a:p>
            <a:pPr>
              <a:defRPr/>
            </a:pPr>
            <a:fld id="{BB8B0BFD-D931-FB46-A565-213BA1919A81}" type="slidenum">
              <a:rPr lang="en-GB" smtClean="0"/>
              <a:pPr>
                <a:defRPr/>
              </a:pPr>
              <a:t>3</a:t>
            </a:fld>
            <a:endParaRPr lang="en-GB"/>
          </a:p>
        </p:txBody>
      </p:sp>
    </p:spTree>
    <p:extLst>
      <p:ext uri="{BB962C8B-B14F-4D97-AF65-F5344CB8AC3E}">
        <p14:creationId xmlns:p14="http://schemas.microsoft.com/office/powerpoint/2010/main" val="1182600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dirty="0"/>
          </a:p>
        </p:txBody>
      </p:sp>
      <p:sp>
        <p:nvSpPr>
          <p:cNvPr id="4" name="Slide Number Placeholder 3"/>
          <p:cNvSpPr>
            <a:spLocks noGrp="1"/>
          </p:cNvSpPr>
          <p:nvPr>
            <p:ph type="sldNum" sz="quarter" idx="5"/>
          </p:nvPr>
        </p:nvSpPr>
        <p:spPr/>
        <p:txBody>
          <a:bodyPr/>
          <a:lstStyle/>
          <a:p>
            <a:pPr>
              <a:defRPr/>
            </a:pPr>
            <a:fld id="{BB8B0BFD-D931-FB46-A565-213BA1919A81}" type="slidenum">
              <a:rPr lang="en-GB" smtClean="0"/>
              <a:pPr>
                <a:defRPr/>
              </a:pPr>
              <a:t>10</a:t>
            </a:fld>
            <a:endParaRPr lang="en-GB"/>
          </a:p>
        </p:txBody>
      </p:sp>
    </p:spTree>
    <p:extLst>
      <p:ext uri="{BB962C8B-B14F-4D97-AF65-F5344CB8AC3E}">
        <p14:creationId xmlns:p14="http://schemas.microsoft.com/office/powerpoint/2010/main" val="3452792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dirty="0"/>
          </a:p>
        </p:txBody>
      </p:sp>
      <p:sp>
        <p:nvSpPr>
          <p:cNvPr id="4" name="Slide Number Placeholder 3"/>
          <p:cNvSpPr>
            <a:spLocks noGrp="1"/>
          </p:cNvSpPr>
          <p:nvPr>
            <p:ph type="sldNum" sz="quarter" idx="5"/>
          </p:nvPr>
        </p:nvSpPr>
        <p:spPr/>
        <p:txBody>
          <a:bodyPr/>
          <a:lstStyle/>
          <a:p>
            <a:pPr>
              <a:defRPr/>
            </a:pPr>
            <a:fld id="{BB8B0BFD-D931-FB46-A565-213BA1919A81}" type="slidenum">
              <a:rPr lang="en-GB" smtClean="0"/>
              <a:pPr>
                <a:defRPr/>
              </a:pPr>
              <a:t>12</a:t>
            </a:fld>
            <a:endParaRPr lang="en-GB"/>
          </a:p>
        </p:txBody>
      </p:sp>
    </p:spTree>
    <p:extLst>
      <p:ext uri="{BB962C8B-B14F-4D97-AF65-F5344CB8AC3E}">
        <p14:creationId xmlns:p14="http://schemas.microsoft.com/office/powerpoint/2010/main" val="3584709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baseline="-25000">
                <a:solidFill>
                  <a:schemeClr val="tx1"/>
                </a:solidFill>
                <a:latin typeface="Comic Sans MS" charset="0"/>
                <a:ea typeface="ＭＳ Ｐゴシック" charset="0"/>
                <a:cs typeface="ＭＳ Ｐゴシック" charset="0"/>
              </a:defRPr>
            </a:lvl1pPr>
            <a:lvl2pPr marL="742950" indent="-285750">
              <a:defRPr sz="2000" baseline="-25000">
                <a:solidFill>
                  <a:schemeClr val="tx1"/>
                </a:solidFill>
                <a:latin typeface="Comic Sans MS" charset="0"/>
                <a:ea typeface="ＭＳ Ｐゴシック" charset="0"/>
              </a:defRPr>
            </a:lvl2pPr>
            <a:lvl3pPr marL="1143000" indent="-228600">
              <a:defRPr sz="2000" baseline="-25000">
                <a:solidFill>
                  <a:schemeClr val="tx1"/>
                </a:solidFill>
                <a:latin typeface="Comic Sans MS" charset="0"/>
                <a:ea typeface="ＭＳ Ｐゴシック" charset="0"/>
              </a:defRPr>
            </a:lvl3pPr>
            <a:lvl4pPr marL="1600200" indent="-228600">
              <a:defRPr sz="2000" baseline="-25000">
                <a:solidFill>
                  <a:schemeClr val="tx1"/>
                </a:solidFill>
                <a:latin typeface="Comic Sans MS" charset="0"/>
                <a:ea typeface="ＭＳ Ｐゴシック" charset="0"/>
              </a:defRPr>
            </a:lvl4pPr>
            <a:lvl5pPr marL="2057400" indent="-228600">
              <a:defRPr sz="2000" baseline="-25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baseline="-25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baseline="-25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baseline="-25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baseline="-25000">
                <a:solidFill>
                  <a:schemeClr val="tx1"/>
                </a:solidFill>
                <a:latin typeface="Comic Sans MS" charset="0"/>
                <a:ea typeface="ＭＳ Ｐゴシック" charset="0"/>
              </a:defRPr>
            </a:lvl9pPr>
          </a:lstStyle>
          <a:p>
            <a:fld id="{83302C9A-DA5E-0C4F-8E08-F931E81394D5}" type="slidenum">
              <a:rPr lang="en-GB" sz="1200" baseline="0">
                <a:latin typeface="Times" charset="0"/>
              </a:rPr>
              <a:pPr/>
              <a:t>17</a:t>
            </a:fld>
            <a:endParaRPr lang="en-GB" sz="1200" baseline="0">
              <a:latin typeface="Times" charset="0"/>
            </a:endParaRPr>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GB"/>
          </a:p>
        </p:txBody>
      </p:sp>
    </p:spTree>
    <p:extLst>
      <p:ext uri="{BB962C8B-B14F-4D97-AF65-F5344CB8AC3E}">
        <p14:creationId xmlns:p14="http://schemas.microsoft.com/office/powerpoint/2010/main" val="2141650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baseline="-25000">
                <a:solidFill>
                  <a:schemeClr val="tx1"/>
                </a:solidFill>
                <a:latin typeface="Helvetica" charset="0"/>
                <a:ea typeface="ＭＳ Ｐゴシック" charset="0"/>
                <a:cs typeface="ＭＳ Ｐゴシック" charset="0"/>
              </a:defRPr>
            </a:lvl1pPr>
            <a:lvl2pPr marL="37931725" indent="-37474525">
              <a:defRPr sz="1600" baseline="-25000">
                <a:solidFill>
                  <a:schemeClr val="tx1"/>
                </a:solidFill>
                <a:latin typeface="Helvetica" charset="0"/>
                <a:ea typeface="ＭＳ Ｐゴシック" charset="0"/>
              </a:defRPr>
            </a:lvl2pPr>
            <a:lvl3pPr>
              <a:defRPr sz="1600" baseline="-25000">
                <a:solidFill>
                  <a:schemeClr val="tx1"/>
                </a:solidFill>
                <a:latin typeface="Helvetica" charset="0"/>
                <a:ea typeface="ＭＳ Ｐゴシック" charset="0"/>
              </a:defRPr>
            </a:lvl3pPr>
            <a:lvl4pPr>
              <a:defRPr sz="1600" baseline="-25000">
                <a:solidFill>
                  <a:schemeClr val="tx1"/>
                </a:solidFill>
                <a:latin typeface="Helvetica" charset="0"/>
                <a:ea typeface="ＭＳ Ｐゴシック" charset="0"/>
              </a:defRPr>
            </a:lvl4pPr>
            <a:lvl5pPr>
              <a:defRPr sz="1600" baseline="-25000">
                <a:solidFill>
                  <a:schemeClr val="tx1"/>
                </a:solidFill>
                <a:latin typeface="Helvetica" charset="0"/>
                <a:ea typeface="ＭＳ Ｐゴシック" charset="0"/>
              </a:defRPr>
            </a:lvl5pPr>
            <a:lvl6pPr marL="457200" eaLnBrk="0" fontAlgn="base" hangingPunct="0">
              <a:spcBef>
                <a:spcPct val="0"/>
              </a:spcBef>
              <a:spcAft>
                <a:spcPct val="0"/>
              </a:spcAft>
              <a:defRPr sz="1600" baseline="-25000">
                <a:solidFill>
                  <a:schemeClr val="tx1"/>
                </a:solidFill>
                <a:latin typeface="Helvetica" charset="0"/>
                <a:ea typeface="ＭＳ Ｐゴシック" charset="0"/>
              </a:defRPr>
            </a:lvl6pPr>
            <a:lvl7pPr marL="914400" eaLnBrk="0" fontAlgn="base" hangingPunct="0">
              <a:spcBef>
                <a:spcPct val="0"/>
              </a:spcBef>
              <a:spcAft>
                <a:spcPct val="0"/>
              </a:spcAft>
              <a:defRPr sz="1600" baseline="-25000">
                <a:solidFill>
                  <a:schemeClr val="tx1"/>
                </a:solidFill>
                <a:latin typeface="Helvetica" charset="0"/>
                <a:ea typeface="ＭＳ Ｐゴシック" charset="0"/>
              </a:defRPr>
            </a:lvl7pPr>
            <a:lvl8pPr marL="1371600" eaLnBrk="0" fontAlgn="base" hangingPunct="0">
              <a:spcBef>
                <a:spcPct val="0"/>
              </a:spcBef>
              <a:spcAft>
                <a:spcPct val="0"/>
              </a:spcAft>
              <a:defRPr sz="1600" baseline="-25000">
                <a:solidFill>
                  <a:schemeClr val="tx1"/>
                </a:solidFill>
                <a:latin typeface="Helvetica" charset="0"/>
                <a:ea typeface="ＭＳ Ｐゴシック" charset="0"/>
              </a:defRPr>
            </a:lvl8pPr>
            <a:lvl9pPr marL="1828800" eaLnBrk="0" fontAlgn="base" hangingPunct="0">
              <a:spcBef>
                <a:spcPct val="0"/>
              </a:spcBef>
              <a:spcAft>
                <a:spcPct val="0"/>
              </a:spcAft>
              <a:defRPr sz="1600" baseline="-25000">
                <a:solidFill>
                  <a:schemeClr val="tx1"/>
                </a:solidFill>
                <a:latin typeface="Helvetica" charset="0"/>
                <a:ea typeface="ＭＳ Ｐゴシック" charset="0"/>
              </a:defRPr>
            </a:lvl9pPr>
          </a:lstStyle>
          <a:p>
            <a:fld id="{F077BB37-FEDA-B140-ACD2-389674CE90E7}" type="slidenum">
              <a:rPr lang="en-GB" sz="1200" baseline="0">
                <a:latin typeface="Times" charset="0"/>
              </a:rPr>
              <a:pPr/>
              <a:t>19</a:t>
            </a:fld>
            <a:endParaRPr lang="en-GB" sz="1200" baseline="0">
              <a:latin typeface="Times" charset="0"/>
            </a:endParaRPr>
          </a:p>
        </p:txBody>
      </p:sp>
      <p:sp>
        <p:nvSpPr>
          <p:cNvPr id="30723" name="Rectangle 2"/>
          <p:cNvSpPr>
            <a:spLocks noGrp="1" noRot="1" noChangeAspect="1" noChangeArrowheads="1"/>
          </p:cNvSpPr>
          <p:nvPr>
            <p:ph type="sldImg"/>
          </p:nvPr>
        </p:nvSpPr>
        <p:spPr>
          <a:solidFill>
            <a:srgbClr val="FFFFFF"/>
          </a:solidFill>
          <a:ln/>
        </p:spPr>
      </p:sp>
      <p:sp>
        <p:nvSpPr>
          <p:cNvPr id="30724"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GB"/>
          </a:p>
        </p:txBody>
      </p:sp>
    </p:spTree>
    <p:extLst>
      <p:ext uri="{BB962C8B-B14F-4D97-AF65-F5344CB8AC3E}">
        <p14:creationId xmlns:p14="http://schemas.microsoft.com/office/powerpoint/2010/main" val="2780797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dirty="0"/>
          </a:p>
        </p:txBody>
      </p:sp>
      <p:sp>
        <p:nvSpPr>
          <p:cNvPr id="4" name="Slide Number Placeholder 3"/>
          <p:cNvSpPr>
            <a:spLocks noGrp="1"/>
          </p:cNvSpPr>
          <p:nvPr>
            <p:ph type="sldNum" sz="quarter" idx="5"/>
          </p:nvPr>
        </p:nvSpPr>
        <p:spPr/>
        <p:txBody>
          <a:bodyPr/>
          <a:lstStyle/>
          <a:p>
            <a:pPr>
              <a:defRPr/>
            </a:pPr>
            <a:fld id="{BB8B0BFD-D931-FB46-A565-213BA1919A81}" type="slidenum">
              <a:rPr lang="en-GB" smtClean="0"/>
              <a:pPr>
                <a:defRPr/>
              </a:pPr>
              <a:t>20</a:t>
            </a:fld>
            <a:endParaRPr lang="en-GB"/>
          </a:p>
        </p:txBody>
      </p:sp>
    </p:spTree>
    <p:extLst>
      <p:ext uri="{BB962C8B-B14F-4D97-AF65-F5344CB8AC3E}">
        <p14:creationId xmlns:p14="http://schemas.microsoft.com/office/powerpoint/2010/main" val="4157334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dirty="0"/>
          </a:p>
        </p:txBody>
      </p:sp>
      <p:sp>
        <p:nvSpPr>
          <p:cNvPr id="4" name="Slide Number Placeholder 3"/>
          <p:cNvSpPr>
            <a:spLocks noGrp="1"/>
          </p:cNvSpPr>
          <p:nvPr>
            <p:ph type="sldNum" sz="quarter" idx="5"/>
          </p:nvPr>
        </p:nvSpPr>
        <p:spPr/>
        <p:txBody>
          <a:bodyPr/>
          <a:lstStyle/>
          <a:p>
            <a:pPr>
              <a:defRPr/>
            </a:pPr>
            <a:fld id="{BB8B0BFD-D931-FB46-A565-213BA1919A81}" type="slidenum">
              <a:rPr lang="en-GB" smtClean="0"/>
              <a:pPr>
                <a:defRPr/>
              </a:pPr>
              <a:t>21</a:t>
            </a:fld>
            <a:endParaRPr lang="en-GB"/>
          </a:p>
        </p:txBody>
      </p:sp>
    </p:spTree>
    <p:extLst>
      <p:ext uri="{BB962C8B-B14F-4D97-AF65-F5344CB8AC3E}">
        <p14:creationId xmlns:p14="http://schemas.microsoft.com/office/powerpoint/2010/main" val="232135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dirty="0"/>
          </a:p>
        </p:txBody>
      </p:sp>
      <p:sp>
        <p:nvSpPr>
          <p:cNvPr id="4" name="Slide Number Placeholder 3"/>
          <p:cNvSpPr>
            <a:spLocks noGrp="1"/>
          </p:cNvSpPr>
          <p:nvPr>
            <p:ph type="sldNum" sz="quarter" idx="5"/>
          </p:nvPr>
        </p:nvSpPr>
        <p:spPr/>
        <p:txBody>
          <a:bodyPr/>
          <a:lstStyle/>
          <a:p>
            <a:pPr>
              <a:defRPr/>
            </a:pPr>
            <a:fld id="{BB8B0BFD-D931-FB46-A565-213BA1919A81}" type="slidenum">
              <a:rPr lang="en-GB" smtClean="0"/>
              <a:pPr>
                <a:defRPr/>
              </a:pPr>
              <a:t>23</a:t>
            </a:fld>
            <a:endParaRPr lang="en-GB"/>
          </a:p>
        </p:txBody>
      </p:sp>
    </p:spTree>
    <p:extLst>
      <p:ext uri="{BB962C8B-B14F-4D97-AF65-F5344CB8AC3E}">
        <p14:creationId xmlns:p14="http://schemas.microsoft.com/office/powerpoint/2010/main" val="3710878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2531" name="Rectangle 3"/>
          <p:cNvSpPr>
            <a:spLocks noGrp="1" noChangeArrowheads="1"/>
          </p:cNvSpPr>
          <p:nvPr>
            <p:ph type="subTitle" idx="1"/>
          </p:nvPr>
        </p:nvSpPr>
        <p:spPr>
          <a:xfrm>
            <a:off x="1238250" y="1524000"/>
            <a:ext cx="7264400" cy="1524000"/>
          </a:xfrm>
        </p:spPr>
        <p:txBody>
          <a:bodyPr/>
          <a:lstStyle>
            <a:lvl1pPr marL="0" indent="0" algn="ctr">
              <a:lnSpc>
                <a:spcPct val="128000"/>
              </a:lnSpc>
              <a:buFont typeface="Wingdings" charset="2"/>
              <a:buNone/>
              <a:defRPr sz="2400">
                <a:solidFill>
                  <a:schemeClr val="accent2"/>
                </a:solidFill>
              </a:defRPr>
            </a:lvl1pPr>
          </a:lstStyle>
          <a:p>
            <a:r>
              <a:rPr lang="en-GB"/>
              <a:t>Click to edit Master subtitle style</a:t>
            </a:r>
          </a:p>
        </p:txBody>
      </p:sp>
      <p:sp>
        <p:nvSpPr>
          <p:cNvPr id="3" name="Rectangle 4"/>
          <p:cNvSpPr>
            <a:spLocks noGrp="1" noChangeArrowheads="1"/>
          </p:cNvSpPr>
          <p:nvPr>
            <p:ph type="dt" sz="half" idx="10"/>
          </p:nvPr>
        </p:nvSpPr>
        <p:spPr bwMode="auto">
          <a:xfrm>
            <a:off x="742950" y="6248400"/>
            <a:ext cx="206375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baseline="0">
                <a:latin typeface="Times" charset="0"/>
              </a:defRPr>
            </a:lvl1pPr>
          </a:lstStyle>
          <a:p>
            <a:pPr>
              <a:defRPr/>
            </a:pPr>
            <a:endParaRPr lang="en-GB"/>
          </a:p>
        </p:txBody>
      </p:sp>
      <p:sp>
        <p:nvSpPr>
          <p:cNvPr id="4" name="Rectangle 5"/>
          <p:cNvSpPr>
            <a:spLocks noGrp="1" noChangeArrowheads="1"/>
          </p:cNvSpPr>
          <p:nvPr>
            <p:ph type="ftr" sz="quarter" idx="11"/>
          </p:nvPr>
        </p:nvSpPr>
        <p:spPr>
          <a:xfrm>
            <a:off x="3384550" y="6248400"/>
            <a:ext cx="3136900" cy="457200"/>
          </a:xfrm>
        </p:spPr>
        <p:txBody>
          <a:bodyPr/>
          <a:lstStyle>
            <a:lvl1pPr algn="ctr">
              <a:defRPr sz="1400" i="0" smtClean="0">
                <a:solidFill>
                  <a:schemeClr val="tx1"/>
                </a:solidFill>
                <a:latin typeface="Times" charset="0"/>
              </a:defRPr>
            </a:lvl1pPr>
          </a:lstStyle>
          <a:p>
            <a:pPr>
              <a:defRPr/>
            </a:pPr>
            <a:r>
              <a:rPr lang="en-US"/>
              <a:t>November 22, 2021</a:t>
            </a:r>
            <a:endParaRPr lang="en-GB"/>
          </a:p>
        </p:txBody>
      </p:sp>
      <p:sp>
        <p:nvSpPr>
          <p:cNvPr id="5" name="Rectangle 6"/>
          <p:cNvSpPr>
            <a:spLocks noGrp="1" noChangeArrowheads="1"/>
          </p:cNvSpPr>
          <p:nvPr>
            <p:ph type="sldNum" sz="quarter" idx="12"/>
          </p:nvPr>
        </p:nvSpPr>
        <p:spPr>
          <a:xfrm>
            <a:off x="7099300" y="6248400"/>
            <a:ext cx="2063750" cy="457200"/>
          </a:xfrm>
        </p:spPr>
        <p:txBody>
          <a:bodyPr/>
          <a:lstStyle>
            <a:lvl1pPr>
              <a:defRPr sz="1400" i="0">
                <a:solidFill>
                  <a:schemeClr val="tx1"/>
                </a:solidFill>
                <a:latin typeface="Times" charset="0"/>
              </a:defRPr>
            </a:lvl1pPr>
          </a:lstStyle>
          <a:p>
            <a:pPr>
              <a:defRPr/>
            </a:pPr>
            <a:fld id="{26D79638-33C1-D847-964B-6DBCECEFFCD0}"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November 22, 2021</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r>
              <a:rPr lang="en-GB"/>
              <a:t>Slide# : </a:t>
            </a:r>
            <a:fld id="{83536344-AE6D-674E-AFA3-6B434CD41C44}"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9500" y="0"/>
            <a:ext cx="2476500" cy="6324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7277100" cy="6324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November 22, 2021</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r>
              <a:rPr lang="en-GB"/>
              <a:t>Slide# : </a:t>
            </a:r>
            <a:fld id="{F91CC7D9-E1F7-B848-9B21-7AF9A1699C92}"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November 22, 2021</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r>
              <a:rPr lang="en-GB"/>
              <a:t>Slide# : </a:t>
            </a:r>
            <a:fld id="{A86CEAE1-7B07-CE4F-A20C-236EDAD9CE90}"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November 22, 2021</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r>
              <a:rPr lang="en-GB"/>
              <a:t>Slide# : </a:t>
            </a:r>
            <a:fld id="{680CC8D7-B184-5D45-9441-F27E722268E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609600"/>
            <a:ext cx="4572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609600"/>
            <a:ext cx="4572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November 22, 2021</a:t>
            </a:r>
            <a:endParaRPr lang="en-GB"/>
          </a:p>
        </p:txBody>
      </p:sp>
      <p:sp>
        <p:nvSpPr>
          <p:cNvPr id="6" name="Rectangle 6"/>
          <p:cNvSpPr>
            <a:spLocks noGrp="1" noChangeArrowheads="1"/>
          </p:cNvSpPr>
          <p:nvPr>
            <p:ph type="sldNum" sz="quarter" idx="11"/>
          </p:nvPr>
        </p:nvSpPr>
        <p:spPr>
          <a:ln/>
        </p:spPr>
        <p:txBody>
          <a:bodyPr/>
          <a:lstStyle>
            <a:lvl1pPr>
              <a:defRPr/>
            </a:lvl1pPr>
          </a:lstStyle>
          <a:p>
            <a:pPr>
              <a:defRPr/>
            </a:pPr>
            <a:r>
              <a:rPr lang="en-GB"/>
              <a:t>Slide# : </a:t>
            </a:r>
            <a:fld id="{BDD4BEDE-D40E-4549-86DF-49EA7E4226C1}"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ln/>
        </p:spPr>
        <p:txBody>
          <a:bodyPr/>
          <a:lstStyle>
            <a:lvl1pPr>
              <a:defRPr/>
            </a:lvl1pPr>
          </a:lstStyle>
          <a:p>
            <a:pPr>
              <a:defRPr/>
            </a:pPr>
            <a:r>
              <a:rPr lang="en-US"/>
              <a:t>November 22, 2021</a:t>
            </a:r>
            <a:endParaRPr lang="en-GB"/>
          </a:p>
        </p:txBody>
      </p:sp>
      <p:sp>
        <p:nvSpPr>
          <p:cNvPr id="8" name="Rectangle 6"/>
          <p:cNvSpPr>
            <a:spLocks noGrp="1" noChangeArrowheads="1"/>
          </p:cNvSpPr>
          <p:nvPr>
            <p:ph type="sldNum" sz="quarter" idx="11"/>
          </p:nvPr>
        </p:nvSpPr>
        <p:spPr>
          <a:ln/>
        </p:spPr>
        <p:txBody>
          <a:bodyPr/>
          <a:lstStyle>
            <a:lvl1pPr>
              <a:defRPr/>
            </a:lvl1pPr>
          </a:lstStyle>
          <a:p>
            <a:pPr>
              <a:defRPr/>
            </a:pPr>
            <a:r>
              <a:rPr lang="en-GB"/>
              <a:t>Slide# : </a:t>
            </a:r>
            <a:fld id="{15BBACF8-7C48-1D4F-89A1-624411AAA2F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ftr" sz="quarter" idx="10"/>
          </p:nvPr>
        </p:nvSpPr>
        <p:spPr>
          <a:ln/>
        </p:spPr>
        <p:txBody>
          <a:bodyPr/>
          <a:lstStyle>
            <a:lvl1pPr>
              <a:defRPr/>
            </a:lvl1pPr>
          </a:lstStyle>
          <a:p>
            <a:pPr>
              <a:defRPr/>
            </a:pPr>
            <a:r>
              <a:rPr lang="en-US"/>
              <a:t>November 22, 2021</a:t>
            </a:r>
            <a:endParaRPr lang="en-GB"/>
          </a:p>
        </p:txBody>
      </p:sp>
      <p:sp>
        <p:nvSpPr>
          <p:cNvPr id="4" name="Rectangle 6"/>
          <p:cNvSpPr>
            <a:spLocks noGrp="1" noChangeArrowheads="1"/>
          </p:cNvSpPr>
          <p:nvPr>
            <p:ph type="sldNum" sz="quarter" idx="11"/>
          </p:nvPr>
        </p:nvSpPr>
        <p:spPr>
          <a:ln/>
        </p:spPr>
        <p:txBody>
          <a:bodyPr/>
          <a:lstStyle>
            <a:lvl1pPr>
              <a:defRPr/>
            </a:lvl1pPr>
          </a:lstStyle>
          <a:p>
            <a:pPr>
              <a:defRPr/>
            </a:pPr>
            <a:r>
              <a:rPr lang="en-GB"/>
              <a:t>Slide# : </a:t>
            </a:r>
            <a:fld id="{DD1D2092-0777-BF4C-88E2-1340A0000308}"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November 22, 2021</a:t>
            </a:r>
            <a:endParaRPr lang="en-GB"/>
          </a:p>
        </p:txBody>
      </p:sp>
      <p:sp>
        <p:nvSpPr>
          <p:cNvPr id="3" name="Rectangle 6"/>
          <p:cNvSpPr>
            <a:spLocks noGrp="1" noChangeArrowheads="1"/>
          </p:cNvSpPr>
          <p:nvPr>
            <p:ph type="sldNum" sz="quarter" idx="11"/>
          </p:nvPr>
        </p:nvSpPr>
        <p:spPr>
          <a:ln/>
        </p:spPr>
        <p:txBody>
          <a:bodyPr/>
          <a:lstStyle>
            <a:lvl1pPr>
              <a:defRPr/>
            </a:lvl1pPr>
          </a:lstStyle>
          <a:p>
            <a:pPr>
              <a:defRPr/>
            </a:pPr>
            <a:r>
              <a:rPr lang="en-GB"/>
              <a:t>Slide# : </a:t>
            </a:r>
            <a:fld id="{4C531B78-991B-8F42-B930-01AC4862E0CC}"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November 22, 2021</a:t>
            </a:r>
            <a:endParaRPr lang="en-GB"/>
          </a:p>
        </p:txBody>
      </p:sp>
      <p:sp>
        <p:nvSpPr>
          <p:cNvPr id="6" name="Rectangle 6"/>
          <p:cNvSpPr>
            <a:spLocks noGrp="1" noChangeArrowheads="1"/>
          </p:cNvSpPr>
          <p:nvPr>
            <p:ph type="sldNum" sz="quarter" idx="11"/>
          </p:nvPr>
        </p:nvSpPr>
        <p:spPr>
          <a:ln/>
        </p:spPr>
        <p:txBody>
          <a:bodyPr/>
          <a:lstStyle>
            <a:lvl1pPr>
              <a:defRPr/>
            </a:lvl1pPr>
          </a:lstStyle>
          <a:p>
            <a:pPr>
              <a:defRPr/>
            </a:pPr>
            <a:r>
              <a:rPr lang="en-GB"/>
              <a:t>Slide# : </a:t>
            </a:r>
            <a:fld id="{25F82D41-45D3-5B43-9969-AC02E2EA88FA}"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November 22, 2021</a:t>
            </a:r>
            <a:endParaRPr lang="en-GB"/>
          </a:p>
        </p:txBody>
      </p:sp>
      <p:sp>
        <p:nvSpPr>
          <p:cNvPr id="6" name="Rectangle 6"/>
          <p:cNvSpPr>
            <a:spLocks noGrp="1" noChangeArrowheads="1"/>
          </p:cNvSpPr>
          <p:nvPr>
            <p:ph type="sldNum" sz="quarter" idx="11"/>
          </p:nvPr>
        </p:nvSpPr>
        <p:spPr>
          <a:ln/>
        </p:spPr>
        <p:txBody>
          <a:bodyPr/>
          <a:lstStyle>
            <a:lvl1pPr>
              <a:defRPr/>
            </a:lvl1pPr>
          </a:lstStyle>
          <a:p>
            <a:pPr>
              <a:defRPr/>
            </a:pPr>
            <a:r>
              <a:rPr lang="en-GB"/>
              <a:t>Slide# : </a:t>
            </a:r>
            <a:fld id="{590E3617-DCC1-9141-916C-B24AFA9CDB1B}"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304800" y="609600"/>
            <a:ext cx="9296400" cy="3200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a:off x="685800" y="6400800"/>
            <a:ext cx="31369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1" baseline="0" smtClean="0">
                <a:solidFill>
                  <a:schemeClr val="accent1"/>
                </a:solidFill>
              </a:defRPr>
            </a:lvl1pPr>
          </a:lstStyle>
          <a:p>
            <a:pPr>
              <a:defRPr/>
            </a:pPr>
            <a:r>
              <a:rPr lang="en-US"/>
              <a:t>November 22, 2021</a:t>
            </a:r>
            <a:endParaRPr lang="en-GB"/>
          </a:p>
        </p:txBody>
      </p:sp>
      <p:sp>
        <p:nvSpPr>
          <p:cNvPr id="1030" name="Rectangle 6"/>
          <p:cNvSpPr>
            <a:spLocks noGrp="1" noChangeArrowheads="1"/>
          </p:cNvSpPr>
          <p:nvPr>
            <p:ph type="sldNum" sz="quarter" idx="4"/>
          </p:nvPr>
        </p:nvSpPr>
        <p:spPr bwMode="auto">
          <a:xfrm>
            <a:off x="7181850" y="6400800"/>
            <a:ext cx="206375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1" baseline="0">
                <a:solidFill>
                  <a:schemeClr val="accent1"/>
                </a:solidFill>
              </a:defRPr>
            </a:lvl1pPr>
          </a:lstStyle>
          <a:p>
            <a:pPr>
              <a:defRPr/>
            </a:pPr>
            <a:r>
              <a:rPr lang="en-GB"/>
              <a:t>Slide# : </a:t>
            </a:r>
            <a:fld id="{740F9DD0-2E84-1144-8C3B-A5A01696510F}" type="slidenum">
              <a:rPr lang="en-GB"/>
              <a:pPr>
                <a:defRPr/>
              </a:pPr>
              <a:t>‹#›</a:t>
            </a:fld>
            <a:endParaRPr lang="en-GB"/>
          </a:p>
        </p:txBody>
      </p:sp>
      <p:sp>
        <p:nvSpPr>
          <p:cNvPr id="2" name="AutoShape 8"/>
          <p:cNvSpPr>
            <a:spLocks noGrp="1" noChangeArrowheads="1"/>
          </p:cNvSpPr>
          <p:nvPr>
            <p:ph type="title"/>
          </p:nvPr>
        </p:nvSpPr>
        <p:spPr bwMode="auto">
          <a:xfrm>
            <a:off x="0" y="0"/>
            <a:ext cx="9906000" cy="533400"/>
          </a:xfrm>
          <a:prstGeom prst="bevel">
            <a:avLst>
              <a:gd name="adj" fmla="val 3787"/>
            </a:avLst>
          </a:prstGeom>
          <a:gradFill rotWithShape="0">
            <a:gsLst>
              <a:gs pos="0">
                <a:srgbClr val="002F47"/>
              </a:gs>
              <a:gs pos="100000">
                <a:srgbClr val="006699"/>
              </a:gs>
            </a:gsLst>
            <a:lin ang="0" scaled="1"/>
          </a:gradFill>
          <a:ln w="9525">
            <a:solidFill>
              <a:srgbClr val="006699"/>
            </a:solidFill>
            <a:miter lim="800000"/>
            <a:headEnd/>
            <a:tailEnd/>
          </a:ln>
        </p:spPr>
        <p:txBody>
          <a:bodyPr vert="horz" wrap="square" lIns="91440" tIns="45720" rIns="91440" bIns="45720" numCol="1" anchor="ctr" anchorCtr="0" compatLnSpc="1">
            <a:prstTxWarp prst="textNoShape">
              <a:avLst/>
            </a:prstTxWarp>
          </a:bodyPr>
          <a:lstStyle/>
          <a:p>
            <a:pPr lvl="0"/>
            <a:r>
              <a:rPr lang="it-IT"/>
              <a:t>Click to edit Master title style</a:t>
            </a:r>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hdr="0" dt="0"/>
  <p:txStyles>
    <p:titleStyle>
      <a:lvl1pPr algn="ctr" rtl="0" eaLnBrk="0" fontAlgn="base" hangingPunct="0">
        <a:spcBef>
          <a:spcPct val="0"/>
        </a:spcBef>
        <a:spcAft>
          <a:spcPct val="0"/>
        </a:spcAft>
        <a:defRPr sz="2800">
          <a:solidFill>
            <a:schemeClr val="bg1"/>
          </a:solidFill>
          <a:latin typeface="+mj-lt"/>
          <a:ea typeface="ＭＳ Ｐゴシック" charset="-128"/>
          <a:cs typeface="ＭＳ Ｐゴシック" charset="-128"/>
        </a:defRPr>
      </a:lvl1pPr>
      <a:lvl2pPr algn="ctr" rtl="0" eaLnBrk="0" fontAlgn="base" hangingPunct="0">
        <a:spcBef>
          <a:spcPct val="0"/>
        </a:spcBef>
        <a:spcAft>
          <a:spcPct val="0"/>
        </a:spcAft>
        <a:defRPr sz="2800">
          <a:solidFill>
            <a:schemeClr val="bg1"/>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800">
          <a:solidFill>
            <a:schemeClr val="bg1"/>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800">
          <a:solidFill>
            <a:schemeClr val="bg1"/>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800">
          <a:solidFill>
            <a:schemeClr val="bg1"/>
          </a:solidFill>
          <a:latin typeface="Helvetica" charset="0"/>
          <a:ea typeface="ＭＳ Ｐゴシック" charset="-128"/>
          <a:cs typeface="ＭＳ Ｐゴシック" charset="-128"/>
        </a:defRPr>
      </a:lvl5pPr>
      <a:lvl6pPr marL="457200" algn="ctr" rtl="0" eaLnBrk="0" fontAlgn="base" hangingPunct="0">
        <a:spcBef>
          <a:spcPct val="0"/>
        </a:spcBef>
        <a:spcAft>
          <a:spcPct val="0"/>
        </a:spcAft>
        <a:defRPr sz="2800">
          <a:solidFill>
            <a:schemeClr val="bg1"/>
          </a:solidFill>
          <a:latin typeface="Helvetica" charset="0"/>
        </a:defRPr>
      </a:lvl6pPr>
      <a:lvl7pPr marL="914400" algn="ctr" rtl="0" eaLnBrk="0" fontAlgn="base" hangingPunct="0">
        <a:spcBef>
          <a:spcPct val="0"/>
        </a:spcBef>
        <a:spcAft>
          <a:spcPct val="0"/>
        </a:spcAft>
        <a:defRPr sz="2800">
          <a:solidFill>
            <a:schemeClr val="bg1"/>
          </a:solidFill>
          <a:latin typeface="Helvetica" charset="0"/>
        </a:defRPr>
      </a:lvl7pPr>
      <a:lvl8pPr marL="1371600" algn="ctr" rtl="0" eaLnBrk="0" fontAlgn="base" hangingPunct="0">
        <a:spcBef>
          <a:spcPct val="0"/>
        </a:spcBef>
        <a:spcAft>
          <a:spcPct val="0"/>
        </a:spcAft>
        <a:defRPr sz="2800">
          <a:solidFill>
            <a:schemeClr val="bg1"/>
          </a:solidFill>
          <a:latin typeface="Helvetica" charset="0"/>
        </a:defRPr>
      </a:lvl8pPr>
      <a:lvl9pPr marL="1828800" algn="ctr" rtl="0" eaLnBrk="0" fontAlgn="base" hangingPunct="0">
        <a:spcBef>
          <a:spcPct val="0"/>
        </a:spcBef>
        <a:spcAft>
          <a:spcPct val="0"/>
        </a:spcAft>
        <a:defRPr sz="2800">
          <a:solidFill>
            <a:schemeClr val="bg1"/>
          </a:solidFill>
          <a:latin typeface="Helvetica" charset="0"/>
        </a:defRPr>
      </a:lvl9pPr>
    </p:titleStyle>
    <p:bodyStyle>
      <a:lvl1pPr marL="342900" indent="-342900" algn="l" rtl="0" eaLnBrk="0" fontAlgn="base" hangingPunct="0">
        <a:spcBef>
          <a:spcPct val="20000"/>
        </a:spcBef>
        <a:spcAft>
          <a:spcPct val="0"/>
        </a:spcAft>
        <a:buClr>
          <a:srgbClr val="FF0000"/>
        </a:buClr>
        <a:buFont typeface="Wingdings" charset="2"/>
        <a:buChar char="l"/>
        <a:defRPr>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FF0000"/>
        </a:buClr>
        <a:buFont typeface="Wingdings" charset="2"/>
        <a:buChar char="Ø"/>
        <a:defRPr>
          <a:solidFill>
            <a:schemeClr val="tx1"/>
          </a:solidFill>
          <a:latin typeface="+mn-lt"/>
          <a:ea typeface="ＭＳ Ｐゴシック" charset="-128"/>
        </a:defRPr>
      </a:lvl2pPr>
      <a:lvl3pPr marL="1143000" indent="-228600" algn="l" rtl="0" eaLnBrk="0" fontAlgn="base" hangingPunct="0">
        <a:spcBef>
          <a:spcPct val="20000"/>
        </a:spcBef>
        <a:spcAft>
          <a:spcPct val="0"/>
        </a:spcAft>
        <a:buFont typeface="Wingdings" charset="2"/>
        <a:buChar char="è"/>
        <a:defRPr>
          <a:solidFill>
            <a:schemeClr val="tx1"/>
          </a:solidFill>
          <a:latin typeface="+mn-lt"/>
          <a:ea typeface="ＭＳ Ｐゴシック" charset="-128"/>
        </a:defRPr>
      </a:lvl3pPr>
      <a:lvl4pPr marL="16002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4pPr>
      <a:lvl5pPr marL="20574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5pPr>
      <a:lvl6pPr marL="25146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6pPr>
      <a:lvl7pPr marL="29718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7pPr>
      <a:lvl8pPr marL="34290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8pPr>
      <a:lvl9pPr marL="38862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nobelprize.org/prizes/physics/2013/englert/fact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nobelprize.org/prizes/physics/2013/higgs/facts/"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hyperlink" Target="https://en.wikipedia.org/wiki/Particle_accelerato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t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Grp="1" noChangeArrowheads="1"/>
          </p:cNvSpPr>
          <p:nvPr>
            <p:ph type="sldNum" sz="quarter" idx="12"/>
          </p:nvPr>
        </p:nvSpPr>
        <p:spPr>
          <a:noFill/>
        </p:spPr>
        <p:txBody>
          <a:bodyPr/>
          <a:lstStyle/>
          <a:p>
            <a:fld id="{B6DE4749-2CD5-4443-B1B1-7F9F2F27E758}" type="slidenum">
              <a:rPr lang="en-GB"/>
              <a:pPr/>
              <a:t>1</a:t>
            </a:fld>
            <a:endParaRPr lang="en-GB" dirty="0"/>
          </a:p>
        </p:txBody>
      </p:sp>
      <p:sp>
        <p:nvSpPr>
          <p:cNvPr id="15363" name="Rectangle 2"/>
          <p:cNvSpPr>
            <a:spLocks noGrp="1" noChangeArrowheads="1"/>
          </p:cNvSpPr>
          <p:nvPr>
            <p:ph type="subTitle" idx="1"/>
          </p:nvPr>
        </p:nvSpPr>
        <p:spPr>
          <a:xfrm>
            <a:off x="685800" y="207433"/>
            <a:ext cx="8839200" cy="5334000"/>
          </a:xfrm>
          <a:noFill/>
        </p:spPr>
        <p:txBody>
          <a:bodyPr/>
          <a:lstStyle/>
          <a:p>
            <a:endParaRPr lang="en-AT" sz="3600" b="1" dirty="0"/>
          </a:p>
          <a:p>
            <a:r>
              <a:rPr lang="en-AT" sz="3600" b="1" dirty="0">
                <a:solidFill>
                  <a:srgbClr val="FF0000"/>
                </a:solidFill>
              </a:rPr>
              <a:t>Acceleratore for Science, Technology and Applications</a:t>
            </a:r>
            <a:endParaRPr lang="en-AT" sz="4000" b="1" dirty="0">
              <a:solidFill>
                <a:srgbClr val="FF0000"/>
              </a:solidFill>
            </a:endParaRPr>
          </a:p>
          <a:p>
            <a:r>
              <a:rPr lang="en-US" sz="3600" b="1" dirty="0">
                <a:solidFill>
                  <a:srgbClr val="FF0000"/>
                </a:solidFill>
              </a:rPr>
              <a:t>A premise to n-</a:t>
            </a:r>
            <a:r>
              <a:rPr lang="en-US" sz="3600" b="1" dirty="0" err="1">
                <a:solidFill>
                  <a:srgbClr val="FF0000"/>
                </a:solidFill>
              </a:rPr>
              <a:t>tof</a:t>
            </a:r>
            <a:r>
              <a:rPr lang="en-US" sz="3600" b="1" dirty="0">
                <a:solidFill>
                  <a:srgbClr val="FF0000"/>
                </a:solidFill>
              </a:rPr>
              <a:t> physics programs</a:t>
            </a:r>
            <a:endParaRPr lang="en-GB" sz="3600" dirty="0">
              <a:solidFill>
                <a:srgbClr val="FF0000"/>
              </a:solidFill>
              <a:latin typeface="Comic Sans MS" charset="0"/>
              <a:ea typeface="Times" charset="0"/>
              <a:cs typeface="Times" charset="0"/>
            </a:endParaRPr>
          </a:p>
          <a:p>
            <a:endParaRPr lang="en-GB" sz="2800" dirty="0">
              <a:solidFill>
                <a:srgbClr val="0000FF"/>
              </a:solidFill>
              <a:latin typeface="Comic Sans MS" charset="0"/>
              <a:ea typeface="Times" charset="0"/>
              <a:cs typeface="Times" charset="0"/>
            </a:endParaRPr>
          </a:p>
          <a:p>
            <a:r>
              <a:rPr lang="en-GB" sz="2800" dirty="0">
                <a:solidFill>
                  <a:srgbClr val="0000FF"/>
                </a:solidFill>
                <a:latin typeface="Comic Sans MS" charset="0"/>
                <a:ea typeface="Times" charset="0"/>
                <a:cs typeface="Times" charset="0"/>
              </a:rPr>
              <a:t>Carlo Rubbia</a:t>
            </a:r>
          </a:p>
          <a:p>
            <a:r>
              <a:rPr lang="en-AT" sz="2800" dirty="0">
                <a:solidFill>
                  <a:srgbClr val="0070C0"/>
                </a:solidFill>
              </a:rPr>
              <a:t>GSSI, Gran Sasso Science Institute </a:t>
            </a:r>
            <a:r>
              <a:rPr lang="en-US" sz="2800" i="1" dirty="0">
                <a:solidFill>
                  <a:srgbClr val="0070C0"/>
                </a:solidFill>
              </a:rPr>
              <a:t> </a:t>
            </a:r>
            <a:r>
              <a:rPr lang="en-US" sz="2800" dirty="0">
                <a:solidFill>
                  <a:srgbClr val="0070C0"/>
                </a:solidFill>
              </a:rPr>
              <a:t>L’Aquila, Italy</a:t>
            </a:r>
          </a:p>
          <a:p>
            <a:r>
              <a:rPr lang="en-US" sz="2800" dirty="0">
                <a:solidFill>
                  <a:srgbClr val="0070C0"/>
                </a:solidFill>
                <a:ea typeface="Times" charset="0"/>
                <a:cs typeface="Times" charset="0"/>
              </a:rPr>
              <a:t>Life member of the Senate of the Italian Republic</a:t>
            </a:r>
            <a:endParaRPr lang="en-GB" sz="2800" dirty="0">
              <a:solidFill>
                <a:srgbClr val="0070C0"/>
              </a:solidFill>
              <a:ea typeface="Times" charset="0"/>
              <a:cs typeface="Times" charset="0"/>
            </a:endParaRPr>
          </a:p>
        </p:txBody>
      </p:sp>
      <p:sp>
        <p:nvSpPr>
          <p:cNvPr id="15364" name="Footer Placeholder 5"/>
          <p:cNvSpPr>
            <a:spLocks noGrp="1"/>
          </p:cNvSpPr>
          <p:nvPr>
            <p:ph type="ftr" sz="quarter" idx="11"/>
          </p:nvPr>
        </p:nvSpPr>
        <p:spPr>
          <a:xfrm>
            <a:off x="3384550" y="6076950"/>
            <a:ext cx="3136900" cy="457200"/>
          </a:xfrm>
          <a:noFill/>
        </p:spPr>
        <p:txBody>
          <a:bodyPr/>
          <a:lstStyle/>
          <a:p>
            <a:r>
              <a:rPr lang="en-US" sz="2400" dirty="0"/>
              <a:t>November 22, 2021</a:t>
            </a:r>
            <a:endParaRPr lang="en-GB"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BF01A-9AE2-9642-BDA0-C868FC8412A1}"/>
              </a:ext>
            </a:extLst>
          </p:cNvPr>
          <p:cNvSpPr>
            <a:spLocks noGrp="1"/>
          </p:cNvSpPr>
          <p:nvPr>
            <p:ph type="title"/>
          </p:nvPr>
        </p:nvSpPr>
        <p:spPr/>
        <p:txBody>
          <a:bodyPr/>
          <a:lstStyle/>
          <a:p>
            <a:r>
              <a:rPr lang="en-AT" dirty="0"/>
              <a:t>Transforming an existing accelerator into a collider</a:t>
            </a:r>
          </a:p>
        </p:txBody>
      </p:sp>
      <p:sp>
        <p:nvSpPr>
          <p:cNvPr id="3" name="Content Placeholder 2">
            <a:extLst>
              <a:ext uri="{FF2B5EF4-FFF2-40B4-BE49-F238E27FC236}">
                <a16:creationId xmlns:a16="http://schemas.microsoft.com/office/drawing/2014/main" id="{3F989353-6738-434F-BD8D-75E88D9348A3}"/>
              </a:ext>
            </a:extLst>
          </p:cNvPr>
          <p:cNvSpPr>
            <a:spLocks noGrp="1"/>
          </p:cNvSpPr>
          <p:nvPr>
            <p:ph idx="1"/>
          </p:nvPr>
        </p:nvSpPr>
        <p:spPr>
          <a:xfrm>
            <a:off x="304799" y="533400"/>
            <a:ext cx="9296400" cy="2778801"/>
          </a:xfrm>
        </p:spPr>
        <p:txBody>
          <a:bodyPr/>
          <a:lstStyle/>
          <a:p>
            <a:r>
              <a:rPr lang="en-US" sz="2400" dirty="0"/>
              <a:t>In 1976 Rubbia, McIntyre and Cline proposed to modify a proton accelerator into a proton–antiproton collider — at that time a proton accelerator was already running at Fermilab and it was under construction at CERN (SPS).</a:t>
            </a:r>
          </a:p>
          <a:p>
            <a:r>
              <a:rPr lang="en-US" sz="2400" dirty="0"/>
              <a:t>The scheme was proposed both at FNAL and at CERN, and was ultimately adopted at CERN for the SPS. </a:t>
            </a:r>
          </a:p>
          <a:p>
            <a:r>
              <a:rPr lang="en-US" sz="2400" dirty="0"/>
              <a:t>Program approval June 1978  - First W’s January 1983</a:t>
            </a:r>
          </a:p>
          <a:p>
            <a:endParaRPr lang="en-AT" dirty="0"/>
          </a:p>
        </p:txBody>
      </p:sp>
      <p:sp>
        <p:nvSpPr>
          <p:cNvPr id="4" name="Footer Placeholder 3">
            <a:extLst>
              <a:ext uri="{FF2B5EF4-FFF2-40B4-BE49-F238E27FC236}">
                <a16:creationId xmlns:a16="http://schemas.microsoft.com/office/drawing/2014/main" id="{7ADC292C-26B8-E145-965D-69A98308062A}"/>
              </a:ext>
            </a:extLst>
          </p:cNvPr>
          <p:cNvSpPr>
            <a:spLocks noGrp="1"/>
          </p:cNvSpPr>
          <p:nvPr>
            <p:ph type="ftr" sz="quarter" idx="10"/>
          </p:nvPr>
        </p:nvSpPr>
        <p:spPr/>
        <p:txBody>
          <a:bodyPr/>
          <a:lstStyle/>
          <a:p>
            <a:pPr>
              <a:defRPr/>
            </a:pPr>
            <a:r>
              <a:rPr lang="en-US"/>
              <a:t>November 22, 2021</a:t>
            </a:r>
            <a:endParaRPr lang="en-GB"/>
          </a:p>
        </p:txBody>
      </p:sp>
      <p:sp>
        <p:nvSpPr>
          <p:cNvPr id="5" name="Slide Number Placeholder 4">
            <a:extLst>
              <a:ext uri="{FF2B5EF4-FFF2-40B4-BE49-F238E27FC236}">
                <a16:creationId xmlns:a16="http://schemas.microsoft.com/office/drawing/2014/main" id="{4FF59CEB-B73A-F946-B7E4-B1F8B88A3198}"/>
              </a:ext>
            </a:extLst>
          </p:cNvPr>
          <p:cNvSpPr>
            <a:spLocks noGrp="1"/>
          </p:cNvSpPr>
          <p:nvPr>
            <p:ph type="sldNum" sz="quarter" idx="11"/>
          </p:nvPr>
        </p:nvSpPr>
        <p:spPr/>
        <p:txBody>
          <a:bodyPr/>
          <a:lstStyle/>
          <a:p>
            <a:pPr>
              <a:defRPr/>
            </a:pPr>
            <a:r>
              <a:rPr lang="en-GB"/>
              <a:t>Slide# : </a:t>
            </a:r>
            <a:fld id="{A86CEAE1-7B07-CE4F-A20C-236EDAD9CE90}" type="slidenum">
              <a:rPr lang="en-GB" smtClean="0"/>
              <a:pPr>
                <a:defRPr/>
              </a:pPr>
              <a:t>10</a:t>
            </a:fld>
            <a:endParaRPr lang="en-GB"/>
          </a:p>
        </p:txBody>
      </p:sp>
      <p:pic>
        <p:nvPicPr>
          <p:cNvPr id="1025" name="Picture 1" descr="page25image64242704">
            <a:extLst>
              <a:ext uri="{FF2B5EF4-FFF2-40B4-BE49-F238E27FC236}">
                <a16:creationId xmlns:a16="http://schemas.microsoft.com/office/drawing/2014/main" id="{C1C624FD-5F80-EE49-9B2E-A15DC38E63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312201"/>
            <a:ext cx="6620329" cy="3012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450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767BE-0EF8-9247-BC37-4EBE2F82EF18}"/>
              </a:ext>
            </a:extLst>
          </p:cNvPr>
          <p:cNvSpPr>
            <a:spLocks noGrp="1"/>
          </p:cNvSpPr>
          <p:nvPr>
            <p:ph type="title"/>
          </p:nvPr>
        </p:nvSpPr>
        <p:spPr/>
        <p:txBody>
          <a:bodyPr/>
          <a:lstStyle/>
          <a:p>
            <a:r>
              <a:rPr lang="en-AT" dirty="0"/>
              <a:t> the UA1 and UA2 experiments</a:t>
            </a:r>
          </a:p>
        </p:txBody>
      </p:sp>
      <p:sp>
        <p:nvSpPr>
          <p:cNvPr id="3" name="Content Placeholder 2">
            <a:extLst>
              <a:ext uri="{FF2B5EF4-FFF2-40B4-BE49-F238E27FC236}">
                <a16:creationId xmlns:a16="http://schemas.microsoft.com/office/drawing/2014/main" id="{AADA71EA-774B-3E4F-9C65-36AD961B12B7}"/>
              </a:ext>
            </a:extLst>
          </p:cNvPr>
          <p:cNvSpPr>
            <a:spLocks noGrp="1"/>
          </p:cNvSpPr>
          <p:nvPr>
            <p:ph idx="1"/>
          </p:nvPr>
        </p:nvSpPr>
        <p:spPr>
          <a:xfrm>
            <a:off x="0" y="609600"/>
            <a:ext cx="9906000" cy="6248400"/>
          </a:xfrm>
        </p:spPr>
        <p:txBody>
          <a:bodyPr/>
          <a:lstStyle/>
          <a:p>
            <a:r>
              <a:rPr lang="en-US" sz="2400" dirty="0"/>
              <a:t>The project was initiated in 1979 at the CERN Proton Antiproton collider.  The </a:t>
            </a:r>
            <a:r>
              <a:rPr lang="en-US" sz="2400" dirty="0" err="1"/>
              <a:t>SppS</a:t>
            </a:r>
            <a:r>
              <a:rPr lang="en-US" sz="2400" dirty="0"/>
              <a:t> began operation in July 1981, and by January 1983 the discovery of the W and Z were announced. </a:t>
            </a:r>
          </a:p>
          <a:p>
            <a:r>
              <a:rPr lang="en-US" sz="2400" dirty="0"/>
              <a:t>Rubbia and Van der Meer  received the 1984 Nobel Prize in Physics from the Nobel Committee, for </a:t>
            </a:r>
            <a:r>
              <a:rPr lang="en-US" sz="2400" i="1" dirty="0"/>
              <a:t>"(...) their decisive contribution to the large project, which led to the discovery of the field particles W and Z (...)".</a:t>
            </a:r>
            <a:r>
              <a:rPr lang="en-US" sz="2400" i="1" baseline="30000" dirty="0"/>
              <a:t> </a:t>
            </a:r>
          </a:p>
          <a:p>
            <a:r>
              <a:rPr lang="en-US" sz="2400" dirty="0"/>
              <a:t>The Nobel prize was given to Rubbia for his </a:t>
            </a:r>
            <a:r>
              <a:rPr lang="en-US" sz="2400" i="1" dirty="0"/>
              <a:t>"idea to convert an existent large accelerator into a storage ring for protons and antiprotons", </a:t>
            </a:r>
            <a:r>
              <a:rPr lang="en-US" sz="2400" dirty="0"/>
              <a:t>i.e. the conception of the </a:t>
            </a:r>
            <a:r>
              <a:rPr lang="en-US" sz="2400" dirty="0" err="1"/>
              <a:t>SppS</a:t>
            </a:r>
            <a:r>
              <a:rPr lang="en-US" sz="2400" dirty="0"/>
              <a:t>, and to Van der Meer for his </a:t>
            </a:r>
            <a:r>
              <a:rPr lang="en-US" sz="2400" i="1" dirty="0"/>
              <a:t>" ingenious method for dense packing and storage of proton, now applied for antiprotons"</a:t>
            </a:r>
            <a:r>
              <a:rPr lang="en-US" sz="2400" dirty="0"/>
              <a:t>, i.e. the devise of the technology for stochastic cooling.</a:t>
            </a:r>
          </a:p>
          <a:p>
            <a:r>
              <a:rPr lang="en-US" sz="2400" dirty="0"/>
              <a:t>The conception, construction and operation of the </a:t>
            </a:r>
            <a:r>
              <a:rPr lang="en-US" sz="2400" dirty="0" err="1"/>
              <a:t>SppS</a:t>
            </a:r>
            <a:r>
              <a:rPr lang="en-US" sz="2400" dirty="0"/>
              <a:t> were considered as great technical achievements. </a:t>
            </a:r>
            <a:endParaRPr lang="en-AT" sz="2400" dirty="0"/>
          </a:p>
        </p:txBody>
      </p:sp>
      <p:sp>
        <p:nvSpPr>
          <p:cNvPr id="4" name="Footer Placeholder 3">
            <a:extLst>
              <a:ext uri="{FF2B5EF4-FFF2-40B4-BE49-F238E27FC236}">
                <a16:creationId xmlns:a16="http://schemas.microsoft.com/office/drawing/2014/main" id="{7B5C29ED-39AC-0D4A-8F82-39812880E6C8}"/>
              </a:ext>
            </a:extLst>
          </p:cNvPr>
          <p:cNvSpPr>
            <a:spLocks noGrp="1"/>
          </p:cNvSpPr>
          <p:nvPr>
            <p:ph type="ftr" sz="quarter" idx="10"/>
          </p:nvPr>
        </p:nvSpPr>
        <p:spPr/>
        <p:txBody>
          <a:bodyPr/>
          <a:lstStyle/>
          <a:p>
            <a:pPr>
              <a:defRPr/>
            </a:pPr>
            <a:r>
              <a:rPr lang="en-US"/>
              <a:t>November 22, 2021</a:t>
            </a:r>
            <a:endParaRPr lang="en-GB" dirty="0"/>
          </a:p>
        </p:txBody>
      </p:sp>
      <p:sp>
        <p:nvSpPr>
          <p:cNvPr id="5" name="Slide Number Placeholder 4">
            <a:extLst>
              <a:ext uri="{FF2B5EF4-FFF2-40B4-BE49-F238E27FC236}">
                <a16:creationId xmlns:a16="http://schemas.microsoft.com/office/drawing/2014/main" id="{6C4CABA2-3376-B04A-805E-E27098CC1FF4}"/>
              </a:ext>
            </a:extLst>
          </p:cNvPr>
          <p:cNvSpPr>
            <a:spLocks noGrp="1"/>
          </p:cNvSpPr>
          <p:nvPr>
            <p:ph type="sldNum" sz="quarter" idx="11"/>
          </p:nvPr>
        </p:nvSpPr>
        <p:spPr/>
        <p:txBody>
          <a:bodyPr/>
          <a:lstStyle/>
          <a:p>
            <a:pPr>
              <a:defRPr/>
            </a:pPr>
            <a:r>
              <a:rPr lang="en-GB" dirty="0"/>
              <a:t>Slide# : </a:t>
            </a:r>
            <a:fld id="{A86CEAE1-7B07-CE4F-A20C-236EDAD9CE90}" type="slidenum">
              <a:rPr lang="en-GB" smtClean="0"/>
              <a:pPr>
                <a:defRPr/>
              </a:pPr>
              <a:t>11</a:t>
            </a:fld>
            <a:endParaRPr lang="en-GB" dirty="0"/>
          </a:p>
        </p:txBody>
      </p:sp>
    </p:spTree>
    <p:extLst>
      <p:ext uri="{BB962C8B-B14F-4D97-AF65-F5344CB8AC3E}">
        <p14:creationId xmlns:p14="http://schemas.microsoft.com/office/powerpoint/2010/main" val="2776787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Advances in the theory</a:t>
            </a:r>
          </a:p>
        </p:txBody>
      </p:sp>
      <p:sp>
        <p:nvSpPr>
          <p:cNvPr id="3" name="Content Placeholder 2"/>
          <p:cNvSpPr>
            <a:spLocks noGrp="1"/>
          </p:cNvSpPr>
          <p:nvPr>
            <p:ph idx="1"/>
          </p:nvPr>
        </p:nvSpPr>
        <p:spPr>
          <a:xfrm>
            <a:off x="457200" y="533400"/>
            <a:ext cx="9204326" cy="5638800"/>
          </a:xfrm>
        </p:spPr>
        <p:txBody>
          <a:bodyPr/>
          <a:lstStyle/>
          <a:p>
            <a:pPr>
              <a:lnSpc>
                <a:spcPts val="2980"/>
              </a:lnSpc>
            </a:pPr>
            <a:r>
              <a:rPr lang="en-US" sz="2400" dirty="0"/>
              <a:t>Following the Symmetry Breaking papers by Peter Higgs and François Englert in 1964, Steven Weinberg and Abdus Salam applied the Higgs mechanism to a model of electroweak symmetry breaking for the interaction between a scalar boson and the electroweak symmetry theory.</a:t>
            </a:r>
          </a:p>
          <a:p>
            <a:pPr>
              <a:lnSpc>
                <a:spcPts val="2980"/>
              </a:lnSpc>
            </a:pPr>
            <a:r>
              <a:rPr lang="en-US" sz="2400" dirty="0"/>
              <a:t>For this achievement, Salam, Glashow, and Weinberg were jointly awarded the Nobel Prize in Physics in  1979  :</a:t>
            </a:r>
          </a:p>
          <a:p>
            <a:pPr lvl="1">
              <a:lnSpc>
                <a:spcPts val="2980"/>
              </a:lnSpc>
            </a:pPr>
            <a:r>
              <a:rPr lang="en-US" sz="2400" dirty="0"/>
              <a:t> </a:t>
            </a:r>
            <a:r>
              <a:rPr lang="en-US" sz="2400" i="1" dirty="0"/>
              <a:t>"For their contributions to the theory of the unified weak and electromagnetic interaction between elementary particles, including, inter alia, the prediction of the weak neutral current”</a:t>
            </a:r>
            <a:r>
              <a:rPr lang="en-US" sz="2400" dirty="0"/>
              <a:t>.</a:t>
            </a:r>
          </a:p>
          <a:p>
            <a:pPr>
              <a:lnSpc>
                <a:spcPts val="2980"/>
              </a:lnSpc>
            </a:pPr>
            <a:r>
              <a:rPr lang="en-US" sz="2400" dirty="0"/>
              <a:t>The theory (and the Nobel Prize) required also one new, massive neutral scalar particle, the Higgs— to be detected experimentally.</a:t>
            </a:r>
          </a:p>
          <a:p>
            <a:pPr marL="0" indent="0">
              <a:lnSpc>
                <a:spcPts val="2980"/>
              </a:lnSpc>
              <a:buNone/>
            </a:pPr>
            <a:endParaRPr lang="en-US" sz="2400" dirty="0"/>
          </a:p>
          <a:p>
            <a:pPr marL="0" indent="0">
              <a:lnSpc>
                <a:spcPts val="2980"/>
              </a:lnSpc>
              <a:buNone/>
            </a:pPr>
            <a:endParaRPr lang="en-US" sz="2400" dirty="0"/>
          </a:p>
        </p:txBody>
      </p:sp>
      <p:sp>
        <p:nvSpPr>
          <p:cNvPr id="4" name="Footer Placeholder 3"/>
          <p:cNvSpPr>
            <a:spLocks noGrp="1"/>
          </p:cNvSpPr>
          <p:nvPr>
            <p:ph type="ftr" sz="quarter" idx="10"/>
          </p:nvPr>
        </p:nvSpPr>
        <p:spPr/>
        <p:txBody>
          <a:bodyPr/>
          <a:lstStyle/>
          <a:p>
            <a:pPr>
              <a:defRPr/>
            </a:pPr>
            <a:r>
              <a:rPr lang="en-US"/>
              <a:t>November 22, 2021</a:t>
            </a:r>
            <a:endParaRPr lang="en-GB"/>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12</a:t>
            </a:fld>
            <a:endParaRPr lang="en-GB"/>
          </a:p>
        </p:txBody>
      </p:sp>
    </p:spTree>
    <p:extLst>
      <p:ext uri="{BB962C8B-B14F-4D97-AF65-F5344CB8AC3E}">
        <p14:creationId xmlns:p14="http://schemas.microsoft.com/office/powerpoint/2010/main" val="1704915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Theorists and experimentalists joining at the Nobel </a:t>
            </a:r>
            <a:r>
              <a:rPr lang="en-GB" dirty="0" err="1"/>
              <a:t>Cerimony</a:t>
            </a:r>
            <a:endParaRPr lang="en-GB" dirty="0"/>
          </a:p>
        </p:txBody>
      </p:sp>
      <p:sp>
        <p:nvSpPr>
          <p:cNvPr id="3" name="Content Placeholder 2"/>
          <p:cNvSpPr>
            <a:spLocks noGrp="1"/>
          </p:cNvSpPr>
          <p:nvPr>
            <p:ph idx="1"/>
          </p:nvPr>
        </p:nvSpPr>
        <p:spPr>
          <a:xfrm>
            <a:off x="228600" y="5562600"/>
            <a:ext cx="9296400" cy="762000"/>
          </a:xfrm>
        </p:spPr>
        <p:txBody>
          <a:bodyPr/>
          <a:lstStyle/>
          <a:p>
            <a:pPr algn="ctr">
              <a:buNone/>
            </a:pPr>
            <a:r>
              <a:rPr lang="en-GB" dirty="0"/>
              <a:t>C. Rubbia and S. </a:t>
            </a:r>
            <a:r>
              <a:rPr lang="en-US" dirty="0"/>
              <a:t>van der Meer,</a:t>
            </a:r>
            <a:r>
              <a:rPr lang="en-GB" dirty="0"/>
              <a:t> in the first raw, receiving the Prize  with in the second raw A. Salam (1, with the turban), S. Glashow (2) and S. Weinberg (3) celebrating at the 1984 Nobel Prize Ceremony  </a:t>
            </a:r>
          </a:p>
        </p:txBody>
      </p:sp>
      <p:sp>
        <p:nvSpPr>
          <p:cNvPr id="4" name="Footer Placeholder 3"/>
          <p:cNvSpPr>
            <a:spLocks noGrp="1"/>
          </p:cNvSpPr>
          <p:nvPr>
            <p:ph type="ftr" sz="quarter" idx="10"/>
          </p:nvPr>
        </p:nvSpPr>
        <p:spPr/>
        <p:txBody>
          <a:bodyPr/>
          <a:lstStyle/>
          <a:p>
            <a:pPr>
              <a:defRPr/>
            </a:pPr>
            <a:r>
              <a:rPr lang="en-US"/>
              <a:t>November 22, 2021</a:t>
            </a:r>
            <a:endParaRPr lang="en-GB" dirty="0"/>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13</a:t>
            </a:fld>
            <a:endParaRPr lang="en-GB"/>
          </a:p>
        </p:txBody>
      </p:sp>
      <p:pic>
        <p:nvPicPr>
          <p:cNvPr id="7" name="Picture 6" descr="2014_09_30_11_05_02_Page_2.tiff"/>
          <p:cNvPicPr>
            <a:picLocks noChangeAspect="1"/>
          </p:cNvPicPr>
          <p:nvPr/>
        </p:nvPicPr>
        <p:blipFill>
          <a:blip r:embed="rId2"/>
          <a:stretch>
            <a:fillRect/>
          </a:stretch>
        </p:blipFill>
        <p:spPr>
          <a:xfrm>
            <a:off x="1143000" y="533400"/>
            <a:ext cx="7162800" cy="4990060"/>
          </a:xfrm>
          <a:prstGeom prst="rect">
            <a:avLst/>
          </a:prstGeom>
        </p:spPr>
      </p:pic>
      <p:grpSp>
        <p:nvGrpSpPr>
          <p:cNvPr id="12" name="Group 11"/>
          <p:cNvGrpSpPr/>
          <p:nvPr/>
        </p:nvGrpSpPr>
        <p:grpSpPr>
          <a:xfrm>
            <a:off x="4792356" y="914400"/>
            <a:ext cx="313044" cy="838200"/>
            <a:chOff x="8949417" y="1676400"/>
            <a:chExt cx="313044" cy="838200"/>
          </a:xfrm>
        </p:grpSpPr>
        <p:sp>
          <p:nvSpPr>
            <p:cNvPr id="10" name="Down Arrow 9"/>
            <p:cNvSpPr/>
            <p:nvPr/>
          </p:nvSpPr>
          <p:spPr bwMode="auto">
            <a:xfrm>
              <a:off x="8991600" y="2057400"/>
              <a:ext cx="228600" cy="457200"/>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25000" dirty="0">
                <a:ln>
                  <a:noFill/>
                </a:ln>
                <a:solidFill>
                  <a:srgbClr val="FF0000"/>
                </a:solidFill>
                <a:effectLst/>
                <a:latin typeface="Helvetica" charset="0"/>
              </a:endParaRPr>
            </a:p>
          </p:txBody>
        </p:sp>
        <p:sp>
          <p:nvSpPr>
            <p:cNvPr id="11" name="TextBox 10"/>
            <p:cNvSpPr txBox="1"/>
            <p:nvPr/>
          </p:nvSpPr>
          <p:spPr>
            <a:xfrm>
              <a:off x="8949417" y="1676400"/>
              <a:ext cx="313044" cy="369332"/>
            </a:xfrm>
            <a:prstGeom prst="rect">
              <a:avLst/>
            </a:prstGeom>
            <a:noFill/>
          </p:spPr>
          <p:txBody>
            <a:bodyPr wrap="none" rtlCol="0">
              <a:spAutoFit/>
            </a:bodyPr>
            <a:lstStyle/>
            <a:p>
              <a:r>
                <a:rPr lang="en-GB" sz="1800" baseline="0" dirty="0">
                  <a:solidFill>
                    <a:schemeClr val="bg1"/>
                  </a:solidFill>
                </a:rPr>
                <a:t>1</a:t>
              </a:r>
            </a:p>
          </p:txBody>
        </p:sp>
      </p:grpSp>
      <p:grpSp>
        <p:nvGrpSpPr>
          <p:cNvPr id="13" name="Group 12"/>
          <p:cNvGrpSpPr/>
          <p:nvPr/>
        </p:nvGrpSpPr>
        <p:grpSpPr>
          <a:xfrm>
            <a:off x="3886200" y="914400"/>
            <a:ext cx="313044" cy="838200"/>
            <a:chOff x="8949417" y="1676400"/>
            <a:chExt cx="313044" cy="838200"/>
          </a:xfrm>
        </p:grpSpPr>
        <p:sp>
          <p:nvSpPr>
            <p:cNvPr id="14" name="Down Arrow 13"/>
            <p:cNvSpPr/>
            <p:nvPr/>
          </p:nvSpPr>
          <p:spPr bwMode="auto">
            <a:xfrm>
              <a:off x="8991600" y="2057400"/>
              <a:ext cx="228600" cy="457200"/>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25000" dirty="0">
                <a:ln>
                  <a:noFill/>
                </a:ln>
                <a:solidFill>
                  <a:srgbClr val="FF0000"/>
                </a:solidFill>
                <a:effectLst/>
                <a:latin typeface="Helvetica" charset="0"/>
              </a:endParaRPr>
            </a:p>
          </p:txBody>
        </p:sp>
        <p:sp>
          <p:nvSpPr>
            <p:cNvPr id="15" name="TextBox 14"/>
            <p:cNvSpPr txBox="1"/>
            <p:nvPr/>
          </p:nvSpPr>
          <p:spPr>
            <a:xfrm>
              <a:off x="8949417" y="1676400"/>
              <a:ext cx="313044" cy="369332"/>
            </a:xfrm>
            <a:prstGeom prst="rect">
              <a:avLst/>
            </a:prstGeom>
            <a:noFill/>
          </p:spPr>
          <p:txBody>
            <a:bodyPr wrap="none" rtlCol="0">
              <a:spAutoFit/>
            </a:bodyPr>
            <a:lstStyle/>
            <a:p>
              <a:r>
                <a:rPr lang="en-GB" sz="1800" baseline="0" dirty="0">
                  <a:solidFill>
                    <a:schemeClr val="bg1"/>
                  </a:solidFill>
                </a:rPr>
                <a:t>2</a:t>
              </a:r>
            </a:p>
          </p:txBody>
        </p:sp>
      </p:grpSp>
      <p:grpSp>
        <p:nvGrpSpPr>
          <p:cNvPr id="16" name="Group 15"/>
          <p:cNvGrpSpPr/>
          <p:nvPr/>
        </p:nvGrpSpPr>
        <p:grpSpPr>
          <a:xfrm>
            <a:off x="3039756" y="914400"/>
            <a:ext cx="313044" cy="838200"/>
            <a:chOff x="8949417" y="1676400"/>
            <a:chExt cx="313044" cy="838200"/>
          </a:xfrm>
        </p:grpSpPr>
        <p:sp>
          <p:nvSpPr>
            <p:cNvPr id="17" name="Down Arrow 16"/>
            <p:cNvSpPr/>
            <p:nvPr/>
          </p:nvSpPr>
          <p:spPr bwMode="auto">
            <a:xfrm>
              <a:off x="8991600" y="2057400"/>
              <a:ext cx="228600" cy="457200"/>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25000" dirty="0">
                <a:ln>
                  <a:noFill/>
                </a:ln>
                <a:solidFill>
                  <a:srgbClr val="FF0000"/>
                </a:solidFill>
                <a:effectLst/>
                <a:latin typeface="Helvetica" charset="0"/>
              </a:endParaRPr>
            </a:p>
          </p:txBody>
        </p:sp>
        <p:sp>
          <p:nvSpPr>
            <p:cNvPr id="18" name="TextBox 17"/>
            <p:cNvSpPr txBox="1"/>
            <p:nvPr/>
          </p:nvSpPr>
          <p:spPr>
            <a:xfrm>
              <a:off x="8949417" y="1676400"/>
              <a:ext cx="313044" cy="369332"/>
            </a:xfrm>
            <a:prstGeom prst="rect">
              <a:avLst/>
            </a:prstGeom>
            <a:noFill/>
          </p:spPr>
          <p:txBody>
            <a:bodyPr wrap="none" rtlCol="0">
              <a:spAutoFit/>
            </a:bodyPr>
            <a:lstStyle/>
            <a:p>
              <a:r>
                <a:rPr lang="en-GB" sz="1800" baseline="0" dirty="0">
                  <a:solidFill>
                    <a:schemeClr val="bg1"/>
                  </a:solidFill>
                </a:rPr>
                <a:t>3</a:t>
              </a:r>
            </a:p>
          </p:txBody>
        </p:sp>
      </p:grpSp>
    </p:spTree>
    <p:extLst>
      <p:ext uri="{BB962C8B-B14F-4D97-AF65-F5344CB8AC3E}">
        <p14:creationId xmlns:p14="http://schemas.microsoft.com/office/powerpoint/2010/main" val="736164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From model to a more complete theoretical description</a:t>
            </a:r>
          </a:p>
        </p:txBody>
      </p:sp>
      <p:sp>
        <p:nvSpPr>
          <p:cNvPr id="3" name="Content Placeholder 2"/>
          <p:cNvSpPr>
            <a:spLocks noGrp="1"/>
          </p:cNvSpPr>
          <p:nvPr>
            <p:ph idx="1"/>
          </p:nvPr>
        </p:nvSpPr>
        <p:spPr>
          <a:xfrm>
            <a:off x="304800" y="609600"/>
            <a:ext cx="9601200" cy="5715000"/>
          </a:xfrm>
        </p:spPr>
        <p:txBody>
          <a:bodyPr/>
          <a:lstStyle/>
          <a:p>
            <a:r>
              <a:rPr lang="en-GB" sz="2400" dirty="0"/>
              <a:t>During these years, very fundamental theoretical developments took place after the idea of the </a:t>
            </a:r>
            <a:r>
              <a:rPr lang="en-US" sz="2400" dirty="0"/>
              <a:t>Weinberg-Salam model</a:t>
            </a:r>
            <a:r>
              <a:rPr lang="en-GB" sz="2400" dirty="0"/>
              <a:t>. </a:t>
            </a:r>
            <a:endParaRPr lang="en-US" sz="2400" dirty="0"/>
          </a:p>
          <a:p>
            <a:r>
              <a:rPr lang="en-US" sz="2400" dirty="0" err="1"/>
              <a:t>Veltman</a:t>
            </a:r>
            <a:r>
              <a:rPr lang="en-US" sz="2400" dirty="0"/>
              <a:t> and </a:t>
            </a:r>
            <a:r>
              <a:rPr lang="en-US" sz="2400" dirty="0" err="1"/>
              <a:t>t’Hooft</a:t>
            </a:r>
            <a:r>
              <a:rPr lang="en-US" sz="2400" dirty="0"/>
              <a:t> in 1971 described a “gauge” which had a property that in all orders of perturbation theory there are only a finite number of infinities which then might be absorbed into a re-definition of parameters, essential to any true (</a:t>
            </a:r>
            <a:r>
              <a:rPr lang="en-US" sz="2400" dirty="0" err="1"/>
              <a:t>renormalizabile</a:t>
            </a:r>
            <a:r>
              <a:rPr lang="en-US" sz="2400" dirty="0"/>
              <a:t>) theory. </a:t>
            </a:r>
          </a:p>
          <a:p>
            <a:r>
              <a:rPr lang="en-US" sz="2400" dirty="0"/>
              <a:t>The theory might then be able to describe weak and electromagnetic interactions at energies beyond accelerators and maybe all the way up to ≈ 10</a:t>
            </a:r>
            <a:r>
              <a:rPr lang="en-US" sz="2400" baseline="30000" dirty="0"/>
              <a:t>19</a:t>
            </a:r>
            <a:r>
              <a:rPr lang="en-US" sz="2400" dirty="0"/>
              <a:t> </a:t>
            </a:r>
            <a:r>
              <a:rPr lang="en-US" sz="2400" dirty="0" err="1"/>
              <a:t>GeV</a:t>
            </a:r>
            <a:r>
              <a:rPr lang="en-US" sz="2400" dirty="0"/>
              <a:t>, the so called Planck mass scale (the initial big Bang).</a:t>
            </a:r>
          </a:p>
          <a:p>
            <a:r>
              <a:rPr lang="en-US" sz="2400" dirty="0"/>
              <a:t>The Nobel Prize in Physics 1999 was jointly awarded to </a:t>
            </a:r>
            <a:r>
              <a:rPr lang="en-US" sz="2400" dirty="0" err="1"/>
              <a:t>Veltman</a:t>
            </a:r>
            <a:r>
              <a:rPr lang="en-US" sz="2400" dirty="0"/>
              <a:t> and </a:t>
            </a:r>
            <a:r>
              <a:rPr lang="en-US" sz="2400" dirty="0" err="1"/>
              <a:t>t’Hooft</a:t>
            </a:r>
            <a:r>
              <a:rPr lang="en-US" sz="2400" dirty="0"/>
              <a:t>:  </a:t>
            </a:r>
            <a:r>
              <a:rPr lang="en-US" sz="2400" i="1" dirty="0"/>
              <a:t>"for elucidating the quantum structure of electroweak interactions in physics"</a:t>
            </a:r>
            <a:r>
              <a:rPr lang="en-US" sz="2400" dirty="0"/>
              <a:t> </a:t>
            </a:r>
          </a:p>
          <a:p>
            <a:endParaRPr lang="en-US" sz="2400" dirty="0"/>
          </a:p>
          <a:p>
            <a:endParaRPr lang="en-GB" sz="2400" dirty="0"/>
          </a:p>
        </p:txBody>
      </p:sp>
      <p:sp>
        <p:nvSpPr>
          <p:cNvPr id="4" name="Footer Placeholder 3"/>
          <p:cNvSpPr>
            <a:spLocks noGrp="1"/>
          </p:cNvSpPr>
          <p:nvPr>
            <p:ph type="ftr" sz="quarter" idx="10"/>
          </p:nvPr>
        </p:nvSpPr>
        <p:spPr/>
        <p:txBody>
          <a:bodyPr/>
          <a:lstStyle/>
          <a:p>
            <a:pPr>
              <a:defRPr/>
            </a:pPr>
            <a:r>
              <a:rPr lang="en-US"/>
              <a:t>November 22, 2021</a:t>
            </a:r>
            <a:endParaRPr lang="en-GB"/>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14</a:t>
            </a:fld>
            <a:endParaRPr lang="en-GB"/>
          </a:p>
        </p:txBody>
      </p:sp>
    </p:spTree>
    <p:extLst>
      <p:ext uri="{BB962C8B-B14F-4D97-AF65-F5344CB8AC3E}">
        <p14:creationId xmlns:p14="http://schemas.microsoft.com/office/powerpoint/2010/main" val="1158029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experimental discovery of the Neutral Currents</a:t>
            </a:r>
          </a:p>
        </p:txBody>
      </p:sp>
      <p:sp>
        <p:nvSpPr>
          <p:cNvPr id="3" name="Content Placeholder 2"/>
          <p:cNvSpPr>
            <a:spLocks noGrp="1"/>
          </p:cNvSpPr>
          <p:nvPr>
            <p:ph idx="1"/>
          </p:nvPr>
        </p:nvSpPr>
        <p:spPr>
          <a:xfrm>
            <a:off x="304800" y="609600"/>
            <a:ext cx="9448800" cy="5638800"/>
          </a:xfrm>
        </p:spPr>
        <p:txBody>
          <a:bodyPr/>
          <a:lstStyle/>
          <a:p>
            <a:r>
              <a:rPr lang="en-US" sz="2400" dirty="0"/>
              <a:t>These attractive developments did not guarantee that their theory was true: as always, this has been </a:t>
            </a:r>
            <a:r>
              <a:rPr lang="en-US" sz="2400" i="1" dirty="0">
                <a:solidFill>
                  <a:srgbClr val="FF0000"/>
                </a:solidFill>
              </a:rPr>
              <a:t>the ultimate matter for confirmations with experimental observations</a:t>
            </a:r>
            <a:r>
              <a:rPr lang="en-US" sz="2400" dirty="0"/>
              <a:t>.</a:t>
            </a:r>
          </a:p>
          <a:p>
            <a:r>
              <a:rPr lang="en-US" sz="2400" dirty="0"/>
              <a:t>In 1973 the so-called Neutral Currents were discovered in the neutrino reactions at CERN and promptly confirmed at </a:t>
            </a:r>
            <a:r>
              <a:rPr lang="en-US" sz="2400" dirty="0" err="1"/>
              <a:t>FermiLab</a:t>
            </a:r>
            <a:r>
              <a:rPr lang="en-US" sz="2400" dirty="0"/>
              <a:t>. </a:t>
            </a:r>
          </a:p>
          <a:p>
            <a:r>
              <a:rPr lang="en-US" sz="2400" dirty="0"/>
              <a:t> Experimental observations in neutrino interactions proved that beside the (then hypothetical] weak interaction mediated by the charged bosons W</a:t>
            </a:r>
            <a:r>
              <a:rPr lang="en-US" sz="2400" baseline="30000" dirty="0"/>
              <a:t>±</a:t>
            </a:r>
            <a:r>
              <a:rPr lang="en-US" sz="2400" dirty="0"/>
              <a:t> there was also a neutral electro-weak partner, the </a:t>
            </a:r>
            <a:r>
              <a:rPr lang="en-US" sz="2400" dirty="0" err="1"/>
              <a:t>Z</a:t>
            </a:r>
            <a:r>
              <a:rPr lang="en-US" sz="2400" baseline="30000" dirty="0" err="1"/>
              <a:t>o</a:t>
            </a:r>
            <a:r>
              <a:rPr lang="en-US" sz="2400" dirty="0"/>
              <a:t>. </a:t>
            </a:r>
          </a:p>
          <a:p>
            <a:r>
              <a:rPr lang="en-US" sz="2400" dirty="0"/>
              <a:t>This was, no doubt, another “Nobel Prize class”  experimental discovery which was however never recognized — in my view, mainly because of the early death of Andre </a:t>
            </a:r>
            <a:r>
              <a:rPr lang="en-US" sz="2400" dirty="0" err="1"/>
              <a:t>Lagarrigue</a:t>
            </a:r>
            <a:r>
              <a:rPr lang="en-US" sz="2400" dirty="0"/>
              <a:t>.</a:t>
            </a:r>
          </a:p>
          <a:p>
            <a:pPr marL="0" indent="0">
              <a:buNone/>
            </a:pPr>
            <a:endParaRPr lang="en-GB" sz="2400" dirty="0"/>
          </a:p>
        </p:txBody>
      </p:sp>
      <p:sp>
        <p:nvSpPr>
          <p:cNvPr id="4" name="Footer Placeholder 3"/>
          <p:cNvSpPr>
            <a:spLocks noGrp="1"/>
          </p:cNvSpPr>
          <p:nvPr>
            <p:ph type="ftr" sz="quarter" idx="10"/>
          </p:nvPr>
        </p:nvSpPr>
        <p:spPr/>
        <p:txBody>
          <a:bodyPr/>
          <a:lstStyle/>
          <a:p>
            <a:pPr>
              <a:defRPr/>
            </a:pPr>
            <a:r>
              <a:rPr lang="en-US"/>
              <a:t>November 22, 2021</a:t>
            </a:r>
            <a:endParaRPr lang="en-GB"/>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15</a:t>
            </a:fld>
            <a:endParaRPr lang="en-GB"/>
          </a:p>
        </p:txBody>
      </p:sp>
    </p:spTree>
    <p:extLst>
      <p:ext uri="{BB962C8B-B14F-4D97-AF65-F5344CB8AC3E}">
        <p14:creationId xmlns:p14="http://schemas.microsoft.com/office/powerpoint/2010/main" val="3188886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E6862-ADF1-2543-816C-9E8BBA813B6F}"/>
              </a:ext>
            </a:extLst>
          </p:cNvPr>
          <p:cNvSpPr>
            <a:spLocks noGrp="1"/>
          </p:cNvSpPr>
          <p:nvPr>
            <p:ph type="title"/>
          </p:nvPr>
        </p:nvSpPr>
        <p:spPr/>
        <p:txBody>
          <a:bodyPr/>
          <a:lstStyle/>
          <a:p>
            <a:r>
              <a:rPr lang="en-AT" dirty="0"/>
              <a:t>T</a:t>
            </a:r>
            <a:r>
              <a:rPr lang="en-US" dirty="0"/>
              <a:t>h</a:t>
            </a:r>
            <a:r>
              <a:rPr lang="en-AT" dirty="0"/>
              <a:t>e initial discovery of the muon neutrino</a:t>
            </a:r>
          </a:p>
        </p:txBody>
      </p:sp>
      <p:sp>
        <p:nvSpPr>
          <p:cNvPr id="3" name="Content Placeholder 2">
            <a:extLst>
              <a:ext uri="{FF2B5EF4-FFF2-40B4-BE49-F238E27FC236}">
                <a16:creationId xmlns:a16="http://schemas.microsoft.com/office/drawing/2014/main" id="{F0D53656-51FF-0541-A1F2-EFBD4B989D21}"/>
              </a:ext>
            </a:extLst>
          </p:cNvPr>
          <p:cNvSpPr>
            <a:spLocks noGrp="1"/>
          </p:cNvSpPr>
          <p:nvPr>
            <p:ph idx="1"/>
          </p:nvPr>
        </p:nvSpPr>
        <p:spPr>
          <a:xfrm>
            <a:off x="228600" y="838200"/>
            <a:ext cx="9448800" cy="5486400"/>
          </a:xfrm>
        </p:spPr>
        <p:txBody>
          <a:bodyPr/>
          <a:lstStyle/>
          <a:p>
            <a:r>
              <a:rPr lang="en-US" sz="2400" dirty="0"/>
              <a:t>The work rewarded was carried out in the 1960s. The muon is a relatively heavy, charged elementary particle which was discovered in cosmic radiation during the 1930s. The view, now accepted, of the paired grouping of elementary particles has its roots in this prizewinner’s discovery</a:t>
            </a:r>
          </a:p>
          <a:p>
            <a:r>
              <a:rPr lang="en-US" sz="2400" dirty="0"/>
              <a:t>The Nobel Prize in Physics 1988 was awarded jointly to Leon Lederman, M. Schwartz and J. Steinberger "for the neutrino beam method and the demonstration of the doublet structure of the leptons through the discovery of the muon neutrino." </a:t>
            </a:r>
          </a:p>
          <a:p>
            <a:r>
              <a:rPr lang="en-US" sz="2400" dirty="0"/>
              <a:t>The experiment was planned when the three researchers were associated with Columbia University in New York, and carried out using the Alternating Gradient Synchrotron (AGS) at Brookhaven National Accelerator Laboratory on Long Island.</a:t>
            </a:r>
          </a:p>
          <a:p>
            <a:r>
              <a:rPr lang="en-US" dirty="0"/>
              <a:t>.</a:t>
            </a:r>
            <a:endParaRPr lang="en-AT" dirty="0"/>
          </a:p>
        </p:txBody>
      </p:sp>
      <p:sp>
        <p:nvSpPr>
          <p:cNvPr id="4" name="Footer Placeholder 3">
            <a:extLst>
              <a:ext uri="{FF2B5EF4-FFF2-40B4-BE49-F238E27FC236}">
                <a16:creationId xmlns:a16="http://schemas.microsoft.com/office/drawing/2014/main" id="{4893637A-261F-0940-884E-1E65DEA2B72D}"/>
              </a:ext>
            </a:extLst>
          </p:cNvPr>
          <p:cNvSpPr>
            <a:spLocks noGrp="1"/>
          </p:cNvSpPr>
          <p:nvPr>
            <p:ph type="ftr" sz="quarter" idx="10"/>
          </p:nvPr>
        </p:nvSpPr>
        <p:spPr/>
        <p:txBody>
          <a:bodyPr/>
          <a:lstStyle/>
          <a:p>
            <a:pPr>
              <a:defRPr/>
            </a:pPr>
            <a:r>
              <a:rPr lang="en-US"/>
              <a:t>November 22, 2021</a:t>
            </a:r>
            <a:endParaRPr lang="en-GB"/>
          </a:p>
        </p:txBody>
      </p:sp>
      <p:sp>
        <p:nvSpPr>
          <p:cNvPr id="5" name="Slide Number Placeholder 4">
            <a:extLst>
              <a:ext uri="{FF2B5EF4-FFF2-40B4-BE49-F238E27FC236}">
                <a16:creationId xmlns:a16="http://schemas.microsoft.com/office/drawing/2014/main" id="{F6E289D0-878B-BA45-B61E-25730D8F9AFE}"/>
              </a:ext>
            </a:extLst>
          </p:cNvPr>
          <p:cNvSpPr>
            <a:spLocks noGrp="1"/>
          </p:cNvSpPr>
          <p:nvPr>
            <p:ph type="sldNum" sz="quarter" idx="11"/>
          </p:nvPr>
        </p:nvSpPr>
        <p:spPr/>
        <p:txBody>
          <a:bodyPr/>
          <a:lstStyle/>
          <a:p>
            <a:pPr>
              <a:defRPr/>
            </a:pPr>
            <a:r>
              <a:rPr lang="en-GB"/>
              <a:t>Slide# : </a:t>
            </a:r>
            <a:fld id="{A86CEAE1-7B07-CE4F-A20C-236EDAD9CE90}" type="slidenum">
              <a:rPr lang="en-GB" smtClean="0"/>
              <a:pPr>
                <a:defRPr/>
              </a:pPr>
              <a:t>16</a:t>
            </a:fld>
            <a:endParaRPr lang="en-GB"/>
          </a:p>
        </p:txBody>
      </p:sp>
    </p:spTree>
    <p:extLst>
      <p:ext uri="{BB962C8B-B14F-4D97-AF65-F5344CB8AC3E}">
        <p14:creationId xmlns:p14="http://schemas.microsoft.com/office/powerpoint/2010/main" val="1809808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Footer Placeholder 3"/>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baseline="-25000">
                <a:solidFill>
                  <a:schemeClr val="tx1"/>
                </a:solidFill>
                <a:latin typeface="Comic Sans MS" charset="0"/>
                <a:ea typeface="ＭＳ Ｐゴシック" charset="0"/>
                <a:cs typeface="ＭＳ Ｐゴシック" charset="0"/>
              </a:defRPr>
            </a:lvl1pPr>
            <a:lvl2pPr marL="742950" indent="-285750">
              <a:defRPr sz="2000" baseline="-25000">
                <a:solidFill>
                  <a:schemeClr val="tx1"/>
                </a:solidFill>
                <a:latin typeface="Comic Sans MS" charset="0"/>
                <a:ea typeface="ＭＳ Ｐゴシック" charset="0"/>
              </a:defRPr>
            </a:lvl2pPr>
            <a:lvl3pPr marL="1143000" indent="-228600">
              <a:defRPr sz="2000" baseline="-25000">
                <a:solidFill>
                  <a:schemeClr val="tx1"/>
                </a:solidFill>
                <a:latin typeface="Comic Sans MS" charset="0"/>
                <a:ea typeface="ＭＳ Ｐゴシック" charset="0"/>
              </a:defRPr>
            </a:lvl3pPr>
            <a:lvl4pPr marL="1600200" indent="-228600">
              <a:defRPr sz="2000" baseline="-25000">
                <a:solidFill>
                  <a:schemeClr val="tx1"/>
                </a:solidFill>
                <a:latin typeface="Comic Sans MS" charset="0"/>
                <a:ea typeface="ＭＳ Ｐゴシック" charset="0"/>
              </a:defRPr>
            </a:lvl4pPr>
            <a:lvl5pPr marL="2057400" indent="-228600">
              <a:defRPr sz="2000" baseline="-25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baseline="-25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baseline="-25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baseline="-25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baseline="-25000">
                <a:solidFill>
                  <a:schemeClr val="tx1"/>
                </a:solidFill>
                <a:latin typeface="Comic Sans MS" charset="0"/>
                <a:ea typeface="ＭＳ Ｐゴシック" charset="0"/>
              </a:defRPr>
            </a:lvl9pPr>
          </a:lstStyle>
          <a:p>
            <a:r>
              <a:rPr lang="en-US" sz="1200" baseline="0">
                <a:solidFill>
                  <a:schemeClr val="accent1"/>
                </a:solidFill>
                <a:latin typeface="Helvetica" charset="0"/>
              </a:rPr>
              <a:t>November 22, 2021</a:t>
            </a:r>
            <a:endParaRPr lang="en-GB" sz="1200" baseline="0">
              <a:solidFill>
                <a:schemeClr val="accent1"/>
              </a:solidFill>
              <a:latin typeface="Helvetica" charset="0"/>
            </a:endParaRPr>
          </a:p>
        </p:txBody>
      </p:sp>
      <p:sp>
        <p:nvSpPr>
          <p:cNvPr id="91138" name="Slide Number Placeholder 4"/>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baseline="-25000">
                <a:solidFill>
                  <a:schemeClr val="tx1"/>
                </a:solidFill>
                <a:latin typeface="Comic Sans MS" charset="0"/>
                <a:ea typeface="ＭＳ Ｐゴシック" charset="0"/>
                <a:cs typeface="ＭＳ Ｐゴシック" charset="0"/>
              </a:defRPr>
            </a:lvl1pPr>
            <a:lvl2pPr marL="742950" indent="-285750">
              <a:defRPr sz="2000" baseline="-25000">
                <a:solidFill>
                  <a:schemeClr val="tx1"/>
                </a:solidFill>
                <a:latin typeface="Comic Sans MS" charset="0"/>
                <a:ea typeface="ＭＳ Ｐゴシック" charset="0"/>
              </a:defRPr>
            </a:lvl2pPr>
            <a:lvl3pPr marL="1143000" indent="-228600">
              <a:defRPr sz="2000" baseline="-25000">
                <a:solidFill>
                  <a:schemeClr val="tx1"/>
                </a:solidFill>
                <a:latin typeface="Comic Sans MS" charset="0"/>
                <a:ea typeface="ＭＳ Ｐゴシック" charset="0"/>
              </a:defRPr>
            </a:lvl3pPr>
            <a:lvl4pPr marL="1600200" indent="-228600">
              <a:defRPr sz="2000" baseline="-25000">
                <a:solidFill>
                  <a:schemeClr val="tx1"/>
                </a:solidFill>
                <a:latin typeface="Comic Sans MS" charset="0"/>
                <a:ea typeface="ＭＳ Ｐゴシック" charset="0"/>
              </a:defRPr>
            </a:lvl4pPr>
            <a:lvl5pPr marL="2057400" indent="-228600">
              <a:defRPr sz="2000" baseline="-25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baseline="-25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baseline="-25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baseline="-25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baseline="-25000">
                <a:solidFill>
                  <a:schemeClr val="tx1"/>
                </a:solidFill>
                <a:latin typeface="Comic Sans MS" charset="0"/>
                <a:ea typeface="ＭＳ Ｐゴシック" charset="0"/>
              </a:defRPr>
            </a:lvl9pPr>
          </a:lstStyle>
          <a:p>
            <a:r>
              <a:rPr lang="en-GB" sz="1200" baseline="0">
                <a:solidFill>
                  <a:schemeClr val="accent1"/>
                </a:solidFill>
                <a:latin typeface="Helvetica" charset="0"/>
              </a:rPr>
              <a:t>Slide# : </a:t>
            </a:r>
            <a:fld id="{B9575024-6AA1-9440-BCEC-6407C710DACB}" type="slidenum">
              <a:rPr lang="en-GB" sz="1200" baseline="0">
                <a:solidFill>
                  <a:schemeClr val="accent1"/>
                </a:solidFill>
                <a:latin typeface="Helvetica" charset="0"/>
              </a:rPr>
              <a:pPr/>
              <a:t>17</a:t>
            </a:fld>
            <a:endParaRPr lang="en-GB" sz="1200" baseline="0">
              <a:solidFill>
                <a:schemeClr val="accent1"/>
              </a:solidFill>
              <a:latin typeface="Helvetica" charset="0"/>
            </a:endParaRPr>
          </a:p>
        </p:txBody>
      </p:sp>
      <p:sp>
        <p:nvSpPr>
          <p:cNvPr id="91139" name="AutoShape 2"/>
          <p:cNvSpPr>
            <a:spLocks noGrp="1" noChangeArrowheads="1"/>
          </p:cNvSpPr>
          <p:nvPr>
            <p:ph type="title"/>
          </p:nvPr>
        </p:nvSpPr>
        <p:spPr/>
        <p:txBody>
          <a:bodyPr/>
          <a:lstStyle/>
          <a:p>
            <a:r>
              <a:rPr lang="en-GB" dirty="0">
                <a:latin typeface="Helvetica" charset="0"/>
              </a:rPr>
              <a:t>The last quark at FNAL</a:t>
            </a:r>
          </a:p>
        </p:txBody>
      </p:sp>
      <p:sp>
        <p:nvSpPr>
          <p:cNvPr id="882691" name="Rectangle 3"/>
          <p:cNvSpPr>
            <a:spLocks noGrp="1" noChangeArrowheads="1"/>
          </p:cNvSpPr>
          <p:nvPr>
            <p:ph type="body" idx="1"/>
          </p:nvPr>
        </p:nvSpPr>
        <p:spPr>
          <a:xfrm>
            <a:off x="228600" y="762000"/>
            <a:ext cx="5689600" cy="5486400"/>
          </a:xfrm>
        </p:spPr>
        <p:txBody>
          <a:bodyPr/>
          <a:lstStyle/>
          <a:p>
            <a:r>
              <a:rPr lang="en-US" sz="2400" dirty="0">
                <a:latin typeface="Comic Sans MS" charset="0"/>
              </a:rPr>
              <a:t>The first observation of single top quark production using 3.2 fb</a:t>
            </a:r>
            <a:r>
              <a:rPr lang="en-US" sz="2400" baseline="30000" dirty="0">
                <a:latin typeface="Comic Sans MS" charset="0"/>
              </a:rPr>
              <a:t>−1</a:t>
            </a:r>
            <a:r>
              <a:rPr lang="en-US" sz="2400" dirty="0">
                <a:latin typeface="Comic Sans MS" charset="0"/>
              </a:rPr>
              <a:t> of p</a:t>
            </a:r>
            <a:r>
              <a:rPr lang="en-US" sz="2400" dirty="0">
                <a:latin typeface="Comic Sans MS" charset="0"/>
                <a:ea typeface="ヒラギノ角ゴ ProN W3" charset="0"/>
                <a:cs typeface="ヒラギノ角ゴ ProN W3" charset="0"/>
              </a:rPr>
              <a:t>bar-</a:t>
            </a:r>
            <a:r>
              <a:rPr lang="en-US" sz="2400" dirty="0">
                <a:latin typeface="Comic Sans MS" charset="0"/>
              </a:rPr>
              <a:t>p collision data with √s = 1.96 </a:t>
            </a:r>
            <a:r>
              <a:rPr lang="en-US" sz="2400" dirty="0" err="1">
                <a:latin typeface="Comic Sans MS" charset="0"/>
              </a:rPr>
              <a:t>TeV</a:t>
            </a:r>
            <a:r>
              <a:rPr lang="en-US" sz="2400" dirty="0">
                <a:latin typeface="Comic Sans MS" charset="0"/>
              </a:rPr>
              <a:t> collected by the Collider Detector at Fermilab (61 institutions). </a:t>
            </a:r>
          </a:p>
          <a:p>
            <a:r>
              <a:rPr lang="en-US" sz="2400" dirty="0">
                <a:latin typeface="Comic Sans MS" charset="0"/>
              </a:rPr>
              <a:t>The significance of the observed data is 5.0 </a:t>
            </a:r>
            <a:r>
              <a:rPr lang="en-US" sz="2400" dirty="0" err="1">
                <a:latin typeface="Comic Sans MS" charset="0"/>
              </a:rPr>
              <a:t>s.d.</a:t>
            </a:r>
            <a:r>
              <a:rPr lang="en-US" sz="2400" dirty="0">
                <a:latin typeface="Comic Sans MS" charset="0"/>
              </a:rPr>
              <a:t> The cross section is  2.3±0.6 pb. </a:t>
            </a:r>
          </a:p>
          <a:p>
            <a:r>
              <a:rPr lang="en-US" sz="2400" dirty="0">
                <a:latin typeface="Comic Sans MS" charset="0"/>
              </a:rPr>
              <a:t>First evidence for the production of single top quarks at the Fermilab Tevatron p</a:t>
            </a:r>
            <a:r>
              <a:rPr lang="en-US" sz="2400" dirty="0">
                <a:latin typeface="Comic Sans MS" charset="0"/>
                <a:ea typeface="ヒラギノ角ゴ ProN W3" charset="0"/>
                <a:cs typeface="ヒラギノ角ゴ ProN W3" charset="0"/>
              </a:rPr>
              <a:t>bar-</a:t>
            </a:r>
            <a:r>
              <a:rPr lang="en-US" sz="2400" dirty="0">
                <a:latin typeface="Comic Sans MS" charset="0"/>
              </a:rPr>
              <a:t>p collider and 0.9 fb</a:t>
            </a:r>
            <a:r>
              <a:rPr lang="en-US" sz="2400" baseline="30000" dirty="0">
                <a:latin typeface="Comic Sans MS" charset="0"/>
              </a:rPr>
              <a:t>−1</a:t>
            </a:r>
            <a:r>
              <a:rPr lang="en-US" sz="2400" dirty="0">
                <a:latin typeface="Comic Sans MS" charset="0"/>
              </a:rPr>
              <a:t> dataset (84 institutions) </a:t>
            </a:r>
          </a:p>
        </p:txBody>
      </p:sp>
      <p:pic>
        <p:nvPicPr>
          <p:cNvPr id="8826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990600"/>
            <a:ext cx="3733800" cy="1009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8269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1981200"/>
            <a:ext cx="3632200" cy="293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82695" name="Text Box 7"/>
          <p:cNvSpPr txBox="1">
            <a:spLocks noChangeArrowheads="1"/>
          </p:cNvSpPr>
          <p:nvPr/>
        </p:nvSpPr>
        <p:spPr bwMode="auto">
          <a:xfrm>
            <a:off x="5867400" y="4876800"/>
            <a:ext cx="3886200"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baseline="-25000">
                <a:solidFill>
                  <a:schemeClr val="tx1"/>
                </a:solidFill>
                <a:latin typeface="Comic Sans MS" charset="0"/>
                <a:ea typeface="ＭＳ Ｐゴシック" charset="0"/>
                <a:cs typeface="ＭＳ Ｐゴシック" charset="0"/>
              </a:defRPr>
            </a:lvl1pPr>
            <a:lvl2pPr marL="742950" indent="-285750">
              <a:defRPr sz="2000" baseline="-25000">
                <a:solidFill>
                  <a:schemeClr val="tx1"/>
                </a:solidFill>
                <a:latin typeface="Comic Sans MS" charset="0"/>
                <a:ea typeface="ＭＳ Ｐゴシック" charset="0"/>
              </a:defRPr>
            </a:lvl2pPr>
            <a:lvl3pPr marL="1143000" indent="-228600">
              <a:defRPr sz="2000" baseline="-25000">
                <a:solidFill>
                  <a:schemeClr val="tx1"/>
                </a:solidFill>
                <a:latin typeface="Comic Sans MS" charset="0"/>
                <a:ea typeface="ＭＳ Ｐゴシック" charset="0"/>
              </a:defRPr>
            </a:lvl3pPr>
            <a:lvl4pPr marL="1600200" indent="-228600">
              <a:defRPr sz="2000" baseline="-25000">
                <a:solidFill>
                  <a:schemeClr val="tx1"/>
                </a:solidFill>
                <a:latin typeface="Comic Sans MS" charset="0"/>
                <a:ea typeface="ＭＳ Ｐゴシック" charset="0"/>
              </a:defRPr>
            </a:lvl4pPr>
            <a:lvl5pPr marL="2057400" indent="-228600">
              <a:defRPr sz="2000" baseline="-25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baseline="-25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baseline="-25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baseline="-25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baseline="-25000">
                <a:solidFill>
                  <a:schemeClr val="tx1"/>
                </a:solidFill>
                <a:latin typeface="Comic Sans MS" charset="0"/>
                <a:ea typeface="ＭＳ Ｐゴシック" charset="0"/>
              </a:defRPr>
            </a:lvl9pPr>
          </a:lstStyle>
          <a:p>
            <a:pPr algn="ctr"/>
            <a:r>
              <a:rPr lang="en-US" sz="1600" i="1" baseline="0">
                <a:solidFill>
                  <a:srgbClr val="FF0000"/>
                </a:solidFill>
              </a:rPr>
              <a:t>W+highest-p</a:t>
            </a:r>
            <a:r>
              <a:rPr lang="en-US" sz="1600" i="1">
                <a:solidFill>
                  <a:srgbClr val="FF0000"/>
                </a:solidFill>
              </a:rPr>
              <a:t>T</a:t>
            </a:r>
            <a:r>
              <a:rPr lang="en-US" sz="1600" i="1" baseline="0">
                <a:solidFill>
                  <a:srgbClr val="FF0000"/>
                </a:solidFill>
              </a:rPr>
              <a:t> b-tagged jet </a:t>
            </a:r>
          </a:p>
          <a:p>
            <a:pPr algn="ctr"/>
            <a:r>
              <a:rPr lang="en-US" sz="1600" i="1" baseline="0">
                <a:solidFill>
                  <a:srgbClr val="FF0000"/>
                </a:solidFill>
              </a:rPr>
              <a:t>The expected signal is shown from the measured cross section</a:t>
            </a:r>
            <a:r>
              <a:rPr lang="en-US" sz="1600" baseline="0"/>
              <a:t> </a:t>
            </a:r>
            <a:endParaRPr lang="en-GB" sz="1600" baseline="0"/>
          </a:p>
        </p:txBody>
      </p:sp>
    </p:spTree>
    <p:extLst>
      <p:ext uri="{BB962C8B-B14F-4D97-AF65-F5344CB8AC3E}">
        <p14:creationId xmlns:p14="http://schemas.microsoft.com/office/powerpoint/2010/main" val="22806526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82693"/>
                                        </p:tgtEl>
                                        <p:attrNameLst>
                                          <p:attrName>style.visibility</p:attrName>
                                        </p:attrNameLst>
                                      </p:cBhvr>
                                      <p:to>
                                        <p:strVal val="visible"/>
                                      </p:to>
                                    </p:set>
                                    <p:animEffect transition="in" filter="dissolve">
                                      <p:cBhvr>
                                        <p:cTn id="7" dur="500"/>
                                        <p:tgtEl>
                                          <p:spTgt spid="88269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82691">
                                            <p:txEl>
                                              <p:pRg st="0" end="0"/>
                                            </p:txEl>
                                          </p:spTgt>
                                        </p:tgtEl>
                                        <p:attrNameLst>
                                          <p:attrName>style.visibility</p:attrName>
                                        </p:attrNameLst>
                                      </p:cBhvr>
                                      <p:to>
                                        <p:strVal val="visible"/>
                                      </p:to>
                                    </p:set>
                                    <p:animEffect transition="in" filter="dissolve">
                                      <p:cBhvr>
                                        <p:cTn id="12" dur="500"/>
                                        <p:tgtEl>
                                          <p:spTgt spid="88269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82691">
                                            <p:txEl>
                                              <p:pRg st="1" end="1"/>
                                            </p:txEl>
                                          </p:spTgt>
                                        </p:tgtEl>
                                        <p:attrNameLst>
                                          <p:attrName>style.visibility</p:attrName>
                                        </p:attrNameLst>
                                      </p:cBhvr>
                                      <p:to>
                                        <p:strVal val="visible"/>
                                      </p:to>
                                    </p:set>
                                    <p:animEffect transition="in" filter="dissolve">
                                      <p:cBhvr>
                                        <p:cTn id="17" dur="500"/>
                                        <p:tgtEl>
                                          <p:spTgt spid="88269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82691">
                                            <p:txEl>
                                              <p:pRg st="2" end="2"/>
                                            </p:txEl>
                                          </p:spTgt>
                                        </p:tgtEl>
                                        <p:attrNameLst>
                                          <p:attrName>style.visibility</p:attrName>
                                        </p:attrNameLst>
                                      </p:cBhvr>
                                      <p:to>
                                        <p:strVal val="visible"/>
                                      </p:to>
                                    </p:set>
                                    <p:animEffect transition="in" filter="dissolve">
                                      <p:cBhvr>
                                        <p:cTn id="22" dur="500"/>
                                        <p:tgtEl>
                                          <p:spTgt spid="88269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882694"/>
                                        </p:tgtEl>
                                        <p:attrNameLst>
                                          <p:attrName>style.visibility</p:attrName>
                                        </p:attrNameLst>
                                      </p:cBhvr>
                                      <p:to>
                                        <p:strVal val="visible"/>
                                      </p:to>
                                    </p:set>
                                    <p:animEffect transition="in" filter="dissolve">
                                      <p:cBhvr>
                                        <p:cTn id="27" dur="500"/>
                                        <p:tgtEl>
                                          <p:spTgt spid="88269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882695">
                                            <p:txEl>
                                              <p:pRg st="0" end="0"/>
                                            </p:txEl>
                                          </p:spTgt>
                                        </p:tgtEl>
                                        <p:attrNameLst>
                                          <p:attrName>style.visibility</p:attrName>
                                        </p:attrNameLst>
                                      </p:cBhvr>
                                      <p:to>
                                        <p:strVal val="visible"/>
                                      </p:to>
                                    </p:set>
                                    <p:animEffect transition="in" filter="dissolve">
                                      <p:cBhvr>
                                        <p:cTn id="32" dur="500"/>
                                        <p:tgtEl>
                                          <p:spTgt spid="882695">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882695">
                                            <p:txEl>
                                              <p:pRg st="1" end="1"/>
                                            </p:txEl>
                                          </p:spTgt>
                                        </p:tgtEl>
                                        <p:attrNameLst>
                                          <p:attrName>style.visibility</p:attrName>
                                        </p:attrNameLst>
                                      </p:cBhvr>
                                      <p:to>
                                        <p:strVal val="visible"/>
                                      </p:to>
                                    </p:set>
                                    <p:animEffect transition="in" filter="dissolve">
                                      <p:cBhvr>
                                        <p:cTn id="37" dur="500"/>
                                        <p:tgtEl>
                                          <p:spTgt spid="8826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2691" grpId="0" build="p" autoUpdateAnimBg="0"/>
      <p:bldP spid="882695"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tandard model.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7923" y="1521679"/>
            <a:ext cx="5693077" cy="4955321"/>
          </a:xfrm>
          <a:prstGeom prst="rect">
            <a:avLst/>
          </a:prstGeom>
          <a:solidFill>
            <a:schemeClr val="bg1"/>
          </a:solidFill>
        </p:spPr>
      </p:pic>
      <p:sp>
        <p:nvSpPr>
          <p:cNvPr id="2" name="Title 1"/>
          <p:cNvSpPr>
            <a:spLocks noGrp="1"/>
          </p:cNvSpPr>
          <p:nvPr>
            <p:ph type="title"/>
          </p:nvPr>
        </p:nvSpPr>
        <p:spPr/>
        <p:txBody>
          <a:bodyPr/>
          <a:lstStyle/>
          <a:p>
            <a:r>
              <a:rPr lang="en-US" dirty="0"/>
              <a:t>Completing the Standard Model</a:t>
            </a:r>
          </a:p>
        </p:txBody>
      </p:sp>
      <p:sp>
        <p:nvSpPr>
          <p:cNvPr id="4" name="Footer Placeholder 3"/>
          <p:cNvSpPr>
            <a:spLocks noGrp="1"/>
          </p:cNvSpPr>
          <p:nvPr>
            <p:ph type="ftr" sz="quarter" idx="10"/>
          </p:nvPr>
        </p:nvSpPr>
        <p:spPr/>
        <p:txBody>
          <a:bodyPr/>
          <a:lstStyle/>
          <a:p>
            <a:pPr>
              <a:defRPr/>
            </a:pPr>
            <a:r>
              <a:rPr lang="cs-CZ"/>
              <a:t>November 22, 2021</a:t>
            </a:r>
            <a:endParaRPr lang="en-GB"/>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18</a:t>
            </a:fld>
            <a:endParaRPr lang="en-GB"/>
          </a:p>
        </p:txBody>
      </p:sp>
      <p:sp>
        <p:nvSpPr>
          <p:cNvPr id="9" name="TextBox 8"/>
          <p:cNvSpPr txBox="1"/>
          <p:nvPr/>
        </p:nvSpPr>
        <p:spPr>
          <a:xfrm>
            <a:off x="1295400" y="1617001"/>
            <a:ext cx="6629400" cy="539999"/>
          </a:xfrm>
          <a:prstGeom prst="rect">
            <a:avLst/>
          </a:prstGeom>
          <a:solidFill>
            <a:schemeClr val="bg1"/>
          </a:solidFill>
        </p:spPr>
        <p:txBody>
          <a:bodyPr wrap="square" rtlCol="0">
            <a:spAutoFit/>
          </a:bodyPr>
          <a:lstStyle/>
          <a:p>
            <a:r>
              <a:rPr lang="en-US" dirty="0">
                <a:solidFill>
                  <a:schemeClr val="bg1"/>
                </a:solidFill>
              </a:rPr>
              <a:t>  </a:t>
            </a:r>
          </a:p>
        </p:txBody>
      </p:sp>
      <p:sp>
        <p:nvSpPr>
          <p:cNvPr id="3" name="Content Placeholder 2"/>
          <p:cNvSpPr>
            <a:spLocks noGrp="1"/>
          </p:cNvSpPr>
          <p:nvPr>
            <p:ph idx="1"/>
          </p:nvPr>
        </p:nvSpPr>
        <p:spPr>
          <a:xfrm>
            <a:off x="172356" y="533400"/>
            <a:ext cx="9581244" cy="1676400"/>
          </a:xfrm>
        </p:spPr>
        <p:txBody>
          <a:bodyPr/>
          <a:lstStyle/>
          <a:p>
            <a:r>
              <a:rPr lang="en-GB" sz="2400" dirty="0"/>
              <a:t>The </a:t>
            </a:r>
            <a:r>
              <a:rPr lang="en-GB" sz="2400" i="1" dirty="0">
                <a:solidFill>
                  <a:srgbClr val="FF0000"/>
                </a:solidFill>
              </a:rPr>
              <a:t>Standard Model </a:t>
            </a:r>
            <a:r>
              <a:rPr lang="en-GB" sz="2400" dirty="0"/>
              <a:t>of particle physics is a monumental description of three of the four fundamental forces in the Universe (electromagnetic, weak, and strong interactions), as well as classifying all known elementary particles.</a:t>
            </a:r>
          </a:p>
          <a:p>
            <a:pPr marL="0" indent="0">
              <a:buNone/>
            </a:pPr>
            <a:endParaRPr lang="en-GB" sz="2400" dirty="0"/>
          </a:p>
        </p:txBody>
      </p:sp>
      <p:sp>
        <p:nvSpPr>
          <p:cNvPr id="8" name="Left Arrow 7"/>
          <p:cNvSpPr/>
          <p:nvPr/>
        </p:nvSpPr>
        <p:spPr bwMode="auto">
          <a:xfrm>
            <a:off x="8077200" y="2514600"/>
            <a:ext cx="914400" cy="304800"/>
          </a:xfrm>
          <a:prstGeom prst="leftArrow">
            <a:avLst/>
          </a:prstGeom>
          <a:solidFill>
            <a:srgbClr val="FF0000"/>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25000" dirty="0">
              <a:ln>
                <a:noFill/>
              </a:ln>
              <a:solidFill>
                <a:srgbClr val="FF0000"/>
              </a:solidFill>
              <a:effectLst/>
              <a:latin typeface="Helvetica" charset="0"/>
            </a:endParaRPr>
          </a:p>
        </p:txBody>
      </p:sp>
    </p:spTree>
    <p:extLst>
      <p:ext uri="{BB962C8B-B14F-4D97-AF65-F5344CB8AC3E}">
        <p14:creationId xmlns:p14="http://schemas.microsoft.com/office/powerpoint/2010/main" val="3517683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baseline="-25000">
                <a:solidFill>
                  <a:schemeClr val="tx1"/>
                </a:solidFill>
                <a:latin typeface="Helvetica" charset="0"/>
                <a:ea typeface="ＭＳ Ｐゴシック" charset="0"/>
                <a:cs typeface="ＭＳ Ｐゴシック" charset="0"/>
              </a:defRPr>
            </a:lvl1pPr>
            <a:lvl2pPr marL="37931725" indent="-37474525">
              <a:defRPr sz="1600" baseline="-25000">
                <a:solidFill>
                  <a:schemeClr val="tx1"/>
                </a:solidFill>
                <a:latin typeface="Helvetica" charset="0"/>
                <a:ea typeface="ＭＳ Ｐゴシック" charset="0"/>
              </a:defRPr>
            </a:lvl2pPr>
            <a:lvl3pPr>
              <a:defRPr sz="1600" baseline="-25000">
                <a:solidFill>
                  <a:schemeClr val="tx1"/>
                </a:solidFill>
                <a:latin typeface="Helvetica" charset="0"/>
                <a:ea typeface="ＭＳ Ｐゴシック" charset="0"/>
              </a:defRPr>
            </a:lvl3pPr>
            <a:lvl4pPr>
              <a:defRPr sz="1600" baseline="-25000">
                <a:solidFill>
                  <a:schemeClr val="tx1"/>
                </a:solidFill>
                <a:latin typeface="Helvetica" charset="0"/>
                <a:ea typeface="ＭＳ Ｐゴシック" charset="0"/>
              </a:defRPr>
            </a:lvl4pPr>
            <a:lvl5pPr>
              <a:defRPr sz="1600" baseline="-25000">
                <a:solidFill>
                  <a:schemeClr val="tx1"/>
                </a:solidFill>
                <a:latin typeface="Helvetica" charset="0"/>
                <a:ea typeface="ＭＳ Ｐゴシック" charset="0"/>
              </a:defRPr>
            </a:lvl5pPr>
            <a:lvl6pPr marL="457200" eaLnBrk="0" fontAlgn="base" hangingPunct="0">
              <a:spcBef>
                <a:spcPct val="0"/>
              </a:spcBef>
              <a:spcAft>
                <a:spcPct val="0"/>
              </a:spcAft>
              <a:defRPr sz="1600" baseline="-25000">
                <a:solidFill>
                  <a:schemeClr val="tx1"/>
                </a:solidFill>
                <a:latin typeface="Helvetica" charset="0"/>
                <a:ea typeface="ＭＳ Ｐゴシック" charset="0"/>
              </a:defRPr>
            </a:lvl6pPr>
            <a:lvl7pPr marL="914400" eaLnBrk="0" fontAlgn="base" hangingPunct="0">
              <a:spcBef>
                <a:spcPct val="0"/>
              </a:spcBef>
              <a:spcAft>
                <a:spcPct val="0"/>
              </a:spcAft>
              <a:defRPr sz="1600" baseline="-25000">
                <a:solidFill>
                  <a:schemeClr val="tx1"/>
                </a:solidFill>
                <a:latin typeface="Helvetica" charset="0"/>
                <a:ea typeface="ＭＳ Ｐゴシック" charset="0"/>
              </a:defRPr>
            </a:lvl7pPr>
            <a:lvl8pPr marL="1371600" eaLnBrk="0" fontAlgn="base" hangingPunct="0">
              <a:spcBef>
                <a:spcPct val="0"/>
              </a:spcBef>
              <a:spcAft>
                <a:spcPct val="0"/>
              </a:spcAft>
              <a:defRPr sz="1600" baseline="-25000">
                <a:solidFill>
                  <a:schemeClr val="tx1"/>
                </a:solidFill>
                <a:latin typeface="Helvetica" charset="0"/>
                <a:ea typeface="ＭＳ Ｐゴシック" charset="0"/>
              </a:defRPr>
            </a:lvl8pPr>
            <a:lvl9pPr marL="1828800" eaLnBrk="0" fontAlgn="base" hangingPunct="0">
              <a:spcBef>
                <a:spcPct val="0"/>
              </a:spcBef>
              <a:spcAft>
                <a:spcPct val="0"/>
              </a:spcAft>
              <a:defRPr sz="1600" baseline="-25000">
                <a:solidFill>
                  <a:schemeClr val="tx1"/>
                </a:solidFill>
                <a:latin typeface="Helvetica" charset="0"/>
                <a:ea typeface="ＭＳ Ｐゴシック" charset="0"/>
              </a:defRPr>
            </a:lvl9pPr>
          </a:lstStyle>
          <a:p>
            <a:r>
              <a:rPr lang="en-GB" sz="1200" baseline="0">
                <a:solidFill>
                  <a:schemeClr val="accent1"/>
                </a:solidFill>
              </a:rPr>
              <a:t>November 22, 2021</a:t>
            </a:r>
          </a:p>
        </p:txBody>
      </p:sp>
      <p:sp>
        <p:nvSpPr>
          <p:cNvPr id="29699" name="Slide Number Placeholder 4"/>
          <p:cNvSpPr>
            <a:spLocks noGrp="1"/>
          </p:cNvSpPr>
          <p:nvPr>
            <p:ph type="sldNum"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baseline="-25000">
                <a:solidFill>
                  <a:schemeClr val="tx1"/>
                </a:solidFill>
                <a:latin typeface="Helvetica" charset="0"/>
                <a:ea typeface="ＭＳ Ｐゴシック" charset="0"/>
                <a:cs typeface="ＭＳ Ｐゴシック" charset="0"/>
              </a:defRPr>
            </a:lvl1pPr>
            <a:lvl2pPr marL="37931725" indent="-37474525">
              <a:defRPr sz="1600" baseline="-25000">
                <a:solidFill>
                  <a:schemeClr val="tx1"/>
                </a:solidFill>
                <a:latin typeface="Helvetica" charset="0"/>
                <a:ea typeface="ＭＳ Ｐゴシック" charset="0"/>
              </a:defRPr>
            </a:lvl2pPr>
            <a:lvl3pPr>
              <a:defRPr sz="1600" baseline="-25000">
                <a:solidFill>
                  <a:schemeClr val="tx1"/>
                </a:solidFill>
                <a:latin typeface="Helvetica" charset="0"/>
                <a:ea typeface="ＭＳ Ｐゴシック" charset="0"/>
              </a:defRPr>
            </a:lvl3pPr>
            <a:lvl4pPr>
              <a:defRPr sz="1600" baseline="-25000">
                <a:solidFill>
                  <a:schemeClr val="tx1"/>
                </a:solidFill>
                <a:latin typeface="Helvetica" charset="0"/>
                <a:ea typeface="ＭＳ Ｐゴシック" charset="0"/>
              </a:defRPr>
            </a:lvl4pPr>
            <a:lvl5pPr>
              <a:defRPr sz="1600" baseline="-25000">
                <a:solidFill>
                  <a:schemeClr val="tx1"/>
                </a:solidFill>
                <a:latin typeface="Helvetica" charset="0"/>
                <a:ea typeface="ＭＳ Ｐゴシック" charset="0"/>
              </a:defRPr>
            </a:lvl5pPr>
            <a:lvl6pPr marL="457200" eaLnBrk="0" fontAlgn="base" hangingPunct="0">
              <a:spcBef>
                <a:spcPct val="0"/>
              </a:spcBef>
              <a:spcAft>
                <a:spcPct val="0"/>
              </a:spcAft>
              <a:defRPr sz="1600" baseline="-25000">
                <a:solidFill>
                  <a:schemeClr val="tx1"/>
                </a:solidFill>
                <a:latin typeface="Helvetica" charset="0"/>
                <a:ea typeface="ＭＳ Ｐゴシック" charset="0"/>
              </a:defRPr>
            </a:lvl6pPr>
            <a:lvl7pPr marL="914400" eaLnBrk="0" fontAlgn="base" hangingPunct="0">
              <a:spcBef>
                <a:spcPct val="0"/>
              </a:spcBef>
              <a:spcAft>
                <a:spcPct val="0"/>
              </a:spcAft>
              <a:defRPr sz="1600" baseline="-25000">
                <a:solidFill>
                  <a:schemeClr val="tx1"/>
                </a:solidFill>
                <a:latin typeface="Helvetica" charset="0"/>
                <a:ea typeface="ＭＳ Ｐゴシック" charset="0"/>
              </a:defRPr>
            </a:lvl7pPr>
            <a:lvl8pPr marL="1371600" eaLnBrk="0" fontAlgn="base" hangingPunct="0">
              <a:spcBef>
                <a:spcPct val="0"/>
              </a:spcBef>
              <a:spcAft>
                <a:spcPct val="0"/>
              </a:spcAft>
              <a:defRPr sz="1600" baseline="-25000">
                <a:solidFill>
                  <a:schemeClr val="tx1"/>
                </a:solidFill>
                <a:latin typeface="Helvetica" charset="0"/>
                <a:ea typeface="ＭＳ Ｐゴシック" charset="0"/>
              </a:defRPr>
            </a:lvl8pPr>
            <a:lvl9pPr marL="1828800" eaLnBrk="0" fontAlgn="base" hangingPunct="0">
              <a:spcBef>
                <a:spcPct val="0"/>
              </a:spcBef>
              <a:spcAft>
                <a:spcPct val="0"/>
              </a:spcAft>
              <a:defRPr sz="1600" baseline="-25000">
                <a:solidFill>
                  <a:schemeClr val="tx1"/>
                </a:solidFill>
                <a:latin typeface="Helvetica" charset="0"/>
                <a:ea typeface="ＭＳ Ｐゴシック" charset="0"/>
              </a:defRPr>
            </a:lvl9pPr>
          </a:lstStyle>
          <a:p>
            <a:r>
              <a:rPr lang="en-GB" sz="1200" baseline="0">
                <a:solidFill>
                  <a:schemeClr val="accent1"/>
                </a:solidFill>
              </a:rPr>
              <a:t>Slide# : </a:t>
            </a:r>
            <a:fld id="{1AD6CB51-D681-B048-98A6-FA59FDA2E53C}" type="slidenum">
              <a:rPr lang="en-GB" sz="1200" baseline="0">
                <a:solidFill>
                  <a:schemeClr val="accent1"/>
                </a:solidFill>
              </a:rPr>
              <a:pPr/>
              <a:t>19</a:t>
            </a:fld>
            <a:endParaRPr lang="en-GB" sz="1200" baseline="0">
              <a:solidFill>
                <a:schemeClr val="accent1"/>
              </a:solidFill>
            </a:endParaRPr>
          </a:p>
        </p:txBody>
      </p:sp>
      <p:sp>
        <p:nvSpPr>
          <p:cNvPr id="29700" name="AutoShape 2"/>
          <p:cNvSpPr>
            <a:spLocks noGrp="1" noChangeArrowheads="1"/>
          </p:cNvSpPr>
          <p:nvPr>
            <p:ph type="title"/>
          </p:nvPr>
        </p:nvSpPr>
        <p:spPr/>
        <p:txBody>
          <a:bodyPr/>
          <a:lstStyle/>
          <a:p>
            <a:r>
              <a:rPr lang="en-GB" dirty="0">
                <a:latin typeface="Helvetica" charset="0"/>
              </a:rPr>
              <a:t>A  Grand Unification ?</a:t>
            </a:r>
          </a:p>
        </p:txBody>
      </p:sp>
      <p:sp>
        <p:nvSpPr>
          <p:cNvPr id="1093635" name="Rectangle 3"/>
          <p:cNvSpPr>
            <a:spLocks noGrp="1" noChangeArrowheads="1"/>
          </p:cNvSpPr>
          <p:nvPr>
            <p:ph type="body" idx="1"/>
          </p:nvPr>
        </p:nvSpPr>
        <p:spPr>
          <a:xfrm>
            <a:off x="0" y="533400"/>
            <a:ext cx="4919134" cy="3352800"/>
          </a:xfrm>
        </p:spPr>
        <p:txBody>
          <a:bodyPr/>
          <a:lstStyle/>
          <a:p>
            <a:r>
              <a:rPr lang="en-GB" sz="2400" dirty="0">
                <a:latin typeface="Comic Sans MS" charset="0"/>
              </a:rPr>
              <a:t>The running coupling constants of the three main different interactions may not simply converge to a common unified value.</a:t>
            </a:r>
          </a:p>
          <a:p>
            <a:r>
              <a:rPr lang="en-GB" sz="2400" dirty="0">
                <a:latin typeface="Comic Sans MS" charset="0"/>
              </a:rPr>
              <a:t>This may be modified by a low mass SUSY threshold in order to converge to a common Grand Unified value already at  nearer LHC masses (graph is indicative)</a:t>
            </a:r>
          </a:p>
          <a:p>
            <a:endParaRPr lang="en-GB" sz="2400" dirty="0">
              <a:latin typeface="Comic Sans MS" charset="0"/>
            </a:endParaRPr>
          </a:p>
        </p:txBody>
      </p:sp>
      <p:grpSp>
        <p:nvGrpSpPr>
          <p:cNvPr id="2" name="Group 4"/>
          <p:cNvGrpSpPr>
            <a:grpSpLocks/>
          </p:cNvGrpSpPr>
          <p:nvPr/>
        </p:nvGrpSpPr>
        <p:grpSpPr bwMode="auto">
          <a:xfrm>
            <a:off x="4724400" y="836613"/>
            <a:ext cx="5181600" cy="3660775"/>
            <a:chOff x="2976" y="1482"/>
            <a:chExt cx="3264" cy="2306"/>
          </a:xfrm>
        </p:grpSpPr>
        <p:grpSp>
          <p:nvGrpSpPr>
            <p:cNvPr id="29715" name="Group 5"/>
            <p:cNvGrpSpPr>
              <a:grpSpLocks/>
            </p:cNvGrpSpPr>
            <p:nvPr/>
          </p:nvGrpSpPr>
          <p:grpSpPr bwMode="auto">
            <a:xfrm>
              <a:off x="2976" y="1482"/>
              <a:ext cx="3264" cy="2306"/>
              <a:chOff x="2976" y="1482"/>
              <a:chExt cx="3264" cy="2306"/>
            </a:xfrm>
          </p:grpSpPr>
          <p:pic>
            <p:nvPicPr>
              <p:cNvPr id="2971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6" y="1482"/>
                <a:ext cx="3264" cy="23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9718" name="Rectangle 7"/>
              <p:cNvSpPr>
                <a:spLocks noChangeArrowheads="1"/>
              </p:cNvSpPr>
              <p:nvPr/>
            </p:nvSpPr>
            <p:spPr bwMode="auto">
              <a:xfrm>
                <a:off x="3744" y="1584"/>
                <a:ext cx="2352" cy="153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GB"/>
              </a:p>
            </p:txBody>
          </p:sp>
          <p:sp>
            <p:nvSpPr>
              <p:cNvPr id="29719" name="Line 8"/>
              <p:cNvSpPr>
                <a:spLocks noChangeShapeType="1"/>
              </p:cNvSpPr>
              <p:nvPr/>
            </p:nvSpPr>
            <p:spPr bwMode="auto">
              <a:xfrm flipV="1">
                <a:off x="3408" y="1680"/>
                <a:ext cx="2256" cy="960"/>
              </a:xfrm>
              <a:prstGeom prst="line">
                <a:avLst/>
              </a:prstGeom>
              <a:noFill/>
              <a:ln w="9525">
                <a:solidFill>
                  <a:srgbClr val="FA012E"/>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20" name="Line 9"/>
              <p:cNvSpPr>
                <a:spLocks noChangeShapeType="1"/>
              </p:cNvSpPr>
              <p:nvPr/>
            </p:nvSpPr>
            <p:spPr bwMode="auto">
              <a:xfrm flipV="1">
                <a:off x="3408" y="1824"/>
                <a:ext cx="2592" cy="1392"/>
              </a:xfrm>
              <a:prstGeom prst="line">
                <a:avLst/>
              </a:prstGeom>
              <a:noFill/>
              <a:ln w="9525">
                <a:solidFill>
                  <a:srgbClr val="FA012E"/>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21" name="Text Box 10"/>
              <p:cNvSpPr txBox="1">
                <a:spLocks noChangeArrowheads="1"/>
              </p:cNvSpPr>
              <p:nvPr/>
            </p:nvSpPr>
            <p:spPr bwMode="auto">
              <a:xfrm rot="-74">
                <a:off x="4944" y="2496"/>
                <a:ext cx="1000"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1600" baseline="-25000">
                    <a:solidFill>
                      <a:schemeClr val="tx1"/>
                    </a:solidFill>
                    <a:latin typeface="Helvetica" charset="0"/>
                    <a:ea typeface="ＭＳ Ｐゴシック" charset="0"/>
                    <a:cs typeface="ＭＳ Ｐゴシック" charset="0"/>
                  </a:defRPr>
                </a:lvl1pPr>
                <a:lvl2pPr marL="37931725" indent="-37474525">
                  <a:defRPr sz="1600" baseline="-25000">
                    <a:solidFill>
                      <a:schemeClr val="tx1"/>
                    </a:solidFill>
                    <a:latin typeface="Helvetica" charset="0"/>
                    <a:ea typeface="ＭＳ Ｐゴシック" charset="0"/>
                  </a:defRPr>
                </a:lvl2pPr>
                <a:lvl3pPr>
                  <a:defRPr sz="1600" baseline="-25000">
                    <a:solidFill>
                      <a:schemeClr val="tx1"/>
                    </a:solidFill>
                    <a:latin typeface="Helvetica" charset="0"/>
                    <a:ea typeface="ＭＳ Ｐゴシック" charset="0"/>
                  </a:defRPr>
                </a:lvl3pPr>
                <a:lvl4pPr>
                  <a:defRPr sz="1600" baseline="-25000">
                    <a:solidFill>
                      <a:schemeClr val="tx1"/>
                    </a:solidFill>
                    <a:latin typeface="Helvetica" charset="0"/>
                    <a:ea typeface="ＭＳ Ｐゴシック" charset="0"/>
                  </a:defRPr>
                </a:lvl4pPr>
                <a:lvl5pPr>
                  <a:defRPr sz="1600" baseline="-25000">
                    <a:solidFill>
                      <a:schemeClr val="tx1"/>
                    </a:solidFill>
                    <a:latin typeface="Helvetica" charset="0"/>
                    <a:ea typeface="ＭＳ Ｐゴシック" charset="0"/>
                  </a:defRPr>
                </a:lvl5pPr>
                <a:lvl6pPr marL="457200" eaLnBrk="0" fontAlgn="base" hangingPunct="0">
                  <a:spcBef>
                    <a:spcPct val="0"/>
                  </a:spcBef>
                  <a:spcAft>
                    <a:spcPct val="0"/>
                  </a:spcAft>
                  <a:defRPr sz="1600" baseline="-25000">
                    <a:solidFill>
                      <a:schemeClr val="tx1"/>
                    </a:solidFill>
                    <a:latin typeface="Helvetica" charset="0"/>
                    <a:ea typeface="ＭＳ Ｐゴシック" charset="0"/>
                  </a:defRPr>
                </a:lvl6pPr>
                <a:lvl7pPr marL="914400" eaLnBrk="0" fontAlgn="base" hangingPunct="0">
                  <a:spcBef>
                    <a:spcPct val="0"/>
                  </a:spcBef>
                  <a:spcAft>
                    <a:spcPct val="0"/>
                  </a:spcAft>
                  <a:defRPr sz="1600" baseline="-25000">
                    <a:solidFill>
                      <a:schemeClr val="tx1"/>
                    </a:solidFill>
                    <a:latin typeface="Helvetica" charset="0"/>
                    <a:ea typeface="ＭＳ Ｐゴシック" charset="0"/>
                  </a:defRPr>
                </a:lvl7pPr>
                <a:lvl8pPr marL="1371600" eaLnBrk="0" fontAlgn="base" hangingPunct="0">
                  <a:spcBef>
                    <a:spcPct val="0"/>
                  </a:spcBef>
                  <a:spcAft>
                    <a:spcPct val="0"/>
                  </a:spcAft>
                  <a:defRPr sz="1600" baseline="-25000">
                    <a:solidFill>
                      <a:schemeClr val="tx1"/>
                    </a:solidFill>
                    <a:latin typeface="Helvetica" charset="0"/>
                    <a:ea typeface="ＭＳ Ｐゴシック" charset="0"/>
                  </a:defRPr>
                </a:lvl8pPr>
                <a:lvl9pPr marL="1828800" eaLnBrk="0" fontAlgn="base" hangingPunct="0">
                  <a:spcBef>
                    <a:spcPct val="0"/>
                  </a:spcBef>
                  <a:spcAft>
                    <a:spcPct val="0"/>
                  </a:spcAft>
                  <a:defRPr sz="1600" baseline="-25000">
                    <a:solidFill>
                      <a:schemeClr val="tx1"/>
                    </a:solidFill>
                    <a:latin typeface="Helvetica" charset="0"/>
                    <a:ea typeface="ＭＳ Ｐゴシック" charset="0"/>
                  </a:defRPr>
                </a:lvl9pPr>
              </a:lstStyle>
              <a:p>
                <a:r>
                  <a:rPr lang="en-GB" i="1" baseline="0">
                    <a:solidFill>
                      <a:srgbClr val="0000FF"/>
                    </a:solidFill>
                    <a:latin typeface="Comic Sans MS" charset="0"/>
                  </a:rPr>
                  <a:t>Without</a:t>
                </a:r>
                <a:r>
                  <a:rPr lang="en-GB" sz="1400" i="1" baseline="0">
                    <a:solidFill>
                      <a:srgbClr val="0000FF"/>
                    </a:solidFill>
                    <a:latin typeface="Comic Sans MS" charset="0"/>
                  </a:rPr>
                  <a:t> </a:t>
                </a:r>
                <a:r>
                  <a:rPr lang="en-GB" i="1" baseline="0">
                    <a:solidFill>
                      <a:srgbClr val="0000FF"/>
                    </a:solidFill>
                    <a:latin typeface="Comic Sans MS" charset="0"/>
                  </a:rPr>
                  <a:t>SUSY</a:t>
                </a:r>
              </a:p>
            </p:txBody>
          </p:sp>
          <p:sp>
            <p:nvSpPr>
              <p:cNvPr id="29722" name="Text Box 11"/>
              <p:cNvSpPr txBox="1">
                <a:spLocks noChangeArrowheads="1"/>
              </p:cNvSpPr>
              <p:nvPr/>
            </p:nvSpPr>
            <p:spPr bwMode="auto">
              <a:xfrm>
                <a:off x="4128" y="1536"/>
                <a:ext cx="598"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1600" baseline="-25000">
                    <a:solidFill>
                      <a:schemeClr val="tx1"/>
                    </a:solidFill>
                    <a:latin typeface="Helvetica" charset="0"/>
                    <a:ea typeface="ＭＳ Ｐゴシック" charset="0"/>
                    <a:cs typeface="ＭＳ Ｐゴシック" charset="0"/>
                  </a:defRPr>
                </a:lvl1pPr>
                <a:lvl2pPr marL="37931725" indent="-37474525">
                  <a:defRPr sz="1600" baseline="-25000">
                    <a:solidFill>
                      <a:schemeClr val="tx1"/>
                    </a:solidFill>
                    <a:latin typeface="Helvetica" charset="0"/>
                    <a:ea typeface="ＭＳ Ｐゴシック" charset="0"/>
                  </a:defRPr>
                </a:lvl2pPr>
                <a:lvl3pPr>
                  <a:defRPr sz="1600" baseline="-25000">
                    <a:solidFill>
                      <a:schemeClr val="tx1"/>
                    </a:solidFill>
                    <a:latin typeface="Helvetica" charset="0"/>
                    <a:ea typeface="ＭＳ Ｐゴシック" charset="0"/>
                  </a:defRPr>
                </a:lvl3pPr>
                <a:lvl4pPr>
                  <a:defRPr sz="1600" baseline="-25000">
                    <a:solidFill>
                      <a:schemeClr val="tx1"/>
                    </a:solidFill>
                    <a:latin typeface="Helvetica" charset="0"/>
                    <a:ea typeface="ＭＳ Ｐゴシック" charset="0"/>
                  </a:defRPr>
                </a:lvl4pPr>
                <a:lvl5pPr>
                  <a:defRPr sz="1600" baseline="-25000">
                    <a:solidFill>
                      <a:schemeClr val="tx1"/>
                    </a:solidFill>
                    <a:latin typeface="Helvetica" charset="0"/>
                    <a:ea typeface="ＭＳ Ｐゴシック" charset="0"/>
                  </a:defRPr>
                </a:lvl5pPr>
                <a:lvl6pPr marL="457200" eaLnBrk="0" fontAlgn="base" hangingPunct="0">
                  <a:spcBef>
                    <a:spcPct val="0"/>
                  </a:spcBef>
                  <a:spcAft>
                    <a:spcPct val="0"/>
                  </a:spcAft>
                  <a:defRPr sz="1600" baseline="-25000">
                    <a:solidFill>
                      <a:schemeClr val="tx1"/>
                    </a:solidFill>
                    <a:latin typeface="Helvetica" charset="0"/>
                    <a:ea typeface="ＭＳ Ｐゴシック" charset="0"/>
                  </a:defRPr>
                </a:lvl6pPr>
                <a:lvl7pPr marL="914400" eaLnBrk="0" fontAlgn="base" hangingPunct="0">
                  <a:spcBef>
                    <a:spcPct val="0"/>
                  </a:spcBef>
                  <a:spcAft>
                    <a:spcPct val="0"/>
                  </a:spcAft>
                  <a:defRPr sz="1600" baseline="-25000">
                    <a:solidFill>
                      <a:schemeClr val="tx1"/>
                    </a:solidFill>
                    <a:latin typeface="Helvetica" charset="0"/>
                    <a:ea typeface="ＭＳ Ｐゴシック" charset="0"/>
                  </a:defRPr>
                </a:lvl7pPr>
                <a:lvl8pPr marL="1371600" eaLnBrk="0" fontAlgn="base" hangingPunct="0">
                  <a:spcBef>
                    <a:spcPct val="0"/>
                  </a:spcBef>
                  <a:spcAft>
                    <a:spcPct val="0"/>
                  </a:spcAft>
                  <a:defRPr sz="1600" baseline="-25000">
                    <a:solidFill>
                      <a:schemeClr val="tx1"/>
                    </a:solidFill>
                    <a:latin typeface="Helvetica" charset="0"/>
                    <a:ea typeface="ＭＳ Ｐゴシック" charset="0"/>
                  </a:defRPr>
                </a:lvl8pPr>
                <a:lvl9pPr marL="1828800" eaLnBrk="0" fontAlgn="base" hangingPunct="0">
                  <a:spcBef>
                    <a:spcPct val="0"/>
                  </a:spcBef>
                  <a:spcAft>
                    <a:spcPct val="0"/>
                  </a:spcAft>
                  <a:defRPr sz="1600" baseline="-25000">
                    <a:solidFill>
                      <a:schemeClr val="tx1"/>
                    </a:solidFill>
                    <a:latin typeface="Helvetica" charset="0"/>
                    <a:ea typeface="ＭＳ Ｐゴシック" charset="0"/>
                  </a:defRPr>
                </a:lvl9pPr>
              </a:lstStyle>
              <a:p>
                <a:r>
                  <a:rPr lang="en-GB" sz="2000" baseline="0">
                    <a:sym typeface="Symbol" charset="0"/>
                  </a:rPr>
                  <a:t></a:t>
                </a:r>
                <a:r>
                  <a:rPr lang="en-GB" sz="2000">
                    <a:sym typeface="Symbol" charset="0"/>
                  </a:rPr>
                  <a:t>1</a:t>
                </a:r>
                <a:r>
                  <a:rPr lang="en-GB" sz="2000" baseline="30000">
                    <a:sym typeface="Symbol" charset="0"/>
                  </a:rPr>
                  <a:t>-1</a:t>
                </a:r>
                <a:r>
                  <a:rPr lang="en-GB" sz="2000" baseline="0">
                    <a:sym typeface="Symbol" charset="0"/>
                  </a:rPr>
                  <a:t>(Q)</a:t>
                </a:r>
                <a:endParaRPr lang="en-GB" sz="2000" baseline="0"/>
              </a:p>
            </p:txBody>
          </p:sp>
          <p:sp>
            <p:nvSpPr>
              <p:cNvPr id="29723" name="Text Box 12"/>
              <p:cNvSpPr txBox="1">
                <a:spLocks noChangeArrowheads="1"/>
              </p:cNvSpPr>
              <p:nvPr/>
            </p:nvSpPr>
            <p:spPr bwMode="auto">
              <a:xfrm>
                <a:off x="3936" y="2010"/>
                <a:ext cx="598"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1600" baseline="-25000">
                    <a:solidFill>
                      <a:schemeClr val="tx1"/>
                    </a:solidFill>
                    <a:latin typeface="Helvetica" charset="0"/>
                    <a:ea typeface="ＭＳ Ｐゴシック" charset="0"/>
                    <a:cs typeface="ＭＳ Ｐゴシック" charset="0"/>
                  </a:defRPr>
                </a:lvl1pPr>
                <a:lvl2pPr marL="37931725" indent="-37474525">
                  <a:defRPr sz="1600" baseline="-25000">
                    <a:solidFill>
                      <a:schemeClr val="tx1"/>
                    </a:solidFill>
                    <a:latin typeface="Helvetica" charset="0"/>
                    <a:ea typeface="ＭＳ Ｐゴシック" charset="0"/>
                  </a:defRPr>
                </a:lvl2pPr>
                <a:lvl3pPr>
                  <a:defRPr sz="1600" baseline="-25000">
                    <a:solidFill>
                      <a:schemeClr val="tx1"/>
                    </a:solidFill>
                    <a:latin typeface="Helvetica" charset="0"/>
                    <a:ea typeface="ＭＳ Ｐゴシック" charset="0"/>
                  </a:defRPr>
                </a:lvl3pPr>
                <a:lvl4pPr>
                  <a:defRPr sz="1600" baseline="-25000">
                    <a:solidFill>
                      <a:schemeClr val="tx1"/>
                    </a:solidFill>
                    <a:latin typeface="Helvetica" charset="0"/>
                    <a:ea typeface="ＭＳ Ｐゴシック" charset="0"/>
                  </a:defRPr>
                </a:lvl4pPr>
                <a:lvl5pPr>
                  <a:defRPr sz="1600" baseline="-25000">
                    <a:solidFill>
                      <a:schemeClr val="tx1"/>
                    </a:solidFill>
                    <a:latin typeface="Helvetica" charset="0"/>
                    <a:ea typeface="ＭＳ Ｐゴシック" charset="0"/>
                  </a:defRPr>
                </a:lvl5pPr>
                <a:lvl6pPr marL="457200" eaLnBrk="0" fontAlgn="base" hangingPunct="0">
                  <a:spcBef>
                    <a:spcPct val="0"/>
                  </a:spcBef>
                  <a:spcAft>
                    <a:spcPct val="0"/>
                  </a:spcAft>
                  <a:defRPr sz="1600" baseline="-25000">
                    <a:solidFill>
                      <a:schemeClr val="tx1"/>
                    </a:solidFill>
                    <a:latin typeface="Helvetica" charset="0"/>
                    <a:ea typeface="ＭＳ Ｐゴシック" charset="0"/>
                  </a:defRPr>
                </a:lvl6pPr>
                <a:lvl7pPr marL="914400" eaLnBrk="0" fontAlgn="base" hangingPunct="0">
                  <a:spcBef>
                    <a:spcPct val="0"/>
                  </a:spcBef>
                  <a:spcAft>
                    <a:spcPct val="0"/>
                  </a:spcAft>
                  <a:defRPr sz="1600" baseline="-25000">
                    <a:solidFill>
                      <a:schemeClr val="tx1"/>
                    </a:solidFill>
                    <a:latin typeface="Helvetica" charset="0"/>
                    <a:ea typeface="ＭＳ Ｐゴシック" charset="0"/>
                  </a:defRPr>
                </a:lvl7pPr>
                <a:lvl8pPr marL="1371600" eaLnBrk="0" fontAlgn="base" hangingPunct="0">
                  <a:spcBef>
                    <a:spcPct val="0"/>
                  </a:spcBef>
                  <a:spcAft>
                    <a:spcPct val="0"/>
                  </a:spcAft>
                  <a:defRPr sz="1600" baseline="-25000">
                    <a:solidFill>
                      <a:schemeClr val="tx1"/>
                    </a:solidFill>
                    <a:latin typeface="Helvetica" charset="0"/>
                    <a:ea typeface="ＭＳ Ｐゴシック" charset="0"/>
                  </a:defRPr>
                </a:lvl8pPr>
                <a:lvl9pPr marL="1828800" eaLnBrk="0" fontAlgn="base" hangingPunct="0">
                  <a:spcBef>
                    <a:spcPct val="0"/>
                  </a:spcBef>
                  <a:spcAft>
                    <a:spcPct val="0"/>
                  </a:spcAft>
                  <a:defRPr sz="1600" baseline="-25000">
                    <a:solidFill>
                      <a:schemeClr val="tx1"/>
                    </a:solidFill>
                    <a:latin typeface="Helvetica" charset="0"/>
                    <a:ea typeface="ＭＳ Ｐゴシック" charset="0"/>
                  </a:defRPr>
                </a:lvl9pPr>
              </a:lstStyle>
              <a:p>
                <a:r>
                  <a:rPr lang="en-GB" sz="2000" baseline="0">
                    <a:sym typeface="Symbol" charset="0"/>
                  </a:rPr>
                  <a:t></a:t>
                </a:r>
                <a:r>
                  <a:rPr lang="en-GB" sz="2000">
                    <a:sym typeface="Symbol" charset="0"/>
                  </a:rPr>
                  <a:t>2</a:t>
                </a:r>
                <a:r>
                  <a:rPr lang="en-GB" sz="2000" baseline="30000">
                    <a:sym typeface="Symbol" charset="0"/>
                  </a:rPr>
                  <a:t>-1</a:t>
                </a:r>
                <a:r>
                  <a:rPr lang="en-GB" sz="2000" baseline="0">
                    <a:sym typeface="Symbol" charset="0"/>
                  </a:rPr>
                  <a:t>(Q)</a:t>
                </a:r>
                <a:endParaRPr lang="en-GB" sz="2000" baseline="0"/>
              </a:p>
            </p:txBody>
          </p:sp>
          <p:sp>
            <p:nvSpPr>
              <p:cNvPr id="29724" name="Text Box 13"/>
              <p:cNvSpPr txBox="1">
                <a:spLocks noChangeArrowheads="1"/>
              </p:cNvSpPr>
              <p:nvPr/>
            </p:nvSpPr>
            <p:spPr bwMode="auto">
              <a:xfrm>
                <a:off x="4176" y="2736"/>
                <a:ext cx="598"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1600" baseline="-25000">
                    <a:solidFill>
                      <a:schemeClr val="tx1"/>
                    </a:solidFill>
                    <a:latin typeface="Helvetica" charset="0"/>
                    <a:ea typeface="ＭＳ Ｐゴシック" charset="0"/>
                    <a:cs typeface="ＭＳ Ｐゴシック" charset="0"/>
                  </a:defRPr>
                </a:lvl1pPr>
                <a:lvl2pPr marL="37931725" indent="-37474525">
                  <a:defRPr sz="1600" baseline="-25000">
                    <a:solidFill>
                      <a:schemeClr val="tx1"/>
                    </a:solidFill>
                    <a:latin typeface="Helvetica" charset="0"/>
                    <a:ea typeface="ＭＳ Ｐゴシック" charset="0"/>
                  </a:defRPr>
                </a:lvl2pPr>
                <a:lvl3pPr>
                  <a:defRPr sz="1600" baseline="-25000">
                    <a:solidFill>
                      <a:schemeClr val="tx1"/>
                    </a:solidFill>
                    <a:latin typeface="Helvetica" charset="0"/>
                    <a:ea typeface="ＭＳ Ｐゴシック" charset="0"/>
                  </a:defRPr>
                </a:lvl3pPr>
                <a:lvl4pPr>
                  <a:defRPr sz="1600" baseline="-25000">
                    <a:solidFill>
                      <a:schemeClr val="tx1"/>
                    </a:solidFill>
                    <a:latin typeface="Helvetica" charset="0"/>
                    <a:ea typeface="ＭＳ Ｐゴシック" charset="0"/>
                  </a:defRPr>
                </a:lvl4pPr>
                <a:lvl5pPr>
                  <a:defRPr sz="1600" baseline="-25000">
                    <a:solidFill>
                      <a:schemeClr val="tx1"/>
                    </a:solidFill>
                    <a:latin typeface="Helvetica" charset="0"/>
                    <a:ea typeface="ＭＳ Ｐゴシック" charset="0"/>
                  </a:defRPr>
                </a:lvl5pPr>
                <a:lvl6pPr marL="457200" eaLnBrk="0" fontAlgn="base" hangingPunct="0">
                  <a:spcBef>
                    <a:spcPct val="0"/>
                  </a:spcBef>
                  <a:spcAft>
                    <a:spcPct val="0"/>
                  </a:spcAft>
                  <a:defRPr sz="1600" baseline="-25000">
                    <a:solidFill>
                      <a:schemeClr val="tx1"/>
                    </a:solidFill>
                    <a:latin typeface="Helvetica" charset="0"/>
                    <a:ea typeface="ＭＳ Ｐゴシック" charset="0"/>
                  </a:defRPr>
                </a:lvl6pPr>
                <a:lvl7pPr marL="914400" eaLnBrk="0" fontAlgn="base" hangingPunct="0">
                  <a:spcBef>
                    <a:spcPct val="0"/>
                  </a:spcBef>
                  <a:spcAft>
                    <a:spcPct val="0"/>
                  </a:spcAft>
                  <a:defRPr sz="1600" baseline="-25000">
                    <a:solidFill>
                      <a:schemeClr val="tx1"/>
                    </a:solidFill>
                    <a:latin typeface="Helvetica" charset="0"/>
                    <a:ea typeface="ＭＳ Ｐゴシック" charset="0"/>
                  </a:defRPr>
                </a:lvl7pPr>
                <a:lvl8pPr marL="1371600" eaLnBrk="0" fontAlgn="base" hangingPunct="0">
                  <a:spcBef>
                    <a:spcPct val="0"/>
                  </a:spcBef>
                  <a:spcAft>
                    <a:spcPct val="0"/>
                  </a:spcAft>
                  <a:defRPr sz="1600" baseline="-25000">
                    <a:solidFill>
                      <a:schemeClr val="tx1"/>
                    </a:solidFill>
                    <a:latin typeface="Helvetica" charset="0"/>
                    <a:ea typeface="ＭＳ Ｐゴシック" charset="0"/>
                  </a:defRPr>
                </a:lvl8pPr>
                <a:lvl9pPr marL="1828800" eaLnBrk="0" fontAlgn="base" hangingPunct="0">
                  <a:spcBef>
                    <a:spcPct val="0"/>
                  </a:spcBef>
                  <a:spcAft>
                    <a:spcPct val="0"/>
                  </a:spcAft>
                  <a:defRPr sz="1600" baseline="-25000">
                    <a:solidFill>
                      <a:schemeClr val="tx1"/>
                    </a:solidFill>
                    <a:latin typeface="Helvetica" charset="0"/>
                    <a:ea typeface="ＭＳ Ｐゴシック" charset="0"/>
                  </a:defRPr>
                </a:lvl9pPr>
              </a:lstStyle>
              <a:p>
                <a:r>
                  <a:rPr lang="en-GB" sz="2000" baseline="0">
                    <a:sym typeface="Symbol" charset="0"/>
                  </a:rPr>
                  <a:t></a:t>
                </a:r>
                <a:r>
                  <a:rPr lang="en-GB" sz="2000">
                    <a:sym typeface="Symbol" charset="0"/>
                  </a:rPr>
                  <a:t>3</a:t>
                </a:r>
                <a:r>
                  <a:rPr lang="en-GB" sz="2000" baseline="30000">
                    <a:sym typeface="Symbol" charset="0"/>
                  </a:rPr>
                  <a:t>-1</a:t>
                </a:r>
                <a:r>
                  <a:rPr lang="en-GB" sz="2000" baseline="0">
                    <a:sym typeface="Symbol" charset="0"/>
                  </a:rPr>
                  <a:t>(Q)</a:t>
                </a:r>
                <a:endParaRPr lang="en-GB" sz="2000" baseline="0"/>
              </a:p>
            </p:txBody>
          </p:sp>
          <p:sp>
            <p:nvSpPr>
              <p:cNvPr id="29725" name="Line 14"/>
              <p:cNvSpPr>
                <a:spLocks noChangeShapeType="1"/>
              </p:cNvSpPr>
              <p:nvPr/>
            </p:nvSpPr>
            <p:spPr bwMode="auto">
              <a:xfrm>
                <a:off x="3408" y="1632"/>
                <a:ext cx="2400" cy="576"/>
              </a:xfrm>
              <a:prstGeom prst="line">
                <a:avLst/>
              </a:prstGeom>
              <a:noFill/>
              <a:ln w="9525">
                <a:solidFill>
                  <a:srgbClr val="FA012E"/>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sp>
          <p:nvSpPr>
            <p:cNvPr id="29716" name="Line 15"/>
            <p:cNvSpPr>
              <a:spLocks noChangeShapeType="1"/>
            </p:cNvSpPr>
            <p:nvPr/>
          </p:nvSpPr>
          <p:spPr bwMode="auto">
            <a:xfrm>
              <a:off x="3744" y="1536"/>
              <a:ext cx="0" cy="1776"/>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4" name="Group 16"/>
          <p:cNvGrpSpPr>
            <a:grpSpLocks/>
          </p:cNvGrpSpPr>
          <p:nvPr/>
        </p:nvGrpSpPr>
        <p:grpSpPr bwMode="auto">
          <a:xfrm>
            <a:off x="4724398" y="742950"/>
            <a:ext cx="5181602" cy="3660775"/>
            <a:chOff x="-384" y="1152"/>
            <a:chExt cx="3264" cy="2306"/>
          </a:xfrm>
        </p:grpSpPr>
        <p:pic>
          <p:nvPicPr>
            <p:cNvPr id="29712"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 y="1152"/>
              <a:ext cx="3264" cy="23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9713" name="Text Box 18"/>
            <p:cNvSpPr txBox="1">
              <a:spLocks noChangeArrowheads="1"/>
            </p:cNvSpPr>
            <p:nvPr/>
          </p:nvSpPr>
          <p:spPr bwMode="auto">
            <a:xfrm>
              <a:off x="1488" y="1260"/>
              <a:ext cx="1152" cy="523"/>
            </a:xfrm>
            <a:prstGeom prst="rect">
              <a:avLst/>
            </a:prstGeom>
            <a:noFill/>
            <a:ln w="9525">
              <a:noFill/>
              <a:miter lim="800000"/>
              <a:headEnd/>
              <a:tailEnd/>
            </a:ln>
          </p:spPr>
          <p:txBody>
            <a:bodyPr wrap="square">
              <a:spAutoFit/>
            </a:bodyPr>
            <a:lstStyle>
              <a:lvl1pPr>
                <a:defRPr sz="1600" baseline="-25000">
                  <a:solidFill>
                    <a:schemeClr val="tx1"/>
                  </a:solidFill>
                  <a:latin typeface="Helvetica" charset="0"/>
                  <a:ea typeface="ＭＳ Ｐゴシック" charset="0"/>
                  <a:cs typeface="ＭＳ Ｐゴシック" charset="0"/>
                </a:defRPr>
              </a:lvl1pPr>
              <a:lvl2pPr marL="37931725" indent="-37474525">
                <a:defRPr sz="1600" baseline="-25000">
                  <a:solidFill>
                    <a:schemeClr val="tx1"/>
                  </a:solidFill>
                  <a:latin typeface="Helvetica" charset="0"/>
                  <a:ea typeface="ＭＳ Ｐゴシック" charset="0"/>
                </a:defRPr>
              </a:lvl2pPr>
              <a:lvl3pPr>
                <a:defRPr sz="1600" baseline="-25000">
                  <a:solidFill>
                    <a:schemeClr val="tx1"/>
                  </a:solidFill>
                  <a:latin typeface="Helvetica" charset="0"/>
                  <a:ea typeface="ＭＳ Ｐゴシック" charset="0"/>
                </a:defRPr>
              </a:lvl3pPr>
              <a:lvl4pPr>
                <a:defRPr sz="1600" baseline="-25000">
                  <a:solidFill>
                    <a:schemeClr val="tx1"/>
                  </a:solidFill>
                  <a:latin typeface="Helvetica" charset="0"/>
                  <a:ea typeface="ＭＳ Ｐゴシック" charset="0"/>
                </a:defRPr>
              </a:lvl4pPr>
              <a:lvl5pPr>
                <a:defRPr sz="1600" baseline="-25000">
                  <a:solidFill>
                    <a:schemeClr val="tx1"/>
                  </a:solidFill>
                  <a:latin typeface="Helvetica" charset="0"/>
                  <a:ea typeface="ＭＳ Ｐゴシック" charset="0"/>
                </a:defRPr>
              </a:lvl5pPr>
              <a:lvl6pPr marL="457200" eaLnBrk="0" fontAlgn="base" hangingPunct="0">
                <a:spcBef>
                  <a:spcPct val="0"/>
                </a:spcBef>
                <a:spcAft>
                  <a:spcPct val="0"/>
                </a:spcAft>
                <a:defRPr sz="1600" baseline="-25000">
                  <a:solidFill>
                    <a:schemeClr val="tx1"/>
                  </a:solidFill>
                  <a:latin typeface="Helvetica" charset="0"/>
                  <a:ea typeface="ＭＳ Ｐゴシック" charset="0"/>
                </a:defRPr>
              </a:lvl6pPr>
              <a:lvl7pPr marL="914400" eaLnBrk="0" fontAlgn="base" hangingPunct="0">
                <a:spcBef>
                  <a:spcPct val="0"/>
                </a:spcBef>
                <a:spcAft>
                  <a:spcPct val="0"/>
                </a:spcAft>
                <a:defRPr sz="1600" baseline="-25000">
                  <a:solidFill>
                    <a:schemeClr val="tx1"/>
                  </a:solidFill>
                  <a:latin typeface="Helvetica" charset="0"/>
                  <a:ea typeface="ＭＳ Ｐゴシック" charset="0"/>
                </a:defRPr>
              </a:lvl7pPr>
              <a:lvl8pPr marL="1371600" eaLnBrk="0" fontAlgn="base" hangingPunct="0">
                <a:spcBef>
                  <a:spcPct val="0"/>
                </a:spcBef>
                <a:spcAft>
                  <a:spcPct val="0"/>
                </a:spcAft>
                <a:defRPr sz="1600" baseline="-25000">
                  <a:solidFill>
                    <a:schemeClr val="tx1"/>
                  </a:solidFill>
                  <a:latin typeface="Helvetica" charset="0"/>
                  <a:ea typeface="ＭＳ Ｐゴシック" charset="0"/>
                </a:defRPr>
              </a:lvl8pPr>
              <a:lvl9pPr marL="1828800" eaLnBrk="0" fontAlgn="base" hangingPunct="0">
                <a:spcBef>
                  <a:spcPct val="0"/>
                </a:spcBef>
                <a:spcAft>
                  <a:spcPct val="0"/>
                </a:spcAft>
                <a:defRPr sz="1600" baseline="-25000">
                  <a:solidFill>
                    <a:schemeClr val="tx1"/>
                  </a:solidFill>
                  <a:latin typeface="Helvetica" charset="0"/>
                  <a:ea typeface="ＭＳ Ｐゴシック" charset="0"/>
                </a:defRPr>
              </a:lvl9pPr>
            </a:lstStyle>
            <a:p>
              <a:pPr algn="ctr"/>
              <a:r>
                <a:rPr lang="en-GB" i="1" baseline="0" dirty="0">
                  <a:solidFill>
                    <a:srgbClr val="FF0000"/>
                  </a:solidFill>
                  <a:latin typeface="Comic Sans MS" charset="0"/>
                </a:rPr>
                <a:t>With low</a:t>
              </a:r>
            </a:p>
            <a:p>
              <a:pPr algn="ctr"/>
              <a:r>
                <a:rPr lang="en-GB" i="1" baseline="0" dirty="0">
                  <a:solidFill>
                    <a:srgbClr val="FF0000"/>
                  </a:solidFill>
                  <a:latin typeface="Comic Sans MS" charset="0"/>
                </a:rPr>
                <a:t> mass SUSY at LHC energies</a:t>
              </a:r>
            </a:p>
          </p:txBody>
        </p:sp>
        <p:sp>
          <p:nvSpPr>
            <p:cNvPr id="29714" name="Line 19"/>
            <p:cNvSpPr>
              <a:spLocks noChangeShapeType="1"/>
            </p:cNvSpPr>
            <p:nvPr/>
          </p:nvSpPr>
          <p:spPr bwMode="auto">
            <a:xfrm>
              <a:off x="384" y="1200"/>
              <a:ext cx="0" cy="1776"/>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sp>
        <p:nvSpPr>
          <p:cNvPr id="1093652" name="Text Box 20"/>
          <p:cNvSpPr txBox="1">
            <a:spLocks noChangeArrowheads="1"/>
          </p:cNvSpPr>
          <p:nvPr/>
        </p:nvSpPr>
        <p:spPr bwMode="auto">
          <a:xfrm>
            <a:off x="5257800" y="533400"/>
            <a:ext cx="76200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1600" baseline="-25000">
                <a:solidFill>
                  <a:schemeClr val="tx1"/>
                </a:solidFill>
                <a:latin typeface="Helvetica" charset="0"/>
                <a:ea typeface="ＭＳ Ｐゴシック" charset="0"/>
                <a:cs typeface="ＭＳ Ｐゴシック" charset="0"/>
              </a:defRPr>
            </a:lvl1pPr>
            <a:lvl2pPr marL="37931725" indent="-37474525">
              <a:defRPr sz="1600" baseline="-25000">
                <a:solidFill>
                  <a:schemeClr val="tx1"/>
                </a:solidFill>
                <a:latin typeface="Helvetica" charset="0"/>
                <a:ea typeface="ＭＳ Ｐゴシック" charset="0"/>
              </a:defRPr>
            </a:lvl2pPr>
            <a:lvl3pPr>
              <a:defRPr sz="1600" baseline="-25000">
                <a:solidFill>
                  <a:schemeClr val="tx1"/>
                </a:solidFill>
                <a:latin typeface="Helvetica" charset="0"/>
                <a:ea typeface="ＭＳ Ｐゴシック" charset="0"/>
              </a:defRPr>
            </a:lvl3pPr>
            <a:lvl4pPr>
              <a:defRPr sz="1600" baseline="-25000">
                <a:solidFill>
                  <a:schemeClr val="tx1"/>
                </a:solidFill>
                <a:latin typeface="Helvetica" charset="0"/>
                <a:ea typeface="ＭＳ Ｐゴシック" charset="0"/>
              </a:defRPr>
            </a:lvl4pPr>
            <a:lvl5pPr>
              <a:defRPr sz="1600" baseline="-25000">
                <a:solidFill>
                  <a:schemeClr val="tx1"/>
                </a:solidFill>
                <a:latin typeface="Helvetica" charset="0"/>
                <a:ea typeface="ＭＳ Ｐゴシック" charset="0"/>
              </a:defRPr>
            </a:lvl5pPr>
            <a:lvl6pPr marL="457200" eaLnBrk="0" fontAlgn="base" hangingPunct="0">
              <a:spcBef>
                <a:spcPct val="0"/>
              </a:spcBef>
              <a:spcAft>
                <a:spcPct val="0"/>
              </a:spcAft>
              <a:defRPr sz="1600" baseline="-25000">
                <a:solidFill>
                  <a:schemeClr val="tx1"/>
                </a:solidFill>
                <a:latin typeface="Helvetica" charset="0"/>
                <a:ea typeface="ＭＳ Ｐゴシック" charset="0"/>
              </a:defRPr>
            </a:lvl6pPr>
            <a:lvl7pPr marL="914400" eaLnBrk="0" fontAlgn="base" hangingPunct="0">
              <a:spcBef>
                <a:spcPct val="0"/>
              </a:spcBef>
              <a:spcAft>
                <a:spcPct val="0"/>
              </a:spcAft>
              <a:defRPr sz="1600" baseline="-25000">
                <a:solidFill>
                  <a:schemeClr val="tx1"/>
                </a:solidFill>
                <a:latin typeface="Helvetica" charset="0"/>
                <a:ea typeface="ＭＳ Ｐゴシック" charset="0"/>
              </a:defRPr>
            </a:lvl7pPr>
            <a:lvl8pPr marL="1371600" eaLnBrk="0" fontAlgn="base" hangingPunct="0">
              <a:spcBef>
                <a:spcPct val="0"/>
              </a:spcBef>
              <a:spcAft>
                <a:spcPct val="0"/>
              </a:spcAft>
              <a:defRPr sz="1600" baseline="-25000">
                <a:solidFill>
                  <a:schemeClr val="tx1"/>
                </a:solidFill>
                <a:latin typeface="Helvetica" charset="0"/>
                <a:ea typeface="ＭＳ Ｐゴシック" charset="0"/>
              </a:defRPr>
            </a:lvl8pPr>
            <a:lvl9pPr marL="1828800" eaLnBrk="0" fontAlgn="base" hangingPunct="0">
              <a:spcBef>
                <a:spcPct val="0"/>
              </a:spcBef>
              <a:spcAft>
                <a:spcPct val="0"/>
              </a:spcAft>
              <a:defRPr sz="1600" baseline="-25000">
                <a:solidFill>
                  <a:schemeClr val="tx1"/>
                </a:solidFill>
                <a:latin typeface="Helvetica" charset="0"/>
                <a:ea typeface="ＭＳ Ｐゴシック" charset="0"/>
              </a:defRPr>
            </a:lvl9pPr>
          </a:lstStyle>
          <a:p>
            <a:pPr algn="ctr"/>
            <a:r>
              <a:rPr lang="en-GB" i="1" baseline="0">
                <a:solidFill>
                  <a:srgbClr val="C30224"/>
                </a:solidFill>
              </a:rPr>
              <a:t>LEP</a:t>
            </a:r>
          </a:p>
        </p:txBody>
      </p:sp>
      <p:grpSp>
        <p:nvGrpSpPr>
          <p:cNvPr id="5" name="Group 22"/>
          <p:cNvGrpSpPr>
            <a:grpSpLocks/>
          </p:cNvGrpSpPr>
          <p:nvPr/>
        </p:nvGrpSpPr>
        <p:grpSpPr bwMode="auto">
          <a:xfrm>
            <a:off x="4038600" y="2667481"/>
            <a:ext cx="5105400" cy="2081943"/>
            <a:chOff x="2544" y="2962"/>
            <a:chExt cx="3216" cy="1079"/>
          </a:xfrm>
        </p:grpSpPr>
        <p:grpSp>
          <p:nvGrpSpPr>
            <p:cNvPr id="29708" name="Group 23"/>
            <p:cNvGrpSpPr>
              <a:grpSpLocks/>
            </p:cNvGrpSpPr>
            <p:nvPr/>
          </p:nvGrpSpPr>
          <p:grpSpPr bwMode="auto">
            <a:xfrm>
              <a:off x="3840" y="2962"/>
              <a:ext cx="1920" cy="1008"/>
              <a:chOff x="3840" y="2962"/>
              <a:chExt cx="1920" cy="1008"/>
            </a:xfrm>
          </p:grpSpPr>
          <p:sp>
            <p:nvSpPr>
              <p:cNvPr id="29710" name="Line 24"/>
              <p:cNvSpPr>
                <a:spLocks noChangeShapeType="1"/>
              </p:cNvSpPr>
              <p:nvPr/>
            </p:nvSpPr>
            <p:spPr bwMode="auto">
              <a:xfrm>
                <a:off x="5760" y="2962"/>
                <a:ext cx="0" cy="1008"/>
              </a:xfrm>
              <a:prstGeom prst="line">
                <a:avLst/>
              </a:prstGeom>
              <a:noFill/>
              <a:ln w="19050">
                <a:solidFill>
                  <a:srgbClr val="C30224"/>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11" name="Line 25"/>
              <p:cNvSpPr>
                <a:spLocks noChangeShapeType="1"/>
              </p:cNvSpPr>
              <p:nvPr/>
            </p:nvSpPr>
            <p:spPr bwMode="auto">
              <a:xfrm flipH="1">
                <a:off x="3840" y="3935"/>
                <a:ext cx="1920" cy="0"/>
              </a:xfrm>
              <a:prstGeom prst="line">
                <a:avLst/>
              </a:prstGeom>
              <a:noFill/>
              <a:ln w="19050">
                <a:solidFill>
                  <a:srgbClr val="C30224"/>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sp>
          <p:nvSpPr>
            <p:cNvPr id="29709" name="Text Box 26"/>
            <p:cNvSpPr txBox="1">
              <a:spLocks noChangeArrowheads="1"/>
            </p:cNvSpPr>
            <p:nvPr/>
          </p:nvSpPr>
          <p:spPr bwMode="auto">
            <a:xfrm>
              <a:off x="2544" y="3791"/>
              <a:ext cx="1260"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1600" baseline="-25000">
                  <a:solidFill>
                    <a:schemeClr val="tx1"/>
                  </a:solidFill>
                  <a:latin typeface="Helvetica" charset="0"/>
                  <a:ea typeface="ＭＳ Ｐゴシック" charset="0"/>
                  <a:cs typeface="ＭＳ Ｐゴシック" charset="0"/>
                </a:defRPr>
              </a:lvl1pPr>
              <a:lvl2pPr marL="37931725" indent="-37474525">
                <a:defRPr sz="1600" baseline="-25000">
                  <a:solidFill>
                    <a:schemeClr val="tx1"/>
                  </a:solidFill>
                  <a:latin typeface="Helvetica" charset="0"/>
                  <a:ea typeface="ＭＳ Ｐゴシック" charset="0"/>
                </a:defRPr>
              </a:lvl2pPr>
              <a:lvl3pPr>
                <a:defRPr sz="1600" baseline="-25000">
                  <a:solidFill>
                    <a:schemeClr val="tx1"/>
                  </a:solidFill>
                  <a:latin typeface="Helvetica" charset="0"/>
                  <a:ea typeface="ＭＳ Ｐゴシック" charset="0"/>
                </a:defRPr>
              </a:lvl3pPr>
              <a:lvl4pPr>
                <a:defRPr sz="1600" baseline="-25000">
                  <a:solidFill>
                    <a:schemeClr val="tx1"/>
                  </a:solidFill>
                  <a:latin typeface="Helvetica" charset="0"/>
                  <a:ea typeface="ＭＳ Ｐゴシック" charset="0"/>
                </a:defRPr>
              </a:lvl4pPr>
              <a:lvl5pPr>
                <a:defRPr sz="1600" baseline="-25000">
                  <a:solidFill>
                    <a:schemeClr val="tx1"/>
                  </a:solidFill>
                  <a:latin typeface="Helvetica" charset="0"/>
                  <a:ea typeface="ＭＳ Ｐゴシック" charset="0"/>
                </a:defRPr>
              </a:lvl5pPr>
              <a:lvl6pPr marL="457200" eaLnBrk="0" fontAlgn="base" hangingPunct="0">
                <a:spcBef>
                  <a:spcPct val="0"/>
                </a:spcBef>
                <a:spcAft>
                  <a:spcPct val="0"/>
                </a:spcAft>
                <a:defRPr sz="1600" baseline="-25000">
                  <a:solidFill>
                    <a:schemeClr val="tx1"/>
                  </a:solidFill>
                  <a:latin typeface="Helvetica" charset="0"/>
                  <a:ea typeface="ＭＳ Ｐゴシック" charset="0"/>
                </a:defRPr>
              </a:lvl6pPr>
              <a:lvl7pPr marL="914400" eaLnBrk="0" fontAlgn="base" hangingPunct="0">
                <a:spcBef>
                  <a:spcPct val="0"/>
                </a:spcBef>
                <a:spcAft>
                  <a:spcPct val="0"/>
                </a:spcAft>
                <a:defRPr sz="1600" baseline="-25000">
                  <a:solidFill>
                    <a:schemeClr val="tx1"/>
                  </a:solidFill>
                  <a:latin typeface="Helvetica" charset="0"/>
                  <a:ea typeface="ＭＳ Ｐゴシック" charset="0"/>
                </a:defRPr>
              </a:lvl7pPr>
              <a:lvl8pPr marL="1371600" eaLnBrk="0" fontAlgn="base" hangingPunct="0">
                <a:spcBef>
                  <a:spcPct val="0"/>
                </a:spcBef>
                <a:spcAft>
                  <a:spcPct val="0"/>
                </a:spcAft>
                <a:defRPr sz="1600" baseline="-25000">
                  <a:solidFill>
                    <a:schemeClr val="tx1"/>
                  </a:solidFill>
                  <a:latin typeface="Helvetica" charset="0"/>
                  <a:ea typeface="ＭＳ Ｐゴシック" charset="0"/>
                </a:defRPr>
              </a:lvl8pPr>
              <a:lvl9pPr marL="1828800" eaLnBrk="0" fontAlgn="base" hangingPunct="0">
                <a:spcBef>
                  <a:spcPct val="0"/>
                </a:spcBef>
                <a:spcAft>
                  <a:spcPct val="0"/>
                </a:spcAft>
                <a:defRPr sz="1600" baseline="-25000">
                  <a:solidFill>
                    <a:schemeClr val="tx1"/>
                  </a:solidFill>
                  <a:latin typeface="Helvetica" charset="0"/>
                  <a:ea typeface="ＭＳ Ｐゴシック" charset="0"/>
                </a:defRPr>
              </a:lvl9pPr>
            </a:lstStyle>
            <a:p>
              <a:r>
                <a:rPr lang="en-GB" sz="2000" i="1" baseline="0" dirty="0">
                  <a:solidFill>
                    <a:srgbClr val="C30224"/>
                  </a:solidFill>
                  <a:latin typeface="Comic Sans MS" charset="0"/>
                </a:rPr>
                <a:t>Proton decay  ?</a:t>
              </a:r>
            </a:p>
          </p:txBody>
        </p:sp>
      </p:grpSp>
      <p:sp>
        <p:nvSpPr>
          <p:cNvPr id="1093659" name="Rectangle 27"/>
          <p:cNvSpPr>
            <a:spLocks noChangeArrowheads="1"/>
          </p:cNvSpPr>
          <p:nvPr/>
        </p:nvSpPr>
        <p:spPr bwMode="auto">
          <a:xfrm>
            <a:off x="0" y="4648200"/>
            <a:ext cx="9753600" cy="144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Clr>
                <a:srgbClr val="FF0000"/>
              </a:buClr>
              <a:buFont typeface="Wingdings" charset="0"/>
              <a:buChar char="l"/>
            </a:pPr>
            <a:r>
              <a:rPr lang="en-GB" sz="2400" baseline="0" dirty="0">
                <a:latin typeface="Comic Sans MS" charset="0"/>
              </a:rPr>
              <a:t>No doubt the convergence of all the three running coupling constants to a common value with lepton-quark unification is probably inevitable.</a:t>
            </a:r>
          </a:p>
          <a:p>
            <a:pPr marL="342900" indent="-342900">
              <a:lnSpc>
                <a:spcPct val="90000"/>
              </a:lnSpc>
              <a:spcBef>
                <a:spcPct val="20000"/>
              </a:spcBef>
              <a:buClr>
                <a:srgbClr val="FF0000"/>
              </a:buClr>
              <a:buFont typeface="Wingdings" charset="0"/>
              <a:buChar char="l"/>
            </a:pPr>
            <a:r>
              <a:rPr lang="en-GB" sz="2400" baseline="0" dirty="0">
                <a:latin typeface="Comic Sans MS" charset="0"/>
              </a:rPr>
              <a:t>However the mechanism of this change and mass values of its occurrence are vastly unknown (</a:t>
            </a:r>
            <a:r>
              <a:rPr lang="en-GB" sz="2400" baseline="0" dirty="0" err="1">
                <a:latin typeface="Comic Sans MS" charset="0"/>
              </a:rPr>
              <a:t>Pati</a:t>
            </a:r>
            <a:r>
              <a:rPr lang="en-GB" sz="2400" baseline="0" dirty="0">
                <a:latin typeface="Comic Sans MS" charset="0"/>
              </a:rPr>
              <a:t>-Salam, </a:t>
            </a:r>
            <a:r>
              <a:rPr lang="en-GB" sz="2400" baseline="0" dirty="0" err="1">
                <a:latin typeface="Comic Sans MS" charset="0"/>
              </a:rPr>
              <a:t>Giorgi</a:t>
            </a:r>
            <a:r>
              <a:rPr lang="en-GB" sz="2400" baseline="0" dirty="0">
                <a:latin typeface="Comic Sans MS" charset="0"/>
              </a:rPr>
              <a:t>, Glashow, etc.)</a:t>
            </a:r>
          </a:p>
          <a:p>
            <a:pPr marL="342900" indent="-342900">
              <a:spcBef>
                <a:spcPct val="20000"/>
              </a:spcBef>
              <a:buClr>
                <a:srgbClr val="FF0000"/>
              </a:buClr>
              <a:buFont typeface="Wingdings" charset="0"/>
              <a:buChar char="l"/>
            </a:pPr>
            <a:endParaRPr lang="en-GB" sz="2400" baseline="0" dirty="0">
              <a:latin typeface="Comic Sans MS" charset="0"/>
            </a:endParaRPr>
          </a:p>
        </p:txBody>
      </p:sp>
      <p:cxnSp>
        <p:nvCxnSpPr>
          <p:cNvPr id="9" name="Straight Arrow Connector 8"/>
          <p:cNvCxnSpPr/>
          <p:nvPr/>
        </p:nvCxnSpPr>
        <p:spPr bwMode="auto">
          <a:xfrm flipH="1">
            <a:off x="5943600" y="1371600"/>
            <a:ext cx="1905000" cy="0"/>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30758273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93635">
                                            <p:txEl>
                                              <p:pRg st="0" end="0"/>
                                            </p:txEl>
                                          </p:spTgt>
                                        </p:tgtEl>
                                        <p:attrNameLst>
                                          <p:attrName>style.visibility</p:attrName>
                                        </p:attrNameLst>
                                      </p:cBhvr>
                                      <p:to>
                                        <p:strVal val="visible"/>
                                      </p:to>
                                    </p:set>
                                    <p:animEffect transition="in" filter="dissolve">
                                      <p:cBhvr>
                                        <p:cTn id="12" dur="500"/>
                                        <p:tgtEl>
                                          <p:spTgt spid="109363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93635">
                                            <p:txEl>
                                              <p:pRg st="1" end="1"/>
                                            </p:txEl>
                                          </p:spTgt>
                                        </p:tgtEl>
                                        <p:attrNameLst>
                                          <p:attrName>style.visibility</p:attrName>
                                        </p:attrNameLst>
                                      </p:cBhvr>
                                      <p:to>
                                        <p:strVal val="visible"/>
                                      </p:to>
                                    </p:set>
                                    <p:animEffect transition="in" filter="dissolve">
                                      <p:cBhvr>
                                        <p:cTn id="17" dur="500"/>
                                        <p:tgtEl>
                                          <p:spTgt spid="109363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93652"/>
                                        </p:tgtEl>
                                        <p:attrNameLst>
                                          <p:attrName>style.visibility</p:attrName>
                                        </p:attrNameLst>
                                      </p:cBhvr>
                                      <p:to>
                                        <p:strVal val="visible"/>
                                      </p:to>
                                    </p:set>
                                    <p:animEffect transition="in" filter="dissolve">
                                      <p:cBhvr>
                                        <p:cTn id="22" dur="500"/>
                                        <p:tgtEl>
                                          <p:spTgt spid="109365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dissolve">
                                      <p:cBhvr>
                                        <p:cTn id="27" dur="500"/>
                                        <p:tgtEl>
                                          <p:spTgt spid="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93659">
                                            <p:txEl>
                                              <p:pRg st="0" end="0"/>
                                            </p:txEl>
                                          </p:spTgt>
                                        </p:tgtEl>
                                        <p:attrNameLst>
                                          <p:attrName>style.visibility</p:attrName>
                                        </p:attrNameLst>
                                      </p:cBhvr>
                                      <p:to>
                                        <p:strVal val="visible"/>
                                      </p:to>
                                    </p:set>
                                    <p:animEffect transition="in" filter="dissolve">
                                      <p:cBhvr>
                                        <p:cTn id="42" dur="500"/>
                                        <p:tgtEl>
                                          <p:spTgt spid="109365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93659">
                                            <p:txEl>
                                              <p:pRg st="1" end="1"/>
                                            </p:txEl>
                                          </p:spTgt>
                                        </p:tgtEl>
                                        <p:attrNameLst>
                                          <p:attrName>style.visibility</p:attrName>
                                        </p:attrNameLst>
                                      </p:cBhvr>
                                      <p:to>
                                        <p:strVal val="visible"/>
                                      </p:to>
                                    </p:set>
                                    <p:animEffect transition="in" filter="dissolve">
                                      <p:cBhvr>
                                        <p:cTn id="47" dur="500"/>
                                        <p:tgtEl>
                                          <p:spTgt spid="10936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3635" grpId="0" build="p"/>
      <p:bldP spid="1093652" grpId="0" autoUpdateAnimBg="0"/>
      <p:bldP spid="109365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4880995" y="2978008"/>
            <a:ext cx="4248469" cy="3901782"/>
            <a:chOff x="4880995" y="2978008"/>
            <a:chExt cx="4248469" cy="3901782"/>
          </a:xfrm>
        </p:grpSpPr>
        <p:grpSp>
          <p:nvGrpSpPr>
            <p:cNvPr id="20" name="Group 19"/>
            <p:cNvGrpSpPr/>
            <p:nvPr/>
          </p:nvGrpSpPr>
          <p:grpSpPr>
            <a:xfrm>
              <a:off x="4880995" y="3052510"/>
              <a:ext cx="4010961" cy="3827280"/>
              <a:chOff x="4880995" y="3052510"/>
              <a:chExt cx="4010961" cy="3827280"/>
            </a:xfrm>
          </p:grpSpPr>
          <p:sp>
            <p:nvSpPr>
              <p:cNvPr id="8" name="Rectangle 7"/>
              <p:cNvSpPr/>
              <p:nvPr/>
            </p:nvSpPr>
            <p:spPr>
              <a:xfrm rot="16200000">
                <a:off x="4926208" y="5398996"/>
                <a:ext cx="1688283" cy="338554"/>
              </a:xfrm>
              <a:prstGeom prst="rect">
                <a:avLst/>
              </a:prstGeom>
            </p:spPr>
            <p:txBody>
              <a:bodyPr wrap="none">
                <a:spAutoFit/>
              </a:bodyPr>
              <a:lstStyle/>
              <a:p>
                <a:r>
                  <a:rPr lang="en-GB" i="1" baseline="0" dirty="0">
                    <a:solidFill>
                      <a:srgbClr val="FF0000"/>
                    </a:solidFill>
                  </a:rPr>
                  <a:t>Ion Implantation</a:t>
                </a:r>
                <a:endParaRPr lang="en-US" i="1" baseline="0" dirty="0">
                  <a:solidFill>
                    <a:srgbClr val="FF0000"/>
                  </a:solidFill>
                </a:endParaRPr>
              </a:p>
            </p:txBody>
          </p:sp>
          <p:sp>
            <p:nvSpPr>
              <p:cNvPr id="12" name="Rectangle 11"/>
              <p:cNvSpPr/>
              <p:nvPr/>
            </p:nvSpPr>
            <p:spPr>
              <a:xfrm rot="16200000">
                <a:off x="5570207" y="5598520"/>
                <a:ext cx="2087330" cy="338554"/>
              </a:xfrm>
              <a:prstGeom prst="rect">
                <a:avLst/>
              </a:prstGeom>
            </p:spPr>
            <p:txBody>
              <a:bodyPr wrap="none">
                <a:spAutoFit/>
              </a:bodyPr>
              <a:lstStyle/>
              <a:p>
                <a:r>
                  <a:rPr lang="en-GB" i="1" baseline="0" dirty="0">
                    <a:solidFill>
                      <a:srgbClr val="FF0000"/>
                    </a:solidFill>
                  </a:rPr>
                  <a:t>e-beam implantation</a:t>
                </a:r>
                <a:r>
                  <a:rPr lang="en-US" i="1" baseline="0" dirty="0">
                    <a:solidFill>
                      <a:srgbClr val="FF0000"/>
                    </a:solidFill>
                  </a:rPr>
                  <a:t> </a:t>
                </a:r>
              </a:p>
            </p:txBody>
          </p:sp>
          <p:sp>
            <p:nvSpPr>
              <p:cNvPr id="13" name="Rectangle 12"/>
              <p:cNvSpPr/>
              <p:nvPr/>
            </p:nvSpPr>
            <p:spPr>
              <a:xfrm rot="16200000">
                <a:off x="5957804" y="5632684"/>
                <a:ext cx="2155658" cy="338554"/>
              </a:xfrm>
              <a:prstGeom prst="rect">
                <a:avLst/>
              </a:prstGeom>
            </p:spPr>
            <p:txBody>
              <a:bodyPr wrap="none">
                <a:spAutoFit/>
              </a:bodyPr>
              <a:lstStyle/>
              <a:p>
                <a:r>
                  <a:rPr lang="en-GB" i="1" baseline="0" dirty="0">
                    <a:solidFill>
                      <a:srgbClr val="FF0000"/>
                    </a:solidFill>
                  </a:rPr>
                  <a:t>Non destructive Insp.</a:t>
                </a:r>
                <a:r>
                  <a:rPr lang="en-US" i="1" baseline="0" dirty="0">
                    <a:solidFill>
                      <a:srgbClr val="FF0000"/>
                    </a:solidFill>
                  </a:rPr>
                  <a:t> </a:t>
                </a:r>
              </a:p>
            </p:txBody>
          </p:sp>
          <p:sp>
            <p:nvSpPr>
              <p:cNvPr id="14" name="Rectangle 13"/>
              <p:cNvSpPr/>
              <p:nvPr/>
            </p:nvSpPr>
            <p:spPr>
              <a:xfrm rot="16200000">
                <a:off x="6436571" y="5575677"/>
                <a:ext cx="2041645" cy="338554"/>
              </a:xfrm>
              <a:prstGeom prst="rect">
                <a:avLst/>
              </a:prstGeom>
            </p:spPr>
            <p:txBody>
              <a:bodyPr wrap="none">
                <a:spAutoFit/>
              </a:bodyPr>
              <a:lstStyle/>
              <a:p>
                <a:r>
                  <a:rPr lang="en-GB" i="1" baseline="0" dirty="0">
                    <a:solidFill>
                      <a:srgbClr val="FF0000"/>
                    </a:solidFill>
                  </a:rPr>
                  <a:t>Neutron Generators</a:t>
                </a:r>
                <a:r>
                  <a:rPr lang="en-US" i="1" baseline="0" dirty="0">
                    <a:solidFill>
                      <a:srgbClr val="FF0000"/>
                    </a:solidFill>
                  </a:rPr>
                  <a:t> </a:t>
                </a:r>
              </a:p>
            </p:txBody>
          </p:sp>
          <p:sp>
            <p:nvSpPr>
              <p:cNvPr id="15" name="Rectangle 14"/>
              <p:cNvSpPr/>
              <p:nvPr/>
            </p:nvSpPr>
            <p:spPr>
              <a:xfrm rot="16200000">
                <a:off x="7114863" y="5319146"/>
                <a:ext cx="1528583" cy="338554"/>
              </a:xfrm>
              <a:prstGeom prst="rect">
                <a:avLst/>
              </a:prstGeom>
            </p:spPr>
            <p:txBody>
              <a:bodyPr wrap="none">
                <a:spAutoFit/>
              </a:bodyPr>
              <a:lstStyle/>
              <a:p>
                <a:r>
                  <a:rPr lang="en-GB" i="1" baseline="0" dirty="0">
                    <a:solidFill>
                      <a:srgbClr val="FF0000"/>
                    </a:solidFill>
                  </a:rPr>
                  <a:t>Radioisotopes</a:t>
                </a:r>
                <a:r>
                  <a:rPr lang="en-US" i="1" baseline="0" dirty="0">
                    <a:solidFill>
                      <a:srgbClr val="FF0000"/>
                    </a:solidFill>
                  </a:rPr>
                  <a:t> </a:t>
                </a:r>
              </a:p>
            </p:txBody>
          </p:sp>
          <p:sp>
            <p:nvSpPr>
              <p:cNvPr id="16" name="Rectangle 15"/>
              <p:cNvSpPr/>
              <p:nvPr/>
            </p:nvSpPr>
            <p:spPr>
              <a:xfrm rot="16200000">
                <a:off x="7359893" y="5495878"/>
                <a:ext cx="1882046" cy="338554"/>
              </a:xfrm>
              <a:prstGeom prst="rect">
                <a:avLst/>
              </a:prstGeom>
            </p:spPr>
            <p:txBody>
              <a:bodyPr wrap="none">
                <a:spAutoFit/>
              </a:bodyPr>
              <a:lstStyle/>
              <a:p>
                <a:r>
                  <a:rPr lang="en-GB" i="1" baseline="0" dirty="0">
                    <a:solidFill>
                      <a:srgbClr val="FF0000"/>
                    </a:solidFill>
                  </a:rPr>
                  <a:t>Ion beam analysis</a:t>
                </a:r>
                <a:r>
                  <a:rPr lang="en-US" i="1" baseline="0" dirty="0">
                    <a:solidFill>
                      <a:srgbClr val="FF0000"/>
                    </a:solidFill>
                  </a:rPr>
                  <a:t> </a:t>
                </a:r>
              </a:p>
            </p:txBody>
          </p:sp>
          <p:sp>
            <p:nvSpPr>
              <p:cNvPr id="17" name="Rectangle 16"/>
              <p:cNvSpPr/>
              <p:nvPr/>
            </p:nvSpPr>
            <p:spPr>
              <a:xfrm rot="16200000">
                <a:off x="7850134" y="5427399"/>
                <a:ext cx="1745089" cy="338554"/>
              </a:xfrm>
              <a:prstGeom prst="rect">
                <a:avLst/>
              </a:prstGeom>
            </p:spPr>
            <p:txBody>
              <a:bodyPr wrap="none">
                <a:spAutoFit/>
              </a:bodyPr>
              <a:lstStyle/>
              <a:p>
                <a:r>
                  <a:rPr lang="en-GB" i="1" baseline="0" dirty="0">
                    <a:solidFill>
                      <a:srgbClr val="FF0000"/>
                    </a:solidFill>
                  </a:rPr>
                  <a:t>Synchrotron rad.</a:t>
                </a:r>
                <a:endParaRPr lang="en-US" i="1" baseline="0" dirty="0">
                  <a:solidFill>
                    <a:srgbClr val="FF0000"/>
                  </a:solidFill>
                </a:endParaRPr>
              </a:p>
            </p:txBody>
          </p:sp>
          <p:sp>
            <p:nvSpPr>
              <p:cNvPr id="18" name="Rectangle 17"/>
              <p:cNvSpPr/>
              <p:nvPr/>
            </p:nvSpPr>
            <p:spPr>
              <a:xfrm rot="16200000">
                <a:off x="4211991" y="3721514"/>
                <a:ext cx="1676561" cy="338554"/>
              </a:xfrm>
              <a:prstGeom prst="rect">
                <a:avLst/>
              </a:prstGeom>
              <a:solidFill>
                <a:schemeClr val="bg1"/>
              </a:solidFill>
            </p:spPr>
            <p:txBody>
              <a:bodyPr wrap="none">
                <a:spAutoFit/>
              </a:bodyPr>
              <a:lstStyle/>
              <a:p>
                <a:r>
                  <a:rPr lang="en-US" i="1" baseline="0" dirty="0">
                    <a:solidFill>
                      <a:srgbClr val="FF0000"/>
                    </a:solidFill>
                  </a:rPr>
                  <a:t>Number of units</a:t>
                </a:r>
              </a:p>
            </p:txBody>
          </p:sp>
          <p:sp>
            <p:nvSpPr>
              <p:cNvPr id="11" name="Rectangle 10"/>
              <p:cNvSpPr/>
              <p:nvPr/>
            </p:nvSpPr>
            <p:spPr>
              <a:xfrm rot="16200000">
                <a:off x="5205503" y="5541463"/>
                <a:ext cx="1973216" cy="338554"/>
              </a:xfrm>
              <a:prstGeom prst="rect">
                <a:avLst/>
              </a:prstGeom>
            </p:spPr>
            <p:txBody>
              <a:bodyPr wrap="none">
                <a:spAutoFit/>
              </a:bodyPr>
              <a:lstStyle/>
              <a:p>
                <a:r>
                  <a:rPr lang="en-GB" i="1" baseline="0" dirty="0">
                    <a:solidFill>
                      <a:srgbClr val="FF0000"/>
                    </a:solidFill>
                  </a:rPr>
                  <a:t>e-beam processing</a:t>
                </a:r>
                <a:endParaRPr lang="en-US" i="1" baseline="0" dirty="0">
                  <a:solidFill>
                    <a:srgbClr val="FF0000"/>
                  </a:solidFill>
                </a:endParaRPr>
              </a:p>
            </p:txBody>
          </p:sp>
        </p:grpSp>
        <p:pic>
          <p:nvPicPr>
            <p:cNvPr id="21" name="Picture 20" descr="Untitled-1.t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9024" y="2978008"/>
              <a:ext cx="3960440" cy="1885322"/>
            </a:xfrm>
            <a:prstGeom prst="rect">
              <a:avLst/>
            </a:prstGeom>
          </p:spPr>
        </p:pic>
      </p:grpSp>
      <p:sp>
        <p:nvSpPr>
          <p:cNvPr id="2" name="Title 1"/>
          <p:cNvSpPr>
            <a:spLocks noGrp="1"/>
          </p:cNvSpPr>
          <p:nvPr>
            <p:ph type="title"/>
          </p:nvPr>
        </p:nvSpPr>
        <p:spPr/>
        <p:txBody>
          <a:bodyPr/>
          <a:lstStyle/>
          <a:p>
            <a:r>
              <a:rPr lang="en-GB" dirty="0"/>
              <a:t>Particle accelerators</a:t>
            </a:r>
          </a:p>
        </p:txBody>
      </p:sp>
      <p:sp>
        <p:nvSpPr>
          <p:cNvPr id="3" name="Content Placeholder 2"/>
          <p:cNvSpPr>
            <a:spLocks noGrp="1"/>
          </p:cNvSpPr>
          <p:nvPr>
            <p:ph idx="1"/>
          </p:nvPr>
        </p:nvSpPr>
        <p:spPr>
          <a:xfrm>
            <a:off x="0" y="609600"/>
            <a:ext cx="9906000" cy="2819400"/>
          </a:xfrm>
        </p:spPr>
        <p:txBody>
          <a:bodyPr/>
          <a:lstStyle/>
          <a:p>
            <a:r>
              <a:rPr lang="en-GB" sz="2400" dirty="0"/>
              <a:t>Currently there are more than 30,000 particle accelerators in operation around the world.</a:t>
            </a:r>
          </a:p>
          <a:p>
            <a:r>
              <a:rPr lang="en-GB" sz="2400" dirty="0"/>
              <a:t>About 1% of them are large accelerators generally with beams above 1 </a:t>
            </a:r>
            <a:r>
              <a:rPr lang="en-GB" sz="2400" dirty="0" err="1"/>
              <a:t>GeV</a:t>
            </a:r>
            <a:r>
              <a:rPr lang="en-GB" sz="2400" dirty="0"/>
              <a:t>, used in particle physics or as synchrotron light sources for the study of condensed matter physics. </a:t>
            </a:r>
          </a:p>
          <a:p>
            <a:r>
              <a:rPr lang="en-GB" sz="2400" dirty="0"/>
              <a:t>Smaller particle accelerators are used in a wide variety of applications, including</a:t>
            </a:r>
          </a:p>
        </p:txBody>
      </p:sp>
      <p:sp>
        <p:nvSpPr>
          <p:cNvPr id="4" name="Footer Placeholder 3"/>
          <p:cNvSpPr>
            <a:spLocks noGrp="1"/>
          </p:cNvSpPr>
          <p:nvPr>
            <p:ph type="ftr" sz="quarter" idx="10"/>
          </p:nvPr>
        </p:nvSpPr>
        <p:spPr/>
        <p:txBody>
          <a:bodyPr/>
          <a:lstStyle/>
          <a:p>
            <a:pPr>
              <a:defRPr/>
            </a:pPr>
            <a:r>
              <a:rPr lang="en-US"/>
              <a:t>November 22, 2021</a:t>
            </a:r>
            <a:endParaRPr lang="en-GB" dirty="0"/>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2</a:t>
            </a:fld>
            <a:endParaRPr lang="en-GB" dirty="0"/>
          </a:p>
        </p:txBody>
      </p:sp>
      <p:sp>
        <p:nvSpPr>
          <p:cNvPr id="6" name="Content Placeholder 2"/>
          <p:cNvSpPr txBox="1">
            <a:spLocks/>
          </p:cNvSpPr>
          <p:nvPr/>
        </p:nvSpPr>
        <p:spPr bwMode="auto">
          <a:xfrm>
            <a:off x="0" y="3356992"/>
            <a:ext cx="4808984" cy="3200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Wingdings" charset="2"/>
              <a:buChar char="l"/>
              <a:defRPr>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FF0000"/>
              </a:buClr>
              <a:buFont typeface="Wingdings" charset="2"/>
              <a:buChar char="Ø"/>
              <a:defRPr>
                <a:solidFill>
                  <a:schemeClr val="tx1"/>
                </a:solidFill>
                <a:latin typeface="+mn-lt"/>
                <a:ea typeface="ＭＳ Ｐゴシック" charset="-128"/>
              </a:defRPr>
            </a:lvl2pPr>
            <a:lvl3pPr marL="1143000" indent="-228600" algn="l" rtl="0" eaLnBrk="0" fontAlgn="base" hangingPunct="0">
              <a:spcBef>
                <a:spcPct val="20000"/>
              </a:spcBef>
              <a:spcAft>
                <a:spcPct val="0"/>
              </a:spcAft>
              <a:buFont typeface="Wingdings" charset="2"/>
              <a:buChar char="è"/>
              <a:defRPr>
                <a:solidFill>
                  <a:schemeClr val="tx1"/>
                </a:solidFill>
                <a:latin typeface="+mn-lt"/>
                <a:ea typeface="ＭＳ Ｐゴシック" charset="-128"/>
              </a:defRPr>
            </a:lvl3pPr>
            <a:lvl4pPr marL="16002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4pPr>
            <a:lvl5pPr marL="20574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5pPr>
            <a:lvl6pPr marL="25146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6pPr>
            <a:lvl7pPr marL="29718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7pPr>
            <a:lvl8pPr marL="34290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8pPr>
            <a:lvl9pPr marL="38862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9pPr>
          </a:lstStyle>
          <a:p>
            <a:pPr lvl="1"/>
            <a:r>
              <a:rPr lang="en-GB" sz="2400" baseline="0" dirty="0"/>
              <a:t>radiotherapy</a:t>
            </a:r>
          </a:p>
          <a:p>
            <a:pPr lvl="1"/>
            <a:r>
              <a:rPr lang="en-GB" sz="2400" baseline="0" dirty="0"/>
              <a:t>ion implantation</a:t>
            </a:r>
          </a:p>
          <a:p>
            <a:pPr lvl="1"/>
            <a:r>
              <a:rPr lang="en-GB" sz="2400" baseline="0" dirty="0"/>
              <a:t>industrial processing and research and </a:t>
            </a:r>
          </a:p>
          <a:p>
            <a:pPr lvl="1"/>
            <a:r>
              <a:rPr lang="en-GB" sz="2400" baseline="0" dirty="0"/>
              <a:t>biomedical and other low-energy processes</a:t>
            </a:r>
          </a:p>
        </p:txBody>
      </p:sp>
    </p:spTree>
    <p:extLst>
      <p:ext uri="{BB962C8B-B14F-4D97-AF65-F5344CB8AC3E}">
        <p14:creationId xmlns:p14="http://schemas.microsoft.com/office/powerpoint/2010/main" val="2137260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5F8B5-C4F0-834F-AA94-17C89BB2CB1E}"/>
              </a:ext>
            </a:extLst>
          </p:cNvPr>
          <p:cNvSpPr>
            <a:spLocks noGrp="1"/>
          </p:cNvSpPr>
          <p:nvPr>
            <p:ph type="title"/>
          </p:nvPr>
        </p:nvSpPr>
        <p:spPr/>
        <p:txBody>
          <a:bodyPr/>
          <a:lstStyle/>
          <a:p>
            <a:r>
              <a:rPr lang="en-AT" dirty="0"/>
              <a:t>Collider options in the US</a:t>
            </a:r>
          </a:p>
        </p:txBody>
      </p:sp>
      <p:sp>
        <p:nvSpPr>
          <p:cNvPr id="3" name="Content Placeholder 2">
            <a:extLst>
              <a:ext uri="{FF2B5EF4-FFF2-40B4-BE49-F238E27FC236}">
                <a16:creationId xmlns:a16="http://schemas.microsoft.com/office/drawing/2014/main" id="{FA8C6BD2-722F-F342-8D31-08E4B18E1060}"/>
              </a:ext>
            </a:extLst>
          </p:cNvPr>
          <p:cNvSpPr>
            <a:spLocks noGrp="1"/>
          </p:cNvSpPr>
          <p:nvPr>
            <p:ph idx="1"/>
          </p:nvPr>
        </p:nvSpPr>
        <p:spPr>
          <a:xfrm>
            <a:off x="304800" y="533400"/>
            <a:ext cx="9601200" cy="5867400"/>
          </a:xfrm>
        </p:spPr>
        <p:txBody>
          <a:bodyPr/>
          <a:lstStyle/>
          <a:p>
            <a:r>
              <a:rPr lang="en-US" sz="2400" dirty="0"/>
              <a:t>In 1974, ISABELLE (the Intersecting Storage Accelerator + "belle") a 200+200 GeV proton-proton system using superconducting </a:t>
            </a:r>
            <a:r>
              <a:rPr lang="en-US" sz="2400" dirty="0" err="1"/>
              <a:t>magnets.was</a:t>
            </a:r>
            <a:r>
              <a:rPr lang="en-US" sz="2400" dirty="0"/>
              <a:t> </a:t>
            </a:r>
            <a:r>
              <a:rPr lang="en-US" sz="2400" dirty="0" err="1"/>
              <a:t>raccomanded</a:t>
            </a:r>
            <a:r>
              <a:rPr lang="en-US" sz="2400" dirty="0"/>
              <a:t> for Brookhaven National Laboratory. But in 1983, the U.S. DOI cancelled the project after spending more than US$200 millions. </a:t>
            </a:r>
          </a:p>
          <a:p>
            <a:r>
              <a:rPr lang="en-US" sz="2400" dirty="0"/>
              <a:t>This proved a harbinger for the much more costly cancellation of the Superconducting Supercollider in October, 1993. The project was cancelled in 1993 due to budget problems after 22.5 km of tunnel and nearly </a:t>
            </a:r>
            <a:r>
              <a:rPr lang="en-US" sz="2400" u="sng" dirty="0"/>
              <a:t>US </a:t>
            </a:r>
            <a:r>
              <a:rPr lang="en-US" sz="2400" dirty="0"/>
              <a:t>two billion dollars.</a:t>
            </a:r>
          </a:p>
          <a:p>
            <a:r>
              <a:rPr lang="en-US" sz="2400" dirty="0"/>
              <a:t>BNL/RHIC began operation in 2000 and until November 2010 it has been the most powerful heavy-ion collider in the world. </a:t>
            </a:r>
          </a:p>
          <a:p>
            <a:r>
              <a:rPr lang="en-US" sz="2400" dirty="0"/>
              <a:t>The LHC has then operated with 25 times higher energies per nucleon. As of 2018, RHIC and the LHC are the only operating hadron colliders in the world. But LHC uses mainly  colliding protons and heavy ions only for about one month/year.</a:t>
            </a:r>
          </a:p>
          <a:p>
            <a:endParaRPr lang="en-AT" sz="2400" dirty="0"/>
          </a:p>
        </p:txBody>
      </p:sp>
      <p:sp>
        <p:nvSpPr>
          <p:cNvPr id="4" name="Footer Placeholder 3">
            <a:extLst>
              <a:ext uri="{FF2B5EF4-FFF2-40B4-BE49-F238E27FC236}">
                <a16:creationId xmlns:a16="http://schemas.microsoft.com/office/drawing/2014/main" id="{8E645816-4F0B-E846-9692-8F76E3468F6C}"/>
              </a:ext>
            </a:extLst>
          </p:cNvPr>
          <p:cNvSpPr>
            <a:spLocks noGrp="1"/>
          </p:cNvSpPr>
          <p:nvPr>
            <p:ph type="ftr" sz="quarter" idx="10"/>
          </p:nvPr>
        </p:nvSpPr>
        <p:spPr/>
        <p:txBody>
          <a:bodyPr/>
          <a:lstStyle/>
          <a:p>
            <a:pPr>
              <a:defRPr/>
            </a:pPr>
            <a:r>
              <a:rPr lang="en-US"/>
              <a:t>November 22, 2021</a:t>
            </a:r>
            <a:endParaRPr lang="en-GB"/>
          </a:p>
        </p:txBody>
      </p:sp>
      <p:sp>
        <p:nvSpPr>
          <p:cNvPr id="5" name="Slide Number Placeholder 4">
            <a:extLst>
              <a:ext uri="{FF2B5EF4-FFF2-40B4-BE49-F238E27FC236}">
                <a16:creationId xmlns:a16="http://schemas.microsoft.com/office/drawing/2014/main" id="{D006C588-96FF-0F42-9A4F-C38C1F76A9AA}"/>
              </a:ext>
            </a:extLst>
          </p:cNvPr>
          <p:cNvSpPr>
            <a:spLocks noGrp="1"/>
          </p:cNvSpPr>
          <p:nvPr>
            <p:ph type="sldNum" sz="quarter" idx="11"/>
          </p:nvPr>
        </p:nvSpPr>
        <p:spPr/>
        <p:txBody>
          <a:bodyPr/>
          <a:lstStyle/>
          <a:p>
            <a:pPr>
              <a:defRPr/>
            </a:pPr>
            <a:r>
              <a:rPr lang="en-GB"/>
              <a:t>Slide# : </a:t>
            </a:r>
            <a:fld id="{A86CEAE1-7B07-CE4F-A20C-236EDAD9CE90}" type="slidenum">
              <a:rPr lang="en-GB" smtClean="0"/>
              <a:pPr>
                <a:defRPr/>
              </a:pPr>
              <a:t>20</a:t>
            </a:fld>
            <a:endParaRPr lang="en-GB"/>
          </a:p>
        </p:txBody>
      </p:sp>
      <p:sp>
        <p:nvSpPr>
          <p:cNvPr id="6" name="TextBox 5">
            <a:extLst>
              <a:ext uri="{FF2B5EF4-FFF2-40B4-BE49-F238E27FC236}">
                <a16:creationId xmlns:a16="http://schemas.microsoft.com/office/drawing/2014/main" id="{04AA5CFD-47BF-044F-AC3B-B7F3BD322394}"/>
              </a:ext>
            </a:extLst>
          </p:cNvPr>
          <p:cNvSpPr txBox="1"/>
          <p:nvPr/>
        </p:nvSpPr>
        <p:spPr>
          <a:xfrm>
            <a:off x="12614988" y="839755"/>
            <a:ext cx="184731" cy="256480"/>
          </a:xfrm>
          <a:prstGeom prst="rect">
            <a:avLst/>
          </a:prstGeom>
          <a:noFill/>
        </p:spPr>
        <p:txBody>
          <a:bodyPr wrap="none" rtlCol="0">
            <a:spAutoFit/>
          </a:bodyPr>
          <a:lstStyle/>
          <a:p>
            <a:endParaRPr lang="en-AT" dirty="0"/>
          </a:p>
        </p:txBody>
      </p:sp>
    </p:spTree>
    <p:extLst>
      <p:ext uri="{BB962C8B-B14F-4D97-AF65-F5344CB8AC3E}">
        <p14:creationId xmlns:p14="http://schemas.microsoft.com/office/powerpoint/2010/main" val="1135534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latest Nobel Prize for a CERN discovery !</a:t>
            </a:r>
          </a:p>
        </p:txBody>
      </p:sp>
      <p:sp>
        <p:nvSpPr>
          <p:cNvPr id="3" name="Content Placeholder 2"/>
          <p:cNvSpPr>
            <a:spLocks noGrp="1"/>
          </p:cNvSpPr>
          <p:nvPr>
            <p:ph idx="1"/>
          </p:nvPr>
        </p:nvSpPr>
        <p:spPr>
          <a:xfrm>
            <a:off x="193675" y="609600"/>
            <a:ext cx="9677400" cy="5699720"/>
          </a:xfrm>
        </p:spPr>
        <p:txBody>
          <a:bodyPr/>
          <a:lstStyle/>
          <a:p>
            <a:pPr>
              <a:lnSpc>
                <a:spcPts val="2580"/>
              </a:lnSpc>
            </a:pPr>
            <a:r>
              <a:rPr lang="en-US" sz="2400" dirty="0"/>
              <a:t>CMS and Atlas have observed in 2012 at the CERN LHC collider a narrow line of high significance at about 125 GeV mass, compatible with the Standard Model Higgs boson. </a:t>
            </a:r>
          </a:p>
          <a:p>
            <a:pPr lvl="1">
              <a:lnSpc>
                <a:spcPts val="2580"/>
              </a:lnSpc>
            </a:pPr>
            <a:r>
              <a:rPr lang="en-US" sz="2400" dirty="0"/>
              <a:t>ATLAS: </a:t>
            </a:r>
            <a:r>
              <a:rPr lang="en-US" sz="2400" dirty="0" err="1"/>
              <a:t>m</a:t>
            </a:r>
            <a:r>
              <a:rPr lang="en-US" sz="2400" baseline="-25000" dirty="0" err="1"/>
              <a:t>H</a:t>
            </a:r>
            <a:r>
              <a:rPr lang="en-US" sz="2400" dirty="0"/>
              <a:t> = 125.5 ± 0.2 (stat) ± 0.6 (sys) </a:t>
            </a:r>
            <a:r>
              <a:rPr lang="en-US" sz="2400" dirty="0" err="1"/>
              <a:t>GeV</a:t>
            </a:r>
            <a:r>
              <a:rPr lang="en-US" sz="2400" dirty="0"/>
              <a:t> 	   </a:t>
            </a:r>
          </a:p>
          <a:p>
            <a:pPr lvl="1">
              <a:lnSpc>
                <a:spcPts val="2580"/>
              </a:lnSpc>
            </a:pPr>
            <a:r>
              <a:rPr lang="en-US" sz="2400" dirty="0"/>
              <a:t>CMS: 	 </a:t>
            </a:r>
            <a:r>
              <a:rPr lang="en-US" sz="2400" dirty="0" err="1"/>
              <a:t>m</a:t>
            </a:r>
            <a:r>
              <a:rPr lang="en-US" sz="2400" baseline="-25000" dirty="0" err="1"/>
              <a:t>H</a:t>
            </a:r>
            <a:r>
              <a:rPr lang="en-US" sz="2400" dirty="0"/>
              <a:t> = 125.8 ± 0.4 (stat) ± 0.4 (sys) GeV</a:t>
            </a:r>
          </a:p>
          <a:p>
            <a:pPr>
              <a:lnSpc>
                <a:spcPts val="2580"/>
              </a:lnSpc>
            </a:pPr>
            <a:r>
              <a:rPr lang="en-US" sz="2400" dirty="0"/>
              <a:t>Nobel in Physics to </a:t>
            </a:r>
            <a:r>
              <a:rPr lang="en-US" sz="2400" dirty="0">
                <a:hlinkClick r:id="rId3">
                  <a:extLst>
                    <a:ext uri="{A12FA001-AC4F-418D-AE19-62706E023703}">
                      <ahyp:hlinkClr xmlns:ahyp="http://schemas.microsoft.com/office/drawing/2018/hyperlinkcolor" val="tx"/>
                    </a:ext>
                  </a:extLst>
                </a:hlinkClick>
              </a:rPr>
              <a:t>F. Englert</a:t>
            </a:r>
            <a:r>
              <a:rPr lang="en-US" sz="2400" dirty="0"/>
              <a:t> and </a:t>
            </a:r>
            <a:r>
              <a:rPr lang="en-US" sz="2400" dirty="0">
                <a:hlinkClick r:id="rId4">
                  <a:extLst>
                    <a:ext uri="{A12FA001-AC4F-418D-AE19-62706E023703}">
                      <ahyp:hlinkClr xmlns:ahyp="http://schemas.microsoft.com/office/drawing/2018/hyperlinkcolor" val="tx"/>
                    </a:ext>
                  </a:extLst>
                </a:hlinkClick>
              </a:rPr>
              <a:t>P.  Higgs</a:t>
            </a:r>
            <a:r>
              <a:rPr lang="en-US" sz="2400" dirty="0"/>
              <a:t> in 2013</a:t>
            </a:r>
          </a:p>
          <a:p>
            <a:pPr>
              <a:lnSpc>
                <a:spcPts val="2580"/>
              </a:lnSpc>
            </a:pPr>
            <a:r>
              <a:rPr lang="en-US" sz="2400" dirty="0"/>
              <a:t>Experiments also excluded other Higgs bosons ≤ 600 GeV.</a:t>
            </a:r>
          </a:p>
          <a:p>
            <a:pPr>
              <a:lnSpc>
                <a:spcPts val="2580"/>
              </a:lnSpc>
            </a:pPr>
            <a:r>
              <a:rPr lang="en-US" sz="2400" dirty="0"/>
              <a:t>Searches have been performed in several decay modes, however always in the presence of very substantial backgrounds. </a:t>
            </a:r>
          </a:p>
          <a:p>
            <a:pPr>
              <a:lnSpc>
                <a:spcPts val="2580"/>
              </a:lnSpc>
            </a:pPr>
            <a:r>
              <a:rPr lang="en-US" sz="2400" dirty="0"/>
              <a:t>Experimental energy resolutions have been so far much wider than any conceivable intrinsic Higgs width. </a:t>
            </a:r>
            <a:r>
              <a:rPr lang="en-US" sz="2400" dirty="0" err="1"/>
              <a:t>ß</a:t>
            </a:r>
            <a:r>
              <a:rPr lang="en-US" sz="2400" dirty="0"/>
              <a:t>.  </a:t>
            </a:r>
          </a:p>
          <a:p>
            <a:pPr>
              <a:lnSpc>
                <a:spcPts val="2580"/>
              </a:lnSpc>
            </a:pPr>
            <a:r>
              <a:rPr lang="en-GB" sz="2400" dirty="0"/>
              <a:t>With this Higgs mass, the electroweak vacuum is meta-stable, but with a lifetime longer than the age of the Universe. </a:t>
            </a:r>
          </a:p>
          <a:p>
            <a:pPr lvl="0">
              <a:lnSpc>
                <a:spcPts val="2580"/>
              </a:lnSpc>
            </a:pPr>
            <a:r>
              <a:rPr lang="en-GB" sz="2400" dirty="0"/>
              <a:t>No experimentally confirmed evidence </a:t>
            </a:r>
            <a:r>
              <a:rPr lang="en-GB" sz="2400" dirty="0" err="1"/>
              <a:t>sofar</a:t>
            </a:r>
            <a:r>
              <a:rPr lang="en-GB" sz="2400" dirty="0"/>
              <a:t> for additional “new physics” like SUSY.</a:t>
            </a:r>
            <a:endParaRPr lang="en-US" sz="2400" dirty="0"/>
          </a:p>
          <a:p>
            <a:pPr marL="0" indent="0">
              <a:buNone/>
            </a:pPr>
            <a:endParaRPr lang="en-US" sz="2400" dirty="0"/>
          </a:p>
        </p:txBody>
      </p:sp>
      <p:sp>
        <p:nvSpPr>
          <p:cNvPr id="4" name="Footer Placeholder 3"/>
          <p:cNvSpPr>
            <a:spLocks noGrp="1"/>
          </p:cNvSpPr>
          <p:nvPr>
            <p:ph type="ftr" sz="quarter" idx="10"/>
          </p:nvPr>
        </p:nvSpPr>
        <p:spPr/>
        <p:txBody>
          <a:bodyPr/>
          <a:lstStyle/>
          <a:p>
            <a:pPr>
              <a:defRPr/>
            </a:pPr>
            <a:r>
              <a:rPr lang="en-US"/>
              <a:t>November 22, 2021</a:t>
            </a:r>
            <a:endParaRPr lang="en-GB"/>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21</a:t>
            </a:fld>
            <a:endParaRPr lang="en-GB"/>
          </a:p>
        </p:txBody>
      </p:sp>
    </p:spTree>
    <p:extLst>
      <p:ext uri="{BB962C8B-B14F-4D97-AF65-F5344CB8AC3E}">
        <p14:creationId xmlns:p14="http://schemas.microsoft.com/office/powerpoint/2010/main" val="425520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 quiet man making a big bang: Peter  Higgs at CMS</a:t>
            </a:r>
          </a:p>
        </p:txBody>
      </p:sp>
      <p:sp>
        <p:nvSpPr>
          <p:cNvPr id="4" name="Footer Placeholder 3"/>
          <p:cNvSpPr>
            <a:spLocks noGrp="1"/>
          </p:cNvSpPr>
          <p:nvPr>
            <p:ph type="ftr" sz="quarter" idx="10"/>
          </p:nvPr>
        </p:nvSpPr>
        <p:spPr/>
        <p:txBody>
          <a:bodyPr/>
          <a:lstStyle/>
          <a:p>
            <a:pPr>
              <a:defRPr/>
            </a:pPr>
            <a:r>
              <a:rPr lang="en-US"/>
              <a:t>November 22, 2021</a:t>
            </a:r>
            <a:endParaRPr lang="en-GB"/>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22</a:t>
            </a:fld>
            <a:endParaRPr lang="en-GB"/>
          </a:p>
        </p:txBody>
      </p:sp>
      <p:pic>
        <p:nvPicPr>
          <p:cNvPr id="8" name="Picture 7" descr="lhc4.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603804"/>
            <a:ext cx="8659172" cy="5796996"/>
          </a:xfrm>
          <a:prstGeom prst="rect">
            <a:avLst/>
          </a:prstGeom>
        </p:spPr>
      </p:pic>
    </p:spTree>
    <p:extLst>
      <p:ext uri="{BB962C8B-B14F-4D97-AF65-F5344CB8AC3E}">
        <p14:creationId xmlns:p14="http://schemas.microsoft.com/office/powerpoint/2010/main" val="3483613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The future of </a:t>
            </a:r>
            <a:r>
              <a:rPr lang="it-IT" dirty="0" err="1"/>
              <a:t>Higgs</a:t>
            </a:r>
            <a:r>
              <a:rPr lang="it-IT" dirty="0"/>
              <a:t> </a:t>
            </a:r>
            <a:r>
              <a:rPr lang="it-IT" dirty="0" err="1"/>
              <a:t>at</a:t>
            </a:r>
            <a:r>
              <a:rPr lang="it-IT" dirty="0"/>
              <a:t> the LHC</a:t>
            </a:r>
          </a:p>
        </p:txBody>
      </p:sp>
      <p:sp>
        <p:nvSpPr>
          <p:cNvPr id="3" name="Content Placeholder 2"/>
          <p:cNvSpPr>
            <a:spLocks noGrp="1"/>
          </p:cNvSpPr>
          <p:nvPr>
            <p:ph idx="1"/>
          </p:nvPr>
        </p:nvSpPr>
        <p:spPr>
          <a:xfrm>
            <a:off x="304800" y="609600"/>
            <a:ext cx="9448800" cy="5486400"/>
          </a:xfrm>
        </p:spPr>
        <p:txBody>
          <a:bodyPr/>
          <a:lstStyle/>
          <a:p>
            <a:r>
              <a:rPr lang="en-US" sz="2400" dirty="0"/>
              <a:t>During the next twenty years (!) CERN plans to pursue the hadronic production of the Higgs related sector and of the possible existence of SUSY. The existence of additional Higgs particles is assumed as unlikely within the LHC energy range. </a:t>
            </a:r>
          </a:p>
          <a:p>
            <a:r>
              <a:rPr lang="en-US" sz="2400" dirty="0"/>
              <a:t>Therefore studies will concentrate on the properties of the already discovered mass. The High </a:t>
            </a:r>
            <a:r>
              <a:rPr lang="en-US" sz="2400" dirty="0" err="1"/>
              <a:t>Luminisity</a:t>
            </a:r>
            <a:r>
              <a:rPr lang="en-US" sz="2400" dirty="0"/>
              <a:t>-LHC will already be a sort of “Higgs factory”, able to perform relatively accurate (typically ± 10%) measurements. </a:t>
            </a:r>
          </a:p>
          <a:p>
            <a:r>
              <a:rPr lang="en-US" sz="2400" dirty="0"/>
              <a:t>There are plenty of opportunities to check the couplings since a 125 GeV SM Higgs boson has several substantive </a:t>
            </a:r>
            <a:r>
              <a:rPr lang="hu-HU" sz="2400" dirty="0" err="1"/>
              <a:t>branching</a:t>
            </a:r>
            <a:r>
              <a:rPr lang="hu-HU" sz="2400" dirty="0"/>
              <a:t> </a:t>
            </a:r>
            <a:r>
              <a:rPr lang="hu-HU" sz="2400" dirty="0" err="1"/>
              <a:t>fractions</a:t>
            </a:r>
            <a:r>
              <a:rPr lang="hu-HU" sz="2400" dirty="0"/>
              <a:t> : </a:t>
            </a:r>
            <a:r>
              <a:rPr lang="hu-HU" sz="2400" b="1" dirty="0"/>
              <a:t>B</a:t>
            </a:r>
            <a:r>
              <a:rPr lang="hu-HU" sz="2400" dirty="0"/>
              <a:t> (</a:t>
            </a:r>
            <a:r>
              <a:rPr lang="hu-HU" sz="2400" b="1" dirty="0" err="1"/>
              <a:t>bb</a:t>
            </a:r>
            <a:r>
              <a:rPr lang="hu-HU" sz="2400" dirty="0"/>
              <a:t>)  60%, </a:t>
            </a:r>
            <a:r>
              <a:rPr lang="hu-HU" sz="2400" b="1" dirty="0"/>
              <a:t>B</a:t>
            </a:r>
            <a:r>
              <a:rPr lang="hu-HU" sz="2400" dirty="0"/>
              <a:t> (</a:t>
            </a:r>
            <a:r>
              <a:rPr lang="hu-HU" sz="2400" b="1" dirty="0"/>
              <a:t>WW</a:t>
            </a:r>
            <a:r>
              <a:rPr lang="hu-HU" sz="2400" dirty="0"/>
              <a:t>) 20%, </a:t>
            </a:r>
            <a:r>
              <a:rPr lang="el-GR" sz="2400" b="1" dirty="0"/>
              <a:t>B</a:t>
            </a:r>
            <a:r>
              <a:rPr lang="el-GR" sz="2400" dirty="0"/>
              <a:t> (</a:t>
            </a:r>
            <a:r>
              <a:rPr lang="el-GR" sz="2400" b="1" dirty="0" err="1"/>
              <a:t>gg</a:t>
            </a:r>
            <a:r>
              <a:rPr lang="el-GR" sz="2400" dirty="0"/>
              <a:t>) 9%, </a:t>
            </a:r>
            <a:r>
              <a:rPr lang="el-GR" sz="2400" b="1" dirty="0"/>
              <a:t>B</a:t>
            </a:r>
            <a:r>
              <a:rPr lang="el-GR" sz="2400" dirty="0"/>
              <a:t> (</a:t>
            </a:r>
            <a:r>
              <a:rPr lang="el-GR" sz="2400" dirty="0" err="1"/>
              <a:t>ττ</a:t>
            </a:r>
            <a:r>
              <a:rPr lang="el-GR" sz="2400" dirty="0"/>
              <a:t>) 6%, </a:t>
            </a:r>
            <a:r>
              <a:rPr lang="el-GR" sz="2400" b="1" dirty="0"/>
              <a:t>B</a:t>
            </a:r>
            <a:r>
              <a:rPr lang="el-GR" sz="2400" dirty="0"/>
              <a:t> (</a:t>
            </a:r>
            <a:r>
              <a:rPr lang="el-GR" sz="2400" b="1" dirty="0"/>
              <a:t>ZZ</a:t>
            </a:r>
            <a:r>
              <a:rPr lang="el-GR" sz="2400" dirty="0"/>
              <a:t>) 3%, </a:t>
            </a:r>
            <a:r>
              <a:rPr lang="el-GR" sz="2400" b="1" dirty="0"/>
              <a:t>B</a:t>
            </a:r>
            <a:r>
              <a:rPr lang="el-GR" sz="2400" dirty="0"/>
              <a:t> (</a:t>
            </a:r>
            <a:r>
              <a:rPr lang="el-GR" sz="2400" b="1" dirty="0" err="1"/>
              <a:t>cc</a:t>
            </a:r>
            <a:r>
              <a:rPr lang="el-GR" sz="2400" dirty="0"/>
              <a:t>) 3%,</a:t>
            </a:r>
            <a:r>
              <a:rPr lang="en-US" sz="2400" dirty="0"/>
              <a:t> etc. </a:t>
            </a:r>
          </a:p>
          <a:p>
            <a:r>
              <a:rPr lang="en-US" sz="2400" b="1" dirty="0"/>
              <a:t>B</a:t>
            </a:r>
            <a:r>
              <a:rPr lang="en-US" sz="2400" dirty="0"/>
              <a:t> (</a:t>
            </a:r>
            <a:r>
              <a:rPr lang="en-US" sz="2400" b="1" dirty="0" err="1"/>
              <a:t>γγ</a:t>
            </a:r>
            <a:r>
              <a:rPr lang="en-US" sz="2400" dirty="0"/>
              <a:t>) with 0</a:t>
            </a:r>
            <a:r>
              <a:rPr lang="en-US" sz="2400" b="1" dirty="0"/>
              <a:t>.</a:t>
            </a:r>
            <a:r>
              <a:rPr lang="en-US" sz="2400" dirty="0"/>
              <a:t>2% is also substantive due to the high mass resolution and relatively low background.</a:t>
            </a:r>
          </a:p>
          <a:p>
            <a:pPr>
              <a:buNone/>
            </a:pPr>
            <a:endParaRPr lang="en-US" sz="2400" dirty="0"/>
          </a:p>
        </p:txBody>
      </p:sp>
      <p:sp>
        <p:nvSpPr>
          <p:cNvPr id="4" name="Footer Placeholder 3"/>
          <p:cNvSpPr>
            <a:spLocks noGrp="1"/>
          </p:cNvSpPr>
          <p:nvPr>
            <p:ph type="ftr" sz="quarter" idx="10"/>
          </p:nvPr>
        </p:nvSpPr>
        <p:spPr/>
        <p:txBody>
          <a:bodyPr/>
          <a:lstStyle/>
          <a:p>
            <a:pPr>
              <a:defRPr/>
            </a:pPr>
            <a:r>
              <a:rPr lang="en-US"/>
              <a:t>November 22, 2021</a:t>
            </a:r>
            <a:endParaRPr lang="en-GB"/>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23</a:t>
            </a:fld>
            <a:endParaRPr lang="en-GB"/>
          </a:p>
        </p:txBody>
      </p:sp>
    </p:spTree>
    <p:extLst>
      <p:ext uri="{BB962C8B-B14F-4D97-AF65-F5344CB8AC3E}">
        <p14:creationId xmlns:p14="http://schemas.microsoft.com/office/powerpoint/2010/main" val="77250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2FFE3-9A70-D84B-B7D8-A083B89A827D}"/>
              </a:ext>
            </a:extLst>
          </p:cNvPr>
          <p:cNvSpPr>
            <a:spLocks noGrp="1"/>
          </p:cNvSpPr>
          <p:nvPr>
            <p:ph type="title"/>
          </p:nvPr>
        </p:nvSpPr>
        <p:spPr/>
        <p:txBody>
          <a:bodyPr/>
          <a:lstStyle/>
          <a:p>
            <a:r>
              <a:rPr lang="en-US" dirty="0"/>
              <a:t>T</a:t>
            </a:r>
            <a:r>
              <a:rPr lang="en-AT" dirty="0"/>
              <a:t>he n-tof experimental programs</a:t>
            </a:r>
          </a:p>
        </p:txBody>
      </p:sp>
      <p:sp>
        <p:nvSpPr>
          <p:cNvPr id="3" name="Content Placeholder 2">
            <a:extLst>
              <a:ext uri="{FF2B5EF4-FFF2-40B4-BE49-F238E27FC236}">
                <a16:creationId xmlns:a16="http://schemas.microsoft.com/office/drawing/2014/main" id="{CB6B511C-6B6F-9942-9FC6-DCA5C72C915C}"/>
              </a:ext>
            </a:extLst>
          </p:cNvPr>
          <p:cNvSpPr>
            <a:spLocks noGrp="1"/>
          </p:cNvSpPr>
          <p:nvPr>
            <p:ph idx="1"/>
          </p:nvPr>
        </p:nvSpPr>
        <p:spPr>
          <a:xfrm>
            <a:off x="203200" y="838200"/>
            <a:ext cx="9245600" cy="5562600"/>
          </a:xfrm>
        </p:spPr>
        <p:txBody>
          <a:bodyPr/>
          <a:lstStyle/>
          <a:p>
            <a:r>
              <a:rPr lang="en-US" sz="2400" dirty="0"/>
              <a:t>The  idea  of a  new neutron  time-‐of-‐flight  facility at CERN was  proposed  by  Rubbia  in 1998 </a:t>
            </a:r>
            <a:r>
              <a:rPr lang="en-US" sz="2400" dirty="0">
                <a:latin typeface="+mj-lt"/>
              </a:rPr>
              <a:t>’</a:t>
            </a:r>
          </a:p>
          <a:p>
            <a:r>
              <a:rPr lang="en-US" sz="2400" dirty="0"/>
              <a:t>The  beam  makes   use  of  both  the  specifically  high  flux  of neutrons attainable with  the  spallation process  of 20 GeV/c protons on a  massive  lead  target to contain practically  the whole spallation and the remarkable beam intensity of the  CERN Proton Synchrotron</a:t>
            </a:r>
          </a:p>
          <a:p>
            <a:r>
              <a:rPr lang="en-US" sz="2400" dirty="0"/>
              <a:t> The  facility  has  been  set  in  operation  in  2001 .</a:t>
            </a:r>
          </a:p>
          <a:p>
            <a:r>
              <a:rPr lang="en-US" sz="2400" dirty="0"/>
              <a:t>The  high neutron flux, the  low  repetition rates and the excellent energy resolution ( 1keV) have opened new  possibilities  for  high  precision  cross sections in the  energies from  thermal  to GeV,  taking advantage of  the  high instantaneous  neutron flux of radioactive targets.</a:t>
            </a:r>
          </a:p>
          <a:p>
            <a:endParaRPr lang="en-US" sz="2400" dirty="0"/>
          </a:p>
          <a:p>
            <a:endParaRPr lang="en-US" sz="2400" b="1" dirty="0">
              <a:latin typeface="+mj-lt"/>
            </a:endParaRPr>
          </a:p>
        </p:txBody>
      </p:sp>
      <p:sp>
        <p:nvSpPr>
          <p:cNvPr id="4" name="Footer Placeholder 3">
            <a:extLst>
              <a:ext uri="{FF2B5EF4-FFF2-40B4-BE49-F238E27FC236}">
                <a16:creationId xmlns:a16="http://schemas.microsoft.com/office/drawing/2014/main" id="{D70827BA-9FE4-2246-BC8B-526A96155252}"/>
              </a:ext>
            </a:extLst>
          </p:cNvPr>
          <p:cNvSpPr>
            <a:spLocks noGrp="1"/>
          </p:cNvSpPr>
          <p:nvPr>
            <p:ph type="ftr" sz="quarter" idx="10"/>
          </p:nvPr>
        </p:nvSpPr>
        <p:spPr/>
        <p:txBody>
          <a:bodyPr/>
          <a:lstStyle/>
          <a:p>
            <a:pPr>
              <a:defRPr/>
            </a:pPr>
            <a:r>
              <a:rPr lang="en-US"/>
              <a:t>November 22, 2021</a:t>
            </a:r>
            <a:endParaRPr lang="en-GB"/>
          </a:p>
        </p:txBody>
      </p:sp>
      <p:sp>
        <p:nvSpPr>
          <p:cNvPr id="5" name="Slide Number Placeholder 4">
            <a:extLst>
              <a:ext uri="{FF2B5EF4-FFF2-40B4-BE49-F238E27FC236}">
                <a16:creationId xmlns:a16="http://schemas.microsoft.com/office/drawing/2014/main" id="{3F7FC0B2-FE70-734F-87DE-DF88D64DBE97}"/>
              </a:ext>
            </a:extLst>
          </p:cNvPr>
          <p:cNvSpPr>
            <a:spLocks noGrp="1"/>
          </p:cNvSpPr>
          <p:nvPr>
            <p:ph type="sldNum" sz="quarter" idx="11"/>
          </p:nvPr>
        </p:nvSpPr>
        <p:spPr/>
        <p:txBody>
          <a:bodyPr/>
          <a:lstStyle/>
          <a:p>
            <a:pPr>
              <a:defRPr/>
            </a:pPr>
            <a:r>
              <a:rPr lang="en-GB"/>
              <a:t>Slide# : </a:t>
            </a:r>
            <a:fld id="{A86CEAE1-7B07-CE4F-A20C-236EDAD9CE90}" type="slidenum">
              <a:rPr lang="en-GB" smtClean="0"/>
              <a:pPr>
                <a:defRPr/>
              </a:pPr>
              <a:t>24</a:t>
            </a:fld>
            <a:endParaRPr lang="en-GB"/>
          </a:p>
        </p:txBody>
      </p:sp>
    </p:spTree>
    <p:extLst>
      <p:ext uri="{BB962C8B-B14F-4D97-AF65-F5344CB8AC3E}">
        <p14:creationId xmlns:p14="http://schemas.microsoft.com/office/powerpoint/2010/main" val="3956231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B81E8-545C-B04E-B3AA-FE076B3C5B90}"/>
              </a:ext>
            </a:extLst>
          </p:cNvPr>
          <p:cNvSpPr>
            <a:spLocks noGrp="1"/>
          </p:cNvSpPr>
          <p:nvPr>
            <p:ph type="title"/>
          </p:nvPr>
        </p:nvSpPr>
        <p:spPr/>
        <p:txBody>
          <a:bodyPr/>
          <a:lstStyle/>
          <a:p>
            <a:r>
              <a:rPr lang="en-US" dirty="0"/>
              <a:t>T</a:t>
            </a:r>
            <a:r>
              <a:rPr lang="en-AT" dirty="0"/>
              <a:t>he n-tof diagram</a:t>
            </a:r>
          </a:p>
        </p:txBody>
      </p:sp>
      <p:pic>
        <p:nvPicPr>
          <p:cNvPr id="7" name="Content Placeholder 6" descr="Diagram&#10;&#10;Description automatically generated">
            <a:extLst>
              <a:ext uri="{FF2B5EF4-FFF2-40B4-BE49-F238E27FC236}">
                <a16:creationId xmlns:a16="http://schemas.microsoft.com/office/drawing/2014/main" id="{B9FDCC3B-B170-1841-AAEF-0A0BF16D7058}"/>
              </a:ext>
            </a:extLst>
          </p:cNvPr>
          <p:cNvPicPr>
            <a:picLocks noGrp="1" noChangeAspect="1"/>
          </p:cNvPicPr>
          <p:nvPr>
            <p:ph idx="1"/>
          </p:nvPr>
        </p:nvPicPr>
        <p:blipFill>
          <a:blip r:embed="rId3"/>
          <a:stretch>
            <a:fillRect/>
          </a:stretch>
        </p:blipFill>
        <p:spPr>
          <a:xfrm>
            <a:off x="1066800" y="609689"/>
            <a:ext cx="6902450" cy="5638621"/>
          </a:xfrm>
        </p:spPr>
      </p:pic>
      <p:sp>
        <p:nvSpPr>
          <p:cNvPr id="4" name="Footer Placeholder 3">
            <a:extLst>
              <a:ext uri="{FF2B5EF4-FFF2-40B4-BE49-F238E27FC236}">
                <a16:creationId xmlns:a16="http://schemas.microsoft.com/office/drawing/2014/main" id="{53298517-4680-B247-9DD9-8A80B15FB3D0}"/>
              </a:ext>
            </a:extLst>
          </p:cNvPr>
          <p:cNvSpPr>
            <a:spLocks noGrp="1"/>
          </p:cNvSpPr>
          <p:nvPr>
            <p:ph type="ftr" sz="quarter" idx="10"/>
          </p:nvPr>
        </p:nvSpPr>
        <p:spPr/>
        <p:txBody>
          <a:bodyPr/>
          <a:lstStyle/>
          <a:p>
            <a:pPr>
              <a:defRPr/>
            </a:pPr>
            <a:r>
              <a:rPr lang="en-US"/>
              <a:t>November 22, 2021</a:t>
            </a:r>
            <a:endParaRPr lang="en-GB"/>
          </a:p>
        </p:txBody>
      </p:sp>
      <p:sp>
        <p:nvSpPr>
          <p:cNvPr id="5" name="Slide Number Placeholder 4">
            <a:extLst>
              <a:ext uri="{FF2B5EF4-FFF2-40B4-BE49-F238E27FC236}">
                <a16:creationId xmlns:a16="http://schemas.microsoft.com/office/drawing/2014/main" id="{B36C18AD-5F8E-384B-980E-46D1F6D7DA06}"/>
              </a:ext>
            </a:extLst>
          </p:cNvPr>
          <p:cNvSpPr>
            <a:spLocks noGrp="1"/>
          </p:cNvSpPr>
          <p:nvPr>
            <p:ph type="sldNum" sz="quarter" idx="11"/>
          </p:nvPr>
        </p:nvSpPr>
        <p:spPr/>
        <p:txBody>
          <a:bodyPr/>
          <a:lstStyle/>
          <a:p>
            <a:pPr>
              <a:defRPr/>
            </a:pPr>
            <a:r>
              <a:rPr lang="en-GB"/>
              <a:t>Slide# : </a:t>
            </a:r>
            <a:fld id="{A86CEAE1-7B07-CE4F-A20C-236EDAD9CE90}" type="slidenum">
              <a:rPr lang="en-GB" smtClean="0"/>
              <a:pPr>
                <a:defRPr/>
              </a:pPr>
              <a:t>25</a:t>
            </a:fld>
            <a:endParaRPr lang="en-GB"/>
          </a:p>
        </p:txBody>
      </p:sp>
    </p:spTree>
    <p:extLst>
      <p:ext uri="{BB962C8B-B14F-4D97-AF65-F5344CB8AC3E}">
        <p14:creationId xmlns:p14="http://schemas.microsoft.com/office/powerpoint/2010/main" val="390382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378E1-3D76-A94E-9DFE-AFF6920FA0CE}"/>
              </a:ext>
            </a:extLst>
          </p:cNvPr>
          <p:cNvSpPr>
            <a:spLocks noGrp="1"/>
          </p:cNvSpPr>
          <p:nvPr>
            <p:ph type="title"/>
          </p:nvPr>
        </p:nvSpPr>
        <p:spPr/>
        <p:txBody>
          <a:bodyPr/>
          <a:lstStyle/>
          <a:p>
            <a:endParaRPr lang="en-AT" dirty="0"/>
          </a:p>
        </p:txBody>
      </p:sp>
      <p:sp>
        <p:nvSpPr>
          <p:cNvPr id="3" name="Content Placeholder 2">
            <a:extLst>
              <a:ext uri="{FF2B5EF4-FFF2-40B4-BE49-F238E27FC236}">
                <a16:creationId xmlns:a16="http://schemas.microsoft.com/office/drawing/2014/main" id="{2F62896B-5EFC-3242-BB6F-C2FF576ECE52}"/>
              </a:ext>
            </a:extLst>
          </p:cNvPr>
          <p:cNvSpPr>
            <a:spLocks noGrp="1"/>
          </p:cNvSpPr>
          <p:nvPr>
            <p:ph idx="1"/>
          </p:nvPr>
        </p:nvSpPr>
        <p:spPr>
          <a:xfrm>
            <a:off x="304800" y="609600"/>
            <a:ext cx="9296400" cy="5562600"/>
          </a:xfrm>
        </p:spPr>
        <p:txBody>
          <a:bodyPr/>
          <a:lstStyle/>
          <a:p>
            <a:r>
              <a:rPr lang="en-US" sz="2400" dirty="0"/>
              <a:t>The layout of the </a:t>
            </a:r>
            <a:r>
              <a:rPr lang="en-US" sz="2400" dirty="0" err="1"/>
              <a:t>n_TOF</a:t>
            </a:r>
            <a:r>
              <a:rPr lang="en-US" sz="2400" dirty="0"/>
              <a:t> facility, showing the lead spallation target and the two neutron flight-paths and corresponding experimental areas, as well as the main beam-line elements</a:t>
            </a:r>
            <a:r>
              <a:rPr lang="en-US" dirty="0"/>
              <a:t>. </a:t>
            </a:r>
          </a:p>
          <a:p>
            <a:endParaRPr lang="en-AT" dirty="0"/>
          </a:p>
        </p:txBody>
      </p:sp>
      <p:sp>
        <p:nvSpPr>
          <p:cNvPr id="4" name="Footer Placeholder 3">
            <a:extLst>
              <a:ext uri="{FF2B5EF4-FFF2-40B4-BE49-F238E27FC236}">
                <a16:creationId xmlns:a16="http://schemas.microsoft.com/office/drawing/2014/main" id="{AF6C583D-1EAD-1445-B8EB-1B157F72E31E}"/>
              </a:ext>
            </a:extLst>
          </p:cNvPr>
          <p:cNvSpPr>
            <a:spLocks noGrp="1"/>
          </p:cNvSpPr>
          <p:nvPr>
            <p:ph type="ftr" sz="quarter" idx="10"/>
          </p:nvPr>
        </p:nvSpPr>
        <p:spPr/>
        <p:txBody>
          <a:bodyPr/>
          <a:lstStyle/>
          <a:p>
            <a:pPr>
              <a:defRPr/>
            </a:pPr>
            <a:r>
              <a:rPr lang="en-US"/>
              <a:t>November 22, 2021</a:t>
            </a:r>
            <a:endParaRPr lang="en-GB"/>
          </a:p>
        </p:txBody>
      </p:sp>
      <p:sp>
        <p:nvSpPr>
          <p:cNvPr id="5" name="Slide Number Placeholder 4">
            <a:extLst>
              <a:ext uri="{FF2B5EF4-FFF2-40B4-BE49-F238E27FC236}">
                <a16:creationId xmlns:a16="http://schemas.microsoft.com/office/drawing/2014/main" id="{67E41AC4-150C-B547-A02F-52DB755DE52A}"/>
              </a:ext>
            </a:extLst>
          </p:cNvPr>
          <p:cNvSpPr>
            <a:spLocks noGrp="1"/>
          </p:cNvSpPr>
          <p:nvPr>
            <p:ph type="sldNum" sz="quarter" idx="11"/>
          </p:nvPr>
        </p:nvSpPr>
        <p:spPr/>
        <p:txBody>
          <a:bodyPr/>
          <a:lstStyle/>
          <a:p>
            <a:pPr>
              <a:defRPr/>
            </a:pPr>
            <a:r>
              <a:rPr lang="en-GB"/>
              <a:t>Slide# : </a:t>
            </a:r>
            <a:fld id="{A86CEAE1-7B07-CE4F-A20C-236EDAD9CE90}" type="slidenum">
              <a:rPr lang="en-GB" smtClean="0"/>
              <a:pPr>
                <a:defRPr/>
              </a:pPr>
              <a:t>26</a:t>
            </a:fld>
            <a:endParaRPr lang="en-GB"/>
          </a:p>
        </p:txBody>
      </p:sp>
      <p:pic>
        <p:nvPicPr>
          <p:cNvPr id="7" name="Picture 6" descr="Diagram&#10;&#10;Description automatically generated">
            <a:extLst>
              <a:ext uri="{FF2B5EF4-FFF2-40B4-BE49-F238E27FC236}">
                <a16:creationId xmlns:a16="http://schemas.microsoft.com/office/drawing/2014/main" id="{13BC4468-D78B-1D44-A435-EF5BED822728}"/>
              </a:ext>
            </a:extLst>
          </p:cNvPr>
          <p:cNvPicPr>
            <a:picLocks noChangeAspect="1"/>
          </p:cNvPicPr>
          <p:nvPr/>
        </p:nvPicPr>
        <p:blipFill>
          <a:blip r:embed="rId3"/>
          <a:stretch>
            <a:fillRect/>
          </a:stretch>
        </p:blipFill>
        <p:spPr>
          <a:xfrm>
            <a:off x="965200" y="1845648"/>
            <a:ext cx="7975600" cy="4760306"/>
          </a:xfrm>
          <a:prstGeom prst="rect">
            <a:avLst/>
          </a:prstGeom>
        </p:spPr>
      </p:pic>
    </p:spTree>
    <p:extLst>
      <p:ext uri="{BB962C8B-B14F-4D97-AF65-F5344CB8AC3E}">
        <p14:creationId xmlns:p14="http://schemas.microsoft.com/office/powerpoint/2010/main" val="3576852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10733-4780-214F-808D-8A2D748B4FD7}"/>
              </a:ext>
            </a:extLst>
          </p:cNvPr>
          <p:cNvSpPr>
            <a:spLocks noGrp="1"/>
          </p:cNvSpPr>
          <p:nvPr>
            <p:ph type="title"/>
          </p:nvPr>
        </p:nvSpPr>
        <p:spPr/>
        <p:txBody>
          <a:bodyPr/>
          <a:lstStyle/>
          <a:p>
            <a:r>
              <a:rPr lang="en-AT" dirty="0"/>
              <a:t>Features off the n-tof measurements</a:t>
            </a:r>
          </a:p>
        </p:txBody>
      </p:sp>
      <p:sp>
        <p:nvSpPr>
          <p:cNvPr id="3" name="Content Placeholder 2">
            <a:extLst>
              <a:ext uri="{FF2B5EF4-FFF2-40B4-BE49-F238E27FC236}">
                <a16:creationId xmlns:a16="http://schemas.microsoft.com/office/drawing/2014/main" id="{23D47790-BEBD-2342-87F8-A26101DE869D}"/>
              </a:ext>
            </a:extLst>
          </p:cNvPr>
          <p:cNvSpPr>
            <a:spLocks noGrp="1"/>
          </p:cNvSpPr>
          <p:nvPr>
            <p:ph idx="1"/>
          </p:nvPr>
        </p:nvSpPr>
        <p:spPr>
          <a:xfrm>
            <a:off x="152400" y="533400"/>
            <a:ext cx="9677400" cy="5614086"/>
          </a:xfrm>
        </p:spPr>
        <p:txBody>
          <a:bodyPr/>
          <a:lstStyle/>
          <a:p>
            <a:r>
              <a:rPr lang="en-US" sz="2400" dirty="0"/>
              <a:t>The  main advantages  are the following:</a:t>
            </a:r>
          </a:p>
          <a:p>
            <a:pPr lvl="1"/>
            <a:r>
              <a:rPr lang="en-US" sz="2400" dirty="0"/>
              <a:t> Neutron-‐induced reaction measurements  can be performed on very  small   mass   samples.   This   feature   is  crucial to  reduce the   activity   of unstable  samples  and in cases where the available  sample  material  is  limited .(ex.  238Pu, 242Pu 243Cm, 244Cm, 245Cm, 242Am,231Pa,  233Pa</a:t>
            </a:r>
          </a:p>
          <a:p>
            <a:pPr lvl="1"/>
            <a:r>
              <a:rPr lang="en-US" sz="2400" dirty="0"/>
              <a:t> Measurements can be  performed with very small cross  sections for which the optimization of the signal/background ratio  is   essential  prerequisite (ex. </a:t>
            </a:r>
            <a:r>
              <a:rPr lang="en-US" sz="2400" baseline="30000" dirty="0"/>
              <a:t>86</a:t>
            </a:r>
            <a:r>
              <a:rPr lang="en-US" sz="2400" dirty="0"/>
              <a:t>K  </a:t>
            </a:r>
            <a:r>
              <a:rPr lang="en-US" sz="2400" baseline="30000" dirty="0"/>
              <a:t>138</a:t>
            </a:r>
            <a:r>
              <a:rPr lang="en-US" sz="2400" dirty="0"/>
              <a:t>Ba,  </a:t>
            </a:r>
            <a:r>
              <a:rPr lang="en-US" sz="2400" baseline="30000" dirty="0"/>
              <a:t>140</a:t>
            </a:r>
            <a:r>
              <a:rPr lang="en-US" sz="2400" dirty="0"/>
              <a:t>Ce, </a:t>
            </a:r>
            <a:r>
              <a:rPr lang="en-US" sz="2400" baseline="30000" dirty="0"/>
              <a:t>208</a:t>
            </a:r>
            <a:r>
              <a:rPr lang="en-US" sz="2400" dirty="0"/>
              <a:t>Pb )</a:t>
            </a:r>
          </a:p>
          <a:p>
            <a:pPr lvl="1"/>
            <a:r>
              <a:rPr lang="en-US" sz="2400" dirty="0"/>
              <a:t> Measurements can be performed on much  </a:t>
            </a:r>
            <a:r>
              <a:rPr lang="en-US" sz="2400" dirty="0" err="1"/>
              <a:t>shortertime</a:t>
            </a:r>
            <a:r>
              <a:rPr lang="en-US" sz="2400" dirty="0"/>
              <a:t>  scales: repeated runs  with modified conditions essential to check corrections  and to reduce  systematic  uncertainties.</a:t>
            </a:r>
          </a:p>
          <a:p>
            <a:pPr lvl="1"/>
            <a:r>
              <a:rPr lang="en-US" sz="2400" dirty="0"/>
              <a:t> Measurements of  neutron-‐induced cross sections at high </a:t>
            </a:r>
            <a:r>
              <a:rPr lang="en-US" sz="2400" dirty="0" err="1"/>
              <a:t>E</a:t>
            </a:r>
            <a:r>
              <a:rPr lang="en-US" sz="2400" baseline="-25000" dirty="0" err="1"/>
              <a:t>n</a:t>
            </a:r>
            <a:r>
              <a:rPr lang="en-US" sz="2400" dirty="0"/>
              <a:t>&gt; 10-‐100  MeV),  which are  difficult to perform. .</a:t>
            </a:r>
          </a:p>
          <a:p>
            <a:endParaRPr lang="en-AT" dirty="0"/>
          </a:p>
        </p:txBody>
      </p:sp>
      <p:sp>
        <p:nvSpPr>
          <p:cNvPr id="5" name="Slide Number Placeholder 4">
            <a:extLst>
              <a:ext uri="{FF2B5EF4-FFF2-40B4-BE49-F238E27FC236}">
                <a16:creationId xmlns:a16="http://schemas.microsoft.com/office/drawing/2014/main" id="{2E13BC74-69BE-BB4A-BD8C-6F53F3E238C0}"/>
              </a:ext>
            </a:extLst>
          </p:cNvPr>
          <p:cNvSpPr>
            <a:spLocks noGrp="1"/>
          </p:cNvSpPr>
          <p:nvPr>
            <p:ph type="sldNum" sz="quarter" idx="11"/>
          </p:nvPr>
        </p:nvSpPr>
        <p:spPr/>
        <p:txBody>
          <a:bodyPr/>
          <a:lstStyle/>
          <a:p>
            <a:pPr>
              <a:defRPr/>
            </a:pPr>
            <a:r>
              <a:rPr lang="en-GB"/>
              <a:t>Slide# : </a:t>
            </a:r>
            <a:fld id="{A86CEAE1-7B07-CE4F-A20C-236EDAD9CE90}" type="slidenum">
              <a:rPr lang="en-GB" smtClean="0"/>
              <a:pPr>
                <a:defRPr/>
              </a:pPr>
              <a:t>27</a:t>
            </a:fld>
            <a:endParaRPr lang="en-GB"/>
          </a:p>
        </p:txBody>
      </p:sp>
    </p:spTree>
    <p:extLst>
      <p:ext uri="{BB962C8B-B14F-4D97-AF65-F5344CB8AC3E}">
        <p14:creationId xmlns:p14="http://schemas.microsoft.com/office/powerpoint/2010/main" val="2922202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many other applications of accelerators.</a:t>
            </a:r>
          </a:p>
        </p:txBody>
      </p:sp>
      <p:sp>
        <p:nvSpPr>
          <p:cNvPr id="3" name="Content Placeholder 2"/>
          <p:cNvSpPr>
            <a:spLocks noGrp="1"/>
          </p:cNvSpPr>
          <p:nvPr>
            <p:ph idx="1"/>
          </p:nvPr>
        </p:nvSpPr>
        <p:spPr>
          <a:xfrm>
            <a:off x="0" y="609600"/>
            <a:ext cx="9906000" cy="5699720"/>
          </a:xfrm>
        </p:spPr>
        <p:txBody>
          <a:bodyPr/>
          <a:lstStyle/>
          <a:p>
            <a:r>
              <a:rPr lang="en-US" sz="2400" dirty="0"/>
              <a:t>The giant research accelerator like CERN's Large Hadron Collider in Geneva, with its 27 km is only the tip of the iceberg</a:t>
            </a:r>
          </a:p>
          <a:p>
            <a:r>
              <a:rPr lang="en-US" sz="2400" dirty="0"/>
              <a:t>An accelerator can shrink a tumor, produce cleaner energy, spot suspicious cargo, make a better radial tire, clean up dirty drinking water, map a protein, study a nuclear explosion, design a new drug, make a heat-resistant automotive cable, diagnose a disease, reduce nuclear waste, detect an art forgery, implant ions in a semiconductor, prospect for oil, date an archaeological find, besides discovering the secrets of the Universe </a:t>
            </a:r>
          </a:p>
          <a:p>
            <a:r>
              <a:rPr lang="en-US" sz="2400" dirty="0"/>
              <a:t>Medical and industrial markets exceed $3.5 billion/y, and are growing at more than ten percent annually. Digital electronics now depend on particle beams for ion implantation, creating a $1.5 billion annual market for ion-beam accelerators. All the products that are processed, treated or inspected by particle beams represent a collective annual value of more than $500 billion. </a:t>
            </a:r>
            <a:endParaRPr lang="en-GB" sz="2400" dirty="0"/>
          </a:p>
        </p:txBody>
      </p:sp>
      <p:sp>
        <p:nvSpPr>
          <p:cNvPr id="4" name="Footer Placeholder 3"/>
          <p:cNvSpPr>
            <a:spLocks noGrp="1"/>
          </p:cNvSpPr>
          <p:nvPr>
            <p:ph type="ftr" sz="quarter" idx="10"/>
          </p:nvPr>
        </p:nvSpPr>
        <p:spPr/>
        <p:txBody>
          <a:bodyPr/>
          <a:lstStyle/>
          <a:p>
            <a:pPr>
              <a:defRPr/>
            </a:pPr>
            <a:r>
              <a:rPr lang="en-US"/>
              <a:t>November 22, 2021</a:t>
            </a:r>
            <a:endParaRPr lang="en-GB" dirty="0"/>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28</a:t>
            </a:fld>
            <a:endParaRPr lang="en-GB" dirty="0"/>
          </a:p>
        </p:txBody>
      </p:sp>
    </p:spTree>
    <p:extLst>
      <p:ext uri="{BB962C8B-B14F-4D97-AF65-F5344CB8AC3E}">
        <p14:creationId xmlns:p14="http://schemas.microsoft.com/office/powerpoint/2010/main" val="1502114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53659-7452-114A-B7E3-4BC73914361E}"/>
              </a:ext>
            </a:extLst>
          </p:cNvPr>
          <p:cNvSpPr>
            <a:spLocks noGrp="1"/>
          </p:cNvSpPr>
          <p:nvPr>
            <p:ph type="title"/>
          </p:nvPr>
        </p:nvSpPr>
        <p:spPr/>
        <p:txBody>
          <a:bodyPr/>
          <a:lstStyle/>
          <a:p>
            <a:r>
              <a:rPr lang="en-GB" dirty="0">
                <a:latin typeface="Helvetica" charset="0"/>
              </a:rPr>
              <a:t>Conclusion: Impact of colliders on HEP</a:t>
            </a:r>
            <a:endParaRPr lang="en-AT" dirty="0"/>
          </a:p>
        </p:txBody>
      </p:sp>
      <p:sp>
        <p:nvSpPr>
          <p:cNvPr id="3" name="Content Placeholder 2">
            <a:extLst>
              <a:ext uri="{FF2B5EF4-FFF2-40B4-BE49-F238E27FC236}">
                <a16:creationId xmlns:a16="http://schemas.microsoft.com/office/drawing/2014/main" id="{19DB5920-F3E0-404F-AA1D-9A8251042ECC}"/>
              </a:ext>
            </a:extLst>
          </p:cNvPr>
          <p:cNvSpPr>
            <a:spLocks noGrp="1"/>
          </p:cNvSpPr>
          <p:nvPr>
            <p:ph idx="1"/>
          </p:nvPr>
        </p:nvSpPr>
        <p:spPr>
          <a:xfrm>
            <a:off x="304800" y="609600"/>
            <a:ext cx="9601200" cy="3200400"/>
          </a:xfrm>
        </p:spPr>
        <p:txBody>
          <a:bodyPr/>
          <a:lstStyle/>
          <a:p>
            <a:pPr>
              <a:lnSpc>
                <a:spcPct val="90000"/>
              </a:lnSpc>
            </a:pPr>
            <a:r>
              <a:rPr lang="en-GB" sz="2400" dirty="0">
                <a:latin typeface="Comic Sans MS" charset="0"/>
              </a:rPr>
              <a:t>Since its initial introduction in HEP, the Collider technology firstly at CERN and later at Fermilab has dominated the highest energy sector, transforming the two major existing accelerators into colliders with remarkable luminosities: </a:t>
            </a:r>
            <a:r>
              <a:rPr lang="en-GB" sz="2400" dirty="0" err="1">
                <a:latin typeface="Comic Sans MS" charset="0"/>
              </a:rPr>
              <a:t>L</a:t>
            </a:r>
            <a:r>
              <a:rPr lang="en-GB" sz="2400" baseline="-25000" dirty="0" err="1">
                <a:latin typeface="Comic Sans MS" charset="0"/>
              </a:rPr>
              <a:t>init</a:t>
            </a:r>
            <a:r>
              <a:rPr lang="en-GB" sz="2400" dirty="0">
                <a:latin typeface="Comic Sans MS" charset="0"/>
              </a:rPr>
              <a:t>(</a:t>
            </a:r>
            <a:r>
              <a:rPr lang="en-GB" sz="2400" dirty="0" err="1">
                <a:latin typeface="Comic Sans MS" charset="0"/>
              </a:rPr>
              <a:t>ppbar</a:t>
            </a:r>
            <a:r>
              <a:rPr lang="en-GB" sz="2400" dirty="0">
                <a:latin typeface="Comic Sans MS" charset="0"/>
              </a:rPr>
              <a:t>)=2.78 x 10</a:t>
            </a:r>
            <a:r>
              <a:rPr lang="en-GB" sz="2400" baseline="30000" dirty="0">
                <a:latin typeface="Comic Sans MS" charset="0"/>
              </a:rPr>
              <a:t>32</a:t>
            </a:r>
            <a:r>
              <a:rPr lang="en-GB" sz="2400" dirty="0">
                <a:latin typeface="Comic Sans MS" charset="0"/>
              </a:rPr>
              <a:t> cm</a:t>
            </a:r>
            <a:r>
              <a:rPr lang="en-GB" sz="2400" baseline="30000" dirty="0">
                <a:latin typeface="Comic Sans MS" charset="0"/>
              </a:rPr>
              <a:t>-2</a:t>
            </a:r>
            <a:r>
              <a:rPr lang="en-GB" sz="2400" dirty="0">
                <a:latin typeface="Comic Sans MS" charset="0"/>
              </a:rPr>
              <a:t>, ISR(pp)=1.4 x 10</a:t>
            </a:r>
            <a:r>
              <a:rPr lang="en-GB" sz="2400" baseline="30000" dirty="0">
                <a:latin typeface="Comic Sans MS" charset="0"/>
              </a:rPr>
              <a:t>32</a:t>
            </a:r>
            <a:r>
              <a:rPr lang="en-GB" sz="2400" dirty="0">
                <a:latin typeface="Comic Sans MS" charset="0"/>
              </a:rPr>
              <a:t> cm</a:t>
            </a:r>
            <a:r>
              <a:rPr lang="en-GB" sz="2400" baseline="30000" dirty="0">
                <a:latin typeface="Comic Sans MS" charset="0"/>
              </a:rPr>
              <a:t>-2</a:t>
            </a:r>
            <a:r>
              <a:rPr lang="en-GB" sz="2400" dirty="0">
                <a:latin typeface="Comic Sans MS" charset="0"/>
              </a:rPr>
              <a:t>.</a:t>
            </a:r>
          </a:p>
          <a:p>
            <a:pPr>
              <a:lnSpc>
                <a:spcPct val="90000"/>
              </a:lnSpc>
            </a:pPr>
            <a:r>
              <a:rPr lang="en-GB" sz="2400" dirty="0">
                <a:latin typeface="Comic Sans MS" charset="0"/>
              </a:rPr>
              <a:t>The cooling technologies have been generalized and the accumulation rate has been greatly increased mostly with the help of Van Der Meer cooling and later also with </a:t>
            </a:r>
            <a:r>
              <a:rPr lang="en-GB" sz="2400" dirty="0" err="1">
                <a:latin typeface="Comic Sans MS" charset="0"/>
              </a:rPr>
              <a:t>Budker’s</a:t>
            </a:r>
            <a:r>
              <a:rPr lang="en-GB" sz="2400" dirty="0">
                <a:latin typeface="Comic Sans MS" charset="0"/>
              </a:rPr>
              <a:t> cooling both at CERN and at </a:t>
            </a:r>
            <a:r>
              <a:rPr lang="en-GB" sz="2400" dirty="0" err="1">
                <a:latin typeface="Comic Sans MS" charset="0"/>
              </a:rPr>
              <a:t>FermiLab</a:t>
            </a:r>
            <a:r>
              <a:rPr lang="en-GB" sz="2400" dirty="0">
                <a:latin typeface="Comic Sans MS" charset="0"/>
              </a:rPr>
              <a:t>.  </a:t>
            </a:r>
          </a:p>
          <a:p>
            <a:pPr>
              <a:lnSpc>
                <a:spcPct val="90000"/>
              </a:lnSpc>
            </a:pPr>
            <a:r>
              <a:rPr lang="en-GB" sz="2400" dirty="0">
                <a:latin typeface="Comic Sans MS" charset="0"/>
              </a:rPr>
              <a:t>On the other end of the energy spectrum, very low energy pbar (LEAR) have permitted very fundamental  discoveries. </a:t>
            </a:r>
          </a:p>
          <a:p>
            <a:pPr>
              <a:lnSpc>
                <a:spcPct val="90000"/>
              </a:lnSpc>
            </a:pPr>
            <a:r>
              <a:rPr lang="en-GB" sz="2400" dirty="0">
                <a:latin typeface="Comic Sans MS" charset="0"/>
              </a:rPr>
              <a:t>Equally revolutionary have been the associated development of instrumentation with the 4</a:t>
            </a:r>
            <a:r>
              <a:rPr lang="en-GB" sz="2400" dirty="0">
                <a:latin typeface="Apple Chancery" charset="0"/>
              </a:rPr>
              <a:t>π</a:t>
            </a:r>
            <a:r>
              <a:rPr lang="en-GB" sz="2400" dirty="0">
                <a:latin typeface="Comic Sans MS" charset="0"/>
              </a:rPr>
              <a:t> “hermetic” detectors (UA1,UA2), hadron calorimetry (</a:t>
            </a:r>
            <a:r>
              <a:rPr lang="en-GB" sz="2400" dirty="0" err="1">
                <a:latin typeface="Comic Sans MS" charset="0"/>
              </a:rPr>
              <a:t>Schopper</a:t>
            </a:r>
            <a:r>
              <a:rPr lang="en-GB" sz="2400" dirty="0">
                <a:latin typeface="Comic Sans MS" charset="0"/>
              </a:rPr>
              <a:t>) and drift chambers (</a:t>
            </a:r>
            <a:r>
              <a:rPr lang="en-GB" sz="2400" dirty="0" err="1">
                <a:latin typeface="Comic Sans MS" charset="0"/>
              </a:rPr>
              <a:t>Charpak</a:t>
            </a:r>
            <a:r>
              <a:rPr lang="en-GB" sz="2400" dirty="0">
                <a:latin typeface="Comic Sans MS" charset="0"/>
              </a:rPr>
              <a:t>, Nobel 1992) </a:t>
            </a:r>
            <a:r>
              <a:rPr lang="en-GB" sz="2400" dirty="0">
                <a:solidFill>
                  <a:srgbClr val="FF0000"/>
                </a:solidFill>
                <a:latin typeface="Comic Sans MS" charset="0"/>
              </a:rPr>
              <a:t>which have ensured even with “Swiss watches” a detection capability comparable to the one of </a:t>
            </a:r>
            <a:r>
              <a:rPr lang="en-GB" sz="2400" dirty="0" err="1">
                <a:solidFill>
                  <a:srgbClr val="FF0000"/>
                </a:solidFill>
                <a:latin typeface="Comic Sans MS" charset="0"/>
              </a:rPr>
              <a:t>e</a:t>
            </a:r>
            <a:r>
              <a:rPr lang="en-GB" sz="2400" baseline="30000" dirty="0" err="1">
                <a:solidFill>
                  <a:srgbClr val="FF0000"/>
                </a:solidFill>
                <a:latin typeface="Comic Sans MS" charset="0"/>
              </a:rPr>
              <a:t>+</a:t>
            </a:r>
            <a:r>
              <a:rPr lang="en-GB" sz="2400" dirty="0" err="1">
                <a:solidFill>
                  <a:srgbClr val="FF0000"/>
                </a:solidFill>
                <a:latin typeface="Comic Sans MS" charset="0"/>
              </a:rPr>
              <a:t>e</a:t>
            </a:r>
            <a:r>
              <a:rPr lang="en-GB" sz="2400" baseline="30000" dirty="0">
                <a:solidFill>
                  <a:srgbClr val="FF0000"/>
                </a:solidFill>
                <a:latin typeface="Comic Sans MS" charset="0"/>
              </a:rPr>
              <a:t>-</a:t>
            </a:r>
            <a:endParaRPr lang="en-AT" sz="2400" dirty="0"/>
          </a:p>
        </p:txBody>
      </p:sp>
      <p:sp>
        <p:nvSpPr>
          <p:cNvPr id="4" name="Footer Placeholder 3">
            <a:extLst>
              <a:ext uri="{FF2B5EF4-FFF2-40B4-BE49-F238E27FC236}">
                <a16:creationId xmlns:a16="http://schemas.microsoft.com/office/drawing/2014/main" id="{CA7EA61C-3387-0E48-93D5-26E5320DA855}"/>
              </a:ext>
            </a:extLst>
          </p:cNvPr>
          <p:cNvSpPr>
            <a:spLocks noGrp="1"/>
          </p:cNvSpPr>
          <p:nvPr>
            <p:ph type="ftr" sz="quarter" idx="10"/>
          </p:nvPr>
        </p:nvSpPr>
        <p:spPr/>
        <p:txBody>
          <a:bodyPr/>
          <a:lstStyle/>
          <a:p>
            <a:pPr>
              <a:defRPr/>
            </a:pPr>
            <a:r>
              <a:rPr lang="en-US"/>
              <a:t>November 22, 2021</a:t>
            </a:r>
            <a:endParaRPr lang="en-GB"/>
          </a:p>
        </p:txBody>
      </p:sp>
      <p:sp>
        <p:nvSpPr>
          <p:cNvPr id="5" name="Slide Number Placeholder 4">
            <a:extLst>
              <a:ext uri="{FF2B5EF4-FFF2-40B4-BE49-F238E27FC236}">
                <a16:creationId xmlns:a16="http://schemas.microsoft.com/office/drawing/2014/main" id="{DD681030-D001-1647-8FFF-059E25C0892C}"/>
              </a:ext>
            </a:extLst>
          </p:cNvPr>
          <p:cNvSpPr>
            <a:spLocks noGrp="1"/>
          </p:cNvSpPr>
          <p:nvPr>
            <p:ph type="sldNum" sz="quarter" idx="11"/>
          </p:nvPr>
        </p:nvSpPr>
        <p:spPr/>
        <p:txBody>
          <a:bodyPr/>
          <a:lstStyle/>
          <a:p>
            <a:pPr>
              <a:defRPr/>
            </a:pPr>
            <a:r>
              <a:rPr lang="en-GB"/>
              <a:t>Slide# : </a:t>
            </a:r>
            <a:fld id="{A86CEAE1-7B07-CE4F-A20C-236EDAD9CE90}" type="slidenum">
              <a:rPr lang="en-GB" smtClean="0"/>
              <a:pPr>
                <a:defRPr/>
              </a:pPr>
              <a:t>29</a:t>
            </a:fld>
            <a:endParaRPr lang="en-GB"/>
          </a:p>
        </p:txBody>
      </p:sp>
    </p:spTree>
    <p:extLst>
      <p:ext uri="{BB962C8B-B14F-4D97-AF65-F5344CB8AC3E}">
        <p14:creationId xmlns:p14="http://schemas.microsoft.com/office/powerpoint/2010/main" val="3323255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Livingston_plot.tiff"/>
          <p:cNvPicPr>
            <a:picLocks noGrp="1" noChangeAspect="1"/>
          </p:cNvPicPr>
          <p:nvPr>
            <p:ph idx="1"/>
          </p:nvPr>
        </p:nvPicPr>
        <p:blipFill>
          <a:blip r:embed="rId3">
            <a:extLst>
              <a:ext uri="{28A0092B-C50C-407E-A947-70E740481C1C}">
                <a14:useLocalDpi xmlns:a14="http://schemas.microsoft.com/office/drawing/2010/main" val="0"/>
              </a:ext>
            </a:extLst>
          </a:blip>
          <a:srcRect l="4374" r="4374"/>
          <a:stretch>
            <a:fillRect/>
          </a:stretch>
        </p:blipFill>
        <p:spPr>
          <a:xfrm>
            <a:off x="4808984" y="404664"/>
            <a:ext cx="4841854" cy="5976664"/>
          </a:xfrm>
        </p:spPr>
      </p:pic>
      <p:sp>
        <p:nvSpPr>
          <p:cNvPr id="2" name="Title 1"/>
          <p:cNvSpPr>
            <a:spLocks noGrp="1"/>
          </p:cNvSpPr>
          <p:nvPr>
            <p:ph type="title"/>
          </p:nvPr>
        </p:nvSpPr>
        <p:spPr>
          <a:xfrm>
            <a:off x="0" y="0"/>
            <a:ext cx="9906000" cy="533400"/>
          </a:xfrm>
        </p:spPr>
        <p:txBody>
          <a:bodyPr/>
          <a:lstStyle/>
          <a:p>
            <a:r>
              <a:rPr lang="en-GB" dirty="0"/>
              <a:t>The Livingston plot</a:t>
            </a:r>
          </a:p>
        </p:txBody>
      </p:sp>
      <p:sp>
        <p:nvSpPr>
          <p:cNvPr id="4" name="Footer Placeholder 3"/>
          <p:cNvSpPr>
            <a:spLocks noGrp="1"/>
          </p:cNvSpPr>
          <p:nvPr>
            <p:ph type="ftr" sz="quarter" idx="10"/>
          </p:nvPr>
        </p:nvSpPr>
        <p:spPr/>
        <p:txBody>
          <a:bodyPr/>
          <a:lstStyle/>
          <a:p>
            <a:pPr>
              <a:defRPr/>
            </a:pPr>
            <a:r>
              <a:rPr lang="en-US"/>
              <a:t>November 22, 2021</a:t>
            </a:r>
            <a:endParaRPr lang="en-GB" dirty="0"/>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3</a:t>
            </a:fld>
            <a:endParaRPr lang="en-GB" dirty="0"/>
          </a:p>
        </p:txBody>
      </p:sp>
      <p:grpSp>
        <p:nvGrpSpPr>
          <p:cNvPr id="17" name="Group 16"/>
          <p:cNvGrpSpPr/>
          <p:nvPr/>
        </p:nvGrpSpPr>
        <p:grpSpPr>
          <a:xfrm>
            <a:off x="6896008" y="1484784"/>
            <a:ext cx="2810728" cy="1139934"/>
            <a:chOff x="6679984" y="1484784"/>
            <a:chExt cx="2810728" cy="1139934"/>
          </a:xfrm>
        </p:grpSpPr>
        <p:sp>
          <p:nvSpPr>
            <p:cNvPr id="10" name="TextBox 9"/>
            <p:cNvSpPr txBox="1"/>
            <p:nvPr/>
          </p:nvSpPr>
          <p:spPr>
            <a:xfrm>
              <a:off x="8121352" y="1916832"/>
              <a:ext cx="1369360" cy="707886"/>
            </a:xfrm>
            <a:prstGeom prst="rect">
              <a:avLst/>
            </a:prstGeom>
            <a:noFill/>
          </p:spPr>
          <p:txBody>
            <a:bodyPr wrap="none" rtlCol="0">
              <a:spAutoFit/>
            </a:bodyPr>
            <a:lstStyle/>
            <a:p>
              <a:pPr algn="ctr"/>
              <a:r>
                <a:rPr lang="en-GB" sz="2000" i="1" baseline="0" dirty="0">
                  <a:solidFill>
                    <a:srgbClr val="FF0000"/>
                  </a:solidFill>
                  <a:latin typeface="+mn-lt"/>
                </a:rPr>
                <a:t>e+-e-</a:t>
              </a:r>
            </a:p>
            <a:p>
              <a:pPr algn="ctr"/>
              <a:r>
                <a:rPr lang="en-GB" sz="2000" i="1" baseline="0" dirty="0">
                  <a:solidFill>
                    <a:srgbClr val="FF0000"/>
                  </a:solidFill>
                  <a:latin typeface="+mn-lt"/>
                </a:rPr>
                <a:t> colliders</a:t>
              </a:r>
            </a:p>
          </p:txBody>
        </p:sp>
        <p:sp>
          <p:nvSpPr>
            <p:cNvPr id="9" name="TextBox 8"/>
            <p:cNvSpPr txBox="1"/>
            <p:nvPr/>
          </p:nvSpPr>
          <p:spPr>
            <a:xfrm>
              <a:off x="6679984" y="1484784"/>
              <a:ext cx="1369360" cy="707886"/>
            </a:xfrm>
            <a:prstGeom prst="rect">
              <a:avLst/>
            </a:prstGeom>
            <a:noFill/>
          </p:spPr>
          <p:txBody>
            <a:bodyPr wrap="none" rtlCol="0">
              <a:spAutoFit/>
            </a:bodyPr>
            <a:lstStyle/>
            <a:p>
              <a:pPr algn="ctr"/>
              <a:r>
                <a:rPr lang="en-GB" sz="2000" i="1" baseline="0" dirty="0">
                  <a:solidFill>
                    <a:srgbClr val="FF0000"/>
                  </a:solidFill>
                  <a:latin typeface="+mn-lt"/>
                </a:rPr>
                <a:t>Hadron</a:t>
              </a:r>
            </a:p>
            <a:p>
              <a:pPr algn="ctr"/>
              <a:r>
                <a:rPr lang="en-GB" sz="2000" i="1" baseline="0" dirty="0">
                  <a:solidFill>
                    <a:srgbClr val="FF0000"/>
                  </a:solidFill>
                  <a:latin typeface="+mn-lt"/>
                </a:rPr>
                <a:t> colliders</a:t>
              </a:r>
            </a:p>
          </p:txBody>
        </p:sp>
      </p:grpSp>
      <p:sp>
        <p:nvSpPr>
          <p:cNvPr id="16" name="Content Placeholder 2"/>
          <p:cNvSpPr txBox="1">
            <a:spLocks/>
          </p:cNvSpPr>
          <p:nvPr/>
        </p:nvSpPr>
        <p:spPr bwMode="auto">
          <a:xfrm>
            <a:off x="0" y="620688"/>
            <a:ext cx="4520952" cy="58326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Wingdings" charset="2"/>
              <a:buChar char="l"/>
              <a:defRPr>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FF0000"/>
              </a:buClr>
              <a:buFont typeface="Wingdings" charset="2"/>
              <a:buChar char="Ø"/>
              <a:defRPr>
                <a:solidFill>
                  <a:schemeClr val="tx1"/>
                </a:solidFill>
                <a:latin typeface="+mn-lt"/>
                <a:ea typeface="ＭＳ Ｐゴシック" charset="-128"/>
              </a:defRPr>
            </a:lvl2pPr>
            <a:lvl3pPr marL="1143000" indent="-228600" algn="l" rtl="0" eaLnBrk="0" fontAlgn="base" hangingPunct="0">
              <a:spcBef>
                <a:spcPct val="20000"/>
              </a:spcBef>
              <a:spcAft>
                <a:spcPct val="0"/>
              </a:spcAft>
              <a:buFont typeface="Wingdings" charset="2"/>
              <a:buChar char="è"/>
              <a:defRPr>
                <a:solidFill>
                  <a:schemeClr val="tx1"/>
                </a:solidFill>
                <a:latin typeface="+mn-lt"/>
                <a:ea typeface="ＭＳ Ｐゴシック" charset="-128"/>
              </a:defRPr>
            </a:lvl3pPr>
            <a:lvl4pPr marL="16002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4pPr>
            <a:lvl5pPr marL="20574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5pPr>
            <a:lvl6pPr marL="25146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6pPr>
            <a:lvl7pPr marL="29718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7pPr>
            <a:lvl8pPr marL="34290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8pPr>
            <a:lvl9pPr marL="3886200" indent="-228600" algn="l" rtl="0" eaLnBrk="0" fontAlgn="base" hangingPunct="0">
              <a:spcBef>
                <a:spcPct val="20000"/>
              </a:spcBef>
              <a:spcAft>
                <a:spcPct val="0"/>
              </a:spcAft>
              <a:buFont typeface="Wingdings" charset="2"/>
              <a:buChar char="è"/>
              <a:defRPr>
                <a:solidFill>
                  <a:schemeClr val="tx1"/>
                </a:solidFill>
                <a:latin typeface="+mj-lt"/>
                <a:ea typeface="ＭＳ Ｐゴシック" charset="-128"/>
              </a:defRPr>
            </a:lvl9pPr>
          </a:lstStyle>
          <a:p>
            <a:r>
              <a:rPr lang="en-GB" sz="2400" baseline="0" dirty="0"/>
              <a:t>The” Livingston” plot showing the evolution of accelerator equivalent laboratory energy from year 1930 until today.</a:t>
            </a:r>
          </a:p>
          <a:p>
            <a:r>
              <a:rPr lang="en-GB" sz="2400" baseline="0" dirty="0"/>
              <a:t>Progress is measured by the acceleration to (1) higher energies, (2 ) new technology and (3) ideas.</a:t>
            </a:r>
          </a:p>
          <a:p>
            <a:r>
              <a:rPr lang="en-GB" sz="2400" baseline="0" dirty="0"/>
              <a:t> The energy is plotted in terms of the laboratory energy of particles colliding with a proton at rest to reach the same centre of mass energy</a:t>
            </a:r>
          </a:p>
          <a:p>
            <a:endParaRPr lang="en-GB" sz="2400" dirty="0"/>
          </a:p>
        </p:txBody>
      </p:sp>
      <p:grpSp>
        <p:nvGrpSpPr>
          <p:cNvPr id="21" name="Group 20"/>
          <p:cNvGrpSpPr/>
          <p:nvPr/>
        </p:nvGrpSpPr>
        <p:grpSpPr>
          <a:xfrm>
            <a:off x="4376936" y="1340768"/>
            <a:ext cx="5557059" cy="5231542"/>
            <a:chOff x="4376936" y="1340768"/>
            <a:chExt cx="5557059" cy="5231542"/>
          </a:xfrm>
        </p:grpSpPr>
        <p:sp>
          <p:nvSpPr>
            <p:cNvPr id="7" name="TextBox 6"/>
            <p:cNvSpPr txBox="1"/>
            <p:nvPr/>
          </p:nvSpPr>
          <p:spPr>
            <a:xfrm rot="16200000">
              <a:off x="2566189" y="3151515"/>
              <a:ext cx="4021604" cy="400110"/>
            </a:xfrm>
            <a:prstGeom prst="rect">
              <a:avLst/>
            </a:prstGeom>
            <a:noFill/>
          </p:spPr>
          <p:txBody>
            <a:bodyPr wrap="none" rtlCol="0">
              <a:spAutoFit/>
            </a:bodyPr>
            <a:lstStyle/>
            <a:p>
              <a:r>
                <a:rPr lang="en-GB" sz="2000" baseline="0" dirty="0">
                  <a:solidFill>
                    <a:srgbClr val="FF0000"/>
                  </a:solidFill>
                  <a:latin typeface="+mn-lt"/>
                </a:rPr>
                <a:t>(</a:t>
              </a:r>
              <a:r>
                <a:rPr lang="en-GB" sz="2000" baseline="0" dirty="0" err="1">
                  <a:solidFill>
                    <a:srgbClr val="FF0000"/>
                  </a:solidFill>
                  <a:latin typeface="+mn-lt"/>
                </a:rPr>
                <a:t>Eequivalent</a:t>
              </a:r>
              <a:r>
                <a:rPr lang="en-GB" sz="2000" baseline="0" dirty="0">
                  <a:solidFill>
                    <a:srgbClr val="FF0000"/>
                  </a:solidFill>
                  <a:latin typeface="+mn-lt"/>
                </a:rPr>
                <a:t>) Laboratory energy </a:t>
              </a:r>
            </a:p>
          </p:txBody>
        </p:sp>
        <p:sp>
          <p:nvSpPr>
            <p:cNvPr id="19" name="TextBox 18"/>
            <p:cNvSpPr txBox="1"/>
            <p:nvPr/>
          </p:nvSpPr>
          <p:spPr>
            <a:xfrm>
              <a:off x="5294484" y="6172200"/>
              <a:ext cx="4639511" cy="400110"/>
            </a:xfrm>
            <a:prstGeom prst="rect">
              <a:avLst/>
            </a:prstGeom>
            <a:solidFill>
              <a:schemeClr val="bg1"/>
            </a:solidFill>
          </p:spPr>
          <p:txBody>
            <a:bodyPr wrap="none" rtlCol="0">
              <a:spAutoFit/>
            </a:bodyPr>
            <a:lstStyle/>
            <a:p>
              <a:r>
                <a:rPr lang="en-GB" sz="2000" baseline="0" dirty="0">
                  <a:solidFill>
                    <a:srgbClr val="FF0000"/>
                  </a:solidFill>
                  <a:latin typeface="+mn-lt"/>
                </a:rPr>
                <a:t>Year of commissioning (1930 –&gt;today)</a:t>
              </a:r>
            </a:p>
          </p:txBody>
        </p:sp>
      </p:grpSp>
    </p:spTree>
    <p:extLst>
      <p:ext uri="{BB962C8B-B14F-4D97-AF65-F5344CB8AC3E}">
        <p14:creationId xmlns:p14="http://schemas.microsoft.com/office/powerpoint/2010/main" val="3777519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Conclusions</a:t>
            </a:r>
          </a:p>
        </p:txBody>
      </p:sp>
      <p:sp>
        <p:nvSpPr>
          <p:cNvPr id="3" name="Content Placeholder 2"/>
          <p:cNvSpPr>
            <a:spLocks noGrp="1"/>
          </p:cNvSpPr>
          <p:nvPr>
            <p:ph idx="1"/>
          </p:nvPr>
        </p:nvSpPr>
        <p:spPr>
          <a:xfrm>
            <a:off x="56456" y="548680"/>
            <a:ext cx="9906000" cy="5904656"/>
          </a:xfrm>
        </p:spPr>
        <p:txBody>
          <a:bodyPr/>
          <a:lstStyle/>
          <a:p>
            <a:r>
              <a:rPr lang="en-GB" sz="2400" dirty="0"/>
              <a:t>Particle colliders have been in the forefront of scientific discoveries for more than half a century. The accelerator technology has progressed immensely, while the beam energy, luminosity, facility size and the cost have grown by several orders of magnitude. Essential contributions have expanded many different fields of applications.</a:t>
            </a:r>
          </a:p>
          <a:p>
            <a:r>
              <a:rPr lang="en-US" sz="2400" dirty="0"/>
              <a:t>A quick glance shows that since the 1930’s, the equivalent lab   lab energy achieved by accelerators have grown exponentially with time, with an increase by a factor of ten every seven years.</a:t>
            </a:r>
          </a:p>
          <a:p>
            <a:r>
              <a:rPr lang="en-US" sz="2400" dirty="0"/>
              <a:t>These increases were always due to new ideas, and development and use of new technologies. </a:t>
            </a:r>
          </a:p>
          <a:p>
            <a:r>
              <a:rPr lang="en-US" sz="2400" i="1" dirty="0">
                <a:solidFill>
                  <a:srgbClr val="FF0000"/>
                </a:solidFill>
              </a:rPr>
              <a:t>As we look to the future, one thing is certain: as long as we continue to make use of new technologies and ideas, new particle accelerators will continue to unpack unique and fundamental properties in Science and Technology</a:t>
            </a:r>
          </a:p>
          <a:p>
            <a:endParaRPr lang="en-GB" dirty="0"/>
          </a:p>
        </p:txBody>
      </p:sp>
      <p:sp>
        <p:nvSpPr>
          <p:cNvPr id="4" name="Footer Placeholder 3"/>
          <p:cNvSpPr>
            <a:spLocks noGrp="1"/>
          </p:cNvSpPr>
          <p:nvPr>
            <p:ph type="ftr" sz="quarter" idx="10"/>
          </p:nvPr>
        </p:nvSpPr>
        <p:spPr/>
        <p:txBody>
          <a:bodyPr/>
          <a:lstStyle/>
          <a:p>
            <a:pPr>
              <a:defRPr/>
            </a:pPr>
            <a:r>
              <a:rPr lang="en-US"/>
              <a:t>November 22, 2021</a:t>
            </a:r>
            <a:endParaRPr lang="en-GB" dirty="0"/>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30</a:t>
            </a:fld>
            <a:endParaRPr lang="en-GB" dirty="0"/>
          </a:p>
        </p:txBody>
      </p:sp>
    </p:spTree>
    <p:extLst>
      <p:ext uri="{BB962C8B-B14F-4D97-AF65-F5344CB8AC3E}">
        <p14:creationId xmlns:p14="http://schemas.microsoft.com/office/powerpoint/2010/main" val="3525638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5"/>
          <p:cNvSpPr>
            <a:spLocks noGrp="1" noChangeArrowheads="1"/>
          </p:cNvSpPr>
          <p:nvPr>
            <p:ph type="ftr" sz="quarter" idx="10"/>
          </p:nvPr>
        </p:nvSpPr>
        <p:spPr>
          <a:noFill/>
        </p:spPr>
        <p:txBody>
          <a:bodyPr/>
          <a:lstStyle/>
          <a:p>
            <a:r>
              <a:rPr lang="en-US"/>
              <a:t>November 22, 2021</a:t>
            </a:r>
            <a:endParaRPr lang="en-GB"/>
          </a:p>
        </p:txBody>
      </p:sp>
      <p:sp>
        <p:nvSpPr>
          <p:cNvPr id="161795" name="Rectangle 5"/>
          <p:cNvSpPr txBox="1">
            <a:spLocks noGrp="1" noChangeArrowheads="1"/>
          </p:cNvSpPr>
          <p:nvPr/>
        </p:nvSpPr>
        <p:spPr bwMode="auto">
          <a:xfrm>
            <a:off x="685800" y="6400800"/>
            <a:ext cx="3136900" cy="228600"/>
          </a:xfrm>
          <a:prstGeom prst="rect">
            <a:avLst/>
          </a:prstGeom>
          <a:noFill/>
          <a:ln w="9525">
            <a:noFill/>
            <a:miter lim="800000"/>
            <a:headEnd/>
            <a:tailEnd/>
          </a:ln>
        </p:spPr>
        <p:txBody>
          <a:bodyPr>
            <a:prstTxWarp prst="textNoShape">
              <a:avLst/>
            </a:prstTxWarp>
          </a:bodyPr>
          <a:lstStyle/>
          <a:p>
            <a:r>
              <a:rPr lang="en-GB" sz="1200">
                <a:solidFill>
                  <a:schemeClr val="accent1"/>
                </a:solidFill>
                <a:latin typeface="Helvetica" charset="0"/>
              </a:rPr>
              <a:t>LNGS_May2011</a:t>
            </a:r>
          </a:p>
        </p:txBody>
      </p:sp>
      <p:sp>
        <p:nvSpPr>
          <p:cNvPr id="161796" name="Rectangle 6"/>
          <p:cNvSpPr txBox="1">
            <a:spLocks noGrp="1" noChangeArrowheads="1"/>
          </p:cNvSpPr>
          <p:nvPr/>
        </p:nvSpPr>
        <p:spPr bwMode="auto">
          <a:xfrm>
            <a:off x="7239000" y="6400800"/>
            <a:ext cx="2063750" cy="228600"/>
          </a:xfrm>
          <a:prstGeom prst="rect">
            <a:avLst/>
          </a:prstGeom>
          <a:noFill/>
          <a:ln w="9525">
            <a:noFill/>
            <a:miter lim="800000"/>
            <a:headEnd/>
            <a:tailEnd/>
          </a:ln>
        </p:spPr>
        <p:txBody>
          <a:bodyPr>
            <a:prstTxWarp prst="textNoShape">
              <a:avLst/>
            </a:prstTxWarp>
          </a:bodyPr>
          <a:lstStyle/>
          <a:p>
            <a:pPr algn="r"/>
            <a:r>
              <a:rPr lang="en-GB" sz="1200">
                <a:solidFill>
                  <a:schemeClr val="accent1"/>
                </a:solidFill>
                <a:latin typeface="Helvetica" charset="0"/>
              </a:rPr>
              <a:t>Slide </a:t>
            </a:r>
            <a:fld id="{F4C5CD8B-B276-2444-B04C-AB2E9C598F2D}" type="slidenum">
              <a:rPr lang="en-GB" sz="1200">
                <a:solidFill>
                  <a:schemeClr val="accent1"/>
                </a:solidFill>
                <a:latin typeface="Helvetica" charset="0"/>
              </a:rPr>
              <a:pPr algn="r"/>
              <a:t>31</a:t>
            </a:fld>
            <a:endParaRPr lang="en-GB" sz="1200">
              <a:solidFill>
                <a:schemeClr val="accent1"/>
              </a:solidFill>
              <a:latin typeface="Helvetica" charset="0"/>
            </a:endParaRPr>
          </a:p>
        </p:txBody>
      </p:sp>
      <p:pic>
        <p:nvPicPr>
          <p:cNvPr id="161797" name="Picture 6" descr="Run9179Event107_Collection_left_I_zoom.jpg"/>
          <p:cNvPicPr>
            <a:picLocks noChangeAspect="1"/>
          </p:cNvPicPr>
          <p:nvPr/>
        </p:nvPicPr>
        <p:blipFill>
          <a:blip r:embed="rId3" cstate="print"/>
          <a:srcRect/>
          <a:stretch>
            <a:fillRect/>
          </a:stretch>
        </p:blipFill>
        <p:spPr bwMode="auto">
          <a:xfrm>
            <a:off x="0" y="4957765"/>
            <a:ext cx="9906000" cy="2276475"/>
          </a:xfrm>
          <a:prstGeom prst="rect">
            <a:avLst/>
          </a:prstGeom>
          <a:noFill/>
          <a:ln w="6350">
            <a:solidFill>
              <a:srgbClr val="FA012E"/>
            </a:solidFill>
            <a:miter lim="800000"/>
            <a:headEnd/>
            <a:tailEnd/>
          </a:ln>
        </p:spPr>
      </p:pic>
      <p:pic>
        <p:nvPicPr>
          <p:cNvPr id="161798" name="Picture 7" descr="Picture2.png"/>
          <p:cNvPicPr>
            <a:picLocks noChangeAspect="1"/>
          </p:cNvPicPr>
          <p:nvPr/>
        </p:nvPicPr>
        <p:blipFill>
          <a:blip r:embed="rId4" cstate="print"/>
          <a:srcRect/>
          <a:stretch>
            <a:fillRect/>
          </a:stretch>
        </p:blipFill>
        <p:spPr bwMode="auto">
          <a:xfrm>
            <a:off x="2133601" y="2"/>
            <a:ext cx="7772400" cy="2849563"/>
          </a:xfrm>
          <a:prstGeom prst="rect">
            <a:avLst/>
          </a:prstGeom>
          <a:noFill/>
          <a:ln w="6350">
            <a:solidFill>
              <a:srgbClr val="FA012E"/>
            </a:solidFill>
            <a:miter lim="800000"/>
            <a:headEnd/>
            <a:tailEnd/>
          </a:ln>
        </p:spPr>
      </p:pic>
      <p:pic>
        <p:nvPicPr>
          <p:cNvPr id="161799" name="Picture 8" descr="Run9839Event1398_Collection_left_II_zoom.jpg"/>
          <p:cNvPicPr>
            <a:picLocks noChangeAspect="1"/>
          </p:cNvPicPr>
          <p:nvPr/>
        </p:nvPicPr>
        <p:blipFill>
          <a:blip r:embed="rId5" cstate="print"/>
          <a:srcRect/>
          <a:stretch>
            <a:fillRect/>
          </a:stretch>
        </p:blipFill>
        <p:spPr bwMode="auto">
          <a:xfrm>
            <a:off x="838201" y="2133602"/>
            <a:ext cx="9067800" cy="2824163"/>
          </a:xfrm>
          <a:prstGeom prst="rect">
            <a:avLst/>
          </a:prstGeom>
          <a:noFill/>
          <a:ln w="6350">
            <a:solidFill>
              <a:srgbClr val="FA012E"/>
            </a:solidFill>
            <a:miter lim="800000"/>
            <a:headEnd/>
            <a:tailEnd/>
          </a:ln>
        </p:spPr>
      </p:pic>
      <p:pic>
        <p:nvPicPr>
          <p:cNvPr id="161800" name="Picture 9" descr="Picture3.png"/>
          <p:cNvPicPr>
            <a:picLocks noChangeAspect="1"/>
          </p:cNvPicPr>
          <p:nvPr/>
        </p:nvPicPr>
        <p:blipFill>
          <a:blip r:embed="rId6" cstate="print"/>
          <a:srcRect/>
          <a:stretch>
            <a:fillRect/>
          </a:stretch>
        </p:blipFill>
        <p:spPr bwMode="auto">
          <a:xfrm>
            <a:off x="1" y="-49213"/>
            <a:ext cx="4467225" cy="2030413"/>
          </a:xfrm>
          <a:prstGeom prst="rect">
            <a:avLst/>
          </a:prstGeom>
          <a:solidFill>
            <a:srgbClr val="FA012E"/>
          </a:solidFill>
          <a:ln w="38100">
            <a:noFill/>
            <a:miter lim="800000"/>
            <a:headEnd/>
            <a:tailEnd/>
          </a:ln>
        </p:spPr>
      </p:pic>
      <p:pic>
        <p:nvPicPr>
          <p:cNvPr id="161801" name="Picture 10" descr="Picture4.png"/>
          <p:cNvPicPr>
            <a:picLocks noChangeAspect="1"/>
          </p:cNvPicPr>
          <p:nvPr/>
        </p:nvPicPr>
        <p:blipFill>
          <a:blip r:embed="rId7" cstate="print"/>
          <a:srcRect/>
          <a:stretch>
            <a:fillRect/>
          </a:stretch>
        </p:blipFill>
        <p:spPr bwMode="auto">
          <a:xfrm>
            <a:off x="0" y="1524000"/>
            <a:ext cx="2246313" cy="4114800"/>
          </a:xfrm>
          <a:prstGeom prst="rect">
            <a:avLst/>
          </a:prstGeom>
          <a:noFill/>
          <a:ln w="6350">
            <a:solidFill>
              <a:srgbClr val="FA012E"/>
            </a:solidFill>
            <a:miter lim="800000"/>
            <a:headEnd/>
            <a:tailEnd/>
          </a:ln>
        </p:spPr>
      </p:pic>
      <p:sp>
        <p:nvSpPr>
          <p:cNvPr id="161802" name="Rectangle 6"/>
          <p:cNvSpPr txBox="1">
            <a:spLocks noGrp="1" noChangeArrowheads="1"/>
          </p:cNvSpPr>
          <p:nvPr/>
        </p:nvSpPr>
        <p:spPr bwMode="auto">
          <a:xfrm>
            <a:off x="7181850" y="6400800"/>
            <a:ext cx="2063750" cy="228600"/>
          </a:xfrm>
          <a:prstGeom prst="rect">
            <a:avLst/>
          </a:prstGeom>
          <a:noFill/>
          <a:ln w="9525">
            <a:noFill/>
            <a:miter lim="800000"/>
            <a:headEnd/>
            <a:tailEnd/>
          </a:ln>
        </p:spPr>
        <p:txBody>
          <a:bodyPr>
            <a:prstTxWarp prst="textNoShape">
              <a:avLst/>
            </a:prstTxWarp>
          </a:bodyPr>
          <a:lstStyle/>
          <a:p>
            <a:pPr algn="r"/>
            <a:endParaRPr lang="en-GB" sz="1200">
              <a:solidFill>
                <a:schemeClr val="accent1"/>
              </a:solidFill>
              <a:latin typeface="Helvetica" charset="0"/>
            </a:endParaRPr>
          </a:p>
        </p:txBody>
      </p:sp>
      <p:sp>
        <p:nvSpPr>
          <p:cNvPr id="161803" name="Rectangle 2"/>
          <p:cNvSpPr>
            <a:spLocks noChangeArrowheads="1"/>
          </p:cNvSpPr>
          <p:nvPr/>
        </p:nvSpPr>
        <p:spPr bwMode="auto">
          <a:xfrm>
            <a:off x="2286000" y="2362200"/>
            <a:ext cx="4386263" cy="1066800"/>
          </a:xfrm>
          <a:prstGeom prst="rect">
            <a:avLst/>
          </a:prstGeom>
          <a:solidFill>
            <a:srgbClr val="F8FF4D"/>
          </a:solidFill>
          <a:ln w="9525">
            <a:noFill/>
            <a:miter lim="800000"/>
            <a:headEnd/>
            <a:tailEnd/>
          </a:ln>
        </p:spPr>
        <p:txBody>
          <a:bodyPr>
            <a:prstTxWarp prst="textNoShape">
              <a:avLst/>
            </a:prstTxWarp>
          </a:bodyPr>
          <a:lstStyle/>
          <a:p>
            <a:pPr marL="342900" indent="-342900" algn="ctr">
              <a:spcBef>
                <a:spcPct val="20000"/>
              </a:spcBef>
              <a:buClr>
                <a:srgbClr val="FF0000"/>
              </a:buClr>
              <a:buFont typeface="Zapf Dingbats" charset="2"/>
              <a:buNone/>
            </a:pPr>
            <a:r>
              <a:rPr lang="en-GB" sz="6000" dirty="0">
                <a:solidFill>
                  <a:srgbClr val="FF0000"/>
                </a:solidFill>
                <a:latin typeface="Marker Felt" charset="0"/>
              </a:rPr>
              <a:t>Thank you !</a:t>
            </a:r>
            <a:endParaRPr lang="en-GB" sz="6000" dirty="0"/>
          </a:p>
        </p:txBody>
      </p:sp>
      <p:sp>
        <p:nvSpPr>
          <p:cNvPr id="13" name="Slide Number Placeholder 2"/>
          <p:cNvSpPr>
            <a:spLocks noGrp="1"/>
          </p:cNvSpPr>
          <p:nvPr>
            <p:ph type="sldNum" sz="quarter" idx="11"/>
          </p:nvPr>
        </p:nvSpPr>
        <p:spPr>
          <a:xfrm>
            <a:off x="7842250" y="6934200"/>
            <a:ext cx="2063750" cy="228600"/>
          </a:xfrm>
        </p:spPr>
        <p:txBody>
          <a:bodyPr/>
          <a:lstStyle/>
          <a:p>
            <a:r>
              <a:rPr lang="en-GB" dirty="0"/>
              <a:t>Slide: </a:t>
            </a:r>
            <a:fld id="{376D9610-EE21-EF47-B0E0-B514E2693501}" type="slidenum">
              <a:rPr lang="en-GB" smtClean="0"/>
              <a:pPr/>
              <a:t>31</a:t>
            </a:fld>
            <a:endParaRPr lang="en-GB" dirty="0">
              <a:solidFill>
                <a:schemeClr val="accent1"/>
              </a:solidFill>
            </a:endParaRPr>
          </a:p>
        </p:txBody>
      </p:sp>
    </p:spTree>
    <p:extLst>
      <p:ext uri="{BB962C8B-B14F-4D97-AF65-F5344CB8AC3E}">
        <p14:creationId xmlns:p14="http://schemas.microsoft.com/office/powerpoint/2010/main" val="251047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4818B-5F75-AA4E-97A6-614AAFA7AD17}"/>
              </a:ext>
            </a:extLst>
          </p:cNvPr>
          <p:cNvSpPr>
            <a:spLocks noGrp="1"/>
          </p:cNvSpPr>
          <p:nvPr>
            <p:ph type="title"/>
          </p:nvPr>
        </p:nvSpPr>
        <p:spPr>
          <a:xfrm>
            <a:off x="0" y="27562"/>
            <a:ext cx="9906000" cy="533400"/>
          </a:xfrm>
        </p:spPr>
        <p:txBody>
          <a:bodyPr/>
          <a:lstStyle/>
          <a:p>
            <a:r>
              <a:rPr lang="en-US" dirty="0"/>
              <a:t>Rolf </a:t>
            </a:r>
            <a:r>
              <a:rPr lang="en-US" dirty="0" err="1"/>
              <a:t>Widerøe</a:t>
            </a:r>
            <a:r>
              <a:rPr lang="en-US" dirty="0"/>
              <a:t>, </a:t>
            </a:r>
            <a:r>
              <a:rPr lang="en-AT" dirty="0"/>
              <a:t>the “inventor” of the Collider</a:t>
            </a:r>
          </a:p>
        </p:txBody>
      </p:sp>
      <p:sp>
        <p:nvSpPr>
          <p:cNvPr id="4" name="Footer Placeholder 3">
            <a:extLst>
              <a:ext uri="{FF2B5EF4-FFF2-40B4-BE49-F238E27FC236}">
                <a16:creationId xmlns:a16="http://schemas.microsoft.com/office/drawing/2014/main" id="{68887E55-FD27-994B-B28C-AF29E31B84A7}"/>
              </a:ext>
            </a:extLst>
          </p:cNvPr>
          <p:cNvSpPr>
            <a:spLocks noGrp="1"/>
          </p:cNvSpPr>
          <p:nvPr>
            <p:ph type="ftr" sz="quarter" idx="10"/>
          </p:nvPr>
        </p:nvSpPr>
        <p:spPr>
          <a:xfrm>
            <a:off x="685800" y="6553200"/>
            <a:ext cx="3136900" cy="228600"/>
          </a:xfrm>
        </p:spPr>
        <p:txBody>
          <a:bodyPr/>
          <a:lstStyle/>
          <a:p>
            <a:pPr>
              <a:defRPr/>
            </a:pPr>
            <a:r>
              <a:rPr lang="en-US"/>
              <a:t>November 22, 2021</a:t>
            </a:r>
            <a:endParaRPr lang="en-GB" dirty="0"/>
          </a:p>
        </p:txBody>
      </p:sp>
      <p:sp>
        <p:nvSpPr>
          <p:cNvPr id="5" name="Slide Number Placeholder 4">
            <a:extLst>
              <a:ext uri="{FF2B5EF4-FFF2-40B4-BE49-F238E27FC236}">
                <a16:creationId xmlns:a16="http://schemas.microsoft.com/office/drawing/2014/main" id="{7AB20536-A692-3340-B07C-763C8541D0A5}"/>
              </a:ext>
            </a:extLst>
          </p:cNvPr>
          <p:cNvSpPr>
            <a:spLocks noGrp="1"/>
          </p:cNvSpPr>
          <p:nvPr>
            <p:ph type="sldNum" sz="quarter" idx="11"/>
          </p:nvPr>
        </p:nvSpPr>
        <p:spPr>
          <a:xfrm>
            <a:off x="7181850" y="6553200"/>
            <a:ext cx="2063750" cy="228600"/>
          </a:xfrm>
        </p:spPr>
        <p:txBody>
          <a:bodyPr/>
          <a:lstStyle/>
          <a:p>
            <a:pPr>
              <a:defRPr/>
            </a:pPr>
            <a:r>
              <a:rPr lang="en-GB" dirty="0"/>
              <a:t>Slide# : </a:t>
            </a:r>
            <a:fld id="{A86CEAE1-7B07-CE4F-A20C-236EDAD9CE90}" type="slidenum">
              <a:rPr lang="en-GB" smtClean="0"/>
              <a:pPr>
                <a:defRPr/>
              </a:pPr>
              <a:t>4</a:t>
            </a:fld>
            <a:endParaRPr lang="en-GB" dirty="0"/>
          </a:p>
        </p:txBody>
      </p:sp>
      <p:sp>
        <p:nvSpPr>
          <p:cNvPr id="8" name="Content Placeholder 2">
            <a:extLst>
              <a:ext uri="{FF2B5EF4-FFF2-40B4-BE49-F238E27FC236}">
                <a16:creationId xmlns:a16="http://schemas.microsoft.com/office/drawing/2014/main" id="{87D20629-75C3-7E4A-B962-BDC5F3118B69}"/>
              </a:ext>
            </a:extLst>
          </p:cNvPr>
          <p:cNvSpPr>
            <a:spLocks noGrp="1"/>
          </p:cNvSpPr>
          <p:nvPr>
            <p:ph idx="1"/>
          </p:nvPr>
        </p:nvSpPr>
        <p:spPr>
          <a:xfrm>
            <a:off x="0" y="630676"/>
            <a:ext cx="5715000" cy="5846323"/>
          </a:xfrm>
        </p:spPr>
        <p:txBody>
          <a:bodyPr/>
          <a:lstStyle/>
          <a:p>
            <a:r>
              <a:rPr lang="en-US" sz="2400" dirty="0"/>
              <a:t>Rolf </a:t>
            </a:r>
            <a:r>
              <a:rPr lang="en-US" sz="2400" dirty="0" err="1"/>
              <a:t>Widerøe</a:t>
            </a:r>
            <a:r>
              <a:rPr lang="en-US" sz="2400" dirty="0"/>
              <a:t> (1902- 1996) has been the progenitor of many pa</a:t>
            </a:r>
            <a:r>
              <a:rPr lang="en-US" sz="2400" dirty="0">
                <a:hlinkClick r:id="rId2" tooltip="Particle accelerator"/>
              </a:rPr>
              <a:t>rt</a:t>
            </a:r>
            <a:r>
              <a:rPr lang="en-US" sz="2400" dirty="0"/>
              <a:t>icle acceleration concepts, including (1) the </a:t>
            </a:r>
            <a:r>
              <a:rPr lang="en-US" sz="2400" dirty="0" err="1"/>
              <a:t>betatron</a:t>
            </a:r>
            <a:r>
              <a:rPr lang="en-US" sz="2400" dirty="0"/>
              <a:t> and (2) the linear accelerator.</a:t>
            </a:r>
          </a:p>
          <a:p>
            <a:r>
              <a:rPr lang="en-AT" sz="2400" dirty="0"/>
              <a:t>His concept </a:t>
            </a:r>
            <a:r>
              <a:rPr lang="en-US" sz="2400" dirty="0"/>
              <a:t>of colliding two  particles beams head-on in a storage ring device in order to increase the interaction energy with respect to a stationary target has been</a:t>
            </a:r>
            <a:r>
              <a:rPr lang="en-AT" sz="2400" dirty="0"/>
              <a:t> described as his 1943 patent</a:t>
            </a:r>
          </a:p>
          <a:p>
            <a:r>
              <a:rPr lang="en-AT" sz="2400" dirty="0"/>
              <a:t>The unusual “invention’ format has been  motivated by the exceptional circumstances of Germany during the war. </a:t>
            </a:r>
          </a:p>
          <a:p>
            <a:endParaRPr lang="en-AT" sz="2400" dirty="0"/>
          </a:p>
        </p:txBody>
      </p:sp>
      <p:pic>
        <p:nvPicPr>
          <p:cNvPr id="7" name="Picture 6">
            <a:extLst>
              <a:ext uri="{FF2B5EF4-FFF2-40B4-BE49-F238E27FC236}">
                <a16:creationId xmlns:a16="http://schemas.microsoft.com/office/drawing/2014/main" id="{FEB19D7A-FE10-EF40-8CED-D6D4F51EDE20}"/>
              </a:ext>
            </a:extLst>
          </p:cNvPr>
          <p:cNvPicPr>
            <a:picLocks noChangeAspect="1"/>
          </p:cNvPicPr>
          <p:nvPr/>
        </p:nvPicPr>
        <p:blipFill>
          <a:blip r:embed="rId3"/>
          <a:stretch>
            <a:fillRect/>
          </a:stretch>
        </p:blipFill>
        <p:spPr>
          <a:xfrm>
            <a:off x="5562600" y="630677"/>
            <a:ext cx="4343400" cy="5846323"/>
          </a:xfrm>
          <a:prstGeom prst="rect">
            <a:avLst/>
          </a:prstGeom>
        </p:spPr>
      </p:pic>
    </p:spTree>
    <p:extLst>
      <p:ext uri="{BB962C8B-B14F-4D97-AF65-F5344CB8AC3E}">
        <p14:creationId xmlns:p14="http://schemas.microsoft.com/office/powerpoint/2010/main" val="147000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334E6-EA32-F54A-A78E-236AEBF1B750}"/>
              </a:ext>
            </a:extLst>
          </p:cNvPr>
          <p:cNvSpPr>
            <a:spLocks noGrp="1"/>
          </p:cNvSpPr>
          <p:nvPr>
            <p:ph type="title"/>
          </p:nvPr>
        </p:nvSpPr>
        <p:spPr/>
        <p:txBody>
          <a:bodyPr/>
          <a:lstStyle/>
          <a:p>
            <a:r>
              <a:rPr lang="en-GB" dirty="0">
                <a:latin typeface="Helvetica" charset="0"/>
              </a:rPr>
              <a:t>Early progress to colliders</a:t>
            </a:r>
            <a:endParaRPr lang="en-AT" dirty="0"/>
          </a:p>
        </p:txBody>
      </p:sp>
      <p:sp>
        <p:nvSpPr>
          <p:cNvPr id="3" name="Content Placeholder 2">
            <a:extLst>
              <a:ext uri="{FF2B5EF4-FFF2-40B4-BE49-F238E27FC236}">
                <a16:creationId xmlns:a16="http://schemas.microsoft.com/office/drawing/2014/main" id="{73AF839E-1A74-FE47-8BD4-EC34A328D197}"/>
              </a:ext>
            </a:extLst>
          </p:cNvPr>
          <p:cNvSpPr>
            <a:spLocks noGrp="1"/>
          </p:cNvSpPr>
          <p:nvPr>
            <p:ph idx="1"/>
          </p:nvPr>
        </p:nvSpPr>
        <p:spPr>
          <a:xfrm>
            <a:off x="304800" y="609600"/>
            <a:ext cx="9601200" cy="5410200"/>
          </a:xfrm>
        </p:spPr>
        <p:txBody>
          <a:bodyPr/>
          <a:lstStyle/>
          <a:p>
            <a:pPr>
              <a:lnSpc>
                <a:spcPct val="90000"/>
              </a:lnSpc>
            </a:pPr>
            <a:r>
              <a:rPr lang="en-GB" sz="2400" dirty="0">
                <a:latin typeface="Comic Sans MS" charset="0"/>
                <a:ea typeface="ＭＳ Ｐゴシック" charset="0"/>
              </a:rPr>
              <a:t>Conceptual steps</a:t>
            </a:r>
          </a:p>
          <a:p>
            <a:pPr lvl="1">
              <a:lnSpc>
                <a:spcPct val="90000"/>
              </a:lnSpc>
            </a:pPr>
            <a:r>
              <a:rPr lang="en-GB" sz="2400" dirty="0">
                <a:latin typeface="Comic Sans MS" charset="0"/>
                <a:ea typeface="ＭＳ Ｐゴシック" charset="0"/>
              </a:rPr>
              <a:t>Frascati (Bruno </a:t>
            </a:r>
            <a:r>
              <a:rPr lang="en-GB" sz="2400" dirty="0" err="1">
                <a:latin typeface="Comic Sans MS" charset="0"/>
                <a:ea typeface="ＭＳ Ｐゴシック" charset="0"/>
              </a:rPr>
              <a:t>Touschek</a:t>
            </a:r>
            <a:r>
              <a:rPr lang="en-GB" sz="2400" dirty="0">
                <a:latin typeface="Comic Sans MS" charset="0"/>
                <a:ea typeface="ＭＳ Ｐゴシック" charset="0"/>
              </a:rPr>
              <a:t>)</a:t>
            </a:r>
          </a:p>
          <a:p>
            <a:pPr lvl="1">
              <a:lnSpc>
                <a:spcPct val="90000"/>
              </a:lnSpc>
            </a:pPr>
            <a:r>
              <a:rPr lang="en-GB" sz="2400" dirty="0">
                <a:latin typeface="Comic Sans MS" charset="0"/>
                <a:ea typeface="ＭＳ Ｐゴシック" charset="0"/>
              </a:rPr>
              <a:t>Novosibirsk (Gersh </a:t>
            </a:r>
            <a:r>
              <a:rPr lang="en-GB" sz="2400" dirty="0" err="1">
                <a:latin typeface="Comic Sans MS" charset="0"/>
                <a:ea typeface="ＭＳ Ｐゴシック" charset="0"/>
              </a:rPr>
              <a:t>Budker</a:t>
            </a:r>
            <a:r>
              <a:rPr lang="en-GB" sz="2400" dirty="0">
                <a:latin typeface="Comic Sans MS" charset="0"/>
                <a:ea typeface="ＭＳ Ｐゴシック" charset="0"/>
              </a:rPr>
              <a:t>)</a:t>
            </a:r>
          </a:p>
          <a:p>
            <a:pPr>
              <a:lnSpc>
                <a:spcPct val="90000"/>
              </a:lnSpc>
            </a:pPr>
            <a:r>
              <a:rPr lang="en-GB" sz="2400" b="1" dirty="0">
                <a:latin typeface="Comic Sans MS" charset="0"/>
              </a:rPr>
              <a:t>Two great </a:t>
            </a:r>
            <a:r>
              <a:rPr lang="en-GB" sz="2400" b="1" dirty="0" err="1">
                <a:latin typeface="Comic Sans MS" charset="0"/>
              </a:rPr>
              <a:t>skepticisms</a:t>
            </a:r>
            <a:r>
              <a:rPr lang="en-GB" sz="2400" dirty="0">
                <a:latin typeface="Comic Sans MS" charset="0"/>
              </a:rPr>
              <a:t>:</a:t>
            </a:r>
          </a:p>
          <a:p>
            <a:pPr lvl="1">
              <a:lnSpc>
                <a:spcPct val="90000"/>
              </a:lnSpc>
            </a:pPr>
            <a:r>
              <a:rPr lang="en-GB" sz="2400" dirty="0">
                <a:latin typeface="Comic Sans MS" charset="0"/>
                <a:ea typeface="ＭＳ Ｐゴシック" charset="0"/>
              </a:rPr>
              <a:t> Luminosity (rates) and</a:t>
            </a:r>
          </a:p>
          <a:p>
            <a:pPr lvl="1">
              <a:lnSpc>
                <a:spcPct val="90000"/>
              </a:lnSpc>
            </a:pPr>
            <a:r>
              <a:rPr lang="en-GB" sz="2400" dirty="0">
                <a:latin typeface="Comic Sans MS" charset="0"/>
                <a:ea typeface="ＭＳ Ｐゴシック" charset="0"/>
              </a:rPr>
              <a:t>Beam-gas background</a:t>
            </a:r>
          </a:p>
          <a:p>
            <a:pPr>
              <a:lnSpc>
                <a:spcPct val="90000"/>
              </a:lnSpc>
            </a:pPr>
            <a:r>
              <a:rPr lang="en-GB" sz="2400" dirty="0">
                <a:latin typeface="Comic Sans MS" charset="0"/>
              </a:rPr>
              <a:t>The early success of e</a:t>
            </a:r>
            <a:r>
              <a:rPr lang="en-GB" sz="2400" baseline="30000" dirty="0">
                <a:latin typeface="Comic Sans MS" charset="0"/>
              </a:rPr>
              <a:t>+</a:t>
            </a:r>
            <a:r>
              <a:rPr lang="en-GB" sz="2400" dirty="0">
                <a:latin typeface="Comic Sans MS" charset="0"/>
              </a:rPr>
              <a:t>-e</a:t>
            </a:r>
            <a:r>
              <a:rPr lang="en-GB" sz="2400" baseline="30000" dirty="0">
                <a:latin typeface="Comic Sans MS" charset="0"/>
              </a:rPr>
              <a:t>-</a:t>
            </a:r>
            <a:r>
              <a:rPr lang="en-GB" sz="2400" dirty="0">
                <a:latin typeface="Comic Sans MS" charset="0"/>
              </a:rPr>
              <a:t> colliders:</a:t>
            </a:r>
          </a:p>
          <a:p>
            <a:pPr>
              <a:lnSpc>
                <a:spcPct val="90000"/>
              </a:lnSpc>
            </a:pPr>
            <a:r>
              <a:rPr lang="en-GB" sz="2400" dirty="0">
                <a:latin typeface="Comic Sans MS" charset="0"/>
              </a:rPr>
              <a:t>The first p-p collisions for higher energies with the ISR: the beginning of a far more “difficult” physics. “Two swiss watches” in collision !</a:t>
            </a:r>
          </a:p>
          <a:p>
            <a:pPr>
              <a:lnSpc>
                <a:spcPct val="90000"/>
              </a:lnSpc>
            </a:pPr>
            <a:r>
              <a:rPr lang="en-GB" sz="2400" dirty="0">
                <a:latin typeface="Comic Sans MS" charset="0"/>
              </a:rPr>
              <a:t>The p-p-bar accumulation for higher energies at the SPS and the beam-beam tune shift problem. </a:t>
            </a:r>
            <a:r>
              <a:rPr lang="en-GB" sz="2400" i="1" dirty="0">
                <a:latin typeface="Comic Sans MS" charset="0"/>
              </a:rPr>
              <a:t>Fewer particles, higher tune shift!</a:t>
            </a:r>
            <a:r>
              <a:rPr lang="en-GB" sz="2400" dirty="0">
                <a:latin typeface="Comic Sans MS" charset="0"/>
              </a:rPr>
              <a:t>  </a:t>
            </a:r>
          </a:p>
          <a:p>
            <a:pPr>
              <a:lnSpc>
                <a:spcPct val="90000"/>
              </a:lnSpc>
            </a:pPr>
            <a:r>
              <a:rPr lang="en-GB" sz="2400" dirty="0">
                <a:latin typeface="Comic Sans MS" charset="0"/>
              </a:rPr>
              <a:t>The pessimism was conjugated with a widespread initial lack of confidence in hadron collisions in spite of the higher energies when compared for instance with e</a:t>
            </a:r>
            <a:r>
              <a:rPr lang="en-GB" sz="2400" baseline="30000" dirty="0">
                <a:latin typeface="Comic Sans MS" charset="0"/>
              </a:rPr>
              <a:t>+</a:t>
            </a:r>
            <a:r>
              <a:rPr lang="en-GB" sz="2400" dirty="0">
                <a:latin typeface="Comic Sans MS" charset="0"/>
              </a:rPr>
              <a:t> -e</a:t>
            </a:r>
            <a:r>
              <a:rPr lang="en-GB" sz="2400" baseline="30000" dirty="0">
                <a:latin typeface="Comic Sans MS" charset="0"/>
              </a:rPr>
              <a:t>-</a:t>
            </a:r>
            <a:endParaRPr lang="en-AT" sz="2400" dirty="0"/>
          </a:p>
        </p:txBody>
      </p:sp>
      <p:sp>
        <p:nvSpPr>
          <p:cNvPr id="4" name="Footer Placeholder 3">
            <a:extLst>
              <a:ext uri="{FF2B5EF4-FFF2-40B4-BE49-F238E27FC236}">
                <a16:creationId xmlns:a16="http://schemas.microsoft.com/office/drawing/2014/main" id="{0B6F72F3-7C9C-1D49-8892-7E9D455EAF83}"/>
              </a:ext>
            </a:extLst>
          </p:cNvPr>
          <p:cNvSpPr>
            <a:spLocks noGrp="1"/>
          </p:cNvSpPr>
          <p:nvPr>
            <p:ph type="ftr" sz="quarter" idx="10"/>
          </p:nvPr>
        </p:nvSpPr>
        <p:spPr/>
        <p:txBody>
          <a:bodyPr/>
          <a:lstStyle/>
          <a:p>
            <a:pPr>
              <a:defRPr/>
            </a:pPr>
            <a:r>
              <a:rPr lang="en-US"/>
              <a:t>November 22, 2021</a:t>
            </a:r>
            <a:endParaRPr lang="en-GB"/>
          </a:p>
        </p:txBody>
      </p:sp>
      <p:sp>
        <p:nvSpPr>
          <p:cNvPr id="5" name="Slide Number Placeholder 4">
            <a:extLst>
              <a:ext uri="{FF2B5EF4-FFF2-40B4-BE49-F238E27FC236}">
                <a16:creationId xmlns:a16="http://schemas.microsoft.com/office/drawing/2014/main" id="{21D95900-6399-F44C-AE42-4382C057B163}"/>
              </a:ext>
            </a:extLst>
          </p:cNvPr>
          <p:cNvSpPr>
            <a:spLocks noGrp="1"/>
          </p:cNvSpPr>
          <p:nvPr>
            <p:ph type="sldNum" sz="quarter" idx="11"/>
          </p:nvPr>
        </p:nvSpPr>
        <p:spPr/>
        <p:txBody>
          <a:bodyPr/>
          <a:lstStyle/>
          <a:p>
            <a:pPr>
              <a:defRPr/>
            </a:pPr>
            <a:r>
              <a:rPr lang="en-GB"/>
              <a:t>Slide# : </a:t>
            </a:r>
            <a:fld id="{A86CEAE1-7B07-CE4F-A20C-236EDAD9CE90}" type="slidenum">
              <a:rPr lang="en-GB" smtClean="0"/>
              <a:pPr>
                <a:defRPr/>
              </a:pPr>
              <a:t>5</a:t>
            </a:fld>
            <a:endParaRPr lang="en-GB"/>
          </a:p>
        </p:txBody>
      </p:sp>
      <p:pic>
        <p:nvPicPr>
          <p:cNvPr id="6" name="Picture 5">
            <a:extLst>
              <a:ext uri="{FF2B5EF4-FFF2-40B4-BE49-F238E27FC236}">
                <a16:creationId xmlns:a16="http://schemas.microsoft.com/office/drawing/2014/main" id="{204A7C12-F53D-494C-BAB9-B423A7A9C0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3562" y="810126"/>
            <a:ext cx="1538288"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4">
            <a:extLst>
              <a:ext uri="{FF2B5EF4-FFF2-40B4-BE49-F238E27FC236}">
                <a16:creationId xmlns:a16="http://schemas.microsoft.com/office/drawing/2014/main" id="{BFD27758-0BE6-394A-ABB4-1E431170D1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3661" y="810126"/>
            <a:ext cx="1370013" cy="2036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24527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C0F64-D55C-BC41-ABE1-CCB3332B9559}"/>
              </a:ext>
            </a:extLst>
          </p:cNvPr>
          <p:cNvSpPr>
            <a:spLocks noGrp="1"/>
          </p:cNvSpPr>
          <p:nvPr>
            <p:ph type="title"/>
          </p:nvPr>
        </p:nvSpPr>
        <p:spPr>
          <a:xfrm>
            <a:off x="0" y="0"/>
            <a:ext cx="9906000" cy="533400"/>
          </a:xfrm>
        </p:spPr>
        <p:txBody>
          <a:bodyPr/>
          <a:lstStyle/>
          <a:p>
            <a:r>
              <a:rPr lang="en-AT" dirty="0"/>
              <a:t>Bruno Touschek</a:t>
            </a:r>
          </a:p>
        </p:txBody>
      </p:sp>
      <p:sp>
        <p:nvSpPr>
          <p:cNvPr id="3" name="Content Placeholder 2">
            <a:extLst>
              <a:ext uri="{FF2B5EF4-FFF2-40B4-BE49-F238E27FC236}">
                <a16:creationId xmlns:a16="http://schemas.microsoft.com/office/drawing/2014/main" id="{9D21BC3E-5C6E-6D48-8DED-5111776181A1}"/>
              </a:ext>
            </a:extLst>
          </p:cNvPr>
          <p:cNvSpPr>
            <a:spLocks noGrp="1"/>
          </p:cNvSpPr>
          <p:nvPr>
            <p:ph idx="1"/>
          </p:nvPr>
        </p:nvSpPr>
        <p:spPr>
          <a:xfrm>
            <a:off x="38100" y="514350"/>
            <a:ext cx="9867900" cy="5657850"/>
          </a:xfrm>
        </p:spPr>
        <p:txBody>
          <a:bodyPr/>
          <a:lstStyle/>
          <a:p>
            <a:r>
              <a:rPr lang="en-US" sz="2300" dirty="0"/>
              <a:t>Among the key players was </a:t>
            </a:r>
            <a:r>
              <a:rPr lang="en-US" sz="2300" dirty="0" err="1"/>
              <a:t>Widerøe’s</a:t>
            </a:r>
            <a:r>
              <a:rPr lang="en-US" sz="2300" dirty="0"/>
              <a:t> assistant the Austrian </a:t>
            </a:r>
            <a:r>
              <a:rPr lang="en-US" sz="2300" dirty="0" err="1"/>
              <a:t>BrunoTouschek</a:t>
            </a:r>
            <a:r>
              <a:rPr lang="en-US" sz="2300" dirty="0"/>
              <a:t> (1921-1978 (aged 57), a victim of the Holocaust since his mother was Jewish. During the death march from the Hamburg prison, </a:t>
            </a:r>
            <a:r>
              <a:rPr lang="en-US" sz="2300" dirty="0" err="1"/>
              <a:t>Touschek</a:t>
            </a:r>
            <a:r>
              <a:rPr lang="en-US" sz="2300" dirty="0"/>
              <a:t> was shot by an SS officer, presumed being dead, and thus left behind fortunately still alive.</a:t>
            </a:r>
          </a:p>
          <a:p>
            <a:r>
              <a:rPr lang="en-US" sz="2300" dirty="0"/>
              <a:t> He lived permanently in Italy from 1958 until premature death. In 1960, he gave a talk in Frascati where he described the idea of the collider: a particle accelerator where a particle and its antiparticle collide within the same orbit in opposite direction. </a:t>
            </a:r>
          </a:p>
          <a:p>
            <a:r>
              <a:rPr lang="en-US" sz="2300" dirty="0"/>
              <a:t>The first electron-positron storage ring, called </a:t>
            </a:r>
            <a:r>
              <a:rPr lang="en-US" sz="2300" dirty="0" err="1"/>
              <a:t>Anello</a:t>
            </a:r>
            <a:r>
              <a:rPr lang="en-US" sz="2300" dirty="0"/>
              <a:t> di </a:t>
            </a:r>
            <a:r>
              <a:rPr lang="en-US" sz="2300" dirty="0" err="1"/>
              <a:t>Accumulazione</a:t>
            </a:r>
            <a:r>
              <a:rPr lang="en-US" sz="2300" dirty="0"/>
              <a:t> (ADA), was constructed in Frascati under </a:t>
            </a:r>
            <a:r>
              <a:rPr lang="en-US" sz="2300" dirty="0" err="1"/>
              <a:t>Touschek's</a:t>
            </a:r>
            <a:r>
              <a:rPr lang="en-US" sz="2300" dirty="0"/>
              <a:t> supervision in the early sixties, followed by ADONE</a:t>
            </a:r>
          </a:p>
          <a:p>
            <a:r>
              <a:rPr lang="en-US" sz="2300" dirty="0"/>
              <a:t>The SPEAR collider at the Stanford Linear Accelerator Center was completed in 1972 and soon contributed to discoveries of the </a:t>
            </a:r>
            <a:r>
              <a:rPr lang="el-GR" sz="2300" dirty="0"/>
              <a:t>ψ</a:t>
            </a:r>
            <a:r>
              <a:rPr lang="en-US" sz="2300" dirty="0"/>
              <a:t>/J</a:t>
            </a:r>
            <a:r>
              <a:rPr lang="el-GR" sz="2300" dirty="0"/>
              <a:t> </a:t>
            </a:r>
            <a:r>
              <a:rPr lang="en-US" sz="2300" dirty="0"/>
              <a:t>meson and the tau</a:t>
            </a:r>
            <a:r>
              <a:rPr lang="el-GR" sz="2300" dirty="0"/>
              <a:t> </a:t>
            </a:r>
            <a:r>
              <a:rPr lang="en-US" sz="2300" dirty="0"/>
              <a:t>lepton, both recognized with Nobel Prizes  to </a:t>
            </a:r>
            <a:r>
              <a:rPr lang="en-US" sz="2300" dirty="0" err="1"/>
              <a:t>S.Ting</a:t>
            </a:r>
            <a:r>
              <a:rPr lang="en-US" sz="2300" dirty="0"/>
              <a:t> and </a:t>
            </a:r>
            <a:r>
              <a:rPr lang="en-US" sz="2300" dirty="0" err="1"/>
              <a:t>B.Richter</a:t>
            </a:r>
            <a:r>
              <a:rPr lang="en-US" sz="2300" dirty="0"/>
              <a:t> (1976) and </a:t>
            </a:r>
            <a:r>
              <a:rPr lang="en-US" sz="2300" dirty="0" err="1"/>
              <a:t>M.Pearl</a:t>
            </a:r>
            <a:r>
              <a:rPr lang="en-US" sz="2300" dirty="0"/>
              <a:t> (1995). </a:t>
            </a:r>
          </a:p>
          <a:p>
            <a:endParaRPr lang="en-AT" dirty="0"/>
          </a:p>
        </p:txBody>
      </p:sp>
      <p:sp>
        <p:nvSpPr>
          <p:cNvPr id="4" name="Footer Placeholder 3">
            <a:extLst>
              <a:ext uri="{FF2B5EF4-FFF2-40B4-BE49-F238E27FC236}">
                <a16:creationId xmlns:a16="http://schemas.microsoft.com/office/drawing/2014/main" id="{1C24BDB0-A065-0A47-A72E-FB152FFBE471}"/>
              </a:ext>
            </a:extLst>
          </p:cNvPr>
          <p:cNvSpPr>
            <a:spLocks noGrp="1"/>
          </p:cNvSpPr>
          <p:nvPr>
            <p:ph type="ftr" sz="quarter" idx="10"/>
          </p:nvPr>
        </p:nvSpPr>
        <p:spPr/>
        <p:txBody>
          <a:bodyPr/>
          <a:lstStyle/>
          <a:p>
            <a:pPr>
              <a:defRPr/>
            </a:pPr>
            <a:r>
              <a:rPr lang="en-US"/>
              <a:t>November 22, 2021</a:t>
            </a:r>
            <a:endParaRPr lang="en-GB"/>
          </a:p>
        </p:txBody>
      </p:sp>
      <p:sp>
        <p:nvSpPr>
          <p:cNvPr id="5" name="Slide Number Placeholder 4">
            <a:extLst>
              <a:ext uri="{FF2B5EF4-FFF2-40B4-BE49-F238E27FC236}">
                <a16:creationId xmlns:a16="http://schemas.microsoft.com/office/drawing/2014/main" id="{5DA65F6B-B6F5-6241-A581-9BE14390F883}"/>
              </a:ext>
            </a:extLst>
          </p:cNvPr>
          <p:cNvSpPr>
            <a:spLocks noGrp="1"/>
          </p:cNvSpPr>
          <p:nvPr>
            <p:ph type="sldNum" sz="quarter" idx="11"/>
          </p:nvPr>
        </p:nvSpPr>
        <p:spPr/>
        <p:txBody>
          <a:bodyPr/>
          <a:lstStyle/>
          <a:p>
            <a:pPr>
              <a:defRPr/>
            </a:pPr>
            <a:r>
              <a:rPr lang="en-GB" dirty="0"/>
              <a:t>Slide# : </a:t>
            </a:r>
            <a:fld id="{A86CEAE1-7B07-CE4F-A20C-236EDAD9CE90}" type="slidenum">
              <a:rPr lang="en-GB" smtClean="0"/>
              <a:pPr>
                <a:defRPr/>
              </a:pPr>
              <a:t>6</a:t>
            </a:fld>
            <a:endParaRPr lang="en-GB" dirty="0"/>
          </a:p>
        </p:txBody>
      </p:sp>
    </p:spTree>
    <p:extLst>
      <p:ext uri="{BB962C8B-B14F-4D97-AF65-F5344CB8AC3E}">
        <p14:creationId xmlns:p14="http://schemas.microsoft.com/office/powerpoint/2010/main" val="1908659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first electron positron colliders</a:t>
            </a:r>
          </a:p>
        </p:txBody>
      </p:sp>
      <p:sp>
        <p:nvSpPr>
          <p:cNvPr id="4" name="Footer Placeholder 3"/>
          <p:cNvSpPr>
            <a:spLocks noGrp="1"/>
          </p:cNvSpPr>
          <p:nvPr>
            <p:ph type="ftr" sz="quarter" idx="10"/>
          </p:nvPr>
        </p:nvSpPr>
        <p:spPr/>
        <p:txBody>
          <a:bodyPr/>
          <a:lstStyle/>
          <a:p>
            <a:pPr>
              <a:defRPr/>
            </a:pPr>
            <a:r>
              <a:rPr lang="en-US"/>
              <a:t>November 22, 2021</a:t>
            </a:r>
            <a:endParaRPr lang="en-GB" dirty="0"/>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7</a:t>
            </a:fld>
            <a:endParaRPr lang="en-GB" dirty="0"/>
          </a:p>
        </p:txBody>
      </p:sp>
      <p:pic>
        <p:nvPicPr>
          <p:cNvPr id="7" name="Picture 6" descr="birth of ada.t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6896" y="548680"/>
            <a:ext cx="5892800" cy="6032500"/>
          </a:xfrm>
          <a:prstGeom prst="rect">
            <a:avLst/>
          </a:prstGeom>
        </p:spPr>
      </p:pic>
      <p:sp>
        <p:nvSpPr>
          <p:cNvPr id="8" name="Content Placeholder 2"/>
          <p:cNvSpPr>
            <a:spLocks noGrp="1"/>
          </p:cNvSpPr>
          <p:nvPr>
            <p:ph idx="1"/>
          </p:nvPr>
        </p:nvSpPr>
        <p:spPr>
          <a:xfrm>
            <a:off x="56456" y="548680"/>
            <a:ext cx="4210744" cy="5760640"/>
          </a:xfrm>
        </p:spPr>
        <p:txBody>
          <a:bodyPr/>
          <a:lstStyle/>
          <a:p>
            <a:r>
              <a:rPr lang="en-GB" sz="2400" dirty="0"/>
              <a:t>For a stationary target and a beam of energy E&gt;&gt; mc</a:t>
            </a:r>
            <a:r>
              <a:rPr lang="en-GB" sz="2400" baseline="30000" dirty="0"/>
              <a:t>2 </a:t>
            </a:r>
            <a:r>
              <a:rPr lang="en-GB" sz="2400" i="1" dirty="0">
                <a:solidFill>
                  <a:srgbClr val="FF0000"/>
                </a:solidFill>
              </a:rPr>
              <a:t>; </a:t>
            </a:r>
            <a:r>
              <a:rPr lang="en-GB" sz="2400" i="1" dirty="0" err="1">
                <a:solidFill>
                  <a:srgbClr val="FF0000"/>
                </a:solidFill>
              </a:rPr>
              <a:t>E</a:t>
            </a:r>
            <a:r>
              <a:rPr lang="en-GB" sz="2400" i="1" baseline="-25000" dirty="0" err="1">
                <a:solidFill>
                  <a:srgbClr val="FF0000"/>
                </a:solidFill>
              </a:rPr>
              <a:t>cm</a:t>
            </a:r>
            <a:r>
              <a:rPr lang="en-GB" sz="2400" i="1" dirty="0">
                <a:solidFill>
                  <a:srgbClr val="FF0000"/>
                </a:solidFill>
              </a:rPr>
              <a:t>=(2E x mc</a:t>
            </a:r>
            <a:r>
              <a:rPr lang="en-GB" sz="2400" i="1" baseline="30000" dirty="0">
                <a:solidFill>
                  <a:srgbClr val="FF0000"/>
                </a:solidFill>
              </a:rPr>
              <a:t>2</a:t>
            </a:r>
            <a:r>
              <a:rPr lang="en-GB" sz="2400" i="1" dirty="0">
                <a:solidFill>
                  <a:srgbClr val="FF0000"/>
                </a:solidFill>
              </a:rPr>
              <a:t>)</a:t>
            </a:r>
            <a:r>
              <a:rPr lang="en-GB" sz="2400" i="1" baseline="30000" dirty="0">
                <a:solidFill>
                  <a:srgbClr val="FF0000"/>
                </a:solidFill>
              </a:rPr>
              <a:t>1/2</a:t>
            </a:r>
            <a:r>
              <a:rPr lang="en-GB" sz="2400" i="1" dirty="0">
                <a:solidFill>
                  <a:srgbClr val="FF0000"/>
                </a:solidFill>
              </a:rPr>
              <a:t>.</a:t>
            </a:r>
          </a:p>
          <a:p>
            <a:r>
              <a:rPr lang="en-GB" sz="2400" dirty="0"/>
              <a:t>In the more effective colliding beams set-up, with two accelerated beams each of energy E directed against each other, we have: </a:t>
            </a:r>
            <a:r>
              <a:rPr lang="en-GB" sz="2400" i="1" dirty="0" err="1">
                <a:solidFill>
                  <a:srgbClr val="FF0000"/>
                </a:solidFill>
              </a:rPr>
              <a:t>E</a:t>
            </a:r>
            <a:r>
              <a:rPr lang="en-GB" sz="2400" i="1" baseline="-25000" dirty="0" err="1">
                <a:solidFill>
                  <a:srgbClr val="FF0000"/>
                </a:solidFill>
              </a:rPr>
              <a:t>cm</a:t>
            </a:r>
            <a:r>
              <a:rPr lang="en-GB" sz="2400" i="1" baseline="-25000" dirty="0">
                <a:solidFill>
                  <a:srgbClr val="FF0000"/>
                </a:solidFill>
              </a:rPr>
              <a:t> </a:t>
            </a:r>
            <a:r>
              <a:rPr lang="en-GB" sz="2400" i="1" dirty="0">
                <a:solidFill>
                  <a:srgbClr val="FF0000"/>
                </a:solidFill>
              </a:rPr>
              <a:t>= 2E</a:t>
            </a:r>
          </a:p>
          <a:p>
            <a:r>
              <a:rPr lang="en-GB" sz="2400" dirty="0">
                <a:cs typeface="Symbol" charset="2"/>
              </a:rPr>
              <a:t>Gain ratio </a:t>
            </a:r>
            <a:r>
              <a:rPr lang="en-GB" sz="2400" dirty="0"/>
              <a:t>[(</a:t>
            </a:r>
            <a:r>
              <a:rPr lang="en-GB" sz="2400" i="1" dirty="0" err="1"/>
              <a:t>E</a:t>
            </a:r>
            <a:r>
              <a:rPr lang="en-GB" sz="2400" i="1" baseline="-25000" dirty="0" err="1"/>
              <a:t>cm</a:t>
            </a:r>
            <a:r>
              <a:rPr lang="en-GB" sz="2400" dirty="0"/>
              <a:t>)/(mc</a:t>
            </a:r>
            <a:r>
              <a:rPr lang="en-GB" sz="2400" baseline="30000" dirty="0"/>
              <a:t>2</a:t>
            </a:r>
            <a:r>
              <a:rPr lang="en-GB" sz="2400" dirty="0"/>
              <a:t>)]</a:t>
            </a:r>
            <a:r>
              <a:rPr lang="en-GB" sz="2400" baseline="30000" dirty="0"/>
              <a:t>1/2</a:t>
            </a:r>
          </a:p>
          <a:p>
            <a:r>
              <a:rPr lang="en-GB" sz="2400" dirty="0"/>
              <a:t>The first colliding e+-e- were built in the early 1960s: ADA in </a:t>
            </a:r>
            <a:r>
              <a:rPr lang="en-GB" sz="2400" dirty="0" err="1"/>
              <a:t>Frascati</a:t>
            </a:r>
            <a:r>
              <a:rPr lang="en-GB" sz="2400" dirty="0"/>
              <a:t> near Rome and VEP-1 in Novosibirsk (USSR)</a:t>
            </a:r>
            <a:endParaRPr lang="en-GB" sz="2400" baseline="30000" dirty="0"/>
          </a:p>
        </p:txBody>
      </p:sp>
      <p:sp>
        <p:nvSpPr>
          <p:cNvPr id="9" name="Rectangle 8"/>
          <p:cNvSpPr/>
          <p:nvPr/>
        </p:nvSpPr>
        <p:spPr bwMode="auto">
          <a:xfrm>
            <a:off x="4016896" y="620688"/>
            <a:ext cx="792088" cy="57606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25000">
              <a:ln>
                <a:noFill/>
              </a:ln>
              <a:solidFill>
                <a:schemeClr val="tx1"/>
              </a:solidFill>
              <a:effectLst/>
              <a:latin typeface="Helvetica" charset="0"/>
            </a:endParaRPr>
          </a:p>
        </p:txBody>
      </p:sp>
    </p:spTree>
    <p:extLst>
      <p:ext uri="{BB962C8B-B14F-4D97-AF65-F5344CB8AC3E}">
        <p14:creationId xmlns:p14="http://schemas.microsoft.com/office/powerpoint/2010/main" val="1449194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SR.pix.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2140" y="548680"/>
            <a:ext cx="4483348" cy="5635807"/>
          </a:xfrm>
          <a:prstGeom prst="rect">
            <a:avLst/>
          </a:prstGeom>
        </p:spPr>
      </p:pic>
      <p:sp>
        <p:nvSpPr>
          <p:cNvPr id="2" name="Title 1"/>
          <p:cNvSpPr>
            <a:spLocks noGrp="1"/>
          </p:cNvSpPr>
          <p:nvPr>
            <p:ph type="title"/>
          </p:nvPr>
        </p:nvSpPr>
        <p:spPr/>
        <p:txBody>
          <a:bodyPr/>
          <a:lstStyle/>
          <a:p>
            <a:r>
              <a:rPr lang="en-GB" dirty="0"/>
              <a:t>The ISR</a:t>
            </a:r>
          </a:p>
        </p:txBody>
      </p:sp>
      <p:sp>
        <p:nvSpPr>
          <p:cNvPr id="4" name="Footer Placeholder 3"/>
          <p:cNvSpPr>
            <a:spLocks noGrp="1"/>
          </p:cNvSpPr>
          <p:nvPr>
            <p:ph type="ftr" sz="quarter" idx="10"/>
          </p:nvPr>
        </p:nvSpPr>
        <p:spPr/>
        <p:txBody>
          <a:bodyPr/>
          <a:lstStyle/>
          <a:p>
            <a:pPr>
              <a:defRPr/>
            </a:pPr>
            <a:r>
              <a:rPr lang="en-US"/>
              <a:t>November 22, 2021</a:t>
            </a:r>
            <a:endParaRPr lang="en-GB" dirty="0"/>
          </a:p>
        </p:txBody>
      </p:sp>
      <p:sp>
        <p:nvSpPr>
          <p:cNvPr id="5" name="Slide Number Placeholder 4"/>
          <p:cNvSpPr>
            <a:spLocks noGrp="1"/>
          </p:cNvSpPr>
          <p:nvPr>
            <p:ph type="sldNum" sz="quarter" idx="11"/>
          </p:nvPr>
        </p:nvSpPr>
        <p:spPr/>
        <p:txBody>
          <a:bodyPr/>
          <a:lstStyle/>
          <a:p>
            <a:pPr>
              <a:defRPr/>
            </a:pPr>
            <a:r>
              <a:rPr lang="en-GB"/>
              <a:t>Slide# : </a:t>
            </a:r>
            <a:fld id="{A86CEAE1-7B07-CE4F-A20C-236EDAD9CE90}" type="slidenum">
              <a:rPr lang="en-GB" smtClean="0"/>
              <a:pPr>
                <a:defRPr/>
              </a:pPr>
              <a:t>8</a:t>
            </a:fld>
            <a:endParaRPr lang="en-GB" dirty="0"/>
          </a:p>
        </p:txBody>
      </p:sp>
      <p:sp>
        <p:nvSpPr>
          <p:cNvPr id="7" name="Content Placeholder 6"/>
          <p:cNvSpPr>
            <a:spLocks noGrp="1"/>
          </p:cNvSpPr>
          <p:nvPr>
            <p:ph idx="1"/>
          </p:nvPr>
        </p:nvSpPr>
        <p:spPr>
          <a:xfrm>
            <a:off x="0" y="620688"/>
            <a:ext cx="5008240" cy="3200400"/>
          </a:xfrm>
        </p:spPr>
        <p:txBody>
          <a:bodyPr/>
          <a:lstStyle/>
          <a:p>
            <a:r>
              <a:rPr lang="en-GB" sz="2400" dirty="0"/>
              <a:t>Construction of the first hadron (proton-proton) collider began at CERN in 1966. The collider was operational in 1971.</a:t>
            </a:r>
          </a:p>
          <a:p>
            <a:r>
              <a:rPr lang="en-GB" sz="2400" dirty="0"/>
              <a:t>The radius of the ring was 150 m with 8 crossing points of the two counter-rotating proton beams at an angle of 15 deg. Its highest c. of m. energy has been 63 </a:t>
            </a:r>
            <a:r>
              <a:rPr lang="en-GB" sz="2400" dirty="0" err="1"/>
              <a:t>GeV</a:t>
            </a:r>
            <a:r>
              <a:rPr lang="en-GB" sz="2400" dirty="0"/>
              <a:t>.</a:t>
            </a:r>
          </a:p>
          <a:p>
            <a:r>
              <a:rPr lang="en-GB" sz="2400" dirty="0"/>
              <a:t>A stack of a DC current of up to 50 A has been stored from protons from the CERN-PS. </a:t>
            </a:r>
          </a:p>
        </p:txBody>
      </p:sp>
      <p:grpSp>
        <p:nvGrpSpPr>
          <p:cNvPr id="22" name="Group 21"/>
          <p:cNvGrpSpPr/>
          <p:nvPr/>
        </p:nvGrpSpPr>
        <p:grpSpPr>
          <a:xfrm>
            <a:off x="6177136" y="2492896"/>
            <a:ext cx="576064" cy="936104"/>
            <a:chOff x="6177136" y="2492896"/>
            <a:chExt cx="576064" cy="936104"/>
          </a:xfrm>
        </p:grpSpPr>
        <p:cxnSp>
          <p:nvCxnSpPr>
            <p:cNvPr id="12" name="Straight Arrow Connector 11"/>
            <p:cNvCxnSpPr/>
            <p:nvPr/>
          </p:nvCxnSpPr>
          <p:spPr bwMode="auto">
            <a:xfrm flipV="1">
              <a:off x="6230292" y="2492896"/>
              <a:ext cx="360040" cy="936104"/>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14" name="Straight Arrow Connector 13"/>
            <p:cNvCxnSpPr/>
            <p:nvPr/>
          </p:nvCxnSpPr>
          <p:spPr bwMode="auto">
            <a:xfrm>
              <a:off x="6177136" y="2636912"/>
              <a:ext cx="576064" cy="648072"/>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grpSp>
    </p:spTree>
    <p:extLst>
      <p:ext uri="{BB962C8B-B14F-4D97-AF65-F5344CB8AC3E}">
        <p14:creationId xmlns:p14="http://schemas.microsoft.com/office/powerpoint/2010/main" val="2177702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E7E50-2149-2248-8D9D-672D5B45C783}"/>
              </a:ext>
            </a:extLst>
          </p:cNvPr>
          <p:cNvSpPr>
            <a:spLocks noGrp="1"/>
          </p:cNvSpPr>
          <p:nvPr>
            <p:ph type="title"/>
          </p:nvPr>
        </p:nvSpPr>
        <p:spPr/>
        <p:txBody>
          <a:bodyPr/>
          <a:lstStyle/>
          <a:p>
            <a:r>
              <a:rPr lang="en-AT" dirty="0"/>
              <a:t> The first hadron collider</a:t>
            </a:r>
          </a:p>
        </p:txBody>
      </p:sp>
      <p:sp>
        <p:nvSpPr>
          <p:cNvPr id="3" name="Content Placeholder 2">
            <a:extLst>
              <a:ext uri="{FF2B5EF4-FFF2-40B4-BE49-F238E27FC236}">
                <a16:creationId xmlns:a16="http://schemas.microsoft.com/office/drawing/2014/main" id="{5E79F736-FDDD-334D-A845-534F87D6F1A9}"/>
              </a:ext>
            </a:extLst>
          </p:cNvPr>
          <p:cNvSpPr>
            <a:spLocks noGrp="1"/>
          </p:cNvSpPr>
          <p:nvPr>
            <p:ph idx="1"/>
          </p:nvPr>
        </p:nvSpPr>
        <p:spPr>
          <a:xfrm>
            <a:off x="304800" y="609600"/>
            <a:ext cx="9448800" cy="5791200"/>
          </a:xfrm>
        </p:spPr>
        <p:txBody>
          <a:bodyPr/>
          <a:lstStyle/>
          <a:p>
            <a:r>
              <a:rPr lang="en-AT" sz="2400" dirty="0"/>
              <a:t>Hadrons rather than electrons were necessary in order to  further extend the domain of particle energies.   </a:t>
            </a:r>
          </a:p>
          <a:p>
            <a:r>
              <a:rPr lang="en-US" sz="2400" dirty="0"/>
              <a:t>The ISR (standing for "Intersecting Storage Rings") has been the world's first hadron collider from 1971 to 1984, with a maximum center of mass energy of 62 GeV. </a:t>
            </a:r>
          </a:p>
          <a:p>
            <a:r>
              <a:rPr lang="en-US" sz="2400" dirty="0"/>
              <a:t>From its initial startup, the collider itself had the capability to produce particles like the J/</a:t>
            </a:r>
            <a:r>
              <a:rPr lang="el-GR" sz="2400" dirty="0"/>
              <a:t>ψ </a:t>
            </a:r>
            <a:r>
              <a:rPr lang="en-US" sz="2400" dirty="0"/>
              <a:t>and the upsilon, as well as observable jet structure; however, the particle detector experiments were not configured to observe events with large momentum transverse to the beamline, leaving these discoveries for elsewhere</a:t>
            </a:r>
          </a:p>
          <a:p>
            <a:r>
              <a:rPr lang="en-US" sz="2400" dirty="0"/>
              <a:t>Nevertheless, the construction of the ISR involved many advances in accelerator physics, including the first use of Stochastic Cooling, and it held a record for luminosity at a hadron collider. </a:t>
            </a:r>
            <a:endParaRPr lang="en-AT" dirty="0"/>
          </a:p>
        </p:txBody>
      </p:sp>
      <p:sp>
        <p:nvSpPr>
          <p:cNvPr id="4" name="Footer Placeholder 3">
            <a:extLst>
              <a:ext uri="{FF2B5EF4-FFF2-40B4-BE49-F238E27FC236}">
                <a16:creationId xmlns:a16="http://schemas.microsoft.com/office/drawing/2014/main" id="{F5D472C4-6A2C-0B42-A002-9AFD56C14CA3}"/>
              </a:ext>
            </a:extLst>
          </p:cNvPr>
          <p:cNvSpPr>
            <a:spLocks noGrp="1"/>
          </p:cNvSpPr>
          <p:nvPr>
            <p:ph type="ftr" sz="quarter" idx="10"/>
          </p:nvPr>
        </p:nvSpPr>
        <p:spPr/>
        <p:txBody>
          <a:bodyPr/>
          <a:lstStyle/>
          <a:p>
            <a:pPr>
              <a:defRPr/>
            </a:pPr>
            <a:r>
              <a:rPr lang="en-US"/>
              <a:t>November 22, 2021</a:t>
            </a:r>
            <a:endParaRPr lang="en-GB"/>
          </a:p>
        </p:txBody>
      </p:sp>
      <p:sp>
        <p:nvSpPr>
          <p:cNvPr id="5" name="Slide Number Placeholder 4">
            <a:extLst>
              <a:ext uri="{FF2B5EF4-FFF2-40B4-BE49-F238E27FC236}">
                <a16:creationId xmlns:a16="http://schemas.microsoft.com/office/drawing/2014/main" id="{FC2A6120-01CF-1343-9D2D-26870C611A4E}"/>
              </a:ext>
            </a:extLst>
          </p:cNvPr>
          <p:cNvSpPr>
            <a:spLocks noGrp="1"/>
          </p:cNvSpPr>
          <p:nvPr>
            <p:ph type="sldNum" sz="quarter" idx="11"/>
          </p:nvPr>
        </p:nvSpPr>
        <p:spPr/>
        <p:txBody>
          <a:bodyPr/>
          <a:lstStyle/>
          <a:p>
            <a:pPr>
              <a:defRPr/>
            </a:pPr>
            <a:r>
              <a:rPr lang="en-GB"/>
              <a:t>Slide# : </a:t>
            </a:r>
            <a:fld id="{A86CEAE1-7B07-CE4F-A20C-236EDAD9CE90}" type="slidenum">
              <a:rPr lang="en-GB" smtClean="0"/>
              <a:pPr>
                <a:defRPr/>
              </a:pPr>
              <a:t>9</a:t>
            </a:fld>
            <a:endParaRPr lang="en-GB"/>
          </a:p>
        </p:txBody>
      </p:sp>
    </p:spTree>
    <p:extLst>
      <p:ext uri="{BB962C8B-B14F-4D97-AF65-F5344CB8AC3E}">
        <p14:creationId xmlns:p14="http://schemas.microsoft.com/office/powerpoint/2010/main" val="2735940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ECD_TALK">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ECD_TALK">
      <a:majorFont>
        <a:latin typeface="Helvetica"/>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25000">
            <a:ln>
              <a:noFill/>
            </a:ln>
            <a:solidFill>
              <a:schemeClr val="tx1"/>
            </a:solidFill>
            <a:effectLst/>
            <a:latin typeface="Helvetic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25000">
            <a:ln>
              <a:noFill/>
            </a:ln>
            <a:solidFill>
              <a:schemeClr val="tx1"/>
            </a:solidFill>
            <a:effectLst/>
            <a:latin typeface="Helvetica" charset="0"/>
          </a:defRPr>
        </a:defPPr>
      </a:lstStyle>
    </a:lnDef>
  </a:objectDefaults>
  <a:extraClrSchemeLst>
    <a:extraClrScheme>
      <a:clrScheme name="OECD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ECD_TAL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ECD_TAL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ECD_TAL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ECD_TAL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ECD_TAL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ECD_TAL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2004:Templates:Presentations:Designs:Bold Stripes</Template>
  <TotalTime>105179</TotalTime>
  <Words>3637</Words>
  <Application>Microsoft Macintosh PowerPoint</Application>
  <PresentationFormat>A4 Paper (210x297 mm)</PresentationFormat>
  <Paragraphs>249</Paragraphs>
  <Slides>31</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Apple Chancery</vt:lpstr>
      <vt:lpstr>Comic Sans MS</vt:lpstr>
      <vt:lpstr>Helvetica</vt:lpstr>
      <vt:lpstr>Marker Felt</vt:lpstr>
      <vt:lpstr>Times</vt:lpstr>
      <vt:lpstr>Wingdings</vt:lpstr>
      <vt:lpstr>Zapf Dingbats</vt:lpstr>
      <vt:lpstr>OECD_TALK</vt:lpstr>
      <vt:lpstr>PowerPoint Presentation</vt:lpstr>
      <vt:lpstr>Particle accelerators</vt:lpstr>
      <vt:lpstr>The Livingston plot</vt:lpstr>
      <vt:lpstr>Rolf Widerøe, the “inventor” of the Collider</vt:lpstr>
      <vt:lpstr>Early progress to colliders</vt:lpstr>
      <vt:lpstr>Bruno Touschek</vt:lpstr>
      <vt:lpstr>The first electron positron colliders</vt:lpstr>
      <vt:lpstr>The ISR</vt:lpstr>
      <vt:lpstr> The first hadron collider</vt:lpstr>
      <vt:lpstr>Transforming an existing accelerator into a collider</vt:lpstr>
      <vt:lpstr> the UA1 and UA2 experiments</vt:lpstr>
      <vt:lpstr> Advances in the theory</vt:lpstr>
      <vt:lpstr>Theorists and experimentalists joining at the Nobel Cerimony</vt:lpstr>
      <vt:lpstr>From model to a more complete theoretical description</vt:lpstr>
      <vt:lpstr>The experimental discovery of the Neutral Currents</vt:lpstr>
      <vt:lpstr>The initial discovery of the muon neutrino</vt:lpstr>
      <vt:lpstr>The last quark at FNAL</vt:lpstr>
      <vt:lpstr>Completing the Standard Model</vt:lpstr>
      <vt:lpstr>A  Grand Unification ?</vt:lpstr>
      <vt:lpstr>Collider options in the US</vt:lpstr>
      <vt:lpstr>The latest Nobel Prize for a CERN discovery !</vt:lpstr>
      <vt:lpstr> A quiet man making a big bang: Peter  Higgs at CMS</vt:lpstr>
      <vt:lpstr>The future of Higgs at the LHC</vt:lpstr>
      <vt:lpstr>The n-tof experimental programs</vt:lpstr>
      <vt:lpstr>The n-tof diagram</vt:lpstr>
      <vt:lpstr>PowerPoint Presentation</vt:lpstr>
      <vt:lpstr>Features off the n-tof measurements</vt:lpstr>
      <vt:lpstr>The many other applications of accelerators.</vt:lpstr>
      <vt:lpstr>Conclusion: Impact of colliders on HEP</vt:lpstr>
      <vt:lpstr>Conclusions</vt:lpstr>
      <vt:lpstr>PowerPoint Presentation</vt:lpstr>
    </vt:vector>
  </TitlesOfParts>
  <Company>뿿쾐뿿컰뿿</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Carlo Rubbia</dc:creator>
  <cp:lastModifiedBy>Carlo Rubbia</cp:lastModifiedBy>
  <cp:revision>1111</cp:revision>
  <cp:lastPrinted>2014-12-01T13:52:34Z</cp:lastPrinted>
  <dcterms:created xsi:type="dcterms:W3CDTF">2014-12-01T11:06:20Z</dcterms:created>
  <dcterms:modified xsi:type="dcterms:W3CDTF">2021-11-18T17:10:49Z</dcterms:modified>
</cp:coreProperties>
</file>