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1"/>
  </p:notesMasterIdLst>
  <p:sldIdLst>
    <p:sldId id="386" r:id="rId2"/>
    <p:sldId id="419" r:id="rId3"/>
    <p:sldId id="425" r:id="rId4"/>
    <p:sldId id="392" r:id="rId5"/>
    <p:sldId id="407" r:id="rId6"/>
    <p:sldId id="404" r:id="rId7"/>
    <p:sldId id="406" r:id="rId8"/>
    <p:sldId id="421" r:id="rId9"/>
    <p:sldId id="391" r:id="rId10"/>
    <p:sldId id="388" r:id="rId11"/>
    <p:sldId id="414" r:id="rId12"/>
    <p:sldId id="413" r:id="rId13"/>
    <p:sldId id="402" r:id="rId14"/>
    <p:sldId id="403" r:id="rId15"/>
    <p:sldId id="393" r:id="rId16"/>
    <p:sldId id="410" r:id="rId17"/>
    <p:sldId id="420" r:id="rId18"/>
    <p:sldId id="422" r:id="rId19"/>
    <p:sldId id="416" r:id="rId20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LOS GUERRERO SANCHEZ" initials="CGS" lastIdx="1" clrIdx="0">
    <p:extLst>
      <p:ext uri="{19B8F6BF-5375-455C-9EA6-DF929625EA0E}">
        <p15:presenceInfo xmlns:p15="http://schemas.microsoft.com/office/powerpoint/2012/main" userId="CARLOS GUERRERO SANCHE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366FF"/>
    <a:srgbClr val="FF00FF"/>
    <a:srgbClr val="0B375B"/>
    <a:srgbClr val="FFFFFF"/>
    <a:srgbClr val="336699"/>
    <a:srgbClr val="003366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25" autoAdjust="0"/>
    <p:restoredTop sz="95503" autoAdjust="0"/>
  </p:normalViewPr>
  <p:slideViewPr>
    <p:cSldViewPr>
      <p:cViewPr varScale="1">
        <p:scale>
          <a:sx n="85" d="100"/>
          <a:sy n="85" d="100"/>
        </p:scale>
        <p:origin x="83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5" d="100"/>
          <a:sy n="65" d="100"/>
        </p:scale>
        <p:origin x="289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64CA34-9A0E-4DF9-B184-3FAA11658D06}" type="datetimeFigureOut">
              <a:rPr lang="es-ES_tradnl" smtClean="0"/>
              <a:t>22/11/2021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9F446C-D427-47F2-9F41-182247BAFB9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60254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google.ch/url?sa=i&amp;source=images&amp;cd=&amp;cad=rja&amp;docid=e8yrRIirUsEL4M&amp;tbnid=FBwJ_plUBxmCrM:&amp;ved=0CAgQjRwwAA&amp;url=https://www.estiem.org/default.aspx?PageId%3D771&amp;ei=35AkUp3wAZGf7Abk34HgCg&amp;psig=AFQjCNHF6gdxSkhJhB_vHcQsVhEVtEVmnQ&amp;ust=1378214495156181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28575" cap="sq" cmpd="sng" algn="ctr">
            <a:solidFill>
              <a:srgbClr val="0070C0"/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7" name="Rectangle 6"/>
          <p:cNvSpPr/>
          <p:nvPr/>
        </p:nvSpPr>
        <p:spPr>
          <a:xfrm>
            <a:off x="62931" y="1338131"/>
            <a:ext cx="9021537" cy="1766225"/>
          </a:xfrm>
          <a:prstGeom prst="rect">
            <a:avLst/>
          </a:prstGeom>
          <a:solidFill>
            <a:srgbClr val="0070C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pic>
        <p:nvPicPr>
          <p:cNvPr id="15" name="Picture 2" descr="https://www.estiem.org/GetFile.aspx?File=Images/Projects/StudentGuide/seville.gif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3762"/>
            <a:ext cx="1149491" cy="114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33C9F64-E879-43A1-867F-026D7FBA6AC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63688" y="304564"/>
            <a:ext cx="1944216" cy="829644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23528" y="764704"/>
            <a:ext cx="8496944" cy="5400600"/>
          </a:xfrm>
        </p:spPr>
        <p:txBody>
          <a:bodyPr vert="horz"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google.ch/url?sa=i&amp;source=images&amp;cd=&amp;cad=rja&amp;docid=e8yrRIirUsEL4M&amp;tbnid=FBwJ_plUBxmCrM:&amp;ved=0CAgQjRwwAA&amp;url=https://www.estiem.org/default.aspx?PageId%3D771&amp;ei=35AkUp3wAZGf7Abk34HgCg&amp;psig=AFQjCNHF6gdxSkhJhB_vHcQsVhEVtEVmnQ&amp;ust=1378214495156181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298142"/>
          </a:xfrm>
          <a:prstGeom prst="roundRect">
            <a:avLst>
              <a:gd name="adj" fmla="val 4929"/>
            </a:avLst>
          </a:prstGeom>
          <a:ln w="28575" cap="sq" cmpd="sng" algn="ctr">
            <a:solidFill>
              <a:srgbClr val="0070C0"/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4800" y="213771"/>
            <a:ext cx="8515672" cy="550933"/>
          </a:xfrm>
          <a:prstGeom prst="rect">
            <a:avLst/>
          </a:prstGeom>
        </p:spPr>
        <p:txBody>
          <a:bodyPr bIns="91440" anchor="b" anchorCtr="0">
            <a:noAutofit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4800" y="764704"/>
            <a:ext cx="8515672" cy="54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76456" y="6453336"/>
            <a:ext cx="319336" cy="319982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EABF873-A8CC-4680-B92B-676EF7CF1CED}" type="slidenum">
              <a:rPr lang="es-ES_tradnl" smtClean="0"/>
              <a:t>‹Nº›</a:t>
            </a:fld>
            <a:endParaRPr lang="es-ES_tradnl" dirty="0"/>
          </a:p>
        </p:txBody>
      </p:sp>
      <p:pic>
        <p:nvPicPr>
          <p:cNvPr id="11" name="Picture 2" descr="https://www.estiem.org/GetFile.aspx?File=Images/Projects/StudentGuide/seville.gif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82" y="6379017"/>
            <a:ext cx="501419" cy="501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7"/>
          <p:cNvSpPr txBox="1">
            <a:spLocks noChangeArrowheads="1"/>
          </p:cNvSpPr>
          <p:nvPr userDrawn="1"/>
        </p:nvSpPr>
        <p:spPr bwMode="auto">
          <a:xfrm>
            <a:off x="660502" y="6423807"/>
            <a:ext cx="7915476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bIns="91440">
            <a:spAutoFit/>
          </a:bodyPr>
          <a:lstStyle/>
          <a:p>
            <a:pPr algn="ctr"/>
            <a:r>
              <a:rPr lang="es-ES" sz="1600" b="0" spc="-1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Carlos GUERRERO || </a:t>
            </a:r>
            <a:r>
              <a:rPr lang="es-ES" sz="1600" b="1" i="1" spc="-1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NSTAPP</a:t>
            </a:r>
            <a:r>
              <a:rPr lang="es-ES" sz="1600" b="0" i="1" spc="-1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1600" b="1" i="1" spc="-15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</a:t>
            </a:r>
            <a:r>
              <a:rPr lang="es-ES" sz="1600" b="0" i="1" spc="-15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eutrons</a:t>
            </a:r>
            <a:r>
              <a:rPr lang="es-ES" sz="1600" b="0" i="1" spc="-1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in </a:t>
            </a:r>
            <a:r>
              <a:rPr lang="es-ES" sz="1600" b="1" i="1" spc="-15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</a:t>
            </a:r>
            <a:r>
              <a:rPr lang="es-ES" sz="1600" b="0" i="1" spc="-15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cience</a:t>
            </a:r>
            <a:r>
              <a:rPr lang="es-ES" sz="1600" b="0" i="1" spc="-1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s-ES" sz="1600" b="1" i="1" spc="-15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</a:t>
            </a:r>
            <a:r>
              <a:rPr lang="es-ES" sz="1600" b="0" i="1" spc="-15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echnology</a:t>
            </a:r>
            <a:r>
              <a:rPr lang="es-ES" sz="1600" b="0" i="1" spc="-1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and </a:t>
            </a:r>
            <a:r>
              <a:rPr lang="es-ES" sz="1600" b="1" i="1" spc="-15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APP</a:t>
            </a:r>
            <a:r>
              <a:rPr lang="es-ES" sz="1600" b="0" i="1" spc="-15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lications</a:t>
            </a:r>
            <a:r>
              <a:rPr lang="es-ES" sz="1600" b="0" spc="-1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|| 2021.11.22</a:t>
            </a:r>
            <a:endParaRPr lang="es-ES" sz="1600" b="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692696"/>
            <a:ext cx="8515672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rgbClr val="0070C0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rgbClr val="0070C0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rgbClr val="0070C0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rgbClr val="0070C0"/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rgbClr val="0070C0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rgbClr val="0070C0"/>
        </a:buClr>
        <a:buFontTx/>
        <a:buChar char="o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2.png"/><Relationship Id="rId7" Type="http://schemas.openxmlformats.org/officeDocument/2006/relationships/image" Target="../media/image55.jpe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54.jpeg"/><Relationship Id="rId10" Type="http://schemas.openxmlformats.org/officeDocument/2006/relationships/image" Target="../media/image57.png"/><Relationship Id="rId4" Type="http://schemas.openxmlformats.org/officeDocument/2006/relationships/image" Target="../media/image53.jpeg"/><Relationship Id="rId9" Type="http://schemas.openxmlformats.org/officeDocument/2006/relationships/image" Target="../media/image2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16">
            <a:extLst>
              <a:ext uri="{FF2B5EF4-FFF2-40B4-BE49-F238E27FC236}">
                <a16:creationId xmlns:a16="http://schemas.microsoft.com/office/drawing/2014/main" id="{DB7E076C-A336-4682-B51F-BEEB36209767}"/>
              </a:ext>
            </a:extLst>
          </p:cNvPr>
          <p:cNvSpPr/>
          <p:nvPr/>
        </p:nvSpPr>
        <p:spPr>
          <a:xfrm>
            <a:off x="72008" y="683460"/>
            <a:ext cx="8964488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bg1"/>
              </a:solidFill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8D841512-740A-48FD-944D-B7485D3E7140}"/>
              </a:ext>
            </a:extLst>
          </p:cNvPr>
          <p:cNvSpPr/>
          <p:nvPr/>
        </p:nvSpPr>
        <p:spPr>
          <a:xfrm>
            <a:off x="539552" y="723783"/>
            <a:ext cx="763284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spc="-15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Detection developments at n_TOF</a:t>
            </a:r>
          </a:p>
          <a:p>
            <a:pPr algn="ctr"/>
            <a:endParaRPr lang="en-US" sz="1050" b="1" i="1" spc="-15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800" b="1" i="1" spc="-15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quick tour through the challenges and n_TOF solutions to (n,*) measurements</a:t>
            </a:r>
            <a:endParaRPr lang="es-ES" sz="3200" i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42B18B1-308F-40DE-AFA8-D6D03E913DFC}"/>
              </a:ext>
            </a:extLst>
          </p:cNvPr>
          <p:cNvSpPr txBox="1"/>
          <p:nvPr/>
        </p:nvSpPr>
        <p:spPr>
          <a:xfrm>
            <a:off x="125760" y="2852936"/>
            <a:ext cx="867645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Carlos GUERRERO</a:t>
            </a:r>
            <a:endParaRPr lang="es-ES" sz="2000" b="1" baseline="3000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</a:endParaRPr>
          </a:p>
          <a:p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			Universidad de Sevilla, </a:t>
            </a:r>
            <a:r>
              <a:rPr lang="es-ES" sz="1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Seville</a:t>
            </a:r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es-ES" sz="1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Spain</a:t>
            </a:r>
            <a:endParaRPr lang="es-ES" sz="160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</a:endParaRPr>
          </a:p>
          <a:p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			Centro Nacional de Aceleradores (CNA), </a:t>
            </a:r>
            <a:r>
              <a:rPr lang="es-ES" sz="1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Seville</a:t>
            </a:r>
            <a:r>
              <a:rPr lang="es-E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es-ES" sz="1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Spain</a:t>
            </a:r>
            <a:endParaRPr lang="es-ES" sz="200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F4A3B09-9D45-4C38-9839-79A3AE9FD7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76" y="4026023"/>
            <a:ext cx="8557611" cy="1872208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588D90B-6614-4829-B7E7-3EBF697E46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7101" y="5416298"/>
            <a:ext cx="1819275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1648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0839564-C99F-484C-BF46-66388F75E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10</a:t>
            </a:fld>
            <a:endParaRPr lang="es-ES_tradnl"/>
          </a:p>
        </p:txBody>
      </p:sp>
      <p:sp>
        <p:nvSpPr>
          <p:cNvPr id="10" name="Título 9">
            <a:extLst>
              <a:ext uri="{FF2B5EF4-FFF2-40B4-BE49-F238E27FC236}">
                <a16:creationId xmlns:a16="http://schemas.microsoft.com/office/drawing/2014/main" id="{1C58C1EE-405F-49D0-8CF5-29071E3CB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13771"/>
            <a:ext cx="8515672" cy="550933"/>
          </a:xfrm>
        </p:spPr>
        <p:txBody>
          <a:bodyPr/>
          <a:lstStyle/>
          <a:p>
            <a:r>
              <a:rPr lang="es-ES" dirty="0" err="1"/>
              <a:t>Neutron</a:t>
            </a:r>
            <a:r>
              <a:rPr lang="es-ES" dirty="0"/>
              <a:t> </a:t>
            </a:r>
            <a:r>
              <a:rPr lang="es-ES" dirty="0" err="1"/>
              <a:t>sensitivity</a:t>
            </a:r>
            <a:endParaRPr lang="en-US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D53AAF59-D027-4DAB-A949-7A86BCA07EFC}"/>
              </a:ext>
            </a:extLst>
          </p:cNvPr>
          <p:cNvSpPr txBox="1"/>
          <p:nvPr/>
        </p:nvSpPr>
        <p:spPr>
          <a:xfrm>
            <a:off x="304800" y="778200"/>
            <a:ext cx="4041812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challenge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9F53344-D2B0-4625-A8FD-35F4F2C4C44D}"/>
              </a:ext>
            </a:extLst>
          </p:cNvPr>
          <p:cNvSpPr txBox="1"/>
          <p:nvPr/>
        </p:nvSpPr>
        <p:spPr>
          <a:xfrm>
            <a:off x="4778660" y="778200"/>
            <a:ext cx="4041812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n_TOF </a:t>
            </a:r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solution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Cilindro 3">
            <a:extLst>
              <a:ext uri="{FF2B5EF4-FFF2-40B4-BE49-F238E27FC236}">
                <a16:creationId xmlns:a16="http://schemas.microsoft.com/office/drawing/2014/main" id="{1DA9BAB9-1E75-4788-B20C-8757D564BAED}"/>
              </a:ext>
            </a:extLst>
          </p:cNvPr>
          <p:cNvSpPr/>
          <p:nvPr/>
        </p:nvSpPr>
        <p:spPr>
          <a:xfrm rot="16200000">
            <a:off x="1923911" y="2722867"/>
            <a:ext cx="584775" cy="79886"/>
          </a:xfrm>
          <a:prstGeom prst="can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EDCF0DD9-A933-4F11-A5FC-05CDCC5C4EDF}"/>
              </a:ext>
            </a:extLst>
          </p:cNvPr>
          <p:cNvGrpSpPr/>
          <p:nvPr/>
        </p:nvGrpSpPr>
        <p:grpSpPr>
          <a:xfrm>
            <a:off x="884647" y="1541912"/>
            <a:ext cx="703535" cy="584775"/>
            <a:chOff x="1812802" y="2300581"/>
            <a:chExt cx="961767" cy="818940"/>
          </a:xfrm>
        </p:grpSpPr>
        <p:sp>
          <p:nvSpPr>
            <p:cNvPr id="15" name="Cilindro 14">
              <a:extLst>
                <a:ext uri="{FF2B5EF4-FFF2-40B4-BE49-F238E27FC236}">
                  <a16:creationId xmlns:a16="http://schemas.microsoft.com/office/drawing/2014/main" id="{47976714-EAF7-42D5-A098-753F073AB156}"/>
                </a:ext>
              </a:extLst>
            </p:cNvPr>
            <p:cNvSpPr/>
            <p:nvPr/>
          </p:nvSpPr>
          <p:spPr>
            <a:xfrm rot="7673978">
              <a:off x="1938939" y="2174444"/>
              <a:ext cx="498586" cy="750860"/>
            </a:xfrm>
            <a:prstGeom prst="can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Cilindro 12">
              <a:extLst>
                <a:ext uri="{FF2B5EF4-FFF2-40B4-BE49-F238E27FC236}">
                  <a16:creationId xmlns:a16="http://schemas.microsoft.com/office/drawing/2014/main" id="{C6109DCC-8A2C-4848-8797-735CD3424F12}"/>
                </a:ext>
              </a:extLst>
            </p:cNvPr>
            <p:cNvSpPr/>
            <p:nvPr/>
          </p:nvSpPr>
          <p:spPr>
            <a:xfrm rot="7673978">
              <a:off x="2051730" y="2396681"/>
              <a:ext cx="806134" cy="639545"/>
            </a:xfrm>
            <a:prstGeom prst="can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D95653C7-E712-42DF-9FF9-B638CDEFE749}"/>
              </a:ext>
            </a:extLst>
          </p:cNvPr>
          <p:cNvCxnSpPr>
            <a:cxnSpLocks/>
          </p:cNvCxnSpPr>
          <p:nvPr/>
        </p:nvCxnSpPr>
        <p:spPr>
          <a:xfrm>
            <a:off x="667293" y="2762810"/>
            <a:ext cx="1528647" cy="0"/>
          </a:xfrm>
          <a:prstGeom prst="line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1F40DAD7-6B18-4107-8C42-6E339C4B3FC3}"/>
              </a:ext>
            </a:extLst>
          </p:cNvPr>
          <p:cNvCxnSpPr>
            <a:cxnSpLocks/>
          </p:cNvCxnSpPr>
          <p:nvPr/>
        </p:nvCxnSpPr>
        <p:spPr>
          <a:xfrm>
            <a:off x="661835" y="2630757"/>
            <a:ext cx="1514521" cy="6155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BBD033CA-CB07-4D11-8E5F-7F618BC0006A}"/>
              </a:ext>
            </a:extLst>
          </p:cNvPr>
          <p:cNvCxnSpPr>
            <a:cxnSpLocks/>
          </p:cNvCxnSpPr>
          <p:nvPr/>
        </p:nvCxnSpPr>
        <p:spPr>
          <a:xfrm>
            <a:off x="1485330" y="1719923"/>
            <a:ext cx="705897" cy="930752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orma libre: forma 34">
            <a:extLst>
              <a:ext uri="{FF2B5EF4-FFF2-40B4-BE49-F238E27FC236}">
                <a16:creationId xmlns:a16="http://schemas.microsoft.com/office/drawing/2014/main" id="{8997849D-1E20-4CE5-9D3F-6B197DEABA2A}"/>
              </a:ext>
            </a:extLst>
          </p:cNvPr>
          <p:cNvSpPr/>
          <p:nvPr/>
        </p:nvSpPr>
        <p:spPr>
          <a:xfrm rot="13370347">
            <a:off x="1865503" y="2515197"/>
            <a:ext cx="408648" cy="190360"/>
          </a:xfrm>
          <a:custGeom>
            <a:avLst/>
            <a:gdLst>
              <a:gd name="connsiteX0" fmla="*/ 0 w 408648"/>
              <a:gd name="connsiteY0" fmla="*/ 76874 h 190360"/>
              <a:gd name="connsiteX1" fmla="*/ 113288 w 408648"/>
              <a:gd name="connsiteY1" fmla="*/ 190163 h 190360"/>
              <a:gd name="connsiteX2" fmla="*/ 149703 w 408648"/>
              <a:gd name="connsiteY2" fmla="*/ 52598 h 190360"/>
              <a:gd name="connsiteX3" fmla="*/ 262991 w 408648"/>
              <a:gd name="connsiteY3" fmla="*/ 145657 h 190360"/>
              <a:gd name="connsiteX4" fmla="*/ 271083 w 408648"/>
              <a:gd name="connsiteY4" fmla="*/ 8092 h 190360"/>
              <a:gd name="connsiteX5" fmla="*/ 372234 w 408648"/>
              <a:gd name="connsiteY5" fmla="*/ 97104 h 190360"/>
              <a:gd name="connsiteX6" fmla="*/ 408648 w 408648"/>
              <a:gd name="connsiteY6" fmla="*/ 0 h 19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8648" h="190360">
                <a:moveTo>
                  <a:pt x="0" y="76874"/>
                </a:moveTo>
                <a:cubicBezTo>
                  <a:pt x="44168" y="135541"/>
                  <a:pt x="88337" y="194209"/>
                  <a:pt x="113288" y="190163"/>
                </a:cubicBezTo>
                <a:cubicBezTo>
                  <a:pt x="138239" y="186117"/>
                  <a:pt x="124753" y="60016"/>
                  <a:pt x="149703" y="52598"/>
                </a:cubicBezTo>
                <a:cubicBezTo>
                  <a:pt x="174654" y="45180"/>
                  <a:pt x="242761" y="153075"/>
                  <a:pt x="262991" y="145657"/>
                </a:cubicBezTo>
                <a:cubicBezTo>
                  <a:pt x="283221" y="138239"/>
                  <a:pt x="252876" y="16184"/>
                  <a:pt x="271083" y="8092"/>
                </a:cubicBezTo>
                <a:cubicBezTo>
                  <a:pt x="289290" y="0"/>
                  <a:pt x="349307" y="98453"/>
                  <a:pt x="372234" y="97104"/>
                </a:cubicBezTo>
                <a:cubicBezTo>
                  <a:pt x="395161" y="95755"/>
                  <a:pt x="401904" y="47877"/>
                  <a:pt x="408648" y="0"/>
                </a:cubicBezTo>
              </a:path>
            </a:pathLst>
          </a:custGeom>
          <a:noFill/>
          <a:ln>
            <a:solidFill>
              <a:srgbClr val="FF0000"/>
            </a:solidFill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orma libre: forma 35">
            <a:extLst>
              <a:ext uri="{FF2B5EF4-FFF2-40B4-BE49-F238E27FC236}">
                <a16:creationId xmlns:a16="http://schemas.microsoft.com/office/drawing/2014/main" id="{A7DAD49B-A63A-44DC-A13D-299F99AEF7D0}"/>
              </a:ext>
            </a:extLst>
          </p:cNvPr>
          <p:cNvSpPr/>
          <p:nvPr/>
        </p:nvSpPr>
        <p:spPr>
          <a:xfrm rot="18989911">
            <a:off x="2175887" y="2543127"/>
            <a:ext cx="408648" cy="190360"/>
          </a:xfrm>
          <a:custGeom>
            <a:avLst/>
            <a:gdLst>
              <a:gd name="connsiteX0" fmla="*/ 0 w 408648"/>
              <a:gd name="connsiteY0" fmla="*/ 76874 h 190360"/>
              <a:gd name="connsiteX1" fmla="*/ 113288 w 408648"/>
              <a:gd name="connsiteY1" fmla="*/ 190163 h 190360"/>
              <a:gd name="connsiteX2" fmla="*/ 149703 w 408648"/>
              <a:gd name="connsiteY2" fmla="*/ 52598 h 190360"/>
              <a:gd name="connsiteX3" fmla="*/ 262991 w 408648"/>
              <a:gd name="connsiteY3" fmla="*/ 145657 h 190360"/>
              <a:gd name="connsiteX4" fmla="*/ 271083 w 408648"/>
              <a:gd name="connsiteY4" fmla="*/ 8092 h 190360"/>
              <a:gd name="connsiteX5" fmla="*/ 372234 w 408648"/>
              <a:gd name="connsiteY5" fmla="*/ 97104 h 190360"/>
              <a:gd name="connsiteX6" fmla="*/ 408648 w 408648"/>
              <a:gd name="connsiteY6" fmla="*/ 0 h 19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8648" h="190360">
                <a:moveTo>
                  <a:pt x="0" y="76874"/>
                </a:moveTo>
                <a:cubicBezTo>
                  <a:pt x="44168" y="135541"/>
                  <a:pt x="88337" y="194209"/>
                  <a:pt x="113288" y="190163"/>
                </a:cubicBezTo>
                <a:cubicBezTo>
                  <a:pt x="138239" y="186117"/>
                  <a:pt x="124753" y="60016"/>
                  <a:pt x="149703" y="52598"/>
                </a:cubicBezTo>
                <a:cubicBezTo>
                  <a:pt x="174654" y="45180"/>
                  <a:pt x="242761" y="153075"/>
                  <a:pt x="262991" y="145657"/>
                </a:cubicBezTo>
                <a:cubicBezTo>
                  <a:pt x="283221" y="138239"/>
                  <a:pt x="252876" y="16184"/>
                  <a:pt x="271083" y="8092"/>
                </a:cubicBezTo>
                <a:cubicBezTo>
                  <a:pt x="289290" y="0"/>
                  <a:pt x="349307" y="98453"/>
                  <a:pt x="372234" y="97104"/>
                </a:cubicBezTo>
                <a:cubicBezTo>
                  <a:pt x="395161" y="95755"/>
                  <a:pt x="401904" y="47877"/>
                  <a:pt x="408648" y="0"/>
                </a:cubicBezTo>
              </a:path>
            </a:pathLst>
          </a:custGeom>
          <a:noFill/>
          <a:ln>
            <a:solidFill>
              <a:srgbClr val="FF0000"/>
            </a:solidFill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orma libre: forma 36">
            <a:extLst>
              <a:ext uri="{FF2B5EF4-FFF2-40B4-BE49-F238E27FC236}">
                <a16:creationId xmlns:a16="http://schemas.microsoft.com/office/drawing/2014/main" id="{0ED1269F-1E8D-412A-A978-46DD27A618F6}"/>
              </a:ext>
            </a:extLst>
          </p:cNvPr>
          <p:cNvSpPr/>
          <p:nvPr/>
        </p:nvSpPr>
        <p:spPr>
          <a:xfrm rot="2802643">
            <a:off x="2144380" y="2807078"/>
            <a:ext cx="408648" cy="190360"/>
          </a:xfrm>
          <a:custGeom>
            <a:avLst/>
            <a:gdLst>
              <a:gd name="connsiteX0" fmla="*/ 0 w 408648"/>
              <a:gd name="connsiteY0" fmla="*/ 76874 h 190360"/>
              <a:gd name="connsiteX1" fmla="*/ 113288 w 408648"/>
              <a:gd name="connsiteY1" fmla="*/ 190163 h 190360"/>
              <a:gd name="connsiteX2" fmla="*/ 149703 w 408648"/>
              <a:gd name="connsiteY2" fmla="*/ 52598 h 190360"/>
              <a:gd name="connsiteX3" fmla="*/ 262991 w 408648"/>
              <a:gd name="connsiteY3" fmla="*/ 145657 h 190360"/>
              <a:gd name="connsiteX4" fmla="*/ 271083 w 408648"/>
              <a:gd name="connsiteY4" fmla="*/ 8092 h 190360"/>
              <a:gd name="connsiteX5" fmla="*/ 372234 w 408648"/>
              <a:gd name="connsiteY5" fmla="*/ 97104 h 190360"/>
              <a:gd name="connsiteX6" fmla="*/ 408648 w 408648"/>
              <a:gd name="connsiteY6" fmla="*/ 0 h 19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8648" h="190360">
                <a:moveTo>
                  <a:pt x="0" y="76874"/>
                </a:moveTo>
                <a:cubicBezTo>
                  <a:pt x="44168" y="135541"/>
                  <a:pt x="88337" y="194209"/>
                  <a:pt x="113288" y="190163"/>
                </a:cubicBezTo>
                <a:cubicBezTo>
                  <a:pt x="138239" y="186117"/>
                  <a:pt x="124753" y="60016"/>
                  <a:pt x="149703" y="52598"/>
                </a:cubicBezTo>
                <a:cubicBezTo>
                  <a:pt x="174654" y="45180"/>
                  <a:pt x="242761" y="153075"/>
                  <a:pt x="262991" y="145657"/>
                </a:cubicBezTo>
                <a:cubicBezTo>
                  <a:pt x="283221" y="138239"/>
                  <a:pt x="252876" y="16184"/>
                  <a:pt x="271083" y="8092"/>
                </a:cubicBezTo>
                <a:cubicBezTo>
                  <a:pt x="289290" y="0"/>
                  <a:pt x="349307" y="98453"/>
                  <a:pt x="372234" y="97104"/>
                </a:cubicBezTo>
                <a:cubicBezTo>
                  <a:pt x="395161" y="95755"/>
                  <a:pt x="401904" y="47877"/>
                  <a:pt x="408648" y="0"/>
                </a:cubicBezTo>
              </a:path>
            </a:pathLst>
          </a:custGeom>
          <a:noFill/>
          <a:ln>
            <a:solidFill>
              <a:srgbClr val="FF0000"/>
            </a:solidFill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orma libre: forma 37">
            <a:extLst>
              <a:ext uri="{FF2B5EF4-FFF2-40B4-BE49-F238E27FC236}">
                <a16:creationId xmlns:a16="http://schemas.microsoft.com/office/drawing/2014/main" id="{C8DAC604-BF75-43BC-9537-62DE9EE1B393}"/>
              </a:ext>
            </a:extLst>
          </p:cNvPr>
          <p:cNvSpPr/>
          <p:nvPr/>
        </p:nvSpPr>
        <p:spPr>
          <a:xfrm rot="11925357">
            <a:off x="1280706" y="1588954"/>
            <a:ext cx="252382" cy="190360"/>
          </a:xfrm>
          <a:custGeom>
            <a:avLst/>
            <a:gdLst>
              <a:gd name="connsiteX0" fmla="*/ 0 w 408648"/>
              <a:gd name="connsiteY0" fmla="*/ 76874 h 190360"/>
              <a:gd name="connsiteX1" fmla="*/ 113288 w 408648"/>
              <a:gd name="connsiteY1" fmla="*/ 190163 h 190360"/>
              <a:gd name="connsiteX2" fmla="*/ 149703 w 408648"/>
              <a:gd name="connsiteY2" fmla="*/ 52598 h 190360"/>
              <a:gd name="connsiteX3" fmla="*/ 262991 w 408648"/>
              <a:gd name="connsiteY3" fmla="*/ 145657 h 190360"/>
              <a:gd name="connsiteX4" fmla="*/ 271083 w 408648"/>
              <a:gd name="connsiteY4" fmla="*/ 8092 h 190360"/>
              <a:gd name="connsiteX5" fmla="*/ 372234 w 408648"/>
              <a:gd name="connsiteY5" fmla="*/ 97104 h 190360"/>
              <a:gd name="connsiteX6" fmla="*/ 408648 w 408648"/>
              <a:gd name="connsiteY6" fmla="*/ 0 h 19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8648" h="190360">
                <a:moveTo>
                  <a:pt x="0" y="76874"/>
                </a:moveTo>
                <a:cubicBezTo>
                  <a:pt x="44168" y="135541"/>
                  <a:pt x="88337" y="194209"/>
                  <a:pt x="113288" y="190163"/>
                </a:cubicBezTo>
                <a:cubicBezTo>
                  <a:pt x="138239" y="186117"/>
                  <a:pt x="124753" y="60016"/>
                  <a:pt x="149703" y="52598"/>
                </a:cubicBezTo>
                <a:cubicBezTo>
                  <a:pt x="174654" y="45180"/>
                  <a:pt x="242761" y="153075"/>
                  <a:pt x="262991" y="145657"/>
                </a:cubicBezTo>
                <a:cubicBezTo>
                  <a:pt x="283221" y="138239"/>
                  <a:pt x="252876" y="16184"/>
                  <a:pt x="271083" y="8092"/>
                </a:cubicBezTo>
                <a:cubicBezTo>
                  <a:pt x="289290" y="0"/>
                  <a:pt x="349307" y="98453"/>
                  <a:pt x="372234" y="97104"/>
                </a:cubicBezTo>
                <a:cubicBezTo>
                  <a:pt x="395161" y="95755"/>
                  <a:pt x="401904" y="47877"/>
                  <a:pt x="408648" y="0"/>
                </a:cubicBezTo>
              </a:path>
            </a:pathLst>
          </a:custGeom>
          <a:noFill/>
          <a:ln>
            <a:solidFill>
              <a:srgbClr val="FF0000"/>
            </a:solidFill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orma libre: forma 38">
            <a:extLst>
              <a:ext uri="{FF2B5EF4-FFF2-40B4-BE49-F238E27FC236}">
                <a16:creationId xmlns:a16="http://schemas.microsoft.com/office/drawing/2014/main" id="{D9FD4AFF-0E64-41AB-9203-7F046153B3B8}"/>
              </a:ext>
            </a:extLst>
          </p:cNvPr>
          <p:cNvSpPr/>
          <p:nvPr/>
        </p:nvSpPr>
        <p:spPr>
          <a:xfrm rot="18989911">
            <a:off x="1459288" y="1496467"/>
            <a:ext cx="408648" cy="190360"/>
          </a:xfrm>
          <a:custGeom>
            <a:avLst/>
            <a:gdLst>
              <a:gd name="connsiteX0" fmla="*/ 0 w 408648"/>
              <a:gd name="connsiteY0" fmla="*/ 76874 h 190360"/>
              <a:gd name="connsiteX1" fmla="*/ 113288 w 408648"/>
              <a:gd name="connsiteY1" fmla="*/ 190163 h 190360"/>
              <a:gd name="connsiteX2" fmla="*/ 149703 w 408648"/>
              <a:gd name="connsiteY2" fmla="*/ 52598 h 190360"/>
              <a:gd name="connsiteX3" fmla="*/ 262991 w 408648"/>
              <a:gd name="connsiteY3" fmla="*/ 145657 h 190360"/>
              <a:gd name="connsiteX4" fmla="*/ 271083 w 408648"/>
              <a:gd name="connsiteY4" fmla="*/ 8092 h 190360"/>
              <a:gd name="connsiteX5" fmla="*/ 372234 w 408648"/>
              <a:gd name="connsiteY5" fmla="*/ 97104 h 190360"/>
              <a:gd name="connsiteX6" fmla="*/ 408648 w 408648"/>
              <a:gd name="connsiteY6" fmla="*/ 0 h 19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8648" h="190360">
                <a:moveTo>
                  <a:pt x="0" y="76874"/>
                </a:moveTo>
                <a:cubicBezTo>
                  <a:pt x="44168" y="135541"/>
                  <a:pt x="88337" y="194209"/>
                  <a:pt x="113288" y="190163"/>
                </a:cubicBezTo>
                <a:cubicBezTo>
                  <a:pt x="138239" y="186117"/>
                  <a:pt x="124753" y="60016"/>
                  <a:pt x="149703" y="52598"/>
                </a:cubicBezTo>
                <a:cubicBezTo>
                  <a:pt x="174654" y="45180"/>
                  <a:pt x="242761" y="153075"/>
                  <a:pt x="262991" y="145657"/>
                </a:cubicBezTo>
                <a:cubicBezTo>
                  <a:pt x="283221" y="138239"/>
                  <a:pt x="252876" y="16184"/>
                  <a:pt x="271083" y="8092"/>
                </a:cubicBezTo>
                <a:cubicBezTo>
                  <a:pt x="289290" y="0"/>
                  <a:pt x="349307" y="98453"/>
                  <a:pt x="372234" y="97104"/>
                </a:cubicBezTo>
                <a:cubicBezTo>
                  <a:pt x="395161" y="95755"/>
                  <a:pt x="401904" y="47877"/>
                  <a:pt x="408648" y="0"/>
                </a:cubicBezTo>
              </a:path>
            </a:pathLst>
          </a:custGeom>
          <a:noFill/>
          <a:ln>
            <a:solidFill>
              <a:srgbClr val="FF0000"/>
            </a:solidFill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orma libre: forma 39">
            <a:extLst>
              <a:ext uri="{FF2B5EF4-FFF2-40B4-BE49-F238E27FC236}">
                <a16:creationId xmlns:a16="http://schemas.microsoft.com/office/drawing/2014/main" id="{4EE72A4E-C4FF-4BF0-B8B5-C02D58472706}"/>
              </a:ext>
            </a:extLst>
          </p:cNvPr>
          <p:cNvSpPr/>
          <p:nvPr/>
        </p:nvSpPr>
        <p:spPr>
          <a:xfrm rot="2802643">
            <a:off x="1427781" y="1760418"/>
            <a:ext cx="408648" cy="190360"/>
          </a:xfrm>
          <a:custGeom>
            <a:avLst/>
            <a:gdLst>
              <a:gd name="connsiteX0" fmla="*/ 0 w 408648"/>
              <a:gd name="connsiteY0" fmla="*/ 76874 h 190360"/>
              <a:gd name="connsiteX1" fmla="*/ 113288 w 408648"/>
              <a:gd name="connsiteY1" fmla="*/ 190163 h 190360"/>
              <a:gd name="connsiteX2" fmla="*/ 149703 w 408648"/>
              <a:gd name="connsiteY2" fmla="*/ 52598 h 190360"/>
              <a:gd name="connsiteX3" fmla="*/ 262991 w 408648"/>
              <a:gd name="connsiteY3" fmla="*/ 145657 h 190360"/>
              <a:gd name="connsiteX4" fmla="*/ 271083 w 408648"/>
              <a:gd name="connsiteY4" fmla="*/ 8092 h 190360"/>
              <a:gd name="connsiteX5" fmla="*/ 372234 w 408648"/>
              <a:gd name="connsiteY5" fmla="*/ 97104 h 190360"/>
              <a:gd name="connsiteX6" fmla="*/ 408648 w 408648"/>
              <a:gd name="connsiteY6" fmla="*/ 0 h 19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8648" h="190360">
                <a:moveTo>
                  <a:pt x="0" y="76874"/>
                </a:moveTo>
                <a:cubicBezTo>
                  <a:pt x="44168" y="135541"/>
                  <a:pt x="88337" y="194209"/>
                  <a:pt x="113288" y="190163"/>
                </a:cubicBezTo>
                <a:cubicBezTo>
                  <a:pt x="138239" y="186117"/>
                  <a:pt x="124753" y="60016"/>
                  <a:pt x="149703" y="52598"/>
                </a:cubicBezTo>
                <a:cubicBezTo>
                  <a:pt x="174654" y="45180"/>
                  <a:pt x="242761" y="153075"/>
                  <a:pt x="262991" y="145657"/>
                </a:cubicBezTo>
                <a:cubicBezTo>
                  <a:pt x="283221" y="138239"/>
                  <a:pt x="252876" y="16184"/>
                  <a:pt x="271083" y="8092"/>
                </a:cubicBezTo>
                <a:cubicBezTo>
                  <a:pt x="289290" y="0"/>
                  <a:pt x="349307" y="98453"/>
                  <a:pt x="372234" y="97104"/>
                </a:cubicBezTo>
                <a:cubicBezTo>
                  <a:pt x="395161" y="95755"/>
                  <a:pt x="401904" y="47877"/>
                  <a:pt x="408648" y="0"/>
                </a:cubicBezTo>
              </a:path>
            </a:pathLst>
          </a:custGeom>
          <a:noFill/>
          <a:ln>
            <a:solidFill>
              <a:srgbClr val="FF0000"/>
            </a:solidFill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igno de multiplicación 40">
            <a:extLst>
              <a:ext uri="{FF2B5EF4-FFF2-40B4-BE49-F238E27FC236}">
                <a16:creationId xmlns:a16="http://schemas.microsoft.com/office/drawing/2014/main" id="{80BAA0CD-EDBF-4922-AAAE-C00B132E1D2F}"/>
              </a:ext>
            </a:extLst>
          </p:cNvPr>
          <p:cNvSpPr/>
          <p:nvPr/>
        </p:nvSpPr>
        <p:spPr>
          <a:xfrm>
            <a:off x="1167268" y="1692469"/>
            <a:ext cx="158913" cy="19690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C38F0A78-CCFB-4887-9C01-4E6409BE4F5C}"/>
              </a:ext>
            </a:extLst>
          </p:cNvPr>
          <p:cNvSpPr txBox="1"/>
          <p:nvPr/>
        </p:nvSpPr>
        <p:spPr>
          <a:xfrm>
            <a:off x="1935347" y="1348401"/>
            <a:ext cx="22766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err="1">
                <a:latin typeface="Calibri" panose="020F0502020204030204" pitchFamily="34" charset="0"/>
              </a:rPr>
              <a:t>Neutron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</a:rPr>
              <a:t>scattering</a:t>
            </a:r>
            <a:r>
              <a:rPr lang="es-ES" sz="2000" dirty="0">
                <a:latin typeface="Calibri" panose="020F0502020204030204" pitchFamily="34" charset="0"/>
              </a:rPr>
              <a:t> (</a:t>
            </a:r>
            <a:r>
              <a:rPr lang="es-ES" sz="2000" dirty="0" err="1">
                <a:latin typeface="Calibri" panose="020F0502020204030204" pitchFamily="34" charset="0"/>
              </a:rPr>
              <a:t>sample</a:t>
            </a:r>
            <a:r>
              <a:rPr lang="es-ES" sz="2000" dirty="0">
                <a:latin typeface="Calibri" panose="020F0502020204030204" pitchFamily="34" charset="0"/>
              </a:rPr>
              <a:t>→ detector) </a:t>
            </a:r>
            <a:r>
              <a:rPr lang="es-ES" sz="2000" dirty="0" err="1">
                <a:latin typeface="Calibri" panose="020F0502020204030204" pitchFamily="34" charset="0"/>
              </a:rPr>
              <a:t>background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73CD6F95-AF8D-4F80-B9F7-9065E567CA60}"/>
              </a:ext>
            </a:extLst>
          </p:cNvPr>
          <p:cNvSpPr txBox="1"/>
          <p:nvPr/>
        </p:nvSpPr>
        <p:spPr>
          <a:xfrm>
            <a:off x="433924" y="268187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n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2F7CC444-693B-475C-8172-3025BA5CAE0B}"/>
              </a:ext>
            </a:extLst>
          </p:cNvPr>
          <p:cNvSpPr txBox="1"/>
          <p:nvPr/>
        </p:nvSpPr>
        <p:spPr>
          <a:xfrm>
            <a:off x="441938" y="240514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accent5"/>
                </a:solidFill>
                <a:latin typeface="Calibri" panose="020F0502020204030204" pitchFamily="34" charset="0"/>
              </a:rPr>
              <a:t>n</a:t>
            </a:r>
            <a:endParaRPr lang="en-US" dirty="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6BED4E5D-0668-4B52-A2B9-4519B64D4A02}"/>
              </a:ext>
            </a:extLst>
          </p:cNvPr>
          <p:cNvSpPr txBox="1"/>
          <p:nvPr/>
        </p:nvSpPr>
        <p:spPr>
          <a:xfrm>
            <a:off x="434794" y="255607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n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DF8F31D6-6D07-4D45-8C00-C86C95AFB036}"/>
              </a:ext>
            </a:extLst>
          </p:cNvPr>
          <p:cNvSpPr txBox="1"/>
          <p:nvPr/>
        </p:nvSpPr>
        <p:spPr>
          <a:xfrm>
            <a:off x="2410392" y="2409815"/>
            <a:ext cx="2584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endParaRPr lang="en-US" sz="1400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49279B33-960A-4212-8500-8D319CC332FF}"/>
              </a:ext>
            </a:extLst>
          </p:cNvPr>
          <p:cNvSpPr txBox="1"/>
          <p:nvPr/>
        </p:nvSpPr>
        <p:spPr>
          <a:xfrm>
            <a:off x="1680737" y="2322980"/>
            <a:ext cx="2584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endParaRPr lang="en-US" sz="1400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456861C7-DBE1-43ED-A9D4-346C41AA3CB2}"/>
              </a:ext>
            </a:extLst>
          </p:cNvPr>
          <p:cNvSpPr txBox="1"/>
          <p:nvPr/>
        </p:nvSpPr>
        <p:spPr>
          <a:xfrm>
            <a:off x="1739448" y="1372808"/>
            <a:ext cx="2584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endParaRPr lang="en-US" sz="1400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5D7D5330-EAF5-47B8-A96C-9B68D4BB3628}"/>
              </a:ext>
            </a:extLst>
          </p:cNvPr>
          <p:cNvSpPr txBox="1"/>
          <p:nvPr/>
        </p:nvSpPr>
        <p:spPr>
          <a:xfrm>
            <a:off x="1247622" y="1400950"/>
            <a:ext cx="2584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endParaRPr lang="en-US" sz="1400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CF384C5D-EC12-442B-A3E0-935DD2AFB3E5}"/>
              </a:ext>
            </a:extLst>
          </p:cNvPr>
          <p:cNvSpPr txBox="1"/>
          <p:nvPr/>
        </p:nvSpPr>
        <p:spPr>
          <a:xfrm>
            <a:off x="1802469" y="1872787"/>
            <a:ext cx="2584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endParaRPr lang="en-US" sz="1400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grpSp>
        <p:nvGrpSpPr>
          <p:cNvPr id="64" name="Grupo 63">
            <a:extLst>
              <a:ext uri="{FF2B5EF4-FFF2-40B4-BE49-F238E27FC236}">
                <a16:creationId xmlns:a16="http://schemas.microsoft.com/office/drawing/2014/main" id="{656FD9E1-BDD4-4C41-A956-E66ECE7B5753}"/>
              </a:ext>
            </a:extLst>
          </p:cNvPr>
          <p:cNvGrpSpPr/>
          <p:nvPr/>
        </p:nvGrpSpPr>
        <p:grpSpPr>
          <a:xfrm>
            <a:off x="6671592" y="1436464"/>
            <a:ext cx="2340813" cy="2676031"/>
            <a:chOff x="6454104" y="1692027"/>
            <a:chExt cx="2340813" cy="2676031"/>
          </a:xfrm>
        </p:grpSpPr>
        <p:grpSp>
          <p:nvGrpSpPr>
            <p:cNvPr id="62" name="Grupo 61">
              <a:extLst>
                <a:ext uri="{FF2B5EF4-FFF2-40B4-BE49-F238E27FC236}">
                  <a16:creationId xmlns:a16="http://schemas.microsoft.com/office/drawing/2014/main" id="{FB61B134-C177-4D06-B9CD-08697D70A488}"/>
                </a:ext>
              </a:extLst>
            </p:cNvPr>
            <p:cNvGrpSpPr/>
            <p:nvPr/>
          </p:nvGrpSpPr>
          <p:grpSpPr>
            <a:xfrm>
              <a:off x="6454104" y="1692027"/>
              <a:ext cx="2340813" cy="2676031"/>
              <a:chOff x="4902640" y="1962407"/>
              <a:chExt cx="2340813" cy="2676031"/>
            </a:xfrm>
          </p:grpSpPr>
          <p:pic>
            <p:nvPicPr>
              <p:cNvPr id="60" name="Imagen 59">
                <a:extLst>
                  <a:ext uri="{FF2B5EF4-FFF2-40B4-BE49-F238E27FC236}">
                    <a16:creationId xmlns:a16="http://schemas.microsoft.com/office/drawing/2014/main" id="{A1314842-57EB-4CD5-8917-601D08D4DD5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31002" r="46670"/>
              <a:stretch/>
            </p:blipFill>
            <p:spPr>
              <a:xfrm>
                <a:off x="4902640" y="2450943"/>
                <a:ext cx="2336563" cy="2187495"/>
              </a:xfrm>
              <a:prstGeom prst="rect">
                <a:avLst/>
              </a:prstGeom>
            </p:spPr>
          </p:pic>
          <p:sp>
            <p:nvSpPr>
              <p:cNvPr id="61" name="Rectángulo 60">
                <a:extLst>
                  <a:ext uri="{FF2B5EF4-FFF2-40B4-BE49-F238E27FC236}">
                    <a16:creationId xmlns:a16="http://schemas.microsoft.com/office/drawing/2014/main" id="{ED36B0F3-ECBC-4A84-B163-237A3845C851}"/>
                  </a:ext>
                </a:extLst>
              </p:cNvPr>
              <p:cNvSpPr/>
              <p:nvPr/>
            </p:nvSpPr>
            <p:spPr>
              <a:xfrm>
                <a:off x="6604225" y="1962407"/>
                <a:ext cx="639228" cy="11878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63" name="Imagen 62">
              <a:extLst>
                <a:ext uri="{FF2B5EF4-FFF2-40B4-BE49-F238E27FC236}">
                  <a16:creationId xmlns:a16="http://schemas.microsoft.com/office/drawing/2014/main" id="{59F2618C-A436-4432-8433-C5EB841104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1221" r="70091" b="71959"/>
            <a:stretch/>
          </p:blipFill>
          <p:spPr>
            <a:xfrm>
              <a:off x="6476542" y="1756343"/>
              <a:ext cx="1310417" cy="533268"/>
            </a:xfrm>
            <a:prstGeom prst="rect">
              <a:avLst/>
            </a:prstGeom>
          </p:spPr>
        </p:pic>
      </p:grpSp>
      <p:pic>
        <p:nvPicPr>
          <p:cNvPr id="66" name="Imagen 65">
            <a:extLst>
              <a:ext uri="{FF2B5EF4-FFF2-40B4-BE49-F238E27FC236}">
                <a16:creationId xmlns:a16="http://schemas.microsoft.com/office/drawing/2014/main" id="{4711F01A-67D6-4B17-8C1C-2AC742A3B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7050" y="1461116"/>
            <a:ext cx="2185951" cy="902948"/>
          </a:xfrm>
          <a:prstGeom prst="rect">
            <a:avLst/>
          </a:prstGeom>
        </p:spPr>
      </p:pic>
      <p:sp>
        <p:nvSpPr>
          <p:cNvPr id="67" name="Flecha: a la derecha 66">
            <a:extLst>
              <a:ext uri="{FF2B5EF4-FFF2-40B4-BE49-F238E27FC236}">
                <a16:creationId xmlns:a16="http://schemas.microsoft.com/office/drawing/2014/main" id="{2AA88A38-1BFC-4008-9427-0221AC3EF188}"/>
              </a:ext>
            </a:extLst>
          </p:cNvPr>
          <p:cNvSpPr/>
          <p:nvPr/>
        </p:nvSpPr>
        <p:spPr>
          <a:xfrm rot="2795854">
            <a:off x="5357280" y="2827294"/>
            <a:ext cx="1575157" cy="267283"/>
          </a:xfrm>
          <a:prstGeom prst="rightArrow">
            <a:avLst>
              <a:gd name="adj1" fmla="val 50000"/>
              <a:gd name="adj2" fmla="val 79044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EC995BAE-96B7-4CDB-8061-020531E899AC}"/>
              </a:ext>
            </a:extLst>
          </p:cNvPr>
          <p:cNvSpPr txBox="1"/>
          <p:nvPr/>
        </p:nvSpPr>
        <p:spPr>
          <a:xfrm rot="2803621">
            <a:off x="4892123" y="2912099"/>
            <a:ext cx="208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Calibri" panose="020F0502020204030204" pitchFamily="34" charset="0"/>
              </a:rPr>
              <a:t>Al/</a:t>
            </a:r>
            <a:r>
              <a:rPr lang="es-ES" dirty="0" err="1">
                <a:latin typeface="Calibri" panose="020F0502020204030204" pitchFamily="34" charset="0"/>
              </a:rPr>
              <a:t>SS→Carbon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Fiber</a:t>
            </a:r>
            <a:endParaRPr lang="en-US" dirty="0">
              <a:latin typeface="Calibri" panose="020F0502020204030204" pitchFamily="34" charset="0"/>
            </a:endParaRP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17CE6F3B-2FF5-4A83-A762-91EB63443CAC}"/>
              </a:ext>
            </a:extLst>
          </p:cNvPr>
          <p:cNvGrpSpPr/>
          <p:nvPr/>
        </p:nvGrpSpPr>
        <p:grpSpPr>
          <a:xfrm>
            <a:off x="152156" y="2842483"/>
            <a:ext cx="3432988" cy="3098419"/>
            <a:chOff x="152156" y="2842483"/>
            <a:chExt cx="3432988" cy="3098419"/>
          </a:xfrm>
        </p:grpSpPr>
        <p:cxnSp>
          <p:nvCxnSpPr>
            <p:cNvPr id="7" name="Conector recto 6">
              <a:extLst>
                <a:ext uri="{FF2B5EF4-FFF2-40B4-BE49-F238E27FC236}">
                  <a16:creationId xmlns:a16="http://schemas.microsoft.com/office/drawing/2014/main" id="{BC49D7E4-DD44-4619-A9FB-B41452749CDF}"/>
                </a:ext>
              </a:extLst>
            </p:cNvPr>
            <p:cNvCxnSpPr>
              <a:cxnSpLocks/>
            </p:cNvCxnSpPr>
            <p:nvPr/>
          </p:nvCxnSpPr>
          <p:spPr>
            <a:xfrm>
              <a:off x="646722" y="2895800"/>
              <a:ext cx="2309754" cy="0"/>
            </a:xfrm>
            <a:prstGeom prst="line">
              <a:avLst/>
            </a:prstGeom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CuadroTexto 46">
              <a:extLst>
                <a:ext uri="{FF2B5EF4-FFF2-40B4-BE49-F238E27FC236}">
                  <a16:creationId xmlns:a16="http://schemas.microsoft.com/office/drawing/2014/main" id="{5F12DBDB-2330-4F59-AA36-7216C001A1D8}"/>
                </a:ext>
              </a:extLst>
            </p:cNvPr>
            <p:cNvSpPr txBox="1"/>
            <p:nvPr/>
          </p:nvSpPr>
          <p:spPr>
            <a:xfrm>
              <a:off x="2501771" y="2842483"/>
              <a:ext cx="2584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dirty="0">
                  <a:solidFill>
                    <a:srgbClr val="FF0000"/>
                  </a:solidFill>
                  <a:latin typeface="Symbol" panose="05050102010706020507" pitchFamily="18" charset="2"/>
                </a:rPr>
                <a:t>g</a:t>
              </a:r>
              <a:endParaRPr lang="en-US" sz="1400" dirty="0">
                <a:solidFill>
                  <a:srgbClr val="FF0000"/>
                </a:solidFill>
                <a:latin typeface="Symbol" panose="05050102010706020507" pitchFamily="18" charset="2"/>
              </a:endParaRPr>
            </a:p>
          </p:txBody>
        </p:sp>
        <p:pic>
          <p:nvPicPr>
            <p:cNvPr id="58" name="Imagen 57">
              <a:extLst>
                <a:ext uri="{FF2B5EF4-FFF2-40B4-BE49-F238E27FC236}">
                  <a16:creationId xmlns:a16="http://schemas.microsoft.com/office/drawing/2014/main" id="{BDE8A6B5-2727-4DCC-BD9C-E2B594F744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114" b="1"/>
            <a:stretch/>
          </p:blipFill>
          <p:spPr>
            <a:xfrm>
              <a:off x="152156" y="3126276"/>
              <a:ext cx="3432988" cy="2814626"/>
            </a:xfrm>
            <a:prstGeom prst="rect">
              <a:avLst/>
            </a:prstGeom>
          </p:spPr>
        </p:pic>
        <p:sp>
          <p:nvSpPr>
            <p:cNvPr id="69" name="Forma libre: forma 68">
              <a:extLst>
                <a:ext uri="{FF2B5EF4-FFF2-40B4-BE49-F238E27FC236}">
                  <a16:creationId xmlns:a16="http://schemas.microsoft.com/office/drawing/2014/main" id="{CAC23D8D-48FF-46A0-9B00-19AF283624DD}"/>
                </a:ext>
              </a:extLst>
            </p:cNvPr>
            <p:cNvSpPr/>
            <p:nvPr/>
          </p:nvSpPr>
          <p:spPr>
            <a:xfrm>
              <a:off x="702609" y="3354481"/>
              <a:ext cx="2675965" cy="1687606"/>
            </a:xfrm>
            <a:custGeom>
              <a:avLst/>
              <a:gdLst>
                <a:gd name="connsiteX0" fmla="*/ 0 w 2675965"/>
                <a:gd name="connsiteY0" fmla="*/ 1469091 h 1687606"/>
                <a:gd name="connsiteX1" fmla="*/ 265579 w 2675965"/>
                <a:gd name="connsiteY1" fmla="*/ 1506070 h 1687606"/>
                <a:gd name="connsiteX2" fmla="*/ 531159 w 2675965"/>
                <a:gd name="connsiteY2" fmla="*/ 1415303 h 1687606"/>
                <a:gd name="connsiteX3" fmla="*/ 800100 w 2675965"/>
                <a:gd name="connsiteY3" fmla="*/ 1106020 h 1687606"/>
                <a:gd name="connsiteX4" fmla="*/ 1072403 w 2675965"/>
                <a:gd name="connsiteY4" fmla="*/ 1411941 h 1687606"/>
                <a:gd name="connsiteX5" fmla="*/ 1324535 w 2675965"/>
                <a:gd name="connsiteY5" fmla="*/ 0 h 1687606"/>
                <a:gd name="connsiteX6" fmla="*/ 1600200 w 2675965"/>
                <a:gd name="connsiteY6" fmla="*/ 588309 h 1687606"/>
                <a:gd name="connsiteX7" fmla="*/ 1869141 w 2675965"/>
                <a:gd name="connsiteY7" fmla="*/ 984997 h 1687606"/>
                <a:gd name="connsiteX8" fmla="*/ 2124635 w 2675965"/>
                <a:gd name="connsiteY8" fmla="*/ 1122829 h 1687606"/>
                <a:gd name="connsiteX9" fmla="*/ 2403662 w 2675965"/>
                <a:gd name="connsiteY9" fmla="*/ 1411941 h 1687606"/>
                <a:gd name="connsiteX10" fmla="*/ 2675965 w 2675965"/>
                <a:gd name="connsiteY10" fmla="*/ 1687606 h 1687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5965" h="1687606">
                  <a:moveTo>
                    <a:pt x="0" y="1469091"/>
                  </a:moveTo>
                  <a:lnTo>
                    <a:pt x="265579" y="1506070"/>
                  </a:lnTo>
                  <a:lnTo>
                    <a:pt x="531159" y="1415303"/>
                  </a:lnTo>
                  <a:lnTo>
                    <a:pt x="800100" y="1106020"/>
                  </a:lnTo>
                  <a:lnTo>
                    <a:pt x="1072403" y="1411941"/>
                  </a:lnTo>
                  <a:lnTo>
                    <a:pt x="1324535" y="0"/>
                  </a:lnTo>
                  <a:lnTo>
                    <a:pt x="1600200" y="588309"/>
                  </a:lnTo>
                  <a:lnTo>
                    <a:pt x="1869141" y="984997"/>
                  </a:lnTo>
                  <a:lnTo>
                    <a:pt x="2124635" y="1122829"/>
                  </a:lnTo>
                  <a:lnTo>
                    <a:pt x="2403662" y="1411941"/>
                  </a:lnTo>
                  <a:lnTo>
                    <a:pt x="2675965" y="1687606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orma libre: forma 69">
              <a:extLst>
                <a:ext uri="{FF2B5EF4-FFF2-40B4-BE49-F238E27FC236}">
                  <a16:creationId xmlns:a16="http://schemas.microsoft.com/office/drawing/2014/main" id="{DCD993E1-B13C-4F5B-8ABF-8F55C4BB2163}"/>
                </a:ext>
              </a:extLst>
            </p:cNvPr>
            <p:cNvSpPr/>
            <p:nvPr/>
          </p:nvSpPr>
          <p:spPr>
            <a:xfrm>
              <a:off x="695885" y="5300943"/>
              <a:ext cx="2672603" cy="147917"/>
            </a:xfrm>
            <a:custGeom>
              <a:avLst/>
              <a:gdLst>
                <a:gd name="connsiteX0" fmla="*/ 0 w 2672603"/>
                <a:gd name="connsiteY0" fmla="*/ 0 h 147917"/>
                <a:gd name="connsiteX1" fmla="*/ 272303 w 2672603"/>
                <a:gd name="connsiteY1" fmla="*/ 57150 h 147917"/>
                <a:gd name="connsiteX2" fmla="*/ 544606 w 2672603"/>
                <a:gd name="connsiteY2" fmla="*/ 97491 h 147917"/>
                <a:gd name="connsiteX3" fmla="*/ 806824 w 2672603"/>
                <a:gd name="connsiteY3" fmla="*/ 110938 h 147917"/>
                <a:gd name="connsiteX4" fmla="*/ 1065680 w 2672603"/>
                <a:gd name="connsiteY4" fmla="*/ 131108 h 147917"/>
                <a:gd name="connsiteX5" fmla="*/ 1337983 w 2672603"/>
                <a:gd name="connsiteY5" fmla="*/ 147917 h 147917"/>
                <a:gd name="connsiteX6" fmla="*/ 1606924 w 2672603"/>
                <a:gd name="connsiteY6" fmla="*/ 63873 h 147917"/>
                <a:gd name="connsiteX7" fmla="*/ 1882589 w 2672603"/>
                <a:gd name="connsiteY7" fmla="*/ 90767 h 147917"/>
                <a:gd name="connsiteX8" fmla="*/ 2141444 w 2672603"/>
                <a:gd name="connsiteY8" fmla="*/ 23532 h 147917"/>
                <a:gd name="connsiteX9" fmla="*/ 2407024 w 2672603"/>
                <a:gd name="connsiteY9" fmla="*/ 47064 h 147917"/>
                <a:gd name="connsiteX10" fmla="*/ 2672603 w 2672603"/>
                <a:gd name="connsiteY10" fmla="*/ 73958 h 147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2603" h="147917">
                  <a:moveTo>
                    <a:pt x="0" y="0"/>
                  </a:moveTo>
                  <a:lnTo>
                    <a:pt x="272303" y="57150"/>
                  </a:lnTo>
                  <a:lnTo>
                    <a:pt x="544606" y="97491"/>
                  </a:lnTo>
                  <a:lnTo>
                    <a:pt x="806824" y="110938"/>
                  </a:lnTo>
                  <a:lnTo>
                    <a:pt x="1065680" y="131108"/>
                  </a:lnTo>
                  <a:lnTo>
                    <a:pt x="1337983" y="147917"/>
                  </a:lnTo>
                  <a:lnTo>
                    <a:pt x="1606924" y="63873"/>
                  </a:lnTo>
                  <a:lnTo>
                    <a:pt x="1882589" y="90767"/>
                  </a:lnTo>
                  <a:lnTo>
                    <a:pt x="2141444" y="23532"/>
                  </a:lnTo>
                  <a:lnTo>
                    <a:pt x="2407024" y="47064"/>
                  </a:lnTo>
                  <a:lnTo>
                    <a:pt x="2672603" y="73958"/>
                  </a:lnTo>
                </a:path>
              </a:pathLst>
            </a:cu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ángulo 70">
              <a:extLst>
                <a:ext uri="{FF2B5EF4-FFF2-40B4-BE49-F238E27FC236}">
                  <a16:creationId xmlns:a16="http://schemas.microsoft.com/office/drawing/2014/main" id="{9306FCC0-3A21-40C6-B89C-80321A45BCD5}"/>
                </a:ext>
              </a:extLst>
            </p:cNvPr>
            <p:cNvSpPr/>
            <p:nvPr/>
          </p:nvSpPr>
          <p:spPr>
            <a:xfrm>
              <a:off x="788324" y="3326684"/>
              <a:ext cx="1163528" cy="16196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ángulo 71">
              <a:extLst>
                <a:ext uri="{FF2B5EF4-FFF2-40B4-BE49-F238E27FC236}">
                  <a16:creationId xmlns:a16="http://schemas.microsoft.com/office/drawing/2014/main" id="{C0E53A85-47AC-4F33-9AD8-0ABE6A3E31AC}"/>
                </a:ext>
              </a:extLst>
            </p:cNvPr>
            <p:cNvSpPr/>
            <p:nvPr/>
          </p:nvSpPr>
          <p:spPr>
            <a:xfrm>
              <a:off x="779647" y="3864817"/>
              <a:ext cx="954676" cy="165224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F8258AC3-B835-4EFA-8459-0D0EEA077948}"/>
              </a:ext>
            </a:extLst>
          </p:cNvPr>
          <p:cNvSpPr txBox="1">
            <a:spLocks/>
          </p:cNvSpPr>
          <p:nvPr/>
        </p:nvSpPr>
        <p:spPr>
          <a:xfrm>
            <a:off x="3378310" y="3798705"/>
            <a:ext cx="5803505" cy="168760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60000"/>
                  <a:lumOff val="40000"/>
                </a:schemeClr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>
                <a:srgbClr val="1F497D"/>
              </a:buClr>
              <a:buNone/>
              <a:defRPr/>
            </a:pPr>
            <a:r>
              <a:rPr lang="en-US" sz="1800" b="1" dirty="0">
                <a:solidFill>
                  <a:sysClr val="windowText" lastClr="000000"/>
                </a:solidFill>
                <a:latin typeface="Calibri"/>
              </a:rPr>
              <a:t>Total Energy Detectors (TED):</a:t>
            </a:r>
          </a:p>
          <a:p>
            <a:pPr marL="0" indent="0">
              <a:spcBef>
                <a:spcPts val="0"/>
              </a:spcBef>
              <a:buClr>
                <a:srgbClr val="1F497D"/>
              </a:buClr>
              <a:buNone/>
              <a:defRPr/>
            </a:pPr>
            <a:r>
              <a:rPr lang="en-US" sz="1800" dirty="0">
                <a:solidFill>
                  <a:srgbClr val="FF0000"/>
                </a:solidFill>
                <a:latin typeface="Calibri"/>
              </a:rPr>
              <a:t>    Condition  I</a:t>
            </a:r>
            <a:r>
              <a:rPr lang="en-US" sz="1800" dirty="0">
                <a:solidFill>
                  <a:sysClr val="windowText" lastClr="000000"/>
                </a:solidFill>
                <a:latin typeface="Calibri"/>
              </a:rPr>
              <a:t>: Low efficiency detectors </a:t>
            </a:r>
            <a:r>
              <a:rPr lang="en-US" sz="1800" dirty="0">
                <a:solidFill>
                  <a:sysClr val="windowText" lastClr="000000"/>
                </a:solidFill>
                <a:latin typeface="Calibri"/>
                <a:sym typeface="Wingdings" panose="05000000000000000000" pitchFamily="2" charset="2"/>
              </a:rPr>
              <a:t>  </a:t>
            </a:r>
            <a:r>
              <a:rPr lang="en-US" sz="1800" dirty="0" err="1">
                <a:solidFill>
                  <a:srgbClr val="1F497D"/>
                </a:solidFill>
                <a:latin typeface="Symbol" panose="05050102010706020507" pitchFamily="18" charset="2"/>
              </a:rPr>
              <a:t>e</a:t>
            </a:r>
            <a:r>
              <a:rPr lang="en-US" sz="1800" baseline="-25000" dirty="0" err="1">
                <a:solidFill>
                  <a:srgbClr val="1F497D"/>
                </a:solidFill>
                <a:latin typeface="Symbol" panose="05050102010706020507" pitchFamily="18" charset="2"/>
              </a:rPr>
              <a:t>g</a:t>
            </a:r>
            <a:r>
              <a:rPr lang="en-US" sz="1800" baseline="-25000" dirty="0" err="1">
                <a:solidFill>
                  <a:srgbClr val="1F497D"/>
                </a:solidFill>
                <a:latin typeface="Calibri"/>
              </a:rPr>
              <a:t>i</a:t>
            </a:r>
            <a:r>
              <a:rPr lang="en-US" sz="1800" dirty="0">
                <a:solidFill>
                  <a:srgbClr val="1F497D"/>
                </a:solidFill>
                <a:latin typeface="Calibri"/>
              </a:rPr>
              <a:t>&lt;&lt;1 </a:t>
            </a:r>
            <a:r>
              <a:rPr lang="en-US" sz="1800" dirty="0">
                <a:solidFill>
                  <a:srgbClr val="1F497D"/>
                </a:solidFill>
                <a:latin typeface="Calibri"/>
                <a:sym typeface="Wingdings" panose="05000000000000000000" pitchFamily="2" charset="2"/>
              </a:rPr>
              <a:t> </a:t>
            </a:r>
          </a:p>
          <a:p>
            <a:pPr marL="0" indent="0">
              <a:spcBef>
                <a:spcPts val="0"/>
              </a:spcBef>
              <a:buClr>
                <a:srgbClr val="1F497D"/>
              </a:buClr>
              <a:buNone/>
              <a:defRPr/>
            </a:pPr>
            <a:r>
              <a:rPr lang="en-US" sz="1800" dirty="0">
                <a:solidFill>
                  <a:srgbClr val="FF0000"/>
                </a:solidFill>
                <a:latin typeface="Calibri"/>
              </a:rPr>
              <a:t>    Condition II</a:t>
            </a:r>
            <a:r>
              <a:rPr lang="en-US" sz="1800" dirty="0">
                <a:solidFill>
                  <a:sysClr val="windowText" lastClr="000000"/>
                </a:solidFill>
                <a:latin typeface="Calibri"/>
              </a:rPr>
              <a:t>: The efficiency is</a:t>
            </a:r>
            <a:r>
              <a:rPr lang="en-US" sz="1800" dirty="0">
                <a:solidFill>
                  <a:srgbClr val="FF0000"/>
                </a:solidFill>
                <a:latin typeface="Calibri"/>
              </a:rPr>
              <a:t> proportional </a:t>
            </a:r>
            <a:r>
              <a:rPr lang="en-US" sz="1800" dirty="0">
                <a:solidFill>
                  <a:sysClr val="windowText" lastClr="000000"/>
                </a:solidFill>
                <a:latin typeface="Calibri"/>
              </a:rPr>
              <a:t>to E</a:t>
            </a:r>
            <a:r>
              <a:rPr lang="el-GR" sz="1800" baseline="-25000" dirty="0">
                <a:solidFill>
                  <a:sysClr val="windowText" lastClr="000000"/>
                </a:solidFill>
                <a:latin typeface="Calibri"/>
              </a:rPr>
              <a:t>γ</a:t>
            </a:r>
            <a:endParaRPr lang="es-ES" sz="1800" dirty="0">
              <a:solidFill>
                <a:sysClr val="windowText" lastClr="000000"/>
              </a:solidFill>
              <a:latin typeface="Calibri"/>
            </a:endParaRPr>
          </a:p>
          <a:p>
            <a:pPr marL="457200" lvl="1" indent="0">
              <a:spcBef>
                <a:spcPts val="0"/>
              </a:spcBef>
              <a:buClr>
                <a:srgbClr val="1F497D"/>
              </a:buClr>
              <a:buNone/>
              <a:defRPr/>
            </a:pPr>
            <a:r>
              <a:rPr lang="es-ES" sz="1800" dirty="0">
                <a:solidFill>
                  <a:sysClr val="windowText" lastClr="000000"/>
                </a:solidFill>
                <a:latin typeface="Calibri"/>
              </a:rPr>
              <a:t>	              (</a:t>
            </a:r>
            <a:r>
              <a:rPr lang="es-ES" sz="1800" dirty="0" err="1">
                <a:solidFill>
                  <a:sysClr val="windowText" lastClr="000000"/>
                </a:solidFill>
                <a:latin typeface="Calibri"/>
              </a:rPr>
              <a:t>by</a:t>
            </a:r>
            <a:r>
              <a:rPr lang="es-ES" sz="180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s-ES" sz="1800" dirty="0" err="1">
                <a:solidFill>
                  <a:sysClr val="windowText" lastClr="000000"/>
                </a:solidFill>
                <a:latin typeface="Calibri"/>
              </a:rPr>
              <a:t>means</a:t>
            </a:r>
            <a:r>
              <a:rPr lang="es-ES" sz="180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s-ES" sz="1800" dirty="0" err="1">
                <a:solidFill>
                  <a:sysClr val="windowText" lastClr="000000"/>
                </a:solidFill>
                <a:latin typeface="Calibri"/>
              </a:rPr>
              <a:t>of</a:t>
            </a:r>
            <a:r>
              <a:rPr lang="es-ES" sz="180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s-ES" sz="1800" dirty="0" err="1">
                <a:solidFill>
                  <a:sysClr val="windowText" lastClr="000000"/>
                </a:solidFill>
                <a:latin typeface="Calibri"/>
              </a:rPr>
              <a:t>the</a:t>
            </a:r>
            <a:r>
              <a:rPr lang="es-ES" sz="180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s-ES" sz="1800" u="sng" dirty="0">
                <a:solidFill>
                  <a:sysClr val="windowText" lastClr="000000"/>
                </a:solidFill>
                <a:latin typeface="Calibri"/>
              </a:rPr>
              <a:t>¿</a:t>
            </a:r>
            <a:r>
              <a:rPr lang="es-ES" sz="1800" u="sng" dirty="0" err="1">
                <a:solidFill>
                  <a:sysClr val="windowText" lastClr="000000"/>
                </a:solidFill>
                <a:latin typeface="Calibri"/>
              </a:rPr>
              <a:t>accurate</a:t>
            </a:r>
            <a:r>
              <a:rPr lang="es-ES" sz="1800" u="sng" dirty="0">
                <a:solidFill>
                  <a:sysClr val="windowText" lastClr="000000"/>
                </a:solidFill>
                <a:latin typeface="Calibri"/>
              </a:rPr>
              <a:t>?</a:t>
            </a:r>
            <a:r>
              <a:rPr lang="es-ES" sz="1800" dirty="0">
                <a:solidFill>
                  <a:sysClr val="windowText" lastClr="000000"/>
                </a:solidFill>
                <a:latin typeface="Calibri"/>
              </a:rPr>
              <a:t> PWHT)</a:t>
            </a:r>
            <a:endParaRPr lang="en-US" sz="1800" dirty="0">
              <a:solidFill>
                <a:sysClr val="windowText" lastClr="000000"/>
              </a:solidFill>
              <a:latin typeface="Calibri"/>
            </a:endParaRPr>
          </a:p>
          <a:p>
            <a:pPr>
              <a:spcBef>
                <a:spcPts val="0"/>
              </a:spcBef>
              <a:buClr>
                <a:srgbClr val="1F497D"/>
              </a:buClr>
              <a:buFont typeface="Symbol" panose="05050102010706020507" pitchFamily="18" charset="2"/>
              <a:buChar char=" "/>
              <a:defRPr/>
            </a:pPr>
            <a:endParaRPr lang="en-US" sz="2000" baseline="-25000" dirty="0">
              <a:solidFill>
                <a:sysClr val="windowText" lastClr="000000"/>
              </a:solidFill>
              <a:latin typeface="Calibri"/>
            </a:endParaRPr>
          </a:p>
          <a:p>
            <a:pPr marL="0" indent="0">
              <a:spcBef>
                <a:spcPts val="0"/>
              </a:spcBef>
              <a:buClr>
                <a:srgbClr val="1F497D"/>
              </a:buClr>
              <a:buNone/>
              <a:defRPr/>
            </a:pPr>
            <a:endParaRPr lang="en-US" sz="2000" baseline="-25000" dirty="0">
              <a:solidFill>
                <a:sysClr val="windowText" lastClr="000000"/>
              </a:solidFill>
              <a:latin typeface="Calibri"/>
            </a:endParaRPr>
          </a:p>
          <a:p>
            <a:pPr marL="0" indent="0">
              <a:spcBef>
                <a:spcPts val="0"/>
              </a:spcBef>
              <a:buClr>
                <a:srgbClr val="1F497D"/>
              </a:buClr>
              <a:buNone/>
              <a:defRPr/>
            </a:pPr>
            <a:endParaRPr lang="en-US" sz="2000" baseline="-25000" dirty="0">
              <a:solidFill>
                <a:sysClr val="windowText" lastClr="000000"/>
              </a:solidFill>
              <a:latin typeface="Calibri"/>
            </a:endParaRPr>
          </a:p>
          <a:p>
            <a:pPr>
              <a:spcBef>
                <a:spcPts val="0"/>
              </a:spcBef>
              <a:buClr>
                <a:srgbClr val="1F497D"/>
              </a:buClr>
              <a:buFont typeface="Symbol" panose="05050102010706020507" pitchFamily="18" charset="2"/>
              <a:buChar char=" "/>
              <a:defRPr/>
            </a:pPr>
            <a:endParaRPr lang="en-US" sz="2000" baseline="-25000" dirty="0">
              <a:solidFill>
                <a:sysClr val="windowText" lastClr="000000"/>
              </a:solidFill>
              <a:latin typeface="Calibri"/>
            </a:endParaRPr>
          </a:p>
          <a:p>
            <a:pPr marL="0" indent="0">
              <a:spcBef>
                <a:spcPts val="0"/>
              </a:spcBef>
              <a:buClr>
                <a:srgbClr val="1F497D"/>
              </a:buClr>
              <a:buNone/>
              <a:defRPr/>
            </a:pPr>
            <a:r>
              <a:rPr lang="en-US" altLang="en-US" sz="1800" baseline="-25000" dirty="0">
                <a:solidFill>
                  <a:srgbClr val="1F497D">
                    <a:lumMod val="75000"/>
                  </a:srgbClr>
                </a:solidFill>
                <a:latin typeface="Calibri" panose="020F0502020204030204" pitchFamily="34" charset="0"/>
                <a:sym typeface="Symbol" pitchFamily="18" charset="2"/>
              </a:rPr>
              <a:t>	</a:t>
            </a:r>
            <a:endParaRPr lang="en-US" sz="1800" dirty="0">
              <a:solidFill>
                <a:srgbClr val="1F497D"/>
              </a:solidFill>
              <a:latin typeface="Calibri"/>
            </a:endParaRPr>
          </a:p>
          <a:p>
            <a:pPr lvl="1">
              <a:spcBef>
                <a:spcPts val="0"/>
              </a:spcBef>
              <a:buClr>
                <a:srgbClr val="1F497D">
                  <a:lumMod val="60000"/>
                  <a:lumOff val="40000"/>
                </a:srgbClr>
              </a:buClr>
              <a:defRPr/>
            </a:pPr>
            <a:endParaRPr lang="en-US" sz="1800" dirty="0">
              <a:solidFill>
                <a:srgbClr val="1F497D"/>
              </a:solidFill>
              <a:latin typeface="Calibri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5" name="Rectangle 46">
                <a:extLst>
                  <a:ext uri="{FF2B5EF4-FFF2-40B4-BE49-F238E27FC236}">
                    <a16:creationId xmlns:a16="http://schemas.microsoft.com/office/drawing/2014/main" id="{2009B063-475A-49F0-B132-D8FFE7487E4E}"/>
                  </a:ext>
                </a:extLst>
              </p:cNvPr>
              <p:cNvSpPr/>
              <p:nvPr/>
            </p:nvSpPr>
            <p:spPr>
              <a:xfrm>
                <a:off x="5856312" y="4970365"/>
                <a:ext cx="2136303" cy="689676"/>
              </a:xfrm>
              <a:prstGeom prst="rect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kern="0">
                              <a:solidFill>
                                <a:srgbClr val="4F81BD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kern="0">
                              <a:solidFill>
                                <a:srgbClr val="4F81BD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US" sz="1600" b="1" i="1" kern="0">
                              <a:solidFill>
                                <a:srgbClr val="4F81BD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sz="1600" b="1" i="1" kern="0" smtClean="0">
                          <a:solidFill>
                            <a:srgbClr val="4F81BD">
                              <a:lumMod val="75000"/>
                            </a:srgb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kern="0" smtClean="0">
                          <a:solidFill>
                            <a:srgbClr val="4F81BD">
                              <a:lumMod val="75000"/>
                            </a:srgbClr>
                          </a:solidFill>
                          <a:latin typeface="Cambria Math" panose="02040503050406030204" pitchFamily="18" charset="0"/>
                        </a:rPr>
                        <m:t>𝒌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1600" b="1" i="1" kern="0">
                              <a:solidFill>
                                <a:srgbClr val="4F81BD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600" b="1" i="1" kern="0">
                              <a:solidFill>
                                <a:srgbClr val="4F81BD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sz="1600" b="1" i="1" kern="0">
                              <a:solidFill>
                                <a:srgbClr val="4F81BD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600" b="1" i="1" kern="0">
                              <a:solidFill>
                                <a:srgbClr val="4F81BD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  <m:sup/>
                        <m:e>
                          <m:r>
                            <m:rPr>
                              <m:nor/>
                            </m:rPr>
                            <a:rPr lang="en-US" sz="1600" b="1" kern="0">
                              <a:solidFill>
                                <a:srgbClr val="4F81BD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  <m:r>
                            <m:rPr>
                              <m:nor/>
                            </m:rPr>
                            <a:rPr lang="en-GB" altLang="en-US" sz="1600" b="1" kern="0" baseline="-25000" dirty="0">
                              <a:solidFill>
                                <a:srgbClr val="4F81BD">
                                  <a:lumMod val="75000"/>
                                </a:srgbClr>
                              </a:solidFill>
                              <a:latin typeface="Calibri"/>
                              <a:sym typeface="Symbol" pitchFamily="18" charset="2"/>
                            </a:rPr>
                            <m:t></m:t>
                          </m:r>
                          <m:r>
                            <m:rPr>
                              <m:nor/>
                            </m:rPr>
                            <a:rPr lang="en-GB" altLang="en-US" sz="1600" b="1" kern="0" baseline="-25000" dirty="0">
                              <a:solidFill>
                                <a:srgbClr val="4F81BD">
                                  <a:lumMod val="75000"/>
                                </a:srgbClr>
                              </a:solidFill>
                              <a:latin typeface="Calibri"/>
                              <a:sym typeface="Symbol" pitchFamily="18" charset="2"/>
                            </a:rPr>
                            <m:t>i</m:t>
                          </m:r>
                        </m:e>
                      </m:nary>
                      <m:r>
                        <a:rPr lang="en-US" sz="1600" b="1" i="1" kern="0">
                          <a:solidFill>
                            <a:srgbClr val="4F81BD">
                              <a:lumMod val="75000"/>
                            </a:srgb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kern="0">
                          <a:solidFill>
                            <a:srgbClr val="4F81BD">
                              <a:lumMod val="75000"/>
                            </a:srgbClr>
                          </a:solidFill>
                          <a:latin typeface="Cambria Math" panose="02040503050406030204" pitchFamily="18" charset="0"/>
                        </a:rPr>
                        <m:t>𝒌</m:t>
                      </m:r>
                      <m:sSub>
                        <m:sSubPr>
                          <m:ctrlPr>
                            <a:rPr lang="en-US" sz="1600" b="1" i="1" kern="0">
                              <a:solidFill>
                                <a:srgbClr val="4F81BD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kern="0">
                              <a:solidFill>
                                <a:srgbClr val="4F81BD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sz="1600" b="1" i="1" kern="0">
                              <a:solidFill>
                                <a:srgbClr val="4F81BD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</m:oMath>
                  </m:oMathPara>
                </a14:m>
                <a:endParaRPr lang="en-US" sz="1600" kern="0" dirty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</mc:Choice>
        <mc:Fallback>
          <p:sp>
            <p:nvSpPr>
              <p:cNvPr id="55" name="Rectangle 46">
                <a:extLst>
                  <a:ext uri="{FF2B5EF4-FFF2-40B4-BE49-F238E27FC236}">
                    <a16:creationId xmlns:a16="http://schemas.microsoft.com/office/drawing/2014/main" id="{2009B063-475A-49F0-B132-D8FFE7487E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6312" y="4970365"/>
                <a:ext cx="2136303" cy="68967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3810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CuadroTexto 58">
            <a:extLst>
              <a:ext uri="{FF2B5EF4-FFF2-40B4-BE49-F238E27FC236}">
                <a16:creationId xmlns:a16="http://schemas.microsoft.com/office/drawing/2014/main" id="{6A75F8A8-949C-4ED1-8105-705AD1E88139}"/>
              </a:ext>
            </a:extLst>
          </p:cNvPr>
          <p:cNvSpPr txBox="1"/>
          <p:nvPr/>
        </p:nvSpPr>
        <p:spPr>
          <a:xfrm>
            <a:off x="323529" y="5796322"/>
            <a:ext cx="86846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C6D6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@n_TOF: </a:t>
            </a:r>
            <a:r>
              <a:rPr lang="en-US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35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Cl, </a:t>
            </a:r>
            <a:r>
              <a:rPr lang="en-US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53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Mn, </a:t>
            </a:r>
            <a:r>
              <a:rPr lang="en-US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54,57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Fe, </a:t>
            </a:r>
            <a:r>
              <a:rPr lang="en-US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58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Zn, </a:t>
            </a:r>
            <a:r>
              <a:rPr lang="en-US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62,63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Ni, </a:t>
            </a:r>
            <a:r>
              <a:rPr lang="en-US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90,91,92,93,94,96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Zr, </a:t>
            </a:r>
            <a:r>
              <a:rPr lang="en-US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69,71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Ga, </a:t>
            </a:r>
            <a:r>
              <a:rPr lang="en-US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72,74,76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Ge, </a:t>
            </a:r>
            <a:r>
              <a:rPr lang="en-US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80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Se, </a:t>
            </a:r>
            <a:r>
              <a:rPr lang="en-US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89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Y, </a:t>
            </a:r>
            <a:r>
              <a:rPr lang="en-US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88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Sr,  </a:t>
            </a:r>
            <a:r>
              <a:rPr lang="en-US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140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Ce, </a:t>
            </a:r>
            <a:r>
              <a:rPr lang="en-US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147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Pm, </a:t>
            </a:r>
            <a:r>
              <a:rPr lang="en-US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171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Tm, </a:t>
            </a:r>
            <a:r>
              <a:rPr lang="en-US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203,204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Tl, </a:t>
            </a:r>
            <a:r>
              <a:rPr lang="en-US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204,206,207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Pb, </a:t>
            </a:r>
            <a:r>
              <a:rPr lang="en-US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209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Bi, </a:t>
            </a:r>
            <a:r>
              <a:rPr lang="en-US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236,238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U, </a:t>
            </a:r>
            <a:r>
              <a:rPr lang="en-US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242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Pu, </a:t>
            </a:r>
            <a:r>
              <a:rPr lang="en-US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244,246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Cm</a:t>
            </a:r>
          </a:p>
          <a:p>
            <a:pPr algn="ctr"/>
            <a:endParaRPr lang="en-US" sz="1800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71213E2F-2A5B-4637-8780-DEBA17560540}"/>
              </a:ext>
            </a:extLst>
          </p:cNvPr>
          <p:cNvSpPr/>
          <p:nvPr/>
        </p:nvSpPr>
        <p:spPr>
          <a:xfrm>
            <a:off x="304800" y="778200"/>
            <a:ext cx="4041812" cy="237206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871E7696-4DAB-4091-8F2A-1A4518DEF6F9}"/>
              </a:ext>
            </a:extLst>
          </p:cNvPr>
          <p:cNvCxnSpPr/>
          <p:nvPr/>
        </p:nvCxnSpPr>
        <p:spPr>
          <a:xfrm>
            <a:off x="2060873" y="3488652"/>
            <a:ext cx="0" cy="1884564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034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/>
      <p:bldP spid="53" grpId="0"/>
      <p:bldP spid="55" grpId="0" animBg="1"/>
      <p:bldP spid="5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0EDC94-74D8-41ED-B500-7DB41F028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Pushing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high</a:t>
            </a:r>
            <a:r>
              <a:rPr lang="es-ES" dirty="0"/>
              <a:t> E</a:t>
            </a:r>
            <a:r>
              <a:rPr lang="es-ES" baseline="-25000" dirty="0"/>
              <a:t>n</a:t>
            </a:r>
            <a:r>
              <a:rPr lang="es-ES" dirty="0"/>
              <a:t> </a:t>
            </a:r>
            <a:r>
              <a:rPr lang="es-ES" dirty="0" err="1"/>
              <a:t>limit</a:t>
            </a:r>
            <a:r>
              <a:rPr lang="es-ES" dirty="0"/>
              <a:t> (@EAR2?)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EC29D4B5-DE51-47BF-875F-2AD5BD3E5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11</a:t>
            </a:fld>
            <a:endParaRPr lang="es-ES_tradnl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B6A561D-1C35-4E59-8C5E-6A7A893697A7}"/>
              </a:ext>
            </a:extLst>
          </p:cNvPr>
          <p:cNvSpPr txBox="1"/>
          <p:nvPr/>
        </p:nvSpPr>
        <p:spPr>
          <a:xfrm>
            <a:off x="304800" y="778200"/>
            <a:ext cx="4041812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challenge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191D174-FE4C-4339-9670-CBF275C2C883}"/>
              </a:ext>
            </a:extLst>
          </p:cNvPr>
          <p:cNvSpPr txBox="1"/>
          <p:nvPr/>
        </p:nvSpPr>
        <p:spPr>
          <a:xfrm>
            <a:off x="4778660" y="778200"/>
            <a:ext cx="4041812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n_TOF </a:t>
            </a:r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solution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12543D01-7EA3-48E5-864A-85F6DD3B3614}"/>
              </a:ext>
            </a:extLst>
          </p:cNvPr>
          <p:cNvSpPr/>
          <p:nvPr/>
        </p:nvSpPr>
        <p:spPr>
          <a:xfrm>
            <a:off x="304800" y="778200"/>
            <a:ext cx="4041812" cy="237206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32213580-3828-4A8F-9BC7-E90D87E4EDBD}"/>
              </a:ext>
            </a:extLst>
          </p:cNvPr>
          <p:cNvSpPr txBox="1"/>
          <p:nvPr/>
        </p:nvSpPr>
        <p:spPr>
          <a:xfrm>
            <a:off x="304800" y="1362975"/>
            <a:ext cx="40418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err="1">
                <a:latin typeface="Calibri" panose="020F0502020204030204" pitchFamily="34" charset="0"/>
              </a:rPr>
              <a:t>The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</a:rPr>
              <a:t>upper</a:t>
            </a:r>
            <a:r>
              <a:rPr lang="es-ES" sz="2000" dirty="0">
                <a:latin typeface="Calibri" panose="020F0502020204030204" pitchFamily="34" charset="0"/>
              </a:rPr>
              <a:t> E</a:t>
            </a:r>
            <a:r>
              <a:rPr lang="es-ES" sz="2000" baseline="-25000" dirty="0">
                <a:latin typeface="Calibri" panose="020F0502020204030204" pitchFamily="34" charset="0"/>
              </a:rPr>
              <a:t>n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</a:rPr>
              <a:t>limit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</a:rPr>
              <a:t>for</a:t>
            </a:r>
            <a:r>
              <a:rPr lang="es-ES" sz="2000" dirty="0">
                <a:latin typeface="Calibri" panose="020F0502020204030204" pitchFamily="34" charset="0"/>
              </a:rPr>
              <a:t> (</a:t>
            </a:r>
            <a:r>
              <a:rPr lang="es-ES" sz="2000" dirty="0" err="1">
                <a:latin typeface="Calibri" panose="020F0502020204030204" pitchFamily="34" charset="0"/>
              </a:rPr>
              <a:t>n,</a:t>
            </a:r>
            <a:r>
              <a:rPr lang="es-ES" sz="2000" dirty="0" err="1">
                <a:latin typeface="Symbol" panose="05050102010706020507" pitchFamily="18" charset="2"/>
              </a:rPr>
              <a:t>g</a:t>
            </a:r>
            <a:r>
              <a:rPr lang="es-ES" sz="2000" dirty="0">
                <a:latin typeface="Calibri" panose="020F0502020204030204" pitchFamily="34" charset="0"/>
              </a:rPr>
              <a:t>) at EAR2 </a:t>
            </a:r>
            <a:r>
              <a:rPr lang="es-ES" sz="2000" dirty="0" err="1">
                <a:latin typeface="Calibri" panose="020F0502020204030204" pitchFamily="34" charset="0"/>
              </a:rPr>
              <a:t>is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</a:rPr>
              <a:t>due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</a:rPr>
              <a:t>to</a:t>
            </a:r>
            <a:r>
              <a:rPr lang="es-ES" sz="2000" dirty="0">
                <a:latin typeface="Calibri" panose="020F0502020204030204" pitchFamily="34" charset="0"/>
              </a:rPr>
              <a:t>:</a:t>
            </a:r>
          </a:p>
          <a:p>
            <a:pPr marL="342900" indent="-163513">
              <a:buFont typeface="Arial" panose="020B0604020202020204" pitchFamily="34" charset="0"/>
              <a:buChar char="•"/>
            </a:pPr>
            <a:r>
              <a:rPr lang="es-ES" sz="2000" dirty="0">
                <a:latin typeface="Calibri" panose="020F0502020204030204" pitchFamily="34" charset="0"/>
              </a:rPr>
              <a:t>High </a:t>
            </a:r>
            <a:r>
              <a:rPr lang="es-ES" sz="2000" dirty="0" err="1">
                <a:latin typeface="Calibri" panose="020F0502020204030204" pitchFamily="34" charset="0"/>
              </a:rPr>
              <a:t>counting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</a:rPr>
              <a:t>rate</a:t>
            </a:r>
            <a:endParaRPr lang="es-ES" sz="2000" dirty="0">
              <a:latin typeface="Calibri" panose="020F0502020204030204" pitchFamily="34" charset="0"/>
            </a:endParaRPr>
          </a:p>
          <a:p>
            <a:pPr marL="342900" indent="-163513">
              <a:buFont typeface="Arial" panose="020B0604020202020204" pitchFamily="34" charset="0"/>
              <a:buChar char="•"/>
            </a:pPr>
            <a:r>
              <a:rPr lang="es-ES" sz="2000" dirty="0" err="1">
                <a:latin typeface="Calibri" panose="020F0502020204030204" pitchFamily="34" charset="0"/>
              </a:rPr>
              <a:t>Huge</a:t>
            </a:r>
            <a:r>
              <a:rPr lang="es-ES" sz="2000" dirty="0">
                <a:latin typeface="Calibri" panose="020F0502020204030204" pitchFamily="34" charset="0"/>
              </a:rPr>
              <a:t> g-flash</a:t>
            </a:r>
            <a:endParaRPr lang="en-US" sz="2000" dirty="0">
              <a:latin typeface="Calibri" panose="020F0502020204030204" pitchFamily="34" charset="0"/>
            </a:endParaRPr>
          </a:p>
        </p:txBody>
      </p:sp>
      <p:grpSp>
        <p:nvGrpSpPr>
          <p:cNvPr id="19" name="Grupo 18">
            <a:extLst>
              <a:ext uri="{FF2B5EF4-FFF2-40B4-BE49-F238E27FC236}">
                <a16:creationId xmlns:a16="http://schemas.microsoft.com/office/drawing/2014/main" id="{36EECC57-C685-454C-AC69-DD80AB715E77}"/>
              </a:ext>
            </a:extLst>
          </p:cNvPr>
          <p:cNvGrpSpPr/>
          <p:nvPr/>
        </p:nvGrpSpPr>
        <p:grpSpPr>
          <a:xfrm>
            <a:off x="5682707" y="1421096"/>
            <a:ext cx="2312937" cy="2271035"/>
            <a:chOff x="5879618" y="1471950"/>
            <a:chExt cx="2312937" cy="2271035"/>
          </a:xfrm>
        </p:grpSpPr>
        <p:pic>
          <p:nvPicPr>
            <p:cNvPr id="13" name="3 Imagen">
              <a:extLst>
                <a:ext uri="{FF2B5EF4-FFF2-40B4-BE49-F238E27FC236}">
                  <a16:creationId xmlns:a16="http://schemas.microsoft.com/office/drawing/2014/main" id="{47D3FECB-CE10-4918-AB2F-107F331A51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879618" y="1471950"/>
              <a:ext cx="2312937" cy="2271035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99A98E68-5ED0-43F2-B72D-67C0BBCB641C}"/>
                </a:ext>
              </a:extLst>
            </p:cNvPr>
            <p:cNvSpPr txBox="1"/>
            <p:nvPr/>
          </p:nvSpPr>
          <p:spPr>
            <a:xfrm rot="19147376">
              <a:off x="6647048" y="2835443"/>
              <a:ext cx="1153457" cy="646331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s-ES" dirty="0">
                  <a:latin typeface="Calibri" panose="020F0502020204030204" pitchFamily="34" charset="0"/>
                </a:rPr>
                <a:t>C</a:t>
              </a:r>
              <a:r>
                <a:rPr lang="es-ES" baseline="-25000" dirty="0">
                  <a:latin typeface="Calibri" panose="020F0502020204030204" pitchFamily="34" charset="0"/>
                </a:rPr>
                <a:t>6</a:t>
              </a:r>
              <a:r>
                <a:rPr lang="es-ES" dirty="0">
                  <a:latin typeface="Calibri" panose="020F0502020204030204" pitchFamily="34" charset="0"/>
                </a:rPr>
                <a:t>D</a:t>
              </a:r>
              <a:r>
                <a:rPr lang="es-ES" baseline="-25000" dirty="0">
                  <a:latin typeface="Calibri" panose="020F0502020204030204" pitchFamily="34" charset="0"/>
                </a:rPr>
                <a:t>6</a:t>
              </a:r>
              <a:endParaRPr lang="es-ES" dirty="0">
                <a:latin typeface="Calibri" panose="020F0502020204030204" pitchFamily="34" charset="0"/>
              </a:endParaRPr>
            </a:p>
            <a:p>
              <a:pPr algn="ctr"/>
              <a:r>
                <a:rPr lang="es-ES" dirty="0">
                  <a:latin typeface="Calibri" panose="020F0502020204030204" pitchFamily="34" charset="0"/>
                </a:rPr>
                <a:t>(1”x1”x3”)</a:t>
              </a:r>
              <a:endParaRPr lang="en-US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23" name="Grupo 22">
            <a:extLst>
              <a:ext uri="{FF2B5EF4-FFF2-40B4-BE49-F238E27FC236}">
                <a16:creationId xmlns:a16="http://schemas.microsoft.com/office/drawing/2014/main" id="{2DBF4710-C841-41B8-8F9B-6F8EA63058DE}"/>
              </a:ext>
            </a:extLst>
          </p:cNvPr>
          <p:cNvGrpSpPr/>
          <p:nvPr/>
        </p:nvGrpSpPr>
        <p:grpSpPr>
          <a:xfrm>
            <a:off x="269900" y="3271189"/>
            <a:ext cx="3335538" cy="2924944"/>
            <a:chOff x="683569" y="3181366"/>
            <a:chExt cx="3335538" cy="2924944"/>
          </a:xfrm>
        </p:grpSpPr>
        <p:grpSp>
          <p:nvGrpSpPr>
            <p:cNvPr id="9" name="Grupo 8">
              <a:extLst>
                <a:ext uri="{FF2B5EF4-FFF2-40B4-BE49-F238E27FC236}">
                  <a16:creationId xmlns:a16="http://schemas.microsoft.com/office/drawing/2014/main" id="{4DEBE6B2-8B85-4E64-8977-7CCB4123887E}"/>
                </a:ext>
              </a:extLst>
            </p:cNvPr>
            <p:cNvGrpSpPr/>
            <p:nvPr/>
          </p:nvGrpSpPr>
          <p:grpSpPr>
            <a:xfrm>
              <a:off x="683569" y="3181366"/>
              <a:ext cx="3335538" cy="2924944"/>
              <a:chOff x="-7148721" y="2134665"/>
              <a:chExt cx="2703040" cy="2370304"/>
            </a:xfrm>
          </p:grpSpPr>
          <p:pic>
            <p:nvPicPr>
              <p:cNvPr id="10" name="3 Imagen">
                <a:extLst>
                  <a:ext uri="{FF2B5EF4-FFF2-40B4-BE49-F238E27FC236}">
                    <a16:creationId xmlns:a16="http://schemas.microsoft.com/office/drawing/2014/main" id="{90307B2C-1482-4518-92C4-E6A70E29E50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0932" r="13397" b="5940"/>
              <a:stretch/>
            </p:blipFill>
            <p:spPr>
              <a:xfrm>
                <a:off x="-7148721" y="2134665"/>
                <a:ext cx="2703040" cy="2370304"/>
              </a:xfrm>
              <a:prstGeom prst="rect">
                <a:avLst/>
              </a:prstGeom>
            </p:spPr>
          </p:pic>
          <p:cxnSp>
            <p:nvCxnSpPr>
              <p:cNvPr id="11" name="Conector curvado 177">
                <a:extLst>
                  <a:ext uri="{FF2B5EF4-FFF2-40B4-BE49-F238E27FC236}">
                    <a16:creationId xmlns:a16="http://schemas.microsoft.com/office/drawing/2014/main" id="{0EB2A4E5-DD61-4FAE-BF1C-50FD5DCC367F}"/>
                  </a:ext>
                </a:extLst>
              </p:cNvPr>
              <p:cNvCxnSpPr/>
              <p:nvPr/>
            </p:nvCxnSpPr>
            <p:spPr>
              <a:xfrm>
                <a:off x="-5739416" y="3413170"/>
                <a:ext cx="555303" cy="168630"/>
              </a:xfrm>
              <a:prstGeom prst="curvedConnector3">
                <a:avLst>
                  <a:gd name="adj1" fmla="val 50000"/>
                </a:avLst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ector curvado 179">
                <a:extLst>
                  <a:ext uri="{FF2B5EF4-FFF2-40B4-BE49-F238E27FC236}">
                    <a16:creationId xmlns:a16="http://schemas.microsoft.com/office/drawing/2014/main" id="{A43A0AC4-3F30-4F5A-8898-DC6A3753C935}"/>
                  </a:ext>
                </a:extLst>
              </p:cNvPr>
              <p:cNvCxnSpPr/>
              <p:nvPr/>
            </p:nvCxnSpPr>
            <p:spPr>
              <a:xfrm rot="5400000">
                <a:off x="-6102538" y="3405367"/>
                <a:ext cx="345554" cy="337193"/>
              </a:xfrm>
              <a:prstGeom prst="curvedConnector3">
                <a:avLst>
                  <a:gd name="adj1" fmla="val 50000"/>
                </a:avLst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" name="Conector curvado 177">
              <a:extLst>
                <a:ext uri="{FF2B5EF4-FFF2-40B4-BE49-F238E27FC236}">
                  <a16:creationId xmlns:a16="http://schemas.microsoft.com/office/drawing/2014/main" id="{853708A2-C894-4C51-A142-778A3AAB583D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2299638" y="4488110"/>
              <a:ext cx="379143" cy="133133"/>
            </a:xfrm>
            <a:prstGeom prst="curvedConnector3">
              <a:avLst>
                <a:gd name="adj1" fmla="val 50000"/>
              </a:avLst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Imagen 24">
            <a:extLst>
              <a:ext uri="{FF2B5EF4-FFF2-40B4-BE49-F238E27FC236}">
                <a16:creationId xmlns:a16="http://schemas.microsoft.com/office/drawing/2014/main" id="{2905425D-ADDC-4F41-AF01-F6F632A42E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1181" y="3936662"/>
            <a:ext cx="4643340" cy="1702162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DE092853-70F9-4388-8824-CC2DD8BAE740}"/>
              </a:ext>
            </a:extLst>
          </p:cNvPr>
          <p:cNvSpPr txBox="1"/>
          <p:nvPr/>
        </p:nvSpPr>
        <p:spPr>
          <a:xfrm>
            <a:off x="395536" y="6021288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 err="1">
                <a:latin typeface="Calibri" panose="020F0502020204030204" pitchFamily="34" charset="0"/>
                <a:sym typeface="Wingdings" panose="05000000000000000000" pitchFamily="2" charset="2"/>
              </a:rPr>
              <a:t>sTED</a:t>
            </a:r>
            <a:r>
              <a:rPr lang="es-ES" i="1" dirty="0" err="1">
                <a:latin typeface="Calibri" panose="020F0502020204030204" pitchFamily="34" charset="0"/>
                <a:sym typeface="Wingdings" panose="05000000000000000000" pitchFamily="2" charset="2"/>
              </a:rPr>
              <a:t>@n_TOF</a:t>
            </a:r>
            <a:r>
              <a:rPr lang="es-ES" i="1" dirty="0">
                <a:latin typeface="Calibri" panose="020F0502020204030204" pitchFamily="34" charset="0"/>
                <a:sym typeface="Wingdings" panose="05000000000000000000" pitchFamily="2" charset="2"/>
              </a:rPr>
              <a:t> ===&gt; </a:t>
            </a:r>
            <a:r>
              <a:rPr lang="es-ES" i="1" dirty="0" err="1">
                <a:latin typeface="Calibri" panose="020F0502020204030204" pitchFamily="34" charset="0"/>
                <a:sym typeface="Wingdings" panose="05000000000000000000" pitchFamily="2" charset="2"/>
              </a:rPr>
              <a:t>beam</a:t>
            </a:r>
            <a:r>
              <a:rPr lang="es-ES" i="1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s-ES" i="1" dirty="0" err="1">
                <a:latin typeface="Calibri" panose="020F0502020204030204" pitchFamily="34" charset="0"/>
                <a:sym typeface="Wingdings" panose="05000000000000000000" pitchFamily="2" charset="2"/>
              </a:rPr>
              <a:t>tests</a:t>
            </a:r>
            <a:r>
              <a:rPr lang="es-ES" i="1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s-ES" i="1" dirty="0" err="1">
                <a:latin typeface="Calibri" panose="020F0502020204030204" pitchFamily="34" charset="0"/>
                <a:sym typeface="Wingdings" panose="05000000000000000000" pitchFamily="2" charset="2"/>
              </a:rPr>
              <a:t>ongoing</a:t>
            </a:r>
            <a:endParaRPr lang="en-US" i="1" dirty="0">
              <a:latin typeface="Calibri" panose="020F0502020204030204" pitchFamily="34" charset="0"/>
            </a:endParaRPr>
          </a:p>
        </p:txBody>
      </p: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E8281FD6-9AC8-40B3-941B-64A2DF02BDA7}"/>
              </a:ext>
            </a:extLst>
          </p:cNvPr>
          <p:cNvSpPr txBox="1">
            <a:spLocks/>
          </p:cNvSpPr>
          <p:nvPr/>
        </p:nvSpPr>
        <p:spPr>
          <a:xfrm>
            <a:off x="170148" y="3387469"/>
            <a:ext cx="8352928" cy="210579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n_TOF 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egmented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T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otal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nergy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D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etector (</a:t>
            </a:r>
            <a:r>
              <a:rPr lang="en-US" sz="20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sTED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)</a:t>
            </a:r>
          </a:p>
          <a:p>
            <a:pPr algn="just"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Physical segmentation reduces the large energy deposition due to the flash and the counting rate in individual each detector, while keeping the overall efficiency.</a:t>
            </a:r>
          </a:p>
          <a:p>
            <a:pPr algn="just"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Smaller readout devices (PMTs and or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SiPMs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) for mitigating the interaction of the flash with the device itself</a:t>
            </a:r>
          </a:p>
        </p:txBody>
      </p:sp>
      <p:grpSp>
        <p:nvGrpSpPr>
          <p:cNvPr id="31" name="Grupo 30">
            <a:extLst>
              <a:ext uri="{FF2B5EF4-FFF2-40B4-BE49-F238E27FC236}">
                <a16:creationId xmlns:a16="http://schemas.microsoft.com/office/drawing/2014/main" id="{89CD250D-C55C-485F-B4DD-DD63F2A02236}"/>
              </a:ext>
            </a:extLst>
          </p:cNvPr>
          <p:cNvGrpSpPr/>
          <p:nvPr/>
        </p:nvGrpSpPr>
        <p:grpSpPr>
          <a:xfrm>
            <a:off x="304800" y="3360498"/>
            <a:ext cx="4643340" cy="2271036"/>
            <a:chOff x="-2972710" y="833754"/>
            <a:chExt cx="5048250" cy="2600325"/>
          </a:xfrm>
        </p:grpSpPr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E92B8032-CC20-463E-AA68-4F1117E556E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2972710" y="833754"/>
              <a:ext cx="5048250" cy="2600325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27" name="CuadroTexto 26">
              <a:extLst>
                <a:ext uri="{FF2B5EF4-FFF2-40B4-BE49-F238E27FC236}">
                  <a16:creationId xmlns:a16="http://schemas.microsoft.com/office/drawing/2014/main" id="{2F4A5EC7-3275-49AE-B726-F53AC3E4B8D2}"/>
                </a:ext>
              </a:extLst>
            </p:cNvPr>
            <p:cNvSpPr txBox="1"/>
            <p:nvPr/>
          </p:nvSpPr>
          <p:spPr>
            <a:xfrm rot="16200000">
              <a:off x="-1700401" y="2148926"/>
              <a:ext cx="76719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s-ES" sz="1400" dirty="0">
                  <a:latin typeface="Calibri" panose="020F0502020204030204" pitchFamily="34" charset="0"/>
                </a:rPr>
                <a:t>200 </a:t>
              </a:r>
              <a:r>
                <a:rPr lang="es-ES" sz="1400" dirty="0" err="1">
                  <a:latin typeface="Calibri" panose="020F0502020204030204" pitchFamily="34" charset="0"/>
                </a:rPr>
                <a:t>keV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28" name="Rectángulo 27">
              <a:extLst>
                <a:ext uri="{FF2B5EF4-FFF2-40B4-BE49-F238E27FC236}">
                  <a16:creationId xmlns:a16="http://schemas.microsoft.com/office/drawing/2014/main" id="{942F1889-8E3F-4B07-A617-695291B6724A}"/>
                </a:ext>
              </a:extLst>
            </p:cNvPr>
            <p:cNvSpPr/>
            <p:nvPr/>
          </p:nvSpPr>
          <p:spPr>
            <a:xfrm>
              <a:off x="-1499878" y="1484784"/>
              <a:ext cx="785542" cy="4344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FCC5FC1B-8644-407E-80EF-74E80D1FFF55}"/>
                </a:ext>
              </a:extLst>
            </p:cNvPr>
            <p:cNvSpPr txBox="1"/>
            <p:nvPr/>
          </p:nvSpPr>
          <p:spPr>
            <a:xfrm rot="16200000">
              <a:off x="591411" y="2177461"/>
              <a:ext cx="67582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s-ES" sz="1400" dirty="0">
                  <a:latin typeface="Calibri" panose="020F0502020204030204" pitchFamily="34" charset="0"/>
                </a:rPr>
                <a:t>12 </a:t>
              </a:r>
              <a:r>
                <a:rPr lang="es-ES" sz="1400" dirty="0" err="1">
                  <a:latin typeface="Calibri" panose="020F0502020204030204" pitchFamily="34" charset="0"/>
                </a:rPr>
                <a:t>keV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30" name="Rectángulo 29">
              <a:extLst>
                <a:ext uri="{FF2B5EF4-FFF2-40B4-BE49-F238E27FC236}">
                  <a16:creationId xmlns:a16="http://schemas.microsoft.com/office/drawing/2014/main" id="{D35C0E61-C112-4FFB-B1FA-63382B2C72D7}"/>
                </a:ext>
              </a:extLst>
            </p:cNvPr>
            <p:cNvSpPr/>
            <p:nvPr/>
          </p:nvSpPr>
          <p:spPr>
            <a:xfrm>
              <a:off x="269900" y="1465759"/>
              <a:ext cx="876248" cy="4344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32083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4" grpId="0"/>
      <p:bldP spid="14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0839564-C99F-484C-BF46-66388F75E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12</a:t>
            </a:fld>
            <a:endParaRPr lang="es-ES_tradnl"/>
          </a:p>
        </p:txBody>
      </p:sp>
      <p:sp>
        <p:nvSpPr>
          <p:cNvPr id="10" name="Título 9">
            <a:extLst>
              <a:ext uri="{FF2B5EF4-FFF2-40B4-BE49-F238E27FC236}">
                <a16:creationId xmlns:a16="http://schemas.microsoft.com/office/drawing/2014/main" id="{1C58C1EE-405F-49D0-8CF5-29071E3CB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13771"/>
            <a:ext cx="8515672" cy="550933"/>
          </a:xfrm>
        </p:spPr>
        <p:txBody>
          <a:bodyPr/>
          <a:lstStyle/>
          <a:p>
            <a:r>
              <a:rPr lang="es-ES" dirty="0"/>
              <a:t>Low </a:t>
            </a:r>
            <a:r>
              <a:rPr lang="es-ES" dirty="0" err="1"/>
              <a:t>signal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background</a:t>
            </a:r>
            <a:r>
              <a:rPr lang="es-ES" dirty="0"/>
              <a:t> cases</a:t>
            </a:r>
            <a:endParaRPr lang="en-US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D53AAF59-D027-4DAB-A949-7A86BCA07EFC}"/>
              </a:ext>
            </a:extLst>
          </p:cNvPr>
          <p:cNvSpPr txBox="1"/>
          <p:nvPr/>
        </p:nvSpPr>
        <p:spPr>
          <a:xfrm>
            <a:off x="304800" y="778200"/>
            <a:ext cx="4041812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challenge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9F53344-D2B0-4625-A8FD-35F4F2C4C44D}"/>
              </a:ext>
            </a:extLst>
          </p:cNvPr>
          <p:cNvSpPr txBox="1"/>
          <p:nvPr/>
        </p:nvSpPr>
        <p:spPr>
          <a:xfrm>
            <a:off x="4778660" y="778200"/>
            <a:ext cx="4041812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n_TOF </a:t>
            </a:r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solution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3" descr="C:\Users\domingo\Documents\concursos\ERC_CoG_2014\my_application\B2\iTED_principle_true_Capture.png">
            <a:extLst>
              <a:ext uri="{FF2B5EF4-FFF2-40B4-BE49-F238E27FC236}">
                <a16:creationId xmlns:a16="http://schemas.microsoft.com/office/drawing/2014/main" id="{D552D149-2B34-4088-BF68-C14F23D87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25647" y="1936259"/>
            <a:ext cx="1579333" cy="1589782"/>
          </a:xfrm>
          <a:prstGeom prst="rect">
            <a:avLst/>
          </a:prstGeom>
          <a:noFill/>
        </p:spPr>
      </p:pic>
      <p:grpSp>
        <p:nvGrpSpPr>
          <p:cNvPr id="11" name="Group 55">
            <a:extLst>
              <a:ext uri="{FF2B5EF4-FFF2-40B4-BE49-F238E27FC236}">
                <a16:creationId xmlns:a16="http://schemas.microsoft.com/office/drawing/2014/main" id="{D80C76A3-D949-4E77-960B-313AF1AEA88A}"/>
              </a:ext>
            </a:extLst>
          </p:cNvPr>
          <p:cNvGrpSpPr/>
          <p:nvPr/>
        </p:nvGrpSpPr>
        <p:grpSpPr>
          <a:xfrm>
            <a:off x="6193339" y="1884829"/>
            <a:ext cx="2745450" cy="1697423"/>
            <a:chOff x="8276167" y="834983"/>
            <a:chExt cx="4577829" cy="2834137"/>
          </a:xfrm>
        </p:grpSpPr>
        <p:pic>
          <p:nvPicPr>
            <p:cNvPr id="12" name="Picture 4" descr="C:\Users\domingo\Documents\concursos\ERC_CoG_2014\my_application\B2\iTED_principle_wrong_Capture.png">
              <a:extLst>
                <a:ext uri="{FF2B5EF4-FFF2-40B4-BE49-F238E27FC236}">
                  <a16:creationId xmlns:a16="http://schemas.microsoft.com/office/drawing/2014/main" id="{A10D238B-DA12-4EAE-9CF7-E69B492CCC7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/>
            <a:srcRect t="14258" b="16189"/>
            <a:stretch/>
          </p:blipFill>
          <p:spPr bwMode="auto">
            <a:xfrm>
              <a:off x="8306789" y="920854"/>
              <a:ext cx="4485607" cy="2554434"/>
            </a:xfrm>
            <a:prstGeom prst="rect">
              <a:avLst/>
            </a:prstGeom>
            <a:noFill/>
          </p:spPr>
        </p:pic>
        <p:sp>
          <p:nvSpPr>
            <p:cNvPr id="13" name="Rectangle 57">
              <a:extLst>
                <a:ext uri="{FF2B5EF4-FFF2-40B4-BE49-F238E27FC236}">
                  <a16:creationId xmlns:a16="http://schemas.microsoft.com/office/drawing/2014/main" id="{C25A765B-67E0-479C-B287-81D4D078FA36}"/>
                </a:ext>
              </a:extLst>
            </p:cNvPr>
            <p:cNvSpPr/>
            <p:nvPr/>
          </p:nvSpPr>
          <p:spPr>
            <a:xfrm>
              <a:off x="8276167" y="834983"/>
              <a:ext cx="4577829" cy="283413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600"/>
            </a:p>
          </p:txBody>
        </p:sp>
      </p:grpSp>
      <p:sp>
        <p:nvSpPr>
          <p:cNvPr id="17" name="Rectangle 61">
            <a:extLst>
              <a:ext uri="{FF2B5EF4-FFF2-40B4-BE49-F238E27FC236}">
                <a16:creationId xmlns:a16="http://schemas.microsoft.com/office/drawing/2014/main" id="{1352253A-BAA4-49E9-9D7D-5456CE518D73}"/>
              </a:ext>
            </a:extLst>
          </p:cNvPr>
          <p:cNvSpPr/>
          <p:nvPr/>
        </p:nvSpPr>
        <p:spPr>
          <a:xfrm>
            <a:off x="4453639" y="1880049"/>
            <a:ext cx="1687550" cy="170220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000">
              <a:solidFill>
                <a:srgbClr val="00B050"/>
              </a:solidFill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F8A47B3A-20BF-41C1-B5BF-A4FED7288D58}"/>
              </a:ext>
            </a:extLst>
          </p:cNvPr>
          <p:cNvSpPr/>
          <p:nvPr/>
        </p:nvSpPr>
        <p:spPr>
          <a:xfrm>
            <a:off x="304800" y="778200"/>
            <a:ext cx="4041812" cy="237206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786DBF33-A34F-415B-9BC0-91B98FBB6D90}"/>
              </a:ext>
            </a:extLst>
          </p:cNvPr>
          <p:cNvSpPr txBox="1"/>
          <p:nvPr/>
        </p:nvSpPr>
        <p:spPr>
          <a:xfrm>
            <a:off x="362610" y="1688780"/>
            <a:ext cx="40418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err="1">
                <a:latin typeface="Calibri" panose="020F0502020204030204" pitchFamily="34" charset="0"/>
              </a:rPr>
              <a:t>Everything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</a:rPr>
              <a:t>but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>
                <a:latin typeface="Symbol" panose="05050102010706020507" pitchFamily="18" charset="2"/>
              </a:rPr>
              <a:t>g</a:t>
            </a:r>
            <a:r>
              <a:rPr lang="es-ES" sz="2000" dirty="0">
                <a:latin typeface="Calibri" panose="020F0502020204030204" pitchFamily="34" charset="0"/>
              </a:rPr>
              <a:t>-</a:t>
            </a:r>
            <a:r>
              <a:rPr lang="es-ES" sz="2000" dirty="0" err="1">
                <a:latin typeface="Calibri" panose="020F0502020204030204" pitchFamily="34" charset="0"/>
              </a:rPr>
              <a:t>rays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</a:rPr>
              <a:t>from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</a:rPr>
              <a:t>the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</a:rPr>
              <a:t>sample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</a:rPr>
              <a:t>is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</a:rPr>
              <a:t>background</a:t>
            </a:r>
            <a:r>
              <a:rPr lang="es-ES" sz="2000" dirty="0">
                <a:latin typeface="Calibri" panose="020F0502020204030204" pitchFamily="34" charset="0"/>
              </a:rPr>
              <a:t>!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6D592D57-B56C-49A8-B4E2-DD1EC51F6CE1}"/>
              </a:ext>
            </a:extLst>
          </p:cNvPr>
          <p:cNvSpPr txBox="1"/>
          <p:nvPr/>
        </p:nvSpPr>
        <p:spPr>
          <a:xfrm>
            <a:off x="4540851" y="1659260"/>
            <a:ext cx="15489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True Capture </a:t>
            </a:r>
            <a:r>
              <a:rPr lang="es-ES" sz="1200" b="1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Event</a:t>
            </a:r>
            <a:endParaRPr lang="es-ES" sz="12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11EADF7A-436D-47B4-A5F9-E101AA425A69}"/>
              </a:ext>
            </a:extLst>
          </p:cNvPr>
          <p:cNvSpPr txBox="1"/>
          <p:nvPr/>
        </p:nvSpPr>
        <p:spPr>
          <a:xfrm>
            <a:off x="6306926" y="1659260"/>
            <a:ext cx="219618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Backgound</a:t>
            </a:r>
            <a:r>
              <a:rPr lang="es-ES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2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event</a:t>
            </a:r>
            <a:endParaRPr lang="es-ES" sz="12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708C1537-C806-4479-ADCA-51205C979A4C}"/>
              </a:ext>
            </a:extLst>
          </p:cNvPr>
          <p:cNvSpPr txBox="1"/>
          <p:nvPr/>
        </p:nvSpPr>
        <p:spPr>
          <a:xfrm>
            <a:off x="5542288" y="1322296"/>
            <a:ext cx="219618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600" b="1" dirty="0">
                <a:latin typeface="Calibri" panose="020F0502020204030204" pitchFamily="34" charset="0"/>
                <a:cs typeface="Calibri" panose="020F0502020204030204" pitchFamily="34" charset="0"/>
              </a:rPr>
              <a:t>GAMMA IMAGING</a:t>
            </a:r>
          </a:p>
        </p:txBody>
      </p:sp>
      <p:sp>
        <p:nvSpPr>
          <p:cNvPr id="4" name="Abrir llave 3">
            <a:extLst>
              <a:ext uri="{FF2B5EF4-FFF2-40B4-BE49-F238E27FC236}">
                <a16:creationId xmlns:a16="http://schemas.microsoft.com/office/drawing/2014/main" id="{3D88BB7A-16D6-44B7-9318-F773C6E05D80}"/>
              </a:ext>
            </a:extLst>
          </p:cNvPr>
          <p:cNvSpPr/>
          <p:nvPr/>
        </p:nvSpPr>
        <p:spPr>
          <a:xfrm rot="5400000">
            <a:off x="6583491" y="-437564"/>
            <a:ext cx="168091" cy="4280275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069518AB-A649-4446-BBC3-58B17B235DBC}"/>
              </a:ext>
            </a:extLst>
          </p:cNvPr>
          <p:cNvSpPr txBox="1"/>
          <p:nvPr/>
        </p:nvSpPr>
        <p:spPr>
          <a:xfrm>
            <a:off x="504062" y="3876173"/>
            <a:ext cx="76851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tabLst>
                <a:tab pos="0" algn="l"/>
                <a:tab pos="914377" algn="l"/>
                <a:tab pos="1828754" algn="l"/>
                <a:tab pos="2743131" algn="l"/>
                <a:tab pos="3657509" algn="l"/>
                <a:tab pos="4571886" algn="l"/>
                <a:tab pos="5486263" algn="l"/>
                <a:tab pos="6400640" algn="l"/>
                <a:tab pos="7315017" algn="l"/>
                <a:tab pos="8229394" algn="l"/>
                <a:tab pos="9143771" algn="l"/>
                <a:tab pos="10058149" algn="l"/>
              </a:tabLst>
            </a:pPr>
            <a:r>
              <a:rPr lang="es-ES" sz="2000" b="1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otal </a:t>
            </a:r>
            <a:r>
              <a:rPr lang="es-ES" sz="2000" b="1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nergy </a:t>
            </a:r>
            <a:r>
              <a:rPr lang="es-ES" sz="2000" b="1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etector </a:t>
            </a:r>
            <a:r>
              <a:rPr lang="es-E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>
                <a:latin typeface="Symbol" panose="05050102010706020507" pitchFamily="18" charset="2"/>
                <a:cs typeface="Calibri" panose="020F0502020204030204" pitchFamily="34" charset="0"/>
              </a:rPr>
              <a:t>g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s-E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ray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s-E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maging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capability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s-ES" sz="2000" i="1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-TED)</a:t>
            </a:r>
          </a:p>
          <a:p>
            <a:pPr marL="342900" indent="-166688" algn="just">
              <a:buFont typeface="Arial" panose="020B0604020202020204" pitchFamily="34" charset="0"/>
              <a:buChar char="•"/>
              <a:tabLst>
                <a:tab pos="0" algn="l"/>
                <a:tab pos="914377" algn="l"/>
                <a:tab pos="1828754" algn="l"/>
                <a:tab pos="2743131" algn="l"/>
                <a:tab pos="3657509" algn="l"/>
                <a:tab pos="4571886" algn="l"/>
                <a:tab pos="5486263" algn="l"/>
                <a:tab pos="6400640" algn="l"/>
                <a:tab pos="7315017" algn="l"/>
                <a:tab pos="8229394" algn="l"/>
                <a:tab pos="9143771" algn="l"/>
                <a:tab pos="10058149" algn="l"/>
              </a:tabLst>
            </a:pP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4 detector modules: </a:t>
            </a:r>
            <a:r>
              <a:rPr lang="es-E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scatterer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(15 mm) + absorber (25 mm)</a:t>
            </a:r>
          </a:p>
          <a:p>
            <a:pPr marL="342900" indent="-166688" algn="just">
              <a:buFont typeface="Arial" panose="020B0604020202020204" pitchFamily="34" charset="0"/>
              <a:buChar char="•"/>
              <a:tabLst>
                <a:tab pos="0" algn="l"/>
                <a:tab pos="914377" algn="l"/>
                <a:tab pos="1828754" algn="l"/>
                <a:tab pos="2743131" algn="l"/>
                <a:tab pos="3657509" algn="l"/>
                <a:tab pos="4571886" algn="l"/>
                <a:tab pos="5486263" algn="l"/>
                <a:tab pos="6400640" algn="l"/>
                <a:tab pos="7315017" algn="l"/>
                <a:tab pos="8229394" algn="l"/>
                <a:tab pos="9143771" algn="l"/>
                <a:tab pos="10058149" algn="l"/>
              </a:tabLst>
            </a:pP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LaCl</a:t>
            </a:r>
            <a:r>
              <a:rPr lang="es-ES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scintillators</a:t>
            </a:r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166688" algn="just">
              <a:buFont typeface="Arial" panose="020B0604020202020204" pitchFamily="34" charset="0"/>
              <a:buChar char="•"/>
              <a:tabLst>
                <a:tab pos="0" algn="l"/>
                <a:tab pos="914377" algn="l"/>
                <a:tab pos="1828754" algn="l"/>
                <a:tab pos="2743131" algn="l"/>
                <a:tab pos="3657509" algn="l"/>
                <a:tab pos="4571886" algn="l"/>
                <a:tab pos="5486263" algn="l"/>
                <a:tab pos="6400640" algn="l"/>
                <a:tab pos="7315017" algn="l"/>
                <a:tab pos="8229394" algn="l"/>
                <a:tab pos="9143771" algn="l"/>
                <a:tab pos="10058149" algn="l"/>
              </a:tabLst>
            </a:pP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Position sensitive </a:t>
            </a:r>
            <a:r>
              <a:rPr lang="es-E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SiPM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PETsys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readout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electronics</a:t>
            </a:r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8" name="Picture 2" descr="https://lh3.googleusercontent.com/wo3gJ-nOZuDZ0i9GJ6NKblwAZfRtskkj-jihqRWYl1M8hO0gBrvHzWU8L7VA_QGzLHf0tYms7bxnn7yHRIcWWWZYa_eFLabDxaS6vnLS42V1ltIA2spJdoOWtiWk9qXJq6l8TSaOmFFm2FQM-T6BzdfY3X1yI7Ke5p2NpArx25H1ZmqETsXp864OfNThmNfWcGyYE5CPxSRjTwZ08Wv0anOnxnV0OVfEQm0nt6ceV7PBtRjqYtb-muUSxUUecO6EvuwviLiwTPRi1jCsDzuKAqZXq2wRH8Jxd_7AcVJ8l-S_t7EgfhuXIn4FMoCD-D4DHjZTTIy-Nj5Lvxant5U6MkqP41baQhRkneUaYyCVYAHXY6IXl9hhJfKXl63DQwWhHXFWLmlXT6ykVm2WG27NYyxcd3FtqyxJo6cAW64jrpAqxbQK3PHPgt_jfkbsAn3FUwzxil8LS5AgT7V4o8bxzRnVdQd2VlXNdjmBXA9724517dLbWdQZ5R5tEcGn6SgSz1vu6UEhUHe9kLIuGzon-tAOr-_2dTojXNS9r4Rtzin-sSdmi7-UH7R3C8mmNBs6N3nHNx5LsJgEHci5PXVItaa82VujaWp00AU8hasfvS0MA0k-FqnT3NJ_Gr6tStjCA6MyMHxA8k8KKhTjsyxagMNc9-uHClixgvrKRP4LoV8kMsHJ8wHOPu90tap02DzqTKg8iWh5OZ1qTwajkP_9x1ni=w1455-h1091-no?authuser=1">
            <a:extLst>
              <a:ext uri="{FF2B5EF4-FFF2-40B4-BE49-F238E27FC236}">
                <a16:creationId xmlns:a16="http://schemas.microsoft.com/office/drawing/2014/main" id="{577CA0B2-98AA-4725-B16E-B87BD7AD19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7" t="6435" r="19453"/>
          <a:stretch/>
        </p:blipFill>
        <p:spPr bwMode="auto">
          <a:xfrm>
            <a:off x="1250518" y="3553389"/>
            <a:ext cx="2265996" cy="2250526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D2A81302-71B4-4B1E-8FF9-20E05D9C160E}"/>
              </a:ext>
            </a:extLst>
          </p:cNvPr>
          <p:cNvSpPr txBox="1"/>
          <p:nvPr/>
        </p:nvSpPr>
        <p:spPr>
          <a:xfrm>
            <a:off x="855865" y="6033768"/>
            <a:ext cx="72728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iTED</a:t>
            </a:r>
            <a:r>
              <a:rPr lang="en-US" i="1" dirty="0" err="1">
                <a:latin typeface="Calibri" panose="020F0502020204030204" pitchFamily="34" charset="0"/>
                <a:cs typeface="Calibri" panose="020F0502020204030204" pitchFamily="34" charset="0"/>
              </a:rPr>
              <a:t>@n_TOF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: tests at EAR1 and EAR2, </a:t>
            </a:r>
            <a:r>
              <a:rPr lang="en-US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79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Se in 2022</a:t>
            </a:r>
            <a:endParaRPr lang="en-US" sz="18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4" name="Grupo 33">
            <a:extLst>
              <a:ext uri="{FF2B5EF4-FFF2-40B4-BE49-F238E27FC236}">
                <a16:creationId xmlns:a16="http://schemas.microsoft.com/office/drawing/2014/main" id="{B7D19927-B064-4118-B365-55BC43DF3B54}"/>
              </a:ext>
            </a:extLst>
          </p:cNvPr>
          <p:cNvGrpSpPr/>
          <p:nvPr/>
        </p:nvGrpSpPr>
        <p:grpSpPr>
          <a:xfrm>
            <a:off x="4552915" y="3615752"/>
            <a:ext cx="3238997" cy="2446118"/>
            <a:chOff x="4668327" y="3573147"/>
            <a:chExt cx="3263702" cy="2460302"/>
          </a:xfrm>
        </p:grpSpPr>
        <p:pic>
          <p:nvPicPr>
            <p:cNvPr id="32" name="Imagen 31">
              <a:extLst>
                <a:ext uri="{FF2B5EF4-FFF2-40B4-BE49-F238E27FC236}">
                  <a16:creationId xmlns:a16="http://schemas.microsoft.com/office/drawing/2014/main" id="{E7965A34-29F1-4FBC-83A3-131C031DAC8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81823" y="3595794"/>
              <a:ext cx="3250206" cy="2437655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33" name="CuadroTexto 32">
              <a:extLst>
                <a:ext uri="{FF2B5EF4-FFF2-40B4-BE49-F238E27FC236}">
                  <a16:creationId xmlns:a16="http://schemas.microsoft.com/office/drawing/2014/main" id="{9585590B-AC8D-49B3-98C5-B039357602D6}"/>
                </a:ext>
              </a:extLst>
            </p:cNvPr>
            <p:cNvSpPr txBox="1"/>
            <p:nvPr/>
          </p:nvSpPr>
          <p:spPr>
            <a:xfrm>
              <a:off x="4668327" y="3573147"/>
              <a:ext cx="873957" cy="369332"/>
            </a:xfrm>
            <a:prstGeom prst="rect">
              <a:avLst/>
            </a:prstGeom>
            <a:solidFill>
              <a:srgbClr val="000000">
                <a:alpha val="6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s-ES" b="1" dirty="0">
                  <a:solidFill>
                    <a:schemeClr val="bg1"/>
                  </a:solidFill>
                  <a:latin typeface="Calibri" panose="020F0502020204030204" pitchFamily="34" charset="0"/>
                </a:rPr>
                <a:t>4 </a:t>
              </a:r>
              <a:r>
                <a:rPr lang="es-ES" b="1" dirty="0" err="1">
                  <a:solidFill>
                    <a:schemeClr val="bg1"/>
                  </a:solidFill>
                  <a:latin typeface="Calibri" panose="020F0502020204030204" pitchFamily="34" charset="0"/>
                </a:rPr>
                <a:t>iTEDs</a:t>
              </a:r>
              <a:endParaRPr lang="en-US" b="1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2000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3" grpId="0"/>
      <p:bldP spid="24" grpId="0"/>
      <p:bldP spid="26" grpId="0"/>
      <p:bldP spid="4" grpId="0" animBg="1"/>
      <p:bldP spid="27" grpId="0"/>
      <p:bldP spid="27" grpId="1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0839564-C99F-484C-BF46-66388F75E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13</a:t>
            </a:fld>
            <a:endParaRPr lang="es-ES_tradnl"/>
          </a:p>
        </p:txBody>
      </p:sp>
      <p:sp>
        <p:nvSpPr>
          <p:cNvPr id="10" name="Título 9">
            <a:extLst>
              <a:ext uri="{FF2B5EF4-FFF2-40B4-BE49-F238E27FC236}">
                <a16:creationId xmlns:a16="http://schemas.microsoft.com/office/drawing/2014/main" id="{1C58C1EE-405F-49D0-8CF5-29071E3CB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13771"/>
            <a:ext cx="8515672" cy="550933"/>
          </a:xfrm>
        </p:spPr>
        <p:txBody>
          <a:bodyPr/>
          <a:lstStyle/>
          <a:p>
            <a:r>
              <a:rPr lang="es-ES" dirty="0" err="1"/>
              <a:t>Unstable</a:t>
            </a:r>
            <a:r>
              <a:rPr lang="es-ES" dirty="0"/>
              <a:t> </a:t>
            </a:r>
            <a:r>
              <a:rPr lang="es-ES" dirty="0" err="1"/>
              <a:t>isotopes</a:t>
            </a:r>
            <a:r>
              <a:rPr lang="es-ES" dirty="0"/>
              <a:t>: </a:t>
            </a:r>
            <a:r>
              <a:rPr lang="es-ES" dirty="0" err="1"/>
              <a:t>low-mass</a:t>
            </a:r>
            <a:r>
              <a:rPr lang="es-ES" dirty="0"/>
              <a:t> &amp; </a:t>
            </a:r>
            <a:r>
              <a:rPr lang="es-ES" dirty="0" err="1"/>
              <a:t>high-activity</a:t>
            </a:r>
            <a:endParaRPr lang="en-US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D53AAF59-D027-4DAB-A949-7A86BCA07EFC}"/>
              </a:ext>
            </a:extLst>
          </p:cNvPr>
          <p:cNvSpPr txBox="1"/>
          <p:nvPr/>
        </p:nvSpPr>
        <p:spPr>
          <a:xfrm>
            <a:off x="304800" y="778200"/>
            <a:ext cx="4041812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challenge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9F53344-D2B0-4625-A8FD-35F4F2C4C44D}"/>
              </a:ext>
            </a:extLst>
          </p:cNvPr>
          <p:cNvSpPr txBox="1"/>
          <p:nvPr/>
        </p:nvSpPr>
        <p:spPr>
          <a:xfrm>
            <a:off x="4778660" y="778200"/>
            <a:ext cx="4041812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n_TOF </a:t>
            </a:r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solution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6C39159B-97EE-4DA6-B62B-E2A9E8820AB8}"/>
              </a:ext>
            </a:extLst>
          </p:cNvPr>
          <p:cNvSpPr/>
          <p:nvPr/>
        </p:nvSpPr>
        <p:spPr>
          <a:xfrm>
            <a:off x="304800" y="797997"/>
            <a:ext cx="4041812" cy="237206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1818250-7296-49DB-B065-5D1B165450BA}"/>
              </a:ext>
            </a:extLst>
          </p:cNvPr>
          <p:cNvSpPr txBox="1"/>
          <p:nvPr/>
        </p:nvSpPr>
        <p:spPr>
          <a:xfrm>
            <a:off x="270374" y="1339548"/>
            <a:ext cx="408180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900" dirty="0" err="1">
                <a:latin typeface="Calibri" panose="020F0502020204030204" pitchFamily="34" charset="0"/>
              </a:rPr>
              <a:t>Activity</a:t>
            </a:r>
            <a:r>
              <a:rPr lang="es-ES" sz="1900" dirty="0">
                <a:latin typeface="Calibri" panose="020F0502020204030204" pitchFamily="34" charset="0"/>
              </a:rPr>
              <a:t> and </a:t>
            </a:r>
            <a:r>
              <a:rPr lang="es-ES" sz="1900" dirty="0" err="1">
                <a:latin typeface="Calibri" panose="020F0502020204030204" pitchFamily="34" charset="0"/>
              </a:rPr>
              <a:t>limited</a:t>
            </a:r>
            <a:r>
              <a:rPr lang="es-ES" sz="1900" dirty="0">
                <a:latin typeface="Calibri" panose="020F0502020204030204" pitchFamily="34" charset="0"/>
              </a:rPr>
              <a:t> </a:t>
            </a:r>
            <a:r>
              <a:rPr lang="es-ES" sz="1900" dirty="0" err="1">
                <a:latin typeface="Calibri" panose="020F0502020204030204" pitchFamily="34" charset="0"/>
              </a:rPr>
              <a:t>mass</a:t>
            </a:r>
            <a:r>
              <a:rPr lang="es-ES" sz="1900" dirty="0">
                <a:latin typeface="Calibri" panose="020F0502020204030204" pitchFamily="34" charset="0"/>
              </a:rPr>
              <a:t> </a:t>
            </a:r>
            <a:r>
              <a:rPr lang="es-ES" sz="1900" dirty="0" err="1">
                <a:latin typeface="Calibri" panose="020F0502020204030204" pitchFamily="34" charset="0"/>
              </a:rPr>
              <a:t>of</a:t>
            </a:r>
            <a:r>
              <a:rPr lang="es-ES" sz="1900" dirty="0">
                <a:latin typeface="Calibri" panose="020F0502020204030204" pitchFamily="34" charset="0"/>
              </a:rPr>
              <a:t> </a:t>
            </a:r>
            <a:r>
              <a:rPr lang="es-ES" sz="1900" dirty="0" err="1">
                <a:latin typeface="Calibri" panose="020F0502020204030204" pitchFamily="34" charset="0"/>
              </a:rPr>
              <a:t>the</a:t>
            </a:r>
            <a:r>
              <a:rPr lang="es-ES" sz="1900" dirty="0">
                <a:latin typeface="Calibri" panose="020F0502020204030204" pitchFamily="34" charset="0"/>
              </a:rPr>
              <a:t> radioactive </a:t>
            </a:r>
            <a:r>
              <a:rPr lang="es-ES" sz="1900" dirty="0" err="1">
                <a:latin typeface="Calibri" panose="020F0502020204030204" pitchFamily="34" charset="0"/>
              </a:rPr>
              <a:t>isotopes</a:t>
            </a:r>
            <a:r>
              <a:rPr lang="es-ES" sz="1900" dirty="0">
                <a:latin typeface="Calibri" panose="020F0502020204030204" pitchFamily="34" charset="0"/>
              </a:rPr>
              <a:t> </a:t>
            </a:r>
            <a:r>
              <a:rPr lang="es-ES" sz="1900" dirty="0" err="1">
                <a:latin typeface="Calibri" panose="020F0502020204030204" pitchFamily="34" charset="0"/>
              </a:rPr>
              <a:t>of</a:t>
            </a:r>
            <a:r>
              <a:rPr lang="es-ES" sz="1900" dirty="0">
                <a:latin typeface="Calibri" panose="020F0502020204030204" pitchFamily="34" charset="0"/>
              </a:rPr>
              <a:t> </a:t>
            </a:r>
            <a:r>
              <a:rPr lang="es-ES" sz="1900" dirty="0" err="1">
                <a:latin typeface="Calibri" panose="020F0502020204030204" pitchFamily="34" charset="0"/>
              </a:rPr>
              <a:t>interest</a:t>
            </a:r>
            <a:r>
              <a:rPr lang="es-ES" sz="1900" dirty="0">
                <a:latin typeface="Calibri" panose="020F0502020204030204" pitchFamily="34" charset="0"/>
              </a:rPr>
              <a:t> in nuclear </a:t>
            </a:r>
            <a:r>
              <a:rPr lang="es-ES" sz="1900" dirty="0" err="1">
                <a:latin typeface="Calibri" panose="020F0502020204030204" pitchFamily="34" charset="0"/>
              </a:rPr>
              <a:t>technology</a:t>
            </a:r>
            <a:r>
              <a:rPr lang="es-ES" sz="1900" dirty="0">
                <a:latin typeface="Calibri" panose="020F0502020204030204" pitchFamily="34" charset="0"/>
              </a:rPr>
              <a:t> (</a:t>
            </a:r>
            <a:r>
              <a:rPr lang="es-ES" sz="1900" i="1" u="sng" dirty="0" err="1">
                <a:latin typeface="Calibri" panose="020F0502020204030204" pitchFamily="34" charset="0"/>
              </a:rPr>
              <a:t>actinides</a:t>
            </a:r>
            <a:r>
              <a:rPr lang="es-ES" sz="1900" dirty="0">
                <a:latin typeface="Calibri" panose="020F0502020204030204" pitchFamily="34" charset="0"/>
              </a:rPr>
              <a:t>) and  </a:t>
            </a:r>
            <a:r>
              <a:rPr lang="es-ES" sz="1900" dirty="0" err="1">
                <a:latin typeface="Calibri" panose="020F0502020204030204" pitchFamily="34" charset="0"/>
              </a:rPr>
              <a:t>astrophysics</a:t>
            </a:r>
            <a:r>
              <a:rPr lang="es-ES" sz="1900" dirty="0">
                <a:latin typeface="Calibri" panose="020F0502020204030204" pitchFamily="34" charset="0"/>
              </a:rPr>
              <a:t> (</a:t>
            </a:r>
            <a:r>
              <a:rPr lang="es-ES" sz="1900" i="1" u="sng" dirty="0" err="1">
                <a:latin typeface="Calibri" panose="020F0502020204030204" pitchFamily="34" charset="0"/>
              </a:rPr>
              <a:t>branching</a:t>
            </a:r>
            <a:r>
              <a:rPr lang="es-ES" sz="1900" i="1" u="sng" dirty="0">
                <a:latin typeface="Calibri" panose="020F0502020204030204" pitchFamily="34" charset="0"/>
              </a:rPr>
              <a:t> </a:t>
            </a:r>
            <a:r>
              <a:rPr lang="es-ES" sz="1900" i="1" u="sng" dirty="0" err="1">
                <a:latin typeface="Calibri" panose="020F0502020204030204" pitchFamily="34" charset="0"/>
              </a:rPr>
              <a:t>points</a:t>
            </a:r>
            <a:r>
              <a:rPr lang="es-ES" sz="1900" dirty="0">
                <a:latin typeface="Calibri" panose="020F0502020204030204" pitchFamily="34" charset="0"/>
              </a:rPr>
              <a:t>).</a:t>
            </a:r>
          </a:p>
          <a:p>
            <a:pPr algn="just"/>
            <a:r>
              <a:rPr lang="es-ES" sz="1900" dirty="0">
                <a:latin typeface="Calibri" panose="020F0502020204030204" pitchFamily="34" charset="0"/>
              </a:rPr>
              <a:t>          =&gt; </a:t>
            </a:r>
            <a:r>
              <a:rPr lang="es-ES" sz="1900" dirty="0" err="1">
                <a:latin typeface="Calibri" panose="020F0502020204030204" pitchFamily="34" charset="0"/>
              </a:rPr>
              <a:t>Require</a:t>
            </a:r>
            <a:r>
              <a:rPr lang="es-ES" sz="1900" dirty="0">
                <a:latin typeface="Calibri" panose="020F0502020204030204" pitchFamily="34" charset="0"/>
              </a:rPr>
              <a:t> </a:t>
            </a:r>
            <a:r>
              <a:rPr lang="es-ES" sz="1900" b="1" dirty="0" err="1">
                <a:latin typeface="Calibri" panose="020F0502020204030204" pitchFamily="34" charset="0"/>
              </a:rPr>
              <a:t>high</a:t>
            </a:r>
            <a:r>
              <a:rPr lang="es-ES" sz="1900" b="1" dirty="0">
                <a:latin typeface="Calibri" panose="020F0502020204030204" pitchFamily="34" charset="0"/>
              </a:rPr>
              <a:t> </a:t>
            </a:r>
            <a:r>
              <a:rPr lang="es-ES" sz="1900" b="1" dirty="0" err="1">
                <a:latin typeface="Calibri" panose="020F0502020204030204" pitchFamily="34" charset="0"/>
              </a:rPr>
              <a:t>efficiency</a:t>
            </a:r>
            <a:endParaRPr lang="es-ES" sz="1900" b="1" dirty="0">
              <a:latin typeface="Calibri" panose="020F0502020204030204" pitchFamily="34" charset="0"/>
            </a:endParaRPr>
          </a:p>
          <a:p>
            <a:pPr algn="just"/>
            <a:r>
              <a:rPr lang="es-ES" sz="1900" dirty="0">
                <a:latin typeface="Calibri" panose="020F0502020204030204" pitchFamily="34" charset="0"/>
              </a:rPr>
              <a:t>          =&gt; </a:t>
            </a:r>
            <a:r>
              <a:rPr lang="es-ES" sz="1900" dirty="0" err="1">
                <a:latin typeface="Calibri" panose="020F0502020204030204" pitchFamily="34" charset="0"/>
              </a:rPr>
              <a:t>Require</a:t>
            </a:r>
            <a:r>
              <a:rPr lang="es-ES" sz="1900" dirty="0">
                <a:latin typeface="Calibri" panose="020F0502020204030204" pitchFamily="34" charset="0"/>
              </a:rPr>
              <a:t> </a:t>
            </a:r>
            <a:r>
              <a:rPr lang="es-ES" sz="1900" b="1" dirty="0" err="1">
                <a:latin typeface="Calibri" panose="020F0502020204030204" pitchFamily="34" charset="0"/>
              </a:rPr>
              <a:t>background</a:t>
            </a:r>
            <a:r>
              <a:rPr lang="es-ES" sz="1900" b="1" dirty="0">
                <a:latin typeface="Calibri" panose="020F0502020204030204" pitchFamily="34" charset="0"/>
              </a:rPr>
              <a:t> </a:t>
            </a:r>
            <a:r>
              <a:rPr lang="es-ES" sz="1900" b="1" dirty="0" err="1">
                <a:latin typeface="Calibri" panose="020F0502020204030204" pitchFamily="34" charset="0"/>
              </a:rPr>
              <a:t>reduction</a:t>
            </a:r>
            <a:endParaRPr lang="en-US" sz="1900" b="1" dirty="0">
              <a:latin typeface="Calibri" panose="020F0502020204030204" pitchFamily="34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68F417E-1563-4E0E-807B-F9E53A8067B9}"/>
              </a:ext>
            </a:extLst>
          </p:cNvPr>
          <p:cNvSpPr txBox="1"/>
          <p:nvPr/>
        </p:nvSpPr>
        <p:spPr>
          <a:xfrm>
            <a:off x="855865" y="5949280"/>
            <a:ext cx="72728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TAC</a:t>
            </a:r>
            <a:r>
              <a:rPr lang="en-US" i="1" dirty="0" err="1">
                <a:latin typeface="Calibri" panose="020F0502020204030204" pitchFamily="34" charset="0"/>
                <a:cs typeface="Calibri" panose="020F0502020204030204" pitchFamily="34" charset="0"/>
              </a:rPr>
              <a:t>@n_TOF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1800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233, 234, 238</a:t>
            </a: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U, </a:t>
            </a:r>
            <a:r>
              <a:rPr lang="en-US" sz="1800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237</a:t>
            </a: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Np, </a:t>
            </a:r>
            <a:r>
              <a:rPr lang="en-US" sz="1800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240</a:t>
            </a: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Pu, </a:t>
            </a:r>
            <a:r>
              <a:rPr lang="en-US" sz="1800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241,243</a:t>
            </a: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Am</a:t>
            </a:r>
            <a:endParaRPr lang="en-US" sz="1800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Picture 3" descr="\\cern.ch\dfs\Users\c\cguerrer\Documents\My Pictures\CERNnTOF_foto_HQ.jpg">
            <a:extLst>
              <a:ext uri="{FF2B5EF4-FFF2-40B4-BE49-F238E27FC236}">
                <a16:creationId xmlns:a16="http://schemas.microsoft.com/office/drawing/2014/main" id="{28B04E6B-3E3B-4B5A-B570-0A63063A6A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400" y="1459650"/>
            <a:ext cx="4041812" cy="2689661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upo 41">
            <a:extLst>
              <a:ext uri="{FF2B5EF4-FFF2-40B4-BE49-F238E27FC236}">
                <a16:creationId xmlns:a16="http://schemas.microsoft.com/office/drawing/2014/main" id="{47B6010A-775E-4119-937E-668CCD5ADBB7}"/>
              </a:ext>
            </a:extLst>
          </p:cNvPr>
          <p:cNvGrpSpPr/>
          <p:nvPr/>
        </p:nvGrpSpPr>
        <p:grpSpPr>
          <a:xfrm>
            <a:off x="152400" y="3212976"/>
            <a:ext cx="8812088" cy="2745596"/>
            <a:chOff x="152400" y="3419708"/>
            <a:chExt cx="8812088" cy="2745596"/>
          </a:xfrm>
        </p:grpSpPr>
        <p:sp>
          <p:nvSpPr>
            <p:cNvPr id="43" name="24 Rectángulo redondeado">
              <a:extLst>
                <a:ext uri="{FF2B5EF4-FFF2-40B4-BE49-F238E27FC236}">
                  <a16:creationId xmlns:a16="http://schemas.microsoft.com/office/drawing/2014/main" id="{A0005AFA-3A0B-47AE-89E6-E6A12250623D}"/>
                </a:ext>
              </a:extLst>
            </p:cNvPr>
            <p:cNvSpPr/>
            <p:nvPr/>
          </p:nvSpPr>
          <p:spPr bwMode="auto">
            <a:xfrm>
              <a:off x="6145088" y="3489342"/>
              <a:ext cx="2819400" cy="2675962"/>
            </a:xfrm>
            <a:prstGeom prst="round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" name="24 Rectángulo redondeado">
              <a:extLst>
                <a:ext uri="{FF2B5EF4-FFF2-40B4-BE49-F238E27FC236}">
                  <a16:creationId xmlns:a16="http://schemas.microsoft.com/office/drawing/2014/main" id="{D2C25165-726C-441A-995D-1FA0B512FE55}"/>
                </a:ext>
              </a:extLst>
            </p:cNvPr>
            <p:cNvSpPr/>
            <p:nvPr/>
          </p:nvSpPr>
          <p:spPr bwMode="auto">
            <a:xfrm>
              <a:off x="3122573" y="3489342"/>
              <a:ext cx="2819400" cy="2675962"/>
            </a:xfrm>
            <a:prstGeom prst="round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" name="24 Rectángulo redondeado">
              <a:extLst>
                <a:ext uri="{FF2B5EF4-FFF2-40B4-BE49-F238E27FC236}">
                  <a16:creationId xmlns:a16="http://schemas.microsoft.com/office/drawing/2014/main" id="{1D56B66C-0E64-45D0-9A9A-A2E5C0BF3C0C}"/>
                </a:ext>
              </a:extLst>
            </p:cNvPr>
            <p:cNvSpPr/>
            <p:nvPr/>
          </p:nvSpPr>
          <p:spPr bwMode="auto">
            <a:xfrm>
              <a:off x="152400" y="3489338"/>
              <a:ext cx="2819400" cy="2675962"/>
            </a:xfrm>
            <a:prstGeom prst="round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pic>
          <p:nvPicPr>
            <p:cNvPr id="46" name="Picture 104" descr="TAC_nene_zoom.png">
              <a:extLst>
                <a:ext uri="{FF2B5EF4-FFF2-40B4-BE49-F238E27FC236}">
                  <a16:creationId xmlns:a16="http://schemas.microsoft.com/office/drawing/2014/main" id="{89818D96-8478-4968-AA83-3E721B2446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/>
            <a:srcRect t="7667" b="-1"/>
            <a:stretch/>
          </p:blipFill>
          <p:spPr bwMode="auto">
            <a:xfrm>
              <a:off x="304800" y="3645022"/>
              <a:ext cx="2546350" cy="2384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" name="Picture 21" descr="TAC_Multi.png">
              <a:extLst>
                <a:ext uri="{FF2B5EF4-FFF2-40B4-BE49-F238E27FC236}">
                  <a16:creationId xmlns:a16="http://schemas.microsoft.com/office/drawing/2014/main" id="{D2E264E3-00E2-4F4C-BB3A-6FED8D63A6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/>
            <a:srcRect t="9584"/>
            <a:stretch/>
          </p:blipFill>
          <p:spPr bwMode="auto">
            <a:xfrm>
              <a:off x="6296319" y="3789040"/>
              <a:ext cx="2545630" cy="2232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" name="Picture 22" descr="TAC_Esum.png">
              <a:extLst>
                <a:ext uri="{FF2B5EF4-FFF2-40B4-BE49-F238E27FC236}">
                  <a16:creationId xmlns:a16="http://schemas.microsoft.com/office/drawing/2014/main" id="{76DD84A7-B349-4833-8C2F-44F935E938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/>
            <a:srcRect t="5833"/>
            <a:stretch/>
          </p:blipFill>
          <p:spPr bwMode="auto">
            <a:xfrm>
              <a:off x="3275856" y="3645022"/>
              <a:ext cx="2545630" cy="2324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" name="27 CuadroTexto">
              <a:extLst>
                <a:ext uri="{FF2B5EF4-FFF2-40B4-BE49-F238E27FC236}">
                  <a16:creationId xmlns:a16="http://schemas.microsoft.com/office/drawing/2014/main" id="{B134D6DE-769E-416B-8564-6883A4E316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7584" y="3429000"/>
              <a:ext cx="183992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Calibri" pitchFamily="34" charset="0"/>
                </a:rPr>
                <a:t>Neutron energy </a:t>
              </a:r>
            </a:p>
          </p:txBody>
        </p:sp>
        <p:sp>
          <p:nvSpPr>
            <p:cNvPr id="50" name="28 CuadroTexto">
              <a:extLst>
                <a:ext uri="{FF2B5EF4-FFF2-40B4-BE49-F238E27FC236}">
                  <a16:creationId xmlns:a16="http://schemas.microsoft.com/office/drawing/2014/main" id="{A46F0CE8-0F25-45D2-A0A1-6402A248D8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0085" y="3447854"/>
              <a:ext cx="198069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Calibri" pitchFamily="34" charset="0"/>
                </a:rPr>
                <a:t>Deposited energy </a:t>
              </a:r>
            </a:p>
          </p:txBody>
        </p:sp>
        <p:sp>
          <p:nvSpPr>
            <p:cNvPr id="51" name="29 CuadroTexto">
              <a:extLst>
                <a:ext uri="{FF2B5EF4-FFF2-40B4-BE49-F238E27FC236}">
                  <a16:creationId xmlns:a16="http://schemas.microsoft.com/office/drawing/2014/main" id="{75848ED6-8E94-46A1-B7CD-EE11D8B297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77608" y="3419708"/>
              <a:ext cx="132278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Calibri" pitchFamily="34" charset="0"/>
                </a:rPr>
                <a:t>Multiplicity</a:t>
              </a:r>
            </a:p>
          </p:txBody>
        </p:sp>
      </p:grpSp>
      <p:sp>
        <p:nvSpPr>
          <p:cNvPr id="15" name="TextShape 2">
            <a:extLst>
              <a:ext uri="{FF2B5EF4-FFF2-40B4-BE49-F238E27FC236}">
                <a16:creationId xmlns:a16="http://schemas.microsoft.com/office/drawing/2014/main" id="{24CF7D3B-EF3B-4C8E-A0FF-64CE5A3FD24D}"/>
              </a:ext>
            </a:extLst>
          </p:cNvPr>
          <p:cNvSpPr txBox="1"/>
          <p:nvPr/>
        </p:nvSpPr>
        <p:spPr>
          <a:xfrm>
            <a:off x="120243" y="4075526"/>
            <a:ext cx="9314421" cy="1687630"/>
          </a:xfrm>
          <a:prstGeom prst="rect">
            <a:avLst/>
          </a:prstGeom>
          <a:noFill/>
          <a:ln>
            <a:noFill/>
          </a:ln>
        </p:spPr>
        <p:txBody>
          <a:bodyPr lIns="108847" tIns="54423" rIns="108847" bIns="54423">
            <a:normAutofit/>
          </a:bodyPr>
          <a:lstStyle/>
          <a:p>
            <a:pPr>
              <a:buClr>
                <a:srgbClr val="000000"/>
              </a:buClr>
              <a:buSzPct val="45000"/>
            </a:pPr>
            <a:r>
              <a:rPr lang="en-US" sz="2000" b="1" spc="-1" dirty="0">
                <a:latin typeface="Calibri" panose="020F0502020204030204" pitchFamily="34" charset="0"/>
                <a:cs typeface="Calibri" panose="020F0502020204030204" pitchFamily="34" charset="0"/>
              </a:rPr>
              <a:t>n_TOF Total Absorption Calorimeter (TAC):</a:t>
            </a:r>
          </a:p>
          <a:p>
            <a:pPr marL="261230" indent="-26123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40 BaF</a:t>
            </a:r>
            <a:r>
              <a:rPr lang="en-US" sz="2000" spc="-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 15 cm thick crystals =&gt; multiplicity </a:t>
            </a:r>
            <a:r>
              <a:rPr lang="en-US" sz="2000" spc="-1" dirty="0" err="1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2000" spc="-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cr</a:t>
            </a:r>
            <a:endParaRPr lang="en-US" sz="2000" spc="-1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1230" indent="-26123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95% solid angle coverage =&gt; </a:t>
            </a:r>
            <a:r>
              <a:rPr lang="en-US" sz="2000" spc="-1" dirty="0">
                <a:latin typeface="Symbol" panose="05050102010706020507" pitchFamily="18" charset="2"/>
                <a:cs typeface="Calibri" panose="020F0502020204030204" pitchFamily="34" charset="0"/>
              </a:rPr>
              <a:t>e</a:t>
            </a:r>
            <a:r>
              <a:rPr lang="en-US" sz="2000" spc="-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n,</a:t>
            </a:r>
            <a:r>
              <a:rPr lang="en-US" sz="2000" spc="-1" baseline="-25000" dirty="0">
                <a:latin typeface="Symbol" panose="05050102010706020507" pitchFamily="18" charset="2"/>
                <a:cs typeface="Calibri" panose="020F0502020204030204" pitchFamily="34" charset="0"/>
              </a:rPr>
              <a:t>g</a:t>
            </a:r>
            <a:r>
              <a:rPr lang="en-US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≈100% &amp; info on </a:t>
            </a:r>
            <a:r>
              <a:rPr lang="en-US" sz="2000" spc="-1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000" spc="-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sum</a:t>
            </a:r>
            <a:endParaRPr lang="en-US" sz="2000" spc="-1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1230" indent="-26123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S/B enhancement via conditions on the event’s </a:t>
            </a:r>
            <a:r>
              <a:rPr lang="en-US" sz="2000" spc="-1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000" spc="-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sum</a:t>
            </a:r>
            <a:r>
              <a:rPr lang="en-US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2000" spc="-1" dirty="0" err="1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2000" spc="-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cr</a:t>
            </a:r>
            <a:r>
              <a:rPr lang="en-US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17400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5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0839564-C99F-484C-BF46-66388F75E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14</a:t>
            </a:fld>
            <a:endParaRPr lang="es-ES_tradnl"/>
          </a:p>
        </p:txBody>
      </p:sp>
      <p:sp>
        <p:nvSpPr>
          <p:cNvPr id="10" name="Título 9">
            <a:extLst>
              <a:ext uri="{FF2B5EF4-FFF2-40B4-BE49-F238E27FC236}">
                <a16:creationId xmlns:a16="http://schemas.microsoft.com/office/drawing/2014/main" id="{1C58C1EE-405F-49D0-8CF5-29071E3CB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13771"/>
            <a:ext cx="8515672" cy="550933"/>
          </a:xfrm>
        </p:spPr>
        <p:txBody>
          <a:bodyPr/>
          <a:lstStyle/>
          <a:p>
            <a:r>
              <a:rPr lang="es-ES" dirty="0" err="1"/>
              <a:t>Fission</a:t>
            </a:r>
            <a:r>
              <a:rPr lang="es-ES" dirty="0"/>
              <a:t> </a:t>
            </a:r>
            <a:r>
              <a:rPr lang="es-ES" dirty="0" err="1"/>
              <a:t>background</a:t>
            </a:r>
            <a:endParaRPr lang="en-US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D53AAF59-D027-4DAB-A949-7A86BCA07EFC}"/>
              </a:ext>
            </a:extLst>
          </p:cNvPr>
          <p:cNvSpPr txBox="1"/>
          <p:nvPr/>
        </p:nvSpPr>
        <p:spPr>
          <a:xfrm>
            <a:off x="304800" y="778200"/>
            <a:ext cx="4041812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challenge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9F53344-D2B0-4625-A8FD-35F4F2C4C44D}"/>
              </a:ext>
            </a:extLst>
          </p:cNvPr>
          <p:cNvSpPr txBox="1"/>
          <p:nvPr/>
        </p:nvSpPr>
        <p:spPr>
          <a:xfrm>
            <a:off x="4778660" y="778200"/>
            <a:ext cx="4041812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n_TOF </a:t>
            </a:r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solution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Grafik 4">
            <a:extLst>
              <a:ext uri="{FF2B5EF4-FFF2-40B4-BE49-F238E27FC236}">
                <a16:creationId xmlns:a16="http://schemas.microsoft.com/office/drawing/2014/main" id="{14654330-EC9F-4270-854B-6F32C490C6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522" b="10276"/>
          <a:stretch/>
        </p:blipFill>
        <p:spPr>
          <a:xfrm>
            <a:off x="4981335" y="1428115"/>
            <a:ext cx="3636462" cy="224196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4 Imagen">
            <a:extLst>
              <a:ext uri="{FF2B5EF4-FFF2-40B4-BE49-F238E27FC236}">
                <a16:creationId xmlns:a16="http://schemas.microsoft.com/office/drawing/2014/main" id="{EE3A7FDE-7AAE-46AE-9A8F-05C2363DA6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93" y="3791047"/>
            <a:ext cx="4286117" cy="177728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B65207CF-7C8F-4B78-A608-19AC76F88D8E}"/>
              </a:ext>
            </a:extLst>
          </p:cNvPr>
          <p:cNvSpPr/>
          <p:nvPr/>
        </p:nvSpPr>
        <p:spPr>
          <a:xfrm>
            <a:off x="304800" y="797997"/>
            <a:ext cx="4041812" cy="237206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22E6CF8-9ED0-4D4D-A0D5-B57A2235FDAA}"/>
              </a:ext>
            </a:extLst>
          </p:cNvPr>
          <p:cNvSpPr txBox="1"/>
          <p:nvPr/>
        </p:nvSpPr>
        <p:spPr>
          <a:xfrm>
            <a:off x="386172" y="1375028"/>
            <a:ext cx="3897796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900" dirty="0" err="1">
                <a:latin typeface="Calibri" panose="020F0502020204030204" pitchFamily="34" charset="0"/>
              </a:rPr>
              <a:t>Fission</a:t>
            </a:r>
            <a:r>
              <a:rPr lang="es-ES" sz="1900" dirty="0">
                <a:latin typeface="Calibri" panose="020F0502020204030204" pitchFamily="34" charset="0"/>
              </a:rPr>
              <a:t> competes </a:t>
            </a:r>
            <a:r>
              <a:rPr lang="es-ES" sz="1900" dirty="0" err="1">
                <a:latin typeface="Calibri" panose="020F0502020204030204" pitchFamily="34" charset="0"/>
              </a:rPr>
              <a:t>with</a:t>
            </a:r>
            <a:r>
              <a:rPr lang="es-ES" sz="1900" dirty="0">
                <a:latin typeface="Calibri" panose="020F0502020204030204" pitchFamily="34" charset="0"/>
              </a:rPr>
              <a:t> capture, </a:t>
            </a:r>
            <a:r>
              <a:rPr lang="es-ES" sz="1900" dirty="0" err="1">
                <a:latin typeface="Calibri" panose="020F0502020204030204" pitchFamily="34" charset="0"/>
              </a:rPr>
              <a:t>with</a:t>
            </a:r>
            <a:r>
              <a:rPr lang="es-ES" sz="1900" dirty="0">
                <a:latin typeface="Calibri" panose="020F0502020204030204" pitchFamily="34" charset="0"/>
              </a:rPr>
              <a:t> more and more </a:t>
            </a:r>
            <a:r>
              <a:rPr lang="es-ES" sz="1900" dirty="0" err="1">
                <a:latin typeface="Calibri" panose="020F0502020204030204" pitchFamily="34" charset="0"/>
              </a:rPr>
              <a:t>energetic</a:t>
            </a:r>
            <a:r>
              <a:rPr lang="es-ES" sz="1900" dirty="0">
                <a:latin typeface="Calibri" panose="020F0502020204030204" pitchFamily="34" charset="0"/>
              </a:rPr>
              <a:t> </a:t>
            </a:r>
            <a:r>
              <a:rPr lang="es-ES" sz="1900" dirty="0">
                <a:latin typeface="Symbol" panose="05050102010706020507" pitchFamily="18" charset="2"/>
              </a:rPr>
              <a:t>g</a:t>
            </a:r>
            <a:r>
              <a:rPr lang="es-ES" sz="1900" dirty="0">
                <a:latin typeface="Calibri" panose="020F0502020204030204" pitchFamily="34" charset="0"/>
              </a:rPr>
              <a:t>-</a:t>
            </a:r>
            <a:r>
              <a:rPr lang="es-ES" sz="1900" dirty="0" err="1">
                <a:latin typeface="Calibri" panose="020F0502020204030204" pitchFamily="34" charset="0"/>
              </a:rPr>
              <a:t>rays</a:t>
            </a:r>
            <a:r>
              <a:rPr lang="es-ES" sz="1900" dirty="0">
                <a:latin typeface="Calibri" panose="020F0502020204030204" pitchFamily="34" charset="0"/>
              </a:rPr>
              <a:t> </a:t>
            </a:r>
            <a:r>
              <a:rPr lang="es-ES" sz="1900" dirty="0" err="1">
                <a:latin typeface="Calibri" panose="020F0502020204030204" pitchFamily="34" charset="0"/>
              </a:rPr>
              <a:t>emitted</a:t>
            </a:r>
            <a:r>
              <a:rPr lang="es-ES" sz="1900" dirty="0">
                <a:latin typeface="Calibri" panose="020F0502020204030204" pitchFamily="34" charset="0"/>
              </a:rPr>
              <a:t> in </a:t>
            </a:r>
            <a:r>
              <a:rPr lang="es-ES" sz="1900" dirty="0" err="1">
                <a:latin typeface="Calibri" panose="020F0502020204030204" pitchFamily="34" charset="0"/>
              </a:rPr>
              <a:t>fission</a:t>
            </a:r>
            <a:r>
              <a:rPr lang="es-ES" sz="1900" dirty="0">
                <a:latin typeface="Calibri" panose="020F0502020204030204" pitchFamily="34" charset="0"/>
              </a:rPr>
              <a:t> </a:t>
            </a:r>
            <a:r>
              <a:rPr lang="es-ES" sz="1900" dirty="0" err="1">
                <a:latin typeface="Calibri" panose="020F0502020204030204" pitchFamily="34" charset="0"/>
              </a:rPr>
              <a:t>than</a:t>
            </a:r>
            <a:r>
              <a:rPr lang="es-ES" sz="1900" dirty="0">
                <a:latin typeface="Calibri" panose="020F0502020204030204" pitchFamily="34" charset="0"/>
              </a:rPr>
              <a:t> in capture.</a:t>
            </a:r>
          </a:p>
          <a:p>
            <a:pPr algn="just"/>
            <a:r>
              <a:rPr lang="es-ES" sz="1900" dirty="0">
                <a:latin typeface="Symbol" panose="05050102010706020507" pitchFamily="18" charset="2"/>
              </a:rPr>
              <a:t>        </a:t>
            </a:r>
          </a:p>
          <a:p>
            <a:pPr algn="just"/>
            <a:r>
              <a:rPr lang="es-ES" sz="1900" dirty="0">
                <a:latin typeface="Symbol" panose="05050102010706020507" pitchFamily="18" charset="2"/>
              </a:rPr>
              <a:t>     </a:t>
            </a:r>
            <a:r>
              <a:rPr lang="es-ES" sz="1900" dirty="0">
                <a:latin typeface="Calibri" panose="020F0502020204030204" pitchFamily="34" charset="0"/>
              </a:rPr>
              <a:t>=&gt; </a:t>
            </a:r>
            <a:r>
              <a:rPr lang="es-ES" sz="1900" dirty="0">
                <a:latin typeface="Symbol" panose="05050102010706020507" pitchFamily="18" charset="2"/>
              </a:rPr>
              <a:t>g</a:t>
            </a:r>
            <a:r>
              <a:rPr lang="es-ES" sz="1900" dirty="0">
                <a:latin typeface="Calibri" panose="020F0502020204030204" pitchFamily="34" charset="0"/>
              </a:rPr>
              <a:t>-</a:t>
            </a:r>
            <a:r>
              <a:rPr lang="es-ES" sz="1900" dirty="0" err="1">
                <a:latin typeface="Calibri" panose="020F0502020204030204" pitchFamily="34" charset="0"/>
              </a:rPr>
              <a:t>ray</a:t>
            </a:r>
            <a:r>
              <a:rPr lang="es-ES" sz="1900" dirty="0">
                <a:latin typeface="Calibri" panose="020F0502020204030204" pitchFamily="34" charset="0"/>
              </a:rPr>
              <a:t> </a:t>
            </a:r>
            <a:r>
              <a:rPr lang="es-ES" sz="1900" dirty="0" err="1">
                <a:latin typeface="Calibri" panose="020F0502020204030204" pitchFamily="34" charset="0"/>
              </a:rPr>
              <a:t>background</a:t>
            </a:r>
            <a:r>
              <a:rPr lang="es-ES" sz="1900" dirty="0">
                <a:latin typeface="Calibri" panose="020F0502020204030204" pitchFamily="34" charset="0"/>
              </a:rPr>
              <a:t> </a:t>
            </a:r>
            <a:r>
              <a:rPr lang="es-ES" sz="1900" dirty="0" err="1">
                <a:latin typeface="Calibri" panose="020F0502020204030204" pitchFamily="34" charset="0"/>
              </a:rPr>
              <a:t>from</a:t>
            </a:r>
            <a:r>
              <a:rPr lang="es-ES" sz="1900" dirty="0">
                <a:latin typeface="Calibri" panose="020F0502020204030204" pitchFamily="34" charset="0"/>
              </a:rPr>
              <a:t> </a:t>
            </a:r>
            <a:r>
              <a:rPr lang="es-ES" sz="1900" dirty="0" err="1">
                <a:latin typeface="Calibri" panose="020F0502020204030204" pitchFamily="34" charset="0"/>
              </a:rPr>
              <a:t>fission</a:t>
            </a:r>
            <a:endParaRPr lang="en-US" sz="1900" b="1" dirty="0">
              <a:latin typeface="Calibri" panose="020F0502020204030204" pitchFamily="34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20F549AE-D985-4BF3-8852-DA24804946BA}"/>
              </a:ext>
            </a:extLst>
          </p:cNvPr>
          <p:cNvSpPr txBox="1"/>
          <p:nvPr/>
        </p:nvSpPr>
        <p:spPr>
          <a:xfrm>
            <a:off x="855865" y="5989404"/>
            <a:ext cx="72728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TAC</a:t>
            </a:r>
            <a:r>
              <a:rPr lang="en-US" i="1" dirty="0" err="1">
                <a:latin typeface="Calibri" panose="020F0502020204030204" pitchFamily="34" charset="0"/>
                <a:cs typeface="Calibri" panose="020F0502020204030204" pitchFamily="34" charset="0"/>
              </a:rPr>
              <a:t>@n_TOF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1800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233</a:t>
            </a: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U, </a:t>
            </a:r>
            <a:r>
              <a:rPr lang="en-US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235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U and, soon, </a:t>
            </a:r>
            <a:r>
              <a:rPr lang="en-US" sz="1800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239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Pu</a:t>
            </a:r>
            <a:endParaRPr lang="en-US" sz="1800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E55E3E2-5195-4892-A973-3F184FF586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5810" y="3269290"/>
            <a:ext cx="3839137" cy="2720226"/>
          </a:xfrm>
          <a:prstGeom prst="rect">
            <a:avLst/>
          </a:prstGeom>
        </p:spPr>
      </p:pic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55E09874-98CE-45E4-8DB4-3ECBB6F6E6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793" y="3728483"/>
            <a:ext cx="8568952" cy="199229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000" b="1" dirty="0">
                <a:cs typeface="Calibri" panose="020F0502020204030204" pitchFamily="34" charset="0"/>
              </a:rPr>
              <a:t>Fission tagging system for the TAC</a:t>
            </a:r>
          </a:p>
          <a:p>
            <a:pPr>
              <a:buClrTx/>
            </a:pPr>
            <a:r>
              <a:rPr lang="en-US" sz="2000" dirty="0">
                <a:cs typeface="Calibri" panose="020F0502020204030204" pitchFamily="34" charset="0"/>
              </a:rPr>
              <a:t>Compact: cylindrical chamber Ø9 cm × 12 cm</a:t>
            </a:r>
          </a:p>
          <a:p>
            <a:pPr>
              <a:buClrTx/>
            </a:pPr>
            <a:r>
              <a:rPr lang="en-US" sz="2000" dirty="0">
                <a:cs typeface="Calibri" panose="020F0502020204030204" pitchFamily="34" charset="0"/>
              </a:rPr>
              <a:t>Up to 14 samples/detectors</a:t>
            </a:r>
          </a:p>
          <a:p>
            <a:pPr>
              <a:buClrTx/>
            </a:pPr>
            <a:r>
              <a:rPr lang="en-US" sz="2000" dirty="0">
                <a:cs typeface="Calibri" panose="020F0502020204030204" pitchFamily="34" charset="0"/>
              </a:rPr>
              <a:t>Minimum material:  10 µm Al backing + 20 µm Al anodes per target</a:t>
            </a:r>
          </a:p>
          <a:p>
            <a:pPr>
              <a:buClrTx/>
            </a:pPr>
            <a:r>
              <a:rPr lang="en-US" sz="2000" dirty="0">
                <a:cs typeface="Calibri" panose="020F0502020204030204" pitchFamily="34" charset="0"/>
              </a:rPr>
              <a:t>Fast signals (34 ns FWHM using CF</a:t>
            </a:r>
            <a:r>
              <a:rPr lang="en-US" sz="2000" baseline="-25000" dirty="0">
                <a:cs typeface="Calibri" panose="020F0502020204030204" pitchFamily="34" charset="0"/>
              </a:rPr>
              <a:t>4</a:t>
            </a:r>
            <a:r>
              <a:rPr lang="en-US" sz="2000" dirty="0">
                <a:cs typeface="Calibri" panose="020F0502020204030204" pitchFamily="34" charset="0"/>
              </a:rPr>
              <a:t>) for high </a:t>
            </a:r>
            <a:r>
              <a:rPr lang="el-GR" sz="2000" dirty="0">
                <a:cs typeface="Calibri" panose="020F0502020204030204" pitchFamily="34" charset="0"/>
              </a:rPr>
              <a:t>α-</a:t>
            </a:r>
            <a:r>
              <a:rPr lang="en-US" sz="2000" dirty="0">
                <a:cs typeface="Calibri" panose="020F0502020204030204" pitchFamily="34" charset="0"/>
              </a:rPr>
              <a:t>count rates (&gt;1 MBq per anode) </a:t>
            </a:r>
          </a:p>
        </p:txBody>
      </p:sp>
    </p:spTree>
    <p:extLst>
      <p:ext uri="{BB962C8B-B14F-4D97-AF65-F5344CB8AC3E}">
        <p14:creationId xmlns:p14="http://schemas.microsoft.com/office/powerpoint/2010/main" val="3359627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uiExpand="1" build="p"/>
      <p:bldP spid="16" grpId="1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92A9029-FFCB-4CF3-BD21-2FD2A388C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15</a:t>
            </a:fld>
            <a:endParaRPr lang="es-ES_tradnl"/>
          </a:p>
        </p:txBody>
      </p:sp>
      <p:sp>
        <p:nvSpPr>
          <p:cNvPr id="21" name="Título 1">
            <a:extLst>
              <a:ext uri="{FF2B5EF4-FFF2-40B4-BE49-F238E27FC236}">
                <a16:creationId xmlns:a16="http://schemas.microsoft.com/office/drawing/2014/main" id="{5883AEDA-8D33-4F6A-811C-9BBC584B6D4E}"/>
              </a:ext>
            </a:extLst>
          </p:cNvPr>
          <p:cNvSpPr txBox="1">
            <a:spLocks/>
          </p:cNvSpPr>
          <p:nvPr/>
        </p:nvSpPr>
        <p:spPr>
          <a:xfrm>
            <a:off x="30817" y="1052736"/>
            <a:ext cx="8964975" cy="2135109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s-ES" sz="7200" dirty="0"/>
              <a:t>(</a:t>
            </a:r>
            <a:r>
              <a:rPr lang="es-ES" sz="7200" dirty="0" err="1"/>
              <a:t>n,</a:t>
            </a:r>
            <a:r>
              <a:rPr lang="es-ES" sz="7200" dirty="0" err="1">
                <a:cs typeface="Calibri" panose="020F0502020204030204" pitchFamily="34" charset="0"/>
              </a:rPr>
              <a:t>chp</a:t>
            </a:r>
            <a:r>
              <a:rPr lang="es-ES" sz="7200" dirty="0"/>
              <a:t>)</a:t>
            </a:r>
          </a:p>
          <a:p>
            <a:pPr algn="ctr"/>
            <a:r>
              <a:rPr lang="es-ES" sz="4800" dirty="0" err="1"/>
              <a:t>challenges</a:t>
            </a:r>
            <a:r>
              <a:rPr lang="es-ES" sz="4800" dirty="0"/>
              <a:t> and (n_TOF) </a:t>
            </a:r>
            <a:r>
              <a:rPr lang="es-ES" sz="4800" dirty="0" err="1"/>
              <a:t>solutions</a:t>
            </a:r>
            <a:r>
              <a:rPr lang="es-ES" sz="4800" dirty="0"/>
              <a:t> </a:t>
            </a:r>
            <a:endParaRPr lang="en-US" sz="4800" dirty="0"/>
          </a:p>
        </p:txBody>
      </p:sp>
      <p:grpSp>
        <p:nvGrpSpPr>
          <p:cNvPr id="24" name="Grupo 23">
            <a:extLst>
              <a:ext uri="{FF2B5EF4-FFF2-40B4-BE49-F238E27FC236}">
                <a16:creationId xmlns:a16="http://schemas.microsoft.com/office/drawing/2014/main" id="{925624CE-0575-4AC3-B692-C964A039BA88}"/>
              </a:ext>
            </a:extLst>
          </p:cNvPr>
          <p:cNvGrpSpPr/>
          <p:nvPr/>
        </p:nvGrpSpPr>
        <p:grpSpPr>
          <a:xfrm>
            <a:off x="1979712" y="3429000"/>
            <a:ext cx="4536504" cy="2650629"/>
            <a:chOff x="1979712" y="2564904"/>
            <a:chExt cx="5652914" cy="3514725"/>
          </a:xfrm>
        </p:grpSpPr>
        <p:pic>
          <p:nvPicPr>
            <p:cNvPr id="22" name="Imagen 21" descr="Diagrama&#10;&#10;Descripción generada automáticamente">
              <a:extLst>
                <a:ext uri="{FF2B5EF4-FFF2-40B4-BE49-F238E27FC236}">
                  <a16:creationId xmlns:a16="http://schemas.microsoft.com/office/drawing/2014/main" id="{99E733B3-7840-4241-A38D-B351B334FD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00"/>
            <a:stretch/>
          </p:blipFill>
          <p:spPr>
            <a:xfrm>
              <a:off x="1979712" y="2564904"/>
              <a:ext cx="5652914" cy="3514725"/>
            </a:xfrm>
            <a:prstGeom prst="rect">
              <a:avLst/>
            </a:prstGeom>
          </p:spPr>
        </p:pic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95DF3B47-AB1B-4146-8C4F-5E59ADC7C418}"/>
                </a:ext>
              </a:extLst>
            </p:cNvPr>
            <p:cNvSpPr/>
            <p:nvPr/>
          </p:nvSpPr>
          <p:spPr>
            <a:xfrm>
              <a:off x="1979712" y="5445224"/>
              <a:ext cx="1440160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250465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BE72A8-6872-4DDA-BC54-4CE45C767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Day-</a:t>
            </a:r>
            <a:r>
              <a:rPr lang="es-ES" dirty="0" err="1"/>
              <a:t>to</a:t>
            </a:r>
            <a:r>
              <a:rPr lang="es-ES" dirty="0"/>
              <a:t>-</a:t>
            </a:r>
            <a:r>
              <a:rPr lang="es-ES" dirty="0" err="1"/>
              <a:t>day</a:t>
            </a:r>
            <a:r>
              <a:rPr lang="es-ES" dirty="0"/>
              <a:t> (</a:t>
            </a:r>
            <a:r>
              <a:rPr lang="es-ES" dirty="0" err="1"/>
              <a:t>n,chp</a:t>
            </a:r>
            <a:r>
              <a:rPr lang="es-ES" dirty="0"/>
              <a:t>) </a:t>
            </a:r>
            <a:r>
              <a:rPr lang="es-ES" dirty="0" err="1"/>
              <a:t>cross</a:t>
            </a:r>
            <a:r>
              <a:rPr lang="es-ES" dirty="0"/>
              <a:t> </a:t>
            </a:r>
            <a:r>
              <a:rPr lang="es-ES" dirty="0" err="1"/>
              <a:t>sections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4BB129B-1DF7-4CF2-B1B1-FE3062152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16</a:t>
            </a:fld>
            <a:endParaRPr lang="es-ES_tradnl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260014A-1026-4F67-B747-08D6D07066FD}"/>
              </a:ext>
            </a:extLst>
          </p:cNvPr>
          <p:cNvSpPr txBox="1"/>
          <p:nvPr/>
        </p:nvSpPr>
        <p:spPr>
          <a:xfrm>
            <a:off x="304800" y="778200"/>
            <a:ext cx="4041812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challenge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2ABD4F8-D7B5-4EE4-BEB1-0CEDB82F84DD}"/>
              </a:ext>
            </a:extLst>
          </p:cNvPr>
          <p:cNvSpPr txBox="1"/>
          <p:nvPr/>
        </p:nvSpPr>
        <p:spPr>
          <a:xfrm>
            <a:off x="4778660" y="778200"/>
            <a:ext cx="4041812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n_TOF </a:t>
            </a:r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solution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8A9BCA6-4EAD-419E-84FA-3A81FF91DA03}"/>
              </a:ext>
            </a:extLst>
          </p:cNvPr>
          <p:cNvSpPr txBox="1"/>
          <p:nvPr/>
        </p:nvSpPr>
        <p:spPr>
          <a:xfrm>
            <a:off x="304800" y="778200"/>
            <a:ext cx="4041812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challenge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FF5451F-9E22-4792-B286-6E7BC972123E}"/>
              </a:ext>
            </a:extLst>
          </p:cNvPr>
          <p:cNvSpPr txBox="1"/>
          <p:nvPr/>
        </p:nvSpPr>
        <p:spPr>
          <a:xfrm>
            <a:off x="4778660" y="778200"/>
            <a:ext cx="4041812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n_TOF </a:t>
            </a:r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solution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E5A379E5-01D6-455C-BDC6-4F15DB8D0B82}"/>
              </a:ext>
            </a:extLst>
          </p:cNvPr>
          <p:cNvSpPr/>
          <p:nvPr/>
        </p:nvSpPr>
        <p:spPr>
          <a:xfrm>
            <a:off x="304800" y="778200"/>
            <a:ext cx="4041812" cy="171469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C001125-504F-419F-9917-EEE5DA02528F}"/>
              </a:ext>
            </a:extLst>
          </p:cNvPr>
          <p:cNvSpPr txBox="1"/>
          <p:nvPr/>
        </p:nvSpPr>
        <p:spPr>
          <a:xfrm>
            <a:off x="323528" y="1412776"/>
            <a:ext cx="40925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err="1">
                <a:latin typeface="Calibri" panose="020F0502020204030204" pitchFamily="34" charset="0"/>
              </a:rPr>
              <a:t>Need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</a:rPr>
              <a:t>of</a:t>
            </a:r>
            <a:r>
              <a:rPr lang="es-ES" sz="2000" dirty="0">
                <a:latin typeface="Calibri" panose="020F0502020204030204" pitchFamily="34" charset="0"/>
              </a:rPr>
              <a:t> a </a:t>
            </a:r>
            <a:r>
              <a:rPr lang="es-ES" sz="2000" dirty="0" err="1">
                <a:latin typeface="Calibri" panose="020F0502020204030204" pitchFamily="34" charset="0"/>
              </a:rPr>
              <a:t>stable</a:t>
            </a:r>
            <a:r>
              <a:rPr lang="es-ES" sz="2000" dirty="0">
                <a:latin typeface="Calibri" panose="020F0502020204030204" pitchFamily="34" charset="0"/>
              </a:rPr>
              <a:t>, </a:t>
            </a:r>
            <a:r>
              <a:rPr lang="es-ES" sz="2000" dirty="0" err="1">
                <a:latin typeface="Calibri" panose="020F0502020204030204" pitchFamily="34" charset="0"/>
              </a:rPr>
              <a:t>robust</a:t>
            </a:r>
            <a:r>
              <a:rPr lang="es-ES" sz="2000" dirty="0">
                <a:latin typeface="Calibri" panose="020F0502020204030204" pitchFamily="34" charset="0"/>
              </a:rPr>
              <a:t>, </a:t>
            </a:r>
            <a:r>
              <a:rPr lang="es-ES" sz="2000" dirty="0" err="1">
                <a:latin typeface="Calibri" panose="020F0502020204030204" pitchFamily="34" charset="0"/>
              </a:rPr>
              <a:t>easy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</a:rPr>
              <a:t>to</a:t>
            </a:r>
            <a:r>
              <a:rPr lang="es-ES" sz="2000" dirty="0">
                <a:latin typeface="Calibri" panose="020F0502020204030204" pitchFamily="34" charset="0"/>
              </a:rPr>
              <a:t> use/</a:t>
            </a:r>
            <a:r>
              <a:rPr lang="es-ES" sz="2000" dirty="0" err="1">
                <a:latin typeface="Calibri" panose="020F0502020204030204" pitchFamily="34" charset="0"/>
              </a:rPr>
              <a:t>analyze</a:t>
            </a:r>
            <a:r>
              <a:rPr lang="es-ES" sz="2000" dirty="0">
                <a:latin typeface="Calibri" panose="020F0502020204030204" pitchFamily="34" charset="0"/>
              </a:rPr>
              <a:t> detector</a:t>
            </a:r>
          </a:p>
          <a:p>
            <a:pPr algn="ctr"/>
            <a:r>
              <a:rPr lang="es-ES" sz="2000" dirty="0" err="1">
                <a:latin typeface="Calibri" panose="020F0502020204030204" pitchFamily="34" charset="0"/>
              </a:rPr>
              <a:t>for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>
                <a:latin typeface="Symbol" panose="05050102010706020507" pitchFamily="18" charset="2"/>
              </a:rPr>
              <a:t>s</a:t>
            </a:r>
            <a:r>
              <a:rPr lang="es-ES" sz="2000" dirty="0">
                <a:latin typeface="Calibri" panose="020F0502020204030204" pitchFamily="34" charset="0"/>
              </a:rPr>
              <a:t>(</a:t>
            </a:r>
            <a:r>
              <a:rPr lang="es-ES" sz="2000" dirty="0" err="1">
                <a:latin typeface="Calibri" panose="020F0502020204030204" pitchFamily="34" charset="0"/>
              </a:rPr>
              <a:t>n,p</a:t>
            </a:r>
            <a:r>
              <a:rPr lang="es-ES" sz="2000" dirty="0">
                <a:latin typeface="Calibri" panose="020F0502020204030204" pitchFamily="34" charset="0"/>
              </a:rPr>
              <a:t>/</a:t>
            </a:r>
            <a:r>
              <a:rPr lang="es-ES" sz="2000" dirty="0">
                <a:latin typeface="Symbol" panose="05050102010706020507" pitchFamily="18" charset="2"/>
              </a:rPr>
              <a:t>a</a:t>
            </a:r>
            <a:r>
              <a:rPr lang="es-ES" sz="2000" dirty="0">
                <a:latin typeface="Calibri" panose="020F0502020204030204" pitchFamily="34" charset="0"/>
              </a:rPr>
              <a:t>/t) and </a:t>
            </a:r>
            <a:r>
              <a:rPr lang="es-ES" sz="2000" dirty="0" err="1">
                <a:latin typeface="Calibri" panose="020F0502020204030204" pitchFamily="34" charset="0"/>
              </a:rPr>
              <a:t>beam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</a:rPr>
              <a:t>monitoring</a:t>
            </a:r>
            <a:r>
              <a:rPr lang="es-ES" sz="2000" dirty="0">
                <a:latin typeface="Calibri" panose="020F0502020204030204" pitchFamily="34" charset="0"/>
              </a:rPr>
              <a:t>]   </a:t>
            </a:r>
            <a:endParaRPr lang="en-US" sz="2000" dirty="0">
              <a:latin typeface="Calibri" panose="020F0502020204030204" pitchFamily="34" charset="0"/>
            </a:endParaRPr>
          </a:p>
        </p:txBody>
      </p:sp>
      <p:pic>
        <p:nvPicPr>
          <p:cNvPr id="13" name="Picture 45">
            <a:extLst>
              <a:ext uri="{FF2B5EF4-FFF2-40B4-BE49-F238E27FC236}">
                <a16:creationId xmlns:a16="http://schemas.microsoft.com/office/drawing/2014/main" id="{25C0709A-8B3F-426F-93C3-A32DEA066C7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665319" y="1496978"/>
            <a:ext cx="4268494" cy="2001066"/>
          </a:xfrm>
          <a:prstGeom prst="rect">
            <a:avLst/>
          </a:prstGeom>
          <a:ln>
            <a:noFill/>
          </a:ln>
        </p:spPr>
      </p:pic>
      <p:grpSp>
        <p:nvGrpSpPr>
          <p:cNvPr id="14" name="Grupo 13">
            <a:extLst>
              <a:ext uri="{FF2B5EF4-FFF2-40B4-BE49-F238E27FC236}">
                <a16:creationId xmlns:a16="http://schemas.microsoft.com/office/drawing/2014/main" id="{5DEA74B1-D252-423B-AE14-4D7EBFC22856}"/>
              </a:ext>
            </a:extLst>
          </p:cNvPr>
          <p:cNvGrpSpPr/>
          <p:nvPr/>
        </p:nvGrpSpPr>
        <p:grpSpPr>
          <a:xfrm>
            <a:off x="382874" y="2580900"/>
            <a:ext cx="1493436" cy="3453467"/>
            <a:chOff x="9468543" y="1678949"/>
            <a:chExt cx="1938590" cy="4195988"/>
          </a:xfrm>
        </p:grpSpPr>
        <p:pic>
          <p:nvPicPr>
            <p:cNvPr id="15" name="Picture 46">
              <a:extLst>
                <a:ext uri="{FF2B5EF4-FFF2-40B4-BE49-F238E27FC236}">
                  <a16:creationId xmlns:a16="http://schemas.microsoft.com/office/drawing/2014/main" id="{E02EB28E-7CB3-4B71-A1E7-26377ECCAF4A}"/>
                </a:ext>
              </a:extLst>
            </p:cNvPr>
            <p:cNvPicPr/>
            <p:nvPr/>
          </p:nvPicPr>
          <p:blipFill rotWithShape="1">
            <a:blip r:embed="rId3"/>
            <a:srcRect t="10966" b="4122"/>
            <a:stretch/>
          </p:blipFill>
          <p:spPr>
            <a:xfrm>
              <a:off x="9468544" y="3759607"/>
              <a:ext cx="1938589" cy="2115330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pic>
          <p:nvPicPr>
            <p:cNvPr id="16" name="Picture 47">
              <a:extLst>
                <a:ext uri="{FF2B5EF4-FFF2-40B4-BE49-F238E27FC236}">
                  <a16:creationId xmlns:a16="http://schemas.microsoft.com/office/drawing/2014/main" id="{4FAAB607-5E8D-4E83-B302-6E09F0CD903D}"/>
                </a:ext>
              </a:extLst>
            </p:cNvPr>
            <p:cNvPicPr/>
            <p:nvPr/>
          </p:nvPicPr>
          <p:blipFill rotWithShape="1">
            <a:blip r:embed="rId4"/>
            <a:srcRect t="12433" b="7438"/>
            <a:stretch/>
          </p:blipFill>
          <p:spPr>
            <a:xfrm>
              <a:off x="9468543" y="1678949"/>
              <a:ext cx="1938589" cy="2007439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17" name="TextShape 6">
              <a:extLst>
                <a:ext uri="{FF2B5EF4-FFF2-40B4-BE49-F238E27FC236}">
                  <a16:creationId xmlns:a16="http://schemas.microsoft.com/office/drawing/2014/main" id="{DF4F0A29-9495-42B5-8544-0E5ECF8F24B1}"/>
                </a:ext>
              </a:extLst>
            </p:cNvPr>
            <p:cNvSpPr txBox="1"/>
            <p:nvPr/>
          </p:nvSpPr>
          <p:spPr>
            <a:xfrm>
              <a:off x="9746421" y="2237834"/>
              <a:ext cx="1296054" cy="329310"/>
            </a:xfrm>
            <a:prstGeom prst="rect">
              <a:avLst/>
            </a:prstGeom>
            <a:noFill/>
            <a:ln>
              <a:noFill/>
            </a:ln>
          </p:spPr>
          <p:txBody>
            <a:bodyPr lIns="108847" tIns="54423" rIns="108847" bIns="54423"/>
            <a:lstStyle/>
            <a:p>
              <a:pPr algn="ctr"/>
              <a:r>
                <a:rPr lang="en-US" sz="2177" spc="-1" dirty="0">
                  <a:latin typeface="Arial"/>
                </a:rPr>
                <a:t>Mesh</a:t>
              </a:r>
            </a:p>
          </p:txBody>
        </p:sp>
        <p:sp>
          <p:nvSpPr>
            <p:cNvPr id="18" name="TextShape 7">
              <a:extLst>
                <a:ext uri="{FF2B5EF4-FFF2-40B4-BE49-F238E27FC236}">
                  <a16:creationId xmlns:a16="http://schemas.microsoft.com/office/drawing/2014/main" id="{090BA896-5BD4-4F7E-81A7-6653E5422EDA}"/>
                </a:ext>
              </a:extLst>
            </p:cNvPr>
            <p:cNvSpPr txBox="1"/>
            <p:nvPr/>
          </p:nvSpPr>
          <p:spPr>
            <a:xfrm>
              <a:off x="9819525" y="4450203"/>
              <a:ext cx="1236625" cy="347795"/>
            </a:xfrm>
            <a:prstGeom prst="rect">
              <a:avLst/>
            </a:prstGeom>
            <a:noFill/>
            <a:ln>
              <a:noFill/>
            </a:ln>
          </p:spPr>
          <p:txBody>
            <a:bodyPr lIns="108847" tIns="54423" rIns="108847" bIns="54423"/>
            <a:lstStyle/>
            <a:p>
              <a:pPr algn="ctr"/>
              <a:r>
                <a:rPr lang="en-US" sz="2177" spc="-1" dirty="0">
                  <a:latin typeface="Arial"/>
                </a:rPr>
                <a:t>Anode</a:t>
              </a:r>
            </a:p>
          </p:txBody>
        </p:sp>
      </p:grpSp>
      <p:pic>
        <p:nvPicPr>
          <p:cNvPr id="19" name="Imagen 18">
            <a:extLst>
              <a:ext uri="{FF2B5EF4-FFF2-40B4-BE49-F238E27FC236}">
                <a16:creationId xmlns:a16="http://schemas.microsoft.com/office/drawing/2014/main" id="{2372C05B-1BF8-4AD3-88B7-3373B5B76D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1692" y="3541171"/>
            <a:ext cx="3326717" cy="249120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AE3755D4-8AAD-48A1-B061-F267E586FF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1094" y="3534356"/>
            <a:ext cx="3326716" cy="249120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68B72EAC-6F42-4ADF-B711-9529BDB08259}"/>
              </a:ext>
            </a:extLst>
          </p:cNvPr>
          <p:cNvSpPr txBox="1"/>
          <p:nvPr/>
        </p:nvSpPr>
        <p:spPr>
          <a:xfrm>
            <a:off x="382874" y="6048762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 err="1">
                <a:latin typeface="Calibri" panose="020F0502020204030204" pitchFamily="34" charset="0"/>
                <a:sym typeface="Wingdings" panose="05000000000000000000" pitchFamily="2" charset="2"/>
              </a:rPr>
              <a:t>MGAS</a:t>
            </a:r>
            <a:r>
              <a:rPr lang="es-ES" i="1" dirty="0" err="1">
                <a:latin typeface="Calibri" panose="020F0502020204030204" pitchFamily="34" charset="0"/>
                <a:sym typeface="Wingdings" panose="05000000000000000000" pitchFamily="2" charset="2"/>
              </a:rPr>
              <a:t>@n_TOF</a:t>
            </a:r>
            <a:r>
              <a:rPr lang="es-ES" i="1" dirty="0">
                <a:latin typeface="Calibri" panose="020F0502020204030204" pitchFamily="34" charset="0"/>
                <a:sym typeface="Wingdings" panose="05000000000000000000" pitchFamily="2" charset="2"/>
              </a:rPr>
              <a:t> ===&gt; </a:t>
            </a:r>
            <a:r>
              <a:rPr lang="es-ES" i="1" dirty="0">
                <a:latin typeface="Calibri" panose="020F0502020204030204" pitchFamily="34" charset="0"/>
              </a:rPr>
              <a:t>Beam </a:t>
            </a:r>
            <a:r>
              <a:rPr lang="es-ES" i="1" dirty="0" err="1">
                <a:latin typeface="Calibri" panose="020F0502020204030204" pitchFamily="34" charset="0"/>
              </a:rPr>
              <a:t>monitoring</a:t>
            </a:r>
            <a:r>
              <a:rPr lang="es-ES" i="1" dirty="0">
                <a:latin typeface="Calibri" panose="020F0502020204030204" pitchFamily="34" charset="0"/>
              </a:rPr>
              <a:t> </a:t>
            </a:r>
            <a:r>
              <a:rPr lang="es-ES" i="1" dirty="0" err="1">
                <a:latin typeface="Calibri" panose="020F0502020204030204" pitchFamily="34" charset="0"/>
              </a:rPr>
              <a:t>with</a:t>
            </a:r>
            <a:r>
              <a:rPr lang="es-ES" i="1" dirty="0">
                <a:latin typeface="Calibri" panose="020F0502020204030204" pitchFamily="34" charset="0"/>
              </a:rPr>
              <a:t>  </a:t>
            </a:r>
            <a:r>
              <a:rPr lang="es-ES" i="1" baseline="30000" dirty="0">
                <a:latin typeface="Calibri" panose="020F0502020204030204" pitchFamily="34" charset="0"/>
              </a:rPr>
              <a:t>10</a:t>
            </a:r>
            <a:r>
              <a:rPr lang="es-ES" i="1" dirty="0">
                <a:latin typeface="Calibri" panose="020F0502020204030204" pitchFamily="34" charset="0"/>
              </a:rPr>
              <a:t>B(</a:t>
            </a:r>
            <a:r>
              <a:rPr lang="es-ES" i="1" dirty="0" err="1">
                <a:latin typeface="Calibri" panose="020F0502020204030204" pitchFamily="34" charset="0"/>
              </a:rPr>
              <a:t>n,</a:t>
            </a:r>
            <a:r>
              <a:rPr lang="es-ES" i="1" dirty="0" err="1">
                <a:latin typeface="Symbol" panose="05050102010706020507" pitchFamily="18" charset="2"/>
              </a:rPr>
              <a:t>a</a:t>
            </a:r>
            <a:r>
              <a:rPr lang="es-ES" i="1" dirty="0">
                <a:latin typeface="Calibri" panose="020F0502020204030204" pitchFamily="34" charset="0"/>
              </a:rPr>
              <a:t>)  + </a:t>
            </a:r>
            <a:r>
              <a:rPr lang="es-ES" i="1" dirty="0">
                <a:latin typeface="Symbol" panose="05050102010706020507" pitchFamily="18" charset="2"/>
              </a:rPr>
              <a:t>s</a:t>
            </a:r>
            <a:r>
              <a:rPr lang="es-ES" i="1" dirty="0">
                <a:latin typeface="Calibri" panose="020F0502020204030204" pitchFamily="34" charset="0"/>
              </a:rPr>
              <a:t> </a:t>
            </a:r>
            <a:r>
              <a:rPr lang="es-ES" i="1" dirty="0" err="1">
                <a:latin typeface="Calibri" panose="020F0502020204030204" pitchFamily="34" charset="0"/>
              </a:rPr>
              <a:t>of</a:t>
            </a:r>
            <a:r>
              <a:rPr lang="es-ES" i="1" dirty="0">
                <a:latin typeface="Calibri" panose="020F0502020204030204" pitchFamily="34" charset="0"/>
              </a:rPr>
              <a:t> </a:t>
            </a:r>
            <a:r>
              <a:rPr lang="es-ES" i="1" baseline="30000" dirty="0">
                <a:latin typeface="Calibri" panose="020F0502020204030204" pitchFamily="34" charset="0"/>
              </a:rPr>
              <a:t>14</a:t>
            </a:r>
            <a:r>
              <a:rPr lang="es-ES" i="1" dirty="0">
                <a:latin typeface="Calibri" panose="020F0502020204030204" pitchFamily="34" charset="0"/>
              </a:rPr>
              <a:t>N(</a:t>
            </a:r>
            <a:r>
              <a:rPr lang="es-ES" i="1" dirty="0" err="1">
                <a:latin typeface="Calibri" panose="020F0502020204030204" pitchFamily="34" charset="0"/>
              </a:rPr>
              <a:t>n,p</a:t>
            </a:r>
            <a:r>
              <a:rPr lang="es-ES" i="1" dirty="0">
                <a:latin typeface="Calibri" panose="020F0502020204030204" pitchFamily="34" charset="0"/>
              </a:rPr>
              <a:t>), </a:t>
            </a:r>
            <a:r>
              <a:rPr lang="es-ES" i="1" baseline="30000" dirty="0">
                <a:latin typeface="Calibri" panose="020F0502020204030204" pitchFamily="34" charset="0"/>
              </a:rPr>
              <a:t>33</a:t>
            </a:r>
            <a:r>
              <a:rPr lang="es-ES" i="1" dirty="0">
                <a:latin typeface="Calibri" panose="020F0502020204030204" pitchFamily="34" charset="0"/>
              </a:rPr>
              <a:t>S(</a:t>
            </a:r>
            <a:r>
              <a:rPr lang="es-ES" i="1" dirty="0" err="1">
                <a:latin typeface="Calibri" panose="020F0502020204030204" pitchFamily="34" charset="0"/>
              </a:rPr>
              <a:t>n,</a:t>
            </a:r>
            <a:r>
              <a:rPr lang="es-ES" i="1" dirty="0" err="1">
                <a:latin typeface="Symbol" panose="05050102010706020507" pitchFamily="18" charset="2"/>
              </a:rPr>
              <a:t>a</a:t>
            </a:r>
            <a:r>
              <a:rPr lang="es-ES" i="1" dirty="0">
                <a:latin typeface="Calibri" panose="020F0502020204030204" pitchFamily="34" charset="0"/>
              </a:rPr>
              <a:t>), </a:t>
            </a:r>
            <a:r>
              <a:rPr lang="es-ES" i="1" baseline="30000" dirty="0">
                <a:latin typeface="Calibri" panose="020F0502020204030204" pitchFamily="34" charset="0"/>
              </a:rPr>
              <a:t>35</a:t>
            </a:r>
            <a:r>
              <a:rPr lang="es-ES" i="1" dirty="0">
                <a:latin typeface="Calibri" panose="020F0502020204030204" pitchFamily="34" charset="0"/>
              </a:rPr>
              <a:t>Cl(</a:t>
            </a:r>
            <a:r>
              <a:rPr lang="es-ES" i="1" dirty="0" err="1">
                <a:latin typeface="Calibri" panose="020F0502020204030204" pitchFamily="34" charset="0"/>
              </a:rPr>
              <a:t>n,p</a:t>
            </a:r>
            <a:r>
              <a:rPr lang="es-ES" i="1" dirty="0">
                <a:latin typeface="Calibri" panose="020F0502020204030204" pitchFamily="34" charset="0"/>
              </a:rPr>
              <a:t>)</a:t>
            </a:r>
            <a:endParaRPr lang="en-US" i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203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BE72A8-6872-4DDA-BC54-4CE45C767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Pushing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high</a:t>
            </a:r>
            <a:r>
              <a:rPr lang="es-ES" dirty="0"/>
              <a:t> E</a:t>
            </a:r>
            <a:r>
              <a:rPr lang="es-ES" baseline="-25000" dirty="0"/>
              <a:t>n</a:t>
            </a:r>
            <a:r>
              <a:rPr lang="es-ES" dirty="0"/>
              <a:t> </a:t>
            </a:r>
            <a:r>
              <a:rPr lang="es-ES" dirty="0" err="1"/>
              <a:t>limit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4BB129B-1DF7-4CF2-B1B1-FE3062152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17</a:t>
            </a:fld>
            <a:endParaRPr lang="es-ES_tradnl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260014A-1026-4F67-B747-08D6D07066FD}"/>
              </a:ext>
            </a:extLst>
          </p:cNvPr>
          <p:cNvSpPr txBox="1"/>
          <p:nvPr/>
        </p:nvSpPr>
        <p:spPr>
          <a:xfrm>
            <a:off x="304800" y="778200"/>
            <a:ext cx="4041812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challenge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2ABD4F8-D7B5-4EE4-BEB1-0CEDB82F84DD}"/>
              </a:ext>
            </a:extLst>
          </p:cNvPr>
          <p:cNvSpPr txBox="1"/>
          <p:nvPr/>
        </p:nvSpPr>
        <p:spPr>
          <a:xfrm>
            <a:off x="4778660" y="778200"/>
            <a:ext cx="4041812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n_TOF </a:t>
            </a:r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solution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32074C69-BE8B-4B2D-9B45-F71791B9F687}"/>
              </a:ext>
            </a:extLst>
          </p:cNvPr>
          <p:cNvGrpSpPr/>
          <p:nvPr/>
        </p:nvGrpSpPr>
        <p:grpSpPr>
          <a:xfrm>
            <a:off x="683568" y="1422504"/>
            <a:ext cx="3328203" cy="1963640"/>
            <a:chOff x="683568" y="1465360"/>
            <a:chExt cx="3328203" cy="1963640"/>
          </a:xfrm>
        </p:grpSpPr>
        <p:grpSp>
          <p:nvGrpSpPr>
            <p:cNvPr id="11" name="Grupo 10">
              <a:extLst>
                <a:ext uri="{FF2B5EF4-FFF2-40B4-BE49-F238E27FC236}">
                  <a16:creationId xmlns:a16="http://schemas.microsoft.com/office/drawing/2014/main" id="{C01E8480-1D27-4804-A05B-362BD98B3488}"/>
                </a:ext>
              </a:extLst>
            </p:cNvPr>
            <p:cNvGrpSpPr/>
            <p:nvPr/>
          </p:nvGrpSpPr>
          <p:grpSpPr>
            <a:xfrm>
              <a:off x="683568" y="1465360"/>
              <a:ext cx="3328203" cy="1963640"/>
              <a:chOff x="683568" y="1465360"/>
              <a:chExt cx="3328203" cy="1963640"/>
            </a:xfrm>
          </p:grpSpPr>
          <p:pic>
            <p:nvPicPr>
              <p:cNvPr id="13" name="Imagen 12">
                <a:extLst>
                  <a:ext uri="{FF2B5EF4-FFF2-40B4-BE49-F238E27FC236}">
                    <a16:creationId xmlns:a16="http://schemas.microsoft.com/office/drawing/2014/main" id="{45680089-0512-4D16-B418-FEB2F5D924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83568" y="1465360"/>
                <a:ext cx="3328203" cy="1963640"/>
              </a:xfrm>
              <a:prstGeom prst="rect">
                <a:avLst/>
              </a:prstGeom>
            </p:spPr>
          </p:pic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DD2D3570-3913-416B-B4F6-7131B12E99CA}"/>
                  </a:ext>
                </a:extLst>
              </p:cNvPr>
              <p:cNvSpPr txBox="1"/>
              <p:nvPr/>
            </p:nvSpPr>
            <p:spPr>
              <a:xfrm>
                <a:off x="2978460" y="1954938"/>
                <a:ext cx="7665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>
                    <a:latin typeface="Calibri" panose="020F0502020204030204" pitchFamily="34" charset="0"/>
                  </a:rPr>
                  <a:t>MGAS</a:t>
                </a:r>
              </a:p>
            </p:txBody>
          </p:sp>
        </p:grp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D09AB025-69E5-4337-AAB7-0421F0695920}"/>
                </a:ext>
              </a:extLst>
            </p:cNvPr>
            <p:cNvSpPr txBox="1"/>
            <p:nvPr/>
          </p:nvSpPr>
          <p:spPr>
            <a:xfrm>
              <a:off x="2277479" y="1523092"/>
              <a:ext cx="7024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dirty="0" err="1">
                  <a:latin typeface="Calibri" panose="020F0502020204030204" pitchFamily="34" charset="0"/>
                </a:rPr>
                <a:t>few</a:t>
              </a:r>
              <a:r>
                <a:rPr lang="es-ES" sz="1100" dirty="0">
                  <a:latin typeface="Calibri" panose="020F0502020204030204" pitchFamily="34" charset="0"/>
                </a:rPr>
                <a:t> </a:t>
              </a:r>
              <a:r>
                <a:rPr lang="es-ES" sz="1100" dirty="0" err="1">
                  <a:latin typeface="Calibri" panose="020F0502020204030204" pitchFamily="34" charset="0"/>
                </a:rPr>
                <a:t>MeV</a:t>
              </a:r>
              <a:endParaRPr lang="es-ES" sz="1100" dirty="0">
                <a:latin typeface="Calibri" panose="020F0502020204030204" pitchFamily="34" charset="0"/>
              </a:endParaRPr>
            </a:p>
          </p:txBody>
        </p:sp>
      </p:grpSp>
      <p:pic>
        <p:nvPicPr>
          <p:cNvPr id="15" name="Picture 2" descr="Experiment at n_TOF in EAR1 in November 2018. The experimental setup in a) contains two DFGIC which are both operated with 95% Kr + 5% CO 2 at 1.3 bar pressure. DFGIC#2 contains 235 U and is used as a neutron flux monitor. b) shows the digital DAQ which is used for each DFGIC. A logical accelerator pulse coming from the Proton Synchroton (PS) of CERN triggers the waveform digitizer (WFD) and the switch.">
            <a:extLst>
              <a:ext uri="{FF2B5EF4-FFF2-40B4-BE49-F238E27FC236}">
                <a16:creationId xmlns:a16="http://schemas.microsoft.com/office/drawing/2014/main" id="{9B0AEECA-76F3-4310-BE59-4D193EC3C8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51" t="78732" r="6413"/>
          <a:stretch/>
        </p:blipFill>
        <p:spPr bwMode="auto">
          <a:xfrm>
            <a:off x="4599749" y="1465360"/>
            <a:ext cx="4281349" cy="1747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CF266AE4-C277-4D9B-9B73-329D27632CCB}"/>
              </a:ext>
            </a:extLst>
          </p:cNvPr>
          <p:cNvSpPr/>
          <p:nvPr/>
        </p:nvSpPr>
        <p:spPr>
          <a:xfrm>
            <a:off x="304800" y="797996"/>
            <a:ext cx="4041812" cy="263100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93227C72-0A75-47A6-9FC8-4EB1158945C8}"/>
              </a:ext>
            </a:extLst>
          </p:cNvPr>
          <p:cNvGrpSpPr/>
          <p:nvPr/>
        </p:nvGrpSpPr>
        <p:grpSpPr>
          <a:xfrm>
            <a:off x="707054" y="3500123"/>
            <a:ext cx="3047341" cy="2350045"/>
            <a:chOff x="278599" y="3575836"/>
            <a:chExt cx="2889534" cy="2255646"/>
          </a:xfrm>
        </p:grpSpPr>
        <p:pic>
          <p:nvPicPr>
            <p:cNvPr id="1026" name="Picture 2" descr="Experiment at n_TOF in EAR1 in November 2018. The experimental setup in a) contains two DFGIC which are both operated with 95% Kr + 5% CO 2 at 1.3 bar pressure. DFGIC#2 contains 235 U and is used as a neutron flux monitor. b) shows the digital DAQ which is used for each DFGIC. A logical accelerator pulse coming from the Proton Synchroton (PS) of CERN triggers the waveform digitizer (WFD) and the switch.">
              <a:extLst>
                <a:ext uri="{FF2B5EF4-FFF2-40B4-BE49-F238E27FC236}">
                  <a16:creationId xmlns:a16="http://schemas.microsoft.com/office/drawing/2014/main" id="{BD4EF4E3-FEFF-4368-8F17-AF46C08DCB8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34" t="8903" r="9823" b="27272"/>
            <a:stretch/>
          </p:blipFill>
          <p:spPr bwMode="auto">
            <a:xfrm rot="5400000">
              <a:off x="607242" y="3270592"/>
              <a:ext cx="2232247" cy="28895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2BF670D6-35A6-4B77-B339-CF25F64FE6B3}"/>
                </a:ext>
              </a:extLst>
            </p:cNvPr>
            <p:cNvSpPr txBox="1"/>
            <p:nvPr/>
          </p:nvSpPr>
          <p:spPr>
            <a:xfrm>
              <a:off x="755576" y="3575836"/>
              <a:ext cx="8723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baseline="30000" dirty="0">
                  <a:latin typeface="Calibri" panose="020F0502020204030204" pitchFamily="34" charset="0"/>
                </a:rPr>
                <a:t>16</a:t>
              </a:r>
              <a:r>
                <a:rPr lang="es-ES" sz="1600" dirty="0">
                  <a:latin typeface="Calibri" panose="020F0502020204030204" pitchFamily="34" charset="0"/>
                </a:rPr>
                <a:t>O(</a:t>
              </a:r>
              <a:r>
                <a:rPr lang="es-ES" sz="1600" dirty="0" err="1">
                  <a:latin typeface="Calibri" panose="020F0502020204030204" pitchFamily="34" charset="0"/>
                </a:rPr>
                <a:t>n,</a:t>
              </a:r>
              <a:r>
                <a:rPr lang="es-ES" sz="1600" dirty="0" err="1">
                  <a:latin typeface="Symbol" panose="05050102010706020507" pitchFamily="18" charset="2"/>
                </a:rPr>
                <a:t>a</a:t>
              </a:r>
              <a:r>
                <a:rPr lang="es-ES" sz="1600" dirty="0">
                  <a:latin typeface="Calibri" panose="020F0502020204030204" pitchFamily="34" charset="0"/>
                </a:rPr>
                <a:t>)</a:t>
              </a:r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90EFE4C9-9433-44C0-ADBF-FD66B7437E7F}"/>
                </a:ext>
              </a:extLst>
            </p:cNvPr>
            <p:cNvSpPr txBox="1"/>
            <p:nvPr/>
          </p:nvSpPr>
          <p:spPr>
            <a:xfrm>
              <a:off x="1911491" y="3585526"/>
              <a:ext cx="8721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baseline="30000" dirty="0">
                  <a:latin typeface="Calibri" panose="020F0502020204030204" pitchFamily="34" charset="0"/>
                </a:rPr>
                <a:t>235</a:t>
              </a:r>
              <a:r>
                <a:rPr lang="es-ES" sz="1600" dirty="0">
                  <a:latin typeface="Calibri" panose="020F0502020204030204" pitchFamily="34" charset="0"/>
                </a:rPr>
                <a:t>U(</a:t>
              </a:r>
              <a:r>
                <a:rPr lang="es-ES" sz="1600" dirty="0" err="1">
                  <a:latin typeface="Calibri" panose="020F0502020204030204" pitchFamily="34" charset="0"/>
                </a:rPr>
                <a:t>n,f</a:t>
              </a:r>
              <a:r>
                <a:rPr lang="es-ES" sz="1600" dirty="0">
                  <a:latin typeface="Calibri" panose="020F0502020204030204" pitchFamily="34" charset="0"/>
                </a:rPr>
                <a:t>)</a:t>
              </a:r>
            </a:p>
          </p:txBody>
        </p:sp>
      </p:grpSp>
      <p:sp>
        <p:nvSpPr>
          <p:cNvPr id="19" name="TextShape 2">
            <a:extLst>
              <a:ext uri="{FF2B5EF4-FFF2-40B4-BE49-F238E27FC236}">
                <a16:creationId xmlns:a16="http://schemas.microsoft.com/office/drawing/2014/main" id="{13EBBB52-77A2-4830-87F7-2C94A7576620}"/>
              </a:ext>
            </a:extLst>
          </p:cNvPr>
          <p:cNvSpPr txBox="1"/>
          <p:nvPr/>
        </p:nvSpPr>
        <p:spPr>
          <a:xfrm>
            <a:off x="121449" y="3801249"/>
            <a:ext cx="9314421" cy="1687630"/>
          </a:xfrm>
          <a:prstGeom prst="rect">
            <a:avLst/>
          </a:prstGeom>
          <a:noFill/>
          <a:ln>
            <a:noFill/>
          </a:ln>
        </p:spPr>
        <p:txBody>
          <a:bodyPr lIns="108847" tIns="54423" rIns="108847" bIns="54423">
            <a:normAutofit/>
          </a:bodyPr>
          <a:lstStyle/>
          <a:p>
            <a:pPr>
              <a:buClr>
                <a:srgbClr val="000000"/>
              </a:buClr>
              <a:buSzPct val="45000"/>
            </a:pPr>
            <a:r>
              <a:rPr lang="en-US" sz="2000" b="1" spc="-1" dirty="0" err="1">
                <a:latin typeface="Calibri" panose="020F0502020204030204" pitchFamily="34" charset="0"/>
                <a:cs typeface="Calibri" panose="020F0502020204030204" pitchFamily="34" charset="0"/>
              </a:rPr>
              <a:t>n_TOF</a:t>
            </a:r>
            <a:r>
              <a:rPr lang="en-US" sz="2000" b="1" spc="-1" dirty="0">
                <a:latin typeface="Calibri" panose="020F0502020204030204" pitchFamily="34" charset="0"/>
                <a:cs typeface="Calibri" panose="020F0502020204030204" pitchFamily="34" charset="0"/>
              </a:rPr>
              <a:t> DFGIC with gated Charge Sensitive Preamplifier (CSP)</a:t>
            </a:r>
          </a:p>
          <a:p>
            <a:pPr marL="261230" indent="-26123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A twin Double Frisch Grid Ionization Chamber</a:t>
            </a:r>
          </a:p>
          <a:p>
            <a:pPr marL="261230" indent="-26123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Gas in the chamber acting as a gaseous </a:t>
            </a:r>
            <a:r>
              <a:rPr lang="en-US" sz="2000" spc="-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r>
              <a:rPr lang="en-US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O target</a:t>
            </a:r>
          </a:p>
          <a:p>
            <a:pPr marL="261230" indent="-26123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PS triggered switch applied to the CSP</a:t>
            </a:r>
          </a:p>
        </p:txBody>
      </p:sp>
      <p:grpSp>
        <p:nvGrpSpPr>
          <p:cNvPr id="22" name="Grupo 21">
            <a:extLst>
              <a:ext uri="{FF2B5EF4-FFF2-40B4-BE49-F238E27FC236}">
                <a16:creationId xmlns:a16="http://schemas.microsoft.com/office/drawing/2014/main" id="{4E61A509-67DB-46F4-B353-276E9B7233CF}"/>
              </a:ext>
            </a:extLst>
          </p:cNvPr>
          <p:cNvGrpSpPr/>
          <p:nvPr/>
        </p:nvGrpSpPr>
        <p:grpSpPr>
          <a:xfrm>
            <a:off x="4855203" y="3077591"/>
            <a:ext cx="3771900" cy="3000375"/>
            <a:chOff x="4855203" y="3077591"/>
            <a:chExt cx="3771900" cy="3000375"/>
          </a:xfrm>
        </p:grpSpPr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88DFD0B3-5F56-411E-85BF-1CD62D3AC2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55203" y="3077591"/>
              <a:ext cx="3771900" cy="3000375"/>
            </a:xfrm>
            <a:prstGeom prst="rect">
              <a:avLst/>
            </a:prstGeom>
          </p:spPr>
        </p:pic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41F09664-9611-48C1-8E6A-736E9E18F0EB}"/>
                </a:ext>
              </a:extLst>
            </p:cNvPr>
            <p:cNvSpPr txBox="1"/>
            <p:nvPr/>
          </p:nvSpPr>
          <p:spPr>
            <a:xfrm>
              <a:off x="6443502" y="3936285"/>
              <a:ext cx="19802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err="1">
                  <a:latin typeface="Calibri" panose="020F0502020204030204" pitchFamily="34" charset="0"/>
                </a:rPr>
                <a:t>Results</a:t>
              </a:r>
              <a:r>
                <a:rPr lang="es-ES" dirty="0">
                  <a:latin typeface="Calibri" panose="020F0502020204030204" pitchFamily="34" charset="0"/>
                </a:rPr>
                <a:t> </a:t>
              </a:r>
              <a:r>
                <a:rPr lang="es-ES" dirty="0" err="1">
                  <a:latin typeface="Calibri" panose="020F0502020204030204" pitchFamily="34" charset="0"/>
                </a:rPr>
                <a:t>from</a:t>
              </a:r>
              <a:r>
                <a:rPr lang="es-ES" dirty="0">
                  <a:latin typeface="Calibri" panose="020F0502020204030204" pitchFamily="34" charset="0"/>
                </a:rPr>
                <a:t> </a:t>
              </a:r>
              <a:r>
                <a:rPr lang="es-ES" dirty="0" err="1">
                  <a:latin typeface="Calibri" panose="020F0502020204030204" pitchFamily="34" charset="0"/>
                </a:rPr>
                <a:t>nELBE</a:t>
              </a:r>
              <a:endParaRPr lang="es-ES" dirty="0">
                <a:latin typeface="Calibri" panose="020F0502020204030204" pitchFamily="34" charset="0"/>
              </a:endParaRPr>
            </a:p>
          </p:txBody>
        </p:sp>
      </p:grpSp>
      <p:sp>
        <p:nvSpPr>
          <p:cNvPr id="24" name="CuadroTexto 23">
            <a:extLst>
              <a:ext uri="{FF2B5EF4-FFF2-40B4-BE49-F238E27FC236}">
                <a16:creationId xmlns:a16="http://schemas.microsoft.com/office/drawing/2014/main" id="{AB4C772A-4C05-4739-9A01-8A25446C0526}"/>
              </a:ext>
            </a:extLst>
          </p:cNvPr>
          <p:cNvSpPr txBox="1"/>
          <p:nvPr/>
        </p:nvSpPr>
        <p:spPr>
          <a:xfrm>
            <a:off x="935596" y="5893300"/>
            <a:ext cx="72728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Gated </a:t>
            </a: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DFGIC</a:t>
            </a:r>
            <a:r>
              <a:rPr lang="en-US" i="1" dirty="0" err="1">
                <a:latin typeface="Calibri" panose="020F0502020204030204" pitchFamily="34" charset="0"/>
                <a:cs typeface="Calibri" panose="020F0502020204030204" pitchFamily="34" charset="0"/>
              </a:rPr>
              <a:t>@n_TOF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: tests ongoing for </a:t>
            </a:r>
            <a:r>
              <a:rPr lang="en-US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O(</a:t>
            </a:r>
            <a:r>
              <a:rPr lang="en-US" i="1" dirty="0" err="1">
                <a:latin typeface="Calibri" panose="020F0502020204030204" pitchFamily="34" charset="0"/>
                <a:cs typeface="Calibri" panose="020F0502020204030204" pitchFamily="34" charset="0"/>
              </a:rPr>
              <a:t>n,</a:t>
            </a:r>
            <a:r>
              <a:rPr lang="en-US" i="1" dirty="0" err="1">
                <a:latin typeface="Symbol" panose="05050102010706020507" pitchFamily="18" charset="2"/>
                <a:cs typeface="Calibri" panose="020F0502020204030204" pitchFamily="34" charset="0"/>
              </a:rPr>
              <a:t>a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1800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339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D30E25-F7ED-4634-889A-BBDD00D67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Dealing with high radioactivity in (</a:t>
            </a:r>
            <a:r>
              <a:rPr lang="en-US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n,</a:t>
            </a:r>
            <a:r>
              <a:rPr lang="en-US" sz="3600" dirty="0" err="1">
                <a:latin typeface="Symbol" panose="05050102010706020507" pitchFamily="18" charset="2"/>
                <a:cs typeface="Calibri" panose="020F0502020204030204" pitchFamily="34" charset="0"/>
              </a:rPr>
              <a:t>a</a:t>
            </a: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/p)</a:t>
            </a:r>
            <a:endParaRPr lang="es-E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D753046-3B71-4106-BAED-018272DA6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18</a:t>
            </a:fld>
            <a:endParaRPr lang="es-ES_tradnl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87DC563-D6B8-4130-8638-8F8C34F60676}"/>
              </a:ext>
            </a:extLst>
          </p:cNvPr>
          <p:cNvSpPr txBox="1"/>
          <p:nvPr/>
        </p:nvSpPr>
        <p:spPr>
          <a:xfrm>
            <a:off x="304800" y="778200"/>
            <a:ext cx="4041812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challenge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1558F06-10B7-4C52-9FF0-78243A33FD32}"/>
              </a:ext>
            </a:extLst>
          </p:cNvPr>
          <p:cNvSpPr txBox="1"/>
          <p:nvPr/>
        </p:nvSpPr>
        <p:spPr>
          <a:xfrm>
            <a:off x="4778660" y="778200"/>
            <a:ext cx="4041812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n_TOF </a:t>
            </a:r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solution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77F9B951-632D-476C-BA58-D5D7B0CA3E73}"/>
              </a:ext>
            </a:extLst>
          </p:cNvPr>
          <p:cNvSpPr txBox="1"/>
          <p:nvPr/>
        </p:nvSpPr>
        <p:spPr>
          <a:xfrm>
            <a:off x="163562" y="5434719"/>
            <a:ext cx="55127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Silicon detectors in the neutron beam</a:t>
            </a:r>
          </a:p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3x3 cm</a:t>
            </a:r>
            <a:r>
              <a:rPr lang="it-IT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active area, 140 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m thickness </a:t>
            </a:r>
          </a:p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it-IT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Be targets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with ∼18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GBq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each (∼1.4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μg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A59E1A28-938D-4147-8530-709A0BDB892F}"/>
              </a:ext>
            </a:extLst>
          </p:cNvPr>
          <p:cNvGrpSpPr/>
          <p:nvPr/>
        </p:nvGrpSpPr>
        <p:grpSpPr>
          <a:xfrm>
            <a:off x="179512" y="2677105"/>
            <a:ext cx="4277194" cy="2757614"/>
            <a:chOff x="179512" y="2677105"/>
            <a:chExt cx="4277194" cy="2757614"/>
          </a:xfrm>
        </p:grpSpPr>
        <p:sp>
          <p:nvSpPr>
            <p:cNvPr id="10" name="Rectangle 3">
              <a:extLst>
                <a:ext uri="{FF2B5EF4-FFF2-40B4-BE49-F238E27FC236}">
                  <a16:creationId xmlns:a16="http://schemas.microsoft.com/office/drawing/2014/main" id="{4A2E3B33-7DB6-48A6-8608-CC201E561084}"/>
                </a:ext>
              </a:extLst>
            </p:cNvPr>
            <p:cNvSpPr/>
            <p:nvPr/>
          </p:nvSpPr>
          <p:spPr bwMode="auto">
            <a:xfrm>
              <a:off x="1180106" y="4444119"/>
              <a:ext cx="3276600" cy="304800"/>
            </a:xfrm>
            <a:prstGeom prst="rect">
              <a:avLst/>
            </a:prstGeom>
            <a:solidFill>
              <a:srgbClr val="ED9719"/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76238" indent="-376238" defTabSz="1001713" fontAlgn="base">
                <a:spcBef>
                  <a:spcPct val="20000"/>
                </a:spcBef>
                <a:spcAft>
                  <a:spcPct val="0"/>
                </a:spcAft>
                <a:buClr>
                  <a:srgbClr val="ED9719"/>
                </a:buClr>
                <a:buSzPct val="65000"/>
              </a:pPr>
              <a:endPara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endParaRPr>
            </a:p>
          </p:txBody>
        </p:sp>
        <p:sp>
          <p:nvSpPr>
            <p:cNvPr id="11" name="Rectangle 4">
              <a:extLst>
                <a:ext uri="{FF2B5EF4-FFF2-40B4-BE49-F238E27FC236}">
                  <a16:creationId xmlns:a16="http://schemas.microsoft.com/office/drawing/2014/main" id="{DDED9FE6-6420-4E2E-956F-639974A61B77}"/>
                </a:ext>
              </a:extLst>
            </p:cNvPr>
            <p:cNvSpPr/>
            <p:nvPr/>
          </p:nvSpPr>
          <p:spPr bwMode="auto">
            <a:xfrm>
              <a:off x="1180106" y="3986919"/>
              <a:ext cx="3276600" cy="304800"/>
            </a:xfrm>
            <a:prstGeom prst="rect">
              <a:avLst/>
            </a:prstGeom>
            <a:solidFill>
              <a:srgbClr val="ED9719"/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76238" indent="-376238" defTabSz="1001713" fontAlgn="base">
                <a:spcBef>
                  <a:spcPct val="20000"/>
                </a:spcBef>
                <a:spcAft>
                  <a:spcPct val="0"/>
                </a:spcAft>
                <a:buClr>
                  <a:srgbClr val="ED9719"/>
                </a:buClr>
                <a:buSzPct val="65000"/>
              </a:pPr>
              <a:endPara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endParaRPr>
            </a:p>
          </p:txBody>
        </p:sp>
        <p:sp>
          <p:nvSpPr>
            <p:cNvPr id="12" name="Rectangle 5">
              <a:extLst>
                <a:ext uri="{FF2B5EF4-FFF2-40B4-BE49-F238E27FC236}">
                  <a16:creationId xmlns:a16="http://schemas.microsoft.com/office/drawing/2014/main" id="{A39EF3D1-A822-450C-BA23-470C0B83CDFA}"/>
                </a:ext>
              </a:extLst>
            </p:cNvPr>
            <p:cNvSpPr/>
            <p:nvPr/>
          </p:nvSpPr>
          <p:spPr bwMode="auto">
            <a:xfrm>
              <a:off x="1180106" y="3224919"/>
              <a:ext cx="3276600" cy="304800"/>
            </a:xfrm>
            <a:prstGeom prst="rect">
              <a:avLst/>
            </a:prstGeom>
            <a:solidFill>
              <a:srgbClr val="ED9719"/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76238" indent="-376238" defTabSz="1001713" fontAlgn="base">
                <a:spcBef>
                  <a:spcPct val="20000"/>
                </a:spcBef>
                <a:spcAft>
                  <a:spcPct val="0"/>
                </a:spcAft>
                <a:buClr>
                  <a:srgbClr val="ED9719"/>
                </a:buClr>
                <a:buSzPct val="65000"/>
              </a:pPr>
              <a:endPara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endParaRPr>
            </a:p>
          </p:txBody>
        </p:sp>
        <p:sp>
          <p:nvSpPr>
            <p:cNvPr id="13" name="Rectangle 6">
              <a:extLst>
                <a:ext uri="{FF2B5EF4-FFF2-40B4-BE49-F238E27FC236}">
                  <a16:creationId xmlns:a16="http://schemas.microsoft.com/office/drawing/2014/main" id="{077A7490-C6D0-4237-A8D6-85E615B0FF8B}"/>
                </a:ext>
              </a:extLst>
            </p:cNvPr>
            <p:cNvSpPr/>
            <p:nvPr/>
          </p:nvSpPr>
          <p:spPr bwMode="auto">
            <a:xfrm>
              <a:off x="1180106" y="2767719"/>
              <a:ext cx="3276600" cy="304800"/>
            </a:xfrm>
            <a:prstGeom prst="rect">
              <a:avLst/>
            </a:prstGeom>
            <a:solidFill>
              <a:srgbClr val="ED9719"/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76238" indent="-376238" defTabSz="1001713" fontAlgn="base">
                <a:spcBef>
                  <a:spcPct val="20000"/>
                </a:spcBef>
                <a:spcAft>
                  <a:spcPct val="0"/>
                </a:spcAft>
                <a:buClr>
                  <a:srgbClr val="ED9719"/>
                </a:buClr>
                <a:buSzPct val="65000"/>
              </a:pPr>
              <a:endPara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endParaRPr>
            </a:p>
          </p:txBody>
        </p:sp>
        <p:sp>
          <p:nvSpPr>
            <p:cNvPr id="14" name="Rectangle 7">
              <a:extLst>
                <a:ext uri="{FF2B5EF4-FFF2-40B4-BE49-F238E27FC236}">
                  <a16:creationId xmlns:a16="http://schemas.microsoft.com/office/drawing/2014/main" id="{0DF9830E-964D-4C2D-8D79-925551801C3F}"/>
                </a:ext>
              </a:extLst>
            </p:cNvPr>
            <p:cNvSpPr/>
            <p:nvPr/>
          </p:nvSpPr>
          <p:spPr bwMode="auto">
            <a:xfrm>
              <a:off x="1180106" y="4332663"/>
              <a:ext cx="3276600" cy="762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76238" indent="-376238" defTabSz="1001713" fontAlgn="base">
                <a:spcBef>
                  <a:spcPct val="20000"/>
                </a:spcBef>
                <a:spcAft>
                  <a:spcPct val="0"/>
                </a:spcAft>
                <a:buClr>
                  <a:srgbClr val="ED9719"/>
                </a:buClr>
                <a:buSzPct val="65000"/>
              </a:pPr>
              <a:endPara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endParaRPr>
            </a:p>
          </p:txBody>
        </p:sp>
        <p:sp>
          <p:nvSpPr>
            <p:cNvPr id="15" name="Rectangle 8">
              <a:extLst>
                <a:ext uri="{FF2B5EF4-FFF2-40B4-BE49-F238E27FC236}">
                  <a16:creationId xmlns:a16="http://schemas.microsoft.com/office/drawing/2014/main" id="{4AE83DF5-4B5C-4682-A9C2-9FC972EC18A9}"/>
                </a:ext>
              </a:extLst>
            </p:cNvPr>
            <p:cNvSpPr/>
            <p:nvPr/>
          </p:nvSpPr>
          <p:spPr bwMode="auto">
            <a:xfrm>
              <a:off x="1180106" y="3107775"/>
              <a:ext cx="3276600" cy="762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76238" indent="-376238" defTabSz="1001713" fontAlgn="base">
                <a:spcBef>
                  <a:spcPct val="20000"/>
                </a:spcBef>
                <a:spcAft>
                  <a:spcPct val="0"/>
                </a:spcAft>
                <a:buClr>
                  <a:srgbClr val="ED9719"/>
                </a:buClr>
                <a:buSzPct val="65000"/>
              </a:pPr>
              <a:endPara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endParaRPr>
            </a:p>
          </p:txBody>
        </p:sp>
        <p:cxnSp>
          <p:nvCxnSpPr>
            <p:cNvPr id="16" name="Straight Arrow Connector 10">
              <a:extLst>
                <a:ext uri="{FF2B5EF4-FFF2-40B4-BE49-F238E27FC236}">
                  <a16:creationId xmlns:a16="http://schemas.microsoft.com/office/drawing/2014/main" id="{E827DC90-9C41-48FA-B68F-42F224224046}"/>
                </a:ext>
              </a:extLst>
            </p:cNvPr>
            <p:cNvCxnSpPr/>
            <p:nvPr/>
          </p:nvCxnSpPr>
          <p:spPr bwMode="auto">
            <a:xfrm flipV="1">
              <a:off x="2018306" y="4825119"/>
              <a:ext cx="0" cy="60960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Straight Arrow Connector 12">
              <a:extLst>
                <a:ext uri="{FF2B5EF4-FFF2-40B4-BE49-F238E27FC236}">
                  <a16:creationId xmlns:a16="http://schemas.microsoft.com/office/drawing/2014/main" id="{459E5EE7-5712-4AA8-B11E-24CA12BE139A}"/>
                </a:ext>
              </a:extLst>
            </p:cNvPr>
            <p:cNvCxnSpPr/>
            <p:nvPr/>
          </p:nvCxnSpPr>
          <p:spPr bwMode="auto">
            <a:xfrm flipV="1">
              <a:off x="2246906" y="4825119"/>
              <a:ext cx="0" cy="60960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Straight Arrow Connector 13">
              <a:extLst>
                <a:ext uri="{FF2B5EF4-FFF2-40B4-BE49-F238E27FC236}">
                  <a16:creationId xmlns:a16="http://schemas.microsoft.com/office/drawing/2014/main" id="{A62EF93A-56EC-4B03-95BE-4E39494CDC68}"/>
                </a:ext>
              </a:extLst>
            </p:cNvPr>
            <p:cNvCxnSpPr/>
            <p:nvPr/>
          </p:nvCxnSpPr>
          <p:spPr bwMode="auto">
            <a:xfrm flipV="1">
              <a:off x="2475506" y="4825119"/>
              <a:ext cx="0" cy="60960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Straight Arrow Connector 14">
              <a:extLst>
                <a:ext uri="{FF2B5EF4-FFF2-40B4-BE49-F238E27FC236}">
                  <a16:creationId xmlns:a16="http://schemas.microsoft.com/office/drawing/2014/main" id="{3F4CAE0E-49B4-4BBB-A8E0-9C4D698499FF}"/>
                </a:ext>
              </a:extLst>
            </p:cNvPr>
            <p:cNvCxnSpPr/>
            <p:nvPr/>
          </p:nvCxnSpPr>
          <p:spPr bwMode="auto">
            <a:xfrm flipV="1">
              <a:off x="2704106" y="4825119"/>
              <a:ext cx="0" cy="60960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Straight Arrow Connector 15">
              <a:extLst>
                <a:ext uri="{FF2B5EF4-FFF2-40B4-BE49-F238E27FC236}">
                  <a16:creationId xmlns:a16="http://schemas.microsoft.com/office/drawing/2014/main" id="{A9BB6D02-5301-49B0-BD82-A4566B84FB85}"/>
                </a:ext>
              </a:extLst>
            </p:cNvPr>
            <p:cNvCxnSpPr/>
            <p:nvPr/>
          </p:nvCxnSpPr>
          <p:spPr bwMode="auto">
            <a:xfrm flipV="1">
              <a:off x="2932706" y="4825119"/>
              <a:ext cx="0" cy="60960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Straight Arrow Connector 16">
              <a:extLst>
                <a:ext uri="{FF2B5EF4-FFF2-40B4-BE49-F238E27FC236}">
                  <a16:creationId xmlns:a16="http://schemas.microsoft.com/office/drawing/2014/main" id="{76AE36A6-BDA7-473C-8649-12D3871D6EF6}"/>
                </a:ext>
              </a:extLst>
            </p:cNvPr>
            <p:cNvCxnSpPr/>
            <p:nvPr/>
          </p:nvCxnSpPr>
          <p:spPr bwMode="auto">
            <a:xfrm flipV="1">
              <a:off x="3161306" y="4825119"/>
              <a:ext cx="0" cy="60960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Straight Arrow Connector 17">
              <a:extLst>
                <a:ext uri="{FF2B5EF4-FFF2-40B4-BE49-F238E27FC236}">
                  <a16:creationId xmlns:a16="http://schemas.microsoft.com/office/drawing/2014/main" id="{5D72835E-D384-4A46-BA69-1857549FB141}"/>
                </a:ext>
              </a:extLst>
            </p:cNvPr>
            <p:cNvCxnSpPr/>
            <p:nvPr/>
          </p:nvCxnSpPr>
          <p:spPr bwMode="auto">
            <a:xfrm flipV="1">
              <a:off x="3389906" y="4825119"/>
              <a:ext cx="0" cy="60960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Straight Arrow Connector 18">
              <a:extLst>
                <a:ext uri="{FF2B5EF4-FFF2-40B4-BE49-F238E27FC236}">
                  <a16:creationId xmlns:a16="http://schemas.microsoft.com/office/drawing/2014/main" id="{C67E5B91-F643-4C2F-B77A-A180053AAB5E}"/>
                </a:ext>
              </a:extLst>
            </p:cNvPr>
            <p:cNvCxnSpPr/>
            <p:nvPr/>
          </p:nvCxnSpPr>
          <p:spPr bwMode="auto">
            <a:xfrm flipV="1">
              <a:off x="3618506" y="4825119"/>
              <a:ext cx="0" cy="60960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" name="Straight Arrow Connector 19">
              <a:extLst>
                <a:ext uri="{FF2B5EF4-FFF2-40B4-BE49-F238E27FC236}">
                  <a16:creationId xmlns:a16="http://schemas.microsoft.com/office/drawing/2014/main" id="{CF8909DA-BFB0-4657-B559-8FF1839884FF}"/>
                </a:ext>
              </a:extLst>
            </p:cNvPr>
            <p:cNvCxnSpPr/>
            <p:nvPr/>
          </p:nvCxnSpPr>
          <p:spPr bwMode="auto">
            <a:xfrm flipV="1">
              <a:off x="3847106" y="4825119"/>
              <a:ext cx="0" cy="60960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Straight Arrow Connector 20">
              <a:extLst>
                <a:ext uri="{FF2B5EF4-FFF2-40B4-BE49-F238E27FC236}">
                  <a16:creationId xmlns:a16="http://schemas.microsoft.com/office/drawing/2014/main" id="{BB4A2789-28B3-41DF-B04E-B4E529EC5690}"/>
                </a:ext>
              </a:extLst>
            </p:cNvPr>
            <p:cNvCxnSpPr/>
            <p:nvPr/>
          </p:nvCxnSpPr>
          <p:spPr bwMode="auto">
            <a:xfrm flipV="1">
              <a:off x="1789706" y="4825119"/>
              <a:ext cx="0" cy="60960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6" name="TextBox 21">
              <a:extLst>
                <a:ext uri="{FF2B5EF4-FFF2-40B4-BE49-F238E27FC236}">
                  <a16:creationId xmlns:a16="http://schemas.microsoft.com/office/drawing/2014/main" id="{BA66EDC6-5BE2-4EE3-9F8B-E6247BE4EDD3}"/>
                </a:ext>
              </a:extLst>
            </p:cNvPr>
            <p:cNvSpPr txBox="1"/>
            <p:nvPr/>
          </p:nvSpPr>
          <p:spPr>
            <a:xfrm>
              <a:off x="418107" y="4410365"/>
              <a:ext cx="6131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det 1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2">
              <a:extLst>
                <a:ext uri="{FF2B5EF4-FFF2-40B4-BE49-F238E27FC236}">
                  <a16:creationId xmlns:a16="http://schemas.microsoft.com/office/drawing/2014/main" id="{1ACA042A-2CE2-4C8D-B65E-4EB120FD37F6}"/>
                </a:ext>
              </a:extLst>
            </p:cNvPr>
            <p:cNvSpPr txBox="1"/>
            <p:nvPr/>
          </p:nvSpPr>
          <p:spPr>
            <a:xfrm>
              <a:off x="418107" y="3986919"/>
              <a:ext cx="6131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det 2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TextBox 23">
              <a:extLst>
                <a:ext uri="{FF2B5EF4-FFF2-40B4-BE49-F238E27FC236}">
                  <a16:creationId xmlns:a16="http://schemas.microsoft.com/office/drawing/2014/main" id="{951EEE6E-7724-43EA-8A12-C81A020CC4F0}"/>
                </a:ext>
              </a:extLst>
            </p:cNvPr>
            <p:cNvSpPr txBox="1"/>
            <p:nvPr/>
          </p:nvSpPr>
          <p:spPr>
            <a:xfrm>
              <a:off x="418107" y="3191165"/>
              <a:ext cx="6131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det 3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TextBox 24">
              <a:extLst>
                <a:ext uri="{FF2B5EF4-FFF2-40B4-BE49-F238E27FC236}">
                  <a16:creationId xmlns:a16="http://schemas.microsoft.com/office/drawing/2014/main" id="{F9AF2843-A8B2-4E5F-9A1E-09597E5D071A}"/>
                </a:ext>
              </a:extLst>
            </p:cNvPr>
            <p:cNvSpPr txBox="1"/>
            <p:nvPr/>
          </p:nvSpPr>
          <p:spPr>
            <a:xfrm>
              <a:off x="418107" y="2746111"/>
              <a:ext cx="6131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det 4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TextBox 25">
              <a:extLst>
                <a:ext uri="{FF2B5EF4-FFF2-40B4-BE49-F238E27FC236}">
                  <a16:creationId xmlns:a16="http://schemas.microsoft.com/office/drawing/2014/main" id="{5B5DEFE9-680A-4800-BA61-AD3FC6D15B46}"/>
                </a:ext>
              </a:extLst>
            </p:cNvPr>
            <p:cNvSpPr txBox="1"/>
            <p:nvPr/>
          </p:nvSpPr>
          <p:spPr>
            <a:xfrm>
              <a:off x="179512" y="4188223"/>
              <a:ext cx="9332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sample 1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" name="TextBox 26">
              <a:extLst>
                <a:ext uri="{FF2B5EF4-FFF2-40B4-BE49-F238E27FC236}">
                  <a16:creationId xmlns:a16="http://schemas.microsoft.com/office/drawing/2014/main" id="{F36F21B8-810A-4334-A3E9-29EC2EC955C3}"/>
                </a:ext>
              </a:extLst>
            </p:cNvPr>
            <p:cNvSpPr txBox="1"/>
            <p:nvPr/>
          </p:nvSpPr>
          <p:spPr>
            <a:xfrm>
              <a:off x="189507" y="2955375"/>
              <a:ext cx="9332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sample 2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TextBox 27">
              <a:extLst>
                <a:ext uri="{FF2B5EF4-FFF2-40B4-BE49-F238E27FC236}">
                  <a16:creationId xmlns:a16="http://schemas.microsoft.com/office/drawing/2014/main" id="{E13C1973-D8AB-4D7B-AD38-CB315BAD9200}"/>
                </a:ext>
              </a:extLst>
            </p:cNvPr>
            <p:cNvSpPr txBox="1"/>
            <p:nvPr/>
          </p:nvSpPr>
          <p:spPr>
            <a:xfrm>
              <a:off x="646707" y="5019965"/>
              <a:ext cx="9363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neutrons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3" name="Straight Arrow Connector 29">
              <a:extLst>
                <a:ext uri="{FF2B5EF4-FFF2-40B4-BE49-F238E27FC236}">
                  <a16:creationId xmlns:a16="http://schemas.microsoft.com/office/drawing/2014/main" id="{166647A9-7DA8-4C5B-BB08-A7F1988C5663}"/>
                </a:ext>
              </a:extLst>
            </p:cNvPr>
            <p:cNvCxnSpPr/>
            <p:nvPr/>
          </p:nvCxnSpPr>
          <p:spPr bwMode="auto">
            <a:xfrm flipV="1">
              <a:off x="2779737" y="4049087"/>
              <a:ext cx="419100" cy="318832"/>
            </a:xfrm>
            <a:prstGeom prst="straightConnector1">
              <a:avLst/>
            </a:prstGeom>
            <a:noFill/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25B595F7-92A0-42C1-9200-1CEA11E6C5AB}"/>
                </a:ext>
              </a:extLst>
            </p:cNvPr>
            <p:cNvCxnSpPr/>
            <p:nvPr/>
          </p:nvCxnSpPr>
          <p:spPr bwMode="auto">
            <a:xfrm flipH="1">
              <a:off x="2271384" y="4381568"/>
              <a:ext cx="495274" cy="327547"/>
            </a:xfrm>
            <a:prstGeom prst="straightConnector1">
              <a:avLst/>
            </a:prstGeom>
            <a:noFill/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5" name="Rectangle 36">
              <a:extLst>
                <a:ext uri="{FF2B5EF4-FFF2-40B4-BE49-F238E27FC236}">
                  <a16:creationId xmlns:a16="http://schemas.microsoft.com/office/drawing/2014/main" id="{B04D1A71-AAE8-4AD8-97ED-D35C84359C27}"/>
                </a:ext>
              </a:extLst>
            </p:cNvPr>
            <p:cNvSpPr/>
            <p:nvPr/>
          </p:nvSpPr>
          <p:spPr>
            <a:xfrm>
              <a:off x="3161306" y="3914443"/>
              <a:ext cx="31611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dirty="0">
                  <a:cs typeface="Arial" panose="020B0604020202020204" pitchFamily="34" charset="0"/>
                </a:rPr>
                <a:t>α</a:t>
              </a:r>
              <a:endParaRPr lang="en-US" dirty="0"/>
            </a:p>
          </p:txBody>
        </p:sp>
        <p:sp>
          <p:nvSpPr>
            <p:cNvPr id="36" name="Rectangle 37">
              <a:extLst>
                <a:ext uri="{FF2B5EF4-FFF2-40B4-BE49-F238E27FC236}">
                  <a16:creationId xmlns:a16="http://schemas.microsoft.com/office/drawing/2014/main" id="{8E3D3081-4670-4847-BE1C-3E9F6E55A292}"/>
                </a:ext>
              </a:extLst>
            </p:cNvPr>
            <p:cNvSpPr/>
            <p:nvPr/>
          </p:nvSpPr>
          <p:spPr>
            <a:xfrm>
              <a:off x="2038919" y="4381568"/>
              <a:ext cx="31611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dirty="0">
                  <a:cs typeface="Arial" panose="020B0604020202020204" pitchFamily="34" charset="0"/>
                </a:rPr>
                <a:t>α</a:t>
              </a:r>
              <a:endParaRPr lang="en-US" dirty="0"/>
            </a:p>
          </p:txBody>
        </p:sp>
        <p:cxnSp>
          <p:nvCxnSpPr>
            <p:cNvPr id="37" name="Straight Arrow Connector 34">
              <a:extLst>
                <a:ext uri="{FF2B5EF4-FFF2-40B4-BE49-F238E27FC236}">
                  <a16:creationId xmlns:a16="http://schemas.microsoft.com/office/drawing/2014/main" id="{F8D9E0FD-8EA5-4599-A5CA-A9568960F90A}"/>
                </a:ext>
              </a:extLst>
            </p:cNvPr>
            <p:cNvCxnSpPr/>
            <p:nvPr/>
          </p:nvCxnSpPr>
          <p:spPr bwMode="auto">
            <a:xfrm flipH="1" flipV="1">
              <a:off x="1484906" y="2955375"/>
              <a:ext cx="342874" cy="193344"/>
            </a:xfrm>
            <a:prstGeom prst="straightConnector1">
              <a:avLst/>
            </a:prstGeom>
            <a:noFill/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Straight Arrow Connector 35">
              <a:extLst>
                <a:ext uri="{FF2B5EF4-FFF2-40B4-BE49-F238E27FC236}">
                  <a16:creationId xmlns:a16="http://schemas.microsoft.com/office/drawing/2014/main" id="{045633C7-2AB5-48D4-97B3-A47817F9A0F8}"/>
                </a:ext>
              </a:extLst>
            </p:cNvPr>
            <p:cNvCxnSpPr/>
            <p:nvPr/>
          </p:nvCxnSpPr>
          <p:spPr bwMode="auto">
            <a:xfrm>
              <a:off x="1827780" y="3148719"/>
              <a:ext cx="342926" cy="145210"/>
            </a:xfrm>
            <a:prstGeom prst="straightConnector1">
              <a:avLst/>
            </a:prstGeom>
            <a:noFill/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9" name="Rectangle 39">
              <a:extLst>
                <a:ext uri="{FF2B5EF4-FFF2-40B4-BE49-F238E27FC236}">
                  <a16:creationId xmlns:a16="http://schemas.microsoft.com/office/drawing/2014/main" id="{7DF3637F-E1B4-4C30-877B-1585164BFE12}"/>
                </a:ext>
              </a:extLst>
            </p:cNvPr>
            <p:cNvSpPr/>
            <p:nvPr/>
          </p:nvSpPr>
          <p:spPr>
            <a:xfrm>
              <a:off x="2119318" y="3072519"/>
              <a:ext cx="31611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dirty="0">
                  <a:cs typeface="Arial" panose="020B0604020202020204" pitchFamily="34" charset="0"/>
                </a:rPr>
                <a:t>α</a:t>
              </a:r>
              <a:endParaRPr lang="en-US" dirty="0"/>
            </a:p>
          </p:txBody>
        </p:sp>
        <p:sp>
          <p:nvSpPr>
            <p:cNvPr id="40" name="Rectangle 40">
              <a:extLst>
                <a:ext uri="{FF2B5EF4-FFF2-40B4-BE49-F238E27FC236}">
                  <a16:creationId xmlns:a16="http://schemas.microsoft.com/office/drawing/2014/main" id="{81AC516D-47B7-4602-8A7B-135757742CEF}"/>
                </a:ext>
              </a:extLst>
            </p:cNvPr>
            <p:cNvSpPr/>
            <p:nvPr/>
          </p:nvSpPr>
          <p:spPr>
            <a:xfrm>
              <a:off x="1252441" y="2677105"/>
              <a:ext cx="31611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dirty="0">
                  <a:latin typeface="Calibri" panose="020F0502020204030204" pitchFamily="34" charset="0"/>
                  <a:cs typeface="Calibri" panose="020F0502020204030204" pitchFamily="34" charset="0"/>
                </a:rPr>
                <a:t>α</a:t>
              </a:r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41" name="Picture 4">
            <a:extLst>
              <a:ext uri="{FF2B5EF4-FFF2-40B4-BE49-F238E27FC236}">
                <a16:creationId xmlns:a16="http://schemas.microsoft.com/office/drawing/2014/main" id="{B3A12AEE-D9D1-4C9F-9CA7-B15EC5CC269C}"/>
              </a:ext>
            </a:extLst>
          </p:cNvPr>
          <p:cNvPicPr/>
          <p:nvPr/>
        </p:nvPicPr>
        <p:blipFill rotWithShape="1">
          <a:blip r:embed="rId2"/>
          <a:srcRect l="44661" t="32254" r="5488" b="20180"/>
          <a:stretch/>
        </p:blipFill>
        <p:spPr>
          <a:xfrm>
            <a:off x="4761506" y="2564904"/>
            <a:ext cx="4013097" cy="2584794"/>
          </a:xfrm>
          <a:prstGeom prst="rect">
            <a:avLst/>
          </a:prstGeom>
          <a:ln>
            <a:noFill/>
          </a:ln>
        </p:spPr>
      </p:pic>
      <p:sp>
        <p:nvSpPr>
          <p:cNvPr id="42" name="Rectángulo 41">
            <a:extLst>
              <a:ext uri="{FF2B5EF4-FFF2-40B4-BE49-F238E27FC236}">
                <a16:creationId xmlns:a16="http://schemas.microsoft.com/office/drawing/2014/main" id="{BC429DB9-F0DB-4047-AD23-BB1EFD74D75E}"/>
              </a:ext>
            </a:extLst>
          </p:cNvPr>
          <p:cNvSpPr/>
          <p:nvPr/>
        </p:nvSpPr>
        <p:spPr>
          <a:xfrm>
            <a:off x="304800" y="797996"/>
            <a:ext cx="4041812" cy="149438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CD0E4F1F-7CB1-47A7-B623-839E8DC92C46}"/>
              </a:ext>
            </a:extLst>
          </p:cNvPr>
          <p:cNvSpPr txBox="1"/>
          <p:nvPr/>
        </p:nvSpPr>
        <p:spPr>
          <a:xfrm>
            <a:off x="386172" y="1375028"/>
            <a:ext cx="389779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900" dirty="0" err="1">
                <a:latin typeface="Calibri" panose="020F0502020204030204" pitchFamily="34" charset="0"/>
              </a:rPr>
              <a:t>Dealing</a:t>
            </a:r>
            <a:r>
              <a:rPr lang="es-ES" sz="1900" dirty="0">
                <a:latin typeface="Calibri" panose="020F0502020204030204" pitchFamily="34" charset="0"/>
              </a:rPr>
              <a:t> </a:t>
            </a:r>
            <a:r>
              <a:rPr lang="es-ES" sz="1900" dirty="0" err="1">
                <a:latin typeface="Calibri" panose="020F0502020204030204" pitchFamily="34" charset="0"/>
              </a:rPr>
              <a:t>with</a:t>
            </a:r>
            <a:r>
              <a:rPr lang="es-ES" sz="1900" dirty="0">
                <a:latin typeface="Calibri" panose="020F0502020204030204" pitchFamily="34" charset="0"/>
              </a:rPr>
              <a:t> </a:t>
            </a:r>
            <a:r>
              <a:rPr lang="es-ES" sz="1900" dirty="0" err="1">
                <a:latin typeface="Calibri" panose="020F0502020204030204" pitchFamily="34" charset="0"/>
              </a:rPr>
              <a:t>the</a:t>
            </a:r>
            <a:r>
              <a:rPr lang="es-ES" sz="1900" dirty="0">
                <a:latin typeface="Calibri" panose="020F0502020204030204" pitchFamily="34" charset="0"/>
              </a:rPr>
              <a:t> </a:t>
            </a:r>
            <a:r>
              <a:rPr lang="es-ES" sz="1900" dirty="0" err="1">
                <a:latin typeface="Calibri" panose="020F0502020204030204" pitchFamily="34" charset="0"/>
              </a:rPr>
              <a:t>activity</a:t>
            </a:r>
            <a:r>
              <a:rPr lang="es-ES" sz="1900" dirty="0">
                <a:latin typeface="Calibri" panose="020F0502020204030204" pitchFamily="34" charset="0"/>
              </a:rPr>
              <a:t> </a:t>
            </a:r>
            <a:r>
              <a:rPr lang="es-ES" sz="1900" dirty="0" err="1">
                <a:latin typeface="Calibri" panose="020F0502020204030204" pitchFamily="34" charset="0"/>
              </a:rPr>
              <a:t>from</a:t>
            </a:r>
            <a:r>
              <a:rPr lang="es-ES" sz="1900" dirty="0">
                <a:latin typeface="Calibri" panose="020F0502020204030204" pitchFamily="34" charset="0"/>
              </a:rPr>
              <a:t> </a:t>
            </a:r>
            <a:r>
              <a:rPr lang="es-ES" sz="1900" dirty="0" err="1">
                <a:latin typeface="Calibri" panose="020F0502020204030204" pitchFamily="34" charset="0"/>
              </a:rPr>
              <a:t>GBq</a:t>
            </a:r>
            <a:r>
              <a:rPr lang="es-ES" sz="1900" dirty="0">
                <a:latin typeface="Calibri" panose="020F0502020204030204" pitchFamily="34" charset="0"/>
              </a:rPr>
              <a:t> targets.</a:t>
            </a:r>
          </a:p>
          <a:p>
            <a:pPr marL="342900" indent="-342900" algn="just">
              <a:buFontTx/>
              <a:buChar char="-"/>
            </a:pPr>
            <a:endParaRPr lang="es-ES" sz="1900" dirty="0">
              <a:latin typeface="Calibri" panose="020F0502020204030204" pitchFamily="34" charset="0"/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73B9B95F-228F-4049-A3A3-DD9595ED4641}"/>
              </a:ext>
            </a:extLst>
          </p:cNvPr>
          <p:cNvSpPr txBox="1"/>
          <p:nvPr/>
        </p:nvSpPr>
        <p:spPr>
          <a:xfrm>
            <a:off x="4528196" y="1453713"/>
            <a:ext cx="42757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7800" algn="just"/>
            <a:r>
              <a:rPr lang="es-ES" sz="2000" dirty="0">
                <a:latin typeface="Calibri" panose="020F0502020204030204" pitchFamily="34" charset="0"/>
              </a:rPr>
              <a:t>=&gt; </a:t>
            </a:r>
            <a:r>
              <a:rPr lang="es-ES" sz="2000" dirty="0" err="1">
                <a:latin typeface="Calibri" panose="020F0502020204030204" pitchFamily="34" charset="0"/>
              </a:rPr>
              <a:t>Unambiguous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</a:rPr>
              <a:t>identification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</a:rPr>
              <a:t>of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</a:rPr>
              <a:t>the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</a:rPr>
              <a:t>reaction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</a:rPr>
              <a:t>products</a:t>
            </a:r>
            <a:r>
              <a:rPr lang="es-ES" sz="2000" dirty="0">
                <a:latin typeface="Calibri" panose="020F0502020204030204" pitchFamily="34" charset="0"/>
              </a:rPr>
              <a:t>.</a:t>
            </a:r>
          </a:p>
        </p:txBody>
      </p:sp>
      <p:grpSp>
        <p:nvGrpSpPr>
          <p:cNvPr id="45" name="Grupo 44">
            <a:extLst>
              <a:ext uri="{FF2B5EF4-FFF2-40B4-BE49-F238E27FC236}">
                <a16:creationId xmlns:a16="http://schemas.microsoft.com/office/drawing/2014/main" id="{0EAE356D-2354-49F5-AA1C-2D22EAE0F3DC}"/>
              </a:ext>
            </a:extLst>
          </p:cNvPr>
          <p:cNvGrpSpPr/>
          <p:nvPr/>
        </p:nvGrpSpPr>
        <p:grpSpPr>
          <a:xfrm>
            <a:off x="5153209" y="2774033"/>
            <a:ext cx="3438814" cy="2743199"/>
            <a:chOff x="2273831" y="1014455"/>
            <a:chExt cx="3438814" cy="2743199"/>
          </a:xfrm>
        </p:grpSpPr>
        <p:sp>
          <p:nvSpPr>
            <p:cNvPr id="46" name="Rectangle 4">
              <a:extLst>
                <a:ext uri="{FF2B5EF4-FFF2-40B4-BE49-F238E27FC236}">
                  <a16:creationId xmlns:a16="http://schemas.microsoft.com/office/drawing/2014/main" id="{70C42637-8456-47FD-8293-26CC9ED1AAD2}"/>
                </a:ext>
              </a:extLst>
            </p:cNvPr>
            <p:cNvSpPr/>
            <p:nvPr/>
          </p:nvSpPr>
          <p:spPr bwMode="auto">
            <a:xfrm rot="16200000">
              <a:off x="1985636" y="1877590"/>
              <a:ext cx="1802470" cy="76200"/>
            </a:xfrm>
            <a:prstGeom prst="rect">
              <a:avLst/>
            </a:prstGeom>
            <a:solidFill>
              <a:srgbClr val="ED9719"/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76238" indent="-376238" defTabSz="1001713" fontAlgn="base">
                <a:spcBef>
                  <a:spcPct val="20000"/>
                </a:spcBef>
                <a:spcAft>
                  <a:spcPct val="0"/>
                </a:spcAft>
                <a:buClr>
                  <a:srgbClr val="ED9719"/>
                </a:buClr>
                <a:buSzPct val="65000"/>
              </a:pPr>
              <a:endPara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7" name="Rectangle 7">
              <a:extLst>
                <a:ext uri="{FF2B5EF4-FFF2-40B4-BE49-F238E27FC236}">
                  <a16:creationId xmlns:a16="http://schemas.microsoft.com/office/drawing/2014/main" id="{DC634856-E99D-48C9-99FC-C242EC3DE31E}"/>
                </a:ext>
              </a:extLst>
            </p:cNvPr>
            <p:cNvSpPr/>
            <p:nvPr/>
          </p:nvSpPr>
          <p:spPr bwMode="auto">
            <a:xfrm rot="18947985">
              <a:off x="3693109" y="2068511"/>
              <a:ext cx="2019536" cy="82433"/>
            </a:xfrm>
            <a:prstGeom prst="rect">
              <a:avLst/>
            </a:prstGeom>
            <a:solidFill>
              <a:srgbClr val="CC3300"/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76238" indent="-376238" defTabSz="1001713" fontAlgn="base">
                <a:spcBef>
                  <a:spcPct val="20000"/>
                </a:spcBef>
                <a:spcAft>
                  <a:spcPct val="0"/>
                </a:spcAft>
                <a:buClr>
                  <a:srgbClr val="ED9719"/>
                </a:buClr>
                <a:buSzPct val="65000"/>
              </a:pPr>
              <a:endPara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48" name="Straight Arrow Connector 10">
              <a:extLst>
                <a:ext uri="{FF2B5EF4-FFF2-40B4-BE49-F238E27FC236}">
                  <a16:creationId xmlns:a16="http://schemas.microsoft.com/office/drawing/2014/main" id="{66E32EC9-B832-48F7-887E-5F1A956B6C93}"/>
                </a:ext>
              </a:extLst>
            </p:cNvPr>
            <p:cNvCxnSpPr/>
            <p:nvPr/>
          </p:nvCxnSpPr>
          <p:spPr bwMode="auto">
            <a:xfrm flipV="1">
              <a:off x="3874031" y="3148054"/>
              <a:ext cx="0" cy="60960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" name="Straight Arrow Connector 12">
              <a:extLst>
                <a:ext uri="{FF2B5EF4-FFF2-40B4-BE49-F238E27FC236}">
                  <a16:creationId xmlns:a16="http://schemas.microsoft.com/office/drawing/2014/main" id="{C8E24DA1-DA32-4BF4-8FCC-0578A247CAD2}"/>
                </a:ext>
              </a:extLst>
            </p:cNvPr>
            <p:cNvCxnSpPr/>
            <p:nvPr/>
          </p:nvCxnSpPr>
          <p:spPr bwMode="auto">
            <a:xfrm flipV="1">
              <a:off x="4102631" y="3148054"/>
              <a:ext cx="0" cy="60960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" name="Straight Arrow Connector 13">
              <a:extLst>
                <a:ext uri="{FF2B5EF4-FFF2-40B4-BE49-F238E27FC236}">
                  <a16:creationId xmlns:a16="http://schemas.microsoft.com/office/drawing/2014/main" id="{9B09FCB8-4B42-4275-9DE7-1575A25BC221}"/>
                </a:ext>
              </a:extLst>
            </p:cNvPr>
            <p:cNvCxnSpPr/>
            <p:nvPr/>
          </p:nvCxnSpPr>
          <p:spPr bwMode="auto">
            <a:xfrm flipV="1">
              <a:off x="4331231" y="3148054"/>
              <a:ext cx="0" cy="60960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Straight Arrow Connector 14">
              <a:extLst>
                <a:ext uri="{FF2B5EF4-FFF2-40B4-BE49-F238E27FC236}">
                  <a16:creationId xmlns:a16="http://schemas.microsoft.com/office/drawing/2014/main" id="{222EEF18-8458-42FB-B753-EBD04D05CF8F}"/>
                </a:ext>
              </a:extLst>
            </p:cNvPr>
            <p:cNvCxnSpPr/>
            <p:nvPr/>
          </p:nvCxnSpPr>
          <p:spPr bwMode="auto">
            <a:xfrm flipV="1">
              <a:off x="4559831" y="3148054"/>
              <a:ext cx="0" cy="60960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Straight Arrow Connector 15">
              <a:extLst>
                <a:ext uri="{FF2B5EF4-FFF2-40B4-BE49-F238E27FC236}">
                  <a16:creationId xmlns:a16="http://schemas.microsoft.com/office/drawing/2014/main" id="{83454E2C-8569-4EBD-89CD-56C4491A8CC3}"/>
                </a:ext>
              </a:extLst>
            </p:cNvPr>
            <p:cNvCxnSpPr/>
            <p:nvPr/>
          </p:nvCxnSpPr>
          <p:spPr bwMode="auto">
            <a:xfrm flipV="1">
              <a:off x="4788431" y="3148054"/>
              <a:ext cx="0" cy="60960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Straight Arrow Connector 16">
              <a:extLst>
                <a:ext uri="{FF2B5EF4-FFF2-40B4-BE49-F238E27FC236}">
                  <a16:creationId xmlns:a16="http://schemas.microsoft.com/office/drawing/2014/main" id="{155042B1-79DD-4873-917F-463364C9F623}"/>
                </a:ext>
              </a:extLst>
            </p:cNvPr>
            <p:cNvCxnSpPr/>
            <p:nvPr/>
          </p:nvCxnSpPr>
          <p:spPr bwMode="auto">
            <a:xfrm flipV="1">
              <a:off x="5017031" y="3148054"/>
              <a:ext cx="0" cy="60960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Straight Arrow Connector 17">
              <a:extLst>
                <a:ext uri="{FF2B5EF4-FFF2-40B4-BE49-F238E27FC236}">
                  <a16:creationId xmlns:a16="http://schemas.microsoft.com/office/drawing/2014/main" id="{09ECE58E-20C7-408C-AC8F-E4D64CD3BB8F}"/>
                </a:ext>
              </a:extLst>
            </p:cNvPr>
            <p:cNvCxnSpPr/>
            <p:nvPr/>
          </p:nvCxnSpPr>
          <p:spPr bwMode="auto">
            <a:xfrm flipV="1">
              <a:off x="5245631" y="3148054"/>
              <a:ext cx="0" cy="60960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" name="Straight Arrow Connector 18">
              <a:extLst>
                <a:ext uri="{FF2B5EF4-FFF2-40B4-BE49-F238E27FC236}">
                  <a16:creationId xmlns:a16="http://schemas.microsoft.com/office/drawing/2014/main" id="{F20E064C-321B-4F28-82D6-46CB821A6442}"/>
                </a:ext>
              </a:extLst>
            </p:cNvPr>
            <p:cNvCxnSpPr/>
            <p:nvPr/>
          </p:nvCxnSpPr>
          <p:spPr bwMode="auto">
            <a:xfrm flipV="1">
              <a:off x="5474231" y="3148054"/>
              <a:ext cx="0" cy="60960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" name="Straight Arrow Connector 19">
              <a:extLst>
                <a:ext uri="{FF2B5EF4-FFF2-40B4-BE49-F238E27FC236}">
                  <a16:creationId xmlns:a16="http://schemas.microsoft.com/office/drawing/2014/main" id="{9B9F7821-A0B1-4DA9-9448-ACBEC24BC161}"/>
                </a:ext>
              </a:extLst>
            </p:cNvPr>
            <p:cNvCxnSpPr/>
            <p:nvPr/>
          </p:nvCxnSpPr>
          <p:spPr bwMode="auto">
            <a:xfrm flipV="1">
              <a:off x="5702831" y="3148054"/>
              <a:ext cx="0" cy="60960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" name="Straight Arrow Connector 20">
              <a:extLst>
                <a:ext uri="{FF2B5EF4-FFF2-40B4-BE49-F238E27FC236}">
                  <a16:creationId xmlns:a16="http://schemas.microsoft.com/office/drawing/2014/main" id="{0719997C-2474-4A19-82BA-E7F518A836F6}"/>
                </a:ext>
              </a:extLst>
            </p:cNvPr>
            <p:cNvCxnSpPr/>
            <p:nvPr/>
          </p:nvCxnSpPr>
          <p:spPr bwMode="auto">
            <a:xfrm flipV="1">
              <a:off x="3645431" y="3148054"/>
              <a:ext cx="0" cy="60960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8" name="TextBox 22">
              <a:extLst>
                <a:ext uri="{FF2B5EF4-FFF2-40B4-BE49-F238E27FC236}">
                  <a16:creationId xmlns:a16="http://schemas.microsoft.com/office/drawing/2014/main" id="{5B30ECBD-D6B7-4F51-82C1-D32BF2A6C840}"/>
                </a:ext>
              </a:extLst>
            </p:cNvPr>
            <p:cNvSpPr txBox="1"/>
            <p:nvPr/>
          </p:nvSpPr>
          <p:spPr>
            <a:xfrm>
              <a:off x="2273831" y="2919455"/>
              <a:ext cx="2856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0" name="TextBox 27">
              <a:extLst>
                <a:ext uri="{FF2B5EF4-FFF2-40B4-BE49-F238E27FC236}">
                  <a16:creationId xmlns:a16="http://schemas.microsoft.com/office/drawing/2014/main" id="{EBF1A31B-1857-4784-8C0C-79498E36E6CD}"/>
                </a:ext>
              </a:extLst>
            </p:cNvPr>
            <p:cNvSpPr txBox="1"/>
            <p:nvPr/>
          </p:nvSpPr>
          <p:spPr>
            <a:xfrm>
              <a:off x="2502432" y="3342900"/>
              <a:ext cx="9363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neutrons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61" name="Straight Arrow Connector 33">
              <a:extLst>
                <a:ext uri="{FF2B5EF4-FFF2-40B4-BE49-F238E27FC236}">
                  <a16:creationId xmlns:a16="http://schemas.microsoft.com/office/drawing/2014/main" id="{F2E04316-1F88-495A-BAEF-219B1FFF66F1}"/>
                </a:ext>
              </a:extLst>
            </p:cNvPr>
            <p:cNvCxnSpPr/>
            <p:nvPr/>
          </p:nvCxnSpPr>
          <p:spPr bwMode="auto">
            <a:xfrm flipH="1" flipV="1">
              <a:off x="3035831" y="1786252"/>
              <a:ext cx="1500200" cy="447402"/>
            </a:xfrm>
            <a:prstGeom prst="straightConnector1">
              <a:avLst/>
            </a:prstGeom>
            <a:noFill/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2" name="Rectangle 37">
              <a:extLst>
                <a:ext uri="{FF2B5EF4-FFF2-40B4-BE49-F238E27FC236}">
                  <a16:creationId xmlns:a16="http://schemas.microsoft.com/office/drawing/2014/main" id="{11A89B48-4329-46E4-8D4F-E32C071CF64F}"/>
                </a:ext>
              </a:extLst>
            </p:cNvPr>
            <p:cNvSpPr/>
            <p:nvPr/>
          </p:nvSpPr>
          <p:spPr>
            <a:xfrm>
              <a:off x="3206219" y="2136352"/>
              <a:ext cx="306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p</a:t>
              </a:r>
            </a:p>
          </p:txBody>
        </p:sp>
        <p:sp>
          <p:nvSpPr>
            <p:cNvPr id="63" name="Rectangle 35">
              <a:extLst>
                <a:ext uri="{FF2B5EF4-FFF2-40B4-BE49-F238E27FC236}">
                  <a16:creationId xmlns:a16="http://schemas.microsoft.com/office/drawing/2014/main" id="{939B880E-889A-4DA0-8682-2D59A68B268E}"/>
                </a:ext>
              </a:extLst>
            </p:cNvPr>
            <p:cNvSpPr/>
            <p:nvPr/>
          </p:nvSpPr>
          <p:spPr bwMode="auto">
            <a:xfrm rot="16200000">
              <a:off x="1601197" y="1763290"/>
              <a:ext cx="1802470" cy="304801"/>
            </a:xfrm>
            <a:prstGeom prst="rect">
              <a:avLst/>
            </a:prstGeom>
            <a:solidFill>
              <a:srgbClr val="ED9719"/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76238" indent="-376238" defTabSz="1001713" fontAlgn="base">
                <a:spcBef>
                  <a:spcPct val="20000"/>
                </a:spcBef>
                <a:spcAft>
                  <a:spcPct val="0"/>
                </a:spcAft>
                <a:buClr>
                  <a:srgbClr val="ED9719"/>
                </a:buClr>
                <a:buSzPct val="65000"/>
              </a:pPr>
              <a:endPara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4" name="TextBox 39">
              <a:extLst>
                <a:ext uri="{FF2B5EF4-FFF2-40B4-BE49-F238E27FC236}">
                  <a16:creationId xmlns:a16="http://schemas.microsoft.com/office/drawing/2014/main" id="{D871948E-502F-4503-87B0-C48E095F3069}"/>
                </a:ext>
              </a:extLst>
            </p:cNvPr>
            <p:cNvSpPr txBox="1"/>
            <p:nvPr/>
          </p:nvSpPr>
          <p:spPr>
            <a:xfrm>
              <a:off x="2654831" y="2919455"/>
              <a:ext cx="4010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Δ</a:t>
              </a:r>
              <a:r>
                <a:rPr lang="it-IT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65" name="TextBox 2">
            <a:extLst>
              <a:ext uri="{FF2B5EF4-FFF2-40B4-BE49-F238E27FC236}">
                <a16:creationId xmlns:a16="http://schemas.microsoft.com/office/drawing/2014/main" id="{F341C699-E482-47FC-97F8-C00EBD0F5D62}"/>
              </a:ext>
            </a:extLst>
          </p:cNvPr>
          <p:cNvSpPr txBox="1"/>
          <p:nvPr/>
        </p:nvSpPr>
        <p:spPr>
          <a:xfrm>
            <a:off x="4682823" y="5464702"/>
            <a:ext cx="55127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Silicon detectors OFF the neutron beam</a:t>
            </a:r>
          </a:p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3x3 cm</a:t>
            </a:r>
            <a:r>
              <a:rPr lang="it-IT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active area, 20 and 140 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m thickness </a:t>
            </a:r>
          </a:p>
          <a:p>
            <a:r>
              <a:rPr lang="it-IT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Be target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with ∼1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GBq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each (∼0.1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μg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900850A3-52A2-48D2-9F8F-865074B0E590}"/>
              </a:ext>
            </a:extLst>
          </p:cNvPr>
          <p:cNvSpPr txBox="1"/>
          <p:nvPr/>
        </p:nvSpPr>
        <p:spPr>
          <a:xfrm>
            <a:off x="402483" y="2378437"/>
            <a:ext cx="40418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tx1"/>
              </a:buClr>
            </a:pPr>
            <a:r>
              <a:rPr lang="en-US" sz="1800" dirty="0"/>
              <a:t>Discriminate background </a:t>
            </a:r>
            <a:r>
              <a:rPr lang="en-US" sz="1800" baseline="30000" dirty="0"/>
              <a:t>7</a:t>
            </a:r>
            <a:r>
              <a:rPr lang="en-US" sz="1800" dirty="0"/>
              <a:t>Be γ and </a:t>
            </a:r>
            <a:r>
              <a:rPr lang="en-US" sz="1800" baseline="30000" dirty="0"/>
              <a:t>7</a:t>
            </a:r>
            <a:r>
              <a:rPr lang="en-US" sz="1800" dirty="0"/>
              <a:t>Be(</a:t>
            </a:r>
            <a:r>
              <a:rPr lang="en-US" sz="1800" dirty="0" err="1"/>
              <a:t>n,p</a:t>
            </a:r>
            <a:r>
              <a:rPr lang="en-US" sz="1800" dirty="0"/>
              <a:t>)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454A1922-69C3-4833-B1F4-5CCE7B8638D3}"/>
              </a:ext>
            </a:extLst>
          </p:cNvPr>
          <p:cNvSpPr txBox="1"/>
          <p:nvPr/>
        </p:nvSpPr>
        <p:spPr>
          <a:xfrm>
            <a:off x="4937988" y="2398139"/>
            <a:ext cx="40418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tx1"/>
              </a:buClr>
            </a:pPr>
            <a:r>
              <a:rPr lang="en-US" sz="1800" dirty="0"/>
              <a:t>Discriminate background </a:t>
            </a:r>
            <a:r>
              <a:rPr lang="en-US" sz="1800" baseline="30000" dirty="0"/>
              <a:t>7</a:t>
            </a:r>
            <a:r>
              <a:rPr lang="en-US" sz="1800" dirty="0"/>
              <a:t>Be γ and </a:t>
            </a:r>
            <a:r>
              <a:rPr lang="en-US" sz="1800" baseline="30000" dirty="0"/>
              <a:t>7</a:t>
            </a:r>
            <a:r>
              <a:rPr lang="en-US" sz="1800" dirty="0"/>
              <a:t>Be(</a:t>
            </a:r>
            <a:r>
              <a:rPr lang="en-US" sz="1800" dirty="0" err="1"/>
              <a:t>n,</a:t>
            </a:r>
            <a:r>
              <a:rPr lang="en-US" sz="1800" dirty="0" err="1">
                <a:latin typeface="Symbol" panose="05050102010706020507" pitchFamily="18" charset="2"/>
              </a:rPr>
              <a:t>a</a:t>
            </a:r>
            <a:r>
              <a:rPr lang="en-US" sz="1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78021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4" grpId="0"/>
      <p:bldP spid="65" grpId="0"/>
      <p:bldP spid="66" grpId="0"/>
      <p:bldP spid="6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B937E3-6561-4FE2-99DF-9F63C8B97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pc="-15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Summary</a:t>
            </a:r>
            <a:endParaRPr lang="es-ES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F6D8812-C159-43B8-AF94-8A0C3E4EB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19</a:t>
            </a:fld>
            <a:endParaRPr lang="es-ES_tradnl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593A1980-B3B1-4E34-A3AC-44831282B3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078306"/>
              </p:ext>
            </p:extLst>
          </p:nvPr>
        </p:nvGraphicFramePr>
        <p:xfrm>
          <a:off x="276592" y="767341"/>
          <a:ext cx="8515672" cy="528828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638951">
                  <a:extLst>
                    <a:ext uri="{9D8B030D-6E8A-4147-A177-3AD203B41FA5}">
                      <a16:colId xmlns:a16="http://schemas.microsoft.com/office/drawing/2014/main" val="406471041"/>
                    </a:ext>
                  </a:extLst>
                </a:gridCol>
                <a:gridCol w="3436653">
                  <a:extLst>
                    <a:ext uri="{9D8B030D-6E8A-4147-A177-3AD203B41FA5}">
                      <a16:colId xmlns:a16="http://schemas.microsoft.com/office/drawing/2014/main" val="3003162697"/>
                    </a:ext>
                  </a:extLst>
                </a:gridCol>
                <a:gridCol w="3440068">
                  <a:extLst>
                    <a:ext uri="{9D8B030D-6E8A-4147-A177-3AD203B41FA5}">
                      <a16:colId xmlns:a16="http://schemas.microsoft.com/office/drawing/2014/main" val="1666380398"/>
                    </a:ext>
                  </a:extLst>
                </a:gridCol>
              </a:tblGrid>
              <a:tr h="264056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Pourpose</a:t>
                      </a:r>
                      <a:endParaRPr lang="en-US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Challenge</a:t>
                      </a:r>
                      <a:endParaRPr lang="en-US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n_TOF </a:t>
                      </a:r>
                      <a:r>
                        <a:rPr lang="es-ES" sz="18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solution</a:t>
                      </a:r>
                      <a:endParaRPr lang="en-US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5422748"/>
                  </a:ext>
                </a:extLst>
              </a:tr>
              <a:tr h="220047">
                <a:tc rowSpan="2">
                  <a:txBody>
                    <a:bodyPr/>
                    <a:lstStyle/>
                    <a:p>
                      <a:pPr algn="ctr"/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Monitoring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intensity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SiMon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&amp; MGAS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9522452"/>
                  </a:ext>
                </a:extLst>
              </a:tr>
              <a:tr h="220047">
                <a:tc vMerge="1"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profile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XY-MGAS /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Timepix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/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StrippedSili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28748947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endParaRPr lang="en-US" sz="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773732"/>
                  </a:ext>
                </a:extLst>
              </a:tr>
              <a:tr h="220047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n,f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Original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day-to-day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>
                          <a:latin typeface="Symbol" panose="05050102010706020507" pitchFamily="18" charset="2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n,f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FIC-0,1,2,JRC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5454908"/>
                  </a:ext>
                </a:extLst>
              </a:tr>
              <a:tr h="220047">
                <a:tc vMerge="1"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Current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day-to-day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>
                          <a:latin typeface="Symbol" panose="05050102010706020507" pitchFamily="18" charset="2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n,f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 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MGAS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0318711"/>
                  </a:ext>
                </a:extLst>
              </a:tr>
              <a:tr h="220047">
                <a:tc vMerge="1"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Pushing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high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E</a:t>
                      </a:r>
                      <a:r>
                        <a:rPr lang="es-ES" sz="14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limit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PPAC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7738254"/>
                  </a:ext>
                </a:extLst>
              </a:tr>
              <a:tr h="2200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Measuring relative to 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H(</a:t>
                      </a:r>
                      <a:r>
                        <a:rPr lang="en-U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n,p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 at high </a:t>
                      </a:r>
                      <a:r>
                        <a:rPr lang="en-U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14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endParaRPr lang="en-US" sz="1400" baseline="-25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x Proton Recoil Telescope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5225311"/>
                  </a:ext>
                </a:extLst>
              </a:tr>
              <a:tr h="220047">
                <a:tc vMerge="1"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Look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for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all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fission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observables 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STEFF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426237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endParaRPr lang="en-US" sz="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8283262"/>
                  </a:ext>
                </a:extLst>
              </a:tr>
              <a:tr h="220047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n,</a:t>
                      </a:r>
                      <a:r>
                        <a:rPr lang="es-ES" sz="1400" dirty="0" err="1">
                          <a:latin typeface="Symbol" panose="05050102010706020507" pitchFamily="18" charset="2"/>
                          <a:cs typeface="Calibri" panose="020F0502020204030204" pitchFamily="34" charset="0"/>
                        </a:rPr>
                        <a:t>g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Neutron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sensitivity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Carbon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fiber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C6D6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545881"/>
                  </a:ext>
                </a:extLst>
              </a:tr>
              <a:tr h="220047">
                <a:tc vMerge="1"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Low S/B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iTED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5931255"/>
                  </a:ext>
                </a:extLst>
              </a:tr>
              <a:tr h="2200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Low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mass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+ High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radioactivity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TAC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8373828"/>
                  </a:ext>
                </a:extLst>
              </a:tr>
              <a:tr h="220047">
                <a:tc vMerge="1"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Fissile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targets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Fission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tagging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1986672"/>
                  </a:ext>
                </a:extLst>
              </a:tr>
              <a:tr h="220047">
                <a:tc vMerge="1"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Pushing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high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E</a:t>
                      </a:r>
                      <a:r>
                        <a:rPr lang="es-ES" sz="14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limit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sTED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5743494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endParaRPr lang="en-US" sz="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65082762"/>
                  </a:ext>
                </a:extLst>
              </a:tr>
              <a:tr h="220047">
                <a:tc rowSpan="3">
                  <a:txBody>
                    <a:bodyPr/>
                    <a:lstStyle/>
                    <a:p>
                      <a:pPr algn="ctr"/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n,chp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Current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day-to-day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>
                          <a:latin typeface="Symbol" panose="05050102010706020507" pitchFamily="18" charset="2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n,chp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  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MGAS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0322617"/>
                  </a:ext>
                </a:extLst>
              </a:tr>
              <a:tr h="220047">
                <a:tc vMerge="1"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Pushing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high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E</a:t>
                      </a:r>
                      <a:r>
                        <a:rPr lang="es-ES" sz="14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limit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DFGIC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with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switch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2415598"/>
                  </a:ext>
                </a:extLst>
              </a:tr>
              <a:tr h="220047">
                <a:tc vMerge="1">
                  <a:txBody>
                    <a:bodyPr/>
                    <a:lstStyle/>
                    <a:p>
                      <a:pPr algn="ctr"/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Dealing with high radioactivity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Si-sándwich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1618845"/>
                  </a:ext>
                </a:extLst>
              </a:tr>
            </a:tbl>
          </a:graphicData>
        </a:graphic>
      </p:graphicFrame>
      <p:pic>
        <p:nvPicPr>
          <p:cNvPr id="5" name="Grafik 4">
            <a:extLst>
              <a:ext uri="{FF2B5EF4-FFF2-40B4-BE49-F238E27FC236}">
                <a16:creationId xmlns:a16="http://schemas.microsoft.com/office/drawing/2014/main" id="{B4283510-B48C-49BF-A07F-39826442C7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922059">
            <a:off x="221147" y="952046"/>
            <a:ext cx="2969722" cy="2227291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F4528A37-9E06-496A-9817-5672E06A755A}"/>
              </a:ext>
            </a:extLst>
          </p:cNvPr>
          <p:cNvPicPr/>
          <p:nvPr/>
        </p:nvPicPr>
        <p:blipFill rotWithShape="1">
          <a:blip r:embed="rId3"/>
          <a:srcRect l="46493" t="36091" r="6100" b="22225"/>
          <a:stretch/>
        </p:blipFill>
        <p:spPr>
          <a:xfrm rot="21327696">
            <a:off x="6121511" y="815999"/>
            <a:ext cx="2843950" cy="1882329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pic>
        <p:nvPicPr>
          <p:cNvPr id="8" name="Picture 3" descr="\\cern.ch\dfs\Users\c\cguerrer\Documents\My Pictures\CERNnTOF_foto_HQ.jpg">
            <a:extLst>
              <a:ext uri="{FF2B5EF4-FFF2-40B4-BE49-F238E27FC236}">
                <a16:creationId xmlns:a16="http://schemas.microsoft.com/office/drawing/2014/main" id="{22627671-4A8B-4B7F-8CA7-AB210691D0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3716" y="2752371"/>
            <a:ext cx="3127224" cy="1797337"/>
          </a:xfrm>
          <a:prstGeom prst="rect">
            <a:avLst/>
          </a:prstGeom>
          <a:noFill/>
          <a:ln w="762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A close up of an engine&#10;&#10;Description automatically generated">
            <a:extLst>
              <a:ext uri="{FF2B5EF4-FFF2-40B4-BE49-F238E27FC236}">
                <a16:creationId xmlns:a16="http://schemas.microsoft.com/office/drawing/2014/main" id="{944CB7CD-FD79-4B6E-81F0-26DFA75148C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1652">
            <a:off x="3096856" y="884095"/>
            <a:ext cx="3187979" cy="2390984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A2160791-A11B-451C-A84B-F9BF179D097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4908" r="15386"/>
          <a:stretch/>
        </p:blipFill>
        <p:spPr>
          <a:xfrm rot="454785">
            <a:off x="244063" y="3166594"/>
            <a:ext cx="2365309" cy="2541036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pic>
        <p:nvPicPr>
          <p:cNvPr id="11" name="Imagen 10" descr="Imagen que contiene interior, tabla&#10;&#10;Descripción generada automáticamente">
            <a:extLst>
              <a:ext uri="{FF2B5EF4-FFF2-40B4-BE49-F238E27FC236}">
                <a16:creationId xmlns:a16="http://schemas.microsoft.com/office/drawing/2014/main" id="{DA1D36FD-799F-40C4-9362-48E03C9F4B6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750"/>
          <a:stretch/>
        </p:blipFill>
        <p:spPr>
          <a:xfrm rot="21259024">
            <a:off x="2724660" y="2768770"/>
            <a:ext cx="2917319" cy="215301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pic>
        <p:nvPicPr>
          <p:cNvPr id="12" name="Picture 2" descr="New C6D6 detectors: reduced neutron sensitivity and improved safety">
            <a:extLst>
              <a:ext uri="{FF2B5EF4-FFF2-40B4-BE49-F238E27FC236}">
                <a16:creationId xmlns:a16="http://schemas.microsoft.com/office/drawing/2014/main" id="{20EA1E32-A5C5-4193-8C03-74F1E0D087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41"/>
          <a:stretch/>
        </p:blipFill>
        <p:spPr bwMode="auto">
          <a:xfrm rot="687563">
            <a:off x="6698756" y="4431622"/>
            <a:ext cx="2474432" cy="1710297"/>
          </a:xfrm>
          <a:prstGeom prst="rect">
            <a:avLst/>
          </a:prstGeom>
          <a:noFill/>
          <a:ln w="762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3">
            <a:extLst>
              <a:ext uri="{FF2B5EF4-FFF2-40B4-BE49-F238E27FC236}">
                <a16:creationId xmlns:a16="http://schemas.microsoft.com/office/drawing/2014/main" id="{B6866F93-2C8D-4AE6-8DB4-9DCA3CD4705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377549">
            <a:off x="1436294" y="4808173"/>
            <a:ext cx="3519571" cy="1432025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pic>
        <p:nvPicPr>
          <p:cNvPr id="14" name="Picture 4" descr="First i-TED module">
            <a:extLst>
              <a:ext uri="{FF2B5EF4-FFF2-40B4-BE49-F238E27FC236}">
                <a16:creationId xmlns:a16="http://schemas.microsoft.com/office/drawing/2014/main" id="{2DC20F29-90CE-4828-8D58-9BDAFC09B3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0" r="24004" b="48285"/>
          <a:stretch/>
        </p:blipFill>
        <p:spPr bwMode="auto">
          <a:xfrm rot="21047752">
            <a:off x="4735528" y="4390558"/>
            <a:ext cx="2183541" cy="1792427"/>
          </a:xfrm>
          <a:prstGeom prst="rect">
            <a:avLst/>
          </a:prstGeom>
          <a:noFill/>
          <a:ln w="762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D1D7186C-1362-4DB7-9D6E-41D5EB0ED553}"/>
              </a:ext>
            </a:extLst>
          </p:cNvPr>
          <p:cNvSpPr txBox="1"/>
          <p:nvPr/>
        </p:nvSpPr>
        <p:spPr>
          <a:xfrm rot="20956676">
            <a:off x="552343" y="2629072"/>
            <a:ext cx="8238153" cy="923330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s-ES" sz="5400" dirty="0" err="1">
                <a:solidFill>
                  <a:schemeClr val="bg1"/>
                </a:solidFill>
                <a:latin typeface="Calibri" panose="020F0502020204030204" pitchFamily="34" charset="0"/>
              </a:rPr>
              <a:t>Thank</a:t>
            </a:r>
            <a:r>
              <a:rPr lang="es-ES" sz="54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5400" dirty="0" err="1">
                <a:solidFill>
                  <a:schemeClr val="bg1"/>
                </a:solidFill>
                <a:latin typeface="Calibri" panose="020F0502020204030204" pitchFamily="34" charset="0"/>
              </a:rPr>
              <a:t>you</a:t>
            </a:r>
            <a:r>
              <a:rPr lang="es-ES" sz="54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5400" dirty="0" err="1">
                <a:solidFill>
                  <a:schemeClr val="bg1"/>
                </a:solidFill>
                <a:latin typeface="Calibri" panose="020F0502020204030204" pitchFamily="34" charset="0"/>
              </a:rPr>
              <a:t>for</a:t>
            </a:r>
            <a:r>
              <a:rPr lang="es-ES" sz="54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5400" dirty="0" err="1">
                <a:solidFill>
                  <a:schemeClr val="bg1"/>
                </a:solidFill>
                <a:latin typeface="Calibri" panose="020F0502020204030204" pitchFamily="34" charset="0"/>
              </a:rPr>
              <a:t>your</a:t>
            </a:r>
            <a:r>
              <a:rPr lang="es-ES" sz="54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5400" dirty="0" err="1">
                <a:solidFill>
                  <a:schemeClr val="bg1"/>
                </a:solidFill>
                <a:latin typeface="Calibri" panose="020F0502020204030204" pitchFamily="34" charset="0"/>
              </a:rPr>
              <a:t>attention</a:t>
            </a:r>
            <a:endParaRPr lang="en-US" sz="5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16A6336-3982-4F21-A79B-580D41BFA2F3}"/>
              </a:ext>
            </a:extLst>
          </p:cNvPr>
          <p:cNvSpPr txBox="1"/>
          <p:nvPr/>
        </p:nvSpPr>
        <p:spPr>
          <a:xfrm>
            <a:off x="168951" y="5976175"/>
            <a:ext cx="15783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latin typeface="Calibri" panose="020F0502020204030204" pitchFamily="34" charset="0"/>
              </a:rPr>
              <a:t>*</a:t>
            </a:r>
            <a:r>
              <a:rPr lang="es-ES" sz="1600" dirty="0" err="1">
                <a:latin typeface="Calibri" panose="020F0502020204030204" pitchFamily="34" charset="0"/>
              </a:rPr>
              <a:t>Not</a:t>
            </a:r>
            <a:r>
              <a:rPr lang="es-ES" sz="1600" dirty="0">
                <a:latin typeface="Calibri" panose="020F0502020204030204" pitchFamily="34" charset="0"/>
              </a:rPr>
              <a:t> exhaustive</a:t>
            </a:r>
            <a:endParaRPr lang="en-US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056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E9F2BE-7814-474B-96C8-9F07DDBFF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Detection developments at n_TOF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55CEB51-90E7-465B-A4BD-3E1E493AB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2</a:t>
            </a:fld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38AE066-0C22-4894-A7AD-D4BBD896467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95536" y="5199932"/>
            <a:ext cx="8689916" cy="79208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s-ES" sz="1800" dirty="0" err="1"/>
              <a:t>Disclaimer</a:t>
            </a:r>
            <a:r>
              <a:rPr lang="es-ES" sz="1800" dirty="0"/>
              <a:t>:</a:t>
            </a:r>
          </a:p>
          <a:p>
            <a:pPr marL="273050" indent="-968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ES" sz="1800" dirty="0"/>
              <a:t>No time </a:t>
            </a:r>
            <a:r>
              <a:rPr lang="es-ES" sz="1800" dirty="0" err="1"/>
              <a:t>to</a:t>
            </a:r>
            <a:r>
              <a:rPr lang="es-ES" sz="1800" dirty="0"/>
              <a:t> </a:t>
            </a:r>
            <a:r>
              <a:rPr lang="es-ES" sz="1800" dirty="0" err="1"/>
              <a:t>include</a:t>
            </a:r>
            <a:r>
              <a:rPr lang="es-ES" sz="1800" dirty="0"/>
              <a:t> </a:t>
            </a:r>
            <a:r>
              <a:rPr lang="es-ES" sz="1800" dirty="0" err="1"/>
              <a:t>every</a:t>
            </a:r>
            <a:r>
              <a:rPr lang="es-ES" sz="1800" dirty="0"/>
              <a:t> single detector </a:t>
            </a:r>
            <a:r>
              <a:rPr lang="es-ES" sz="1800" dirty="0" err="1"/>
              <a:t>system</a:t>
            </a:r>
            <a:endParaRPr lang="es-ES" sz="1800" dirty="0"/>
          </a:p>
          <a:p>
            <a:pPr marL="273050" indent="-968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ES" sz="1800" dirty="0"/>
              <a:t>No </a:t>
            </a:r>
            <a:r>
              <a:rPr lang="es-ES" sz="1800" dirty="0" err="1"/>
              <a:t>space</a:t>
            </a:r>
            <a:r>
              <a:rPr lang="es-ES" sz="1800" dirty="0"/>
              <a:t> </a:t>
            </a:r>
            <a:r>
              <a:rPr lang="es-ES" sz="1800" dirty="0" err="1"/>
              <a:t>to</a:t>
            </a:r>
            <a:r>
              <a:rPr lang="es-ES" sz="1800" dirty="0"/>
              <a:t> </a:t>
            </a:r>
            <a:r>
              <a:rPr lang="es-ES" sz="1800" dirty="0" err="1"/>
              <a:t>include</a:t>
            </a:r>
            <a:r>
              <a:rPr lang="es-ES" sz="1800" dirty="0"/>
              <a:t> </a:t>
            </a:r>
            <a:r>
              <a:rPr lang="es-ES" sz="1800" dirty="0" err="1"/>
              <a:t>the</a:t>
            </a:r>
            <a:r>
              <a:rPr lang="es-ES" sz="1800" dirty="0"/>
              <a:t> </a:t>
            </a:r>
            <a:r>
              <a:rPr lang="es-ES" sz="1800" dirty="0" err="1"/>
              <a:t>corresponding</a:t>
            </a:r>
            <a:r>
              <a:rPr lang="es-ES" sz="1800" dirty="0"/>
              <a:t> </a:t>
            </a:r>
            <a:r>
              <a:rPr lang="es-ES" sz="1800" dirty="0" err="1"/>
              <a:t>references</a:t>
            </a:r>
            <a:endParaRPr lang="es-ES" sz="1800" dirty="0"/>
          </a:p>
          <a:p>
            <a:pPr marL="273050" indent="-968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ES" sz="1800" dirty="0" err="1"/>
              <a:t>Limited</a:t>
            </a:r>
            <a:r>
              <a:rPr lang="es-ES" sz="1800" dirty="0"/>
              <a:t> </a:t>
            </a:r>
            <a:r>
              <a:rPr lang="es-ES" sz="1800" dirty="0" err="1"/>
              <a:t>to</a:t>
            </a:r>
            <a:r>
              <a:rPr lang="es-ES" sz="1800" dirty="0"/>
              <a:t> </a:t>
            </a:r>
            <a:r>
              <a:rPr lang="es-ES" sz="1800" dirty="0" err="1"/>
              <a:t>detection</a:t>
            </a:r>
            <a:r>
              <a:rPr lang="es-ES" sz="1800" dirty="0"/>
              <a:t> </a:t>
            </a:r>
            <a:r>
              <a:rPr lang="es-ES" sz="1800" dirty="0" err="1"/>
              <a:t>systems</a:t>
            </a:r>
            <a:r>
              <a:rPr lang="es-ES" sz="1800" dirty="0"/>
              <a:t>. </a:t>
            </a:r>
            <a:r>
              <a:rPr lang="es-ES" sz="1800" dirty="0" err="1"/>
              <a:t>Analysis</a:t>
            </a:r>
            <a:r>
              <a:rPr lang="es-ES" sz="1800" dirty="0"/>
              <a:t> </a:t>
            </a:r>
            <a:r>
              <a:rPr lang="es-ES" sz="1800" dirty="0" err="1"/>
              <a:t>methods</a:t>
            </a:r>
            <a:r>
              <a:rPr lang="es-ES" sz="1800" dirty="0"/>
              <a:t> and </a:t>
            </a:r>
            <a:r>
              <a:rPr lang="es-ES" sz="1800" dirty="0" err="1"/>
              <a:t>techniques</a:t>
            </a:r>
            <a:r>
              <a:rPr lang="es-ES" sz="1800" dirty="0"/>
              <a:t> </a:t>
            </a:r>
            <a:r>
              <a:rPr lang="es-ES" sz="1800" dirty="0" err="1"/>
              <a:t>not</a:t>
            </a:r>
            <a:r>
              <a:rPr lang="es-ES" sz="1800" dirty="0"/>
              <a:t> </a:t>
            </a:r>
            <a:r>
              <a:rPr lang="es-ES" sz="1800" dirty="0" err="1"/>
              <a:t>covered</a:t>
            </a:r>
            <a:endParaRPr lang="en-US" sz="700" dirty="0"/>
          </a:p>
        </p:txBody>
      </p:sp>
      <p:sp>
        <p:nvSpPr>
          <p:cNvPr id="6" name="Hexágono 5">
            <a:extLst>
              <a:ext uri="{FF2B5EF4-FFF2-40B4-BE49-F238E27FC236}">
                <a16:creationId xmlns:a16="http://schemas.microsoft.com/office/drawing/2014/main" id="{4193A643-CF51-40E2-B40C-E11489327DAD}"/>
              </a:ext>
            </a:extLst>
          </p:cNvPr>
          <p:cNvSpPr/>
          <p:nvPr/>
        </p:nvSpPr>
        <p:spPr>
          <a:xfrm>
            <a:off x="504737" y="1164075"/>
            <a:ext cx="2423236" cy="1138204"/>
          </a:xfrm>
          <a:prstGeom prst="hexagon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4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s-ES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n,f</a:t>
            </a:r>
            <a:r>
              <a:rPr lang="es-ES" sz="4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Hexágono 6">
            <a:extLst>
              <a:ext uri="{FF2B5EF4-FFF2-40B4-BE49-F238E27FC236}">
                <a16:creationId xmlns:a16="http://schemas.microsoft.com/office/drawing/2014/main" id="{2EC90E5D-CA07-4582-8781-4A6743DA318F}"/>
              </a:ext>
            </a:extLst>
          </p:cNvPr>
          <p:cNvSpPr/>
          <p:nvPr/>
        </p:nvSpPr>
        <p:spPr>
          <a:xfrm>
            <a:off x="3247432" y="1165830"/>
            <a:ext cx="2445269" cy="1138204"/>
          </a:xfrm>
          <a:prstGeom prst="hexagon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4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s-ES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n,</a:t>
            </a:r>
            <a:r>
              <a:rPr lang="es-ES" sz="4400" dirty="0" err="1">
                <a:latin typeface="Symbol" panose="05050102010706020507" pitchFamily="18" charset="2"/>
                <a:cs typeface="Calibri" panose="020F0502020204030204" pitchFamily="34" charset="0"/>
              </a:rPr>
              <a:t>g</a:t>
            </a:r>
            <a:r>
              <a:rPr lang="es-ES" sz="4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Hexágono 7">
            <a:extLst>
              <a:ext uri="{FF2B5EF4-FFF2-40B4-BE49-F238E27FC236}">
                <a16:creationId xmlns:a16="http://schemas.microsoft.com/office/drawing/2014/main" id="{53B73F2A-AC1D-42C2-8713-738E73484413}"/>
              </a:ext>
            </a:extLst>
          </p:cNvPr>
          <p:cNvSpPr/>
          <p:nvPr/>
        </p:nvSpPr>
        <p:spPr>
          <a:xfrm>
            <a:off x="6012160" y="1161180"/>
            <a:ext cx="2459404" cy="1138204"/>
          </a:xfrm>
          <a:prstGeom prst="hexagon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4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s-ES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n,chp</a:t>
            </a:r>
            <a:r>
              <a:rPr lang="es-ES" sz="4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ángulo: esquinas superiores cortadas 13">
            <a:extLst>
              <a:ext uri="{FF2B5EF4-FFF2-40B4-BE49-F238E27FC236}">
                <a16:creationId xmlns:a16="http://schemas.microsoft.com/office/drawing/2014/main" id="{1CE3B29E-0422-4AEF-875E-A705B9AA9C94}"/>
              </a:ext>
            </a:extLst>
          </p:cNvPr>
          <p:cNvSpPr/>
          <p:nvPr/>
        </p:nvSpPr>
        <p:spPr>
          <a:xfrm>
            <a:off x="196230" y="2809260"/>
            <a:ext cx="2160240" cy="1138204"/>
          </a:xfrm>
          <a:prstGeom prst="snip2SameRect">
            <a:avLst>
              <a:gd name="adj1" fmla="val 30919"/>
              <a:gd name="adj2" fmla="val 0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Day-</a:t>
            </a:r>
            <a:r>
              <a:rPr lang="es-ES" sz="20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es-E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-Day </a:t>
            </a:r>
            <a:r>
              <a:rPr lang="es-ES" sz="20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cross</a:t>
            </a:r>
            <a:r>
              <a:rPr lang="es-E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sections</a:t>
            </a:r>
            <a:r>
              <a:rPr lang="es-E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ángulo: esquinas superiores cortadas 14">
            <a:extLst>
              <a:ext uri="{FF2B5EF4-FFF2-40B4-BE49-F238E27FC236}">
                <a16:creationId xmlns:a16="http://schemas.microsoft.com/office/drawing/2014/main" id="{174531F0-DEE1-4AC5-875F-A8985BABDDE9}"/>
              </a:ext>
            </a:extLst>
          </p:cNvPr>
          <p:cNvSpPr/>
          <p:nvPr/>
        </p:nvSpPr>
        <p:spPr>
          <a:xfrm>
            <a:off x="6830455" y="2826006"/>
            <a:ext cx="2160240" cy="1138204"/>
          </a:xfrm>
          <a:prstGeom prst="snip2SameRect">
            <a:avLst>
              <a:gd name="adj1" fmla="val 30919"/>
              <a:gd name="adj2" fmla="val 0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Others</a:t>
            </a:r>
            <a:r>
              <a:rPr lang="es-E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…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ángulo: esquinas superiores cortadas 15">
            <a:extLst>
              <a:ext uri="{FF2B5EF4-FFF2-40B4-BE49-F238E27FC236}">
                <a16:creationId xmlns:a16="http://schemas.microsoft.com/office/drawing/2014/main" id="{DA761DEE-7EA9-4AE0-99E6-35B9BAB36612}"/>
              </a:ext>
            </a:extLst>
          </p:cNvPr>
          <p:cNvSpPr/>
          <p:nvPr/>
        </p:nvSpPr>
        <p:spPr>
          <a:xfrm>
            <a:off x="2411760" y="2809260"/>
            <a:ext cx="2160240" cy="1138204"/>
          </a:xfrm>
          <a:prstGeom prst="snip2SameRect">
            <a:avLst>
              <a:gd name="adj1" fmla="val 30919"/>
              <a:gd name="adj2" fmla="val 0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Dealing</a:t>
            </a:r>
            <a:r>
              <a:rPr lang="es-E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s-ES" sz="20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</a:t>
            </a:r>
            <a:r>
              <a:rPr lang="es-E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radioactivity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ángulo: esquinas superiores cortadas 16">
            <a:extLst>
              <a:ext uri="{FF2B5EF4-FFF2-40B4-BE49-F238E27FC236}">
                <a16:creationId xmlns:a16="http://schemas.microsoft.com/office/drawing/2014/main" id="{80C3F571-F821-4252-9156-1775D92295B1}"/>
              </a:ext>
            </a:extLst>
          </p:cNvPr>
          <p:cNvSpPr/>
          <p:nvPr/>
        </p:nvSpPr>
        <p:spPr>
          <a:xfrm>
            <a:off x="4627294" y="2809260"/>
            <a:ext cx="2160240" cy="1138204"/>
          </a:xfrm>
          <a:prstGeom prst="snip2SameRect">
            <a:avLst>
              <a:gd name="adj1" fmla="val 30919"/>
              <a:gd name="adj2" fmla="val 0"/>
            </a:avLst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Pushing</a:t>
            </a:r>
            <a:r>
              <a:rPr lang="es-E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</a:t>
            </a:r>
            <a:r>
              <a:rPr lang="es-E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</a:t>
            </a:r>
            <a:r>
              <a:rPr lang="es-ES" sz="2000" baseline="-25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s-E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limits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58BCE13-BD3F-445F-B75F-D263DFF8A934}"/>
              </a:ext>
            </a:extLst>
          </p:cNvPr>
          <p:cNvSpPr txBox="1"/>
          <p:nvPr/>
        </p:nvSpPr>
        <p:spPr>
          <a:xfrm>
            <a:off x="3347864" y="2418454"/>
            <a:ext cx="2031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err="1">
                <a:latin typeface="Calibri" panose="020F0502020204030204" pitchFamily="34" charset="0"/>
              </a:rPr>
              <a:t>The</a:t>
            </a:r>
            <a:r>
              <a:rPr lang="es-ES" sz="2400" dirty="0">
                <a:latin typeface="Calibri" panose="020F0502020204030204" pitchFamily="34" charset="0"/>
              </a:rPr>
              <a:t> </a:t>
            </a:r>
            <a:r>
              <a:rPr lang="es-ES" sz="2400" dirty="0" err="1">
                <a:latin typeface="Calibri" panose="020F0502020204030204" pitchFamily="34" charset="0"/>
              </a:rPr>
              <a:t>challenges</a:t>
            </a: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CB55009-D35C-4A6A-BB71-EE3B71325ECC}"/>
              </a:ext>
            </a:extLst>
          </p:cNvPr>
          <p:cNvSpPr txBox="1"/>
          <p:nvPr/>
        </p:nvSpPr>
        <p:spPr>
          <a:xfrm>
            <a:off x="2941547" y="749204"/>
            <a:ext cx="29281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err="1">
                <a:latin typeface="Calibri" panose="020F0502020204030204" pitchFamily="34" charset="0"/>
              </a:rPr>
              <a:t>The</a:t>
            </a:r>
            <a:r>
              <a:rPr lang="es-ES" sz="2400" dirty="0">
                <a:latin typeface="Calibri" panose="020F0502020204030204" pitchFamily="34" charset="0"/>
              </a:rPr>
              <a:t> </a:t>
            </a:r>
            <a:r>
              <a:rPr lang="es-ES" sz="2400" dirty="0" err="1">
                <a:latin typeface="Calibri" panose="020F0502020204030204" pitchFamily="34" charset="0"/>
              </a:rPr>
              <a:t>reaction</a:t>
            </a:r>
            <a:r>
              <a:rPr lang="es-ES" sz="2400" dirty="0">
                <a:latin typeface="Calibri" panose="020F0502020204030204" pitchFamily="34" charset="0"/>
              </a:rPr>
              <a:t> </a:t>
            </a:r>
            <a:r>
              <a:rPr lang="es-ES" sz="2400" dirty="0" err="1">
                <a:latin typeface="Calibri" panose="020F0502020204030204" pitchFamily="34" charset="0"/>
              </a:rPr>
              <a:t>channels</a:t>
            </a: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377AB4F4-CAA4-4127-8923-35D1C940655B}"/>
              </a:ext>
            </a:extLst>
          </p:cNvPr>
          <p:cNvSpPr txBox="1"/>
          <p:nvPr/>
        </p:nvSpPr>
        <p:spPr>
          <a:xfrm>
            <a:off x="2707993" y="4441604"/>
            <a:ext cx="3709285" cy="58477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</a:rPr>
              <a:t>The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</a:rPr>
              <a:t> n_TOF </a:t>
            </a:r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</a:rPr>
              <a:t>solutions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</a:rPr>
              <a:t>!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06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4" grpId="0" animBg="1"/>
      <p:bldP spid="15" grpId="0" animBg="1"/>
      <p:bldP spid="16" grpId="0" animBg="1"/>
      <p:bldP spid="17" grpId="0" animBg="1"/>
      <p:bldP spid="9" grpId="0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C312B0-18BF-4833-88B5-393009B76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13771"/>
            <a:ext cx="8872060" cy="550933"/>
          </a:xfrm>
        </p:spPr>
        <p:txBody>
          <a:bodyPr/>
          <a:lstStyle/>
          <a:p>
            <a:r>
              <a:rPr lang="es-ES" dirty="0" err="1"/>
              <a:t>Every</a:t>
            </a:r>
            <a:r>
              <a:rPr lang="es-ES" dirty="0"/>
              <a:t> detector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connected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n_TOF DAQ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F9CB844-9C31-4487-8A67-0A0A27166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3</a:t>
            </a:fld>
            <a:endParaRPr lang="es-ES_tradn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40F4763-9D86-4430-BD10-E522FE8261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331" y="2092146"/>
            <a:ext cx="8239125" cy="378367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5FA2E0D-CF03-4664-97DF-401D9C243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3807" y="2283609"/>
            <a:ext cx="5648325" cy="3695700"/>
          </a:xfrm>
          <a:prstGeom prst="rect">
            <a:avLst/>
          </a:prstGeom>
        </p:spPr>
      </p:pic>
      <p:pic>
        <p:nvPicPr>
          <p:cNvPr id="2050" name="Picture 2" descr="Pulse processing routines for neutron time-of-flight data | DeepAI">
            <a:extLst>
              <a:ext uri="{FF2B5EF4-FFF2-40B4-BE49-F238E27FC236}">
                <a16:creationId xmlns:a16="http://schemas.microsoft.com/office/drawing/2014/main" id="{E95C5D81-07CB-40F5-937F-1B81BD1B8E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39" t="6197" r="1" b="44863"/>
          <a:stretch/>
        </p:blipFill>
        <p:spPr bwMode="auto">
          <a:xfrm>
            <a:off x="128007" y="3703126"/>
            <a:ext cx="4579963" cy="227050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4D286EE4-2EC8-4B6F-AC1D-650EBB14B8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6016" y="3593962"/>
            <a:ext cx="4467803" cy="2488834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F950FE89-860A-47D8-85AA-DCF4DD664F9E}"/>
              </a:ext>
            </a:extLst>
          </p:cNvPr>
          <p:cNvSpPr txBox="1"/>
          <p:nvPr/>
        </p:nvSpPr>
        <p:spPr>
          <a:xfrm>
            <a:off x="271940" y="874455"/>
            <a:ext cx="887206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n_TOF Phase 1: </a:t>
            </a:r>
            <a:r>
              <a:rPr lang="en-US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one of the firsts of its kind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~54 flash-ADC (FADC) channels with 8-bit and 1 GS/s with 8 MB memory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Digitized movies stored permanently (CASTOR) for offline Pulse Shape Analysis (PSA)</a:t>
            </a: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n_TOF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Phase3 Upgrade: 	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	8 =&gt; 10-12 bits    &amp;&amp;    8 =&gt; 64 MB    &amp;&amp;    1 =&gt; 10 Gb/s (PCIeX4)</a:t>
            </a:r>
          </a:p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	More </a:t>
            </a:r>
            <a:r>
              <a:rPr lang="es-E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performant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s-E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versatile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PSAs</a:t>
            </a:r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63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92A9029-FFCB-4CF3-BD21-2FD2A388C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4</a:t>
            </a:fld>
            <a:endParaRPr lang="es-ES_tradnl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937069A8-8820-4BF8-8C33-461A2F3B191F}"/>
              </a:ext>
            </a:extLst>
          </p:cNvPr>
          <p:cNvSpPr txBox="1">
            <a:spLocks/>
          </p:cNvSpPr>
          <p:nvPr/>
        </p:nvSpPr>
        <p:spPr>
          <a:xfrm>
            <a:off x="30817" y="1052736"/>
            <a:ext cx="8964975" cy="2135109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s-ES" sz="7200" dirty="0"/>
              <a:t>(</a:t>
            </a:r>
            <a:r>
              <a:rPr lang="es-ES" sz="7200" dirty="0" err="1"/>
              <a:t>n,</a:t>
            </a:r>
            <a:r>
              <a:rPr lang="es-ES" sz="7200" dirty="0" err="1">
                <a:cs typeface="Calibri" panose="020F0502020204030204" pitchFamily="34" charset="0"/>
              </a:rPr>
              <a:t>f</a:t>
            </a:r>
            <a:r>
              <a:rPr lang="es-ES" sz="7200" dirty="0"/>
              <a:t>)</a:t>
            </a:r>
          </a:p>
          <a:p>
            <a:pPr algn="ctr"/>
            <a:r>
              <a:rPr lang="es-ES" sz="4800" dirty="0" err="1"/>
              <a:t>challenges</a:t>
            </a:r>
            <a:r>
              <a:rPr lang="es-ES" sz="4800" dirty="0"/>
              <a:t> and (n_TOF) </a:t>
            </a:r>
            <a:r>
              <a:rPr lang="es-ES" sz="4800" dirty="0" err="1"/>
              <a:t>solutions</a:t>
            </a:r>
            <a:r>
              <a:rPr lang="es-ES" sz="4800" dirty="0"/>
              <a:t> </a:t>
            </a:r>
            <a:endParaRPr lang="en-US" sz="4800" dirty="0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18F24379-E6DE-4610-8211-A4A5B43F71CB}"/>
              </a:ext>
            </a:extLst>
          </p:cNvPr>
          <p:cNvGrpSpPr/>
          <p:nvPr/>
        </p:nvGrpSpPr>
        <p:grpSpPr>
          <a:xfrm>
            <a:off x="1835696" y="3429000"/>
            <a:ext cx="5256584" cy="2520280"/>
            <a:chOff x="1691680" y="2996952"/>
            <a:chExt cx="5256584" cy="2520280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6B7AF0C9-ABA0-4CCA-BA4A-51101AE35D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607" t="4973" r="2243" b="7988"/>
            <a:stretch/>
          </p:blipFill>
          <p:spPr>
            <a:xfrm>
              <a:off x="1691680" y="2996952"/>
              <a:ext cx="5256584" cy="2520280"/>
            </a:xfrm>
            <a:prstGeom prst="rect">
              <a:avLst/>
            </a:prstGeom>
          </p:spPr>
        </p:pic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E7572A49-DE84-41BE-A5E2-9AFDFC0004A0}"/>
                </a:ext>
              </a:extLst>
            </p:cNvPr>
            <p:cNvSpPr/>
            <p:nvPr/>
          </p:nvSpPr>
          <p:spPr>
            <a:xfrm>
              <a:off x="1691680" y="2996952"/>
              <a:ext cx="1152128" cy="7669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01309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BE72A8-6872-4DDA-BC54-4CE45C767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Current</a:t>
            </a:r>
            <a:r>
              <a:rPr lang="es-ES" dirty="0"/>
              <a:t> </a:t>
            </a:r>
            <a:r>
              <a:rPr lang="es-ES" dirty="0" err="1"/>
              <a:t>day-to-day</a:t>
            </a:r>
            <a:r>
              <a:rPr lang="es-ES" dirty="0"/>
              <a:t> </a:t>
            </a:r>
            <a:r>
              <a:rPr lang="es-ES" dirty="0" err="1"/>
              <a:t>fission</a:t>
            </a:r>
            <a:r>
              <a:rPr lang="es-ES" dirty="0"/>
              <a:t> </a:t>
            </a:r>
            <a:r>
              <a:rPr lang="es-ES" dirty="0" err="1"/>
              <a:t>cross</a:t>
            </a:r>
            <a:r>
              <a:rPr lang="es-ES" dirty="0"/>
              <a:t> </a:t>
            </a:r>
            <a:r>
              <a:rPr lang="es-ES" dirty="0" err="1"/>
              <a:t>sections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4BB129B-1DF7-4CF2-B1B1-FE3062152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5</a:t>
            </a:fld>
            <a:endParaRPr lang="es-ES_tradnl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260014A-1026-4F67-B747-08D6D07066FD}"/>
              </a:ext>
            </a:extLst>
          </p:cNvPr>
          <p:cNvSpPr txBox="1"/>
          <p:nvPr/>
        </p:nvSpPr>
        <p:spPr>
          <a:xfrm>
            <a:off x="304800" y="778200"/>
            <a:ext cx="4041812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challenge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2ABD4F8-D7B5-4EE4-BEB1-0CEDB82F84DD}"/>
              </a:ext>
            </a:extLst>
          </p:cNvPr>
          <p:cNvSpPr txBox="1"/>
          <p:nvPr/>
        </p:nvSpPr>
        <p:spPr>
          <a:xfrm>
            <a:off x="4778660" y="778200"/>
            <a:ext cx="4041812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n_TOF </a:t>
            </a:r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solution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D9698676-BFAE-4BFF-92E9-3450CABBB7FA}"/>
              </a:ext>
            </a:extLst>
          </p:cNvPr>
          <p:cNvSpPr/>
          <p:nvPr/>
        </p:nvSpPr>
        <p:spPr>
          <a:xfrm>
            <a:off x="304800" y="778200"/>
            <a:ext cx="4041812" cy="171469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E207E5C-4AB8-45F2-A296-737ED22CB7A8}"/>
              </a:ext>
            </a:extLst>
          </p:cNvPr>
          <p:cNvSpPr txBox="1"/>
          <p:nvPr/>
        </p:nvSpPr>
        <p:spPr>
          <a:xfrm>
            <a:off x="386172" y="1496978"/>
            <a:ext cx="38790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err="1">
                <a:latin typeface="Calibri" panose="020F0502020204030204" pitchFamily="34" charset="0"/>
              </a:rPr>
              <a:t>Need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</a:rPr>
              <a:t>of</a:t>
            </a:r>
            <a:r>
              <a:rPr lang="es-ES" sz="2000" dirty="0">
                <a:latin typeface="Calibri" panose="020F0502020204030204" pitchFamily="34" charset="0"/>
              </a:rPr>
              <a:t> a </a:t>
            </a:r>
            <a:r>
              <a:rPr lang="es-ES" sz="2000" dirty="0" err="1">
                <a:latin typeface="Calibri" panose="020F0502020204030204" pitchFamily="34" charset="0"/>
              </a:rPr>
              <a:t>stable</a:t>
            </a:r>
            <a:r>
              <a:rPr lang="es-ES" sz="2000" dirty="0">
                <a:latin typeface="Calibri" panose="020F0502020204030204" pitchFamily="34" charset="0"/>
              </a:rPr>
              <a:t>, </a:t>
            </a:r>
            <a:r>
              <a:rPr lang="es-ES" sz="2000" dirty="0" err="1">
                <a:latin typeface="Calibri" panose="020F0502020204030204" pitchFamily="34" charset="0"/>
              </a:rPr>
              <a:t>robust</a:t>
            </a:r>
            <a:r>
              <a:rPr lang="es-ES" sz="2000" dirty="0">
                <a:latin typeface="Calibri" panose="020F0502020204030204" pitchFamily="34" charset="0"/>
              </a:rPr>
              <a:t>, </a:t>
            </a:r>
            <a:r>
              <a:rPr lang="es-ES" sz="2000" dirty="0" err="1">
                <a:latin typeface="Calibri" panose="020F0502020204030204" pitchFamily="34" charset="0"/>
              </a:rPr>
              <a:t>easy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</a:rPr>
              <a:t>to</a:t>
            </a:r>
            <a:r>
              <a:rPr lang="es-ES" sz="2000" dirty="0">
                <a:latin typeface="Calibri" panose="020F0502020204030204" pitchFamily="34" charset="0"/>
              </a:rPr>
              <a:t> use/</a:t>
            </a:r>
            <a:r>
              <a:rPr lang="es-ES" sz="2000" dirty="0" err="1">
                <a:latin typeface="Calibri" panose="020F0502020204030204" pitchFamily="34" charset="0"/>
              </a:rPr>
              <a:t>analyze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</a:rPr>
              <a:t>fission</a:t>
            </a:r>
            <a:r>
              <a:rPr lang="es-ES" sz="2000" dirty="0">
                <a:latin typeface="Calibri" panose="020F0502020204030204" pitchFamily="34" charset="0"/>
              </a:rPr>
              <a:t> detector</a:t>
            </a:r>
          </a:p>
          <a:p>
            <a:pPr algn="ctr"/>
            <a:r>
              <a:rPr lang="es-ES" sz="2000" dirty="0">
                <a:latin typeface="Calibri" panose="020F0502020204030204" pitchFamily="34" charset="0"/>
              </a:rPr>
              <a:t>[</a:t>
            </a:r>
            <a:r>
              <a:rPr lang="es-ES" sz="2000" dirty="0" err="1">
                <a:latin typeface="Calibri" panose="020F0502020204030204" pitchFamily="34" charset="0"/>
              </a:rPr>
              <a:t>for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>
                <a:latin typeface="Symbol" panose="05050102010706020507" pitchFamily="18" charset="2"/>
              </a:rPr>
              <a:t>s</a:t>
            </a:r>
            <a:r>
              <a:rPr lang="es-ES" sz="2000" dirty="0">
                <a:latin typeface="Calibri" panose="020F0502020204030204" pitchFamily="34" charset="0"/>
              </a:rPr>
              <a:t>(</a:t>
            </a:r>
            <a:r>
              <a:rPr lang="es-ES" sz="2000" dirty="0" err="1">
                <a:latin typeface="Calibri" panose="020F0502020204030204" pitchFamily="34" charset="0"/>
              </a:rPr>
              <a:t>n,f</a:t>
            </a:r>
            <a:r>
              <a:rPr lang="es-ES" sz="2000" dirty="0">
                <a:latin typeface="Calibri" panose="020F0502020204030204" pitchFamily="34" charset="0"/>
              </a:rPr>
              <a:t>) and </a:t>
            </a:r>
            <a:r>
              <a:rPr lang="es-ES" sz="2000" dirty="0" err="1">
                <a:latin typeface="Calibri" panose="020F0502020204030204" pitchFamily="34" charset="0"/>
              </a:rPr>
              <a:t>beam</a:t>
            </a:r>
            <a:r>
              <a:rPr lang="es-ES" sz="2000" dirty="0">
                <a:latin typeface="Calibri" panose="020F0502020204030204" pitchFamily="34" charset="0"/>
              </a:rPr>
              <a:t> </a:t>
            </a:r>
            <a:r>
              <a:rPr lang="es-ES" sz="2000" dirty="0" err="1">
                <a:latin typeface="Calibri" panose="020F0502020204030204" pitchFamily="34" charset="0"/>
              </a:rPr>
              <a:t>monitoring</a:t>
            </a:r>
            <a:r>
              <a:rPr lang="es-ES" sz="2000" dirty="0">
                <a:latin typeface="Calibri" panose="020F0502020204030204" pitchFamily="34" charset="0"/>
              </a:rPr>
              <a:t>]   </a:t>
            </a:r>
            <a:endParaRPr lang="en-US" sz="2000" dirty="0">
              <a:latin typeface="Calibri" panose="020F0502020204030204" pitchFamily="34" charset="0"/>
            </a:endParaRPr>
          </a:p>
        </p:txBody>
      </p:sp>
      <p:pic>
        <p:nvPicPr>
          <p:cNvPr id="11" name="Picture 45">
            <a:extLst>
              <a:ext uri="{FF2B5EF4-FFF2-40B4-BE49-F238E27FC236}">
                <a16:creationId xmlns:a16="http://schemas.microsoft.com/office/drawing/2014/main" id="{8D49878A-EA85-490A-8A36-F5CC8099DAF1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665319" y="1496978"/>
            <a:ext cx="4268494" cy="2001066"/>
          </a:xfrm>
          <a:prstGeom prst="rect">
            <a:avLst/>
          </a:prstGeom>
          <a:ln>
            <a:noFill/>
          </a:ln>
        </p:spPr>
      </p:pic>
      <p:grpSp>
        <p:nvGrpSpPr>
          <p:cNvPr id="17" name="Grupo 16">
            <a:extLst>
              <a:ext uri="{FF2B5EF4-FFF2-40B4-BE49-F238E27FC236}">
                <a16:creationId xmlns:a16="http://schemas.microsoft.com/office/drawing/2014/main" id="{0A995D70-83F3-4DC0-B3A4-EA62383C82F8}"/>
              </a:ext>
            </a:extLst>
          </p:cNvPr>
          <p:cNvGrpSpPr/>
          <p:nvPr/>
        </p:nvGrpSpPr>
        <p:grpSpPr>
          <a:xfrm>
            <a:off x="382874" y="2580900"/>
            <a:ext cx="1493436" cy="3453467"/>
            <a:chOff x="9468543" y="1678949"/>
            <a:chExt cx="1938590" cy="4195988"/>
          </a:xfrm>
        </p:grpSpPr>
        <p:pic>
          <p:nvPicPr>
            <p:cNvPr id="18" name="Picture 46">
              <a:extLst>
                <a:ext uri="{FF2B5EF4-FFF2-40B4-BE49-F238E27FC236}">
                  <a16:creationId xmlns:a16="http://schemas.microsoft.com/office/drawing/2014/main" id="{079560B7-1B0E-4712-9966-942F539A9662}"/>
                </a:ext>
              </a:extLst>
            </p:cNvPr>
            <p:cNvPicPr/>
            <p:nvPr/>
          </p:nvPicPr>
          <p:blipFill rotWithShape="1">
            <a:blip r:embed="rId3"/>
            <a:srcRect t="10966" b="4122"/>
            <a:stretch/>
          </p:blipFill>
          <p:spPr>
            <a:xfrm>
              <a:off x="9468544" y="3759607"/>
              <a:ext cx="1938589" cy="2115330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pic>
          <p:nvPicPr>
            <p:cNvPr id="19" name="Picture 47">
              <a:extLst>
                <a:ext uri="{FF2B5EF4-FFF2-40B4-BE49-F238E27FC236}">
                  <a16:creationId xmlns:a16="http://schemas.microsoft.com/office/drawing/2014/main" id="{B2F9009E-287D-408C-90AC-F95FA7AEFC86}"/>
                </a:ext>
              </a:extLst>
            </p:cNvPr>
            <p:cNvPicPr/>
            <p:nvPr/>
          </p:nvPicPr>
          <p:blipFill rotWithShape="1">
            <a:blip r:embed="rId4"/>
            <a:srcRect t="12433" b="7438"/>
            <a:stretch/>
          </p:blipFill>
          <p:spPr>
            <a:xfrm>
              <a:off x="9468543" y="1678949"/>
              <a:ext cx="1938589" cy="2007439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20" name="TextShape 6">
              <a:extLst>
                <a:ext uri="{FF2B5EF4-FFF2-40B4-BE49-F238E27FC236}">
                  <a16:creationId xmlns:a16="http://schemas.microsoft.com/office/drawing/2014/main" id="{DBF82D3A-B2CD-4D53-9117-58A3C5B4C25C}"/>
                </a:ext>
              </a:extLst>
            </p:cNvPr>
            <p:cNvSpPr txBox="1"/>
            <p:nvPr/>
          </p:nvSpPr>
          <p:spPr>
            <a:xfrm>
              <a:off x="9746421" y="2237834"/>
              <a:ext cx="1296054" cy="329310"/>
            </a:xfrm>
            <a:prstGeom prst="rect">
              <a:avLst/>
            </a:prstGeom>
            <a:noFill/>
            <a:ln>
              <a:noFill/>
            </a:ln>
          </p:spPr>
          <p:txBody>
            <a:bodyPr lIns="108847" tIns="54423" rIns="108847" bIns="54423"/>
            <a:lstStyle/>
            <a:p>
              <a:pPr algn="ctr"/>
              <a:r>
                <a:rPr lang="en-US" sz="2177" spc="-1" dirty="0">
                  <a:latin typeface="Arial"/>
                </a:rPr>
                <a:t>Mesh</a:t>
              </a:r>
            </a:p>
          </p:txBody>
        </p:sp>
        <p:sp>
          <p:nvSpPr>
            <p:cNvPr id="21" name="TextShape 7">
              <a:extLst>
                <a:ext uri="{FF2B5EF4-FFF2-40B4-BE49-F238E27FC236}">
                  <a16:creationId xmlns:a16="http://schemas.microsoft.com/office/drawing/2014/main" id="{131C7318-8836-421A-9BB1-26D89B713E10}"/>
                </a:ext>
              </a:extLst>
            </p:cNvPr>
            <p:cNvSpPr txBox="1"/>
            <p:nvPr/>
          </p:nvSpPr>
          <p:spPr>
            <a:xfrm>
              <a:off x="9578451" y="4450204"/>
              <a:ext cx="1477700" cy="322979"/>
            </a:xfrm>
            <a:prstGeom prst="rect">
              <a:avLst/>
            </a:prstGeom>
            <a:noFill/>
            <a:ln>
              <a:noFill/>
            </a:ln>
          </p:spPr>
          <p:txBody>
            <a:bodyPr lIns="108847" tIns="54423" rIns="108847" bIns="54423"/>
            <a:lstStyle/>
            <a:p>
              <a:pPr algn="ctr"/>
              <a:r>
                <a:rPr lang="en-US" sz="2177" spc="-1" dirty="0">
                  <a:latin typeface="Arial"/>
                </a:rPr>
                <a:t>Anode</a:t>
              </a:r>
            </a:p>
          </p:txBody>
        </p:sp>
      </p:grpSp>
      <p:pic>
        <p:nvPicPr>
          <p:cNvPr id="23" name="Imagen 22">
            <a:extLst>
              <a:ext uri="{FF2B5EF4-FFF2-40B4-BE49-F238E27FC236}">
                <a16:creationId xmlns:a16="http://schemas.microsoft.com/office/drawing/2014/main" id="{F5F31C81-7DEA-414E-8350-AB53B56AA3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1692" y="3541171"/>
            <a:ext cx="3326717" cy="249120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F7FDCDE5-E296-4609-8A8E-9279992FE3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1094" y="3534356"/>
            <a:ext cx="3326716" cy="249120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grpSp>
        <p:nvGrpSpPr>
          <p:cNvPr id="28" name="Grupo 27">
            <a:extLst>
              <a:ext uri="{FF2B5EF4-FFF2-40B4-BE49-F238E27FC236}">
                <a16:creationId xmlns:a16="http://schemas.microsoft.com/office/drawing/2014/main" id="{FD9E47C0-6D20-4E5A-9F27-3E2086339F94}"/>
              </a:ext>
            </a:extLst>
          </p:cNvPr>
          <p:cNvGrpSpPr/>
          <p:nvPr/>
        </p:nvGrpSpPr>
        <p:grpSpPr>
          <a:xfrm>
            <a:off x="2699792" y="3531547"/>
            <a:ext cx="4788174" cy="2548253"/>
            <a:chOff x="3049488" y="3632048"/>
            <a:chExt cx="4884061" cy="2682358"/>
          </a:xfrm>
        </p:grpSpPr>
        <p:pic>
          <p:nvPicPr>
            <p:cNvPr id="26" name="Imagen 25">
              <a:extLst>
                <a:ext uri="{FF2B5EF4-FFF2-40B4-BE49-F238E27FC236}">
                  <a16:creationId xmlns:a16="http://schemas.microsoft.com/office/drawing/2014/main" id="{15595C1E-21CC-42C0-AC76-7B43F9F188B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49488" y="3632048"/>
              <a:ext cx="4884061" cy="2682358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27" name="CuadroTexto 26">
              <a:extLst>
                <a:ext uri="{FF2B5EF4-FFF2-40B4-BE49-F238E27FC236}">
                  <a16:creationId xmlns:a16="http://schemas.microsoft.com/office/drawing/2014/main" id="{A50E638B-B777-40BC-AC83-B24500DEBD26}"/>
                </a:ext>
              </a:extLst>
            </p:cNvPr>
            <p:cNvSpPr txBox="1"/>
            <p:nvPr/>
          </p:nvSpPr>
          <p:spPr>
            <a:xfrm>
              <a:off x="5284408" y="3860986"/>
              <a:ext cx="122180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dirty="0">
                  <a:latin typeface="Symbol" panose="05050102010706020507" pitchFamily="18" charset="2"/>
                </a:rPr>
                <a:t>t</a:t>
              </a:r>
              <a:r>
                <a:rPr lang="es-ES" sz="1400" baseline="-25000" dirty="0">
                  <a:latin typeface="Calibri" panose="020F0502020204030204" pitchFamily="34" charset="0"/>
                </a:rPr>
                <a:t>raise</a:t>
              </a:r>
              <a:r>
                <a:rPr lang="es-ES" sz="1400" dirty="0">
                  <a:latin typeface="Calibri" panose="020F0502020204030204" pitchFamily="34" charset="0"/>
                </a:rPr>
                <a:t>~20ns</a:t>
              </a:r>
            </a:p>
            <a:p>
              <a:r>
                <a:rPr lang="es-ES" sz="1400" dirty="0">
                  <a:latin typeface="Calibri" panose="020F0502020204030204" pitchFamily="34" charset="0"/>
                </a:rPr>
                <a:t>FWHM~150ns</a:t>
              </a:r>
            </a:p>
          </p:txBody>
        </p:sp>
      </p:grpSp>
      <p:sp>
        <p:nvSpPr>
          <p:cNvPr id="29" name="TextShape 2">
            <a:extLst>
              <a:ext uri="{FF2B5EF4-FFF2-40B4-BE49-F238E27FC236}">
                <a16:creationId xmlns:a16="http://schemas.microsoft.com/office/drawing/2014/main" id="{E1486F6E-E0B4-45E5-A872-96F9B361BB2B}"/>
              </a:ext>
            </a:extLst>
          </p:cNvPr>
          <p:cNvSpPr txBox="1"/>
          <p:nvPr/>
        </p:nvSpPr>
        <p:spPr>
          <a:xfrm>
            <a:off x="569311" y="3632047"/>
            <a:ext cx="7891122" cy="2552400"/>
          </a:xfrm>
          <a:prstGeom prst="rect">
            <a:avLst/>
          </a:prstGeom>
          <a:noFill/>
          <a:ln>
            <a:noFill/>
          </a:ln>
        </p:spPr>
        <p:txBody>
          <a:bodyPr lIns="108847" tIns="54423" rIns="108847" bIns="54423">
            <a:normAutofit/>
          </a:bodyPr>
          <a:lstStyle/>
          <a:p>
            <a:pPr>
              <a:buClr>
                <a:srgbClr val="000000"/>
              </a:buClr>
              <a:buSzPct val="45000"/>
            </a:pPr>
            <a:r>
              <a:rPr lang="en-US" sz="2000" b="1" spc="-1" dirty="0">
                <a:latin typeface="Calibri" panose="020F0502020204030204" pitchFamily="34" charset="0"/>
                <a:cs typeface="Calibri" panose="020F0502020204030204" pitchFamily="34" charset="0"/>
              </a:rPr>
              <a:t>n_TOF Micromegas MGAS (micro-mesh gaseous structure) detectors:</a:t>
            </a:r>
          </a:p>
          <a:p>
            <a:pPr marL="261230" indent="-26123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Minimal material (almost ”transparent” for neutrons)</a:t>
            </a:r>
          </a:p>
          <a:p>
            <a:pPr marL="261230" indent="-26123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High detection efficiency (100% in fission studies)</a:t>
            </a:r>
          </a:p>
          <a:p>
            <a:pPr marL="261230" indent="-26123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Radiation durability - important for highly radioactive samples</a:t>
            </a:r>
          </a:p>
          <a:p>
            <a:pPr marL="261230" indent="-26123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Fast response &amp; time resolution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A8D79DC9-2B75-4BD8-9B54-00E2F55FBE51}"/>
              </a:ext>
            </a:extLst>
          </p:cNvPr>
          <p:cNvSpPr txBox="1"/>
          <p:nvPr/>
        </p:nvSpPr>
        <p:spPr>
          <a:xfrm>
            <a:off x="382874" y="6048762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 err="1">
                <a:latin typeface="Calibri" panose="020F0502020204030204" pitchFamily="34" charset="0"/>
                <a:sym typeface="Wingdings" panose="05000000000000000000" pitchFamily="2" charset="2"/>
              </a:rPr>
              <a:t>MGAS</a:t>
            </a:r>
            <a:r>
              <a:rPr lang="es-ES" i="1" dirty="0" err="1">
                <a:latin typeface="Calibri" panose="020F0502020204030204" pitchFamily="34" charset="0"/>
                <a:sym typeface="Wingdings" panose="05000000000000000000" pitchFamily="2" charset="2"/>
              </a:rPr>
              <a:t>@n_TOF</a:t>
            </a:r>
            <a:r>
              <a:rPr lang="es-ES" i="1" dirty="0">
                <a:latin typeface="Calibri" panose="020F0502020204030204" pitchFamily="34" charset="0"/>
                <a:sym typeface="Wingdings" panose="05000000000000000000" pitchFamily="2" charset="2"/>
              </a:rPr>
              <a:t> ===&gt; </a:t>
            </a:r>
            <a:r>
              <a:rPr lang="es-ES" i="1" dirty="0">
                <a:latin typeface="Calibri" panose="020F0502020204030204" pitchFamily="34" charset="0"/>
              </a:rPr>
              <a:t>Beam </a:t>
            </a:r>
            <a:r>
              <a:rPr lang="es-ES" i="1" dirty="0" err="1">
                <a:latin typeface="Calibri" panose="020F0502020204030204" pitchFamily="34" charset="0"/>
              </a:rPr>
              <a:t>monitoring</a:t>
            </a:r>
            <a:r>
              <a:rPr lang="es-ES" i="1" dirty="0">
                <a:latin typeface="Calibri" panose="020F0502020204030204" pitchFamily="34" charset="0"/>
              </a:rPr>
              <a:t> </a:t>
            </a:r>
            <a:r>
              <a:rPr lang="es-ES" i="1" dirty="0" err="1">
                <a:latin typeface="Calibri" panose="020F0502020204030204" pitchFamily="34" charset="0"/>
              </a:rPr>
              <a:t>with</a:t>
            </a:r>
            <a:r>
              <a:rPr lang="es-ES" i="1" dirty="0">
                <a:latin typeface="Calibri" panose="020F0502020204030204" pitchFamily="34" charset="0"/>
              </a:rPr>
              <a:t> </a:t>
            </a:r>
            <a:r>
              <a:rPr lang="es-ES" i="1" baseline="30000" dirty="0">
                <a:latin typeface="Calibri" panose="020F0502020204030204" pitchFamily="34" charset="0"/>
              </a:rPr>
              <a:t>235</a:t>
            </a:r>
            <a:r>
              <a:rPr lang="es-ES" i="1" dirty="0">
                <a:latin typeface="Calibri" panose="020F0502020204030204" pitchFamily="34" charset="0"/>
              </a:rPr>
              <a:t>U(</a:t>
            </a:r>
            <a:r>
              <a:rPr lang="es-ES" i="1" dirty="0" err="1">
                <a:latin typeface="Calibri" panose="020F0502020204030204" pitchFamily="34" charset="0"/>
              </a:rPr>
              <a:t>n,f</a:t>
            </a:r>
            <a:r>
              <a:rPr lang="es-ES" i="1" dirty="0">
                <a:latin typeface="Calibri" panose="020F0502020204030204" pitchFamily="34" charset="0"/>
              </a:rPr>
              <a:t>)  +  </a:t>
            </a:r>
            <a:r>
              <a:rPr lang="es-ES" i="1" dirty="0">
                <a:latin typeface="Symbol" panose="05050102010706020507" pitchFamily="18" charset="2"/>
              </a:rPr>
              <a:t>s</a:t>
            </a:r>
            <a:r>
              <a:rPr lang="es-ES" i="1" dirty="0">
                <a:latin typeface="Calibri" panose="020F0502020204030204" pitchFamily="34" charset="0"/>
              </a:rPr>
              <a:t>(</a:t>
            </a:r>
            <a:r>
              <a:rPr lang="es-ES" i="1" dirty="0" err="1">
                <a:latin typeface="Calibri" panose="020F0502020204030204" pitchFamily="34" charset="0"/>
              </a:rPr>
              <a:t>n,f</a:t>
            </a:r>
            <a:r>
              <a:rPr lang="es-ES" i="1" dirty="0">
                <a:latin typeface="Calibri" panose="020F0502020204030204" pitchFamily="34" charset="0"/>
              </a:rPr>
              <a:t>) </a:t>
            </a:r>
            <a:r>
              <a:rPr lang="es-ES" i="1" dirty="0" err="1">
                <a:latin typeface="Calibri" panose="020F0502020204030204" pitchFamily="34" charset="0"/>
              </a:rPr>
              <a:t>of</a:t>
            </a:r>
            <a:r>
              <a:rPr lang="es-ES" i="1" dirty="0">
                <a:latin typeface="Calibri" panose="020F0502020204030204" pitchFamily="34" charset="0"/>
              </a:rPr>
              <a:t> </a:t>
            </a:r>
            <a:r>
              <a:rPr lang="es-ES" i="1" baseline="30000" dirty="0">
                <a:latin typeface="Calibri" panose="020F0502020204030204" pitchFamily="34" charset="0"/>
              </a:rPr>
              <a:t>230</a:t>
            </a:r>
            <a:r>
              <a:rPr lang="es-ES" i="1" dirty="0">
                <a:latin typeface="Calibri" panose="020F0502020204030204" pitchFamily="34" charset="0"/>
              </a:rPr>
              <a:t>Th, </a:t>
            </a:r>
            <a:r>
              <a:rPr lang="es-ES" i="1" baseline="30000" dirty="0">
                <a:latin typeface="Calibri" panose="020F0502020204030204" pitchFamily="34" charset="0"/>
              </a:rPr>
              <a:t>240,242</a:t>
            </a:r>
            <a:r>
              <a:rPr lang="es-ES" i="1" dirty="0">
                <a:latin typeface="Calibri" panose="020F0502020204030204" pitchFamily="34" charset="0"/>
              </a:rPr>
              <a:t>Pu + … </a:t>
            </a:r>
            <a:endParaRPr lang="en-US" i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149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n 21" descr="Imagen que contiene interior, tabla&#10;&#10;Descripción generada automáticamente">
            <a:extLst>
              <a:ext uri="{FF2B5EF4-FFF2-40B4-BE49-F238E27FC236}">
                <a16:creationId xmlns:a16="http://schemas.microsoft.com/office/drawing/2014/main" id="{33FFFEBC-4A9F-49EB-A2E5-7F8CC25AE0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750"/>
          <a:stretch/>
        </p:blipFill>
        <p:spPr>
          <a:xfrm>
            <a:off x="3059832" y="3918579"/>
            <a:ext cx="2843745" cy="209871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FE923A8A-9A43-44C7-8217-5EE640C31C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988" t="8219" r="4369" b="8542"/>
          <a:stretch/>
        </p:blipFill>
        <p:spPr>
          <a:xfrm>
            <a:off x="128710" y="3922576"/>
            <a:ext cx="2903510" cy="209871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368930EB-DC0C-4C6A-A88B-D254D8FEF95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29"/>
          <a:stretch/>
        </p:blipFill>
        <p:spPr>
          <a:xfrm>
            <a:off x="5944423" y="3916740"/>
            <a:ext cx="3099414" cy="210454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0" name="TextShape 2">
            <a:extLst>
              <a:ext uri="{FF2B5EF4-FFF2-40B4-BE49-F238E27FC236}">
                <a16:creationId xmlns:a16="http://schemas.microsoft.com/office/drawing/2014/main" id="{6C18CD93-A15F-4A77-BA1D-4292CD452175}"/>
              </a:ext>
            </a:extLst>
          </p:cNvPr>
          <p:cNvSpPr txBox="1"/>
          <p:nvPr/>
        </p:nvSpPr>
        <p:spPr>
          <a:xfrm>
            <a:off x="120243" y="4075526"/>
            <a:ext cx="9314421" cy="2552400"/>
          </a:xfrm>
          <a:prstGeom prst="rect">
            <a:avLst/>
          </a:prstGeom>
          <a:noFill/>
          <a:ln>
            <a:noFill/>
          </a:ln>
        </p:spPr>
        <p:txBody>
          <a:bodyPr lIns="108847" tIns="54423" rIns="108847" bIns="54423">
            <a:normAutofit/>
          </a:bodyPr>
          <a:lstStyle/>
          <a:p>
            <a:pPr>
              <a:buClr>
                <a:srgbClr val="000000"/>
              </a:buClr>
              <a:buSzPct val="45000"/>
            </a:pPr>
            <a:r>
              <a:rPr lang="en-US" sz="2000" b="1" spc="-1" dirty="0">
                <a:latin typeface="Calibri" panose="020F0502020204030204" pitchFamily="34" charset="0"/>
                <a:cs typeface="Calibri" panose="020F0502020204030204" pitchFamily="34" charset="0"/>
              </a:rPr>
              <a:t>n_TOF Parallel Plate Avalanche Counters (PPAC) detectors:</a:t>
            </a:r>
          </a:p>
          <a:p>
            <a:pPr marL="261230" indent="-26123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Low (1-10mb) pressure: fast ion mobility =&gt; excellent timing (200 </a:t>
            </a:r>
            <a:r>
              <a:rPr lang="en-US" sz="2000" spc="-1" dirty="0" err="1"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r>
              <a:rPr lang="en-US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 resolution)</a:t>
            </a:r>
          </a:p>
          <a:p>
            <a:pPr marL="261230" indent="-26123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Thin anode/cathode (1-2 um Al-Mylar): transparent =&gt; low sensitivity to </a:t>
            </a:r>
            <a:r>
              <a:rPr lang="en-US" sz="2000" spc="-1" dirty="0">
                <a:latin typeface="Symbol" panose="05050102010706020507" pitchFamily="18" charset="2"/>
                <a:cs typeface="Calibri" panose="020F0502020204030204" pitchFamily="34" charset="0"/>
              </a:rPr>
              <a:t>g</a:t>
            </a:r>
            <a:r>
              <a:rPr lang="en-US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-flash</a:t>
            </a:r>
          </a:p>
          <a:p>
            <a:pPr marL="261230" indent="-26123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Position sensitivity: 2mm pitch gives 300</a:t>
            </a:r>
            <a:r>
              <a:rPr lang="en-US" sz="2000" spc="-1" dirty="0">
                <a:latin typeface="Symbol" panose="05050102010706020507" pitchFamily="18" charset="2"/>
                <a:cs typeface="Calibri" panose="020F0502020204030204" pitchFamily="34" charset="0"/>
              </a:rPr>
              <a:t>m</a:t>
            </a:r>
            <a:r>
              <a:rPr lang="en-US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m </a:t>
            </a:r>
            <a:r>
              <a:rPr lang="en-US" sz="2000" spc="-1" dirty="0" err="1">
                <a:latin typeface="Calibri" panose="020F0502020204030204" pitchFamily="34" charset="0"/>
                <a:cs typeface="Calibri" panose="020F0502020204030204" pitchFamily="34" charset="0"/>
              </a:rPr>
              <a:t>resol</a:t>
            </a:r>
            <a:r>
              <a:rPr lang="en-US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. =&gt; measure angular correlations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ABE72A8-6872-4DDA-BC54-4CE45C767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Pushing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high</a:t>
            </a:r>
            <a:r>
              <a:rPr lang="es-ES" dirty="0"/>
              <a:t> E</a:t>
            </a:r>
            <a:r>
              <a:rPr lang="es-ES" baseline="-25000" dirty="0"/>
              <a:t>n</a:t>
            </a:r>
            <a:r>
              <a:rPr lang="es-ES" dirty="0"/>
              <a:t> </a:t>
            </a:r>
            <a:r>
              <a:rPr lang="es-ES" dirty="0" err="1"/>
              <a:t>limit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4BB129B-1DF7-4CF2-B1B1-FE3062152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6</a:t>
            </a:fld>
            <a:endParaRPr lang="es-ES_tradnl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260014A-1026-4F67-B747-08D6D07066FD}"/>
              </a:ext>
            </a:extLst>
          </p:cNvPr>
          <p:cNvSpPr txBox="1"/>
          <p:nvPr/>
        </p:nvSpPr>
        <p:spPr>
          <a:xfrm>
            <a:off x="304800" y="778200"/>
            <a:ext cx="4041812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challenge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2ABD4F8-D7B5-4EE4-BEB1-0CEDB82F84DD}"/>
              </a:ext>
            </a:extLst>
          </p:cNvPr>
          <p:cNvSpPr txBox="1"/>
          <p:nvPr/>
        </p:nvSpPr>
        <p:spPr>
          <a:xfrm>
            <a:off x="4778660" y="778200"/>
            <a:ext cx="4041812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n_TOF </a:t>
            </a:r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solution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2C6BE664-8DA4-44AE-B0B0-79002F888BA7}"/>
              </a:ext>
            </a:extLst>
          </p:cNvPr>
          <p:cNvSpPr/>
          <p:nvPr/>
        </p:nvSpPr>
        <p:spPr>
          <a:xfrm>
            <a:off x="304800" y="778200"/>
            <a:ext cx="4041812" cy="272280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6C5D7D0C-F375-4D33-8A7C-D806C84F7CD6}"/>
              </a:ext>
            </a:extLst>
          </p:cNvPr>
          <p:cNvGrpSpPr/>
          <p:nvPr/>
        </p:nvGrpSpPr>
        <p:grpSpPr>
          <a:xfrm>
            <a:off x="683568" y="1465360"/>
            <a:ext cx="3328203" cy="1963640"/>
            <a:chOff x="683568" y="1465360"/>
            <a:chExt cx="3328203" cy="1963640"/>
          </a:xfrm>
        </p:grpSpPr>
        <p:grpSp>
          <p:nvGrpSpPr>
            <p:cNvPr id="12" name="Grupo 11">
              <a:extLst>
                <a:ext uri="{FF2B5EF4-FFF2-40B4-BE49-F238E27FC236}">
                  <a16:creationId xmlns:a16="http://schemas.microsoft.com/office/drawing/2014/main" id="{50A7FEC1-8B04-4637-974C-ADC69CBF9BF8}"/>
                </a:ext>
              </a:extLst>
            </p:cNvPr>
            <p:cNvGrpSpPr/>
            <p:nvPr/>
          </p:nvGrpSpPr>
          <p:grpSpPr>
            <a:xfrm>
              <a:off x="683568" y="1465360"/>
              <a:ext cx="3328203" cy="1963640"/>
              <a:chOff x="683568" y="1465360"/>
              <a:chExt cx="3328203" cy="1963640"/>
            </a:xfrm>
          </p:grpSpPr>
          <p:pic>
            <p:nvPicPr>
              <p:cNvPr id="9" name="Imagen 8">
                <a:extLst>
                  <a:ext uri="{FF2B5EF4-FFF2-40B4-BE49-F238E27FC236}">
                    <a16:creationId xmlns:a16="http://schemas.microsoft.com/office/drawing/2014/main" id="{7EFA5D1D-E6E8-49B8-BDDB-45814D0509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83568" y="1465360"/>
                <a:ext cx="3328203" cy="1963640"/>
              </a:xfrm>
              <a:prstGeom prst="rect">
                <a:avLst/>
              </a:prstGeom>
            </p:spPr>
          </p:pic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B37488F1-7E6B-4188-9B59-0CB47EF88F79}"/>
                  </a:ext>
                </a:extLst>
              </p:cNvPr>
              <p:cNvSpPr txBox="1"/>
              <p:nvPr/>
            </p:nvSpPr>
            <p:spPr>
              <a:xfrm>
                <a:off x="2978460" y="1954938"/>
                <a:ext cx="7665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>
                    <a:latin typeface="Calibri" panose="020F0502020204030204" pitchFamily="34" charset="0"/>
                  </a:rPr>
                  <a:t>MGAS</a:t>
                </a:r>
              </a:p>
            </p:txBody>
          </p:sp>
        </p:grp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8B3B335E-5A76-40DD-A324-0E9058108CD1}"/>
                </a:ext>
              </a:extLst>
            </p:cNvPr>
            <p:cNvSpPr txBox="1"/>
            <p:nvPr/>
          </p:nvSpPr>
          <p:spPr>
            <a:xfrm>
              <a:off x="2277479" y="1523092"/>
              <a:ext cx="7024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dirty="0" err="1">
                  <a:latin typeface="Calibri" panose="020F0502020204030204" pitchFamily="34" charset="0"/>
                </a:rPr>
                <a:t>few</a:t>
              </a:r>
              <a:r>
                <a:rPr lang="es-ES" sz="1100" dirty="0">
                  <a:latin typeface="Calibri" panose="020F0502020204030204" pitchFamily="34" charset="0"/>
                </a:rPr>
                <a:t> </a:t>
              </a:r>
              <a:r>
                <a:rPr lang="es-ES" sz="1100" dirty="0" err="1">
                  <a:latin typeface="Calibri" panose="020F0502020204030204" pitchFamily="34" charset="0"/>
                </a:rPr>
                <a:t>MeV</a:t>
              </a:r>
              <a:endParaRPr lang="es-ES" sz="11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9" name="Grupo 18">
            <a:extLst>
              <a:ext uri="{FF2B5EF4-FFF2-40B4-BE49-F238E27FC236}">
                <a16:creationId xmlns:a16="http://schemas.microsoft.com/office/drawing/2014/main" id="{E11048D9-2817-4E53-BEA3-59EE235013FF}"/>
              </a:ext>
            </a:extLst>
          </p:cNvPr>
          <p:cNvGrpSpPr/>
          <p:nvPr/>
        </p:nvGrpSpPr>
        <p:grpSpPr>
          <a:xfrm>
            <a:off x="4690510" y="1547080"/>
            <a:ext cx="4201970" cy="2135068"/>
            <a:chOff x="4690510" y="1547080"/>
            <a:chExt cx="4201970" cy="2135068"/>
          </a:xfrm>
        </p:grpSpPr>
        <p:pic>
          <p:nvPicPr>
            <p:cNvPr id="15" name="Picture 101">
              <a:extLst>
                <a:ext uri="{FF2B5EF4-FFF2-40B4-BE49-F238E27FC236}">
                  <a16:creationId xmlns:a16="http://schemas.microsoft.com/office/drawing/2014/main" id="{29DBD2EE-D1D2-4D1B-B0DD-47EF1270B2F8}"/>
                </a:ext>
              </a:extLst>
            </p:cNvPr>
            <p:cNvPicPr/>
            <p:nvPr/>
          </p:nvPicPr>
          <p:blipFill>
            <a:blip r:embed="rId6"/>
            <a:stretch/>
          </p:blipFill>
          <p:spPr>
            <a:xfrm>
              <a:off x="4690510" y="1547080"/>
              <a:ext cx="4201970" cy="2025936"/>
            </a:xfrm>
            <a:prstGeom prst="rect">
              <a:avLst/>
            </a:prstGeom>
            <a:ln>
              <a:noFill/>
            </a:ln>
          </p:spPr>
        </p:pic>
        <p:sp>
          <p:nvSpPr>
            <p:cNvPr id="16" name="CustomShape 1">
              <a:extLst>
                <a:ext uri="{FF2B5EF4-FFF2-40B4-BE49-F238E27FC236}">
                  <a16:creationId xmlns:a16="http://schemas.microsoft.com/office/drawing/2014/main" id="{2EDC9F09-D267-4D0D-A533-76E9B7D3CFB0}"/>
                </a:ext>
              </a:extLst>
            </p:cNvPr>
            <p:cNvSpPr/>
            <p:nvPr/>
          </p:nvSpPr>
          <p:spPr>
            <a:xfrm>
              <a:off x="5308709" y="3288887"/>
              <a:ext cx="597978" cy="35613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81646" tIns="40823" rIns="81646" bIns="40823"/>
            <a:lstStyle/>
            <a:p>
              <a:pPr>
                <a:lnSpc>
                  <a:spcPct val="100000"/>
                </a:lnSpc>
              </a:pPr>
              <a:r>
                <a:rPr lang="it-IT" sz="1089" b="1" spc="-1" baseline="-33000" dirty="0">
                  <a:solidFill>
                    <a:srgbClr val="B4B400"/>
                  </a:solidFill>
                  <a:latin typeface="Arial"/>
                  <a:ea typeface="Noto Sans CJK SC"/>
                </a:rPr>
                <a:t>1     </a:t>
              </a:r>
              <a:r>
                <a:rPr lang="it-IT" sz="1089" b="1" spc="-1" baseline="-33000" dirty="0">
                  <a:solidFill>
                    <a:srgbClr val="A29F9F"/>
                  </a:solidFill>
                  <a:latin typeface="Arial"/>
                  <a:ea typeface="Noto Sans CJK SC"/>
                </a:rPr>
                <a:t>1    </a:t>
              </a:r>
              <a:r>
                <a:rPr lang="it-IT" sz="1089" b="1" spc="-1" baseline="-33000" dirty="0">
                  <a:solidFill>
                    <a:srgbClr val="B4B400"/>
                  </a:solidFill>
                  <a:latin typeface="Arial"/>
                  <a:ea typeface="Noto Sans CJK SC"/>
                </a:rPr>
                <a:t>1</a:t>
              </a:r>
              <a:endParaRPr lang="it-IT" sz="1089" spc="-1" dirty="0">
                <a:latin typeface="Arial"/>
              </a:endParaRPr>
            </a:p>
          </p:txBody>
        </p:sp>
        <p:sp>
          <p:nvSpPr>
            <p:cNvPr id="17" name="CustomShape 2">
              <a:extLst>
                <a:ext uri="{FF2B5EF4-FFF2-40B4-BE49-F238E27FC236}">
                  <a16:creationId xmlns:a16="http://schemas.microsoft.com/office/drawing/2014/main" id="{8C2CB99C-2C09-4B93-9F5A-7677CB8D4AAE}"/>
                </a:ext>
              </a:extLst>
            </p:cNvPr>
            <p:cNvSpPr/>
            <p:nvPr/>
          </p:nvSpPr>
          <p:spPr>
            <a:xfrm>
              <a:off x="6464302" y="3308482"/>
              <a:ext cx="598305" cy="35591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81646" tIns="40823" rIns="81646" bIns="40823"/>
            <a:lstStyle/>
            <a:p>
              <a:pPr>
                <a:lnSpc>
                  <a:spcPct val="100000"/>
                </a:lnSpc>
              </a:pPr>
              <a:r>
                <a:rPr lang="it-IT" sz="1089" b="1" spc="-1" baseline="-33000" dirty="0">
                  <a:solidFill>
                    <a:srgbClr val="B4B400"/>
                  </a:solidFill>
                  <a:latin typeface="Arial"/>
                  <a:ea typeface="Noto Sans CJK SC"/>
                </a:rPr>
                <a:t>2    </a:t>
              </a:r>
              <a:r>
                <a:rPr lang="it-IT" sz="1089" b="1" spc="-1" baseline="-33000" dirty="0">
                  <a:solidFill>
                    <a:srgbClr val="A29F9F"/>
                  </a:solidFill>
                  <a:latin typeface="Arial"/>
                  <a:ea typeface="Noto Sans CJK SC"/>
                </a:rPr>
                <a:t>2   </a:t>
              </a:r>
              <a:r>
                <a:rPr lang="it-IT" sz="1089" b="1" spc="-1" baseline="-33000" dirty="0">
                  <a:solidFill>
                    <a:srgbClr val="B4B400"/>
                  </a:solidFill>
                  <a:latin typeface="Arial"/>
                  <a:ea typeface="Noto Sans CJK SC"/>
                </a:rPr>
                <a:t>2</a:t>
              </a:r>
              <a:endParaRPr lang="it-IT" sz="1089" spc="-1" dirty="0">
                <a:latin typeface="Arial"/>
              </a:endParaRPr>
            </a:p>
          </p:txBody>
        </p:sp>
        <p:sp>
          <p:nvSpPr>
            <p:cNvPr id="18" name="CustomShape 3">
              <a:extLst>
                <a:ext uri="{FF2B5EF4-FFF2-40B4-BE49-F238E27FC236}">
                  <a16:creationId xmlns:a16="http://schemas.microsoft.com/office/drawing/2014/main" id="{4BB31511-7C77-44FF-AC31-62D54D339D8B}"/>
                </a:ext>
              </a:extLst>
            </p:cNvPr>
            <p:cNvSpPr/>
            <p:nvPr/>
          </p:nvSpPr>
          <p:spPr>
            <a:xfrm>
              <a:off x="7591356" y="3325790"/>
              <a:ext cx="597978" cy="35635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81646" tIns="40823" rIns="81646" bIns="40823"/>
            <a:lstStyle/>
            <a:p>
              <a:pPr>
                <a:lnSpc>
                  <a:spcPct val="100000"/>
                </a:lnSpc>
              </a:pPr>
              <a:r>
                <a:rPr lang="it-IT" sz="1089" b="1" spc="-1" baseline="-33000" dirty="0">
                  <a:solidFill>
                    <a:srgbClr val="B4B400"/>
                  </a:solidFill>
                  <a:latin typeface="Arial"/>
                  <a:ea typeface="Noto Sans CJK SC"/>
                </a:rPr>
                <a:t>3    </a:t>
              </a:r>
              <a:r>
                <a:rPr lang="it-IT" sz="1089" b="1" spc="-1" baseline="-33000" dirty="0">
                  <a:solidFill>
                    <a:srgbClr val="A29F9F"/>
                  </a:solidFill>
                  <a:latin typeface="Arial"/>
                  <a:ea typeface="Noto Sans CJK SC"/>
                </a:rPr>
                <a:t>3   </a:t>
              </a:r>
              <a:r>
                <a:rPr lang="it-IT" sz="1089" b="1" spc="-1" baseline="-33000" dirty="0">
                  <a:solidFill>
                    <a:srgbClr val="B4B400"/>
                  </a:solidFill>
                  <a:latin typeface="Arial"/>
                  <a:ea typeface="Noto Sans CJK SC"/>
                </a:rPr>
                <a:t>3</a:t>
              </a:r>
              <a:endParaRPr lang="it-IT" sz="1089" spc="-1" dirty="0">
                <a:latin typeface="Arial"/>
              </a:endParaRPr>
            </a:p>
          </p:txBody>
        </p:sp>
      </p:grp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6BE47EC-3BB2-420A-AB21-E3F0D4F9F754}"/>
              </a:ext>
            </a:extLst>
          </p:cNvPr>
          <p:cNvSpPr txBox="1"/>
          <p:nvPr/>
        </p:nvSpPr>
        <p:spPr>
          <a:xfrm>
            <a:off x="-26970" y="6003666"/>
            <a:ext cx="9172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 err="1">
                <a:latin typeface="Calibri" panose="020F0502020204030204" pitchFamily="34" charset="0"/>
                <a:sym typeface="Wingdings" panose="05000000000000000000" pitchFamily="2" charset="2"/>
              </a:rPr>
              <a:t>PPAC</a:t>
            </a:r>
            <a:r>
              <a:rPr lang="es-ES" i="1" dirty="0" err="1">
                <a:latin typeface="Calibri" panose="020F0502020204030204" pitchFamily="34" charset="0"/>
                <a:sym typeface="Wingdings" panose="05000000000000000000" pitchFamily="2" charset="2"/>
              </a:rPr>
              <a:t>@n_TOF</a:t>
            </a:r>
            <a:r>
              <a:rPr lang="es-ES" i="1" dirty="0">
                <a:latin typeface="Calibri" panose="020F0502020204030204" pitchFamily="34" charset="0"/>
                <a:sym typeface="Wingdings" panose="05000000000000000000" pitchFamily="2" charset="2"/>
              </a:rPr>
              <a:t> ===&gt; </a:t>
            </a:r>
            <a:r>
              <a:rPr lang="es-ES" i="1" dirty="0">
                <a:latin typeface="Calibri" panose="020F0502020204030204" pitchFamily="34" charset="0"/>
              </a:rPr>
              <a:t>Beam </a:t>
            </a:r>
            <a:r>
              <a:rPr lang="es-ES" i="1" dirty="0" err="1">
                <a:latin typeface="Calibri" panose="020F0502020204030204" pitchFamily="34" charset="0"/>
              </a:rPr>
              <a:t>monitoring</a:t>
            </a:r>
            <a:r>
              <a:rPr lang="es-ES" i="1" dirty="0">
                <a:latin typeface="Calibri" panose="020F0502020204030204" pitchFamily="34" charset="0"/>
              </a:rPr>
              <a:t>  +  </a:t>
            </a:r>
            <a:r>
              <a:rPr lang="es-ES" i="1" dirty="0">
                <a:latin typeface="Symbol" panose="05050102010706020507" pitchFamily="18" charset="2"/>
              </a:rPr>
              <a:t>s</a:t>
            </a:r>
            <a:r>
              <a:rPr lang="es-ES" i="1" dirty="0">
                <a:latin typeface="Calibri" panose="020F0502020204030204" pitchFamily="34" charset="0"/>
              </a:rPr>
              <a:t>(</a:t>
            </a:r>
            <a:r>
              <a:rPr lang="es-ES" i="1" dirty="0" err="1">
                <a:latin typeface="Calibri" panose="020F0502020204030204" pitchFamily="34" charset="0"/>
              </a:rPr>
              <a:t>n,f</a:t>
            </a:r>
            <a:r>
              <a:rPr lang="es-ES" i="1" dirty="0">
                <a:latin typeface="Calibri" panose="020F0502020204030204" pitchFamily="34" charset="0"/>
              </a:rPr>
              <a:t>) and </a:t>
            </a:r>
            <a:r>
              <a:rPr lang="es-ES" i="1" dirty="0" err="1">
                <a:latin typeface="Calibri" panose="020F0502020204030204" pitchFamily="34" charset="0"/>
              </a:rPr>
              <a:t>ang</a:t>
            </a:r>
            <a:r>
              <a:rPr lang="es-ES" i="1" dirty="0">
                <a:latin typeface="Calibri" panose="020F0502020204030204" pitchFamily="34" charset="0"/>
              </a:rPr>
              <a:t>. </a:t>
            </a:r>
            <a:r>
              <a:rPr lang="es-ES" i="1" dirty="0" err="1">
                <a:latin typeface="Calibri" panose="020F0502020204030204" pitchFamily="34" charset="0"/>
              </a:rPr>
              <a:t>corr</a:t>
            </a:r>
            <a:r>
              <a:rPr lang="es-ES" i="1" dirty="0">
                <a:latin typeface="Calibri" panose="020F0502020204030204" pitchFamily="34" charset="0"/>
              </a:rPr>
              <a:t>. </a:t>
            </a:r>
            <a:r>
              <a:rPr lang="es-ES" i="1" dirty="0" err="1">
                <a:latin typeface="Calibri" panose="020F0502020204030204" pitchFamily="34" charset="0"/>
              </a:rPr>
              <a:t>of</a:t>
            </a:r>
            <a:r>
              <a:rPr lang="es-ES" i="1" dirty="0">
                <a:latin typeface="Calibri" panose="020F0502020204030204" pitchFamily="34" charset="0"/>
              </a:rPr>
              <a:t> </a:t>
            </a:r>
            <a:r>
              <a:rPr lang="es-ES" i="1" baseline="30000" dirty="0" err="1">
                <a:latin typeface="Calibri" panose="020F0502020204030204" pitchFamily="34" charset="0"/>
              </a:rPr>
              <a:t>nat</a:t>
            </a:r>
            <a:r>
              <a:rPr lang="es-ES" i="1" dirty="0" err="1">
                <a:latin typeface="Calibri" panose="020F0502020204030204" pitchFamily="34" charset="0"/>
              </a:rPr>
              <a:t>Pb</a:t>
            </a:r>
            <a:r>
              <a:rPr lang="es-ES" i="1" dirty="0">
                <a:latin typeface="Calibri" panose="020F0502020204030204" pitchFamily="34" charset="0"/>
              </a:rPr>
              <a:t>, </a:t>
            </a:r>
            <a:r>
              <a:rPr lang="es-ES" i="1" baseline="30000" dirty="0">
                <a:latin typeface="Calibri" panose="020F0502020204030204" pitchFamily="34" charset="0"/>
              </a:rPr>
              <a:t>209</a:t>
            </a:r>
            <a:r>
              <a:rPr lang="es-ES" i="1" dirty="0">
                <a:latin typeface="Calibri" panose="020F0502020204030204" pitchFamily="34" charset="0"/>
              </a:rPr>
              <a:t>Bi, </a:t>
            </a:r>
            <a:r>
              <a:rPr lang="es-ES" i="1" baseline="30000" dirty="0">
                <a:latin typeface="Calibri" panose="020F0502020204030204" pitchFamily="34" charset="0"/>
              </a:rPr>
              <a:t>233</a:t>
            </a:r>
            <a:r>
              <a:rPr lang="es-ES" i="1" dirty="0">
                <a:latin typeface="Calibri" panose="020F0502020204030204" pitchFamily="34" charset="0"/>
              </a:rPr>
              <a:t>U, </a:t>
            </a:r>
            <a:r>
              <a:rPr lang="es-ES" i="1" baseline="30000" dirty="0">
                <a:latin typeface="Calibri" panose="020F0502020204030204" pitchFamily="34" charset="0"/>
              </a:rPr>
              <a:t>232</a:t>
            </a:r>
            <a:r>
              <a:rPr lang="es-ES" i="1" dirty="0">
                <a:latin typeface="Calibri" panose="020F0502020204030204" pitchFamily="34" charset="0"/>
              </a:rPr>
              <a:t>Th (1 </a:t>
            </a:r>
            <a:r>
              <a:rPr lang="es-ES" i="1" dirty="0" err="1">
                <a:latin typeface="Calibri" panose="020F0502020204030204" pitchFamily="34" charset="0"/>
              </a:rPr>
              <a:t>GeV</a:t>
            </a:r>
            <a:r>
              <a:rPr lang="es-ES" i="1" dirty="0">
                <a:latin typeface="Calibri" panose="020F0502020204030204" pitchFamily="34" charset="0"/>
              </a:rPr>
              <a:t>!)</a:t>
            </a:r>
            <a:endParaRPr lang="en-US" i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689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BE72A8-6872-4DDA-BC54-4CE45C767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Seeing</a:t>
            </a:r>
            <a:r>
              <a:rPr lang="es-ES" dirty="0"/>
              <a:t> </a:t>
            </a:r>
            <a:r>
              <a:rPr lang="es-ES" dirty="0" err="1"/>
              <a:t>all</a:t>
            </a:r>
            <a:r>
              <a:rPr lang="es-ES" dirty="0"/>
              <a:t> </a:t>
            </a:r>
            <a:r>
              <a:rPr lang="es-ES" dirty="0" err="1"/>
              <a:t>fission</a:t>
            </a:r>
            <a:r>
              <a:rPr lang="es-ES" dirty="0"/>
              <a:t> observables </a:t>
            </a:r>
            <a:r>
              <a:rPr lang="es-ES" dirty="0" err="1"/>
              <a:t>simultaneosuly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4BB129B-1DF7-4CF2-B1B1-FE3062152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7</a:t>
            </a:fld>
            <a:endParaRPr lang="es-ES_tradnl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260014A-1026-4F67-B747-08D6D07066FD}"/>
              </a:ext>
            </a:extLst>
          </p:cNvPr>
          <p:cNvSpPr txBox="1"/>
          <p:nvPr/>
        </p:nvSpPr>
        <p:spPr>
          <a:xfrm>
            <a:off x="304800" y="778200"/>
            <a:ext cx="4041812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challenge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2ABD4F8-D7B5-4EE4-BEB1-0CEDB82F84DD}"/>
              </a:ext>
            </a:extLst>
          </p:cNvPr>
          <p:cNvSpPr txBox="1"/>
          <p:nvPr/>
        </p:nvSpPr>
        <p:spPr>
          <a:xfrm>
            <a:off x="4778660" y="778200"/>
            <a:ext cx="4041812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n_TOF </a:t>
            </a:r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solution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6F55B1F1-ED00-4731-9F8E-D41095CB7FF7}"/>
              </a:ext>
            </a:extLst>
          </p:cNvPr>
          <p:cNvSpPr/>
          <p:nvPr/>
        </p:nvSpPr>
        <p:spPr>
          <a:xfrm>
            <a:off x="304800" y="778200"/>
            <a:ext cx="4041812" cy="237206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139D32D-C36E-4AAD-A3C0-94C4C760110F}"/>
              </a:ext>
            </a:extLst>
          </p:cNvPr>
          <p:cNvSpPr txBox="1"/>
          <p:nvPr/>
        </p:nvSpPr>
        <p:spPr>
          <a:xfrm>
            <a:off x="304800" y="1412776"/>
            <a:ext cx="40418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Fission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very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rich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in observables!</a:t>
            </a:r>
          </a:p>
          <a:p>
            <a:pPr marL="271463" indent="-109538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Fission fragments:</a:t>
            </a:r>
          </a:p>
          <a:p>
            <a:pPr marL="728663" lvl="2" indent="-109538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 and Z yields</a:t>
            </a:r>
          </a:p>
          <a:p>
            <a:pPr marL="271463" indent="-109538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Prompt emission of:</a:t>
            </a:r>
          </a:p>
          <a:p>
            <a:pPr marL="728663" lvl="2" indent="-109538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gammas: energy and multiplicity</a:t>
            </a:r>
          </a:p>
          <a:p>
            <a:pPr marL="728663" lvl="2" indent="-109538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neutrons: multiplicity (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Nubar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3" name="TextBox 1">
            <a:extLst>
              <a:ext uri="{FF2B5EF4-FFF2-40B4-BE49-F238E27FC236}">
                <a16:creationId xmlns:a16="http://schemas.microsoft.com/office/drawing/2014/main" id="{7235CB31-3517-49FB-8B08-4DA80181AAF0}"/>
              </a:ext>
            </a:extLst>
          </p:cNvPr>
          <p:cNvSpPr txBox="1"/>
          <p:nvPr/>
        </p:nvSpPr>
        <p:spPr>
          <a:xfrm>
            <a:off x="170250" y="4149080"/>
            <a:ext cx="4176362" cy="1200329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Main axis ( 1 &amp; 2)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detectors for FF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ToF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(10 mbar C</a:t>
            </a:r>
            <a:r>
              <a:rPr lang="en-GB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GB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MCP start + MWPC stop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IC (100 mbar C</a:t>
            </a:r>
            <a:r>
              <a:rPr lang="en-GB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GB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,15 segments)</a:t>
            </a: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id="{5DD1E8CD-4D38-4F85-9FD1-9DF96F90CFA3}"/>
              </a:ext>
            </a:extLst>
          </p:cNvPr>
          <p:cNvSpPr txBox="1"/>
          <p:nvPr/>
        </p:nvSpPr>
        <p:spPr>
          <a:xfrm>
            <a:off x="4612155" y="4149080"/>
            <a:ext cx="4223969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Secondary axes (3 &amp; 4)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detector for FF timing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MCP only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IC (100 mbar C</a:t>
            </a:r>
            <a:r>
              <a:rPr lang="en-GB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GB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isobutane)</a:t>
            </a:r>
          </a:p>
        </p:txBody>
      </p:sp>
      <p:sp>
        <p:nvSpPr>
          <p:cNvPr id="15" name="TextBox 18">
            <a:extLst>
              <a:ext uri="{FF2B5EF4-FFF2-40B4-BE49-F238E27FC236}">
                <a16:creationId xmlns:a16="http://schemas.microsoft.com/office/drawing/2014/main" id="{4C7415F6-52BE-4984-91FE-E672DE7331CF}"/>
              </a:ext>
            </a:extLst>
          </p:cNvPr>
          <p:cNvSpPr txBox="1"/>
          <p:nvPr/>
        </p:nvSpPr>
        <p:spPr>
          <a:xfrm>
            <a:off x="1676830" y="5583875"/>
            <a:ext cx="577161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Scintillators: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Array of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NaI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and LaBr</a:t>
            </a:r>
            <a:r>
              <a:rPr lang="en-GB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detectors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0B262A86-9426-4F74-AC58-5F2B48261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961" y="1362974"/>
            <a:ext cx="4669765" cy="2570081"/>
          </a:xfrm>
          <a:prstGeom prst="rect">
            <a:avLst/>
          </a:prstGeom>
        </p:spPr>
      </p:pic>
      <p:pic>
        <p:nvPicPr>
          <p:cNvPr id="18" name="Picture 10" descr="A close up of an engine&#10;&#10;Description automatically generated">
            <a:extLst>
              <a:ext uri="{FF2B5EF4-FFF2-40B4-BE49-F238E27FC236}">
                <a16:creationId xmlns:a16="http://schemas.microsoft.com/office/drawing/2014/main" id="{A77B2798-4F34-4503-98E9-773F9A4EA2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19" y="3212976"/>
            <a:ext cx="3663071" cy="274730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9" name="Picture 6" descr="A picture containing tree&#10;&#10;Description automatically generated">
            <a:extLst>
              <a:ext uri="{FF2B5EF4-FFF2-40B4-BE49-F238E27FC236}">
                <a16:creationId xmlns:a16="http://schemas.microsoft.com/office/drawing/2014/main" id="{242DBD8E-C6A0-0049-9155-892F54A09E5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242"/>
          <a:stretch/>
        </p:blipFill>
        <p:spPr>
          <a:xfrm>
            <a:off x="4076859" y="4204137"/>
            <a:ext cx="2511365" cy="173222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0" name="Picture 27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2EF9683C-A4B4-4F14-A4E8-0C2FA8E6555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63" t="-2047" b="49999"/>
          <a:stretch/>
        </p:blipFill>
        <p:spPr>
          <a:xfrm>
            <a:off x="6660232" y="4206002"/>
            <a:ext cx="2203021" cy="174152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17BEA549-7CFB-42FD-A2D4-75A383145CB4}"/>
              </a:ext>
            </a:extLst>
          </p:cNvPr>
          <p:cNvSpPr txBox="1"/>
          <p:nvPr/>
        </p:nvSpPr>
        <p:spPr>
          <a:xfrm>
            <a:off x="4086416" y="4221088"/>
            <a:ext cx="113422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dirty="0" err="1">
                <a:latin typeface="Calibri" panose="020F0502020204030204" pitchFamily="34" charset="0"/>
              </a:rPr>
              <a:t>FF@Bragg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3F2497AA-196D-4E15-A140-A5F5B8EA1C32}"/>
              </a:ext>
            </a:extLst>
          </p:cNvPr>
          <p:cNvSpPr txBox="1"/>
          <p:nvPr/>
        </p:nvSpPr>
        <p:spPr>
          <a:xfrm>
            <a:off x="7706454" y="4210881"/>
            <a:ext cx="10343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dirty="0" err="1">
                <a:latin typeface="Calibri" panose="020F0502020204030204" pitchFamily="34" charset="0"/>
              </a:rPr>
              <a:t>prompt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>
                <a:latin typeface="Symbol" panose="05050102010706020507" pitchFamily="18" charset="2"/>
              </a:rPr>
              <a:t>g</a:t>
            </a:r>
            <a:endParaRPr lang="en-US" dirty="0">
              <a:latin typeface="Symbol" panose="05050102010706020507" pitchFamily="18" charset="2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FF51EA3-626F-4397-87BE-EA84A2323A30}"/>
              </a:ext>
            </a:extLst>
          </p:cNvPr>
          <p:cNvSpPr txBox="1"/>
          <p:nvPr/>
        </p:nvSpPr>
        <p:spPr>
          <a:xfrm>
            <a:off x="395536" y="6021288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 err="1">
                <a:latin typeface="Calibri" panose="020F0502020204030204" pitchFamily="34" charset="0"/>
                <a:sym typeface="Wingdings" panose="05000000000000000000" pitchFamily="2" charset="2"/>
              </a:rPr>
              <a:t>STEFF</a:t>
            </a:r>
            <a:r>
              <a:rPr lang="es-ES" i="1" dirty="0" err="1">
                <a:latin typeface="Calibri" panose="020F0502020204030204" pitchFamily="34" charset="0"/>
                <a:sym typeface="Wingdings" panose="05000000000000000000" pitchFamily="2" charset="2"/>
              </a:rPr>
              <a:t>@n_TOF</a:t>
            </a:r>
            <a:r>
              <a:rPr lang="es-ES" i="1" dirty="0">
                <a:latin typeface="Calibri" panose="020F0502020204030204" pitchFamily="34" charset="0"/>
                <a:sym typeface="Wingdings" panose="05000000000000000000" pitchFamily="2" charset="2"/>
              </a:rPr>
              <a:t> ===&gt; </a:t>
            </a:r>
            <a:r>
              <a:rPr lang="es-ES" i="1" baseline="30000" dirty="0">
                <a:latin typeface="Calibri" panose="020F0502020204030204" pitchFamily="34" charset="0"/>
                <a:sym typeface="Wingdings" panose="05000000000000000000" pitchFamily="2" charset="2"/>
              </a:rPr>
              <a:t>235</a:t>
            </a:r>
            <a:r>
              <a:rPr lang="es-ES" i="1" dirty="0">
                <a:latin typeface="Calibri" panose="020F0502020204030204" pitchFamily="34" charset="0"/>
                <a:sym typeface="Wingdings" panose="05000000000000000000" pitchFamily="2" charset="2"/>
              </a:rPr>
              <a:t>U and </a:t>
            </a:r>
            <a:r>
              <a:rPr lang="es-ES" i="1" baseline="30000" dirty="0">
                <a:latin typeface="Calibri" panose="020F0502020204030204" pitchFamily="34" charset="0"/>
                <a:sym typeface="Wingdings" panose="05000000000000000000" pitchFamily="2" charset="2"/>
              </a:rPr>
              <a:t>239</a:t>
            </a:r>
            <a:r>
              <a:rPr lang="es-ES" i="1" dirty="0">
                <a:latin typeface="Calibri" panose="020F0502020204030204" pitchFamily="34" charset="0"/>
                <a:sym typeface="Wingdings" panose="05000000000000000000" pitchFamily="2" charset="2"/>
              </a:rPr>
              <a:t>Pu </a:t>
            </a:r>
            <a:r>
              <a:rPr lang="es-ES" i="1" dirty="0" err="1">
                <a:latin typeface="Calibri" panose="020F0502020204030204" pitchFamily="34" charset="0"/>
                <a:sym typeface="Wingdings" panose="05000000000000000000" pitchFamily="2" charset="2"/>
              </a:rPr>
              <a:t>experiments</a:t>
            </a:r>
            <a:endParaRPr lang="en-US" i="1" dirty="0">
              <a:latin typeface="Calibri" panose="020F0502020204030204" pitchFamily="34" charset="0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6D52FACA-F9DD-4082-B3CF-A26D149D62C3}"/>
              </a:ext>
            </a:extLst>
          </p:cNvPr>
          <p:cNvSpPr txBox="1"/>
          <p:nvPr/>
        </p:nvSpPr>
        <p:spPr>
          <a:xfrm>
            <a:off x="190843" y="3416913"/>
            <a:ext cx="42870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STEFF:</a:t>
            </a:r>
          </a:p>
          <a:p>
            <a:r>
              <a:rPr lang="en-U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SpecTrometer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for Exotic Fission </a:t>
            </a:r>
            <a:r>
              <a:rPr lang="en-U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Fragm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87976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21" grpId="0" animBg="1"/>
      <p:bldP spid="22" grpId="0" animBg="1"/>
      <p:bldP spid="23" grpId="0"/>
      <p:bldP spid="24" grpId="0"/>
      <p:bldP spid="24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BE72A8-6872-4DDA-BC54-4CE45C767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Measuring relative to </a:t>
            </a:r>
            <a:r>
              <a:rPr lang="en-US" sz="3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H(</a:t>
            </a:r>
            <a:r>
              <a:rPr lang="en-US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n,p</a:t>
            </a: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) at high </a:t>
            </a:r>
            <a:r>
              <a:rPr lang="en-US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36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endParaRPr lang="en-US" sz="36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4BB129B-1DF7-4CF2-B1B1-FE3062152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8</a:t>
            </a:fld>
            <a:endParaRPr lang="es-ES_tradnl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260014A-1026-4F67-B747-08D6D07066FD}"/>
              </a:ext>
            </a:extLst>
          </p:cNvPr>
          <p:cNvSpPr txBox="1"/>
          <p:nvPr/>
        </p:nvSpPr>
        <p:spPr>
          <a:xfrm>
            <a:off x="304800" y="778200"/>
            <a:ext cx="4041812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challenge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2ABD4F8-D7B5-4EE4-BEB1-0CEDB82F84DD}"/>
              </a:ext>
            </a:extLst>
          </p:cNvPr>
          <p:cNvSpPr txBox="1"/>
          <p:nvPr/>
        </p:nvSpPr>
        <p:spPr>
          <a:xfrm>
            <a:off x="4778660" y="778200"/>
            <a:ext cx="4041812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n_TOF </a:t>
            </a:r>
            <a:r>
              <a:rPr lang="es-ES" sz="3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solution</a:t>
            </a:r>
            <a:r>
              <a:rPr lang="es-E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(II)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13570C9-38D0-43FC-B5FC-F6031B52B0BD}"/>
              </a:ext>
            </a:extLst>
          </p:cNvPr>
          <p:cNvSpPr/>
          <p:nvPr/>
        </p:nvSpPr>
        <p:spPr>
          <a:xfrm>
            <a:off x="304800" y="797996"/>
            <a:ext cx="4041812" cy="244825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BDF9F39-A3B6-41B2-9C41-95C72788BCD5}"/>
              </a:ext>
            </a:extLst>
          </p:cNvPr>
          <p:cNvSpPr txBox="1"/>
          <p:nvPr/>
        </p:nvSpPr>
        <p:spPr>
          <a:xfrm>
            <a:off x="386172" y="1375028"/>
            <a:ext cx="3897796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900" baseline="30000" dirty="0">
                <a:latin typeface="Calibri" panose="020F0502020204030204" pitchFamily="34" charset="0"/>
              </a:rPr>
              <a:t>235</a:t>
            </a:r>
            <a:r>
              <a:rPr lang="es-ES" sz="1900" dirty="0">
                <a:latin typeface="Calibri" panose="020F0502020204030204" pitchFamily="34" charset="0"/>
              </a:rPr>
              <a:t>U(</a:t>
            </a:r>
            <a:r>
              <a:rPr lang="es-ES" sz="1900" dirty="0" err="1">
                <a:latin typeface="Calibri" panose="020F0502020204030204" pitchFamily="34" charset="0"/>
              </a:rPr>
              <a:t>n,f</a:t>
            </a:r>
            <a:r>
              <a:rPr lang="es-ES" sz="1900" dirty="0">
                <a:latin typeface="Calibri" panose="020F0502020204030204" pitchFamily="34" charset="0"/>
              </a:rPr>
              <a:t>) standard </a:t>
            </a:r>
            <a:r>
              <a:rPr lang="es-ES" sz="1900" dirty="0" err="1">
                <a:latin typeface="Calibri" panose="020F0502020204030204" pitchFamily="34" charset="0"/>
              </a:rPr>
              <a:t>only</a:t>
            </a:r>
            <a:r>
              <a:rPr lang="es-ES" sz="1900" dirty="0">
                <a:latin typeface="Calibri" panose="020F0502020204030204" pitchFamily="34" charset="0"/>
              </a:rPr>
              <a:t> up </a:t>
            </a:r>
            <a:r>
              <a:rPr lang="es-ES" sz="1900" dirty="0" err="1">
                <a:latin typeface="Calibri" panose="020F0502020204030204" pitchFamily="34" charset="0"/>
              </a:rPr>
              <a:t>to</a:t>
            </a:r>
            <a:r>
              <a:rPr lang="es-ES" sz="1900" dirty="0">
                <a:latin typeface="Calibri" panose="020F0502020204030204" pitchFamily="34" charset="0"/>
              </a:rPr>
              <a:t> 200 </a:t>
            </a:r>
            <a:r>
              <a:rPr lang="es-ES" sz="1900" dirty="0" err="1">
                <a:latin typeface="Calibri" panose="020F0502020204030204" pitchFamily="34" charset="0"/>
              </a:rPr>
              <a:t>MeV</a:t>
            </a:r>
            <a:r>
              <a:rPr lang="es-ES" sz="1900" dirty="0">
                <a:latin typeface="Calibri" panose="020F0502020204030204" pitchFamily="34" charset="0"/>
              </a:rPr>
              <a:t>, </a:t>
            </a:r>
          </a:p>
          <a:p>
            <a:pPr marL="342900" indent="-165100" algn="just">
              <a:buFont typeface="Arial" panose="020B0604020202020204" pitchFamily="34" charset="0"/>
              <a:buChar char="•"/>
            </a:pPr>
            <a:r>
              <a:rPr lang="es-ES" sz="1900" dirty="0" err="1">
                <a:latin typeface="Calibri" panose="020F0502020204030204" pitchFamily="34" charset="0"/>
              </a:rPr>
              <a:t>how</a:t>
            </a:r>
            <a:r>
              <a:rPr lang="es-ES" sz="1900" dirty="0">
                <a:latin typeface="Calibri" panose="020F0502020204030204" pitchFamily="34" charset="0"/>
              </a:rPr>
              <a:t> can </a:t>
            </a:r>
            <a:r>
              <a:rPr lang="es-ES" sz="1900" dirty="0" err="1">
                <a:latin typeface="Calibri" panose="020F0502020204030204" pitchFamily="34" charset="0"/>
              </a:rPr>
              <a:t>it</a:t>
            </a:r>
            <a:r>
              <a:rPr lang="es-ES" sz="1900" dirty="0">
                <a:latin typeface="Calibri" panose="020F0502020204030204" pitchFamily="34" charset="0"/>
              </a:rPr>
              <a:t> be extended </a:t>
            </a:r>
            <a:r>
              <a:rPr lang="es-ES" sz="1900" dirty="0" err="1">
                <a:latin typeface="Calibri" panose="020F0502020204030204" pitchFamily="34" charset="0"/>
              </a:rPr>
              <a:t>above</a:t>
            </a:r>
            <a:r>
              <a:rPr lang="es-ES" sz="1900" dirty="0">
                <a:latin typeface="Calibri" panose="020F0502020204030204" pitchFamily="34" charset="0"/>
              </a:rPr>
              <a:t> 20 </a:t>
            </a:r>
            <a:r>
              <a:rPr lang="es-ES" sz="1900" dirty="0" err="1">
                <a:latin typeface="Calibri" panose="020F0502020204030204" pitchFamily="34" charset="0"/>
              </a:rPr>
              <a:t>MeV</a:t>
            </a:r>
            <a:r>
              <a:rPr lang="es-ES" sz="1900" dirty="0">
                <a:latin typeface="Calibri" panose="020F0502020204030204" pitchFamily="34" charset="0"/>
              </a:rPr>
              <a:t>? </a:t>
            </a:r>
            <a:r>
              <a:rPr lang="es-ES" sz="1900" dirty="0" err="1">
                <a:latin typeface="Calibri" panose="020F0502020204030204" pitchFamily="34" charset="0"/>
              </a:rPr>
              <a:t>masure</a:t>
            </a:r>
            <a:r>
              <a:rPr lang="es-ES" sz="1900" dirty="0">
                <a:latin typeface="Calibri" panose="020F0502020204030204" pitchFamily="34" charset="0"/>
              </a:rPr>
              <a:t> </a:t>
            </a:r>
            <a:r>
              <a:rPr lang="es-ES" sz="1900" dirty="0" err="1">
                <a:latin typeface="Calibri" panose="020F0502020204030204" pitchFamily="34" charset="0"/>
              </a:rPr>
              <a:t>abve</a:t>
            </a:r>
            <a:r>
              <a:rPr lang="es-ES" sz="1900" dirty="0">
                <a:latin typeface="Calibri" panose="020F0502020204030204" pitchFamily="34" charset="0"/>
              </a:rPr>
              <a:t> 200 </a:t>
            </a:r>
            <a:r>
              <a:rPr lang="es-ES" sz="1900" dirty="0" err="1">
                <a:latin typeface="Calibri" panose="020F0502020204030204" pitchFamily="34" charset="0"/>
              </a:rPr>
              <a:t>MeV</a:t>
            </a:r>
            <a:endParaRPr lang="es-ES" sz="1900" dirty="0">
              <a:latin typeface="Calibri" panose="020F0502020204030204" pitchFamily="34" charset="0"/>
            </a:endParaRPr>
          </a:p>
          <a:p>
            <a:pPr marL="342900" indent="-342900" algn="just">
              <a:buFontTx/>
              <a:buChar char="-"/>
            </a:pPr>
            <a:endParaRPr lang="es-ES" sz="1900" dirty="0">
              <a:latin typeface="Calibri" panose="020F0502020204030204" pitchFamily="34" charset="0"/>
            </a:endParaRPr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57F3F4CC-4454-4AA1-8055-37426385F6B6}"/>
              </a:ext>
            </a:extLst>
          </p:cNvPr>
          <p:cNvGrpSpPr/>
          <p:nvPr/>
        </p:nvGrpSpPr>
        <p:grpSpPr>
          <a:xfrm>
            <a:off x="4572000" y="1484785"/>
            <a:ext cx="4346012" cy="2066024"/>
            <a:chOff x="4572000" y="1484785"/>
            <a:chExt cx="4346012" cy="2066024"/>
          </a:xfrm>
        </p:grpSpPr>
        <p:pic>
          <p:nvPicPr>
            <p:cNvPr id="12" name="Picture 1">
              <a:extLst>
                <a:ext uri="{FF2B5EF4-FFF2-40B4-BE49-F238E27FC236}">
                  <a16:creationId xmlns:a16="http://schemas.microsoft.com/office/drawing/2014/main" id="{351AE631-370A-4E0F-8AD0-8FEB911A45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834" t="9548" r="22246" b="62443"/>
            <a:stretch/>
          </p:blipFill>
          <p:spPr>
            <a:xfrm>
              <a:off x="4652252" y="1484785"/>
              <a:ext cx="4186948" cy="2002526"/>
            </a:xfrm>
            <a:prstGeom prst="rect">
              <a:avLst/>
            </a:prstGeom>
            <a:ln w="28575">
              <a:noFill/>
            </a:ln>
          </p:spPr>
        </p:pic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17254804-671A-4528-8FC9-B3D5873910DD}"/>
                </a:ext>
              </a:extLst>
            </p:cNvPr>
            <p:cNvSpPr/>
            <p:nvPr/>
          </p:nvSpPr>
          <p:spPr>
            <a:xfrm>
              <a:off x="4572000" y="3068960"/>
              <a:ext cx="576064" cy="4818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93473104-F1B7-4AD3-8F13-F05C39F9FA06}"/>
                </a:ext>
              </a:extLst>
            </p:cNvPr>
            <p:cNvSpPr/>
            <p:nvPr/>
          </p:nvSpPr>
          <p:spPr>
            <a:xfrm flipV="1">
              <a:off x="8038264" y="3284983"/>
              <a:ext cx="879748" cy="2023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6" name="CustomShape 45">
            <a:extLst>
              <a:ext uri="{FF2B5EF4-FFF2-40B4-BE49-F238E27FC236}">
                <a16:creationId xmlns:a16="http://schemas.microsoft.com/office/drawing/2014/main" id="{F8B48A20-B54C-474F-B3A7-30516184175E}"/>
              </a:ext>
            </a:extLst>
          </p:cNvPr>
          <p:cNvSpPr/>
          <p:nvPr/>
        </p:nvSpPr>
        <p:spPr>
          <a:xfrm>
            <a:off x="1909398" y="4655433"/>
            <a:ext cx="2847499" cy="8409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46" tIns="40823" rIns="81646" bIns="40823"/>
          <a:lstStyle/>
          <a:p>
            <a:pPr>
              <a:lnSpc>
                <a:spcPct val="100000"/>
              </a:lnSpc>
            </a:pPr>
            <a:r>
              <a:rPr lang="it-IT" sz="1361" spc="-1" dirty="0">
                <a:latin typeface="Calibri" panose="020F0502020204030204" pitchFamily="34" charset="0"/>
                <a:ea typeface="DejaVu Sans Mono"/>
                <a:cs typeface="Calibri" panose="020F0502020204030204" pitchFamily="34" charset="0"/>
              </a:rPr>
              <a:t>2 silicon detectors 300 μm thick</a:t>
            </a:r>
            <a:endParaRPr lang="it-IT" sz="1361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it-IT" sz="1361" spc="-1" dirty="0">
                <a:latin typeface="Calibri" panose="020F0502020204030204" pitchFamily="34" charset="0"/>
                <a:ea typeface="DejaVu Sans Mono"/>
                <a:cs typeface="Calibri" panose="020F0502020204030204" pitchFamily="34" charset="0"/>
              </a:rPr>
              <a:t>4 plastic scintillators </a:t>
            </a:r>
          </a:p>
          <a:p>
            <a:pPr>
              <a:lnSpc>
                <a:spcPct val="100000"/>
              </a:lnSpc>
            </a:pPr>
            <a:r>
              <a:rPr lang="it-IT" sz="1361" spc="-1" dirty="0">
                <a:latin typeface="Calibri" panose="020F0502020204030204" pitchFamily="34" charset="0"/>
                <a:ea typeface="DejaVu Sans Mono"/>
                <a:cs typeface="Calibri" panose="020F0502020204030204" pitchFamily="34" charset="0"/>
              </a:rPr>
              <a:t>     =&gt; 5, 30, 60 and 60 mm thick</a:t>
            </a:r>
            <a:endParaRPr lang="it-IT" sz="1361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7" name="Group 47">
            <a:extLst>
              <a:ext uri="{FF2B5EF4-FFF2-40B4-BE49-F238E27FC236}">
                <a16:creationId xmlns:a16="http://schemas.microsoft.com/office/drawing/2014/main" id="{04C0E739-CB41-4A0B-9F89-8350D8105BE6}"/>
              </a:ext>
            </a:extLst>
          </p:cNvPr>
          <p:cNvGrpSpPr/>
          <p:nvPr/>
        </p:nvGrpSpPr>
        <p:grpSpPr>
          <a:xfrm>
            <a:off x="240547" y="3442648"/>
            <a:ext cx="4065662" cy="1619548"/>
            <a:chOff x="2316960" y="1815468"/>
            <a:chExt cx="4481640" cy="1785252"/>
          </a:xfrm>
        </p:grpSpPr>
        <p:sp>
          <p:nvSpPr>
            <p:cNvPr id="18" name="Line 48">
              <a:extLst>
                <a:ext uri="{FF2B5EF4-FFF2-40B4-BE49-F238E27FC236}">
                  <a16:creationId xmlns:a16="http://schemas.microsoft.com/office/drawing/2014/main" id="{33B4F48E-9269-4546-AB85-B8B0D34A7128}"/>
                </a:ext>
              </a:extLst>
            </p:cNvPr>
            <p:cNvSpPr/>
            <p:nvPr/>
          </p:nvSpPr>
          <p:spPr>
            <a:xfrm flipV="1">
              <a:off x="2316960" y="3181680"/>
              <a:ext cx="3543840" cy="360"/>
            </a:xfrm>
            <a:prstGeom prst="line">
              <a:avLst/>
            </a:prstGeom>
            <a:ln>
              <a:solidFill>
                <a:srgbClr val="000000"/>
              </a:solidFill>
              <a:custDash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" name="CustomShape 49">
              <a:extLst>
                <a:ext uri="{FF2B5EF4-FFF2-40B4-BE49-F238E27FC236}">
                  <a16:creationId xmlns:a16="http://schemas.microsoft.com/office/drawing/2014/main" id="{4B847258-B489-4F19-8D88-E9B48A5C023E}"/>
                </a:ext>
              </a:extLst>
            </p:cNvPr>
            <p:cNvSpPr/>
            <p:nvPr/>
          </p:nvSpPr>
          <p:spPr>
            <a:xfrm>
              <a:off x="2335680" y="2494800"/>
              <a:ext cx="1815480" cy="4014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81646" tIns="40823" rIns="81646" bIns="40823"/>
            <a:lstStyle/>
            <a:p>
              <a:pPr algn="ctr">
                <a:lnSpc>
                  <a:spcPct val="100000"/>
                </a:lnSpc>
              </a:pPr>
              <a:r>
                <a:rPr lang="it-IT" sz="1179" spc="-1">
                  <a:latin typeface="Calibri" panose="020F0502020204030204" pitchFamily="34" charset="0"/>
                  <a:cs typeface="Calibri" panose="020F0502020204030204" pitchFamily="34" charset="0"/>
                </a:rPr>
                <a:t>Radiator - C</a:t>
              </a:r>
              <a:r>
                <a:rPr lang="it-IT" sz="1179" spc="-1" baseline="-10100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r>
                <a:rPr lang="it-IT" sz="1179" spc="-1">
                  <a:latin typeface="Calibri" panose="020F0502020204030204" pitchFamily="34" charset="0"/>
                  <a:cs typeface="Calibri" panose="020F0502020204030204" pitchFamily="34" charset="0"/>
                </a:rPr>
                <a:t>H</a:t>
              </a:r>
              <a:r>
                <a:rPr lang="it-IT" sz="1179" spc="-1" baseline="-101000"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it-IT" sz="1179" spc="-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CustomShape 50">
              <a:extLst>
                <a:ext uri="{FF2B5EF4-FFF2-40B4-BE49-F238E27FC236}">
                  <a16:creationId xmlns:a16="http://schemas.microsoft.com/office/drawing/2014/main" id="{504DB5F3-0847-4071-9758-404270765D3E}"/>
                </a:ext>
              </a:extLst>
            </p:cNvPr>
            <p:cNvSpPr/>
            <p:nvPr/>
          </p:nvSpPr>
          <p:spPr>
            <a:xfrm>
              <a:off x="5415840" y="2667960"/>
              <a:ext cx="1382760" cy="3880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81646" tIns="40823" rIns="81646" bIns="40823"/>
            <a:lstStyle/>
            <a:p>
              <a:pPr>
                <a:lnSpc>
                  <a:spcPct val="100000"/>
                </a:lnSpc>
              </a:pPr>
              <a:r>
                <a:rPr lang="it-IT" sz="1361" spc="-1">
                  <a:latin typeface="Calibri" panose="020F0502020204030204" pitchFamily="34" charset="0"/>
                  <a:cs typeface="Calibri" panose="020F0502020204030204" pitchFamily="34" charset="0"/>
                </a:rPr>
                <a:t>E detector</a:t>
              </a:r>
            </a:p>
          </p:txBody>
        </p:sp>
        <p:sp>
          <p:nvSpPr>
            <p:cNvPr id="21" name="CustomShape 51">
              <a:extLst>
                <a:ext uri="{FF2B5EF4-FFF2-40B4-BE49-F238E27FC236}">
                  <a16:creationId xmlns:a16="http://schemas.microsoft.com/office/drawing/2014/main" id="{64077816-7D09-44C9-8ABB-1E7054E9BB6E}"/>
                </a:ext>
              </a:extLst>
            </p:cNvPr>
            <p:cNvSpPr/>
            <p:nvPr/>
          </p:nvSpPr>
          <p:spPr>
            <a:xfrm>
              <a:off x="4587840" y="2881440"/>
              <a:ext cx="1260000" cy="3358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81646" tIns="40823" rIns="81646" bIns="40823"/>
            <a:lstStyle/>
            <a:p>
              <a:pPr>
                <a:lnSpc>
                  <a:spcPct val="100000"/>
                </a:lnSpc>
              </a:pPr>
              <a:r>
                <a:rPr lang="it-IT" sz="1361" spc="-1" dirty="0">
                  <a:latin typeface="Calibri" panose="020F0502020204030204" pitchFamily="34" charset="0"/>
                  <a:cs typeface="Calibri" panose="020F0502020204030204" pitchFamily="34" charset="0"/>
                </a:rPr>
                <a:t>ΔE detector</a:t>
              </a:r>
            </a:p>
          </p:txBody>
        </p:sp>
        <p:sp>
          <p:nvSpPr>
            <p:cNvPr id="22" name="CustomShape 52">
              <a:extLst>
                <a:ext uri="{FF2B5EF4-FFF2-40B4-BE49-F238E27FC236}">
                  <a16:creationId xmlns:a16="http://schemas.microsoft.com/office/drawing/2014/main" id="{DE4A7A8C-D5F6-42B0-9189-FEE1A3AD5510}"/>
                </a:ext>
              </a:extLst>
            </p:cNvPr>
            <p:cNvSpPr/>
            <p:nvPr/>
          </p:nvSpPr>
          <p:spPr>
            <a:xfrm rot="3900000">
              <a:off x="3869280" y="2821320"/>
              <a:ext cx="381960" cy="65160"/>
            </a:xfrm>
            <a:custGeom>
              <a:avLst/>
              <a:gdLst/>
              <a:ahLst/>
              <a:cxnLst/>
              <a:rect l="l" t="t" r="r" b="b"/>
              <a:pathLst>
                <a:path w="1064" h="184">
                  <a:moveTo>
                    <a:pt x="0" y="0"/>
                  </a:moveTo>
                  <a:lnTo>
                    <a:pt x="1063" y="0"/>
                  </a:lnTo>
                  <a:lnTo>
                    <a:pt x="1031" y="183"/>
                  </a:lnTo>
                  <a:lnTo>
                    <a:pt x="31" y="183"/>
                  </a:lnTo>
                  <a:lnTo>
                    <a:pt x="0" y="0"/>
                  </a:lnTo>
                </a:path>
              </a:pathLst>
            </a:custGeom>
            <a:solidFill>
              <a:srgbClr val="00DC00">
                <a:alpha val="30000"/>
              </a:srgbClr>
            </a:solidFill>
            <a:ln>
              <a:solidFill>
                <a:srgbClr val="00B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3" name="CustomShape 53">
              <a:extLst>
                <a:ext uri="{FF2B5EF4-FFF2-40B4-BE49-F238E27FC236}">
                  <a16:creationId xmlns:a16="http://schemas.microsoft.com/office/drawing/2014/main" id="{58D76CF4-50ED-4D06-A01C-45E752CE427D}"/>
                </a:ext>
              </a:extLst>
            </p:cNvPr>
            <p:cNvSpPr/>
            <p:nvPr/>
          </p:nvSpPr>
          <p:spPr>
            <a:xfrm rot="3900000">
              <a:off x="4036680" y="2586600"/>
              <a:ext cx="507960" cy="321480"/>
            </a:xfrm>
            <a:custGeom>
              <a:avLst/>
              <a:gdLst/>
              <a:ahLst/>
              <a:cxnLst/>
              <a:rect l="l" t="t" r="r" b="b"/>
              <a:pathLst>
                <a:path w="1413" h="895">
                  <a:moveTo>
                    <a:pt x="0" y="0"/>
                  </a:moveTo>
                  <a:lnTo>
                    <a:pt x="1412" y="0"/>
                  </a:lnTo>
                  <a:lnTo>
                    <a:pt x="1242" y="894"/>
                  </a:lnTo>
                  <a:lnTo>
                    <a:pt x="167" y="894"/>
                  </a:lnTo>
                  <a:lnTo>
                    <a:pt x="0" y="0"/>
                  </a:lnTo>
                </a:path>
              </a:pathLst>
            </a:custGeom>
            <a:solidFill>
              <a:srgbClr val="00DC00">
                <a:alpha val="30000"/>
              </a:srgbClr>
            </a:solidFill>
            <a:ln>
              <a:solidFill>
                <a:srgbClr val="00B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4" name="CustomShape 54">
              <a:extLst>
                <a:ext uri="{FF2B5EF4-FFF2-40B4-BE49-F238E27FC236}">
                  <a16:creationId xmlns:a16="http://schemas.microsoft.com/office/drawing/2014/main" id="{6BE0DB20-8F05-46AD-A5FD-BE091F64B869}"/>
                </a:ext>
              </a:extLst>
            </p:cNvPr>
            <p:cNvSpPr/>
            <p:nvPr/>
          </p:nvSpPr>
          <p:spPr>
            <a:xfrm rot="3900000">
              <a:off x="4375800" y="2291400"/>
              <a:ext cx="701640" cy="511200"/>
            </a:xfrm>
            <a:custGeom>
              <a:avLst/>
              <a:gdLst/>
              <a:ahLst/>
              <a:cxnLst/>
              <a:rect l="l" t="t" r="r" b="b"/>
              <a:pathLst>
                <a:path w="1952" h="1422">
                  <a:moveTo>
                    <a:pt x="0" y="0"/>
                  </a:moveTo>
                  <a:lnTo>
                    <a:pt x="1951" y="0"/>
                  </a:lnTo>
                  <a:lnTo>
                    <a:pt x="1682" y="1421"/>
                  </a:lnTo>
                  <a:lnTo>
                    <a:pt x="254" y="1421"/>
                  </a:lnTo>
                  <a:lnTo>
                    <a:pt x="0" y="0"/>
                  </a:lnTo>
                </a:path>
              </a:pathLst>
            </a:custGeom>
            <a:solidFill>
              <a:srgbClr val="00B000">
                <a:alpha val="30000"/>
              </a:srgbClr>
            </a:solidFill>
            <a:ln>
              <a:solidFill>
                <a:srgbClr val="00763B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5" name="CustomShape 55">
              <a:extLst>
                <a:ext uri="{FF2B5EF4-FFF2-40B4-BE49-F238E27FC236}">
                  <a16:creationId xmlns:a16="http://schemas.microsoft.com/office/drawing/2014/main" id="{49CBBCC2-8AFA-4689-AF2F-11BB8860E68D}"/>
                </a:ext>
              </a:extLst>
            </p:cNvPr>
            <p:cNvSpPr/>
            <p:nvPr/>
          </p:nvSpPr>
          <p:spPr>
            <a:xfrm rot="3900000">
              <a:off x="4802760" y="2050560"/>
              <a:ext cx="889200" cy="511560"/>
            </a:xfrm>
            <a:custGeom>
              <a:avLst/>
              <a:gdLst/>
              <a:ahLst/>
              <a:cxnLst/>
              <a:rect l="l" t="t" r="r" b="b"/>
              <a:pathLst>
                <a:path w="2474" h="1424">
                  <a:moveTo>
                    <a:pt x="0" y="0"/>
                  </a:moveTo>
                  <a:lnTo>
                    <a:pt x="2473" y="0"/>
                  </a:lnTo>
                  <a:lnTo>
                    <a:pt x="2218" y="1423"/>
                  </a:lnTo>
                  <a:lnTo>
                    <a:pt x="233" y="1423"/>
                  </a:lnTo>
                  <a:lnTo>
                    <a:pt x="0" y="0"/>
                  </a:lnTo>
                </a:path>
              </a:pathLst>
            </a:custGeom>
            <a:solidFill>
              <a:srgbClr val="00B000"/>
            </a:solidFill>
            <a:ln>
              <a:solidFill>
                <a:srgbClr val="00763B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6" name="CustomShape 56">
              <a:extLst>
                <a:ext uri="{FF2B5EF4-FFF2-40B4-BE49-F238E27FC236}">
                  <a16:creationId xmlns:a16="http://schemas.microsoft.com/office/drawing/2014/main" id="{BE0277DB-6C1A-4111-8902-8D94C6F86772}"/>
                </a:ext>
              </a:extLst>
            </p:cNvPr>
            <p:cNvSpPr/>
            <p:nvPr/>
          </p:nvSpPr>
          <p:spPr>
            <a:xfrm rot="20100000">
              <a:off x="3857760" y="2736720"/>
              <a:ext cx="96480" cy="380880"/>
            </a:xfrm>
            <a:prstGeom prst="rect">
              <a:avLst/>
            </a:prstGeom>
            <a:solidFill>
              <a:srgbClr val="D0D0D0">
                <a:alpha val="30000"/>
              </a:srgbClr>
            </a:solidFill>
            <a:ln>
              <a:solidFill>
                <a:srgbClr val="939393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7" name="CustomShape 57">
              <a:extLst>
                <a:ext uri="{FF2B5EF4-FFF2-40B4-BE49-F238E27FC236}">
                  <a16:creationId xmlns:a16="http://schemas.microsoft.com/office/drawing/2014/main" id="{23800AE9-9AF4-4C26-969F-A74E6CEDC824}"/>
                </a:ext>
              </a:extLst>
            </p:cNvPr>
            <p:cNvSpPr/>
            <p:nvPr/>
          </p:nvSpPr>
          <p:spPr>
            <a:xfrm>
              <a:off x="2572920" y="3082680"/>
              <a:ext cx="375120" cy="204120"/>
            </a:xfrm>
            <a:custGeom>
              <a:avLst/>
              <a:gdLst/>
              <a:ahLst/>
              <a:cxnLst/>
              <a:rect l="l" t="t" r="r" b="b"/>
              <a:pathLst>
                <a:path w="1045" h="570">
                  <a:moveTo>
                    <a:pt x="0" y="142"/>
                  </a:moveTo>
                  <a:lnTo>
                    <a:pt x="783" y="142"/>
                  </a:lnTo>
                  <a:lnTo>
                    <a:pt x="783" y="0"/>
                  </a:lnTo>
                  <a:lnTo>
                    <a:pt x="1044" y="284"/>
                  </a:lnTo>
                  <a:lnTo>
                    <a:pt x="783" y="569"/>
                  </a:lnTo>
                  <a:lnTo>
                    <a:pt x="783" y="426"/>
                  </a:lnTo>
                  <a:lnTo>
                    <a:pt x="0" y="426"/>
                  </a:lnTo>
                  <a:lnTo>
                    <a:pt x="0" y="142"/>
                  </a:lnTo>
                </a:path>
              </a:pathLst>
            </a:custGeom>
            <a:solidFill>
              <a:srgbClr val="FF0000"/>
            </a:solidFill>
            <a:ln>
              <a:solidFill>
                <a:srgbClr val="CC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8" name="CustomShape 58">
              <a:extLst>
                <a:ext uri="{FF2B5EF4-FFF2-40B4-BE49-F238E27FC236}">
                  <a16:creationId xmlns:a16="http://schemas.microsoft.com/office/drawing/2014/main" id="{8538F706-2780-424A-9B96-ED28C7103D3A}"/>
                </a:ext>
              </a:extLst>
            </p:cNvPr>
            <p:cNvSpPr/>
            <p:nvPr/>
          </p:nvSpPr>
          <p:spPr>
            <a:xfrm rot="19742400">
              <a:off x="3971160" y="2066040"/>
              <a:ext cx="787680" cy="2952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81646" tIns="40823" rIns="81646" bIns="40823"/>
            <a:lstStyle/>
            <a:p>
              <a:pPr>
                <a:lnSpc>
                  <a:spcPct val="100000"/>
                </a:lnSpc>
              </a:pPr>
              <a:r>
                <a:rPr lang="it-IT" sz="1270" spc="-1">
                  <a:latin typeface="Calibri" panose="020F0502020204030204" pitchFamily="34" charset="0"/>
                  <a:cs typeface="Calibri" panose="020F0502020204030204" pitchFamily="34" charset="0"/>
                </a:rPr>
                <a:t>proton</a:t>
              </a:r>
            </a:p>
          </p:txBody>
        </p:sp>
        <p:sp>
          <p:nvSpPr>
            <p:cNvPr id="29" name="CustomShape 59">
              <a:extLst>
                <a:ext uri="{FF2B5EF4-FFF2-40B4-BE49-F238E27FC236}">
                  <a16:creationId xmlns:a16="http://schemas.microsoft.com/office/drawing/2014/main" id="{EC06F095-FB20-4078-B8EF-22EA6B175B9C}"/>
                </a:ext>
              </a:extLst>
            </p:cNvPr>
            <p:cNvSpPr/>
            <p:nvPr/>
          </p:nvSpPr>
          <p:spPr>
            <a:xfrm>
              <a:off x="5007960" y="1955520"/>
              <a:ext cx="229680" cy="3211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11464" y="4340"/>
                  </a:moveTo>
                  <a:lnTo>
                    <a:pt x="9722" y="1887"/>
                  </a:lnTo>
                  <a:lnTo>
                    <a:pt x="8548" y="6383"/>
                  </a:lnTo>
                  <a:lnTo>
                    <a:pt x="4503" y="3626"/>
                  </a:lnTo>
                  <a:lnTo>
                    <a:pt x="5373" y="7816"/>
                  </a:lnTo>
                  <a:lnTo>
                    <a:pt x="1174" y="8270"/>
                  </a:lnTo>
                  <a:lnTo>
                    <a:pt x="3934" y="11592"/>
                  </a:lnTo>
                  <a:lnTo>
                    <a:pt x="0" y="12875"/>
                  </a:lnTo>
                  <a:lnTo>
                    <a:pt x="3329" y="15372"/>
                  </a:lnTo>
                  <a:lnTo>
                    <a:pt x="1283" y="17824"/>
                  </a:lnTo>
                  <a:lnTo>
                    <a:pt x="4804" y="18239"/>
                  </a:lnTo>
                  <a:lnTo>
                    <a:pt x="4918" y="21600"/>
                  </a:lnTo>
                  <a:lnTo>
                    <a:pt x="7525" y="18125"/>
                  </a:lnTo>
                  <a:lnTo>
                    <a:pt x="8698" y="19712"/>
                  </a:lnTo>
                  <a:lnTo>
                    <a:pt x="9871" y="17371"/>
                  </a:lnTo>
                  <a:lnTo>
                    <a:pt x="11614" y="18844"/>
                  </a:lnTo>
                  <a:lnTo>
                    <a:pt x="12178" y="15937"/>
                  </a:lnTo>
                  <a:lnTo>
                    <a:pt x="14943" y="17371"/>
                  </a:lnTo>
                  <a:lnTo>
                    <a:pt x="14640" y="14348"/>
                  </a:lnTo>
                  <a:lnTo>
                    <a:pt x="18878" y="15632"/>
                  </a:lnTo>
                  <a:lnTo>
                    <a:pt x="16382" y="12311"/>
                  </a:lnTo>
                  <a:lnTo>
                    <a:pt x="18270" y="11292"/>
                  </a:lnTo>
                  <a:lnTo>
                    <a:pt x="16986" y="9404"/>
                  </a:lnTo>
                  <a:lnTo>
                    <a:pt x="21600" y="6646"/>
                  </a:lnTo>
                  <a:lnTo>
                    <a:pt x="16382" y="6533"/>
                  </a:lnTo>
                  <a:lnTo>
                    <a:pt x="18005" y="3172"/>
                  </a:lnTo>
                  <a:lnTo>
                    <a:pt x="14524" y="5778"/>
                  </a:lnTo>
                  <a:lnTo>
                    <a:pt x="14789" y="0"/>
                  </a:lnTo>
                  <a:lnTo>
                    <a:pt x="11464" y="4340"/>
                  </a:lnTo>
                  <a:close/>
                </a:path>
              </a:pathLst>
            </a:custGeom>
            <a:solidFill>
              <a:srgbClr val="ED1C24"/>
            </a:solidFill>
            <a:ln>
              <a:solidFill>
                <a:srgbClr val="CE181E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0" name="Line 60">
              <a:extLst>
                <a:ext uri="{FF2B5EF4-FFF2-40B4-BE49-F238E27FC236}">
                  <a16:creationId xmlns:a16="http://schemas.microsoft.com/office/drawing/2014/main" id="{3773DC9C-31A3-44F4-8D01-4F08FB4B4054}"/>
                </a:ext>
              </a:extLst>
            </p:cNvPr>
            <p:cNvSpPr/>
            <p:nvPr/>
          </p:nvSpPr>
          <p:spPr>
            <a:xfrm flipV="1">
              <a:off x="3176280" y="2121480"/>
              <a:ext cx="1930680" cy="1046160"/>
            </a:xfrm>
            <a:prstGeom prst="line">
              <a:avLst/>
            </a:prstGeom>
            <a:ln w="19080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1" name="Line 61">
              <a:extLst>
                <a:ext uri="{FF2B5EF4-FFF2-40B4-BE49-F238E27FC236}">
                  <a16:creationId xmlns:a16="http://schemas.microsoft.com/office/drawing/2014/main" id="{69621148-FBAB-4044-BAF1-C54785ABE573}"/>
                </a:ext>
              </a:extLst>
            </p:cNvPr>
            <p:cNvSpPr/>
            <p:nvPr/>
          </p:nvSpPr>
          <p:spPr>
            <a:xfrm flipV="1">
              <a:off x="3176280" y="2774160"/>
              <a:ext cx="564480" cy="375840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2" name="Line 62">
              <a:extLst>
                <a:ext uri="{FF2B5EF4-FFF2-40B4-BE49-F238E27FC236}">
                  <a16:creationId xmlns:a16="http://schemas.microsoft.com/office/drawing/2014/main" id="{A29DBF16-946B-49B1-ACC4-5FC6D9E00275}"/>
                </a:ext>
              </a:extLst>
            </p:cNvPr>
            <p:cNvSpPr/>
            <p:nvPr/>
          </p:nvSpPr>
          <p:spPr>
            <a:xfrm>
              <a:off x="3151080" y="3167640"/>
              <a:ext cx="541800" cy="57240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3" name="Line 63">
              <a:extLst>
                <a:ext uri="{FF2B5EF4-FFF2-40B4-BE49-F238E27FC236}">
                  <a16:creationId xmlns:a16="http://schemas.microsoft.com/office/drawing/2014/main" id="{EABF2AAB-8602-46CC-BD97-9DFA3EA11E6C}"/>
                </a:ext>
              </a:extLst>
            </p:cNvPr>
            <p:cNvSpPr/>
            <p:nvPr/>
          </p:nvSpPr>
          <p:spPr>
            <a:xfrm>
              <a:off x="3176280" y="3188160"/>
              <a:ext cx="314280" cy="412560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4" name="Line 64">
              <a:extLst>
                <a:ext uri="{FF2B5EF4-FFF2-40B4-BE49-F238E27FC236}">
                  <a16:creationId xmlns:a16="http://schemas.microsoft.com/office/drawing/2014/main" id="{F34BE4E2-623E-4697-A63F-020F02A97BB5}"/>
                </a:ext>
              </a:extLst>
            </p:cNvPr>
            <p:cNvSpPr/>
            <p:nvPr/>
          </p:nvSpPr>
          <p:spPr>
            <a:xfrm>
              <a:off x="3214080" y="3224880"/>
              <a:ext cx="676800" cy="375840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" name="Line 65">
              <a:extLst>
                <a:ext uri="{FF2B5EF4-FFF2-40B4-BE49-F238E27FC236}">
                  <a16:creationId xmlns:a16="http://schemas.microsoft.com/office/drawing/2014/main" id="{A43752FE-6A1D-47E6-B910-B810DC43EAA3}"/>
                </a:ext>
              </a:extLst>
            </p:cNvPr>
            <p:cNvSpPr/>
            <p:nvPr/>
          </p:nvSpPr>
          <p:spPr>
            <a:xfrm>
              <a:off x="3169080" y="3188160"/>
              <a:ext cx="721800" cy="187200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6" name="CustomShape 66">
              <a:extLst>
                <a:ext uri="{FF2B5EF4-FFF2-40B4-BE49-F238E27FC236}">
                  <a16:creationId xmlns:a16="http://schemas.microsoft.com/office/drawing/2014/main" id="{B0198A5D-522D-4BE4-A54B-3F0E92D92878}"/>
                </a:ext>
              </a:extLst>
            </p:cNvPr>
            <p:cNvSpPr/>
            <p:nvPr/>
          </p:nvSpPr>
          <p:spPr>
            <a:xfrm>
              <a:off x="3101040" y="2900160"/>
              <a:ext cx="67680" cy="614160"/>
            </a:xfrm>
            <a:prstGeom prst="rect">
              <a:avLst/>
            </a:prstGeom>
            <a:solidFill>
              <a:srgbClr val="FFFFCC"/>
            </a:solidFill>
            <a:ln>
              <a:solidFill>
                <a:srgbClr val="FF950E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7" name="Line 67">
              <a:extLst>
                <a:ext uri="{FF2B5EF4-FFF2-40B4-BE49-F238E27FC236}">
                  <a16:creationId xmlns:a16="http://schemas.microsoft.com/office/drawing/2014/main" id="{9872FEE8-DE02-45D7-9F86-30BC59FD0626}"/>
                </a:ext>
              </a:extLst>
            </p:cNvPr>
            <p:cNvSpPr/>
            <p:nvPr/>
          </p:nvSpPr>
          <p:spPr>
            <a:xfrm flipV="1">
              <a:off x="3094560" y="2046600"/>
              <a:ext cx="2819520" cy="1153080"/>
            </a:xfrm>
            <a:prstGeom prst="line">
              <a:avLst/>
            </a:prstGeom>
            <a:ln>
              <a:solidFill>
                <a:srgbClr val="000000"/>
              </a:solidFill>
              <a:custDash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8" name="CustomShape 68">
              <a:extLst>
                <a:ext uri="{FF2B5EF4-FFF2-40B4-BE49-F238E27FC236}">
                  <a16:creationId xmlns:a16="http://schemas.microsoft.com/office/drawing/2014/main" id="{80F66C5D-D5F9-4C9C-A23D-8A3AFCCBD0F5}"/>
                </a:ext>
              </a:extLst>
            </p:cNvPr>
            <p:cNvSpPr/>
            <p:nvPr/>
          </p:nvSpPr>
          <p:spPr>
            <a:xfrm>
              <a:off x="2544480" y="1815468"/>
              <a:ext cx="1379160" cy="7027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81646" tIns="40823" rIns="81646" bIns="40823"/>
            <a:lstStyle/>
            <a:p>
              <a:pPr algn="ctr">
                <a:lnSpc>
                  <a:spcPct val="100000"/>
                </a:lnSpc>
              </a:pPr>
              <a:r>
                <a:rPr lang="it-IT" sz="1996" spc="-1" dirty="0">
                  <a:latin typeface="Calibri" panose="020F0502020204030204" pitchFamily="34" charset="0"/>
                  <a:cs typeface="Calibri" panose="020F0502020204030204" pitchFamily="34" charset="0"/>
                </a:rPr>
                <a:t>Pyramidal shape</a:t>
              </a:r>
            </a:p>
          </p:txBody>
        </p:sp>
        <p:sp>
          <p:nvSpPr>
            <p:cNvPr id="39" name="Line 69">
              <a:extLst>
                <a:ext uri="{FF2B5EF4-FFF2-40B4-BE49-F238E27FC236}">
                  <a16:creationId xmlns:a16="http://schemas.microsoft.com/office/drawing/2014/main" id="{966769DD-688B-47EE-9F8E-6DFDC90B90AB}"/>
                </a:ext>
              </a:extLst>
            </p:cNvPr>
            <p:cNvSpPr/>
            <p:nvPr/>
          </p:nvSpPr>
          <p:spPr>
            <a:xfrm flipV="1">
              <a:off x="3834720" y="2608920"/>
              <a:ext cx="1993320" cy="55872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0" name="Line 70">
              <a:extLst>
                <a:ext uri="{FF2B5EF4-FFF2-40B4-BE49-F238E27FC236}">
                  <a16:creationId xmlns:a16="http://schemas.microsoft.com/office/drawing/2014/main" id="{079F0550-D4B3-4DF3-8591-C9DBAE45B803}"/>
                </a:ext>
              </a:extLst>
            </p:cNvPr>
            <p:cNvSpPr/>
            <p:nvPr/>
          </p:nvSpPr>
          <p:spPr>
            <a:xfrm flipH="1" flipV="1">
              <a:off x="5734800" y="2484360"/>
              <a:ext cx="62280" cy="12456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1" name="Line 71">
              <a:extLst>
                <a:ext uri="{FF2B5EF4-FFF2-40B4-BE49-F238E27FC236}">
                  <a16:creationId xmlns:a16="http://schemas.microsoft.com/office/drawing/2014/main" id="{50CB0A9A-BB3A-450F-BA50-26DA5AFCCF90}"/>
                </a:ext>
              </a:extLst>
            </p:cNvPr>
            <p:cNvSpPr/>
            <p:nvPr/>
          </p:nvSpPr>
          <p:spPr>
            <a:xfrm flipH="1" flipV="1">
              <a:off x="3803400" y="3039840"/>
              <a:ext cx="62280" cy="12456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pic>
        <p:nvPicPr>
          <p:cNvPr id="42" name="Picture 16">
            <a:extLst>
              <a:ext uri="{FF2B5EF4-FFF2-40B4-BE49-F238E27FC236}">
                <a16:creationId xmlns:a16="http://schemas.microsoft.com/office/drawing/2014/main" id="{4FA600B4-7A53-44CB-B45C-7B12FB7D68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0958" y="3501008"/>
            <a:ext cx="2925589" cy="2342525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FC1EEFC2-C5C8-449C-BC93-5465A01D21EB}"/>
              </a:ext>
            </a:extLst>
          </p:cNvPr>
          <p:cNvSpPr txBox="1"/>
          <p:nvPr/>
        </p:nvSpPr>
        <p:spPr>
          <a:xfrm>
            <a:off x="6382845" y="4207392"/>
            <a:ext cx="250096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plastic scintillators (EJ-204)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32FBAAC7-1CB2-4B07-B61D-644430FC60DC}"/>
              </a:ext>
            </a:extLst>
          </p:cNvPr>
          <p:cNvSpPr txBox="1"/>
          <p:nvPr/>
        </p:nvSpPr>
        <p:spPr>
          <a:xfrm>
            <a:off x="935596" y="5893300"/>
            <a:ext cx="72728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PRT</a:t>
            </a:r>
            <a:r>
              <a:rPr lang="en-US" i="1" dirty="0" err="1">
                <a:latin typeface="Calibri" panose="020F0502020204030204" pitchFamily="34" charset="0"/>
                <a:cs typeface="Calibri" panose="020F0502020204030204" pitchFamily="34" charset="0"/>
              </a:rPr>
              <a:t>@n_TOF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235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U(</a:t>
            </a:r>
            <a:r>
              <a:rPr lang="en-US" i="1" dirty="0" err="1">
                <a:latin typeface="Calibri" panose="020F0502020204030204" pitchFamily="34" charset="0"/>
                <a:cs typeface="Calibri" panose="020F0502020204030204" pitchFamily="34" charset="0"/>
              </a:rPr>
              <a:t>n,f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) combined with PPAC</a:t>
            </a:r>
            <a:endParaRPr lang="en-US" sz="1800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3" name="Picture 13">
            <a:extLst>
              <a:ext uri="{FF2B5EF4-FFF2-40B4-BE49-F238E27FC236}">
                <a16:creationId xmlns:a16="http://schemas.microsoft.com/office/drawing/2014/main" id="{34EBA929-3CD1-4CFD-B2DD-DA3E52EF4F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6144" y="3546428"/>
            <a:ext cx="5290303" cy="215249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77060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44" grpId="0"/>
      <p:bldP spid="44" grpId="1"/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92A9029-FFCB-4CF3-BD21-2FD2A388C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9</a:t>
            </a:fld>
            <a:endParaRPr lang="es-ES_tradnl"/>
          </a:p>
        </p:txBody>
      </p:sp>
      <p:pic>
        <p:nvPicPr>
          <p:cNvPr id="4" name="Imagen 3" descr="Imagen que contiene medidor, dibujo, luz&#10;&#10;Descripción generada automáticamente">
            <a:extLst>
              <a:ext uri="{FF2B5EF4-FFF2-40B4-BE49-F238E27FC236}">
                <a16:creationId xmlns:a16="http://schemas.microsoft.com/office/drawing/2014/main" id="{73967F22-6E7C-418C-8957-2F02941E4C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284984"/>
            <a:ext cx="4904184" cy="2677943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09AC02DD-EFB1-47A7-A289-23D7E327C434}"/>
              </a:ext>
            </a:extLst>
          </p:cNvPr>
          <p:cNvSpPr txBox="1">
            <a:spLocks/>
          </p:cNvSpPr>
          <p:nvPr/>
        </p:nvSpPr>
        <p:spPr>
          <a:xfrm>
            <a:off x="30817" y="1052736"/>
            <a:ext cx="8964975" cy="2135109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s-ES" sz="7200" dirty="0"/>
              <a:t>(</a:t>
            </a:r>
            <a:r>
              <a:rPr lang="es-ES" sz="7200" dirty="0" err="1"/>
              <a:t>n,</a:t>
            </a:r>
            <a:r>
              <a:rPr lang="es-ES" sz="7200" dirty="0" err="1">
                <a:latin typeface="Symbol" panose="05050102010706020507" pitchFamily="18" charset="2"/>
                <a:cs typeface="Calibri" panose="020F0502020204030204" pitchFamily="34" charset="0"/>
              </a:rPr>
              <a:t>g</a:t>
            </a:r>
            <a:r>
              <a:rPr lang="es-ES" sz="7200" dirty="0"/>
              <a:t>)</a:t>
            </a:r>
          </a:p>
          <a:p>
            <a:pPr algn="ctr"/>
            <a:r>
              <a:rPr lang="es-ES" sz="4800" dirty="0" err="1"/>
              <a:t>challenges</a:t>
            </a:r>
            <a:r>
              <a:rPr lang="es-ES" sz="4800" dirty="0"/>
              <a:t> and (n_TOF) </a:t>
            </a:r>
            <a:r>
              <a:rPr lang="es-ES" sz="4800" dirty="0" err="1"/>
              <a:t>solutions</a:t>
            </a:r>
            <a:r>
              <a:rPr lang="es-ES" sz="4800" dirty="0"/>
              <a:t>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1023844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32502</TotalTime>
  <Words>1699</Words>
  <Application>Microsoft Office PowerPoint</Application>
  <PresentationFormat>Presentación en pantalla (4:3)</PresentationFormat>
  <Paragraphs>288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30" baseType="lpstr">
      <vt:lpstr>Arial</vt:lpstr>
      <vt:lpstr>Calibri</vt:lpstr>
      <vt:lpstr>Cambria</vt:lpstr>
      <vt:lpstr>Cambria Math</vt:lpstr>
      <vt:lpstr>Franklin Gothic Book</vt:lpstr>
      <vt:lpstr>Perpetua</vt:lpstr>
      <vt:lpstr>Symbol</vt:lpstr>
      <vt:lpstr>Tahoma</vt:lpstr>
      <vt:lpstr>Wingdings</vt:lpstr>
      <vt:lpstr>Wingdings 2</vt:lpstr>
      <vt:lpstr>Equity</vt:lpstr>
      <vt:lpstr>Presentación de PowerPoint</vt:lpstr>
      <vt:lpstr>Detection developments at n_TOF</vt:lpstr>
      <vt:lpstr>Every detector is connected to the n_TOF DAQ</vt:lpstr>
      <vt:lpstr>Presentación de PowerPoint</vt:lpstr>
      <vt:lpstr>Current day-to-day fission cross sections</vt:lpstr>
      <vt:lpstr>Pushing the high En limit</vt:lpstr>
      <vt:lpstr>Seeing all fission observables simultaneosuly</vt:lpstr>
      <vt:lpstr>Measuring relative to 1H(n,p) at high En</vt:lpstr>
      <vt:lpstr>Presentación de PowerPoint</vt:lpstr>
      <vt:lpstr>Neutron sensitivity</vt:lpstr>
      <vt:lpstr>Pushing the high En limit (@EAR2?) </vt:lpstr>
      <vt:lpstr>Low signal to background cases</vt:lpstr>
      <vt:lpstr>Unstable isotopes: low-mass &amp; high-activity</vt:lpstr>
      <vt:lpstr>Fission background</vt:lpstr>
      <vt:lpstr>Presentación de PowerPoint</vt:lpstr>
      <vt:lpstr>Day-to-day (n,chp) cross sections</vt:lpstr>
      <vt:lpstr>Pushing the high En limit</vt:lpstr>
      <vt:lpstr>Dealing with high radioactivity in (n,a/p)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Carlos Guerrero Sanchez</dc:creator>
  <cp:lastModifiedBy>CARLOS GUERRERO SANCHEZ</cp:lastModifiedBy>
  <cp:revision>430</cp:revision>
  <dcterms:created xsi:type="dcterms:W3CDTF">2013-11-14T09:12:57Z</dcterms:created>
  <dcterms:modified xsi:type="dcterms:W3CDTF">2021-11-22T12:15:50Z</dcterms:modified>
</cp:coreProperties>
</file>