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309" r:id="rId3"/>
    <p:sldId id="310" r:id="rId4"/>
    <p:sldId id="311" r:id="rId5"/>
    <p:sldId id="316" r:id="rId6"/>
    <p:sldId id="315" r:id="rId7"/>
    <p:sldId id="312" r:id="rId8"/>
    <p:sldId id="314" r:id="rId9"/>
    <p:sldId id="317" r:id="rId10"/>
  </p:sldIdLst>
  <p:sldSz cx="12192000" cy="6858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2" roundtripDataSignature="AMtx7mijU73MH323TY7z1PWEZ7nqg6Irv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UGLIELMO FRISELLA" initials="" lastIdx="5" clrIdx="0"/>
  <p:cmAuthor id="1" name="Simone Savazzi" initials="" lastIdx="1" clrIdx="1"/>
  <p:cmAuthor id="2" name="Pullia Marco" initials="PM" lastIdx="2" clrIdx="2"/>
  <p:cmAuthor id="3" name="Felcini Enrico" initials="FE" lastIdx="2" clrIdx="3">
    <p:extLst>
      <p:ext uri="{19B8F6BF-5375-455C-9EA6-DF929625EA0E}">
        <p15:presenceInfo xmlns:p15="http://schemas.microsoft.com/office/powerpoint/2012/main" userId="S-1-5-21-2077113340-2236981092-2711159739-87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3C3C"/>
    <a:srgbClr val="079146"/>
    <a:srgbClr val="049043"/>
    <a:srgbClr val="002E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7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629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3" Type="http://schemas.openxmlformats.org/officeDocument/2006/relationships/slide" Target="slides/slide2.xml"/><Relationship Id="rId63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67" Type="http://schemas.openxmlformats.org/officeDocument/2006/relationships/tableStyles" Target="tableStyles.xml"/><Relationship Id="rId2" Type="http://schemas.openxmlformats.org/officeDocument/2006/relationships/slide" Target="slides/slide1.xml"/><Relationship Id="rId62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6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623372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97566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4" name="Google Shape;834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93416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4" name="Google Shape;834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07853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4" name="Google Shape;834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5725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4" name="Google Shape;834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44089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4" name="Google Shape;834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767453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4" name="Google Shape;834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46806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4" name="Google Shape;834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18000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4" name="Google Shape;834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0201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002E6C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ctrTitle"/>
          </p:nvPr>
        </p:nvSpPr>
        <p:spPr>
          <a:xfrm>
            <a:off x="650696" y="404378"/>
            <a:ext cx="9315237" cy="1470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3"/>
              <a:buFont typeface="Calibri"/>
              <a:buNone/>
              <a:defRPr sz="5003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subTitle" idx="1"/>
          </p:nvPr>
        </p:nvSpPr>
        <p:spPr>
          <a:xfrm>
            <a:off x="650697" y="2375907"/>
            <a:ext cx="8534400" cy="778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641"/>
              </a:spcBef>
              <a:spcAft>
                <a:spcPts val="0"/>
              </a:spcAft>
              <a:buClr>
                <a:schemeClr val="lt1"/>
              </a:buClr>
              <a:buSzPts val="3203"/>
              <a:buNone/>
              <a:defRPr b="0">
                <a:solidFill>
                  <a:schemeClr val="lt1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799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18" name="Google Shape;18;p8" descr="Immagine che contiene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8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9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9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9"/>
          <p:cNvSpPr txBox="1"/>
          <p:nvPr/>
        </p:nvSpPr>
        <p:spPr>
          <a:xfrm>
            <a:off x="9281163" y="6473656"/>
            <a:ext cx="144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8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0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0"/>
          <p:cNvSpPr txBox="1"/>
          <p:nvPr/>
        </p:nvSpPr>
        <p:spPr>
          <a:xfrm>
            <a:off x="9281163" y="6473656"/>
            <a:ext cx="144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403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10"/>
          <p:cNvSpPr txBox="1"/>
          <p:nvPr/>
        </p:nvSpPr>
        <p:spPr>
          <a:xfrm>
            <a:off x="2160000" y="6473656"/>
            <a:ext cx="432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EITOC 9</a:t>
            </a:r>
            <a:endParaRPr sz="1403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0"/>
          <p:cNvSpPr txBox="1"/>
          <p:nvPr/>
        </p:nvSpPr>
        <p:spPr>
          <a:xfrm>
            <a:off x="559560" y="6473656"/>
            <a:ext cx="1290738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29-30/09/2020</a:t>
            </a:r>
            <a:endParaRPr sz="1403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8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11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3"/>
              <a:buFont typeface="Calibri"/>
              <a:buNone/>
              <a:defRPr sz="4403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990" algn="l" rtl="0">
              <a:spcBef>
                <a:spcPts val="641"/>
              </a:spcBef>
              <a:spcAft>
                <a:spcPts val="0"/>
              </a:spcAft>
              <a:buClr>
                <a:schemeClr val="dk1"/>
              </a:buClr>
              <a:buSzPts val="3203"/>
              <a:buFont typeface="Arial"/>
              <a:buChar char="•"/>
              <a:defRPr sz="32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336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799"/>
              <a:buFont typeface="Arial"/>
              <a:buChar char="–"/>
              <a:defRPr sz="27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790" algn="l" rtl="0"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–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790" algn="l" rtl="0"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»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790" algn="l" rtl="0"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790" algn="l" rtl="0"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790" algn="l" rtl="0"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790" algn="l" rtl="0"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609600" y="6356361"/>
            <a:ext cx="2844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4165600" y="6356361"/>
            <a:ext cx="3860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8737600" y="6356361"/>
            <a:ext cx="2844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"/>
          <p:cNvSpPr txBox="1">
            <a:spLocks noGrp="1"/>
          </p:cNvSpPr>
          <p:nvPr>
            <p:ph type="ctrTitle"/>
          </p:nvPr>
        </p:nvSpPr>
        <p:spPr>
          <a:xfrm>
            <a:off x="760432" y="1419359"/>
            <a:ext cx="93153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99940"/>
              <a:buFont typeface="Calibri"/>
              <a:buNone/>
            </a:pPr>
            <a:r>
              <a:rPr lang="en-US" dirty="0" smtClean="0"/>
              <a:t>Comparison between mechanical</a:t>
            </a:r>
            <a:br>
              <a:rPr lang="en-US" dirty="0" smtClean="0"/>
            </a:br>
            <a:r>
              <a:rPr lang="en-US" dirty="0" smtClean="0"/>
              <a:t>configurations for C-ions gantry</a:t>
            </a:r>
            <a:endParaRPr dirty="0"/>
          </a:p>
        </p:txBody>
      </p:sp>
      <p:sp>
        <p:nvSpPr>
          <p:cNvPr id="41" name="Google Shape;41;p1"/>
          <p:cNvSpPr txBox="1">
            <a:spLocks noGrp="1"/>
          </p:cNvSpPr>
          <p:nvPr>
            <p:ph type="subTitle" idx="1"/>
          </p:nvPr>
        </p:nvSpPr>
        <p:spPr>
          <a:xfrm>
            <a:off x="760432" y="4961362"/>
            <a:ext cx="3968524" cy="94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US" sz="2200" dirty="0"/>
              <a:t>E. </a:t>
            </a:r>
            <a:r>
              <a:rPr lang="en-US" sz="2200" dirty="0" smtClean="0"/>
              <a:t>Felcini</a:t>
            </a:r>
            <a:endParaRPr sz="1800" dirty="0"/>
          </a:p>
          <a:p>
            <a:pPr marL="0" lvl="0" indent="0" algn="l" rtl="0">
              <a:spcBef>
                <a:spcPts val="408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US" sz="1800" dirty="0" smtClean="0"/>
              <a:t>20/09/2021</a:t>
            </a:r>
            <a:endParaRPr sz="1800" dirty="0"/>
          </a:p>
        </p:txBody>
      </p:sp>
      <p:sp>
        <p:nvSpPr>
          <p:cNvPr id="4" name="Google Shape;40;p1"/>
          <p:cNvSpPr txBox="1">
            <a:spLocks/>
          </p:cNvSpPr>
          <p:nvPr/>
        </p:nvSpPr>
        <p:spPr>
          <a:xfrm>
            <a:off x="760432" y="3213223"/>
            <a:ext cx="7598822" cy="728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3"/>
              <a:buFont typeface="Calibri"/>
              <a:buNone/>
              <a:defRPr sz="5003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ct val="99940"/>
            </a:pPr>
            <a:r>
              <a:rPr lang="en-GB" sz="3000" dirty="0" smtClean="0"/>
              <a:t>A first proposal</a:t>
            </a:r>
            <a:endParaRPr lang="en-GB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;p3"/>
          <p:cNvSpPr txBox="1"/>
          <p:nvPr/>
        </p:nvSpPr>
        <p:spPr>
          <a:xfrm>
            <a:off x="781816" y="220775"/>
            <a:ext cx="466364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002E6C"/>
                </a:solidFill>
                <a:latin typeface="Calibri"/>
                <a:ea typeface="Calibri"/>
                <a:cs typeface="Calibri"/>
                <a:sym typeface="Calibri"/>
              </a:rPr>
              <a:t>SIGRUM mechanics</a:t>
            </a:r>
            <a:endParaRPr sz="4000" dirty="0">
              <a:solidFill>
                <a:srgbClr val="002E6C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781816" y="2227832"/>
            <a:ext cx="55225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mechanics of the SIGRUM gantry, presented in the last year report [1], is based on a rotating structure attached to the wall that allows a rotation in the order of 180-220 degrees around the patient.</a:t>
            </a:r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This solutions promises a strong reduction of gantry weigh, footprint (in combination with SC magnets) and costs.</a:t>
            </a:r>
          </a:p>
          <a:p>
            <a:endParaRPr lang="en-US" sz="1600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781816" y="6070586"/>
            <a:ext cx="8430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[1] U. Amaldi et al., </a:t>
            </a:r>
            <a:r>
              <a:rPr lang="en-US" i="1" dirty="0" smtClean="0"/>
              <a:t>SIGRUM, </a:t>
            </a:r>
            <a:r>
              <a:rPr lang="en-GB" i="1" dirty="0" smtClean="0"/>
              <a:t>A </a:t>
            </a:r>
            <a:r>
              <a:rPr lang="en-GB" i="1" dirty="0"/>
              <a:t>Superconducting Ion Gantry with </a:t>
            </a:r>
            <a:r>
              <a:rPr lang="en-GB" i="1" dirty="0" err="1" smtClean="0"/>
              <a:t>Riboni’s</a:t>
            </a:r>
            <a:r>
              <a:rPr lang="en-GB" i="1" dirty="0" smtClean="0"/>
              <a:t> </a:t>
            </a:r>
            <a:r>
              <a:rPr lang="en-US" i="1" dirty="0" smtClean="0"/>
              <a:t>Unconventional Mechanics, </a:t>
            </a:r>
            <a:r>
              <a:rPr lang="en-US" dirty="0" smtClean="0"/>
              <a:t>TERA-CERN, 11/2020 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3263" y="1815132"/>
            <a:ext cx="5295900" cy="313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54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;p3"/>
          <p:cNvSpPr txBox="1"/>
          <p:nvPr/>
        </p:nvSpPr>
        <p:spPr>
          <a:xfrm>
            <a:off x="781816" y="220775"/>
            <a:ext cx="591241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002E6C"/>
                </a:solidFill>
                <a:latin typeface="Calibri"/>
                <a:ea typeface="Calibri"/>
                <a:cs typeface="Calibri"/>
                <a:sym typeface="Calibri"/>
              </a:rPr>
              <a:t>Clinical requirements</a:t>
            </a:r>
            <a:endParaRPr sz="4000" dirty="0">
              <a:solidFill>
                <a:srgbClr val="002E6C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887106" y="1160060"/>
            <a:ext cx="95670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Three main requests emerged during the discussion with CNAO and MedAustron clinicians:</a:t>
            </a:r>
            <a:br>
              <a:rPr lang="en-US" sz="1600" dirty="0" smtClean="0"/>
            </a:br>
            <a:endParaRPr lang="en-US" sz="1600" dirty="0" smtClean="0"/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360° rotation is requested. A rotation reduced down to 220° rotation could be accepted. Less than 220° is basically not an option.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Volumetric imaging at the isocenter is requested.</a:t>
            </a:r>
          </a:p>
          <a:p>
            <a:pPr>
              <a:buClr>
                <a:schemeClr val="tx1">
                  <a:lumMod val="50000"/>
                  <a:lumOff val="50000"/>
                </a:schemeClr>
              </a:buClr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Wingdings" panose="05000000000000000000" pitchFamily="2" charset="2"/>
              </a:rPr>
              <a:t>      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Around the patient or mounted on the gantry, we should foreseen an imaging system.</a:t>
            </a:r>
          </a:p>
          <a:p>
            <a:pPr>
              <a:buClr>
                <a:schemeClr val="tx1">
                  <a:lumMod val="50000"/>
                  <a:lumOff val="50000"/>
                </a:schemeClr>
              </a:buClr>
            </a:pP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Large scanning field is requested.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30 cm (along the axis of rotation) x 20 cm (transverse to the axis of rotation) is considered a good </a:t>
            </a: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value. 40 cm x 40 cm would be ideal.</a:t>
            </a:r>
          </a:p>
          <a:p>
            <a:pPr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Wingdings" panose="05000000000000000000" pitchFamily="2" charset="2"/>
              </a:rPr>
              <a:t>       complexity and positioning of scanning magnets could affect the overall size of the gantry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These requests must be evaluated in terms of cost and benefits and used as guidelines for the design.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5700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;p3"/>
          <p:cNvSpPr txBox="1"/>
          <p:nvPr/>
        </p:nvSpPr>
        <p:spPr>
          <a:xfrm>
            <a:off x="781816" y="220775"/>
            <a:ext cx="591241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002E6C"/>
                </a:solidFill>
                <a:latin typeface="Calibri"/>
                <a:cs typeface="Calibri"/>
                <a:sym typeface="Calibri"/>
              </a:rPr>
              <a:t>Comparison criteria</a:t>
            </a:r>
            <a:endParaRPr sz="4000" dirty="0">
              <a:solidFill>
                <a:srgbClr val="002E6C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907577" y="1453487"/>
            <a:ext cx="84001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Different configurations (e.g. 220 vs 360 deg.) must be evaluated with common criteria.</a:t>
            </a:r>
          </a:p>
          <a:p>
            <a:r>
              <a:rPr lang="en-US" sz="1600" dirty="0" smtClean="0"/>
              <a:t>The cost estimation would provide a solid and easy parameter for the comparison*</a:t>
            </a:r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The same work is ongoing for all the main aspects, i.e. mechanics, magnet design,</a:t>
            </a:r>
          </a:p>
          <a:p>
            <a:r>
              <a:rPr lang="en-US" sz="1600" dirty="0" smtClean="0"/>
              <a:t>beam optics solutions, building costs, etc.</a:t>
            </a:r>
          </a:p>
          <a:p>
            <a:endParaRPr lang="en-US" sz="1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81816" y="6241183"/>
            <a:ext cx="9567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  <a:r>
              <a:rPr lang="en-US" dirty="0" smtClean="0"/>
              <a:t>(so that we can compare apples with apples)</a:t>
            </a:r>
          </a:p>
        </p:txBody>
      </p:sp>
    </p:spTree>
    <p:extLst>
      <p:ext uri="{BB962C8B-B14F-4D97-AF65-F5344CB8AC3E}">
        <p14:creationId xmlns:p14="http://schemas.microsoft.com/office/powerpoint/2010/main" val="361492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;p3"/>
          <p:cNvSpPr txBox="1"/>
          <p:nvPr/>
        </p:nvSpPr>
        <p:spPr>
          <a:xfrm>
            <a:off x="781816" y="220775"/>
            <a:ext cx="591241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002E6C"/>
                </a:solidFill>
                <a:latin typeface="Calibri"/>
                <a:cs typeface="Calibri"/>
                <a:sym typeface="Calibri"/>
              </a:rPr>
              <a:t>Comparison criteria</a:t>
            </a:r>
            <a:endParaRPr sz="4000" dirty="0">
              <a:solidFill>
                <a:srgbClr val="002E6C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907576" y="1453487"/>
            <a:ext cx="805900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Different configurations (e.g. 220 vs 360 deg.) must be evaluated with common criteria.</a:t>
            </a:r>
          </a:p>
          <a:p>
            <a:r>
              <a:rPr lang="en-US" sz="1600" dirty="0" smtClean="0"/>
              <a:t>The cost estimation would provide a solid and easy parameter for the comparison*</a:t>
            </a:r>
          </a:p>
          <a:p>
            <a:endParaRPr lang="en-US" sz="1600" dirty="0"/>
          </a:p>
          <a:p>
            <a:r>
              <a:rPr lang="en-US" sz="1600" dirty="0" smtClean="0"/>
              <a:t> </a:t>
            </a:r>
          </a:p>
          <a:p>
            <a:endParaRPr lang="en-US" sz="1600" dirty="0" smtClean="0"/>
          </a:p>
          <a:p>
            <a:r>
              <a:rPr lang="en-US" sz="1600" dirty="0" smtClean="0"/>
              <a:t>We propose to use the following parameters: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Footprint and weight</a:t>
            </a:r>
            <a:br>
              <a:rPr lang="en-US" sz="1600" dirty="0"/>
            </a:b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Estimated cost of the structure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Required R&amp;D: cost and time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Design feasibility in 3 years </a:t>
            </a:r>
            <a:br>
              <a:rPr lang="en-US" sz="1600" dirty="0" smtClean="0"/>
            </a:br>
            <a:r>
              <a:rPr lang="en-US" sz="1600" dirty="0" smtClean="0"/>
              <a:t>(estimated probability of success) </a:t>
            </a:r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81816" y="6241183"/>
            <a:ext cx="9567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  <a:r>
              <a:rPr lang="en-US" dirty="0" smtClean="0"/>
              <a:t>(so that we can compare apples with apples)</a:t>
            </a:r>
          </a:p>
        </p:txBody>
      </p:sp>
      <p:sp>
        <p:nvSpPr>
          <p:cNvPr id="6" name="Rettangolo 5"/>
          <p:cNvSpPr/>
          <p:nvPr/>
        </p:nvSpPr>
        <p:spPr>
          <a:xfrm>
            <a:off x="1206361" y="3111685"/>
            <a:ext cx="3420230" cy="144666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nettore 2 6"/>
          <p:cNvCxnSpPr/>
          <p:nvPr/>
        </p:nvCxnSpPr>
        <p:spPr>
          <a:xfrm flipV="1">
            <a:off x="4681605" y="3835018"/>
            <a:ext cx="1214228" cy="3412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5950847" y="3419519"/>
            <a:ext cx="4837708" cy="8309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These can be considered as the main cost parameters related to the mechanical structure and should include building and operational costs.</a:t>
            </a:r>
          </a:p>
        </p:txBody>
      </p:sp>
    </p:spTree>
    <p:extLst>
      <p:ext uri="{BB962C8B-B14F-4D97-AF65-F5344CB8AC3E}">
        <p14:creationId xmlns:p14="http://schemas.microsoft.com/office/powerpoint/2010/main" val="374219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;p3"/>
          <p:cNvSpPr txBox="1"/>
          <p:nvPr/>
        </p:nvSpPr>
        <p:spPr>
          <a:xfrm>
            <a:off x="781816" y="220775"/>
            <a:ext cx="591241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002E6C"/>
                </a:solidFill>
                <a:latin typeface="Calibri"/>
                <a:cs typeface="Calibri"/>
                <a:sym typeface="Calibri"/>
              </a:rPr>
              <a:t>Comparison criteria</a:t>
            </a:r>
            <a:endParaRPr sz="4000" dirty="0">
              <a:solidFill>
                <a:srgbClr val="002E6C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907576" y="1453487"/>
            <a:ext cx="841384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Different configurations (e.g. 220 vs 360 deg.) must be evaluated with common criteria.</a:t>
            </a:r>
          </a:p>
          <a:p>
            <a:r>
              <a:rPr lang="en-US" sz="1600" dirty="0" smtClean="0"/>
              <a:t>The cost estimation would provide a solid and easy parameter for the comparison*</a:t>
            </a:r>
          </a:p>
          <a:p>
            <a:endParaRPr lang="en-US" sz="1600" dirty="0"/>
          </a:p>
          <a:p>
            <a:r>
              <a:rPr lang="en-US" sz="1600" dirty="0" smtClean="0"/>
              <a:t> </a:t>
            </a:r>
          </a:p>
          <a:p>
            <a:endParaRPr lang="en-US" sz="1600" dirty="0" smtClean="0"/>
          </a:p>
          <a:p>
            <a:r>
              <a:rPr lang="en-US" sz="1600" dirty="0" smtClean="0"/>
              <a:t>We propose to use the following parameters: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Footprint and weight</a:t>
            </a:r>
            <a:br>
              <a:rPr lang="en-US" sz="1600" dirty="0"/>
            </a:b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Estimated cost of the structure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Required R&amp;D: cost and time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Design feasibility in 3 years </a:t>
            </a:r>
            <a:br>
              <a:rPr lang="en-US" sz="1600" dirty="0" smtClean="0"/>
            </a:br>
            <a:r>
              <a:rPr lang="en-US" sz="1600" dirty="0" smtClean="0"/>
              <a:t>(estimated probability of success) </a:t>
            </a:r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81816" y="6241183"/>
            <a:ext cx="9567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  <a:r>
              <a:rPr lang="en-US" dirty="0" smtClean="0"/>
              <a:t>(so that we can compare apples with apples)</a:t>
            </a:r>
          </a:p>
        </p:txBody>
      </p:sp>
      <p:sp>
        <p:nvSpPr>
          <p:cNvPr id="6" name="Rettangolo 5"/>
          <p:cNvSpPr/>
          <p:nvPr/>
        </p:nvSpPr>
        <p:spPr>
          <a:xfrm>
            <a:off x="1220008" y="3166283"/>
            <a:ext cx="2817209" cy="32072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nettore 2 6"/>
          <p:cNvCxnSpPr/>
          <p:nvPr/>
        </p:nvCxnSpPr>
        <p:spPr>
          <a:xfrm flipV="1">
            <a:off x="4101575" y="3326644"/>
            <a:ext cx="1393537" cy="1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5559470" y="3078644"/>
            <a:ext cx="5177331" cy="156966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Size </a:t>
            </a:r>
            <a:r>
              <a:rPr lang="en-US" sz="1600" dirty="0"/>
              <a:t>(length and height) and </a:t>
            </a:r>
            <a:r>
              <a:rPr lang="en-US" sz="1600" dirty="0" smtClean="0"/>
              <a:t>weight are usually used as comparison parameters between gantries.</a:t>
            </a:r>
          </a:p>
          <a:p>
            <a:endParaRPr lang="en-US" sz="1600" dirty="0"/>
          </a:p>
          <a:p>
            <a:r>
              <a:rPr lang="en-US" sz="1600" dirty="0" smtClean="0"/>
              <a:t>Beyond the relation with the structure costs, the concept of a </a:t>
            </a:r>
            <a:r>
              <a:rPr lang="en-US" sz="1600" i="1" dirty="0" smtClean="0"/>
              <a:t>compact </a:t>
            </a:r>
            <a:r>
              <a:rPr lang="en-US" sz="1600" dirty="0" smtClean="0"/>
              <a:t>and </a:t>
            </a:r>
            <a:r>
              <a:rPr lang="en-US" sz="1600" i="1" dirty="0" smtClean="0"/>
              <a:t>light gantry </a:t>
            </a:r>
            <a:r>
              <a:rPr lang="en-US" sz="1600" dirty="0" smtClean="0"/>
              <a:t>can attract more funds (and interest from future possible buyer)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9339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;p3"/>
          <p:cNvSpPr txBox="1"/>
          <p:nvPr/>
        </p:nvSpPr>
        <p:spPr>
          <a:xfrm>
            <a:off x="781816" y="220775"/>
            <a:ext cx="591241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002E6C"/>
                </a:solidFill>
                <a:latin typeface="Calibri"/>
                <a:cs typeface="Calibri"/>
                <a:sym typeface="Calibri"/>
              </a:rPr>
              <a:t>Comparison criteria</a:t>
            </a:r>
            <a:endParaRPr sz="4000" dirty="0">
              <a:solidFill>
                <a:srgbClr val="002E6C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907577" y="1453487"/>
            <a:ext cx="852985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Different configurations (e.g. 220 vs 360 deg.) must be evaluated with common criteria.</a:t>
            </a:r>
          </a:p>
          <a:p>
            <a:r>
              <a:rPr lang="en-US" sz="1600" dirty="0" smtClean="0"/>
              <a:t>The cost estimation would provide a solid and easy parameter for the comparison*</a:t>
            </a:r>
          </a:p>
          <a:p>
            <a:endParaRPr lang="en-US" sz="1600" dirty="0"/>
          </a:p>
          <a:p>
            <a:r>
              <a:rPr lang="en-US" sz="1600" dirty="0" smtClean="0"/>
              <a:t> </a:t>
            </a:r>
          </a:p>
          <a:p>
            <a:endParaRPr lang="en-US" sz="1600" dirty="0" smtClean="0"/>
          </a:p>
          <a:p>
            <a:r>
              <a:rPr lang="en-US" sz="1600" dirty="0" smtClean="0"/>
              <a:t>We propose to use the following parameters: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Footprint and weight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Estimated cost of the structure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Required R&amp;D: cost and time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Design feasibility in 3 years</a:t>
            </a:r>
            <a:br>
              <a:rPr lang="en-US" sz="1600" dirty="0" smtClean="0"/>
            </a:br>
            <a:r>
              <a:rPr lang="en-US" sz="1600" dirty="0" smtClean="0"/>
              <a:t>(estimated probability of success) </a:t>
            </a:r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3" name="Rettangolo 2"/>
          <p:cNvSpPr/>
          <p:nvPr/>
        </p:nvSpPr>
        <p:spPr>
          <a:xfrm>
            <a:off x="1213184" y="4647065"/>
            <a:ext cx="3133627" cy="58002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nettore 2 6"/>
          <p:cNvCxnSpPr/>
          <p:nvPr/>
        </p:nvCxnSpPr>
        <p:spPr>
          <a:xfrm flipV="1">
            <a:off x="4367283" y="4920018"/>
            <a:ext cx="1187356" cy="6825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5575111" y="4647065"/>
            <a:ext cx="4337562" cy="58477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 too ambitious and aggressive design could be a major threat </a:t>
            </a:r>
            <a:r>
              <a:rPr lang="en-US" sz="1600" dirty="0"/>
              <a:t>for </a:t>
            </a:r>
            <a:r>
              <a:rPr lang="en-US" sz="1600" dirty="0" smtClean="0"/>
              <a:t>the project</a:t>
            </a:r>
            <a:endParaRPr lang="en-US" sz="16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781816" y="6241183"/>
            <a:ext cx="9567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  <a:r>
              <a:rPr lang="en-US" dirty="0" smtClean="0"/>
              <a:t>(so that we can compare apples with apples)</a:t>
            </a:r>
          </a:p>
        </p:txBody>
      </p:sp>
    </p:spTree>
    <p:extLst>
      <p:ext uri="{BB962C8B-B14F-4D97-AF65-F5344CB8AC3E}">
        <p14:creationId xmlns:p14="http://schemas.microsoft.com/office/powerpoint/2010/main" val="396298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;p3"/>
          <p:cNvSpPr txBox="1"/>
          <p:nvPr/>
        </p:nvSpPr>
        <p:spPr>
          <a:xfrm>
            <a:off x="781816" y="220775"/>
            <a:ext cx="591241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002E6C"/>
                </a:solidFill>
                <a:latin typeface="Calibri"/>
                <a:cs typeface="Calibri"/>
                <a:sym typeface="Calibri"/>
              </a:rPr>
              <a:t>Comparison criteria</a:t>
            </a:r>
            <a:endParaRPr sz="4000" dirty="0">
              <a:solidFill>
                <a:srgbClr val="002E6C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907577" y="1453487"/>
            <a:ext cx="825007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Different configurations (e.g. 220 vs 360 deg.) must be evaluated with common criteria.</a:t>
            </a:r>
          </a:p>
          <a:p>
            <a:r>
              <a:rPr lang="en-US" sz="1600" dirty="0" smtClean="0"/>
              <a:t>The cost estimation would provide a solid and easy parameter for the comparison*</a:t>
            </a:r>
          </a:p>
          <a:p>
            <a:endParaRPr lang="en-US" sz="1600" dirty="0"/>
          </a:p>
          <a:p>
            <a:r>
              <a:rPr lang="en-US" sz="1600" dirty="0" smtClean="0"/>
              <a:t> </a:t>
            </a:r>
          </a:p>
          <a:p>
            <a:endParaRPr lang="en-US" sz="1600" dirty="0" smtClean="0"/>
          </a:p>
          <a:p>
            <a:r>
              <a:rPr lang="en-US" sz="1600" dirty="0" smtClean="0"/>
              <a:t>We propose to use the following parameters: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Footprint and weight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Estimated cost of the structure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Required R&amp;D: cost and time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Design feasibility in 3 years</a:t>
            </a:r>
            <a:br>
              <a:rPr lang="en-US" sz="1600" dirty="0" smtClean="0"/>
            </a:br>
            <a:r>
              <a:rPr lang="en-US" sz="1600" dirty="0" smtClean="0"/>
              <a:t>(estimated probability of success) </a:t>
            </a:r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781816" y="5664988"/>
            <a:ext cx="8949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This is just a first proposal for the comparison parameters and the goal of this meeting is to define with you (the experts!) the best and most effective choice.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5941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;p3"/>
          <p:cNvSpPr txBox="1"/>
          <p:nvPr/>
        </p:nvSpPr>
        <p:spPr>
          <a:xfrm>
            <a:off x="781816" y="220775"/>
            <a:ext cx="591241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002E6C"/>
                </a:solidFill>
                <a:latin typeface="Calibri"/>
                <a:cs typeface="Calibri"/>
                <a:sym typeface="Calibri"/>
              </a:rPr>
              <a:t>Comparison criteria</a:t>
            </a:r>
            <a:endParaRPr sz="4000" dirty="0">
              <a:solidFill>
                <a:srgbClr val="002E6C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907577" y="1453487"/>
            <a:ext cx="825007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After the discussion with CERN we agreed on the following parameters (red text was added after the discussion):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 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Footprint and </a:t>
            </a:r>
            <a:r>
              <a:rPr lang="en-US" sz="1600" dirty="0" smtClean="0"/>
              <a:t>weight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Tolerances and precision</a:t>
            </a:r>
            <a:r>
              <a:rPr lang="en-US" sz="1600" b="1" dirty="0" smtClean="0">
                <a:solidFill>
                  <a:srgbClr val="FF0000"/>
                </a:solidFill>
              </a:rPr>
              <a:t/>
            </a:r>
            <a:br>
              <a:rPr lang="en-US" sz="1600" b="1" dirty="0" smtClean="0">
                <a:solidFill>
                  <a:srgbClr val="FF0000"/>
                </a:solidFill>
              </a:rPr>
            </a:br>
            <a:endParaRPr lang="en-US" sz="1600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Estimated cost of the structure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Required R&amp;D: cost and time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Design feasibility in 3 years</a:t>
            </a:r>
            <a:br>
              <a:rPr lang="en-US" sz="1600" dirty="0" smtClean="0"/>
            </a:br>
            <a:r>
              <a:rPr lang="en-US" sz="1600" dirty="0" smtClean="0"/>
              <a:t>(estimated probability of success) </a:t>
            </a:r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3623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8375</TotalTime>
  <Words>530</Words>
  <Application>Microsoft Office PowerPoint</Application>
  <PresentationFormat>Widescreen</PresentationFormat>
  <Paragraphs>101</Paragraphs>
  <Slides>9</Slides>
  <Notes>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Calibri</vt:lpstr>
      <vt:lpstr>Wingdings</vt:lpstr>
      <vt:lpstr>Arial</vt:lpstr>
      <vt:lpstr>Custom Design</vt:lpstr>
      <vt:lpstr>Comparison between mechanical configurations for C-ions gantry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Explorative Optics for a C-ion gantry</dc:title>
  <dc:creator>Microsoft Office User</dc:creator>
  <cp:lastModifiedBy>Felcini Enrico</cp:lastModifiedBy>
  <cp:revision>105</cp:revision>
  <dcterms:created xsi:type="dcterms:W3CDTF">2019-12-09T11:54:53Z</dcterms:created>
  <dcterms:modified xsi:type="dcterms:W3CDTF">2021-09-20T15:09:33Z</dcterms:modified>
</cp:coreProperties>
</file>