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67" r:id="rId2"/>
  </p:sldMasterIdLst>
  <p:notesMasterIdLst>
    <p:notesMasterId r:id="rId15"/>
  </p:notesMasterIdLst>
  <p:handoutMasterIdLst>
    <p:handoutMasterId r:id="rId16"/>
  </p:handoutMasterIdLst>
  <p:sldIdLst>
    <p:sldId id="349" r:id="rId3"/>
    <p:sldId id="496" r:id="rId4"/>
    <p:sldId id="497" r:id="rId5"/>
    <p:sldId id="498" r:id="rId6"/>
    <p:sldId id="512" r:id="rId7"/>
    <p:sldId id="503" r:id="rId8"/>
    <p:sldId id="501" r:id="rId9"/>
    <p:sldId id="513" r:id="rId10"/>
    <p:sldId id="499" r:id="rId11"/>
    <p:sldId id="510" r:id="rId12"/>
    <p:sldId id="504" r:id="rId13"/>
    <p:sldId id="505" r:id="rId14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3366FF"/>
    <a:srgbClr val="062F67"/>
    <a:srgbClr val="008000"/>
    <a:srgbClr val="6699FF"/>
    <a:srgbClr val="66CCFF"/>
    <a:srgbClr val="99CCFF"/>
    <a:srgbClr val="FF660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87" autoAdjust="0"/>
    <p:restoredTop sz="97436" autoAdjust="0"/>
  </p:normalViewPr>
  <p:slideViewPr>
    <p:cSldViewPr snapToGrid="0">
      <p:cViewPr varScale="1">
        <p:scale>
          <a:sx n="88" d="100"/>
          <a:sy n="88" d="100"/>
        </p:scale>
        <p:origin x="-7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2022" y="-96"/>
      </p:cViewPr>
      <p:guideLst>
        <p:guide orient="horz" pos="3024"/>
        <p:guide pos="2304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Evian%202011\PM_Stats_Evian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Date!$B$1</c:f>
              <c:strCache>
                <c:ptCount val="1"/>
                <c:pt idx="0">
                  <c:v># BEAM PERMIT LOOPS BROKEN</c:v>
                </c:pt>
              </c:strCache>
            </c:strRef>
          </c:tx>
          <c:cat>
            <c:numRef>
              <c:f>Date!$A$2:$A$259</c:f>
              <c:numCache>
                <c:formatCode>General</c:formatCode>
                <c:ptCount val="258"/>
                <c:pt idx="5" formatCode="d\-mmm\-yy">
                  <c:v>40238</c:v>
                </c:pt>
                <c:pt idx="6" formatCode="d\-mmm\-yy">
                  <c:v>40239</c:v>
                </c:pt>
                <c:pt idx="7" formatCode="d\-mmm\-yy">
                  <c:v>40240</c:v>
                </c:pt>
                <c:pt idx="8" formatCode="d\-mmm\-yy">
                  <c:v>40241</c:v>
                </c:pt>
                <c:pt idx="9" formatCode="d\-mmm\-yy">
                  <c:v>40242</c:v>
                </c:pt>
                <c:pt idx="10" formatCode="d\-mmm\-yy">
                  <c:v>40243</c:v>
                </c:pt>
                <c:pt idx="11" formatCode="d\-mmm\-yy">
                  <c:v>40244</c:v>
                </c:pt>
                <c:pt idx="12" formatCode="d\-mmm\-yy">
                  <c:v>40245</c:v>
                </c:pt>
                <c:pt idx="13" formatCode="d\-mmm\-yy">
                  <c:v>40246</c:v>
                </c:pt>
                <c:pt idx="14" formatCode="d\-mmm\-yy">
                  <c:v>40247</c:v>
                </c:pt>
                <c:pt idx="15" formatCode="d\-mmm\-yy">
                  <c:v>40248</c:v>
                </c:pt>
                <c:pt idx="16" formatCode="d\-mmm\-yy">
                  <c:v>40249</c:v>
                </c:pt>
                <c:pt idx="17" formatCode="d\-mmm\-yy">
                  <c:v>40250</c:v>
                </c:pt>
                <c:pt idx="18" formatCode="d\-mmm\-yy">
                  <c:v>40251</c:v>
                </c:pt>
                <c:pt idx="19" formatCode="d\-mmm\-yy">
                  <c:v>40252</c:v>
                </c:pt>
                <c:pt idx="20" formatCode="d\-mmm\-yy">
                  <c:v>40255</c:v>
                </c:pt>
                <c:pt idx="21" formatCode="d\-mmm\-yy">
                  <c:v>40256</c:v>
                </c:pt>
                <c:pt idx="22" formatCode="d\-mmm\-yy">
                  <c:v>40257</c:v>
                </c:pt>
                <c:pt idx="23" formatCode="d\-mmm\-yy">
                  <c:v>40258</c:v>
                </c:pt>
                <c:pt idx="24" formatCode="d\-mmm\-yy">
                  <c:v>40259</c:v>
                </c:pt>
                <c:pt idx="25" formatCode="d\-mmm\-yy">
                  <c:v>40260</c:v>
                </c:pt>
                <c:pt idx="26" formatCode="d\-mmm\-yy">
                  <c:v>40261</c:v>
                </c:pt>
                <c:pt idx="27" formatCode="d\-mmm\-yy">
                  <c:v>40262</c:v>
                </c:pt>
                <c:pt idx="28" formatCode="d\-mmm\-yy">
                  <c:v>40263</c:v>
                </c:pt>
                <c:pt idx="29" formatCode="d\-mmm\-yy">
                  <c:v>40264</c:v>
                </c:pt>
                <c:pt idx="30" formatCode="d\-mmm\-yy">
                  <c:v>40265</c:v>
                </c:pt>
                <c:pt idx="31" formatCode="d\-mmm\-yy">
                  <c:v>40266</c:v>
                </c:pt>
                <c:pt idx="32" formatCode="d\-mmm\-yy">
                  <c:v>40267</c:v>
                </c:pt>
                <c:pt idx="33" formatCode="d\-mmm\-yy">
                  <c:v>40268</c:v>
                </c:pt>
                <c:pt idx="34" formatCode="d\-mmm\-yy">
                  <c:v>40269</c:v>
                </c:pt>
                <c:pt idx="35" formatCode="d\-mmm\-yy">
                  <c:v>40270</c:v>
                </c:pt>
                <c:pt idx="36" formatCode="d\-mmm\-yy">
                  <c:v>40271</c:v>
                </c:pt>
                <c:pt idx="37" formatCode="d\-mmm\-yy">
                  <c:v>40272</c:v>
                </c:pt>
                <c:pt idx="38" formatCode="d\-mmm\-yy">
                  <c:v>40273</c:v>
                </c:pt>
                <c:pt idx="39" formatCode="d\-mmm\-yy">
                  <c:v>40274</c:v>
                </c:pt>
                <c:pt idx="40" formatCode="d\-mmm\-yy">
                  <c:v>40275</c:v>
                </c:pt>
                <c:pt idx="41" formatCode="d\-mmm\-yy">
                  <c:v>40277</c:v>
                </c:pt>
                <c:pt idx="42" formatCode="d\-mmm\-yy">
                  <c:v>40278</c:v>
                </c:pt>
                <c:pt idx="43" formatCode="d\-mmm\-yy">
                  <c:v>40279</c:v>
                </c:pt>
                <c:pt idx="44" formatCode="d\-mmm\-yy">
                  <c:v>40280</c:v>
                </c:pt>
                <c:pt idx="45" formatCode="d\-mmm\-yy">
                  <c:v>40281</c:v>
                </c:pt>
                <c:pt idx="46" formatCode="d\-mmm\-yy">
                  <c:v>40282</c:v>
                </c:pt>
                <c:pt idx="47" formatCode="d\-mmm\-yy">
                  <c:v>40283</c:v>
                </c:pt>
                <c:pt idx="48" formatCode="d\-mmm\-yy">
                  <c:v>40284</c:v>
                </c:pt>
                <c:pt idx="49" formatCode="d\-mmm\-yy">
                  <c:v>40285</c:v>
                </c:pt>
                <c:pt idx="50" formatCode="d\-mmm\-yy">
                  <c:v>40286</c:v>
                </c:pt>
                <c:pt idx="51" formatCode="d\-mmm\-yy">
                  <c:v>40287</c:v>
                </c:pt>
                <c:pt idx="52" formatCode="d\-mmm\-yy">
                  <c:v>40288</c:v>
                </c:pt>
                <c:pt idx="53" formatCode="d\-mmm\-yy">
                  <c:v>40289</c:v>
                </c:pt>
                <c:pt idx="54" formatCode="d\-mmm\-yy">
                  <c:v>40290</c:v>
                </c:pt>
                <c:pt idx="55" formatCode="d\-mmm\-yy">
                  <c:v>40291</c:v>
                </c:pt>
                <c:pt idx="56" formatCode="d\-mmm\-yy">
                  <c:v>40292</c:v>
                </c:pt>
                <c:pt idx="57" formatCode="d\-mmm\-yy">
                  <c:v>40294</c:v>
                </c:pt>
                <c:pt idx="58" formatCode="d\-mmm\-yy">
                  <c:v>40297</c:v>
                </c:pt>
                <c:pt idx="59" formatCode="d\-mmm\-yy">
                  <c:v>40298</c:v>
                </c:pt>
                <c:pt idx="60" formatCode="d\-mmm\-yy">
                  <c:v>40299</c:v>
                </c:pt>
                <c:pt idx="61" formatCode="d\-mmm\-yy">
                  <c:v>40300</c:v>
                </c:pt>
                <c:pt idx="62" formatCode="d\-mmm\-yy">
                  <c:v>40301</c:v>
                </c:pt>
                <c:pt idx="63" formatCode="d\-mmm\-yy">
                  <c:v>40302</c:v>
                </c:pt>
                <c:pt idx="64" formatCode="d\-mmm\-yy">
                  <c:v>40303</c:v>
                </c:pt>
                <c:pt idx="65" formatCode="d\-mmm\-yy">
                  <c:v>40304</c:v>
                </c:pt>
                <c:pt idx="66" formatCode="d\-mmm\-yy">
                  <c:v>40305</c:v>
                </c:pt>
                <c:pt idx="67" formatCode="d\-mmm\-yy">
                  <c:v>40306</c:v>
                </c:pt>
                <c:pt idx="68" formatCode="d\-mmm\-yy">
                  <c:v>40308</c:v>
                </c:pt>
                <c:pt idx="69" formatCode="d\-mmm\-yy">
                  <c:v>40310</c:v>
                </c:pt>
                <c:pt idx="70" formatCode="d\-mmm\-yy">
                  <c:v>40311</c:v>
                </c:pt>
                <c:pt idx="71" formatCode="d\-mmm\-yy">
                  <c:v>40312</c:v>
                </c:pt>
                <c:pt idx="72" formatCode="d\-mmm\-yy">
                  <c:v>40313</c:v>
                </c:pt>
                <c:pt idx="73" formatCode="d\-mmm\-yy">
                  <c:v>40314</c:v>
                </c:pt>
                <c:pt idx="74" formatCode="d\-mmm\-yy">
                  <c:v>40315</c:v>
                </c:pt>
                <c:pt idx="75" formatCode="d\-mmm\-yy">
                  <c:v>40316</c:v>
                </c:pt>
                <c:pt idx="76" formatCode="d\-mmm\-yy">
                  <c:v>40317</c:v>
                </c:pt>
                <c:pt idx="77" formatCode="d\-mmm\-yy">
                  <c:v>40318</c:v>
                </c:pt>
                <c:pt idx="78" formatCode="d\-mmm\-yy">
                  <c:v>40319</c:v>
                </c:pt>
                <c:pt idx="79" formatCode="d\-mmm\-yy">
                  <c:v>40320</c:v>
                </c:pt>
                <c:pt idx="80" formatCode="d\-mmm\-yy">
                  <c:v>40321</c:v>
                </c:pt>
                <c:pt idx="81" formatCode="d\-mmm\-yy">
                  <c:v>40322</c:v>
                </c:pt>
                <c:pt idx="82" formatCode="d\-mmm\-yy">
                  <c:v>40323</c:v>
                </c:pt>
                <c:pt idx="83" formatCode="d\-mmm\-yy">
                  <c:v>40324</c:v>
                </c:pt>
                <c:pt idx="84" formatCode="d\-mmm\-yy">
                  <c:v>40325</c:v>
                </c:pt>
                <c:pt idx="85" formatCode="d\-mmm\-yy">
                  <c:v>40326</c:v>
                </c:pt>
                <c:pt idx="86" formatCode="d\-mmm\-yy">
                  <c:v>40333</c:v>
                </c:pt>
                <c:pt idx="87" formatCode="d\-mmm\-yy">
                  <c:v>40334</c:v>
                </c:pt>
                <c:pt idx="88" formatCode="d\-mmm\-yy">
                  <c:v>40335</c:v>
                </c:pt>
                <c:pt idx="89" formatCode="d\-mmm\-yy">
                  <c:v>40336</c:v>
                </c:pt>
                <c:pt idx="90" formatCode="d\-mmm\-yy">
                  <c:v>40337</c:v>
                </c:pt>
                <c:pt idx="91" formatCode="d\-mmm\-yy">
                  <c:v>40338</c:v>
                </c:pt>
                <c:pt idx="92" formatCode="d\-mmm\-yy">
                  <c:v>40339</c:v>
                </c:pt>
                <c:pt idx="93" formatCode="d\-mmm\-yy">
                  <c:v>40340</c:v>
                </c:pt>
                <c:pt idx="94" formatCode="d\-mmm\-yy">
                  <c:v>40341</c:v>
                </c:pt>
                <c:pt idx="95" formatCode="d\-mmm\-yy">
                  <c:v>40342</c:v>
                </c:pt>
                <c:pt idx="96" formatCode="d\-mmm\-yy">
                  <c:v>40343</c:v>
                </c:pt>
                <c:pt idx="97" formatCode="d\-mmm\-yy">
                  <c:v>40344</c:v>
                </c:pt>
                <c:pt idx="98" formatCode="d\-mmm\-yy">
                  <c:v>40345</c:v>
                </c:pt>
                <c:pt idx="99" formatCode="d\-mmm\-yy">
                  <c:v>40346</c:v>
                </c:pt>
                <c:pt idx="100" formatCode="d\-mmm\-yy">
                  <c:v>40347</c:v>
                </c:pt>
                <c:pt idx="101" formatCode="d\-mmm\-yy">
                  <c:v>40348</c:v>
                </c:pt>
                <c:pt idx="102" formatCode="d\-mmm\-yy">
                  <c:v>40349</c:v>
                </c:pt>
                <c:pt idx="103" formatCode="d\-mmm\-yy">
                  <c:v>40350</c:v>
                </c:pt>
                <c:pt idx="104" formatCode="d\-mmm\-yy">
                  <c:v>40351</c:v>
                </c:pt>
                <c:pt idx="105" formatCode="d\-mmm\-yy">
                  <c:v>40352</c:v>
                </c:pt>
                <c:pt idx="106" formatCode="d\-mmm\-yy">
                  <c:v>40353</c:v>
                </c:pt>
                <c:pt idx="107" formatCode="d\-mmm\-yy">
                  <c:v>40354</c:v>
                </c:pt>
                <c:pt idx="108" formatCode="d\-mmm\-yy">
                  <c:v>40355</c:v>
                </c:pt>
                <c:pt idx="109" formatCode="d\-mmm\-yy">
                  <c:v>40356</c:v>
                </c:pt>
                <c:pt idx="110" formatCode="d\-mmm\-yy">
                  <c:v>40357</c:v>
                </c:pt>
                <c:pt idx="111" formatCode="d\-mmm\-yy">
                  <c:v>40358</c:v>
                </c:pt>
                <c:pt idx="112" formatCode="d\-mmm\-yy">
                  <c:v>40359</c:v>
                </c:pt>
                <c:pt idx="113" formatCode="d\-mmm\-yy">
                  <c:v>40360</c:v>
                </c:pt>
                <c:pt idx="114" formatCode="d\-mmm\-yy">
                  <c:v>40361</c:v>
                </c:pt>
                <c:pt idx="115" formatCode="d\-mmm\-yy">
                  <c:v>40362</c:v>
                </c:pt>
                <c:pt idx="116" formatCode="d\-mmm\-yy">
                  <c:v>40363</c:v>
                </c:pt>
                <c:pt idx="117" formatCode="d\-mmm\-yy">
                  <c:v>40364</c:v>
                </c:pt>
                <c:pt idx="118" formatCode="d\-mmm\-yy">
                  <c:v>40365</c:v>
                </c:pt>
                <c:pt idx="119" formatCode="d\-mmm\-yy">
                  <c:v>40366</c:v>
                </c:pt>
                <c:pt idx="120" formatCode="d\-mmm\-yy">
                  <c:v>40367</c:v>
                </c:pt>
                <c:pt idx="121" formatCode="d\-mmm\-yy">
                  <c:v>40368</c:v>
                </c:pt>
                <c:pt idx="122" formatCode="d\-mmm\-yy">
                  <c:v>40369</c:v>
                </c:pt>
                <c:pt idx="123" formatCode="d\-mmm\-yy">
                  <c:v>40370</c:v>
                </c:pt>
                <c:pt idx="124" formatCode="d\-mmm\-yy">
                  <c:v>40371</c:v>
                </c:pt>
                <c:pt idx="125" formatCode="d\-mmm\-yy">
                  <c:v>40372</c:v>
                </c:pt>
                <c:pt idx="126" formatCode="d\-mmm\-yy">
                  <c:v>40373</c:v>
                </c:pt>
                <c:pt idx="127" formatCode="d\-mmm\-yy">
                  <c:v>40374</c:v>
                </c:pt>
                <c:pt idx="128" formatCode="d\-mmm\-yy">
                  <c:v>40375</c:v>
                </c:pt>
                <c:pt idx="129" formatCode="d\-mmm\-yy">
                  <c:v>40376</c:v>
                </c:pt>
                <c:pt idx="130" formatCode="d\-mmm\-yy">
                  <c:v>40377</c:v>
                </c:pt>
                <c:pt idx="131" formatCode="d\-mmm\-yy">
                  <c:v>40378</c:v>
                </c:pt>
                <c:pt idx="132" formatCode="d\-mmm\-yy">
                  <c:v>40382</c:v>
                </c:pt>
                <c:pt idx="133" formatCode="d\-mmm\-yy">
                  <c:v>40383</c:v>
                </c:pt>
                <c:pt idx="134" formatCode="d\-mmm\-yy">
                  <c:v>40384</c:v>
                </c:pt>
                <c:pt idx="135" formatCode="d\-mmm\-yy">
                  <c:v>40385</c:v>
                </c:pt>
                <c:pt idx="136" formatCode="d\-mmm\-yy">
                  <c:v>40386</c:v>
                </c:pt>
                <c:pt idx="137" formatCode="d\-mmm\-yy">
                  <c:v>40387</c:v>
                </c:pt>
                <c:pt idx="138" formatCode="d\-mmm\-yy">
                  <c:v>40388</c:v>
                </c:pt>
                <c:pt idx="139" formatCode="d\-mmm\-yy">
                  <c:v>40389</c:v>
                </c:pt>
                <c:pt idx="140" formatCode="d\-mmm\-yy">
                  <c:v>40390</c:v>
                </c:pt>
                <c:pt idx="141" formatCode="d\-mmm\-yy">
                  <c:v>40391</c:v>
                </c:pt>
                <c:pt idx="142" formatCode="d\-mmm\-yy">
                  <c:v>40392</c:v>
                </c:pt>
                <c:pt idx="143" formatCode="d\-mmm\-yy">
                  <c:v>40393</c:v>
                </c:pt>
                <c:pt idx="144" formatCode="d\-mmm\-yy">
                  <c:v>40394</c:v>
                </c:pt>
                <c:pt idx="145" formatCode="d\-mmm\-yy">
                  <c:v>40395</c:v>
                </c:pt>
                <c:pt idx="146" formatCode="d\-mmm\-yy">
                  <c:v>40396</c:v>
                </c:pt>
                <c:pt idx="147" formatCode="d\-mmm\-yy">
                  <c:v>40397</c:v>
                </c:pt>
                <c:pt idx="148" formatCode="d\-mmm\-yy">
                  <c:v>40398</c:v>
                </c:pt>
                <c:pt idx="149" formatCode="d\-mmm\-yy">
                  <c:v>40399</c:v>
                </c:pt>
                <c:pt idx="150" formatCode="d\-mmm\-yy">
                  <c:v>40400</c:v>
                </c:pt>
                <c:pt idx="151" formatCode="d\-mmm\-yy">
                  <c:v>40401</c:v>
                </c:pt>
                <c:pt idx="152" formatCode="d\-mmm\-yy">
                  <c:v>40402</c:v>
                </c:pt>
                <c:pt idx="153" formatCode="d\-mmm\-yy">
                  <c:v>40403</c:v>
                </c:pt>
                <c:pt idx="154" formatCode="d\-mmm\-yy">
                  <c:v>40404</c:v>
                </c:pt>
                <c:pt idx="155" formatCode="d\-mmm\-yy">
                  <c:v>40405</c:v>
                </c:pt>
                <c:pt idx="156" formatCode="d\-mmm\-yy">
                  <c:v>40406</c:v>
                </c:pt>
                <c:pt idx="157" formatCode="d\-mmm\-yy">
                  <c:v>40407</c:v>
                </c:pt>
                <c:pt idx="158" formatCode="d\-mmm\-yy">
                  <c:v>40408</c:v>
                </c:pt>
                <c:pt idx="159" formatCode="d\-mmm\-yy">
                  <c:v>40409</c:v>
                </c:pt>
                <c:pt idx="160" formatCode="d\-mmm\-yy">
                  <c:v>40410</c:v>
                </c:pt>
                <c:pt idx="161" formatCode="d\-mmm\-yy">
                  <c:v>40411</c:v>
                </c:pt>
                <c:pt idx="162" formatCode="d\-mmm\-yy">
                  <c:v>40412</c:v>
                </c:pt>
                <c:pt idx="163" formatCode="d\-mmm\-yy">
                  <c:v>40413</c:v>
                </c:pt>
                <c:pt idx="164" formatCode="d\-mmm\-yy">
                  <c:v>40414</c:v>
                </c:pt>
                <c:pt idx="165" formatCode="d\-mmm\-yy">
                  <c:v>40415</c:v>
                </c:pt>
                <c:pt idx="166" formatCode="d\-mmm\-yy">
                  <c:v>40416</c:v>
                </c:pt>
                <c:pt idx="167" formatCode="d\-mmm\-yy">
                  <c:v>40417</c:v>
                </c:pt>
                <c:pt idx="168" formatCode="d\-mmm\-yy">
                  <c:v>40418</c:v>
                </c:pt>
                <c:pt idx="169" formatCode="d\-mmm\-yy">
                  <c:v>40419</c:v>
                </c:pt>
                <c:pt idx="170" formatCode="d\-mmm\-yy">
                  <c:v>40420</c:v>
                </c:pt>
                <c:pt idx="171" formatCode="d\-mmm\-yy">
                  <c:v>40424</c:v>
                </c:pt>
                <c:pt idx="172" formatCode="d\-mmm\-yy">
                  <c:v>40425</c:v>
                </c:pt>
                <c:pt idx="173" formatCode="d\-mmm\-yy">
                  <c:v>40426</c:v>
                </c:pt>
                <c:pt idx="174" formatCode="d\-mmm\-yy">
                  <c:v>40427</c:v>
                </c:pt>
                <c:pt idx="175" formatCode="d\-mmm\-yy">
                  <c:v>40428</c:v>
                </c:pt>
                <c:pt idx="176" formatCode="d\-mmm\-yy">
                  <c:v>40429</c:v>
                </c:pt>
                <c:pt idx="177" formatCode="d\-mmm\-yy">
                  <c:v>40430</c:v>
                </c:pt>
                <c:pt idx="178" formatCode="d\-mmm\-yy">
                  <c:v>40431</c:v>
                </c:pt>
                <c:pt idx="179" formatCode="d\-mmm\-yy">
                  <c:v>40432</c:v>
                </c:pt>
                <c:pt idx="180" formatCode="d\-mmm\-yy">
                  <c:v>40433</c:v>
                </c:pt>
                <c:pt idx="181" formatCode="d\-mmm\-yy">
                  <c:v>40434</c:v>
                </c:pt>
                <c:pt idx="182" formatCode="d\-mmm\-yy">
                  <c:v>40435</c:v>
                </c:pt>
                <c:pt idx="183" formatCode="d\-mmm\-yy">
                  <c:v>40436</c:v>
                </c:pt>
                <c:pt idx="184" formatCode="d\-mmm\-yy">
                  <c:v>40437</c:v>
                </c:pt>
                <c:pt idx="185" formatCode="d\-mmm\-yy">
                  <c:v>40438</c:v>
                </c:pt>
                <c:pt idx="186" formatCode="d\-mmm\-yy">
                  <c:v>40439</c:v>
                </c:pt>
                <c:pt idx="187" formatCode="d\-mmm\-yy">
                  <c:v>40440</c:v>
                </c:pt>
                <c:pt idx="188" formatCode="d\-mmm\-yy">
                  <c:v>40441</c:v>
                </c:pt>
                <c:pt idx="189" formatCode="d\-mmm\-yy">
                  <c:v>40442</c:v>
                </c:pt>
                <c:pt idx="190" formatCode="d\-mmm\-yy">
                  <c:v>40443</c:v>
                </c:pt>
                <c:pt idx="191" formatCode="d\-mmm\-yy">
                  <c:v>40444</c:v>
                </c:pt>
                <c:pt idx="192" formatCode="d\-mmm\-yy">
                  <c:v>40445</c:v>
                </c:pt>
                <c:pt idx="193" formatCode="d\-mmm\-yy">
                  <c:v>40446</c:v>
                </c:pt>
                <c:pt idx="194" formatCode="d\-mmm\-yy">
                  <c:v>40447</c:v>
                </c:pt>
                <c:pt idx="195" formatCode="d\-mmm\-yy">
                  <c:v>40448</c:v>
                </c:pt>
                <c:pt idx="196" formatCode="d\-mmm\-yy">
                  <c:v>40449</c:v>
                </c:pt>
                <c:pt idx="197" formatCode="d\-mmm\-yy">
                  <c:v>40450</c:v>
                </c:pt>
                <c:pt idx="198" formatCode="d\-mmm\-yy">
                  <c:v>40451</c:v>
                </c:pt>
                <c:pt idx="199" formatCode="d\-mmm\-yy">
                  <c:v>40452</c:v>
                </c:pt>
                <c:pt idx="200" formatCode="d\-mmm\-yy">
                  <c:v>40453</c:v>
                </c:pt>
                <c:pt idx="201" formatCode="d\-mmm\-yy">
                  <c:v>40454</c:v>
                </c:pt>
                <c:pt idx="202" formatCode="d\-mmm\-yy">
                  <c:v>40455</c:v>
                </c:pt>
                <c:pt idx="203" formatCode="d\-mmm\-yy">
                  <c:v>40456</c:v>
                </c:pt>
                <c:pt idx="204" formatCode="d\-mmm\-yy">
                  <c:v>40457</c:v>
                </c:pt>
                <c:pt idx="205" formatCode="d\-mmm\-yy">
                  <c:v>40458</c:v>
                </c:pt>
                <c:pt idx="206" formatCode="d\-mmm\-yy">
                  <c:v>40459</c:v>
                </c:pt>
                <c:pt idx="207" formatCode="d\-mmm\-yy">
                  <c:v>40460</c:v>
                </c:pt>
                <c:pt idx="208" formatCode="d\-mmm\-yy">
                  <c:v>40461</c:v>
                </c:pt>
                <c:pt idx="209" formatCode="d\-mmm\-yy">
                  <c:v>40462</c:v>
                </c:pt>
                <c:pt idx="210" formatCode="d\-mmm\-yy">
                  <c:v>40463</c:v>
                </c:pt>
                <c:pt idx="211" formatCode="d\-mmm\-yy">
                  <c:v>40464</c:v>
                </c:pt>
                <c:pt idx="212" formatCode="d\-mmm\-yy">
                  <c:v>40465</c:v>
                </c:pt>
                <c:pt idx="213" formatCode="d\-mmm\-yy">
                  <c:v>40466</c:v>
                </c:pt>
                <c:pt idx="214" formatCode="d\-mmm\-yy">
                  <c:v>40467</c:v>
                </c:pt>
                <c:pt idx="215" formatCode="d\-mmm\-yy">
                  <c:v>40468</c:v>
                </c:pt>
                <c:pt idx="216" formatCode="d\-mmm\-yy">
                  <c:v>40469</c:v>
                </c:pt>
                <c:pt idx="217" formatCode="d\-mmm\-yy">
                  <c:v>40474</c:v>
                </c:pt>
                <c:pt idx="218" formatCode="d\-mmm\-yy">
                  <c:v>40475</c:v>
                </c:pt>
                <c:pt idx="219" formatCode="d\-mmm\-yy">
                  <c:v>40476</c:v>
                </c:pt>
                <c:pt idx="220" formatCode="d\-mmm\-yy">
                  <c:v>40477</c:v>
                </c:pt>
                <c:pt idx="221" formatCode="d\-mmm\-yy">
                  <c:v>40478</c:v>
                </c:pt>
                <c:pt idx="222" formatCode="d\-mmm\-yy">
                  <c:v>40479</c:v>
                </c:pt>
                <c:pt idx="223" formatCode="d\-mmm\-yy">
                  <c:v>40480</c:v>
                </c:pt>
                <c:pt idx="224" formatCode="d\-mmm\-yy">
                  <c:v>40481</c:v>
                </c:pt>
                <c:pt idx="225" formatCode="d\-mmm\-yy">
                  <c:v>40482</c:v>
                </c:pt>
                <c:pt idx="226" formatCode="d\-mmm\-yy">
                  <c:v>40483</c:v>
                </c:pt>
                <c:pt idx="227" formatCode="d\-mmm\-yy">
                  <c:v>40484</c:v>
                </c:pt>
                <c:pt idx="228" formatCode="d\-mmm\-yy">
                  <c:v>40485</c:v>
                </c:pt>
                <c:pt idx="229" formatCode="d\-mmm\-yy">
                  <c:v>40486</c:v>
                </c:pt>
                <c:pt idx="230" formatCode="d\-mmm\-yy">
                  <c:v>40487</c:v>
                </c:pt>
                <c:pt idx="231" formatCode="d\-mmm\-yy">
                  <c:v>40488</c:v>
                </c:pt>
                <c:pt idx="232" formatCode="d\-mmm\-yy">
                  <c:v>40489</c:v>
                </c:pt>
                <c:pt idx="233" formatCode="d\-mmm\-yy">
                  <c:v>40490</c:v>
                </c:pt>
                <c:pt idx="234" formatCode="d\-mmm\-yy">
                  <c:v>40491</c:v>
                </c:pt>
                <c:pt idx="235" formatCode="d\-mmm\-yy">
                  <c:v>40492</c:v>
                </c:pt>
                <c:pt idx="236" formatCode="d\-mmm\-yy">
                  <c:v>40493</c:v>
                </c:pt>
                <c:pt idx="237" formatCode="d\-mmm\-yy">
                  <c:v>40494</c:v>
                </c:pt>
                <c:pt idx="238" formatCode="d\-mmm\-yy">
                  <c:v>40495</c:v>
                </c:pt>
                <c:pt idx="239" formatCode="d\-mmm\-yy">
                  <c:v>40496</c:v>
                </c:pt>
                <c:pt idx="240" formatCode="d\-mmm\-yy">
                  <c:v>40497</c:v>
                </c:pt>
                <c:pt idx="241" formatCode="d\-mmm\-yy">
                  <c:v>40498</c:v>
                </c:pt>
                <c:pt idx="242" formatCode="d\-mmm\-yy">
                  <c:v>40499</c:v>
                </c:pt>
                <c:pt idx="243" formatCode="d\-mmm\-yy">
                  <c:v>40500</c:v>
                </c:pt>
                <c:pt idx="244" formatCode="d\-mmm\-yy">
                  <c:v>40501</c:v>
                </c:pt>
                <c:pt idx="245" formatCode="d\-mmm\-yy">
                  <c:v>40502</c:v>
                </c:pt>
                <c:pt idx="246" formatCode="d\-mmm\-yy">
                  <c:v>40503</c:v>
                </c:pt>
                <c:pt idx="247" formatCode="d\-mmm\-yy">
                  <c:v>40504</c:v>
                </c:pt>
                <c:pt idx="248" formatCode="d\-mmm\-yy">
                  <c:v>40505</c:v>
                </c:pt>
                <c:pt idx="249" formatCode="d\-mmm\-yy">
                  <c:v>40506</c:v>
                </c:pt>
                <c:pt idx="250" formatCode="d\-mmm\-yy">
                  <c:v>40507</c:v>
                </c:pt>
                <c:pt idx="251" formatCode="d\-mmm\-yy">
                  <c:v>40508</c:v>
                </c:pt>
                <c:pt idx="252" formatCode="d\-mmm\-yy">
                  <c:v>40509</c:v>
                </c:pt>
                <c:pt idx="253" formatCode="d\-mmm\-yy">
                  <c:v>40510</c:v>
                </c:pt>
                <c:pt idx="254" formatCode="d\-mmm\-yy">
                  <c:v>40511</c:v>
                </c:pt>
                <c:pt idx="255" formatCode="d\-mmm\-yy">
                  <c:v>40512</c:v>
                </c:pt>
                <c:pt idx="256" formatCode="d\-mmm\-yy">
                  <c:v>40513</c:v>
                </c:pt>
                <c:pt idx="257" formatCode="d\-mmm\-yy">
                  <c:v>40514</c:v>
                </c:pt>
              </c:numCache>
            </c:numRef>
          </c:cat>
          <c:val>
            <c:numRef>
              <c:f>Date!$B$2:$B$259</c:f>
              <c:numCache>
                <c:formatCode>General</c:formatCode>
                <c:ptCount val="258"/>
                <c:pt idx="5">
                  <c:v>1</c:v>
                </c:pt>
                <c:pt idx="6">
                  <c:v>7</c:v>
                </c:pt>
                <c:pt idx="7">
                  <c:v>10</c:v>
                </c:pt>
                <c:pt idx="8">
                  <c:v>2</c:v>
                </c:pt>
                <c:pt idx="9">
                  <c:v>5</c:v>
                </c:pt>
                <c:pt idx="10">
                  <c:v>2</c:v>
                </c:pt>
                <c:pt idx="11">
                  <c:v>6</c:v>
                </c:pt>
                <c:pt idx="12">
                  <c:v>8</c:v>
                </c:pt>
                <c:pt idx="13">
                  <c:v>5</c:v>
                </c:pt>
                <c:pt idx="14">
                  <c:v>24</c:v>
                </c:pt>
                <c:pt idx="15">
                  <c:v>4</c:v>
                </c:pt>
                <c:pt idx="16">
                  <c:v>1</c:v>
                </c:pt>
                <c:pt idx="17">
                  <c:v>19</c:v>
                </c:pt>
                <c:pt idx="18">
                  <c:v>13</c:v>
                </c:pt>
                <c:pt idx="19">
                  <c:v>4</c:v>
                </c:pt>
                <c:pt idx="20">
                  <c:v>3</c:v>
                </c:pt>
                <c:pt idx="21">
                  <c:v>12</c:v>
                </c:pt>
                <c:pt idx="22">
                  <c:v>11</c:v>
                </c:pt>
                <c:pt idx="23">
                  <c:v>8</c:v>
                </c:pt>
                <c:pt idx="24">
                  <c:v>8</c:v>
                </c:pt>
                <c:pt idx="25">
                  <c:v>8</c:v>
                </c:pt>
                <c:pt idx="26">
                  <c:v>6</c:v>
                </c:pt>
                <c:pt idx="27">
                  <c:v>4</c:v>
                </c:pt>
                <c:pt idx="28">
                  <c:v>5</c:v>
                </c:pt>
                <c:pt idx="29">
                  <c:v>1</c:v>
                </c:pt>
                <c:pt idx="30">
                  <c:v>3</c:v>
                </c:pt>
                <c:pt idx="31">
                  <c:v>6</c:v>
                </c:pt>
                <c:pt idx="32">
                  <c:v>5</c:v>
                </c:pt>
                <c:pt idx="33">
                  <c:v>7</c:v>
                </c:pt>
                <c:pt idx="34">
                  <c:v>3</c:v>
                </c:pt>
                <c:pt idx="35">
                  <c:v>2</c:v>
                </c:pt>
                <c:pt idx="36">
                  <c:v>8</c:v>
                </c:pt>
                <c:pt idx="37">
                  <c:v>1</c:v>
                </c:pt>
                <c:pt idx="38">
                  <c:v>1</c:v>
                </c:pt>
                <c:pt idx="39">
                  <c:v>2</c:v>
                </c:pt>
                <c:pt idx="40">
                  <c:v>4</c:v>
                </c:pt>
                <c:pt idx="41">
                  <c:v>10</c:v>
                </c:pt>
                <c:pt idx="42">
                  <c:v>1</c:v>
                </c:pt>
                <c:pt idx="43">
                  <c:v>8</c:v>
                </c:pt>
                <c:pt idx="44">
                  <c:v>2</c:v>
                </c:pt>
                <c:pt idx="45">
                  <c:v>3</c:v>
                </c:pt>
                <c:pt idx="46">
                  <c:v>4</c:v>
                </c:pt>
                <c:pt idx="47">
                  <c:v>9</c:v>
                </c:pt>
                <c:pt idx="48">
                  <c:v>6</c:v>
                </c:pt>
                <c:pt idx="49">
                  <c:v>2</c:v>
                </c:pt>
                <c:pt idx="50">
                  <c:v>6</c:v>
                </c:pt>
                <c:pt idx="51">
                  <c:v>8</c:v>
                </c:pt>
                <c:pt idx="52">
                  <c:v>3</c:v>
                </c:pt>
                <c:pt idx="53">
                  <c:v>3</c:v>
                </c:pt>
                <c:pt idx="54">
                  <c:v>7</c:v>
                </c:pt>
                <c:pt idx="55">
                  <c:v>5</c:v>
                </c:pt>
                <c:pt idx="56">
                  <c:v>1</c:v>
                </c:pt>
                <c:pt idx="57">
                  <c:v>1</c:v>
                </c:pt>
                <c:pt idx="58">
                  <c:v>11</c:v>
                </c:pt>
                <c:pt idx="59">
                  <c:v>14</c:v>
                </c:pt>
                <c:pt idx="60">
                  <c:v>9</c:v>
                </c:pt>
                <c:pt idx="61">
                  <c:v>6</c:v>
                </c:pt>
                <c:pt idx="62">
                  <c:v>5</c:v>
                </c:pt>
                <c:pt idx="63">
                  <c:v>5</c:v>
                </c:pt>
                <c:pt idx="64">
                  <c:v>9</c:v>
                </c:pt>
                <c:pt idx="65">
                  <c:v>5</c:v>
                </c:pt>
                <c:pt idx="66">
                  <c:v>19</c:v>
                </c:pt>
                <c:pt idx="67">
                  <c:v>4</c:v>
                </c:pt>
                <c:pt idx="68">
                  <c:v>3</c:v>
                </c:pt>
                <c:pt idx="69">
                  <c:v>6</c:v>
                </c:pt>
                <c:pt idx="70">
                  <c:v>3</c:v>
                </c:pt>
                <c:pt idx="71">
                  <c:v>2</c:v>
                </c:pt>
                <c:pt idx="72">
                  <c:v>2</c:v>
                </c:pt>
                <c:pt idx="73">
                  <c:v>5</c:v>
                </c:pt>
                <c:pt idx="74">
                  <c:v>4</c:v>
                </c:pt>
                <c:pt idx="75">
                  <c:v>5</c:v>
                </c:pt>
                <c:pt idx="76">
                  <c:v>4</c:v>
                </c:pt>
                <c:pt idx="77">
                  <c:v>3</c:v>
                </c:pt>
                <c:pt idx="78">
                  <c:v>9</c:v>
                </c:pt>
                <c:pt idx="79">
                  <c:v>1</c:v>
                </c:pt>
                <c:pt idx="80">
                  <c:v>2</c:v>
                </c:pt>
                <c:pt idx="81">
                  <c:v>6</c:v>
                </c:pt>
                <c:pt idx="82">
                  <c:v>1</c:v>
                </c:pt>
                <c:pt idx="83">
                  <c:v>5</c:v>
                </c:pt>
                <c:pt idx="84">
                  <c:v>5</c:v>
                </c:pt>
                <c:pt idx="85">
                  <c:v>1</c:v>
                </c:pt>
                <c:pt idx="86">
                  <c:v>13</c:v>
                </c:pt>
                <c:pt idx="87">
                  <c:v>9</c:v>
                </c:pt>
                <c:pt idx="88">
                  <c:v>3</c:v>
                </c:pt>
                <c:pt idx="89">
                  <c:v>5</c:v>
                </c:pt>
                <c:pt idx="90">
                  <c:v>8</c:v>
                </c:pt>
                <c:pt idx="91">
                  <c:v>2</c:v>
                </c:pt>
                <c:pt idx="92">
                  <c:v>6</c:v>
                </c:pt>
                <c:pt idx="93">
                  <c:v>1</c:v>
                </c:pt>
                <c:pt idx="94">
                  <c:v>4</c:v>
                </c:pt>
                <c:pt idx="95">
                  <c:v>3</c:v>
                </c:pt>
                <c:pt idx="96">
                  <c:v>5</c:v>
                </c:pt>
                <c:pt idx="97">
                  <c:v>1</c:v>
                </c:pt>
                <c:pt idx="98">
                  <c:v>4</c:v>
                </c:pt>
                <c:pt idx="99">
                  <c:v>4</c:v>
                </c:pt>
                <c:pt idx="100">
                  <c:v>3</c:v>
                </c:pt>
                <c:pt idx="101">
                  <c:v>3</c:v>
                </c:pt>
                <c:pt idx="102">
                  <c:v>2</c:v>
                </c:pt>
                <c:pt idx="103">
                  <c:v>23</c:v>
                </c:pt>
                <c:pt idx="104">
                  <c:v>2</c:v>
                </c:pt>
                <c:pt idx="105">
                  <c:v>4</c:v>
                </c:pt>
                <c:pt idx="106">
                  <c:v>8</c:v>
                </c:pt>
                <c:pt idx="107">
                  <c:v>11</c:v>
                </c:pt>
                <c:pt idx="108">
                  <c:v>1</c:v>
                </c:pt>
                <c:pt idx="109">
                  <c:v>2</c:v>
                </c:pt>
                <c:pt idx="110">
                  <c:v>1</c:v>
                </c:pt>
                <c:pt idx="111">
                  <c:v>3</c:v>
                </c:pt>
                <c:pt idx="112">
                  <c:v>2</c:v>
                </c:pt>
                <c:pt idx="113">
                  <c:v>2</c:v>
                </c:pt>
                <c:pt idx="114">
                  <c:v>5</c:v>
                </c:pt>
                <c:pt idx="115">
                  <c:v>6</c:v>
                </c:pt>
                <c:pt idx="116">
                  <c:v>2</c:v>
                </c:pt>
                <c:pt idx="117">
                  <c:v>2</c:v>
                </c:pt>
                <c:pt idx="118">
                  <c:v>2</c:v>
                </c:pt>
                <c:pt idx="119">
                  <c:v>5</c:v>
                </c:pt>
                <c:pt idx="120">
                  <c:v>3</c:v>
                </c:pt>
                <c:pt idx="121">
                  <c:v>3</c:v>
                </c:pt>
                <c:pt idx="122">
                  <c:v>8</c:v>
                </c:pt>
                <c:pt idx="123">
                  <c:v>6</c:v>
                </c:pt>
                <c:pt idx="124">
                  <c:v>3</c:v>
                </c:pt>
                <c:pt idx="125">
                  <c:v>1</c:v>
                </c:pt>
                <c:pt idx="126">
                  <c:v>3</c:v>
                </c:pt>
                <c:pt idx="127">
                  <c:v>3</c:v>
                </c:pt>
                <c:pt idx="128">
                  <c:v>8</c:v>
                </c:pt>
                <c:pt idx="129">
                  <c:v>2</c:v>
                </c:pt>
                <c:pt idx="130">
                  <c:v>2</c:v>
                </c:pt>
                <c:pt idx="131">
                  <c:v>1</c:v>
                </c:pt>
                <c:pt idx="132">
                  <c:v>2</c:v>
                </c:pt>
                <c:pt idx="133">
                  <c:v>9</c:v>
                </c:pt>
                <c:pt idx="134">
                  <c:v>8</c:v>
                </c:pt>
                <c:pt idx="135">
                  <c:v>6</c:v>
                </c:pt>
                <c:pt idx="136">
                  <c:v>10</c:v>
                </c:pt>
                <c:pt idx="137">
                  <c:v>5</c:v>
                </c:pt>
                <c:pt idx="138">
                  <c:v>4</c:v>
                </c:pt>
                <c:pt idx="139">
                  <c:v>4</c:v>
                </c:pt>
                <c:pt idx="140">
                  <c:v>7</c:v>
                </c:pt>
                <c:pt idx="141">
                  <c:v>2</c:v>
                </c:pt>
                <c:pt idx="142">
                  <c:v>4</c:v>
                </c:pt>
                <c:pt idx="143">
                  <c:v>8</c:v>
                </c:pt>
                <c:pt idx="144">
                  <c:v>4</c:v>
                </c:pt>
                <c:pt idx="145">
                  <c:v>2</c:v>
                </c:pt>
                <c:pt idx="146">
                  <c:v>1</c:v>
                </c:pt>
                <c:pt idx="147">
                  <c:v>2</c:v>
                </c:pt>
                <c:pt idx="148">
                  <c:v>3</c:v>
                </c:pt>
                <c:pt idx="149">
                  <c:v>2</c:v>
                </c:pt>
                <c:pt idx="150">
                  <c:v>4</c:v>
                </c:pt>
                <c:pt idx="151">
                  <c:v>6</c:v>
                </c:pt>
                <c:pt idx="152">
                  <c:v>5</c:v>
                </c:pt>
                <c:pt idx="153">
                  <c:v>4</c:v>
                </c:pt>
                <c:pt idx="154">
                  <c:v>3</c:v>
                </c:pt>
                <c:pt idx="155">
                  <c:v>1</c:v>
                </c:pt>
                <c:pt idx="156">
                  <c:v>5</c:v>
                </c:pt>
                <c:pt idx="157">
                  <c:v>11</c:v>
                </c:pt>
                <c:pt idx="158">
                  <c:v>3</c:v>
                </c:pt>
                <c:pt idx="159">
                  <c:v>4</c:v>
                </c:pt>
                <c:pt idx="160">
                  <c:v>1</c:v>
                </c:pt>
                <c:pt idx="161">
                  <c:v>1</c:v>
                </c:pt>
                <c:pt idx="162">
                  <c:v>4</c:v>
                </c:pt>
                <c:pt idx="163">
                  <c:v>2</c:v>
                </c:pt>
                <c:pt idx="164">
                  <c:v>3</c:v>
                </c:pt>
                <c:pt idx="165">
                  <c:v>4</c:v>
                </c:pt>
                <c:pt idx="166">
                  <c:v>1</c:v>
                </c:pt>
                <c:pt idx="167">
                  <c:v>8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6</c:v>
                </c:pt>
                <c:pt idx="172">
                  <c:v>2</c:v>
                </c:pt>
                <c:pt idx="173">
                  <c:v>4</c:v>
                </c:pt>
                <c:pt idx="174">
                  <c:v>5</c:v>
                </c:pt>
                <c:pt idx="175">
                  <c:v>5</c:v>
                </c:pt>
                <c:pt idx="176">
                  <c:v>4</c:v>
                </c:pt>
                <c:pt idx="177">
                  <c:v>13</c:v>
                </c:pt>
                <c:pt idx="178">
                  <c:v>2</c:v>
                </c:pt>
                <c:pt idx="179">
                  <c:v>8</c:v>
                </c:pt>
                <c:pt idx="180">
                  <c:v>4</c:v>
                </c:pt>
                <c:pt idx="181">
                  <c:v>5</c:v>
                </c:pt>
                <c:pt idx="182">
                  <c:v>2</c:v>
                </c:pt>
                <c:pt idx="183">
                  <c:v>4</c:v>
                </c:pt>
                <c:pt idx="184">
                  <c:v>2</c:v>
                </c:pt>
                <c:pt idx="185">
                  <c:v>5</c:v>
                </c:pt>
                <c:pt idx="186">
                  <c:v>2</c:v>
                </c:pt>
                <c:pt idx="187">
                  <c:v>4</c:v>
                </c:pt>
                <c:pt idx="188">
                  <c:v>4</c:v>
                </c:pt>
                <c:pt idx="189">
                  <c:v>3</c:v>
                </c:pt>
                <c:pt idx="190">
                  <c:v>4</c:v>
                </c:pt>
                <c:pt idx="191">
                  <c:v>4</c:v>
                </c:pt>
                <c:pt idx="192">
                  <c:v>4</c:v>
                </c:pt>
                <c:pt idx="193">
                  <c:v>3</c:v>
                </c:pt>
                <c:pt idx="194">
                  <c:v>3</c:v>
                </c:pt>
                <c:pt idx="195">
                  <c:v>3</c:v>
                </c:pt>
                <c:pt idx="196">
                  <c:v>4</c:v>
                </c:pt>
                <c:pt idx="197">
                  <c:v>5</c:v>
                </c:pt>
                <c:pt idx="198">
                  <c:v>4</c:v>
                </c:pt>
                <c:pt idx="199">
                  <c:v>8</c:v>
                </c:pt>
                <c:pt idx="200">
                  <c:v>2</c:v>
                </c:pt>
                <c:pt idx="201">
                  <c:v>1</c:v>
                </c:pt>
                <c:pt idx="202">
                  <c:v>6</c:v>
                </c:pt>
                <c:pt idx="203">
                  <c:v>2</c:v>
                </c:pt>
                <c:pt idx="204">
                  <c:v>8</c:v>
                </c:pt>
                <c:pt idx="205">
                  <c:v>2</c:v>
                </c:pt>
                <c:pt idx="206">
                  <c:v>3</c:v>
                </c:pt>
                <c:pt idx="207">
                  <c:v>3</c:v>
                </c:pt>
                <c:pt idx="208">
                  <c:v>6</c:v>
                </c:pt>
                <c:pt idx="209">
                  <c:v>7</c:v>
                </c:pt>
                <c:pt idx="210">
                  <c:v>9</c:v>
                </c:pt>
                <c:pt idx="211">
                  <c:v>10</c:v>
                </c:pt>
                <c:pt idx="212">
                  <c:v>5</c:v>
                </c:pt>
                <c:pt idx="213">
                  <c:v>9</c:v>
                </c:pt>
                <c:pt idx="214">
                  <c:v>8</c:v>
                </c:pt>
                <c:pt idx="215">
                  <c:v>2</c:v>
                </c:pt>
                <c:pt idx="216">
                  <c:v>11</c:v>
                </c:pt>
                <c:pt idx="217">
                  <c:v>5</c:v>
                </c:pt>
                <c:pt idx="218">
                  <c:v>2</c:v>
                </c:pt>
                <c:pt idx="219">
                  <c:v>3</c:v>
                </c:pt>
                <c:pt idx="220">
                  <c:v>5</c:v>
                </c:pt>
                <c:pt idx="221">
                  <c:v>9</c:v>
                </c:pt>
                <c:pt idx="222">
                  <c:v>2</c:v>
                </c:pt>
                <c:pt idx="223">
                  <c:v>3</c:v>
                </c:pt>
                <c:pt idx="224">
                  <c:v>4</c:v>
                </c:pt>
                <c:pt idx="225">
                  <c:v>5</c:v>
                </c:pt>
                <c:pt idx="226">
                  <c:v>5</c:v>
                </c:pt>
                <c:pt idx="227">
                  <c:v>10</c:v>
                </c:pt>
                <c:pt idx="228">
                  <c:v>8</c:v>
                </c:pt>
                <c:pt idx="229">
                  <c:v>9</c:v>
                </c:pt>
                <c:pt idx="230">
                  <c:v>3</c:v>
                </c:pt>
                <c:pt idx="231">
                  <c:v>4</c:v>
                </c:pt>
                <c:pt idx="232">
                  <c:v>4</c:v>
                </c:pt>
                <c:pt idx="233">
                  <c:v>8</c:v>
                </c:pt>
                <c:pt idx="234">
                  <c:v>3</c:v>
                </c:pt>
                <c:pt idx="235">
                  <c:v>3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8</c:v>
                </c:pt>
                <c:pt idx="241">
                  <c:v>3</c:v>
                </c:pt>
                <c:pt idx="242">
                  <c:v>7</c:v>
                </c:pt>
                <c:pt idx="243">
                  <c:v>8</c:v>
                </c:pt>
                <c:pt idx="244">
                  <c:v>9</c:v>
                </c:pt>
                <c:pt idx="245">
                  <c:v>10</c:v>
                </c:pt>
                <c:pt idx="246">
                  <c:v>8</c:v>
                </c:pt>
                <c:pt idx="247">
                  <c:v>2</c:v>
                </c:pt>
                <c:pt idx="248">
                  <c:v>3</c:v>
                </c:pt>
                <c:pt idx="249">
                  <c:v>3</c:v>
                </c:pt>
                <c:pt idx="250">
                  <c:v>3</c:v>
                </c:pt>
                <c:pt idx="251">
                  <c:v>2</c:v>
                </c:pt>
                <c:pt idx="252">
                  <c:v>6</c:v>
                </c:pt>
                <c:pt idx="253">
                  <c:v>2</c:v>
                </c:pt>
                <c:pt idx="254">
                  <c:v>6</c:v>
                </c:pt>
                <c:pt idx="255">
                  <c:v>4</c:v>
                </c:pt>
                <c:pt idx="256">
                  <c:v>1</c:v>
                </c:pt>
                <c:pt idx="257">
                  <c:v>1</c:v>
                </c:pt>
              </c:numCache>
            </c:numRef>
          </c:val>
        </c:ser>
        <c:shape val="box"/>
        <c:axId val="59579008"/>
        <c:axId val="59580800"/>
        <c:axId val="0"/>
      </c:bar3DChart>
      <c:dateAx>
        <c:axId val="59579008"/>
        <c:scaling>
          <c:orientation val="minMax"/>
        </c:scaling>
        <c:axPos val="b"/>
        <c:numFmt formatCode="d\-mmm\-yy" sourceLinked="0"/>
        <c:tickLblPos val="nextTo"/>
        <c:txPr>
          <a:bodyPr/>
          <a:lstStyle/>
          <a:p>
            <a:pPr>
              <a:defRPr sz="800">
                <a:solidFill>
                  <a:schemeClr val="accent6"/>
                </a:solidFill>
              </a:defRPr>
            </a:pPr>
            <a:endParaRPr lang="en-US"/>
          </a:p>
        </c:txPr>
        <c:crossAx val="59580800"/>
        <c:crosses val="autoZero"/>
        <c:auto val="1"/>
        <c:lblOffset val="100"/>
      </c:dateAx>
      <c:valAx>
        <c:axId val="5958080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800">
                <a:solidFill>
                  <a:schemeClr val="accent6"/>
                </a:solidFill>
              </a:defRPr>
            </a:pPr>
            <a:endParaRPr lang="en-US"/>
          </a:p>
        </c:txPr>
        <c:crossAx val="5957900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44AAB7E-9EC2-4E16-9E16-970998985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59300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1860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pPr>
              <a:defRPr/>
            </a:pPr>
            <a:fld id="{06AA88C0-E32B-4A2D-9CF6-D15F8FEEB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Animated Gif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4"/>
          <p:cNvSpPr/>
          <p:nvPr userDrawn="1"/>
        </p:nvSpPr>
        <p:spPr bwMode="auto">
          <a:xfrm>
            <a:off x="0" y="0"/>
            <a:ext cx="92964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17"/>
          <p:cNvSpPr/>
          <p:nvPr userDrawn="1"/>
        </p:nvSpPr>
        <p:spPr>
          <a:xfrm>
            <a:off x="2798763" y="3730625"/>
            <a:ext cx="3717925" cy="3667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800" dirty="0">
                <a:latin typeface="Calibri" pitchFamily="34" charset="0"/>
              </a:rPr>
              <a:t>LHC </a:t>
            </a:r>
            <a:r>
              <a:rPr lang="en-US" sz="1800" dirty="0" smtClean="0">
                <a:latin typeface="Calibri" pitchFamily="34" charset="0"/>
              </a:rPr>
              <a:t>Beam Operation </a:t>
            </a:r>
            <a:r>
              <a:rPr lang="en-US" sz="1800" dirty="0">
                <a:latin typeface="Calibri" pitchFamily="34" charset="0"/>
              </a:rPr>
              <a:t>Workshop</a:t>
            </a:r>
            <a:endParaRPr lang="en-GB" sz="1800" dirty="0"/>
          </a:p>
        </p:txBody>
      </p:sp>
      <p:sp>
        <p:nvSpPr>
          <p:cNvPr id="6" name="Rectangle 18"/>
          <p:cNvSpPr/>
          <p:nvPr userDrawn="1"/>
        </p:nvSpPr>
        <p:spPr>
          <a:xfrm>
            <a:off x="1316038" y="3730625"/>
            <a:ext cx="1268412" cy="3667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800">
                <a:latin typeface="Calibri" pitchFamily="34" charset="0"/>
              </a:rPr>
              <a:t>M. Zerlauth</a:t>
            </a:r>
            <a:endParaRPr lang="en-GB" sz="1800"/>
          </a:p>
        </p:txBody>
      </p:sp>
      <p:sp>
        <p:nvSpPr>
          <p:cNvPr id="7" name="Rectangle 19"/>
          <p:cNvSpPr/>
          <p:nvPr userDrawn="1"/>
        </p:nvSpPr>
        <p:spPr>
          <a:xfrm>
            <a:off x="6297613" y="3730625"/>
            <a:ext cx="1663700" cy="3667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1800">
                <a:latin typeface="Calibri" pitchFamily="34" charset="0"/>
              </a:rPr>
              <a:t>December 2010</a:t>
            </a:r>
            <a:endParaRPr lang="en-GB" sz="180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304800" y="4267200"/>
            <a:ext cx="8534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Thanks to : CERN Machine Protection Panel,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EICs, et 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al</a:t>
            </a:r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7086600" y="6581775"/>
            <a:ext cx="2057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1v0</a:t>
            </a:r>
          </a:p>
        </p:txBody>
      </p:sp>
      <p:sp>
        <p:nvSpPr>
          <p:cNvPr id="10" name="Text Box 18"/>
          <p:cNvSpPr txBox="1">
            <a:spLocks noChangeArrowheads="1"/>
          </p:cNvSpPr>
          <p:nvPr userDrawn="1"/>
        </p:nvSpPr>
        <p:spPr bwMode="auto">
          <a:xfrm>
            <a:off x="1577975" y="2743200"/>
            <a:ext cx="6172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800" dirty="0">
                <a:latin typeface="Calibri" pitchFamily="34" charset="0"/>
              </a:rPr>
              <a:t>Do we understand everything about MP system response?</a:t>
            </a:r>
            <a:endParaRPr lang="en-US" sz="2800" dirty="0"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664845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Rectangle 34"/>
          <p:cNvSpPr>
            <a:spLocks noChangeArrowheads="1"/>
          </p:cNvSpPr>
          <p:nvPr userDrawn="1"/>
        </p:nvSpPr>
        <p:spPr bwMode="auto">
          <a:xfrm>
            <a:off x="0" y="666115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9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14"/>
          <p:cNvSpPr txBox="1">
            <a:spLocks noChangeArrowheads="1"/>
          </p:cNvSpPr>
          <p:nvPr userDrawn="1"/>
        </p:nvSpPr>
        <p:spPr bwMode="auto">
          <a:xfrm>
            <a:off x="752475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endParaRPr lang="en-US" sz="3800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 userDrawn="1"/>
        </p:nvSpPr>
        <p:spPr bwMode="auto">
          <a:xfrm>
            <a:off x="3200400" y="2895600"/>
            <a:ext cx="274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062F67"/>
                </a:solidFill>
                <a:latin typeface="Calibri" pitchFamily="34" charset="0"/>
              </a:rPr>
              <a:t>Fin</a:t>
            </a:r>
          </a:p>
        </p:txBody>
      </p:sp>
      <p:sp>
        <p:nvSpPr>
          <p:cNvPr id="12" name="Text Box 5"/>
          <p:cNvSpPr txBox="1">
            <a:spLocks noChangeArrowheads="1"/>
          </p:cNvSpPr>
          <p:nvPr userDrawn="1"/>
        </p:nvSpPr>
        <p:spPr bwMode="auto">
          <a:xfrm>
            <a:off x="1828800" y="3581400"/>
            <a:ext cx="54864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008000"/>
                </a:solidFill>
                <a:latin typeface="Calibri" pitchFamily="34" charset="0"/>
              </a:rPr>
              <a:t>Thank you for your attention</a:t>
            </a: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1982788" y="6684963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4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18288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CF1FB9CE-0E39-4E82-A353-647E419A2B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9" grpId="0"/>
      <p:bldP spid="10" grpId="0"/>
      <p:bldP spid="11" grpId="0"/>
      <p:bldP spid="1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Templa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7"/>
          <p:cNvSpPr txBox="1"/>
          <p:nvPr userDrawn="1"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9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B95C3B5D-A04A-42D5-B914-BF8EC138D9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l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2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BD9E3774-A1F7-4236-BCC2-D8172A212D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2" name="Rectangle 8"/>
          <p:cNvSpPr/>
          <p:nvPr userDrawn="1"/>
        </p:nvSpPr>
        <p:spPr>
          <a:xfrm>
            <a:off x="0" y="2895600"/>
            <a:ext cx="9144000" cy="3200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7B1D9680-52C8-4F4B-9C9F-04FB63E193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2" name="Rectangle 3"/>
          <p:cNvSpPr/>
          <p:nvPr userDrawn="1"/>
        </p:nvSpPr>
        <p:spPr>
          <a:xfrm>
            <a:off x="0" y="4419600"/>
            <a:ext cx="9144000" cy="1676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13" name="Rectangle 4"/>
          <p:cNvSpPr/>
          <p:nvPr userDrawn="1"/>
        </p:nvSpPr>
        <p:spPr>
          <a:xfrm>
            <a:off x="0" y="1219200"/>
            <a:ext cx="9144000" cy="1676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15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6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CB26FBA3-5BC9-48D0-ADE3-5AF78DDEF3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1"/>
          <p:cNvSpPr txBox="1"/>
          <p:nvPr userDrawn="1"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2" name="Rectangle 3"/>
          <p:cNvSpPr/>
          <p:nvPr userDrawn="1"/>
        </p:nvSpPr>
        <p:spPr>
          <a:xfrm>
            <a:off x="0" y="990600"/>
            <a:ext cx="9144000" cy="3200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GB"/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markus.zerlauth@cern.ch</a:t>
            </a: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LHC beam commissioning Workshop - Evian</a:t>
            </a: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4E17532F-9F6E-4252-9C9F-FCDAA1E658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29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103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2D61E917-B26D-41C9-8AA7-1C378C956B41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ITER – Machine Protection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7"/>
          <p:cNvSpPr>
            <a:spLocks noChangeArrowheads="1"/>
          </p:cNvSpPr>
          <p:nvPr/>
        </p:nvSpPr>
        <p:spPr bwMode="auto">
          <a:xfrm>
            <a:off x="3175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Rectangle 47"/>
          <p:cNvSpPr>
            <a:spLocks noChangeArrowheads="1"/>
          </p:cNvSpPr>
          <p:nvPr/>
        </p:nvSpPr>
        <p:spPr bwMode="auto">
          <a:xfrm>
            <a:off x="3175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6148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88" y="92075"/>
            <a:ext cx="633412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8275" y="160338"/>
            <a:ext cx="49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-19050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34"/>
          <p:cNvSpPr>
            <a:spLocks noChangeArrowheads="1"/>
          </p:cNvSpPr>
          <p:nvPr/>
        </p:nvSpPr>
        <p:spPr bwMode="auto">
          <a:xfrm>
            <a:off x="3175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615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475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91475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B0E8D14C-7E9F-4070-A1A4-E837B57BF8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Rectangle 34"/>
          <p:cNvSpPr>
            <a:spLocks noChangeArrowheads="1"/>
          </p:cNvSpPr>
          <p:nvPr/>
        </p:nvSpPr>
        <p:spPr bwMode="auto">
          <a:xfrm>
            <a:off x="18319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ITER – Machine Protection</a:t>
            </a: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3048000" y="1371600"/>
            <a:ext cx="49530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1. Risks and Beam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Magnetic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Stored Beam Energy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Beam Related Machine Protection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2. The Beam Interlock System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Specification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Implementation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Critical Path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  <a:defRPr/>
            </a:pPr>
            <a:r>
              <a:rPr lang="en-US" sz="1800" b="1" dirty="0">
                <a:solidFill>
                  <a:srgbClr val="000099"/>
                </a:solidFill>
                <a:latin typeface="+mn-lt"/>
              </a:rPr>
              <a:t>3. Dependable Design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Requirements, Specifications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Studies ,FMECA, Testing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lang="en-US" sz="1800" b="1" dirty="0">
                <a:solidFill>
                  <a:srgbClr val="6666FF"/>
                </a:solidFill>
                <a:latin typeface="+mn-lt"/>
              </a:rPr>
              <a:t>Operational Influence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cs-ccr-oas1.cern.ch/pls/htmldb_dbabco/f?p=pmdatabase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lhc-mpwg-reliability.web.cern.ch/lhc-mpwg-reliability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ChangeArrowheads="1"/>
          </p:cNvSpPr>
          <p:nvPr/>
        </p:nvSpPr>
        <p:spPr bwMode="auto">
          <a:xfrm>
            <a:off x="147638" y="5538788"/>
            <a:ext cx="5062537" cy="1077912"/>
          </a:xfrm>
          <a:prstGeom prst="rect">
            <a:avLst/>
          </a:prstGeom>
          <a:solidFill>
            <a:srgbClr val="6699FF">
              <a:alpha val="69803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Review of Protection Dumps in 2010</a:t>
            </a:r>
          </a:p>
          <a:p>
            <a:pPr eaLnBrk="0" hangingPunct="0"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Analysis of suspicious events, are there potential holes ?</a:t>
            </a:r>
          </a:p>
          <a:p>
            <a:pPr eaLnBrk="0" hangingPunct="0"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Are tools and procedures adequate? </a:t>
            </a:r>
          </a:p>
          <a:p>
            <a:pPr eaLnBrk="0" hangingPunct="0"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Envisaged changes for 2011 run </a:t>
            </a:r>
            <a:endParaRPr lang="en-US" dirty="0">
              <a:solidFill>
                <a:schemeClr val="bg1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Envisaged improvements for 2011 – </a:t>
            </a:r>
            <a:r>
              <a:rPr lang="en-US" dirty="0" err="1" smtClean="0"/>
              <a:t>ctd</a:t>
            </a:r>
            <a:r>
              <a:rPr lang="en-US" dirty="0" smtClean="0"/>
              <a:t>..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942975"/>
            <a:ext cx="8686800" cy="5334000"/>
          </a:xfrm>
        </p:spPr>
        <p:txBody>
          <a:bodyPr/>
          <a:lstStyle/>
          <a:p>
            <a:r>
              <a:rPr lang="en-US" sz="1600" dirty="0" smtClean="0"/>
              <a:t>Extend possibilities to view and correlate data for more efficient analysis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sz="1600" dirty="0" smtClean="0">
                <a:solidFill>
                  <a:srgbClr val="062F67"/>
                </a:solidFill>
              </a:rPr>
              <a:t>PM data will be sent from</a:t>
            </a:r>
            <a:r>
              <a:rPr lang="en-US" sz="1600" dirty="0" smtClean="0">
                <a:solidFill>
                  <a:srgbClr val="3366FF"/>
                </a:solidFill>
              </a:rPr>
              <a:t> interlocked BPMs in IR6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sz="1600" dirty="0" smtClean="0">
                <a:solidFill>
                  <a:srgbClr val="062F67"/>
                </a:solidFill>
              </a:rPr>
              <a:t>New </a:t>
            </a:r>
            <a:r>
              <a:rPr lang="en-US" sz="1600" dirty="0" smtClean="0">
                <a:solidFill>
                  <a:srgbClr val="3366FF"/>
                </a:solidFill>
              </a:rPr>
              <a:t>analysis</a:t>
            </a:r>
            <a:r>
              <a:rPr lang="en-US" sz="1600" dirty="0" smtClean="0">
                <a:solidFill>
                  <a:srgbClr val="062F67"/>
                </a:solidFill>
              </a:rPr>
              <a:t> modules for </a:t>
            </a:r>
            <a:r>
              <a:rPr lang="en-US" sz="1600" dirty="0" smtClean="0">
                <a:solidFill>
                  <a:srgbClr val="3366FF"/>
                </a:solidFill>
              </a:rPr>
              <a:t>Tune, BLM and Collimators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sz="1600" dirty="0" smtClean="0">
                <a:solidFill>
                  <a:srgbClr val="062F67"/>
                </a:solidFill>
              </a:rPr>
              <a:t>If possible </a:t>
            </a:r>
            <a:r>
              <a:rPr lang="en-US" sz="1600" dirty="0" smtClean="0">
                <a:solidFill>
                  <a:srgbClr val="3366FF"/>
                </a:solidFill>
              </a:rPr>
              <a:t>adding vacuum info in PM to correlate with e.g. BLM data (e-cloud)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sz="1600" dirty="0" smtClean="0">
                <a:solidFill>
                  <a:srgbClr val="3366FF"/>
                </a:solidFill>
              </a:rPr>
              <a:t>BLM data has vital importance for understanding of events</a:t>
            </a:r>
            <a:r>
              <a:rPr lang="en-US" sz="1600" dirty="0" smtClean="0">
                <a:solidFill>
                  <a:srgbClr val="062F67"/>
                </a:solidFill>
              </a:rPr>
              <a:t>, not only around dump but over whole fills (UFO search, etc…)</a:t>
            </a:r>
          </a:p>
          <a:p>
            <a:pPr lvl="2">
              <a:lnSpc>
                <a:spcPct val="80000"/>
              </a:lnSpc>
              <a:buFont typeface="Arial" charset="0"/>
              <a:buChar char="•"/>
            </a:pPr>
            <a:r>
              <a:rPr lang="en-US" sz="1600" dirty="0" smtClean="0">
                <a:solidFill>
                  <a:srgbClr val="062F67"/>
                </a:solidFill>
              </a:rPr>
              <a:t>Play-back of BLM signals as a function of time (new application by Fabio)</a:t>
            </a:r>
          </a:p>
          <a:p>
            <a:pPr lvl="2">
              <a:lnSpc>
                <a:spcPct val="80000"/>
              </a:lnSpc>
              <a:buFont typeface="Arial" charset="0"/>
              <a:buChar char="•"/>
            </a:pPr>
            <a:r>
              <a:rPr lang="en-US" sz="1600" dirty="0" smtClean="0">
                <a:solidFill>
                  <a:srgbClr val="062F67"/>
                </a:solidFill>
              </a:rPr>
              <a:t>(Very) time-consuming data extraction from Logging DB  -&gt; Alternative data structures / extraction possibilities to be studied?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sz="1600" dirty="0" smtClean="0">
                <a:solidFill>
                  <a:srgbClr val="062F67"/>
                </a:solidFill>
              </a:rPr>
              <a:t>Introduce </a:t>
            </a:r>
            <a:r>
              <a:rPr lang="en-US" sz="1600" dirty="0" smtClean="0">
                <a:solidFill>
                  <a:srgbClr val="3366FF"/>
                </a:solidFill>
              </a:rPr>
              <a:t>‘alternative’ x-scales for PM data</a:t>
            </a:r>
            <a:r>
              <a:rPr lang="en-US" sz="1600" dirty="0" smtClean="0">
                <a:solidFill>
                  <a:srgbClr val="062F67"/>
                </a:solidFill>
              </a:rPr>
              <a:t>, i.e. translate e.g. turn by turn data into time series data to </a:t>
            </a:r>
            <a:r>
              <a:rPr lang="en-US" sz="1600" dirty="0" smtClean="0">
                <a:solidFill>
                  <a:srgbClr val="3366FF"/>
                </a:solidFill>
              </a:rPr>
              <a:t>correlate beam data against power converters, etc...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sz="1600" dirty="0" smtClean="0">
                <a:solidFill>
                  <a:srgbClr val="062F67"/>
                </a:solidFill>
              </a:rPr>
              <a:t>Ultimate goal to </a:t>
            </a:r>
            <a:r>
              <a:rPr lang="en-US" sz="1600" dirty="0" smtClean="0">
                <a:solidFill>
                  <a:srgbClr val="3366FF"/>
                </a:solidFill>
              </a:rPr>
              <a:t>correlate PM data with Logging Data (needs common data formats,…)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endParaRPr lang="en-US" sz="1600" dirty="0" smtClean="0">
              <a:solidFill>
                <a:srgbClr val="062F67"/>
              </a:solidFill>
            </a:endParaRPr>
          </a:p>
          <a:p>
            <a:pPr lvl="1">
              <a:buFont typeface="Arial" charset="0"/>
              <a:buChar char="•"/>
            </a:pPr>
            <a:endParaRPr lang="en-US" dirty="0" smtClean="0">
              <a:solidFill>
                <a:srgbClr val="062F67"/>
              </a:solidFill>
            </a:endParaRPr>
          </a:p>
          <a:p>
            <a:endParaRPr lang="en-US" dirty="0" smtClean="0"/>
          </a:p>
        </p:txBody>
      </p:sp>
      <p:pic>
        <p:nvPicPr>
          <p:cNvPr id="2150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7514" y="4136239"/>
            <a:ext cx="2594516" cy="2132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6731" y="3973286"/>
            <a:ext cx="3548951" cy="2494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33810" y="4855029"/>
            <a:ext cx="2012720" cy="1654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30285" y="3933042"/>
            <a:ext cx="3224893" cy="2084718"/>
          </a:xfrm>
          <a:prstGeom prst="rect">
            <a:avLst/>
          </a:prstGeom>
          <a:noFill/>
        </p:spPr>
      </p:pic>
      <p:pic>
        <p:nvPicPr>
          <p:cNvPr id="6" name="Picture 5" descr="shopping_cart_raci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55971" y="5018730"/>
            <a:ext cx="890814" cy="803541"/>
          </a:xfrm>
          <a:prstGeom prst="rect">
            <a:avLst/>
          </a:prstGeom>
          <a:noFill/>
          <a:scene3d>
            <a:camera prst="orthographicFront">
              <a:rot lat="0" lon="10799999" rev="0"/>
            </a:camera>
            <a:lightRig rig="threePt" dir="t"/>
          </a:scene3d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  <a:endParaRPr lang="en-GB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B17465-AFED-415F-99C9-343918A8C59A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732517" y="1184274"/>
            <a:ext cx="759301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endParaRPr lang="en-US" dirty="0">
              <a:solidFill>
                <a:srgbClr val="062F67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LHC Machine Protection Systems have been working extremely well during 2010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run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thanks to a lot of commitment and rigor of operation crews and MPS experts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endParaRPr lang="en-US" dirty="0">
              <a:solidFill>
                <a:srgbClr val="3366FF"/>
              </a:solidFill>
              <a:latin typeface="Calibri" pitchFamily="34" charset="0"/>
            </a:endParaRPr>
          </a:p>
          <a:p>
            <a:pPr algn="ctr"/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Most failures are captured before effects on beam are seen,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still no </a:t>
            </a: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quenches with circulating beam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 (with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~ 30MJ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per beam and 10mJ for quenching a magnet)</a:t>
            </a:r>
          </a:p>
          <a:p>
            <a:pPr algn="ctr"/>
            <a:endParaRPr lang="en-US" dirty="0">
              <a:solidFill>
                <a:srgbClr val="062F67"/>
              </a:solidFill>
              <a:latin typeface="Calibri" pitchFamily="34" charset="0"/>
            </a:endParaRPr>
          </a:p>
          <a:p>
            <a:pPr algn="ctr"/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Beam dumps above injection are rigorously analyzed,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we can do better at injection</a:t>
            </a: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 (avoiding repetitive tries without identifying the cause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</a:p>
          <a:p>
            <a:pPr algn="ctr"/>
            <a:endParaRPr lang="en-US" dirty="0" smtClean="0">
              <a:solidFill>
                <a:srgbClr val="3366FF"/>
              </a:solidFill>
              <a:latin typeface="Calibri" pitchFamily="34" charset="0"/>
            </a:endParaRPr>
          </a:p>
          <a:p>
            <a:pPr algn="ctr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Still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a lot of room for improving tools for more efficient and automated analysis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  <a:p>
            <a:pPr algn="ctr"/>
            <a:endParaRPr lang="en-US" dirty="0">
              <a:solidFill>
                <a:srgbClr val="062F67"/>
              </a:solidFill>
              <a:latin typeface="Calibri" pitchFamily="34" charset="0"/>
            </a:endParaRPr>
          </a:p>
          <a:p>
            <a:pPr algn="ctr"/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No evidence of major loopholes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 or uncovered risks, but bypassing of protection layers was/is still possible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-&gt; Follow-up of MPS Review recommendations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  <a:p>
            <a:pPr algn="ctr"/>
            <a:endParaRPr lang="en-US" dirty="0">
              <a:solidFill>
                <a:srgbClr val="062F67"/>
              </a:solidFill>
              <a:latin typeface="Calibri" pitchFamily="34" charset="0"/>
            </a:endParaRPr>
          </a:p>
          <a:p>
            <a:pPr algn="ctr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Still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we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have to remain vigilant to 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</a:rPr>
              <a:t>maintain current level of dependability of MPS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systems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, especially when entering longer periods of ‘stable running’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  <a:p>
            <a:pPr algn="ctr"/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A1A56CA4-9E8A-4911-AC82-2F2D4A8CC8D2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12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52400" y="2582863"/>
            <a:ext cx="8991600" cy="349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endParaRPr lang="en-US" sz="2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r>
              <a:rPr lang="en-US" sz="3200">
                <a:solidFill>
                  <a:srgbClr val="062F67"/>
                </a:solidFill>
                <a:latin typeface="Calibri" pitchFamily="34" charset="0"/>
              </a:rPr>
              <a:t>Thanks a lot for your attention</a:t>
            </a:r>
          </a:p>
          <a:p>
            <a:pPr algn="ctr" eaLnBrk="0" hangingPunct="0"/>
            <a:endParaRPr lang="en-US" sz="32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2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  <a:p>
            <a:pPr algn="ctr" eaLnBrk="0" hangingPunct="0"/>
            <a:endParaRPr lang="en-US" sz="1400">
              <a:solidFill>
                <a:srgbClr val="062F67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 of Protection dumps</a:t>
            </a:r>
            <a:endParaRPr lang="en-GB" smtClean="0"/>
          </a:p>
        </p:txBody>
      </p:sp>
      <p:sp>
        <p:nvSpPr>
          <p:cNvPr id="3" name="Slide Number Placeholder 2"/>
          <p:cNvSpPr txBox="1">
            <a:spLocks noGrp="1"/>
          </p:cNvSpPr>
          <p:nvPr/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fld id="{4A1F6B23-41F4-4CAD-9D5B-83F1952A559F}" type="slidenum">
              <a:rPr lang="en-US" sz="1100">
                <a:solidFill>
                  <a:schemeClr val="bg1"/>
                </a:solidFill>
                <a:latin typeface="+mn-lt"/>
              </a:rPr>
              <a:pPr algn="ctr">
                <a:defRPr/>
              </a:pPr>
              <a:t>2</a:t>
            </a:fld>
            <a:endParaRPr lang="en-US" sz="1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93699" y="828675"/>
            <a:ext cx="833664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During 2010 run we counted </a:t>
            </a:r>
          </a:p>
          <a:p>
            <a:pPr lvl="1" eaLnBrk="0" hangingPunct="0">
              <a:buFont typeface="Arial" charset="0"/>
              <a:buChar char="•"/>
            </a:pPr>
            <a:r>
              <a:rPr lang="en-US" dirty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 1280 breaking of beam permit loops</a:t>
            </a:r>
          </a:p>
          <a:p>
            <a:pPr lvl="1" eaLnBrk="0" hangingPunct="0">
              <a:buFont typeface="Arial" charset="0"/>
              <a:buChar char="•"/>
            </a:pPr>
            <a:r>
              <a:rPr lang="en-US" dirty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 640 with beam in the machine</a:t>
            </a:r>
          </a:p>
          <a:p>
            <a:pPr lvl="1" eaLnBrk="0" hangingPunct="0">
              <a:buFont typeface="Arial" charset="0"/>
              <a:buChar char="•"/>
            </a:pPr>
            <a:r>
              <a:rPr lang="en-US" dirty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 370 where the energy ramp had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started</a:t>
            </a:r>
          </a:p>
          <a:p>
            <a:pPr eaLnBrk="0" hangingPunct="0"/>
            <a:r>
              <a:rPr lang="en-US" dirty="0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Each dump is exercising parts of the machine protection infrastructure and used to assess the correctness of its response</a:t>
            </a:r>
            <a:endParaRPr lang="en-US" dirty="0" smtClean="0">
              <a:solidFill>
                <a:srgbClr val="0070C0"/>
              </a:solidFill>
              <a:latin typeface="Calibri" pitchFamily="34" charset="0"/>
              <a:cs typeface="Arial" charset="0"/>
            </a:endParaRPr>
          </a:p>
          <a:p>
            <a:pPr lvl="1" eaLnBrk="0" hangingPunct="0"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 Dump summary is stored in database (time, cause, intensities, energy, operator comments, classifications, fill duration/integrated luminosity…) </a:t>
            </a:r>
            <a:r>
              <a:rPr lang="en-US" dirty="0" smtClean="0">
                <a:solidFill>
                  <a:schemeClr val="accent5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 sz="900" dirty="0" smtClean="0">
                <a:solidFill>
                  <a:schemeClr val="accent5"/>
                </a:solidFill>
                <a:latin typeface="+mj-lt"/>
                <a:cs typeface="Arial" charset="0"/>
              </a:rPr>
              <a:t>- </a:t>
            </a:r>
            <a:r>
              <a:rPr lang="en-US" sz="900" b="1" dirty="0" smtClean="0">
                <a:latin typeface="+mj-lt"/>
                <a:hlinkClick r:id="rId2" tooltip="https://cs-ccr-oas1.cern.ch/pls/htmldb_dbabco/f?p=pmdatabase"/>
              </a:rPr>
              <a:t>https://cs-ccr-oas1.cern.ch/pls/htmldb_dbabco/f?p=pmdatabase</a:t>
            </a:r>
            <a:endParaRPr lang="en-US" dirty="0" smtClean="0">
              <a:solidFill>
                <a:schemeClr val="accent5"/>
              </a:solidFill>
              <a:latin typeface="+mj-lt"/>
              <a:cs typeface="Arial" charset="0"/>
            </a:endParaRPr>
          </a:p>
          <a:p>
            <a:pPr eaLnBrk="0" hangingPunct="0"/>
            <a:endParaRPr lang="en-US" dirty="0">
              <a:solidFill>
                <a:schemeClr val="accent5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4340" name="Text Box 11"/>
          <p:cNvSpPr txBox="1">
            <a:spLocks noChangeArrowheads="1"/>
          </p:cNvSpPr>
          <p:nvPr/>
        </p:nvSpPr>
        <p:spPr bwMode="auto">
          <a:xfrm>
            <a:off x="8686800" y="6324600"/>
            <a:ext cx="457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[11]</a:t>
            </a:r>
          </a:p>
        </p:txBody>
      </p:sp>
      <p:pic>
        <p:nvPicPr>
          <p:cNvPr id="32776" name="Picture 8"/>
          <p:cNvPicPr>
            <a:picLocks noChangeAspect="1" noChangeArrowheads="1"/>
          </p:cNvPicPr>
          <p:nvPr/>
        </p:nvPicPr>
        <p:blipFill>
          <a:blip r:embed="rId3" cstate="print"/>
          <a:srcRect b="5059"/>
          <a:stretch>
            <a:fillRect/>
          </a:stretch>
        </p:blipFill>
        <p:spPr bwMode="auto">
          <a:xfrm>
            <a:off x="3406391" y="4565022"/>
            <a:ext cx="5518534" cy="2027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558771" y="3033204"/>
            <a:ext cx="37814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Arial" charset="0"/>
              </a:rPr>
              <a:t>Breaking of BPLs in 2010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186791" y="4807877"/>
            <a:ext cx="37814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400" dirty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Breaking of BPLs above injection current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0" y="2875502"/>
          <a:ext cx="6504004" cy="1927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26" name="Picture 2" descr="830125508@04112010-2C0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267" y="3048528"/>
            <a:ext cx="4325275" cy="314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830125508@04112010-2BF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71641" y="3063950"/>
            <a:ext cx="4572000" cy="3176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 bwMode="auto">
          <a:xfrm>
            <a:off x="-11151" y="6144321"/>
            <a:ext cx="9144000" cy="46835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Machine ‘availability’ seen from PM</a:t>
            </a:r>
          </a:p>
        </p:txBody>
      </p:sp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7428" y="2776914"/>
            <a:ext cx="6585858" cy="369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contourClr>
              <a:schemeClr val="bg1"/>
            </a:contourClr>
          </a:sp3d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46088" y="1023938"/>
            <a:ext cx="843597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US" sz="1800" dirty="0" smtClean="0">
                <a:solidFill>
                  <a:srgbClr val="062F67"/>
                </a:solidFill>
                <a:latin typeface="Calibri" pitchFamily="34" charset="0"/>
              </a:rPr>
              <a:t>	(</a:t>
            </a:r>
            <a:r>
              <a:rPr lang="en-US" sz="1800" dirty="0">
                <a:solidFill>
                  <a:srgbClr val="062F67"/>
                </a:solidFill>
                <a:latin typeface="Calibri" pitchFamily="34" charset="0"/>
              </a:rPr>
              <a:t>Indirect) measure of machine availability: </a:t>
            </a:r>
            <a:r>
              <a:rPr lang="en-US" sz="1800" dirty="0">
                <a:solidFill>
                  <a:srgbClr val="3366FF"/>
                </a:solidFill>
                <a:latin typeface="Calibri" pitchFamily="34" charset="0"/>
              </a:rPr>
              <a:t>fraction of fills terminated with </a:t>
            </a:r>
            <a:r>
              <a:rPr lang="en-US" sz="1800" dirty="0" smtClean="0">
                <a:solidFill>
                  <a:srgbClr val="3366FF"/>
                </a:solidFill>
                <a:latin typeface="Calibri" pitchFamily="34" charset="0"/>
              </a:rPr>
              <a:t>a programmed dump (counted from a given date until the end of the 2010 run) </a:t>
            </a:r>
          </a:p>
          <a:p>
            <a:pPr marL="1257300" lvl="2" indent="-342900" eaLnBrk="0" hangingPunct="0">
              <a:spcBef>
                <a:spcPct val="200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  <a:latin typeface="Calibri" pitchFamily="34" charset="0"/>
              </a:rPr>
              <a:t>Yearly average:  </a:t>
            </a:r>
            <a:r>
              <a:rPr lang="en-US" sz="1800" dirty="0" smtClean="0">
                <a:solidFill>
                  <a:srgbClr val="3366FF"/>
                </a:solidFill>
                <a:latin typeface="Calibri" pitchFamily="34" charset="0"/>
              </a:rPr>
              <a:t>8% of all fills, </a:t>
            </a:r>
            <a:r>
              <a:rPr lang="en-US" sz="1800" dirty="0" smtClean="0">
                <a:solidFill>
                  <a:srgbClr val="C00000"/>
                </a:solidFill>
                <a:latin typeface="Calibri" pitchFamily="34" charset="0"/>
              </a:rPr>
              <a:t>17% of ramped fills</a:t>
            </a:r>
          </a:p>
          <a:p>
            <a:pPr marL="1257300" lvl="2" indent="-342900" eaLnBrk="0" hangingPunct="0">
              <a:spcBef>
                <a:spcPct val="200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  <a:latin typeface="Calibri" pitchFamily="34" charset="0"/>
              </a:rPr>
              <a:t>During Ion run:  </a:t>
            </a:r>
            <a:r>
              <a:rPr lang="en-US" sz="1800" dirty="0" smtClean="0">
                <a:solidFill>
                  <a:srgbClr val="3366FF"/>
                </a:solidFill>
                <a:latin typeface="Calibri" pitchFamily="34" charset="0"/>
              </a:rPr>
              <a:t>23% of all fills, </a:t>
            </a:r>
            <a:r>
              <a:rPr lang="en-US" sz="1800" dirty="0" smtClean="0">
                <a:solidFill>
                  <a:srgbClr val="C00000"/>
                </a:solidFill>
                <a:latin typeface="Calibri" pitchFamily="34" charset="0"/>
              </a:rPr>
              <a:t>38% of ramped fills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US" sz="1800" dirty="0" smtClean="0">
                <a:solidFill>
                  <a:srgbClr val="C00000"/>
                </a:solidFill>
                <a:latin typeface="Calibri" pitchFamily="34" charset="0"/>
              </a:rPr>
              <a:t>	</a:t>
            </a:r>
            <a:r>
              <a:rPr lang="en-US" sz="1800" dirty="0" smtClean="0">
                <a:solidFill>
                  <a:srgbClr val="3366FF"/>
                </a:solidFill>
                <a:latin typeface="Calibri" pitchFamily="34" charset="0"/>
              </a:rPr>
              <a:t>Confirms steep learning curve in addition to intensity increase of factor &gt;10</a:t>
            </a:r>
            <a:r>
              <a:rPr lang="en-US" sz="1800" baseline="30000" dirty="0" smtClean="0">
                <a:solidFill>
                  <a:srgbClr val="3366FF"/>
                </a:solidFill>
                <a:latin typeface="Calibri" pitchFamily="34" charset="0"/>
              </a:rPr>
              <a:t>4</a:t>
            </a:r>
            <a:endParaRPr lang="en-US" sz="1800" baseline="30000" dirty="0">
              <a:solidFill>
                <a:srgbClr val="3366FF"/>
              </a:solidFill>
              <a:latin typeface="Calibri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endParaRPr lang="en-US" sz="2000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449746" y="4937366"/>
            <a:ext cx="31369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  <a:defRPr/>
            </a:pPr>
            <a:r>
              <a:rPr lang="en-US" kern="0" dirty="0">
                <a:solidFill>
                  <a:srgbClr val="3366FF"/>
                </a:solidFill>
                <a:latin typeface="+mn-lt"/>
              </a:rPr>
              <a:t>All fills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614947" y="4122521"/>
            <a:ext cx="31369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  <a:defRPr/>
            </a:pPr>
            <a:r>
              <a:rPr lang="en-US" kern="0" dirty="0">
                <a:solidFill>
                  <a:srgbClr val="C00000"/>
                </a:solidFill>
                <a:latin typeface="+mn-lt"/>
              </a:rPr>
              <a:t>Fills where ramp has started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793631" y="6254529"/>
            <a:ext cx="31369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  <a:defRPr/>
            </a:pPr>
            <a:endParaRPr lang="en-US" kern="0" dirty="0">
              <a:solidFill>
                <a:srgbClr val="3366FF"/>
              </a:solidFill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 dirty="0" smtClean="0"/>
              <a:t>Main challenges during 2010 run (&gt; injection)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5052" y="2330056"/>
            <a:ext cx="5207000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2490" y="1601394"/>
            <a:ext cx="31369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US" sz="1400" dirty="0">
                <a:solidFill>
                  <a:srgbClr val="062F67"/>
                </a:solidFill>
                <a:latin typeface="Calibri" pitchFamily="34" charset="0"/>
              </a:rPr>
              <a:t>SIS (</a:t>
            </a:r>
            <a:r>
              <a:rPr lang="en-US" sz="1400" dirty="0">
                <a:solidFill>
                  <a:srgbClr val="3366FF"/>
                </a:solidFill>
                <a:latin typeface="Calibri" pitchFamily="34" charset="0"/>
              </a:rPr>
              <a:t>TCDQ Position</a:t>
            </a:r>
            <a:r>
              <a:rPr lang="en-US" sz="1400" dirty="0">
                <a:solidFill>
                  <a:srgbClr val="062F67"/>
                </a:solidFill>
                <a:latin typeface="Calibri" pitchFamily="34" charset="0"/>
              </a:rPr>
              <a:t>, missing energy)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US" sz="1400" dirty="0">
                <a:solidFill>
                  <a:srgbClr val="062F67"/>
                </a:solidFill>
                <a:latin typeface="Calibri" pitchFamily="34" charset="0"/>
              </a:rPr>
              <a:t>Magnet Powering (</a:t>
            </a:r>
            <a:r>
              <a:rPr lang="en-US" sz="1400" dirty="0">
                <a:solidFill>
                  <a:srgbClr val="3366FF"/>
                </a:solidFill>
                <a:latin typeface="Calibri" pitchFamily="34" charset="0"/>
              </a:rPr>
              <a:t>Orbit Feedback</a:t>
            </a:r>
            <a:r>
              <a:rPr lang="en-US" sz="1400" dirty="0">
                <a:solidFill>
                  <a:srgbClr val="062F67"/>
                </a:solidFill>
                <a:latin typeface="Calibri" pitchFamily="34" charset="0"/>
              </a:rPr>
              <a:t>, etc..)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US" sz="1400" dirty="0">
                <a:solidFill>
                  <a:srgbClr val="3366FF"/>
                </a:solidFill>
                <a:latin typeface="Calibri" pitchFamily="34" charset="0"/>
              </a:rPr>
              <a:t>Collimator interlocks</a:t>
            </a:r>
            <a:r>
              <a:rPr lang="en-US" sz="1400" dirty="0">
                <a:solidFill>
                  <a:srgbClr val="062F67"/>
                </a:solidFill>
                <a:latin typeface="Calibri" pitchFamily="34" charset="0"/>
              </a:rPr>
              <a:t> during ramp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27915" y="3201594"/>
            <a:ext cx="233838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Magnet Powering (</a:t>
            </a:r>
            <a:r>
              <a:rPr lang="en-US" sz="1400" dirty="0">
                <a:solidFill>
                  <a:srgbClr val="3366FF"/>
                </a:solidFill>
                <a:latin typeface="Calibri" pitchFamily="34" charset="0"/>
              </a:rPr>
              <a:t>OFB/QFB</a:t>
            </a: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, QPS sector trip, ..)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Loss Maps, </a:t>
            </a:r>
            <a:r>
              <a:rPr lang="en-US" sz="1400" dirty="0">
                <a:solidFill>
                  <a:srgbClr val="3366FF"/>
                </a:solidFill>
                <a:latin typeface="Calibri" pitchFamily="34" charset="0"/>
              </a:rPr>
              <a:t>Collimator setup</a:t>
            </a: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, Fast losses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US" sz="1400" dirty="0">
                <a:solidFill>
                  <a:srgbClr val="3366FF"/>
                </a:solidFill>
                <a:latin typeface="Calibri" pitchFamily="34" charset="0"/>
              </a:rPr>
              <a:t>ATLAS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359477" y="5474894"/>
            <a:ext cx="42672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US" sz="1400" dirty="0">
                <a:solidFill>
                  <a:srgbClr val="3366FF"/>
                </a:solidFill>
                <a:latin typeface="Calibri" pitchFamily="34" charset="0"/>
              </a:rPr>
              <a:t>Magnet Powering</a:t>
            </a: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 (Mostly PC issues + FB, CRYO,..)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US" sz="1400" dirty="0">
                <a:solidFill>
                  <a:srgbClr val="3366FF"/>
                </a:solidFill>
                <a:latin typeface="Calibri" pitchFamily="34" charset="0"/>
              </a:rPr>
              <a:t>Fast losses</a:t>
            </a: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, loss maps,… 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SW Permits (</a:t>
            </a:r>
            <a:r>
              <a:rPr lang="en-US" sz="1400" dirty="0">
                <a:solidFill>
                  <a:srgbClr val="3366FF"/>
                </a:solidFill>
                <a:latin typeface="Calibri" pitchFamily="34" charset="0"/>
              </a:rPr>
              <a:t>TCDQ position</a:t>
            </a: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, trip of DOCs)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77877" y="5514581"/>
            <a:ext cx="42672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US" sz="1400" dirty="0">
                <a:solidFill>
                  <a:srgbClr val="3366FF"/>
                </a:solidFill>
                <a:latin typeface="Calibri" pitchFamily="34" charset="0"/>
              </a:rPr>
              <a:t>Loss maps</a:t>
            </a: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, wire scanner tests, collimators moving… 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SW Permits (</a:t>
            </a:r>
            <a:r>
              <a:rPr lang="en-US" sz="1400" dirty="0">
                <a:solidFill>
                  <a:srgbClr val="3366FF"/>
                </a:solidFill>
                <a:latin typeface="Calibri" pitchFamily="34" charset="0"/>
              </a:rPr>
              <a:t>TCDQ position</a:t>
            </a: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,…)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Magnet Powering (Mostly </a:t>
            </a:r>
            <a:r>
              <a:rPr lang="en-US" sz="1400" dirty="0">
                <a:solidFill>
                  <a:srgbClr val="3366FF"/>
                </a:solidFill>
                <a:latin typeface="Calibri" pitchFamily="34" charset="0"/>
              </a:rPr>
              <a:t>PC issues</a:t>
            </a: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, …) 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1827" y="1983981"/>
            <a:ext cx="360521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US" sz="1400" dirty="0">
                <a:solidFill>
                  <a:srgbClr val="002060"/>
                </a:solidFill>
              </a:rPr>
              <a:t>&gt;&gt; </a:t>
            </a:r>
            <a:r>
              <a:rPr lang="en-US" sz="1400" dirty="0">
                <a:solidFill>
                  <a:srgbClr val="3366FF"/>
                </a:solidFill>
                <a:latin typeface="Calibri" pitchFamily="34" charset="0"/>
              </a:rPr>
              <a:t>Fast Losses</a:t>
            </a: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 (UFOs) 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Magnet Powering (</a:t>
            </a:r>
            <a:r>
              <a:rPr lang="en-US" sz="1400" dirty="0">
                <a:solidFill>
                  <a:srgbClr val="3366FF"/>
                </a:solidFill>
                <a:latin typeface="Calibri" pitchFamily="34" charset="0"/>
              </a:rPr>
              <a:t>QPS</a:t>
            </a: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, CRYO, PC,.. )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SW Permit (</a:t>
            </a:r>
            <a:r>
              <a:rPr lang="en-US" sz="1400" dirty="0">
                <a:solidFill>
                  <a:srgbClr val="3366FF"/>
                </a:solidFill>
                <a:latin typeface="Calibri" pitchFamily="34" charset="0"/>
              </a:rPr>
              <a:t>Orbit</a:t>
            </a: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, BLM lost in IR7…)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US" sz="1400" dirty="0">
                <a:solidFill>
                  <a:srgbClr val="3366FF"/>
                </a:solidFill>
                <a:latin typeface="Calibri" pitchFamily="34" charset="0"/>
              </a:rPr>
              <a:t>Electrical Perturbations</a:t>
            </a:r>
            <a:r>
              <a:rPr lang="en-US" sz="1400" dirty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56480" y="945880"/>
            <a:ext cx="8636736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</a:pPr>
            <a:r>
              <a:rPr lang="en-US" sz="1800" dirty="0" smtClean="0">
                <a:solidFill>
                  <a:srgbClr val="062F67"/>
                </a:solidFill>
                <a:latin typeface="Calibri" pitchFamily="34" charset="0"/>
              </a:rPr>
              <a:t>Beam dumps as a function of beam mode for fills where energy ramp started and main causes of loosing the beams… </a:t>
            </a:r>
            <a:endParaRPr lang="en-US" sz="2000" dirty="0">
              <a:solidFill>
                <a:srgbClr val="3366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BLMs as ‘ultimate’ protection?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9D5A83-1B81-42CC-B5C6-204DAB57E76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10465"/>
          <a:stretch>
            <a:fillRect/>
          </a:stretch>
        </p:blipFill>
        <p:spPr bwMode="auto">
          <a:xfrm>
            <a:off x="868764" y="3362325"/>
            <a:ext cx="7847013" cy="3129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15943" y="1033986"/>
            <a:ext cx="843597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62F67"/>
                </a:solidFill>
                <a:latin typeface="Calibri" pitchFamily="34" charset="0"/>
              </a:rPr>
              <a:t>During 2010 run, </a:t>
            </a:r>
            <a:r>
              <a:rPr lang="en-US" sz="1800" dirty="0" smtClean="0">
                <a:solidFill>
                  <a:srgbClr val="3366FF"/>
                </a:solidFill>
                <a:latin typeface="Calibri" pitchFamily="34" charset="0"/>
              </a:rPr>
              <a:t>47 dumps out of 370 Protection Dumps (above injection energy) triggered by BLMs, i.e. ~ 13% 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3366FF"/>
                </a:solidFill>
                <a:latin typeface="Calibri" pitchFamily="34" charset="0"/>
              </a:rPr>
              <a:t>Most of dumps prior to increase of BLM thresholds </a:t>
            </a:r>
            <a:r>
              <a:rPr lang="en-US" sz="1800" dirty="0" smtClean="0">
                <a:solidFill>
                  <a:srgbClr val="062F67"/>
                </a:solidFill>
                <a:latin typeface="Calibri" pitchFamily="34" charset="0"/>
              </a:rPr>
              <a:t>on various cold/warm elements (i.e. with very conservative thresholds)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3366FF"/>
                </a:solidFill>
                <a:latin typeface="Calibri" pitchFamily="34" charset="0"/>
              </a:rPr>
              <a:t>UFOs predominant</a:t>
            </a:r>
            <a:r>
              <a:rPr lang="en-US" sz="1800" dirty="0" smtClean="0">
                <a:solidFill>
                  <a:srgbClr val="062F67"/>
                </a:solidFill>
                <a:latin typeface="Calibri" pitchFamily="34" charset="0"/>
              </a:rPr>
              <a:t>, </a:t>
            </a:r>
            <a:r>
              <a:rPr lang="en-US" sz="1800" dirty="0" smtClean="0">
                <a:solidFill>
                  <a:srgbClr val="3366FF"/>
                </a:solidFill>
                <a:latin typeface="Calibri" pitchFamily="34" charset="0"/>
              </a:rPr>
              <a:t>remaining triggers mostly during MPS tests /setup </a:t>
            </a:r>
            <a:r>
              <a:rPr lang="en-US" sz="1800" dirty="0" smtClean="0">
                <a:solidFill>
                  <a:srgbClr val="062F67"/>
                </a:solidFill>
                <a:latin typeface="Calibri" pitchFamily="34" charset="0"/>
              </a:rPr>
              <a:t>such as loss maps, wire scanner / quench tests, etc… at moderate intensities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3366FF"/>
                </a:solidFill>
                <a:latin typeface="Calibri" pitchFamily="34" charset="0"/>
              </a:rPr>
              <a:t>All failures </a:t>
            </a:r>
            <a:r>
              <a:rPr lang="en-US" sz="1800" dirty="0" smtClean="0">
                <a:solidFill>
                  <a:srgbClr val="062F67"/>
                </a:solidFill>
                <a:latin typeface="Calibri" pitchFamily="34" charset="0"/>
              </a:rPr>
              <a:t>(including few ‘real’ equipment failures) </a:t>
            </a:r>
            <a:r>
              <a:rPr lang="en-US" sz="1800" dirty="0" smtClean="0">
                <a:solidFill>
                  <a:srgbClr val="3366FF"/>
                </a:solidFill>
                <a:latin typeface="Calibri" pitchFamily="34" charset="0"/>
              </a:rPr>
              <a:t>nicely captured by BLMs before quenching any magnet</a:t>
            </a:r>
            <a:r>
              <a:rPr lang="en-US" sz="1800" dirty="0" smtClean="0">
                <a:solidFill>
                  <a:srgbClr val="062F67"/>
                </a:solidFill>
                <a:latin typeface="Calibri" pitchFamily="34" charset="0"/>
              </a:rPr>
              <a:t> (QPS providing ‘ultimate’ redundancy)</a:t>
            </a:r>
            <a:endParaRPr lang="en-US" sz="1800" dirty="0">
              <a:solidFill>
                <a:srgbClr val="3366FF"/>
              </a:solidFill>
              <a:latin typeface="Calibri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endParaRPr lang="en-US" sz="2000" dirty="0">
              <a:solidFill>
                <a:srgbClr val="3366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Dependability of MPS during 2010 run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BA0914-4472-4E1A-A9C9-E5BD8890C2DB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 l="5455" r="4091"/>
          <a:stretch>
            <a:fillRect/>
          </a:stretch>
        </p:blipFill>
        <p:spPr bwMode="auto">
          <a:xfrm>
            <a:off x="47625" y="3087688"/>
            <a:ext cx="48355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0013" y="1963738"/>
            <a:ext cx="3816350" cy="258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66688" y="1090613"/>
            <a:ext cx="518477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Dependability</a:t>
            </a: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 / Availability </a:t>
            </a:r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of the machine protection systems has been a major design criteria</a:t>
            </a: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US">
                <a:solidFill>
                  <a:srgbClr val="3366FF"/>
                </a:solidFill>
                <a:latin typeface="Calibri" pitchFamily="34" charset="0"/>
                <a:cs typeface="Arial" charset="0"/>
              </a:rPr>
              <a:t>and subject to extensive studies</a:t>
            </a: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 and Failure mode, effects and criticality analysis (FMECA) - </a:t>
            </a:r>
            <a:r>
              <a:rPr lang="en-US" sz="1000">
                <a:solidFill>
                  <a:srgbClr val="062F67"/>
                </a:solidFill>
                <a:latin typeface="Calibri" pitchFamily="34" charset="0"/>
                <a:cs typeface="Arial" charset="0"/>
                <a:hlinkClick r:id="rId4"/>
              </a:rPr>
              <a:t>https://lhc-mpwg-reliability.web.cern.ch/lhc-mpwg-reliability/</a:t>
            </a:r>
            <a:r>
              <a:rPr lang="en-US">
                <a:solidFill>
                  <a:srgbClr val="062F67"/>
                </a:solidFill>
                <a:latin typeface="Calibri" pitchFamily="34" charset="0"/>
                <a:cs typeface="Arial" charset="0"/>
              </a:rPr>
              <a:t> </a:t>
            </a:r>
          </a:p>
        </p:txBody>
      </p:sp>
      <p:sp>
        <p:nvSpPr>
          <p:cNvPr id="32773" name="Rectangle 4"/>
          <p:cNvSpPr>
            <a:spLocks noChangeArrowheads="1"/>
          </p:cNvSpPr>
          <p:nvPr/>
        </p:nvSpPr>
        <p:spPr bwMode="auto">
          <a:xfrm>
            <a:off x="5054600" y="5092700"/>
            <a:ext cx="3941763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dirty="0">
                <a:solidFill>
                  <a:srgbClr val="062F67"/>
                </a:solidFill>
                <a:latin typeface="Calibri" pitchFamily="34" charset="0"/>
                <a:cs typeface="Arial" charset="0"/>
              </a:rPr>
              <a:t>After ~ 10 months of operation</a:t>
            </a:r>
          </a:p>
          <a:p>
            <a:pPr eaLnBrk="0" hangingPunct="0"/>
            <a:r>
              <a:rPr lang="en-US" dirty="0">
                <a:solidFill>
                  <a:srgbClr val="3366FF"/>
                </a:solidFill>
                <a:latin typeface="Calibri" pitchFamily="34" charset="0"/>
                <a:cs typeface="Arial" charset="0"/>
              </a:rPr>
              <a:t>Dependability studies for MPS systems seems to be confirmed (or be better)</a:t>
            </a:r>
          </a:p>
          <a:p>
            <a:pPr eaLnBrk="0" hangingPunct="0"/>
            <a:endParaRPr lang="en-US" sz="2000" dirty="0">
              <a:solidFill>
                <a:srgbClr val="3366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814388" y="6175375"/>
            <a:ext cx="3124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>
                <a:solidFill>
                  <a:srgbClr val="008000"/>
                </a:solidFill>
                <a:latin typeface="Calibri" pitchFamily="34" charset="0"/>
              </a:rPr>
              <a:t>Nota bene: Only counting fills &gt; injection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  <p:bldP spid="174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0386" y="922193"/>
            <a:ext cx="8686800" cy="5334000"/>
          </a:xfrm>
        </p:spPr>
        <p:txBody>
          <a:bodyPr/>
          <a:lstStyle/>
          <a:p>
            <a:r>
              <a:rPr lang="en-US" sz="1800" dirty="0" smtClean="0"/>
              <a:t>Dumps above 450 </a:t>
            </a:r>
            <a:r>
              <a:rPr lang="en-US" sz="1800" dirty="0" err="1" smtClean="0"/>
              <a:t>GeV</a:t>
            </a:r>
            <a:r>
              <a:rPr lang="en-US" sz="1800" dirty="0" smtClean="0"/>
              <a:t> are systematically analyzed by MPS experts</a:t>
            </a:r>
          </a:p>
          <a:p>
            <a:r>
              <a:rPr lang="en-US" sz="1800" dirty="0" smtClean="0"/>
              <a:t>At injection however little rigor is currently applied to fully understand the cause of event</a:t>
            </a:r>
          </a:p>
          <a:p>
            <a:pPr lvl="1">
              <a:buFont typeface="Arial" charset="0"/>
              <a:buChar char="•"/>
            </a:pPr>
            <a:r>
              <a:rPr lang="en-US" sz="1800" dirty="0" smtClean="0">
                <a:solidFill>
                  <a:srgbClr val="3366FF"/>
                </a:solidFill>
              </a:rPr>
              <a:t>Losing beam during/just after injection because of beam instabilities or fast kicks </a:t>
            </a:r>
          </a:p>
          <a:p>
            <a:pPr lvl="1">
              <a:buFont typeface="Arial" charset="0"/>
              <a:buChar char="•"/>
            </a:pPr>
            <a:r>
              <a:rPr lang="en-US" sz="1800" dirty="0" smtClean="0">
                <a:solidFill>
                  <a:srgbClr val="3366FF"/>
                </a:solidFill>
              </a:rPr>
              <a:t>Main causes are often wrong chromaticity, tune trims, quads at wrong current, low intensity on BPMs in IR6, injection losses, wrong timing tables,..…)</a:t>
            </a:r>
          </a:p>
          <a:p>
            <a:pPr lvl="1">
              <a:buFont typeface="Arial" charset="0"/>
              <a:buChar char="•"/>
            </a:pPr>
            <a:endParaRPr lang="en-US" sz="1000" dirty="0" smtClean="0"/>
          </a:p>
        </p:txBody>
      </p:sp>
      <p:pic>
        <p:nvPicPr>
          <p:cNvPr id="1028" name="Picture 4" descr="C:\Evian 2011\Beam_in_wrong_buck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6115" y="2867406"/>
            <a:ext cx="3592802" cy="3043537"/>
          </a:xfrm>
          <a:prstGeom prst="rect">
            <a:avLst/>
          </a:prstGeom>
          <a:noFill/>
        </p:spPr>
      </p:pic>
      <p:sp>
        <p:nvSpPr>
          <p:cNvPr id="1843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400" smtClean="0"/>
              <a:t>Are there any ‘suspicious events’, where are potential holes ?</a:t>
            </a:r>
          </a:p>
        </p:txBody>
      </p:sp>
      <p:pic>
        <p:nvPicPr>
          <p:cNvPr id="1026" name="Picture 2" descr="C:\Evian 2011\Wrong_Chromaticit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3872" y="2889119"/>
            <a:ext cx="3400396" cy="2866303"/>
          </a:xfrm>
          <a:prstGeom prst="rect">
            <a:avLst/>
          </a:prstGeom>
          <a:noFill/>
        </p:spPr>
      </p:pic>
      <p:pic>
        <p:nvPicPr>
          <p:cNvPr id="1027" name="Picture 3" descr="C:\Evian 2011\Orbit_Oscill_at_Inject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37360" y="3523201"/>
            <a:ext cx="3570721" cy="3021092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/>
          <p:nvPr/>
        </p:nvCxnSpPr>
        <p:spPr bwMode="auto">
          <a:xfrm rot="5400000">
            <a:off x="772888" y="4027714"/>
            <a:ext cx="870853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664029" y="4147457"/>
            <a:ext cx="588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  <a:latin typeface="+mn-lt"/>
              </a:rPr>
              <a:t>12mm</a:t>
            </a:r>
            <a:endParaRPr lang="en-US" dirty="0">
              <a:solidFill>
                <a:srgbClr val="C00000"/>
              </a:solidFill>
              <a:latin typeface="+mn-lt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rot="5400000">
            <a:off x="4839495" y="4457701"/>
            <a:ext cx="728552" cy="7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4659087" y="4310742"/>
            <a:ext cx="510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  <a:latin typeface="+mn-lt"/>
              </a:rPr>
              <a:t>2mm</a:t>
            </a:r>
            <a:endParaRPr lang="en-US" dirty="0">
              <a:solidFill>
                <a:srgbClr val="C00000"/>
              </a:solidFill>
              <a:latin typeface="+mn-lt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rot="16200000" flipH="1">
            <a:off x="6580414" y="3924300"/>
            <a:ext cx="947060" cy="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6509658" y="3886199"/>
            <a:ext cx="510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  <a:latin typeface="+mn-lt"/>
              </a:rPr>
              <a:t>5mm</a:t>
            </a:r>
            <a:endParaRPr lang="en-US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400" smtClean="0"/>
              <a:t>Are there any ‘suspicious events’, where are potential holes ?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7650" y="942975"/>
            <a:ext cx="8686800" cy="5334000"/>
          </a:xfrm>
        </p:spPr>
        <p:txBody>
          <a:bodyPr/>
          <a:lstStyle/>
          <a:p>
            <a:pPr lvl="1">
              <a:buFont typeface="Arial" charset="0"/>
              <a:buChar char="•"/>
            </a:pPr>
            <a:endParaRPr lang="en-US" sz="1000" dirty="0" smtClean="0">
              <a:solidFill>
                <a:srgbClr val="062F67"/>
              </a:solidFill>
            </a:endParaRPr>
          </a:p>
          <a:p>
            <a:r>
              <a:rPr lang="en-US" sz="1800" dirty="0" smtClean="0"/>
              <a:t>While </a:t>
            </a:r>
            <a:r>
              <a:rPr lang="en-US" sz="1800" dirty="0" smtClean="0">
                <a:solidFill>
                  <a:srgbClr val="3366FF"/>
                </a:solidFill>
              </a:rPr>
              <a:t>all dumps were correctly captured by the MPS</a:t>
            </a:r>
            <a:r>
              <a:rPr lang="en-US" sz="1800" dirty="0" smtClean="0"/>
              <a:t>, few occasions highlighted </a:t>
            </a:r>
            <a:r>
              <a:rPr lang="en-US" sz="1800" dirty="0" smtClean="0">
                <a:solidFill>
                  <a:srgbClr val="3366FF"/>
                </a:solidFill>
              </a:rPr>
              <a:t>protection layers being bypassed </a:t>
            </a:r>
            <a:r>
              <a:rPr lang="en-US" sz="1800" dirty="0" smtClean="0"/>
              <a:t>(redundancy being lost), especially early on, during MDs…</a:t>
            </a:r>
          </a:p>
          <a:p>
            <a:pPr lvl="1">
              <a:buFont typeface="Arial" charset="0"/>
              <a:buChar char="•"/>
            </a:pPr>
            <a:r>
              <a:rPr lang="en-US" sz="1800" dirty="0" smtClean="0">
                <a:solidFill>
                  <a:srgbClr val="3366FF"/>
                </a:solidFill>
              </a:rPr>
              <a:t>Masking</a:t>
            </a:r>
            <a:r>
              <a:rPr lang="en-US" sz="1800" dirty="0" smtClean="0">
                <a:solidFill>
                  <a:srgbClr val="062F67"/>
                </a:solidFill>
              </a:rPr>
              <a:t> (forgetting to unmask) SIS channels </a:t>
            </a:r>
          </a:p>
          <a:p>
            <a:pPr lvl="1">
              <a:buFont typeface="Arial" charset="0"/>
              <a:buChar char="•"/>
            </a:pPr>
            <a:r>
              <a:rPr lang="en-US" sz="1800" dirty="0" smtClean="0">
                <a:solidFill>
                  <a:srgbClr val="3366FF"/>
                </a:solidFill>
              </a:rPr>
              <a:t>Software and human errors </a:t>
            </a:r>
            <a:r>
              <a:rPr lang="en-US" sz="1800" dirty="0" smtClean="0">
                <a:solidFill>
                  <a:srgbClr val="062F67"/>
                </a:solidFill>
              </a:rPr>
              <a:t>(not correctly controlling equipment, settings generations, thresholds,..) -&gt; See talk of Alick</a:t>
            </a:r>
          </a:p>
          <a:p>
            <a:pPr lvl="1">
              <a:buFont typeface="Arial" charset="0"/>
              <a:buChar char="•"/>
            </a:pPr>
            <a:r>
              <a:rPr lang="en-US" sz="1800" dirty="0" smtClean="0">
                <a:solidFill>
                  <a:srgbClr val="062F67"/>
                </a:solidFill>
              </a:rPr>
              <a:t>Controlling equipment from outside the CCC (</a:t>
            </a:r>
            <a:r>
              <a:rPr lang="en-US" sz="1800" dirty="0" smtClean="0">
                <a:solidFill>
                  <a:srgbClr val="3366FF"/>
                </a:solidFill>
              </a:rPr>
              <a:t>RBAC not yet fully enforced</a:t>
            </a:r>
            <a:r>
              <a:rPr lang="en-US" sz="1800" dirty="0" smtClean="0">
                <a:solidFill>
                  <a:srgbClr val="062F67"/>
                </a:solidFill>
              </a:rPr>
              <a:t>)</a:t>
            </a:r>
          </a:p>
          <a:p>
            <a:pPr lvl="1">
              <a:buFont typeface="Arial" charset="0"/>
              <a:buChar char="•"/>
            </a:pPr>
            <a:r>
              <a:rPr lang="en-US" sz="1800" dirty="0" smtClean="0">
                <a:solidFill>
                  <a:srgbClr val="3366FF"/>
                </a:solidFill>
              </a:rPr>
              <a:t>Acknowledging of automatic checks </a:t>
            </a:r>
            <a:r>
              <a:rPr lang="en-US" sz="1800" dirty="0" err="1" smtClean="0">
                <a:solidFill>
                  <a:srgbClr val="062F67"/>
                </a:solidFill>
              </a:rPr>
              <a:t>vs</a:t>
            </a:r>
            <a:r>
              <a:rPr lang="en-US" sz="1800" dirty="0" smtClean="0">
                <a:solidFill>
                  <a:srgbClr val="062F67"/>
                </a:solidFill>
              </a:rPr>
              <a:t> procedures (IQC,XPOC, PM,…)</a:t>
            </a:r>
          </a:p>
          <a:p>
            <a:pPr lvl="1">
              <a:buFont typeface="Arial" charset="0"/>
              <a:buChar char="•"/>
            </a:pPr>
            <a:r>
              <a:rPr lang="en-US" sz="1800" dirty="0" smtClean="0">
                <a:solidFill>
                  <a:srgbClr val="062F67"/>
                </a:solidFill>
              </a:rPr>
              <a:t>….many more…</a:t>
            </a:r>
          </a:p>
          <a:p>
            <a:pPr>
              <a:buFont typeface="Arial Unicode MS" pitchFamily="34" charset="-128"/>
              <a:buNone/>
            </a:pPr>
            <a:endParaRPr lang="en-US" sz="1800" dirty="0" smtClean="0"/>
          </a:p>
          <a:p>
            <a:r>
              <a:rPr lang="en-US" sz="1800" dirty="0" smtClean="0"/>
              <a:t>For analysis of events the available </a:t>
            </a:r>
            <a:r>
              <a:rPr lang="en-US" sz="1800" dirty="0" smtClean="0">
                <a:solidFill>
                  <a:srgbClr val="3366FF"/>
                </a:solidFill>
              </a:rPr>
              <a:t>tools</a:t>
            </a:r>
            <a:r>
              <a:rPr lang="en-US" sz="1800" dirty="0" smtClean="0"/>
              <a:t> (IQC, XPOC and Post Mortem) are </a:t>
            </a:r>
            <a:r>
              <a:rPr lang="en-US" sz="1800" dirty="0" smtClean="0">
                <a:solidFill>
                  <a:srgbClr val="3366FF"/>
                </a:solidFill>
              </a:rPr>
              <a:t>generally well suited to analyze performance </a:t>
            </a:r>
            <a:r>
              <a:rPr lang="en-US" sz="1800" dirty="0" smtClean="0"/>
              <a:t>of the Machine Protection Systems</a:t>
            </a:r>
          </a:p>
          <a:p>
            <a:pPr lvl="1">
              <a:buFont typeface="Arial" charset="0"/>
              <a:buChar char="•"/>
            </a:pPr>
            <a:r>
              <a:rPr lang="en-US" sz="1800" dirty="0" smtClean="0">
                <a:solidFill>
                  <a:srgbClr val="3366FF"/>
                </a:solidFill>
              </a:rPr>
              <a:t>Work reliably for identifying potential problems</a:t>
            </a:r>
            <a:r>
              <a:rPr lang="en-US" sz="1800" dirty="0" smtClean="0">
                <a:solidFill>
                  <a:srgbClr val="062F67"/>
                </a:solidFill>
              </a:rPr>
              <a:t>, long term degradation, etc…</a:t>
            </a:r>
          </a:p>
          <a:p>
            <a:pPr lvl="1">
              <a:buFont typeface="Arial" charset="0"/>
              <a:buChar char="•"/>
            </a:pPr>
            <a:r>
              <a:rPr lang="en-US" sz="1800" dirty="0" smtClean="0">
                <a:solidFill>
                  <a:srgbClr val="3366FF"/>
                </a:solidFill>
              </a:rPr>
              <a:t>More rigor in acknowledging/following-up failures is needed in all systems</a:t>
            </a:r>
            <a:r>
              <a:rPr lang="en-US" sz="1800" dirty="0" smtClean="0">
                <a:solidFill>
                  <a:srgbClr val="062F67"/>
                </a:solidFill>
              </a:rPr>
              <a:t>, especially in PM more automated checks should be done (partially still relying on procedures /experts to assure offline follow-up)</a:t>
            </a:r>
          </a:p>
          <a:p>
            <a:pPr lvl="1">
              <a:buFont typeface="Arial" charset="0"/>
              <a:buChar char="•"/>
            </a:pPr>
            <a:r>
              <a:rPr lang="en-US" sz="1800" dirty="0" smtClean="0">
                <a:solidFill>
                  <a:srgbClr val="062F67"/>
                </a:solidFill>
              </a:rPr>
              <a:t>Similar rigor for re-commissioning of MPS changes after Technical Stops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Envisaged improvements for 2011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0627" y="998589"/>
            <a:ext cx="8958942" cy="5334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dirty="0" smtClean="0"/>
              <a:t>Post Mortem System evolving towards an expert system, further enhancing automatic checks rather than relying on procedures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sz="1800" dirty="0" smtClean="0">
                <a:solidFill>
                  <a:srgbClr val="3366FF"/>
                </a:solidFill>
              </a:rPr>
              <a:t>Split SIS input into </a:t>
            </a:r>
            <a:r>
              <a:rPr lang="en-US" sz="1800" dirty="0" err="1" smtClean="0">
                <a:solidFill>
                  <a:srgbClr val="3366FF"/>
                </a:solidFill>
              </a:rPr>
              <a:t>maskable</a:t>
            </a:r>
            <a:r>
              <a:rPr lang="en-US" sz="1800" dirty="0" smtClean="0">
                <a:solidFill>
                  <a:srgbClr val="3366FF"/>
                </a:solidFill>
              </a:rPr>
              <a:t> + a new </a:t>
            </a:r>
            <a:r>
              <a:rPr lang="en-US" sz="1800" dirty="0" err="1" smtClean="0">
                <a:solidFill>
                  <a:srgbClr val="3366FF"/>
                </a:solidFill>
              </a:rPr>
              <a:t>unmaskable</a:t>
            </a:r>
            <a:r>
              <a:rPr lang="en-US" sz="1800" dirty="0" smtClean="0">
                <a:solidFill>
                  <a:srgbClr val="3366FF"/>
                </a:solidFill>
              </a:rPr>
              <a:t> </a:t>
            </a:r>
            <a:r>
              <a:rPr lang="en-US" sz="1800" dirty="0" smtClean="0">
                <a:solidFill>
                  <a:srgbClr val="062F67"/>
                </a:solidFill>
              </a:rPr>
              <a:t>channel (vital machine protection features such as redundancy of user inputs, etc.. needing </a:t>
            </a:r>
            <a:r>
              <a:rPr lang="en-US" sz="1800" dirty="0" smtClean="0">
                <a:solidFill>
                  <a:srgbClr val="3366FF"/>
                </a:solidFill>
              </a:rPr>
              <a:t>expert acknowledge</a:t>
            </a:r>
            <a:r>
              <a:rPr lang="en-US" sz="1800" dirty="0" smtClean="0">
                <a:solidFill>
                  <a:srgbClr val="062F67"/>
                </a:solidFill>
              </a:rPr>
              <a:t>)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sz="1800" dirty="0" smtClean="0">
                <a:solidFill>
                  <a:srgbClr val="062F67"/>
                </a:solidFill>
              </a:rPr>
              <a:t>Possibility for analysis modules to </a:t>
            </a:r>
            <a:r>
              <a:rPr lang="en-US" sz="1800" dirty="0" smtClean="0">
                <a:solidFill>
                  <a:srgbClr val="3366FF"/>
                </a:solidFill>
              </a:rPr>
              <a:t>propose “Advised Action” (to avoid e.g. repetitive trials to inject beam)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sz="1800" dirty="0" smtClean="0">
                <a:solidFill>
                  <a:srgbClr val="3366FF"/>
                </a:solidFill>
              </a:rPr>
              <a:t>Systematic check </a:t>
            </a:r>
            <a:r>
              <a:rPr lang="en-US" sz="1800" dirty="0" smtClean="0">
                <a:solidFill>
                  <a:srgbClr val="062F67"/>
                </a:solidFill>
              </a:rPr>
              <a:t>of TCDQ/TCT, TCP/Beam Dump Losses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sz="1800" dirty="0" smtClean="0">
                <a:solidFill>
                  <a:srgbClr val="3366FF"/>
                </a:solidFill>
              </a:rPr>
              <a:t>Automatic identification of beam loss shapes </a:t>
            </a:r>
            <a:r>
              <a:rPr lang="en-US" sz="1800" dirty="0" smtClean="0">
                <a:solidFill>
                  <a:srgbClr val="062F67"/>
                </a:solidFill>
              </a:rPr>
              <a:t>(UFO, dump losses, collimation, wire scanner, quench,…)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sz="1800" dirty="0" smtClean="0">
                <a:solidFill>
                  <a:srgbClr val="3366FF"/>
                </a:solidFill>
              </a:rPr>
              <a:t>Insufficient granularity in check-List / categories </a:t>
            </a:r>
            <a:r>
              <a:rPr lang="en-US" sz="1800" dirty="0" smtClean="0">
                <a:solidFill>
                  <a:srgbClr val="062F67"/>
                </a:solidFill>
              </a:rPr>
              <a:t>in PM: useful but needs to be more dynamic</a:t>
            </a:r>
          </a:p>
          <a:p>
            <a:pPr lvl="1">
              <a:lnSpc>
                <a:spcPct val="80000"/>
              </a:lnSpc>
            </a:pPr>
            <a:endParaRPr lang="en-US" sz="1800" dirty="0" smtClean="0">
              <a:solidFill>
                <a:srgbClr val="062F67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1800" dirty="0" smtClean="0"/>
              <a:t>Additional changes of related HW, diagnostics and procedures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sz="1800" dirty="0" smtClean="0">
                <a:solidFill>
                  <a:srgbClr val="3366FF"/>
                </a:solidFill>
              </a:rPr>
              <a:t>Direct use of telegrams</a:t>
            </a:r>
            <a:r>
              <a:rPr lang="en-US" sz="1800" dirty="0" smtClean="0">
                <a:solidFill>
                  <a:srgbClr val="062F67"/>
                </a:solidFill>
              </a:rPr>
              <a:t> from Timing Card rather than Network </a:t>
            </a:r>
            <a:r>
              <a:rPr lang="en-US" sz="1800" dirty="0" smtClean="0">
                <a:solidFill>
                  <a:srgbClr val="3366FF"/>
                </a:solidFill>
              </a:rPr>
              <a:t>by</a:t>
            </a:r>
            <a:r>
              <a:rPr lang="en-US" sz="1800" dirty="0" smtClean="0">
                <a:solidFill>
                  <a:srgbClr val="062F67"/>
                </a:solidFill>
              </a:rPr>
              <a:t> </a:t>
            </a:r>
            <a:r>
              <a:rPr lang="en-US" sz="1800" dirty="0" smtClean="0">
                <a:solidFill>
                  <a:srgbClr val="3366FF"/>
                </a:solidFill>
              </a:rPr>
              <a:t>SIS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sz="1800" dirty="0" smtClean="0">
                <a:solidFill>
                  <a:srgbClr val="3366FF"/>
                </a:solidFill>
              </a:rPr>
              <a:t>Enforcing intermediate injection</a:t>
            </a:r>
            <a:r>
              <a:rPr lang="en-US" sz="1800" dirty="0" smtClean="0">
                <a:solidFill>
                  <a:srgbClr val="062F67"/>
                </a:solidFill>
              </a:rPr>
              <a:t>: If less than 10</a:t>
            </a:r>
            <a:r>
              <a:rPr lang="en-US" sz="1800" baseline="30000" dirty="0" smtClean="0">
                <a:solidFill>
                  <a:srgbClr val="062F67"/>
                </a:solidFill>
              </a:rPr>
              <a:t>12</a:t>
            </a:r>
            <a:r>
              <a:rPr lang="en-US" sz="1800" dirty="0" smtClean="0">
                <a:solidFill>
                  <a:srgbClr val="062F67"/>
                </a:solidFill>
              </a:rPr>
              <a:t> particles in LHC the SPS intensity will be verified by SIS to inhibit too big injections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sz="1800" dirty="0" smtClean="0">
                <a:solidFill>
                  <a:srgbClr val="3366FF"/>
                </a:solidFill>
              </a:rPr>
              <a:t>Verification of injection oscillations</a:t>
            </a:r>
            <a:r>
              <a:rPr lang="en-US" sz="1800" dirty="0" smtClean="0">
                <a:solidFill>
                  <a:srgbClr val="062F67"/>
                </a:solidFill>
              </a:rPr>
              <a:t>: SIS will block high intensity injection in case large oscillations observed during previous injection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sz="1800" dirty="0" smtClean="0">
                <a:solidFill>
                  <a:srgbClr val="3366FF"/>
                </a:solidFill>
              </a:rPr>
              <a:t>SMP Version 3 will be installed</a:t>
            </a:r>
            <a:r>
              <a:rPr lang="en-US" sz="1800" dirty="0" smtClean="0">
                <a:solidFill>
                  <a:srgbClr val="062F67"/>
                </a:solidFill>
              </a:rPr>
              <a:t>, providing full redundancy, energy read-back + new Beam Presence Flag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sz="1800" dirty="0" smtClean="0">
                <a:solidFill>
                  <a:srgbClr val="3366FF"/>
                </a:solidFill>
              </a:rPr>
              <a:t>No disabling of PM if above injection energy </a:t>
            </a:r>
            <a:r>
              <a:rPr lang="en-US" sz="1800" dirty="0" smtClean="0">
                <a:solidFill>
                  <a:srgbClr val="062F67"/>
                </a:solidFill>
              </a:rPr>
              <a:t>(enforced in sequencer + timing)</a:t>
            </a: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endParaRPr lang="en-US" sz="1800" dirty="0" smtClean="0">
              <a:solidFill>
                <a:srgbClr val="062F67"/>
              </a:solidFill>
            </a:endParaRPr>
          </a:p>
          <a:p>
            <a:pPr>
              <a:lnSpc>
                <a:spcPct val="80000"/>
              </a:lnSpc>
            </a:pPr>
            <a:endParaRPr lang="en-US" sz="1800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accent6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accent6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TODD index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30073</TotalTime>
  <Words>1248</Words>
  <Application>Microsoft Office PowerPoint</Application>
  <PresentationFormat>On-screen Show (4:3)</PresentationFormat>
  <Paragraphs>123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BTODD primary master</vt:lpstr>
      <vt:lpstr>BTODD index master</vt:lpstr>
      <vt:lpstr>Slide 1</vt:lpstr>
      <vt:lpstr>Review of Protection dumps</vt:lpstr>
      <vt:lpstr>Machine ‘availability’ seen from PM</vt:lpstr>
      <vt:lpstr>Main challenges during 2010 run (&gt; injection)</vt:lpstr>
      <vt:lpstr>BLMs as ‘ultimate’ protection?</vt:lpstr>
      <vt:lpstr>Dependability of MPS during 2010 run</vt:lpstr>
      <vt:lpstr>Are there any ‘suspicious events’, where are potential holes ?</vt:lpstr>
      <vt:lpstr>Are there any ‘suspicious events’, where are potential holes ?</vt:lpstr>
      <vt:lpstr>Envisaged improvements for 2011</vt:lpstr>
      <vt:lpstr>Envisaged improvements for 2011 – ctd..</vt:lpstr>
      <vt:lpstr>Summary</vt:lpstr>
      <vt:lpstr>Slide 12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LHC Beam Interlock System</dc:title>
  <dc:creator>benjamin todd</dc:creator>
  <cp:lastModifiedBy>zerlauth</cp:lastModifiedBy>
  <cp:revision>673</cp:revision>
  <dcterms:created xsi:type="dcterms:W3CDTF">2004-05-13T09:14:00Z</dcterms:created>
  <dcterms:modified xsi:type="dcterms:W3CDTF">2010-12-08T12:00:51Z</dcterms:modified>
</cp:coreProperties>
</file>