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27"/>
  </p:notesMasterIdLst>
  <p:handoutMasterIdLst>
    <p:handoutMasterId r:id="rId28"/>
  </p:handoutMasterIdLst>
  <p:sldIdLst>
    <p:sldId id="292" r:id="rId3"/>
    <p:sldId id="301" r:id="rId4"/>
    <p:sldId id="284" r:id="rId5"/>
    <p:sldId id="302" r:id="rId6"/>
    <p:sldId id="303" r:id="rId7"/>
    <p:sldId id="318" r:id="rId8"/>
    <p:sldId id="306" r:id="rId9"/>
    <p:sldId id="305" r:id="rId10"/>
    <p:sldId id="323" r:id="rId11"/>
    <p:sldId id="307" r:id="rId12"/>
    <p:sldId id="309" r:id="rId13"/>
    <p:sldId id="310" r:id="rId14"/>
    <p:sldId id="312" r:id="rId15"/>
    <p:sldId id="319" r:id="rId16"/>
    <p:sldId id="311" r:id="rId17"/>
    <p:sldId id="320" r:id="rId18"/>
    <p:sldId id="313" r:id="rId19"/>
    <p:sldId id="314" r:id="rId20"/>
    <p:sldId id="315" r:id="rId21"/>
    <p:sldId id="316" r:id="rId22"/>
    <p:sldId id="317" r:id="rId23"/>
    <p:sldId id="321" r:id="rId24"/>
    <p:sldId id="322" r:id="rId25"/>
    <p:sldId id="324" r:id="rId26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9900"/>
    <a:srgbClr val="FF3300"/>
    <a:srgbClr val="CC0000"/>
    <a:srgbClr val="1F3361"/>
    <a:srgbClr val="1C2A64"/>
    <a:srgbClr val="23415D"/>
    <a:srgbClr val="CC330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49" autoAdjust="0"/>
    <p:restoredTop sz="79831" autoAdjust="0"/>
  </p:normalViewPr>
  <p:slideViewPr>
    <p:cSldViewPr snapToGrid="0">
      <p:cViewPr varScale="1">
        <p:scale>
          <a:sx n="71" d="100"/>
          <a:sy n="71" d="100"/>
        </p:scale>
        <p:origin x="-606" y="-96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179E7F1-CDF9-41FB-B675-DF8C86D8B7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56F341E-29DF-41EE-8647-0A509997A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DF2DF6-8ECE-4FD8-8D0B-96EA2AC6853E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8C96127-03B4-4A6F-B459-DCB610C885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D62A2D29-21CB-4258-BE4C-9DC80B0D52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D1C1594-1386-43A6-8319-908ED160C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D4B50-2995-4316-880A-7BE2EFB96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D7EDA-E82C-42FC-B637-02D502E11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FA1D7-70B4-402D-9AEC-ED1A328C1E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85593-7E6D-4544-AC8A-46F3E7AE12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A1973-F2F4-4EDB-8359-83AEC97BE1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5D7D3-55A6-44DD-BE4D-B7166A0D0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34ABE-27E2-4423-950C-A0FC5091A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704C1-2DC7-4EBE-9261-9196A23095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721BAFA3-D1E3-498E-B2B0-0237A47FEA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D82E2-3673-43E5-9C92-B99B5F629A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42D40-C870-480F-9C9A-7969B7D393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873D7-7E1B-4586-94A8-D010045DF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B3FD0940-5738-4690-81BD-8D3FA8694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B266DE87-0B9C-4355-AA23-47BA8E9FF1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380251-1EEE-4590-9580-415D9D3A88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1647DA68-65D1-4789-86E2-A3384BA10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A315B144-8AD3-4449-B1B4-CD2F4F083F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3D7DCA4-9BD0-4E72-95D9-9394722E6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EEB1B7D9-3ED0-46E4-88E2-FD46FFA82C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A58A6475-C91F-49B3-949B-9ABEFDDBE4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  <a:cs typeface="+mn-cs"/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5" r:id="rId3"/>
    <p:sldLayoutId id="2147483676" r:id="rId4"/>
    <p:sldLayoutId id="2147483677" r:id="rId5"/>
    <p:sldLayoutId id="2147483662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0CE5883E-3A8C-4E36-AA86-CE6CF9FBAF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cdsweb.cern.ch/record/1283477/files/CERN-ATS-2010-174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smtClean="0">
                <a:solidFill>
                  <a:schemeClr val="tx1"/>
                </a:solidFill>
              </a:rPr>
              <a:t>CAN WE IMPROVE THE MAGNETIC CYCLE/MODEL AND THEIR EFFECTS? </a:t>
            </a:r>
            <a:endParaRPr lang="en-US" sz="1800" smtClean="0">
              <a:solidFill>
                <a:schemeClr val="tx1"/>
              </a:solidFill>
            </a:endParaRP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60425" y="3810000"/>
            <a:ext cx="7280275" cy="2492375"/>
          </a:xfrm>
        </p:spPr>
        <p:txBody>
          <a:bodyPr/>
          <a:lstStyle/>
          <a:p>
            <a:pPr eaLnBrk="1" hangingPunct="1"/>
            <a:r>
              <a:rPr lang="en-US" sz="2000" smtClean="0"/>
              <a:t>E. Todesco</a:t>
            </a:r>
          </a:p>
          <a:p>
            <a:pPr eaLnBrk="1" hangingPunct="1"/>
            <a:endParaRPr lang="en-US" sz="2000" smtClean="0"/>
          </a:p>
          <a:p>
            <a:pPr eaLnBrk="1" hangingPunct="1"/>
            <a:r>
              <a:rPr lang="en-US" sz="2000" smtClean="0"/>
              <a:t>For the FiDeL team:</a:t>
            </a:r>
          </a:p>
          <a:p>
            <a:pPr eaLnBrk="1" hangingPunct="1"/>
            <a:r>
              <a:rPr lang="en-US" sz="1600" smtClean="0"/>
              <a:t>C. Alabau Pons, L. Bottura, M. Buzio, L. Deniau, L. Fiscarelli, J. Garcia Perez,</a:t>
            </a:r>
          </a:p>
          <a:p>
            <a:pPr eaLnBrk="1" hangingPunct="1"/>
            <a:r>
              <a:rPr lang="en-US" sz="1600" smtClean="0"/>
              <a:t> M. Giovannozzi, P. Hagen, M. Lamont, G. Montenero, V. Remondino, </a:t>
            </a:r>
          </a:p>
          <a:p>
            <a:pPr eaLnBrk="1" hangingPunct="1"/>
            <a:r>
              <a:rPr lang="en-US" sz="1600" smtClean="0"/>
              <a:t>S. Redaelli, F. Schmidt, R. Steinhagen, M. Strzelczyk, R. Tomas, E. Todesco, </a:t>
            </a:r>
          </a:p>
          <a:p>
            <a:pPr eaLnBrk="1" hangingPunct="1"/>
            <a:r>
              <a:rPr lang="en-US" sz="1600" smtClean="0"/>
              <a:t>W. Venturini Delsolaro, J. Wenninger, L. Walckiers</a:t>
            </a:r>
          </a:p>
        </p:txBody>
      </p:sp>
      <p:sp>
        <p:nvSpPr>
          <p:cNvPr id="27651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>
                <a:solidFill>
                  <a:schemeClr val="bg1"/>
                </a:solidFill>
              </a:rPr>
              <a:t>Evian,  8</a:t>
            </a:r>
            <a:r>
              <a:rPr lang="en-US" sz="1200" baseline="30000">
                <a:solidFill>
                  <a:schemeClr val="bg1"/>
                </a:solidFill>
              </a:rPr>
              <a:t>th</a:t>
            </a:r>
            <a:r>
              <a:rPr lang="en-US" sz="1200">
                <a:solidFill>
                  <a:schemeClr val="bg1"/>
                </a:solidFill>
              </a:rPr>
              <a:t> December 2010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en-US" sz="1200">
                <a:solidFill>
                  <a:schemeClr val="bg1"/>
                </a:solidFill>
              </a:rPr>
              <a:t>Workshop on commissioning 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289050" y="5492750"/>
            <a:ext cx="6904038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SzPct val="65000"/>
              <a:defRPr/>
            </a:pPr>
            <a:endParaRPr lang="en-US" sz="1600" kern="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786BE311-D6C7-4F4F-8AD2-47276143636B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CHROMATICITY DECAY AT INJECTION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545513" cy="5240338"/>
          </a:xfrm>
        </p:spPr>
        <p:txBody>
          <a:bodyPr/>
          <a:lstStyle/>
          <a:p>
            <a:pPr eaLnBrk="1" hangingPunct="1"/>
            <a:r>
              <a:rPr lang="en-GB" smtClean="0">
                <a:sym typeface="Symbol" pitchFamily="18" charset="2"/>
              </a:rPr>
              <a:t>How the EIC cope with this?</a:t>
            </a:r>
          </a:p>
          <a:p>
            <a:pPr lvl="1" eaLnBrk="1" hangingPunct="1"/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Manual trim based on experience </a:t>
            </a:r>
            <a:r>
              <a:rPr lang="en-GB" smtClean="0">
                <a:sym typeface="Symbol" pitchFamily="18" charset="2"/>
              </a:rPr>
              <a:t>– no general strategy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The trim is on the lattice sextupoles (MSF/D) whereas it should go on the MCS</a:t>
            </a:r>
          </a:p>
          <a:p>
            <a:pPr eaLnBrk="1" hangingPunct="1"/>
            <a:endParaRPr lang="en-GB" smtClean="0">
              <a:sym typeface="Symbol" pitchFamily="18" charset="2"/>
            </a:endParaRPr>
          </a:p>
          <a:p>
            <a:pPr eaLnBrk="1" hangingPunct="1"/>
            <a:r>
              <a:rPr lang="en-GB" smtClean="0">
                <a:sym typeface="Symbol" pitchFamily="18" charset="2"/>
              </a:rPr>
              <a:t>Solution for 2011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Use the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process to correct decay </a:t>
            </a:r>
            <a:r>
              <a:rPr lang="en-GB" smtClean="0">
                <a:sym typeface="Symbol" pitchFamily="18" charset="2"/>
              </a:rPr>
              <a:t>at injection through MCS already prepared </a:t>
            </a:r>
            <a:r>
              <a:rPr lang="en-GB" sz="1400" smtClean="0">
                <a:solidFill>
                  <a:srgbClr val="009900"/>
                </a:solidFill>
                <a:sym typeface="Symbol" pitchFamily="18" charset="2"/>
              </a:rPr>
              <a:t>[M. Strzelczyk]</a:t>
            </a:r>
            <a:r>
              <a:rPr lang="en-GB" sz="1400" smtClean="0"/>
              <a:t> 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But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change the FiDeL time constant </a:t>
            </a:r>
            <a:r>
              <a:rPr lang="en-GB" smtClean="0">
                <a:sym typeface="Symbol" pitchFamily="18" charset="2"/>
              </a:rPr>
              <a:t>according to beam measurements and</a:t>
            </a:r>
          </a:p>
          <a:p>
            <a:pPr lvl="2" eaLnBrk="1" hangingPunct="1"/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Measure periodically decay </a:t>
            </a:r>
            <a:r>
              <a:rPr lang="en-GB" smtClean="0">
                <a:sym typeface="Symbol" pitchFamily="18" charset="2"/>
              </a:rPr>
              <a:t>at injection in 2011</a:t>
            </a:r>
          </a:p>
          <a:p>
            <a:pPr lvl="2" eaLnBrk="1" hangingPunct="1"/>
            <a:r>
              <a:rPr lang="en-GB" smtClean="0">
                <a:sym typeface="Symbol" pitchFamily="18" charset="2"/>
              </a:rPr>
              <a:t>Measure decay in dipoles with 10 A/s and 6 kA for 10 h? But on one dipole probably this is not enough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61C50553-CE68-45DE-B319-DABB7B670F3E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CHROMATICITY DURING RAMP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545513" cy="5240338"/>
          </a:xfrm>
        </p:spPr>
        <p:txBody>
          <a:bodyPr/>
          <a:lstStyle/>
          <a:p>
            <a:pPr lvl="1" eaLnBrk="1" hangingPunct="1"/>
            <a:r>
              <a:rPr lang="en-GB" smtClean="0">
                <a:sym typeface="Symbol" pitchFamily="18" charset="2"/>
              </a:rPr>
              <a:t>We have 6 measurements of chromaticity during ramp </a:t>
            </a:r>
            <a:r>
              <a:rPr lang="en-GB" sz="1000" smtClean="0">
                <a:solidFill>
                  <a:srgbClr val="009900"/>
                </a:solidFill>
                <a:sym typeface="Symbol" pitchFamily="18" charset="2"/>
              </a:rPr>
              <a:t>[R. Steinhagen]</a:t>
            </a: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r>
              <a:rPr lang="en-GB" smtClean="0">
                <a:sym typeface="Symbol" pitchFamily="18" charset="2"/>
              </a:rPr>
              <a:t>FiDeL error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during snapback: ±7 units – chromaticity is negative </a:t>
            </a:r>
            <a:r>
              <a:rPr lang="en-GB" smtClean="0">
                <a:solidFill>
                  <a:srgbClr val="C00000"/>
                </a:solidFill>
                <a:sym typeface="Wingdings" pitchFamily="2" charset="2"/>
              </a:rPr>
              <a:t> </a:t>
            </a:r>
            <a:endParaRPr lang="en-GB" smtClean="0">
              <a:solidFill>
                <a:srgbClr val="C00000"/>
              </a:solidFill>
              <a:sym typeface="Symbol" pitchFamily="18" charset="2"/>
            </a:endParaRPr>
          </a:p>
          <a:p>
            <a:pPr lvl="1" eaLnBrk="1" hangingPunct="1"/>
            <a:r>
              <a:rPr lang="en-GB" smtClean="0">
                <a:sym typeface="Symbol" pitchFamily="18" charset="2"/>
              </a:rPr>
              <a:t>FiDeL error after snapback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during ramp: ±3 units – </a:t>
            </a:r>
            <a:r>
              <a:rPr lang="en-GB" smtClean="0">
                <a:sym typeface="Symbol" pitchFamily="18" charset="2"/>
              </a:rPr>
              <a:t>difficult to do better</a:t>
            </a:r>
          </a:p>
          <a:p>
            <a:pPr lvl="1" eaLnBrk="1" hangingPunct="1"/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Decay at 3.5 TeV</a:t>
            </a:r>
            <a:r>
              <a:rPr lang="en-GB" smtClean="0">
                <a:sym typeface="Symbol" pitchFamily="18" charset="2"/>
              </a:rPr>
              <a:t>: 7 units</a:t>
            </a:r>
          </a:p>
          <a:p>
            <a:pPr eaLnBrk="1" hangingPunct="1"/>
            <a:r>
              <a:rPr lang="en-GB" smtClean="0">
                <a:sym typeface="Symbol" pitchFamily="18" charset="2"/>
              </a:rPr>
              <a:t>Tracking precision is sufficient for operation – but it could be improved in the snapback part</a:t>
            </a:r>
          </a:p>
          <a:p>
            <a:pPr lvl="1" eaLnBrk="1" hangingPunct="1"/>
            <a:endParaRPr lang="en-GB" smtClean="0">
              <a:sym typeface="Symbol" pitchFamily="18" charset="2"/>
            </a:endParaRPr>
          </a:p>
        </p:txBody>
      </p:sp>
      <p:pic>
        <p:nvPicPr>
          <p:cNvPr id="38916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5725" y="1595438"/>
            <a:ext cx="3584575" cy="263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8917" name="Straight Connector 12"/>
          <p:cNvCxnSpPr>
            <a:cxnSpLocks noChangeShapeType="1"/>
          </p:cNvCxnSpPr>
          <p:nvPr/>
        </p:nvCxnSpPr>
        <p:spPr bwMode="auto">
          <a:xfrm rot="5400000">
            <a:off x="2569369" y="2867819"/>
            <a:ext cx="1771650" cy="17462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 type="oval" w="med" len="med"/>
            <a:tailEnd type="oval" w="med" len="med"/>
          </a:ln>
        </p:spPr>
      </p:cxnSp>
      <p:cxnSp>
        <p:nvCxnSpPr>
          <p:cNvPr id="38918" name="Straight Connector 13"/>
          <p:cNvCxnSpPr>
            <a:cxnSpLocks noChangeShapeType="1"/>
          </p:cNvCxnSpPr>
          <p:nvPr/>
        </p:nvCxnSpPr>
        <p:spPr bwMode="auto">
          <a:xfrm rot="5400000">
            <a:off x="4153694" y="2891631"/>
            <a:ext cx="1773238" cy="15875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 type="oval" w="med" len="med"/>
            <a:tailEnd type="oval" w="med" len="med"/>
          </a:ln>
        </p:spPr>
      </p:cxnSp>
      <p:sp>
        <p:nvSpPr>
          <p:cNvPr id="38919" name="TextBox 14"/>
          <p:cNvSpPr txBox="1">
            <a:spLocks noChangeArrowheads="1"/>
          </p:cNvSpPr>
          <p:nvPr/>
        </p:nvSpPr>
        <p:spPr bwMode="auto">
          <a:xfrm>
            <a:off x="3584575" y="2111375"/>
            <a:ext cx="11699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400"/>
              <a:t>Static model</a:t>
            </a:r>
          </a:p>
        </p:txBody>
      </p:sp>
      <p:sp>
        <p:nvSpPr>
          <p:cNvPr id="38920" name="TextBox 15"/>
          <p:cNvSpPr txBox="1">
            <a:spLocks noChangeArrowheads="1"/>
          </p:cNvSpPr>
          <p:nvPr/>
        </p:nvSpPr>
        <p:spPr bwMode="auto">
          <a:xfrm>
            <a:off x="5121275" y="2093913"/>
            <a:ext cx="974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400"/>
              <a:t>Decay </a:t>
            </a:r>
          </a:p>
          <a:p>
            <a:r>
              <a:rPr lang="fr-CH" sz="1400"/>
              <a:t>at 3.5 TeV</a:t>
            </a:r>
          </a:p>
        </p:txBody>
      </p:sp>
      <p:sp>
        <p:nvSpPr>
          <p:cNvPr id="38921" name="TextBox 9"/>
          <p:cNvSpPr txBox="1">
            <a:spLocks noChangeArrowheads="1"/>
          </p:cNvSpPr>
          <p:nvPr/>
        </p:nvSpPr>
        <p:spPr bwMode="auto">
          <a:xfrm>
            <a:off x="1787525" y="4176713"/>
            <a:ext cx="55308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000"/>
              <a:t>Chromaticity during the 10 A/s ramps , 6 cases blue: horizontal - red: vertical </a:t>
            </a:r>
            <a:r>
              <a:rPr lang="fr-CH" sz="1000">
                <a:solidFill>
                  <a:srgbClr val="009900"/>
                </a:solidFill>
              </a:rPr>
              <a:t>[R. Steinhagen]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D8A0E525-382E-48EC-A4BA-3F852D1FC1E5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CHROMATICITY DURING RAMP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545513" cy="5240338"/>
          </a:xfrm>
        </p:spPr>
        <p:txBody>
          <a:bodyPr/>
          <a:lstStyle/>
          <a:p>
            <a:pPr lvl="1" eaLnBrk="1" hangingPunct="1"/>
            <a:r>
              <a:rPr lang="en-GB" smtClean="0">
                <a:sym typeface="Symbol" pitchFamily="18" charset="2"/>
              </a:rPr>
              <a:t>Error during snapback (the pyramid): two possible causes</a:t>
            </a:r>
            <a:endParaRPr lang="en-GB" sz="1000" smtClean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r>
              <a:rPr lang="en-GB" smtClean="0">
                <a:sym typeface="Symbol" pitchFamily="18" charset="2"/>
              </a:rPr>
              <a:t>Trim at injection decreases linearly with time up to 120 s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If this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trim vanishes too rapidly </a:t>
            </a:r>
            <a:r>
              <a:rPr lang="en-GB" smtClean="0">
                <a:sym typeface="Symbol" pitchFamily="18" charset="2"/>
              </a:rPr>
              <a:t>this can create the pyramid</a:t>
            </a:r>
          </a:p>
        </p:txBody>
      </p:sp>
      <p:grpSp>
        <p:nvGrpSpPr>
          <p:cNvPr id="39940" name="Group 9"/>
          <p:cNvGrpSpPr>
            <a:grpSpLocks/>
          </p:cNvGrpSpPr>
          <p:nvPr/>
        </p:nvGrpSpPr>
        <p:grpSpPr bwMode="auto">
          <a:xfrm>
            <a:off x="357188" y="1774825"/>
            <a:ext cx="4938712" cy="2597150"/>
            <a:chOff x="2625789" y="1756214"/>
            <a:chExt cx="3584923" cy="2633472"/>
          </a:xfrm>
        </p:grpSpPr>
        <p:pic>
          <p:nvPicPr>
            <p:cNvPr id="39945" name="Picture 1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25789" y="1756214"/>
              <a:ext cx="3584923" cy="2633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9946" name="Straight Connector 12"/>
            <p:cNvCxnSpPr>
              <a:cxnSpLocks noChangeShapeType="1"/>
            </p:cNvCxnSpPr>
            <p:nvPr/>
          </p:nvCxnSpPr>
          <p:spPr bwMode="auto">
            <a:xfrm rot="5400000">
              <a:off x="2569222" y="2868626"/>
              <a:ext cx="1772155" cy="16184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39947" name="Straight Connector 13"/>
            <p:cNvCxnSpPr>
              <a:cxnSpLocks noChangeShapeType="1"/>
            </p:cNvCxnSpPr>
            <p:nvPr/>
          </p:nvCxnSpPr>
          <p:spPr bwMode="auto">
            <a:xfrm rot="5400000">
              <a:off x="4153912" y="2891555"/>
              <a:ext cx="1772155" cy="16184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sp>
          <p:nvSpPr>
            <p:cNvPr id="39948" name="TextBox 14"/>
            <p:cNvSpPr txBox="1">
              <a:spLocks noChangeArrowheads="1"/>
            </p:cNvSpPr>
            <p:nvPr/>
          </p:nvSpPr>
          <p:spPr bwMode="auto">
            <a:xfrm>
              <a:off x="3584772" y="2112021"/>
              <a:ext cx="117051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sz="1400"/>
                <a:t>Static model</a:t>
              </a:r>
            </a:p>
          </p:txBody>
        </p:sp>
        <p:sp>
          <p:nvSpPr>
            <p:cNvPr id="39949" name="TextBox 15"/>
            <p:cNvSpPr txBox="1">
              <a:spLocks noChangeArrowheads="1"/>
            </p:cNvSpPr>
            <p:nvPr/>
          </p:nvSpPr>
          <p:spPr bwMode="auto">
            <a:xfrm>
              <a:off x="5120910" y="2094488"/>
              <a:ext cx="97494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sz="1400"/>
                <a:t>Decay </a:t>
              </a:r>
            </a:p>
            <a:p>
              <a:r>
                <a:rPr lang="fr-CH" sz="1400"/>
                <a:t>at 3.5 TeV</a:t>
              </a:r>
            </a:p>
          </p:txBody>
        </p:sp>
      </p:grpSp>
      <p:sp>
        <p:nvSpPr>
          <p:cNvPr id="39941" name="Oval 11"/>
          <p:cNvSpPr>
            <a:spLocks noChangeArrowheads="1"/>
          </p:cNvSpPr>
          <p:nvPr/>
        </p:nvSpPr>
        <p:spPr bwMode="auto">
          <a:xfrm>
            <a:off x="1109663" y="1868488"/>
            <a:ext cx="377825" cy="1076325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fr-CH"/>
          </a:p>
        </p:txBody>
      </p:sp>
      <p:pic>
        <p:nvPicPr>
          <p:cNvPr id="399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3063" y="2063750"/>
            <a:ext cx="3300412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9943" name="Straight Arrow Connector 18"/>
          <p:cNvCxnSpPr>
            <a:cxnSpLocks noChangeShapeType="1"/>
          </p:cNvCxnSpPr>
          <p:nvPr/>
        </p:nvCxnSpPr>
        <p:spPr bwMode="auto">
          <a:xfrm rot="10800000" flipV="1">
            <a:off x="1481138" y="1570038"/>
            <a:ext cx="2451100" cy="7032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39944" name="Picture 16" descr="Image004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359400"/>
            <a:ext cx="1074738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90775188-39D9-4BFD-9A3A-342FAD3F30BF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CHROMATICITY DURING RAMP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545513" cy="5240338"/>
          </a:xfrm>
        </p:spPr>
        <p:txBody>
          <a:bodyPr/>
          <a:lstStyle/>
          <a:p>
            <a:pPr lvl="1" eaLnBrk="1" hangingPunct="1"/>
            <a:r>
              <a:rPr lang="en-GB" smtClean="0">
                <a:sym typeface="Symbol" pitchFamily="18" charset="2"/>
              </a:rPr>
              <a:t>Error during snapback (the pyramid): two possible causes</a:t>
            </a:r>
            <a:endParaRPr lang="en-GB" sz="1000" smtClean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r>
              <a:rPr lang="en-GB" smtClean="0">
                <a:sym typeface="Symbol" pitchFamily="18" charset="2"/>
              </a:rPr>
              <a:t>If the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snapback time constant </a:t>
            </a:r>
            <a:r>
              <a:rPr lang="en-GB" smtClean="0">
                <a:sym typeface="Symbol" pitchFamily="18" charset="2"/>
              </a:rPr>
              <a:t>is wrong one also gets a pyramid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But it should be much, much longer … (factor 5-10)</a:t>
            </a:r>
          </a:p>
        </p:txBody>
      </p:sp>
      <p:grpSp>
        <p:nvGrpSpPr>
          <p:cNvPr id="40964" name="Group 9"/>
          <p:cNvGrpSpPr>
            <a:grpSpLocks/>
          </p:cNvGrpSpPr>
          <p:nvPr/>
        </p:nvGrpSpPr>
        <p:grpSpPr bwMode="auto">
          <a:xfrm>
            <a:off x="357188" y="1774825"/>
            <a:ext cx="4938712" cy="2597150"/>
            <a:chOff x="2625789" y="1756214"/>
            <a:chExt cx="3584923" cy="2633472"/>
          </a:xfrm>
        </p:grpSpPr>
        <p:pic>
          <p:nvPicPr>
            <p:cNvPr id="40969" name="Picture 1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625789" y="1756214"/>
              <a:ext cx="3584923" cy="2633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0970" name="Straight Connector 12"/>
            <p:cNvCxnSpPr>
              <a:cxnSpLocks noChangeShapeType="1"/>
            </p:cNvCxnSpPr>
            <p:nvPr/>
          </p:nvCxnSpPr>
          <p:spPr bwMode="auto">
            <a:xfrm rot="5400000">
              <a:off x="2569222" y="2868626"/>
              <a:ext cx="1772155" cy="16184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cxnSp>
          <p:nvCxnSpPr>
            <p:cNvPr id="40971" name="Straight Connector 13"/>
            <p:cNvCxnSpPr>
              <a:cxnSpLocks noChangeShapeType="1"/>
            </p:cNvCxnSpPr>
            <p:nvPr/>
          </p:nvCxnSpPr>
          <p:spPr bwMode="auto">
            <a:xfrm rot="5400000">
              <a:off x="4153912" y="2891555"/>
              <a:ext cx="1772155" cy="16184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 type="oval" w="med" len="med"/>
              <a:tailEnd type="oval" w="med" len="med"/>
            </a:ln>
          </p:spPr>
        </p:cxnSp>
        <p:sp>
          <p:nvSpPr>
            <p:cNvPr id="40972" name="TextBox 14"/>
            <p:cNvSpPr txBox="1">
              <a:spLocks noChangeArrowheads="1"/>
            </p:cNvSpPr>
            <p:nvPr/>
          </p:nvSpPr>
          <p:spPr bwMode="auto">
            <a:xfrm>
              <a:off x="3584772" y="2112021"/>
              <a:ext cx="117051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sz="1400"/>
                <a:t>Static model</a:t>
              </a:r>
            </a:p>
          </p:txBody>
        </p:sp>
        <p:sp>
          <p:nvSpPr>
            <p:cNvPr id="40973" name="TextBox 15"/>
            <p:cNvSpPr txBox="1">
              <a:spLocks noChangeArrowheads="1"/>
            </p:cNvSpPr>
            <p:nvPr/>
          </p:nvSpPr>
          <p:spPr bwMode="auto">
            <a:xfrm>
              <a:off x="5120910" y="2094488"/>
              <a:ext cx="97494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sz="1400"/>
                <a:t>Decay </a:t>
              </a:r>
            </a:p>
            <a:p>
              <a:r>
                <a:rPr lang="fr-CH" sz="1400"/>
                <a:t>at 3.5 TeV</a:t>
              </a:r>
            </a:p>
          </p:txBody>
        </p:sp>
      </p:grpSp>
      <p:sp>
        <p:nvSpPr>
          <p:cNvPr id="40965" name="Oval 11"/>
          <p:cNvSpPr>
            <a:spLocks noChangeArrowheads="1"/>
          </p:cNvSpPr>
          <p:nvPr/>
        </p:nvSpPr>
        <p:spPr bwMode="auto">
          <a:xfrm>
            <a:off x="1109663" y="1868488"/>
            <a:ext cx="377825" cy="1076325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fr-CH"/>
          </a:p>
        </p:txBody>
      </p:sp>
      <p:cxnSp>
        <p:nvCxnSpPr>
          <p:cNvPr id="40966" name="Straight Arrow Connector 18"/>
          <p:cNvCxnSpPr>
            <a:cxnSpLocks noChangeShapeType="1"/>
          </p:cNvCxnSpPr>
          <p:nvPr/>
        </p:nvCxnSpPr>
        <p:spPr bwMode="auto">
          <a:xfrm rot="10800000" flipV="1">
            <a:off x="1481138" y="1570038"/>
            <a:ext cx="2451100" cy="7032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4096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5438" y="1928813"/>
            <a:ext cx="337185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58" descr="Image0044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359400"/>
            <a:ext cx="1074738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1435A373-C9B3-4D67-8F13-754A6DB28C6E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contents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Precycle </a:t>
            </a:r>
          </a:p>
          <a:p>
            <a:pPr lvl="1"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How many types we had?</a:t>
            </a:r>
          </a:p>
          <a:p>
            <a:pPr lvl="1"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Has it been followed? Can we made it shorter ?</a:t>
            </a:r>
          </a:p>
          <a:p>
            <a:pPr eaLnBrk="1" hangingPunct="1">
              <a:buFontTx/>
              <a:buNone/>
            </a:pPr>
            <a:endParaRPr lang="en-GB" smtClean="0">
              <a:solidFill>
                <a:srgbClr val="BFBFBF"/>
              </a:solidFill>
              <a:sym typeface="Symbol" pitchFamily="18" charset="2"/>
            </a:endParaRPr>
          </a:p>
          <a:p>
            <a:pPr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Chromaticity </a:t>
            </a:r>
          </a:p>
          <a:p>
            <a:pPr lvl="1"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Decay at injection – how to include ?</a:t>
            </a:r>
          </a:p>
          <a:p>
            <a:pPr lvl="1"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During ramp – can be improved ?</a:t>
            </a:r>
          </a:p>
          <a:p>
            <a:pPr eaLnBrk="1" hangingPunct="1"/>
            <a:endParaRPr lang="en-GB" smtClean="0">
              <a:sym typeface="Symbol" pitchFamily="18" charset="2"/>
            </a:endParaRPr>
          </a:p>
          <a:p>
            <a:pPr eaLnBrk="1" hangingPunct="1"/>
            <a:r>
              <a:rPr lang="en-GB" smtClean="0">
                <a:sym typeface="Symbol" pitchFamily="18" charset="2"/>
              </a:rPr>
              <a:t>Tune</a:t>
            </a:r>
          </a:p>
          <a:p>
            <a:pPr marL="742950" lvl="2" indent="-342900" eaLnBrk="1" hangingPunct="1"/>
            <a:r>
              <a:rPr lang="en-GB" sz="2000" smtClean="0">
                <a:sym typeface="Symbol" pitchFamily="18" charset="2"/>
              </a:rPr>
              <a:t>Decay at injection</a:t>
            </a:r>
          </a:p>
          <a:p>
            <a:pPr marL="742950" lvl="2" indent="-342900" eaLnBrk="1" hangingPunct="1"/>
            <a:endParaRPr lang="en-GB" sz="2000" smtClean="0">
              <a:sym typeface="Symbol" pitchFamily="18" charset="2"/>
            </a:endParaRPr>
          </a:p>
          <a:p>
            <a:pPr eaLnBrk="1" hangingPunct="1"/>
            <a:endParaRPr lang="en-GB" smtClean="0">
              <a:sym typeface="Symbol" pitchFamily="18" charset="2"/>
            </a:endParaRPr>
          </a:p>
          <a:p>
            <a:pPr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Hysteresis issue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9DABD84C-3E4D-4E58-AB1E-29BDB9BA5732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TUNE DECAY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545513" cy="5240338"/>
          </a:xfrm>
        </p:spPr>
        <p:txBody>
          <a:bodyPr/>
          <a:lstStyle/>
          <a:p>
            <a:pPr lvl="1" eaLnBrk="1" hangingPunct="1"/>
            <a:r>
              <a:rPr lang="en-GB" smtClean="0">
                <a:sym typeface="Symbol" pitchFamily="18" charset="2"/>
              </a:rPr>
              <a:t>There is evidence of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tune decay at injection</a:t>
            </a:r>
            <a:endParaRPr lang="en-GB" sz="1000" smtClean="0">
              <a:solidFill>
                <a:srgbClr val="C00000"/>
              </a:solidFill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r>
              <a:rPr lang="en-GB" smtClean="0">
                <a:sym typeface="Symbol" pitchFamily="18" charset="2"/>
              </a:rPr>
              <a:t>About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0.005 over 1 h </a:t>
            </a:r>
            <a:r>
              <a:rPr lang="en-GB" smtClean="0">
                <a:sym typeface="Symbol" pitchFamily="18" charset="2"/>
              </a:rPr>
              <a:t>soon after precycle</a:t>
            </a:r>
          </a:p>
          <a:p>
            <a:pPr lvl="2" eaLnBrk="1" hangingPunct="1"/>
            <a:r>
              <a:rPr lang="en-GB" smtClean="0">
                <a:sym typeface="Symbol" pitchFamily="18" charset="2"/>
              </a:rPr>
              <a:t>As far as I understand not an issue</a:t>
            </a:r>
          </a:p>
          <a:p>
            <a:pPr lvl="2" eaLnBrk="1" hangingPunct="1"/>
            <a:r>
              <a:rPr lang="en-GB" smtClean="0">
                <a:sym typeface="Symbol" pitchFamily="18" charset="2"/>
              </a:rPr>
              <a:t>But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it could be included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Origin: could be decay in the quadrupoles</a:t>
            </a:r>
          </a:p>
          <a:p>
            <a:pPr lvl="2" eaLnBrk="1" hangingPunct="1"/>
            <a:r>
              <a:rPr lang="en-GB" smtClean="0">
                <a:sym typeface="Symbol" pitchFamily="18" charset="2"/>
              </a:rPr>
              <a:t>0.005/60= 1.2 unit – compatible with meas.</a:t>
            </a:r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8525" y="1778000"/>
            <a:ext cx="3965575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TextBox 16"/>
          <p:cNvSpPr txBox="1">
            <a:spLocks noChangeArrowheads="1"/>
          </p:cNvSpPr>
          <p:nvPr/>
        </p:nvSpPr>
        <p:spPr bwMode="auto">
          <a:xfrm>
            <a:off x="1397000" y="4176713"/>
            <a:ext cx="30797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000"/>
              <a:t>Decay of tune at injection on 1</a:t>
            </a:r>
            <a:r>
              <a:rPr lang="fr-CH" sz="1000" baseline="30000"/>
              <a:t>st</a:t>
            </a:r>
            <a:r>
              <a:rPr lang="fr-CH" sz="1000"/>
              <a:t> Oct 2010 </a:t>
            </a:r>
            <a:r>
              <a:rPr lang="fr-CH" sz="1000">
                <a:solidFill>
                  <a:srgbClr val="009900"/>
                </a:solidFill>
              </a:rPr>
              <a:t>[M. Pojer]</a:t>
            </a:r>
          </a:p>
        </p:txBody>
      </p:sp>
      <p:sp>
        <p:nvSpPr>
          <p:cNvPr id="43014" name="TextBox 19"/>
          <p:cNvSpPr txBox="1">
            <a:spLocks noChangeArrowheads="1"/>
          </p:cNvSpPr>
          <p:nvPr/>
        </p:nvSpPr>
        <p:spPr bwMode="auto">
          <a:xfrm>
            <a:off x="5386388" y="4108450"/>
            <a:ext cx="331311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000"/>
              <a:t>Decay of tune at injection in Tevatron </a:t>
            </a:r>
            <a:r>
              <a:rPr lang="fr-CH" sz="1000">
                <a:solidFill>
                  <a:srgbClr val="009900"/>
                </a:solidFill>
              </a:rPr>
              <a:t>[G. Annala, et al.]</a:t>
            </a:r>
          </a:p>
        </p:txBody>
      </p:sp>
      <p:pic>
        <p:nvPicPr>
          <p:cNvPr id="43015" name="Picture 20" descr="tune_drift_tev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3513" y="1806575"/>
            <a:ext cx="3219450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27713" y="4410075"/>
            <a:ext cx="3068637" cy="18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7" name="TextBox 21"/>
          <p:cNvSpPr txBox="1">
            <a:spLocks noChangeArrowheads="1"/>
          </p:cNvSpPr>
          <p:nvPr/>
        </p:nvSpPr>
        <p:spPr bwMode="auto">
          <a:xfrm>
            <a:off x="6223000" y="6170613"/>
            <a:ext cx="25654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000"/>
              <a:t>Decay of MQ transfer function</a:t>
            </a:r>
            <a:r>
              <a:rPr lang="fr-CH" sz="1000">
                <a:solidFill>
                  <a:srgbClr val="009900"/>
                </a:solidFill>
              </a:rPr>
              <a:t>[L. Deniau]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6D90F97A-E994-4294-9579-2C561CF7D424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contents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Precycle </a:t>
            </a:r>
          </a:p>
          <a:p>
            <a:pPr lvl="1"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How many types we had?</a:t>
            </a:r>
          </a:p>
          <a:p>
            <a:pPr lvl="1"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Has it been followed? Can we made it shorter ?</a:t>
            </a:r>
          </a:p>
          <a:p>
            <a:pPr eaLnBrk="1" hangingPunct="1">
              <a:buFontTx/>
              <a:buNone/>
            </a:pPr>
            <a:endParaRPr lang="en-GB" smtClean="0">
              <a:solidFill>
                <a:srgbClr val="BFBFBF"/>
              </a:solidFill>
              <a:sym typeface="Symbol" pitchFamily="18" charset="2"/>
            </a:endParaRPr>
          </a:p>
          <a:p>
            <a:pPr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Chromaticity </a:t>
            </a:r>
          </a:p>
          <a:p>
            <a:pPr lvl="1"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Decay at injection – how to include ?</a:t>
            </a:r>
          </a:p>
          <a:p>
            <a:pPr lvl="1"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During ramp – can be improved ?</a:t>
            </a:r>
          </a:p>
          <a:p>
            <a:pPr eaLnBrk="1" hangingPunct="1"/>
            <a:endParaRPr lang="en-GB" smtClean="0">
              <a:sym typeface="Symbol" pitchFamily="18" charset="2"/>
            </a:endParaRPr>
          </a:p>
          <a:p>
            <a:pPr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Tune</a:t>
            </a:r>
          </a:p>
          <a:p>
            <a:pPr marL="742950" lvl="2" indent="-342900" eaLnBrk="1" hangingPunct="1"/>
            <a:r>
              <a:rPr lang="en-GB" sz="2000" smtClean="0">
                <a:solidFill>
                  <a:srgbClr val="BFBFBF"/>
                </a:solidFill>
                <a:sym typeface="Symbol" pitchFamily="18" charset="2"/>
              </a:rPr>
              <a:t>Decay at injection</a:t>
            </a:r>
          </a:p>
          <a:p>
            <a:pPr marL="742950" lvl="2" indent="-342900" eaLnBrk="1" hangingPunct="1"/>
            <a:endParaRPr lang="en-GB" sz="2000" smtClean="0">
              <a:solidFill>
                <a:srgbClr val="BFBFBF"/>
              </a:solidFill>
              <a:sym typeface="Symbol" pitchFamily="18" charset="2"/>
            </a:endParaRPr>
          </a:p>
          <a:p>
            <a:pPr eaLnBrk="1" hangingPunct="1"/>
            <a:endParaRPr lang="en-GB" smtClean="0">
              <a:sym typeface="Symbol" pitchFamily="18" charset="2"/>
            </a:endParaRPr>
          </a:p>
          <a:p>
            <a:pPr eaLnBrk="1" hangingPunct="1"/>
            <a:r>
              <a:rPr lang="en-GB" smtClean="0">
                <a:sym typeface="Symbol" pitchFamily="18" charset="2"/>
              </a:rPr>
              <a:t>Hysteresis issue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9975792B-8BDC-4CF7-B8C4-731962965CBA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HYSTERESIS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545513" cy="5240338"/>
          </a:xfrm>
        </p:spPr>
        <p:txBody>
          <a:bodyPr/>
          <a:lstStyle/>
          <a:p>
            <a:pPr eaLnBrk="1" hangingPunct="1"/>
            <a:r>
              <a:rPr lang="en-GB" smtClean="0">
                <a:sym typeface="Symbol" pitchFamily="18" charset="2"/>
              </a:rPr>
              <a:t>Hysteresis is a ghost which is periodically hunting </a:t>
            </a:r>
          </a:p>
          <a:p>
            <a:pPr eaLnBrk="1" hangingPunct="1">
              <a:buFontTx/>
              <a:buNone/>
            </a:pPr>
            <a:r>
              <a:rPr lang="en-GB" smtClean="0">
                <a:sym typeface="Symbol" pitchFamily="18" charset="2"/>
              </a:rPr>
              <a:t>	our nights … since years</a:t>
            </a:r>
            <a:endParaRPr lang="en-GB" sz="1400" smtClean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r>
              <a:rPr lang="en-GB" smtClean="0">
                <a:sym typeface="Symbol" pitchFamily="18" charset="2"/>
              </a:rPr>
              <a:t>Two issues: </a:t>
            </a:r>
          </a:p>
          <a:p>
            <a:pPr lvl="2" eaLnBrk="1" hangingPunct="1"/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IR quads during squeeze</a:t>
            </a:r>
            <a:r>
              <a:rPr lang="en-GB" smtClean="0">
                <a:sym typeface="Symbol" pitchFamily="18" charset="2"/>
              </a:rPr>
              <a:t>, </a:t>
            </a:r>
          </a:p>
          <a:p>
            <a:pPr lvl="2" eaLnBrk="1" hangingPunct="1">
              <a:buFontTx/>
              <a:buNone/>
            </a:pPr>
            <a:r>
              <a:rPr lang="en-GB" smtClean="0">
                <a:sym typeface="Symbol" pitchFamily="18" charset="2"/>
              </a:rPr>
              <a:t>	having current ramping </a:t>
            </a:r>
          </a:p>
          <a:p>
            <a:pPr lvl="2" eaLnBrk="1" hangingPunct="1">
              <a:buFontTx/>
              <a:buNone/>
            </a:pPr>
            <a:r>
              <a:rPr lang="en-GB" smtClean="0">
                <a:sym typeface="Symbol" pitchFamily="18" charset="2"/>
              </a:rPr>
              <a:t>	down</a:t>
            </a:r>
          </a:p>
          <a:p>
            <a:pPr lvl="2" eaLnBrk="1" hangingPunct="1"/>
            <a:endParaRPr lang="en-GB" smtClean="0">
              <a:sym typeface="Symbol" pitchFamily="18" charset="2"/>
            </a:endParaRPr>
          </a:p>
          <a:p>
            <a:pPr lvl="2" eaLnBrk="1" hangingPunct="1"/>
            <a:endParaRPr lang="en-GB" smtClean="0">
              <a:sym typeface="Symbol" pitchFamily="18" charset="2"/>
            </a:endParaRPr>
          </a:p>
          <a:p>
            <a:pPr lvl="2" eaLnBrk="1" hangingPunct="1"/>
            <a:r>
              <a:rPr lang="en-GB" smtClean="0">
                <a:sym typeface="Symbol" pitchFamily="18" charset="2"/>
              </a:rPr>
              <a:t>Correctors, which are </a:t>
            </a:r>
          </a:p>
          <a:p>
            <a:pPr lvl="2" eaLnBrk="1" hangingPunct="1">
              <a:buFontTx/>
              <a:buNone/>
            </a:pPr>
            <a:r>
              <a:rPr lang="en-GB" smtClean="0">
                <a:sym typeface="Symbol" pitchFamily="18" charset="2"/>
              </a:rPr>
              <a:t>	trimmed down and up </a:t>
            </a:r>
          </a:p>
          <a:p>
            <a:pPr lvl="2" eaLnBrk="1" hangingPunct="1">
              <a:buFontTx/>
              <a:buNone/>
            </a:pPr>
            <a:r>
              <a:rPr lang="en-GB" smtClean="0">
                <a:sym typeface="Symbol" pitchFamily="18" charset="2"/>
              </a:rPr>
              <a:t>	by EiC and feedback</a:t>
            </a:r>
          </a:p>
          <a:p>
            <a:pPr eaLnBrk="1" hangingPunct="1"/>
            <a:r>
              <a:rPr lang="en-GB" smtClean="0">
                <a:sym typeface="Symbol" pitchFamily="18" charset="2"/>
              </a:rPr>
              <a:t>Implemented strategy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When the dI/dt &lt; 0 the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model automatically changes hysteresis branch</a:t>
            </a:r>
            <a:r>
              <a:rPr lang="fr-CH" smtClean="0">
                <a:solidFill>
                  <a:srgbClr val="009900"/>
                </a:solidFill>
              </a:rPr>
              <a:t> </a:t>
            </a:r>
            <a:r>
              <a:rPr lang="fr-CH" sz="1400" smtClean="0">
                <a:solidFill>
                  <a:srgbClr val="009900"/>
                </a:solidFill>
              </a:rPr>
              <a:t>[M. Strzelczyk]</a:t>
            </a:r>
            <a:endParaRPr lang="en-GB" sz="1400" smtClean="0">
              <a:solidFill>
                <a:srgbClr val="C00000"/>
              </a:solidFill>
              <a:sym typeface="Symbol" pitchFamily="18" charset="2"/>
            </a:endParaRPr>
          </a:p>
          <a:p>
            <a:pPr lvl="2" eaLnBrk="1" hangingPunct="1"/>
            <a:r>
              <a:rPr lang="en-GB" smtClean="0">
                <a:sym typeface="Symbol" pitchFamily="18" charset="2"/>
              </a:rPr>
              <a:t>With smoothing needed for not tripping the power converters and QPS</a:t>
            </a:r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02113" y="2219325"/>
            <a:ext cx="4630737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TextBox 12"/>
          <p:cNvSpPr txBox="1">
            <a:spLocks noChangeArrowheads="1"/>
          </p:cNvSpPr>
          <p:nvPr/>
        </p:nvSpPr>
        <p:spPr bwMode="auto">
          <a:xfrm>
            <a:off x="4562475" y="5194300"/>
            <a:ext cx="40782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000"/>
              <a:t>Measured transfer function during squeeze </a:t>
            </a:r>
            <a:r>
              <a:rPr lang="fr-CH" sz="1000">
                <a:solidFill>
                  <a:srgbClr val="009900"/>
                </a:solidFill>
              </a:rPr>
              <a:t>[W. Venturini Delsolaro]</a:t>
            </a:r>
          </a:p>
        </p:txBody>
      </p:sp>
      <p:pic>
        <p:nvPicPr>
          <p:cNvPr id="46086" name="Picture 13" descr="hitchcock_psych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7625" y="150813"/>
            <a:ext cx="1265238" cy="168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7" name="TextBox 14"/>
          <p:cNvSpPr txBox="1">
            <a:spLocks noChangeArrowheads="1"/>
          </p:cNvSpPr>
          <p:nvPr/>
        </p:nvSpPr>
        <p:spPr bwMode="auto">
          <a:xfrm>
            <a:off x="7337425" y="1849438"/>
            <a:ext cx="1806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000"/>
              <a:t>Psycho, 50 years celebration </a:t>
            </a:r>
          </a:p>
          <a:p>
            <a:r>
              <a:rPr lang="fr-CH" sz="1000">
                <a:solidFill>
                  <a:srgbClr val="009900"/>
                </a:solidFill>
              </a:rPr>
              <a:t>[A. Hitchcock]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820670CA-09FF-43EC-A845-40F089CB313F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HYSTERESIS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545513" cy="5240338"/>
          </a:xfrm>
        </p:spPr>
        <p:txBody>
          <a:bodyPr/>
          <a:lstStyle/>
          <a:p>
            <a:pPr eaLnBrk="1" hangingPunct="1"/>
            <a:r>
              <a:rPr lang="en-GB" smtClean="0">
                <a:sym typeface="Symbol" pitchFamily="18" charset="2"/>
              </a:rPr>
              <a:t>Problems - 1</a:t>
            </a:r>
          </a:p>
          <a:p>
            <a:pPr eaLnBrk="1" hangingPunct="1"/>
            <a:endParaRPr lang="en-GB" sz="600" smtClean="0">
              <a:solidFill>
                <a:srgbClr val="009900"/>
              </a:solidFill>
              <a:sym typeface="Symbol" pitchFamily="18" charset="2"/>
            </a:endParaRPr>
          </a:p>
          <a:p>
            <a:pPr eaLnBrk="1" hangingPunct="1"/>
            <a:endParaRPr lang="en-GB" sz="600" smtClean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r>
              <a:rPr lang="en-GB" smtClean="0">
                <a:sym typeface="Symbol" pitchFamily="18" charset="2"/>
              </a:rPr>
              <a:t>For small changes of currents, </a:t>
            </a:r>
          </a:p>
          <a:p>
            <a:pPr lvl="1" eaLnBrk="1" hangingPunct="1">
              <a:buFontTx/>
              <a:buNone/>
            </a:pPr>
            <a:r>
              <a:rPr lang="en-GB" smtClean="0">
                <a:sym typeface="Symbol" pitchFamily="18" charset="2"/>
              </a:rPr>
              <a:t>	one has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jumps whereas the </a:t>
            </a:r>
          </a:p>
          <a:p>
            <a:pPr lvl="1" eaLnBrk="1" hangingPunct="1">
              <a:buFontTx/>
              <a:buNone/>
            </a:pP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	magnet in reality stays on the </a:t>
            </a:r>
          </a:p>
          <a:p>
            <a:pPr lvl="1" eaLnBrk="1" hangingPunct="1">
              <a:buFontTx/>
              <a:buNone/>
            </a:pP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	same branch 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Not nice, not necessary, and </a:t>
            </a:r>
          </a:p>
          <a:p>
            <a:pPr lvl="1" eaLnBrk="1" hangingPunct="1">
              <a:buFontTx/>
              <a:buNone/>
            </a:pPr>
            <a:r>
              <a:rPr lang="en-GB" smtClean="0">
                <a:sym typeface="Symbol" pitchFamily="18" charset="2"/>
              </a:rPr>
              <a:t>	can induce beam losses </a:t>
            </a:r>
            <a:r>
              <a:rPr lang="en-GB" sz="1400" smtClean="0">
                <a:solidFill>
                  <a:srgbClr val="009900"/>
                </a:solidFill>
                <a:sym typeface="Symbol" pitchFamily="18" charset="2"/>
              </a:rPr>
              <a:t>[X. Buffat]</a:t>
            </a:r>
          </a:p>
        </p:txBody>
      </p:sp>
      <p:pic>
        <p:nvPicPr>
          <p:cNvPr id="47108" name="Picture 7" descr="Settings_K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7625" y="1827213"/>
            <a:ext cx="3897313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8" descr="Settings_I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6875" y="1924050"/>
            <a:ext cx="3536950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TextBox 6"/>
          <p:cNvSpPr txBox="1">
            <a:spLocks noChangeArrowheads="1"/>
          </p:cNvSpPr>
          <p:nvPr/>
        </p:nvSpPr>
        <p:spPr bwMode="auto">
          <a:xfrm>
            <a:off x="1941513" y="3336925"/>
            <a:ext cx="30130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000"/>
              <a:t>Required gradient during squeeze </a:t>
            </a:r>
            <a:r>
              <a:rPr lang="fr-CH" sz="1000">
                <a:solidFill>
                  <a:srgbClr val="009900"/>
                </a:solidFill>
              </a:rPr>
              <a:t>[M. Strzelczyk]</a:t>
            </a:r>
          </a:p>
        </p:txBody>
      </p:sp>
      <p:sp>
        <p:nvSpPr>
          <p:cNvPr id="47111" name="TextBox 7"/>
          <p:cNvSpPr txBox="1">
            <a:spLocks noChangeArrowheads="1"/>
          </p:cNvSpPr>
          <p:nvPr/>
        </p:nvSpPr>
        <p:spPr bwMode="auto">
          <a:xfrm>
            <a:off x="5842000" y="3278188"/>
            <a:ext cx="27622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000"/>
              <a:t>Corresponding current  in PC </a:t>
            </a:r>
            <a:r>
              <a:rPr lang="fr-CH" sz="1000">
                <a:solidFill>
                  <a:srgbClr val="009900"/>
                </a:solidFill>
              </a:rPr>
              <a:t>[M. Strzelczyk]</a:t>
            </a:r>
          </a:p>
        </p:txBody>
      </p:sp>
      <p:pic>
        <p:nvPicPr>
          <p:cNvPr id="4711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9963" y="3460750"/>
            <a:ext cx="4364037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3" name="TextBox 10"/>
          <p:cNvSpPr txBox="1">
            <a:spLocks noChangeArrowheads="1"/>
          </p:cNvSpPr>
          <p:nvPr/>
        </p:nvSpPr>
        <p:spPr bwMode="auto">
          <a:xfrm>
            <a:off x="4884738" y="6227763"/>
            <a:ext cx="407828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000"/>
              <a:t>Measured transfer function during squeeze </a:t>
            </a:r>
            <a:r>
              <a:rPr lang="fr-CH" sz="1000">
                <a:solidFill>
                  <a:srgbClr val="009900"/>
                </a:solidFill>
              </a:rPr>
              <a:t>[W. Venturini Delsolaro]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02FCC92B-FE82-475B-9F5B-D0C9E43FC6A1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HYSTERESIS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545513" cy="5240338"/>
          </a:xfrm>
        </p:spPr>
        <p:txBody>
          <a:bodyPr/>
          <a:lstStyle/>
          <a:p>
            <a:pPr eaLnBrk="1" hangingPunct="1"/>
            <a:r>
              <a:rPr lang="en-GB" smtClean="0">
                <a:sym typeface="Symbol" pitchFamily="18" charset="2"/>
              </a:rPr>
              <a:t>Problems - 2</a:t>
            </a:r>
          </a:p>
          <a:p>
            <a:pPr eaLnBrk="1" hangingPunct="1"/>
            <a:endParaRPr lang="en-GB" sz="600" smtClean="0">
              <a:solidFill>
                <a:srgbClr val="009900"/>
              </a:solidFill>
              <a:sym typeface="Symbol" pitchFamily="18" charset="2"/>
            </a:endParaRPr>
          </a:p>
          <a:p>
            <a:pPr eaLnBrk="1" hangingPunct="1"/>
            <a:endParaRPr lang="en-GB" sz="600" smtClean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r>
              <a:rPr lang="en-GB" smtClean="0">
                <a:sym typeface="Symbol" pitchFamily="18" charset="2"/>
              </a:rPr>
              <a:t>When trims are first tried on actual settings and then incorporated, the branching causes a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small difference </a:t>
            </a:r>
            <a:r>
              <a:rPr lang="en-GB" smtClean="0">
                <a:sym typeface="Symbol" pitchFamily="18" charset="2"/>
              </a:rPr>
              <a:t>– seen for beta beating correction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This gives negligible effects on beta beating, but it is not nice </a:t>
            </a:r>
          </a:p>
        </p:txBody>
      </p:sp>
      <p:sp>
        <p:nvSpPr>
          <p:cNvPr id="48132" name="TextBox 12"/>
          <p:cNvSpPr txBox="1">
            <a:spLocks noChangeArrowheads="1"/>
          </p:cNvSpPr>
          <p:nvPr/>
        </p:nvSpPr>
        <p:spPr bwMode="auto">
          <a:xfrm>
            <a:off x="3630613" y="4079875"/>
            <a:ext cx="42068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000"/>
              <a:t>Difference between trims at 3.5 TeV and incorporated trims </a:t>
            </a:r>
            <a:r>
              <a:rPr lang="fr-CH" sz="1000">
                <a:solidFill>
                  <a:srgbClr val="009900"/>
                </a:solidFill>
              </a:rPr>
              <a:t>[R. Tomas]</a:t>
            </a:r>
          </a:p>
        </p:txBody>
      </p:sp>
      <p:pic>
        <p:nvPicPr>
          <p:cNvPr id="48133" name="Picture 9" descr="TrimVsIncorporate9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94063" y="1198563"/>
            <a:ext cx="5026025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8134" name="Straight Arrow Connector 10"/>
          <p:cNvCxnSpPr>
            <a:cxnSpLocks noChangeShapeType="1"/>
          </p:cNvCxnSpPr>
          <p:nvPr/>
        </p:nvCxnSpPr>
        <p:spPr bwMode="auto">
          <a:xfrm rot="5400000" flipH="1" flipV="1">
            <a:off x="2727325" y="3713163"/>
            <a:ext cx="2111375" cy="1905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8135" name="Oval 11"/>
          <p:cNvSpPr>
            <a:spLocks noChangeArrowheads="1"/>
          </p:cNvSpPr>
          <p:nvPr/>
        </p:nvSpPr>
        <p:spPr bwMode="auto">
          <a:xfrm>
            <a:off x="3657600" y="2390775"/>
            <a:ext cx="512763" cy="473075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41F7DEBF-12AB-4682-ACFA-1BA968A950E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contents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>
                <a:sym typeface="Symbol" pitchFamily="18" charset="2"/>
              </a:rPr>
              <a:t>Precycle 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How many types we had?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Has it been followed? Can we made it shorter ?</a:t>
            </a:r>
          </a:p>
          <a:p>
            <a:pPr eaLnBrk="1" hangingPunct="1">
              <a:buFontTx/>
              <a:buNone/>
            </a:pPr>
            <a:endParaRPr lang="en-GB" smtClean="0">
              <a:sym typeface="Symbol" pitchFamily="18" charset="2"/>
            </a:endParaRPr>
          </a:p>
          <a:p>
            <a:pPr eaLnBrk="1" hangingPunct="1"/>
            <a:r>
              <a:rPr lang="en-GB" smtClean="0">
                <a:sym typeface="Symbol" pitchFamily="18" charset="2"/>
              </a:rPr>
              <a:t>Chromaticity 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Decay at injection – how to include ?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During ramp – can be improved ?</a:t>
            </a:r>
          </a:p>
          <a:p>
            <a:pPr eaLnBrk="1" hangingPunct="1"/>
            <a:endParaRPr lang="en-GB" smtClean="0">
              <a:sym typeface="Symbol" pitchFamily="18" charset="2"/>
            </a:endParaRPr>
          </a:p>
          <a:p>
            <a:pPr eaLnBrk="1" hangingPunct="1"/>
            <a:r>
              <a:rPr lang="en-GB" smtClean="0">
                <a:sym typeface="Symbol" pitchFamily="18" charset="2"/>
              </a:rPr>
              <a:t>Tune</a:t>
            </a:r>
          </a:p>
          <a:p>
            <a:pPr marL="742950" lvl="2" indent="-342900" eaLnBrk="1" hangingPunct="1"/>
            <a:r>
              <a:rPr lang="en-GB" sz="2000" smtClean="0">
                <a:sym typeface="Symbol" pitchFamily="18" charset="2"/>
              </a:rPr>
              <a:t>Decay at injection</a:t>
            </a:r>
          </a:p>
          <a:p>
            <a:pPr marL="742950" lvl="2" indent="-342900" eaLnBrk="1" hangingPunct="1"/>
            <a:endParaRPr lang="en-GB" sz="2000" smtClean="0">
              <a:sym typeface="Symbol" pitchFamily="18" charset="2"/>
            </a:endParaRPr>
          </a:p>
          <a:p>
            <a:pPr eaLnBrk="1" hangingPunct="1"/>
            <a:endParaRPr lang="en-GB" smtClean="0">
              <a:sym typeface="Symbol" pitchFamily="18" charset="2"/>
            </a:endParaRPr>
          </a:p>
          <a:p>
            <a:pPr eaLnBrk="1" hangingPunct="1"/>
            <a:r>
              <a:rPr lang="en-GB" smtClean="0">
                <a:sym typeface="Symbol" pitchFamily="18" charset="2"/>
              </a:rPr>
              <a:t>Hysteresis issue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777F30F3-1200-4D1C-A1A4-32C37FF95C31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HYSTERESIS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545513" cy="5240338"/>
          </a:xfrm>
        </p:spPr>
        <p:txBody>
          <a:bodyPr/>
          <a:lstStyle/>
          <a:p>
            <a:pPr eaLnBrk="1" hangingPunct="1"/>
            <a:r>
              <a:rPr lang="en-GB" smtClean="0">
                <a:sym typeface="Symbol" pitchFamily="18" charset="2"/>
              </a:rPr>
              <a:t>Estimates show that in squeeze the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impact of hysteresis is small </a:t>
            </a:r>
          </a:p>
          <a:p>
            <a:pPr eaLnBrk="1" hangingPunct="1"/>
            <a:endParaRPr lang="en-GB" sz="600" smtClean="0">
              <a:solidFill>
                <a:srgbClr val="009900"/>
              </a:solidFill>
              <a:sym typeface="Symbol" pitchFamily="18" charset="2"/>
            </a:endParaRPr>
          </a:p>
          <a:p>
            <a:pPr eaLnBrk="1" hangingPunct="1"/>
            <a:endParaRPr lang="en-GB" sz="600" smtClean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r>
              <a:rPr lang="en-GB" smtClean="0">
                <a:sym typeface="Symbol" pitchFamily="18" charset="2"/>
              </a:rPr>
              <a:t>Going to 1.1 m becomes important (10-50 units) in a few cases which are well known a priori (mainly MQM) – if neglected this gives 10% beta beating</a:t>
            </a:r>
          </a:p>
          <a:p>
            <a:pPr eaLnBrk="1" hangingPunct="1"/>
            <a:r>
              <a:rPr lang="en-GB" smtClean="0">
                <a:sym typeface="Symbol" pitchFamily="18" charset="2"/>
              </a:rPr>
              <a:t>No evidence of problems related to hysteresis, neither in correctors nor during squeeze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We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propose to remove it </a:t>
            </a:r>
            <a:r>
              <a:rPr lang="en-GB" smtClean="0">
                <a:sym typeface="Symbol" pitchFamily="18" charset="2"/>
              </a:rPr>
              <a:t>– we will include as trim for the few magnets that need it, and for </a:t>
            </a:r>
            <a:r>
              <a:rPr lang="en-GB" smtClean="0">
                <a:latin typeface="Symbol" pitchFamily="18" charset="2"/>
                <a:sym typeface="Symbol" pitchFamily="18" charset="2"/>
              </a:rPr>
              <a:t>b</a:t>
            </a:r>
            <a:r>
              <a:rPr lang="en-GB" smtClean="0">
                <a:sym typeface="Symbol" pitchFamily="18" charset="2"/>
              </a:rPr>
              <a:t>* that needs it</a:t>
            </a:r>
          </a:p>
          <a:p>
            <a:pPr lvl="1" eaLnBrk="1" hangingPunct="1">
              <a:buFontTx/>
              <a:buNone/>
            </a:pPr>
            <a:endParaRPr lang="en-GB" smtClean="0">
              <a:sym typeface="Symbol" pitchFamily="18" charset="2"/>
            </a:endParaRPr>
          </a:p>
        </p:txBody>
      </p:sp>
      <p:sp>
        <p:nvSpPr>
          <p:cNvPr id="49156" name="TextBox 9"/>
          <p:cNvSpPr txBox="1">
            <a:spLocks noChangeArrowheads="1"/>
          </p:cNvSpPr>
          <p:nvPr/>
        </p:nvSpPr>
        <p:spPr bwMode="auto">
          <a:xfrm>
            <a:off x="2616200" y="3748088"/>
            <a:ext cx="40640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000"/>
              <a:t>Error in units due to neglecting hysteresis during squeeze </a:t>
            </a:r>
            <a:r>
              <a:rPr lang="fr-CH" sz="1000">
                <a:solidFill>
                  <a:srgbClr val="009900"/>
                </a:solidFill>
              </a:rPr>
              <a:t>[P. Hagen]</a:t>
            </a:r>
          </a:p>
        </p:txBody>
      </p:sp>
      <p:grpSp>
        <p:nvGrpSpPr>
          <p:cNvPr id="49157" name="Group 13"/>
          <p:cNvGrpSpPr>
            <a:grpSpLocks/>
          </p:cNvGrpSpPr>
          <p:nvPr/>
        </p:nvGrpSpPr>
        <p:grpSpPr bwMode="auto">
          <a:xfrm>
            <a:off x="1811338" y="1858963"/>
            <a:ext cx="5614987" cy="1806575"/>
            <a:chOff x="382762" y="1377425"/>
            <a:chExt cx="8796550" cy="3495675"/>
          </a:xfrm>
        </p:grpSpPr>
        <p:pic>
          <p:nvPicPr>
            <p:cNvPr id="4915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2762" y="1377425"/>
              <a:ext cx="8796550" cy="3495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159" name="TextBox 15"/>
            <p:cNvSpPr txBox="1">
              <a:spLocks noChangeArrowheads="1"/>
            </p:cNvSpPr>
            <p:nvPr/>
          </p:nvSpPr>
          <p:spPr bwMode="auto">
            <a:xfrm>
              <a:off x="731500" y="2084825"/>
              <a:ext cx="52450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2.6</a:t>
              </a:r>
            </a:p>
          </p:txBody>
        </p:sp>
        <p:sp>
          <p:nvSpPr>
            <p:cNvPr id="49160" name="TextBox 16"/>
            <p:cNvSpPr txBox="1">
              <a:spLocks noChangeArrowheads="1"/>
            </p:cNvSpPr>
            <p:nvPr/>
          </p:nvSpPr>
          <p:spPr bwMode="auto">
            <a:xfrm>
              <a:off x="1153955" y="3429000"/>
              <a:ext cx="52450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2.7</a:t>
              </a:r>
            </a:p>
          </p:txBody>
        </p:sp>
        <p:sp>
          <p:nvSpPr>
            <p:cNvPr id="49161" name="TextBox 17"/>
            <p:cNvSpPr txBox="1">
              <a:spLocks noChangeArrowheads="1"/>
            </p:cNvSpPr>
            <p:nvPr/>
          </p:nvSpPr>
          <p:spPr bwMode="auto">
            <a:xfrm>
              <a:off x="1883650" y="1470345"/>
              <a:ext cx="52450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2.5</a:t>
              </a:r>
            </a:p>
          </p:txBody>
        </p:sp>
        <p:sp>
          <p:nvSpPr>
            <p:cNvPr id="49162" name="TextBox 18"/>
            <p:cNvSpPr txBox="1">
              <a:spLocks noChangeArrowheads="1"/>
            </p:cNvSpPr>
            <p:nvPr/>
          </p:nvSpPr>
          <p:spPr bwMode="auto">
            <a:xfrm>
              <a:off x="3227825" y="3621025"/>
              <a:ext cx="52450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2.8</a:t>
              </a:r>
            </a:p>
          </p:txBody>
        </p:sp>
        <p:sp>
          <p:nvSpPr>
            <p:cNvPr id="49163" name="TextBox 19"/>
            <p:cNvSpPr txBox="1">
              <a:spLocks noChangeArrowheads="1"/>
            </p:cNvSpPr>
            <p:nvPr/>
          </p:nvSpPr>
          <p:spPr bwMode="auto">
            <a:xfrm>
              <a:off x="5224885" y="3275380"/>
              <a:ext cx="52450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2.7</a:t>
              </a:r>
            </a:p>
          </p:txBody>
        </p:sp>
        <p:sp>
          <p:nvSpPr>
            <p:cNvPr id="49164" name="TextBox 20"/>
            <p:cNvSpPr txBox="1">
              <a:spLocks noChangeArrowheads="1"/>
            </p:cNvSpPr>
            <p:nvPr/>
          </p:nvSpPr>
          <p:spPr bwMode="auto">
            <a:xfrm>
              <a:off x="7721210" y="3621025"/>
              <a:ext cx="52450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2.8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E937EA08-AC75-43A2-9987-C523305AE4CF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CONCLUSIONS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545513" cy="5240338"/>
          </a:xfrm>
        </p:spPr>
        <p:txBody>
          <a:bodyPr/>
          <a:lstStyle/>
          <a:p>
            <a:pPr eaLnBrk="1" hangingPunct="1"/>
            <a:r>
              <a:rPr lang="en-GB" smtClean="0">
                <a:sym typeface="Symbol" pitchFamily="18" charset="2"/>
              </a:rPr>
              <a:t>Precycling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Is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correctly followed </a:t>
            </a:r>
            <a:r>
              <a:rPr lang="en-GB" smtClean="0">
                <a:sym typeface="Symbol" pitchFamily="18" charset="2"/>
              </a:rPr>
              <a:t>– 50% of times previous physics cycle is used</a:t>
            </a:r>
          </a:p>
          <a:p>
            <a:pPr eaLnBrk="1" hangingPunct="1"/>
            <a:endParaRPr lang="en-GB" smtClean="0">
              <a:sym typeface="Symbol" pitchFamily="18" charset="2"/>
            </a:endParaRPr>
          </a:p>
          <a:p>
            <a:pPr eaLnBrk="1" hangingPunct="1"/>
            <a:r>
              <a:rPr lang="en-GB" smtClean="0">
                <a:sym typeface="Symbol" pitchFamily="18" charset="2"/>
              </a:rPr>
              <a:t>Decay of chromaticity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~20 units of decay, as expected by FiDeL, but on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much longer times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It is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an issue for operation </a:t>
            </a:r>
            <a:r>
              <a:rPr lang="en-GB" smtClean="0">
                <a:sym typeface="Symbol" pitchFamily="18" charset="2"/>
              </a:rPr>
              <a:t>– should now be included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It will be in 2011,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parameters based on beam measurements</a:t>
            </a:r>
          </a:p>
          <a:p>
            <a:pPr eaLnBrk="1" hangingPunct="1"/>
            <a:endParaRPr lang="en-GB" smtClean="0">
              <a:sym typeface="Symbol" pitchFamily="18" charset="2"/>
            </a:endParaRPr>
          </a:p>
          <a:p>
            <a:pPr eaLnBrk="1" hangingPunct="1"/>
            <a:r>
              <a:rPr lang="en-GB" smtClean="0">
                <a:sym typeface="Symbol" pitchFamily="18" charset="2"/>
              </a:rPr>
              <a:t>Chromaticity during ramp 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Tracked within ±7 units – we can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improve the initial part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389F3F27-F287-4E9D-BDE7-9A9EC736239F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CONCLUSIONS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545513" cy="5240338"/>
          </a:xfrm>
        </p:spPr>
        <p:txBody>
          <a:bodyPr/>
          <a:lstStyle/>
          <a:p>
            <a:pPr eaLnBrk="1" hangingPunct="1"/>
            <a:r>
              <a:rPr lang="en-GB" smtClean="0">
                <a:sym typeface="Symbol" pitchFamily="18" charset="2"/>
              </a:rPr>
              <a:t>Tune decay</a:t>
            </a:r>
          </a:p>
          <a:p>
            <a:pPr lvl="1" eaLnBrk="1" hangingPunct="1"/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About 0.005 units, possibly due to MQ </a:t>
            </a:r>
            <a:r>
              <a:rPr lang="en-GB" smtClean="0">
                <a:sym typeface="Symbol" pitchFamily="18" charset="2"/>
              </a:rPr>
              <a:t>– could be automatically tracked</a:t>
            </a:r>
          </a:p>
          <a:p>
            <a:pPr eaLnBrk="1" hangingPunct="1"/>
            <a:endParaRPr lang="en-GB" smtClean="0">
              <a:sym typeface="Symbol" pitchFamily="18" charset="2"/>
            </a:endParaRPr>
          </a:p>
          <a:p>
            <a:pPr eaLnBrk="1" hangingPunct="1"/>
            <a:r>
              <a:rPr lang="en-GB" smtClean="0">
                <a:sym typeface="Symbol" pitchFamily="18" charset="2"/>
              </a:rPr>
              <a:t>Hysteresis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No evidence of problems related to hysteresis, neither in correctors nor during squeeze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Some side effects due to its implementation 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We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propose to remove it </a:t>
            </a:r>
            <a:r>
              <a:rPr lang="en-GB" smtClean="0">
                <a:sym typeface="Symbol" pitchFamily="18" charset="2"/>
              </a:rPr>
              <a:t>– we will include it only if really needed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F2B7BB1C-F40D-4E58-AA80-DC0DB5AD47E5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ACKNOWLEDGEMENTS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548688" cy="5240338"/>
          </a:xfrm>
        </p:spPr>
        <p:txBody>
          <a:bodyPr/>
          <a:lstStyle/>
          <a:p>
            <a:pPr eaLnBrk="1" hangingPunct="1"/>
            <a:r>
              <a:rPr lang="en-GB" smtClean="0">
                <a:sym typeface="Symbol" pitchFamily="18" charset="2"/>
              </a:rPr>
              <a:t>Thanks for discussions and comments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EIC:     R. Alemany Fernandez, A. Macpherson, V. Kain, G. Papotti, M. Pojer, L. Ponce, S. Redaelli, W. Venturini Delsolaro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R. Steinhagen: feedback chromaticity and tune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M. Lamont, M. Strzelczyk: controls and strategies</a:t>
            </a: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eaLnBrk="1" hangingPunct="1"/>
            <a:endParaRPr lang="en-GB" smtClean="0"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3"/>
          <p:cNvSpPr txBox="1">
            <a:spLocks noGrp="1"/>
          </p:cNvSpPr>
          <p:nvPr/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000">
                <a:solidFill>
                  <a:srgbClr val="3399FF"/>
                </a:solidFill>
              </a:rPr>
              <a:t>LHC magnetic model – Evian December 2010 - </a:t>
            </a:r>
            <a:fld id="{229A7EE7-E6F9-4FD3-995F-82537B21C5F1}" type="slidenum">
              <a:rPr lang="en-US" sz="1000">
                <a:solidFill>
                  <a:srgbClr val="3399FF"/>
                </a:solidFill>
              </a:rPr>
              <a:pPr algn="r"/>
              <a:t>24</a:t>
            </a:fld>
            <a:endParaRPr lang="en-US" sz="1000">
              <a:solidFill>
                <a:srgbClr val="3399FF"/>
              </a:solidFill>
            </a:endParaRPr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WE’RE GETTING FAMOUS!</a:t>
            </a:r>
          </a:p>
        </p:txBody>
      </p:sp>
      <p:pic>
        <p:nvPicPr>
          <p:cNvPr id="62469" name="Picture 5" descr="PosterWallStreet2_pp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4013" y="1135063"/>
            <a:ext cx="3606800" cy="535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1C133516-47C5-40BC-900D-ED9FBE70B191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HOW DID WE PRECYCLE THE LHC ?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5421313" cy="5240338"/>
          </a:xfrm>
        </p:spPr>
        <p:txBody>
          <a:bodyPr/>
          <a:lstStyle/>
          <a:p>
            <a:pPr eaLnBrk="1" hangingPunct="1"/>
            <a:r>
              <a:rPr lang="en-GB" smtClean="0">
                <a:sym typeface="Symbol" pitchFamily="18" charset="2"/>
              </a:rPr>
              <a:t>Four combinations of precycle and cycle ramp rates and currents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We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started rather far from nominal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No experience on decay and snapback in this regime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2 A/s never explored in SM18</a:t>
            </a:r>
          </a:p>
          <a:p>
            <a:pPr eaLnBrk="1" hangingPunct="1"/>
            <a:r>
              <a:rPr lang="en-GB" smtClean="0">
                <a:sym typeface="Symbol" pitchFamily="18" charset="2"/>
              </a:rPr>
              <a:t>Since  September 3 we are at 10 A/s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With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same parameters for physics cycle and precycle</a:t>
            </a: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eaLnBrk="1" hangingPunct="1"/>
            <a:r>
              <a:rPr lang="en-GB" smtClean="0">
                <a:sym typeface="Symbol" pitchFamily="18" charset="2"/>
              </a:rPr>
              <a:t>What still missing w.r.t. nominal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The energy ... still at 6 kA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This should give smaller decay and snapback (about ½)</a:t>
            </a:r>
          </a:p>
          <a:p>
            <a:pPr eaLnBrk="1" hangingPunct="1"/>
            <a:endParaRPr lang="en-GB" smtClean="0">
              <a:sym typeface="Symbol" pitchFamily="18" charset="2"/>
            </a:endParaRPr>
          </a:p>
          <a:p>
            <a:pPr eaLnBrk="1" hangingPunct="1"/>
            <a:endParaRPr lang="en-GB" smtClean="0">
              <a:sym typeface="Symbol" pitchFamily="18" charset="2"/>
            </a:endParaRPr>
          </a:p>
        </p:txBody>
      </p:sp>
      <p:grpSp>
        <p:nvGrpSpPr>
          <p:cNvPr id="30724" name="Group 17"/>
          <p:cNvGrpSpPr>
            <a:grpSpLocks/>
          </p:cNvGrpSpPr>
          <p:nvPr/>
        </p:nvGrpSpPr>
        <p:grpSpPr bwMode="auto">
          <a:xfrm>
            <a:off x="5532438" y="1071563"/>
            <a:ext cx="2325687" cy="1438275"/>
            <a:chOff x="533400" y="1295400"/>
            <a:chExt cx="3656098" cy="2401200"/>
          </a:xfrm>
        </p:grpSpPr>
        <p:pic>
          <p:nvPicPr>
            <p:cNvPr id="30748" name="Picture 1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33400" y="1295400"/>
              <a:ext cx="3656098" cy="240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49" name="TextBox 19"/>
            <p:cNvSpPr txBox="1">
              <a:spLocks noChangeArrowheads="1"/>
            </p:cNvSpPr>
            <p:nvPr/>
          </p:nvSpPr>
          <p:spPr bwMode="auto">
            <a:xfrm>
              <a:off x="1371600" y="2057400"/>
              <a:ext cx="99060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Times New Roman" pitchFamily="18" charset="0"/>
                  <a:cs typeface="Times New Roman" pitchFamily="18" charset="0"/>
                </a:rPr>
                <a:t>2 A/s</a:t>
              </a:r>
            </a:p>
          </p:txBody>
        </p:sp>
        <p:cxnSp>
          <p:nvCxnSpPr>
            <p:cNvPr id="21" name="Straight Arrow Connector 20"/>
            <p:cNvCxnSpPr>
              <a:stCxn id="30749" idx="2"/>
            </p:cNvCxnSpPr>
            <p:nvPr/>
          </p:nvCxnSpPr>
          <p:spPr>
            <a:xfrm rot="5400000">
              <a:off x="1467518" y="2497649"/>
              <a:ext cx="530066" cy="267033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30749" idx="2"/>
            </p:cNvCxnSpPr>
            <p:nvPr/>
          </p:nvCxnSpPr>
          <p:spPr>
            <a:xfrm rot="16200000" flipH="1">
              <a:off x="1925627" y="2306574"/>
              <a:ext cx="225277" cy="344397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30749" idx="2"/>
            </p:cNvCxnSpPr>
            <p:nvPr/>
          </p:nvCxnSpPr>
          <p:spPr>
            <a:xfrm rot="16200000" flipH="1">
              <a:off x="2459187" y="1773014"/>
              <a:ext cx="71558" cy="1257798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30749" idx="2"/>
            </p:cNvCxnSpPr>
            <p:nvPr/>
          </p:nvCxnSpPr>
          <p:spPr>
            <a:xfrm rot="5400000">
              <a:off x="1276853" y="2383847"/>
              <a:ext cx="606925" cy="5715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725" name="Group 24"/>
          <p:cNvGrpSpPr>
            <a:grpSpLocks/>
          </p:cNvGrpSpPr>
          <p:nvPr/>
        </p:nvGrpSpPr>
        <p:grpSpPr bwMode="auto">
          <a:xfrm>
            <a:off x="6653213" y="1851025"/>
            <a:ext cx="2311400" cy="1325563"/>
            <a:chOff x="4635398" y="1178140"/>
            <a:chExt cx="3656098" cy="2401200"/>
          </a:xfrm>
        </p:grpSpPr>
        <p:pic>
          <p:nvPicPr>
            <p:cNvPr id="30742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35398" y="1178140"/>
              <a:ext cx="3656098" cy="240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43" name="TextBox 26"/>
            <p:cNvSpPr txBox="1">
              <a:spLocks noChangeArrowheads="1"/>
            </p:cNvSpPr>
            <p:nvPr/>
          </p:nvSpPr>
          <p:spPr bwMode="auto">
            <a:xfrm>
              <a:off x="5562600" y="1676400"/>
              <a:ext cx="99060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Times New Roman" pitchFamily="18" charset="0"/>
                  <a:cs typeface="Times New Roman" pitchFamily="18" charset="0"/>
                </a:rPr>
                <a:t>2 A/s</a:t>
              </a:r>
            </a:p>
          </p:txBody>
        </p:sp>
        <p:cxnSp>
          <p:nvCxnSpPr>
            <p:cNvPr id="28" name="Straight Arrow Connector 27"/>
            <p:cNvCxnSpPr>
              <a:stCxn id="30743" idx="2"/>
            </p:cNvCxnSpPr>
            <p:nvPr/>
          </p:nvCxnSpPr>
          <p:spPr>
            <a:xfrm rot="5400000">
              <a:off x="5657949" y="2269041"/>
              <a:ext cx="684414" cy="112998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30743" idx="2"/>
            </p:cNvCxnSpPr>
            <p:nvPr/>
          </p:nvCxnSpPr>
          <p:spPr>
            <a:xfrm rot="16200000" flipH="1">
              <a:off x="6115456" y="1924532"/>
              <a:ext cx="379591" cy="497189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30743" idx="2"/>
            </p:cNvCxnSpPr>
            <p:nvPr/>
          </p:nvCxnSpPr>
          <p:spPr>
            <a:xfrm rot="16200000" flipH="1">
              <a:off x="6420829" y="1619159"/>
              <a:ext cx="454359" cy="1182707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30743" idx="2"/>
            </p:cNvCxnSpPr>
            <p:nvPr/>
          </p:nvCxnSpPr>
          <p:spPr>
            <a:xfrm rot="5400000">
              <a:off x="5467109" y="2078201"/>
              <a:ext cx="684414" cy="494679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726" name="Group 31"/>
          <p:cNvGrpSpPr>
            <a:grpSpLocks/>
          </p:cNvGrpSpPr>
          <p:nvPr/>
        </p:nvGrpSpPr>
        <p:grpSpPr bwMode="auto">
          <a:xfrm>
            <a:off x="5584825" y="2932113"/>
            <a:ext cx="2355850" cy="1441450"/>
            <a:chOff x="533400" y="3962400"/>
            <a:chExt cx="3656098" cy="2401200"/>
          </a:xfrm>
        </p:grpSpPr>
        <p:pic>
          <p:nvPicPr>
            <p:cNvPr id="30735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3400" y="3962400"/>
              <a:ext cx="3656098" cy="240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36" name="TextBox 33"/>
            <p:cNvSpPr txBox="1">
              <a:spLocks noChangeArrowheads="1"/>
            </p:cNvSpPr>
            <p:nvPr/>
          </p:nvSpPr>
          <p:spPr bwMode="auto">
            <a:xfrm>
              <a:off x="1752600" y="4343400"/>
              <a:ext cx="91440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Times New Roman" pitchFamily="18" charset="0"/>
                  <a:cs typeface="Times New Roman" pitchFamily="18" charset="0"/>
                </a:rPr>
                <a:t>10 A/s</a:t>
              </a:r>
            </a:p>
          </p:txBody>
        </p:sp>
        <p:cxnSp>
          <p:nvCxnSpPr>
            <p:cNvPr id="35" name="Straight Arrow Connector 34"/>
            <p:cNvCxnSpPr>
              <a:stCxn id="30736" idx="2"/>
            </p:cNvCxnSpPr>
            <p:nvPr/>
          </p:nvCxnSpPr>
          <p:spPr>
            <a:xfrm rot="5400000">
              <a:off x="1791731" y="4611158"/>
              <a:ext cx="378162" cy="45578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30736" idx="2"/>
            </p:cNvCxnSpPr>
            <p:nvPr/>
          </p:nvCxnSpPr>
          <p:spPr>
            <a:xfrm rot="16200000" flipH="1">
              <a:off x="2666719" y="4191950"/>
              <a:ext cx="150735" cy="1066773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30736" idx="2"/>
            </p:cNvCxnSpPr>
            <p:nvPr/>
          </p:nvCxnSpPr>
          <p:spPr>
            <a:xfrm rot="5400000">
              <a:off x="1676006" y="4421388"/>
              <a:ext cx="304116" cy="761276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40" name="TextBox 37"/>
            <p:cNvSpPr txBox="1">
              <a:spLocks noChangeArrowheads="1"/>
            </p:cNvSpPr>
            <p:nvPr/>
          </p:nvSpPr>
          <p:spPr bwMode="auto">
            <a:xfrm>
              <a:off x="2667000" y="5181600"/>
              <a:ext cx="99060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Times New Roman" pitchFamily="18" charset="0"/>
                  <a:cs typeface="Times New Roman" pitchFamily="18" charset="0"/>
                </a:rPr>
                <a:t>2 A/s</a:t>
              </a:r>
            </a:p>
          </p:txBody>
        </p:sp>
        <p:cxnSp>
          <p:nvCxnSpPr>
            <p:cNvPr id="39" name="Straight Arrow Connector 38"/>
            <p:cNvCxnSpPr>
              <a:stCxn id="30740" idx="1"/>
            </p:cNvCxnSpPr>
            <p:nvPr/>
          </p:nvCxnSpPr>
          <p:spPr>
            <a:xfrm rot="10800000">
              <a:off x="2514197" y="5181511"/>
              <a:ext cx="152748" cy="153381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727" name="Group 39"/>
          <p:cNvGrpSpPr>
            <a:grpSpLocks/>
          </p:cNvGrpSpPr>
          <p:nvPr/>
        </p:nvGrpSpPr>
        <p:grpSpPr bwMode="auto">
          <a:xfrm>
            <a:off x="5588000" y="4176713"/>
            <a:ext cx="3224213" cy="2051050"/>
            <a:chOff x="4649702" y="3962400"/>
            <a:chExt cx="3656098" cy="2401200"/>
          </a:xfrm>
        </p:grpSpPr>
        <p:pic>
          <p:nvPicPr>
            <p:cNvPr id="30729" name="Picture 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49702" y="3962400"/>
              <a:ext cx="3656098" cy="240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30" name="TextBox 41"/>
            <p:cNvSpPr txBox="1">
              <a:spLocks noChangeArrowheads="1"/>
            </p:cNvSpPr>
            <p:nvPr/>
          </p:nvSpPr>
          <p:spPr bwMode="auto">
            <a:xfrm>
              <a:off x="5867400" y="4572000"/>
              <a:ext cx="91440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latin typeface="Times New Roman" pitchFamily="18" charset="0"/>
                  <a:cs typeface="Times New Roman" pitchFamily="18" charset="0"/>
                </a:rPr>
                <a:t>10 A/s</a:t>
              </a:r>
            </a:p>
          </p:txBody>
        </p:sp>
        <p:cxnSp>
          <p:nvCxnSpPr>
            <p:cNvPr id="43" name="Straight Arrow Connector 42"/>
            <p:cNvCxnSpPr>
              <a:stCxn id="30730" idx="2"/>
            </p:cNvCxnSpPr>
            <p:nvPr/>
          </p:nvCxnSpPr>
          <p:spPr>
            <a:xfrm rot="5400000">
              <a:off x="5945284" y="4879230"/>
              <a:ext cx="377278" cy="37983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30730" idx="2"/>
            </p:cNvCxnSpPr>
            <p:nvPr/>
          </p:nvCxnSpPr>
          <p:spPr>
            <a:xfrm rot="16200000" flipH="1">
              <a:off x="6287608" y="4916736"/>
              <a:ext cx="301079" cy="228619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30730" idx="2"/>
            </p:cNvCxnSpPr>
            <p:nvPr/>
          </p:nvCxnSpPr>
          <p:spPr>
            <a:xfrm rot="16200000" flipH="1">
              <a:off x="6783539" y="4420805"/>
              <a:ext cx="72481" cy="991881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30730" idx="2"/>
            </p:cNvCxnSpPr>
            <p:nvPr/>
          </p:nvCxnSpPr>
          <p:spPr>
            <a:xfrm rot="5400000">
              <a:off x="5754765" y="4612512"/>
              <a:ext cx="301079" cy="837068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28" name="TextBox 46"/>
          <p:cNvSpPr txBox="1">
            <a:spLocks noChangeArrowheads="1"/>
          </p:cNvSpPr>
          <p:nvPr/>
        </p:nvSpPr>
        <p:spPr bwMode="auto">
          <a:xfrm>
            <a:off x="5480050" y="6245225"/>
            <a:ext cx="34131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000"/>
              <a:t>Combination of ramp and precycles in 2010 </a:t>
            </a:r>
            <a:r>
              <a:rPr lang="fr-CH" sz="1000">
                <a:solidFill>
                  <a:srgbClr val="009900"/>
                </a:solidFill>
              </a:rPr>
              <a:t>[N. Aquilina]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50DB9962-DFE0-4D75-9771-25C1A4A08A1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HOW DID WE PRECYCLE THE LHC ?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545513" cy="5240338"/>
          </a:xfrm>
        </p:spPr>
        <p:txBody>
          <a:bodyPr/>
          <a:lstStyle/>
          <a:p>
            <a:pPr eaLnBrk="1" hangingPunct="1"/>
            <a:r>
              <a:rPr lang="en-GB" smtClean="0">
                <a:sym typeface="Symbol" pitchFamily="18" charset="2"/>
              </a:rPr>
              <a:t>The LHC from the first day of operations uses the previous physics run as a precycle!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If the physics run terminates abnormally one has to precycle </a:t>
            </a:r>
          </a:p>
          <a:p>
            <a:pPr lvl="1" eaLnBrk="1" hangingPunct="1"/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Procedure followed at 97% </a:t>
            </a:r>
            <a:r>
              <a:rPr lang="en-GB" smtClean="0">
                <a:sym typeface="Symbol" pitchFamily="18" charset="2"/>
              </a:rPr>
              <a:t>in 2010 </a:t>
            </a:r>
            <a:r>
              <a:rPr lang="en-GB" smtClean="0">
                <a:sym typeface="Wingdings" pitchFamily="2" charset="2"/>
              </a:rPr>
              <a:t></a:t>
            </a:r>
            <a:endParaRPr lang="en-GB" smtClean="0">
              <a:sym typeface="Symbol" pitchFamily="18" charset="2"/>
            </a:endParaRPr>
          </a:p>
        </p:txBody>
      </p:sp>
      <p:sp>
        <p:nvSpPr>
          <p:cNvPr id="31748" name="TextBox 46"/>
          <p:cNvSpPr txBox="1">
            <a:spLocks noChangeArrowheads="1"/>
          </p:cNvSpPr>
          <p:nvPr/>
        </p:nvSpPr>
        <p:spPr bwMode="auto">
          <a:xfrm>
            <a:off x="3017838" y="6215063"/>
            <a:ext cx="291941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000"/>
              <a:t>Precycle type in 2010 for all ramps </a:t>
            </a:r>
            <a:r>
              <a:rPr lang="fr-CH" sz="1000">
                <a:solidFill>
                  <a:srgbClr val="009900"/>
                </a:solidFill>
              </a:rPr>
              <a:t>[N. Aquilina]</a:t>
            </a:r>
          </a:p>
        </p:txBody>
      </p:sp>
      <p:pic>
        <p:nvPicPr>
          <p:cNvPr id="317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7825" y="2801938"/>
            <a:ext cx="568801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751FE3EE-F4E2-43E7-8DDF-9EFAC41DD6A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HOW DID WE PRECYCLE THE LHC ?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545513" cy="5240338"/>
          </a:xfrm>
        </p:spPr>
        <p:txBody>
          <a:bodyPr/>
          <a:lstStyle/>
          <a:p>
            <a:pPr eaLnBrk="1" hangingPunct="1"/>
            <a:r>
              <a:rPr lang="en-GB" smtClean="0">
                <a:sym typeface="Symbol" pitchFamily="18" charset="2"/>
              </a:rPr>
              <a:t>The LHC from the first day of operations uses the previous physics run as a precycle!</a:t>
            </a:r>
          </a:p>
          <a:p>
            <a:pPr lvl="1" eaLnBrk="1" hangingPunct="1"/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54% of the ramps used previous physics cycle </a:t>
            </a:r>
            <a:r>
              <a:rPr lang="en-GB" smtClean="0">
                <a:sym typeface="Wingdings" pitchFamily="2" charset="2"/>
              </a:rPr>
              <a:t></a:t>
            </a:r>
          </a:p>
          <a:p>
            <a:pPr lvl="1" eaLnBrk="1" hangingPunct="1"/>
            <a:r>
              <a:rPr lang="en-GB" smtClean="0">
                <a:sym typeface="Wingdings" pitchFamily="2" charset="2"/>
              </a:rPr>
              <a:t>Precycle takes 90 minutes </a:t>
            </a:r>
          </a:p>
          <a:p>
            <a:pPr lvl="2" eaLnBrk="1" hangingPunct="1"/>
            <a:r>
              <a:rPr lang="en-GB" smtClean="0">
                <a:sym typeface="Wingdings" pitchFamily="2" charset="2"/>
              </a:rPr>
              <a:t>In average 45 minutes/ramp spent to precycle</a:t>
            </a:r>
          </a:p>
          <a:p>
            <a:pPr lvl="1" eaLnBrk="1" hangingPunct="1"/>
            <a:r>
              <a:rPr lang="en-GB" smtClean="0">
                <a:sym typeface="Wingdings" pitchFamily="2" charset="2"/>
              </a:rPr>
              <a:t>At this stage of operation is </a:t>
            </a:r>
            <a:r>
              <a:rPr lang="en-GB" smtClean="0">
                <a:solidFill>
                  <a:srgbClr val="C00000"/>
                </a:solidFill>
                <a:sym typeface="Wingdings" pitchFamily="2" charset="2"/>
              </a:rPr>
              <a:t>not dominant in the turn around time</a:t>
            </a:r>
          </a:p>
          <a:p>
            <a:pPr lvl="1" eaLnBrk="1" hangingPunct="1"/>
            <a:endParaRPr lang="en-GB" smtClean="0">
              <a:sym typeface="Wingdings" pitchFamily="2" charset="2"/>
            </a:endParaRPr>
          </a:p>
          <a:p>
            <a:pPr lvl="1" eaLnBrk="1" hangingPunct="1"/>
            <a:r>
              <a:rPr lang="en-GB" smtClean="0">
                <a:sym typeface="Wingdings" pitchFamily="2" charset="2"/>
              </a:rPr>
              <a:t>Anyway, it could be improved</a:t>
            </a:r>
          </a:p>
          <a:p>
            <a:pPr lvl="2" eaLnBrk="1" hangingPunct="1"/>
            <a:r>
              <a:rPr lang="en-GB" smtClean="0">
                <a:sym typeface="Wingdings" pitchFamily="2" charset="2"/>
              </a:rPr>
              <a:t>Dominated by the MQM MQY – one could study possibilities to make it shorter</a:t>
            </a:r>
          </a:p>
          <a:p>
            <a:pPr lvl="1" eaLnBrk="1" hangingPunct="1"/>
            <a:r>
              <a:rPr lang="en-GB" smtClean="0">
                <a:sym typeface="Wingdings" pitchFamily="2" charset="2"/>
              </a:rPr>
              <a:t>Other comments</a:t>
            </a:r>
          </a:p>
          <a:p>
            <a:pPr lvl="2" eaLnBrk="1" hangingPunct="1"/>
            <a:r>
              <a:rPr lang="en-GB" smtClean="0">
                <a:sym typeface="Wingdings" pitchFamily="2" charset="2"/>
              </a:rPr>
              <a:t>Special ramp-down when an access will be given (to avoid ramping up dipoles</a:t>
            </a:r>
          </a:p>
          <a:p>
            <a:pPr lvl="2" eaLnBrk="1" hangingPunct="1"/>
            <a:r>
              <a:rPr lang="en-GB" smtClean="0">
                <a:sym typeface="Wingdings" pitchFamily="2" charset="2"/>
              </a:rPr>
              <a:t>If a circuit trips, can we ignore it? General receipt is in</a:t>
            </a:r>
            <a:r>
              <a:rPr lang="en-US" smtClean="0"/>
              <a:t> CERN-ATS-2010-174 </a:t>
            </a:r>
            <a:r>
              <a:rPr lang="en-US" sz="1200" smtClean="0">
                <a:hlinkClick r:id="rId2"/>
              </a:rPr>
              <a:t>http://cdsweb.cern.ch/record/1283477/files/CERN-ATS-2010-174.pdf</a:t>
            </a:r>
            <a:r>
              <a:rPr lang="en-US" sz="1200" smtClean="0"/>
              <a:t> </a:t>
            </a:r>
            <a:endParaRPr lang="en-GB" sz="1200" smtClean="0">
              <a:sym typeface="Symbol" pitchFamily="18" charset="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F10D13D8-14B1-49A3-8CC4-4F92840270FD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contents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Precycle </a:t>
            </a:r>
          </a:p>
          <a:p>
            <a:pPr lvl="1"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How many types we had?</a:t>
            </a:r>
          </a:p>
          <a:p>
            <a:pPr lvl="1"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Has it been followed? Can we made it shorter ?</a:t>
            </a:r>
          </a:p>
          <a:p>
            <a:pPr eaLnBrk="1" hangingPunct="1">
              <a:buFontTx/>
              <a:buNone/>
            </a:pPr>
            <a:endParaRPr lang="en-GB" smtClean="0">
              <a:sym typeface="Symbol" pitchFamily="18" charset="2"/>
            </a:endParaRPr>
          </a:p>
          <a:p>
            <a:pPr eaLnBrk="1" hangingPunct="1"/>
            <a:r>
              <a:rPr lang="en-GB" smtClean="0">
                <a:sym typeface="Symbol" pitchFamily="18" charset="2"/>
              </a:rPr>
              <a:t>Chromaticity 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Decay at injection – how to include ?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During ramp – can be improved ?</a:t>
            </a:r>
          </a:p>
          <a:p>
            <a:pPr eaLnBrk="1" hangingPunct="1"/>
            <a:endParaRPr lang="en-GB" smtClean="0">
              <a:sym typeface="Symbol" pitchFamily="18" charset="2"/>
            </a:endParaRPr>
          </a:p>
          <a:p>
            <a:pPr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Tune</a:t>
            </a:r>
          </a:p>
          <a:p>
            <a:pPr marL="742950" lvl="2" indent="-342900" eaLnBrk="1" hangingPunct="1"/>
            <a:r>
              <a:rPr lang="en-GB" sz="2000" smtClean="0">
                <a:solidFill>
                  <a:srgbClr val="BFBFBF"/>
                </a:solidFill>
                <a:sym typeface="Symbol" pitchFamily="18" charset="2"/>
              </a:rPr>
              <a:t>Decay at injection</a:t>
            </a:r>
          </a:p>
          <a:p>
            <a:pPr eaLnBrk="1" hangingPunct="1"/>
            <a:endParaRPr lang="en-GB" smtClean="0">
              <a:solidFill>
                <a:srgbClr val="BFBFBF"/>
              </a:solidFill>
              <a:sym typeface="Symbol" pitchFamily="18" charset="2"/>
            </a:endParaRPr>
          </a:p>
          <a:p>
            <a:pPr eaLnBrk="1" hangingPunct="1"/>
            <a:endParaRPr lang="en-GB" smtClean="0">
              <a:solidFill>
                <a:srgbClr val="BFBFBF"/>
              </a:solidFill>
              <a:sym typeface="Symbol" pitchFamily="18" charset="2"/>
            </a:endParaRPr>
          </a:p>
          <a:p>
            <a:pPr eaLnBrk="1" hangingPunct="1"/>
            <a:r>
              <a:rPr lang="en-GB" smtClean="0">
                <a:solidFill>
                  <a:srgbClr val="BFBFBF"/>
                </a:solidFill>
                <a:sym typeface="Symbol" pitchFamily="18" charset="2"/>
              </a:rPr>
              <a:t>Hysteresis issue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2F527D5F-11A4-418F-84B3-DDCE454DBB7A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CHROMATICITY DECAY AT INJECTION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545513" cy="5240338"/>
          </a:xfrm>
        </p:spPr>
        <p:txBody>
          <a:bodyPr/>
          <a:lstStyle/>
          <a:p>
            <a:pPr eaLnBrk="1" hangingPunct="1"/>
            <a:r>
              <a:rPr lang="en-GB" smtClean="0">
                <a:sym typeface="Symbol" pitchFamily="18" charset="2"/>
              </a:rPr>
              <a:t>How long we usually stay at injection?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At least 30 minutes, in general 1-2 h, in average 5 h</a:t>
            </a: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r>
              <a:rPr lang="en-GB" smtClean="0">
                <a:sym typeface="Symbol" pitchFamily="18" charset="2"/>
              </a:rPr>
              <a:t>Measurements at SM18 showed that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after 30 minutes most of the b</a:t>
            </a:r>
            <a:r>
              <a:rPr lang="en-GB" baseline="-25000" smtClean="0">
                <a:solidFill>
                  <a:srgbClr val="C00000"/>
                </a:solidFill>
                <a:sym typeface="Symbol" pitchFamily="18" charset="2"/>
              </a:rPr>
              <a:t>3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 decay is ended (at 50 A/s ramp rate)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Therefore we decided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to correct the full decay via static trims </a:t>
            </a:r>
            <a:r>
              <a:rPr lang="en-GB" smtClean="0">
                <a:sym typeface="Symbol" pitchFamily="18" charset="2"/>
              </a:rPr>
              <a:t>thinking that in 2010 we always inject when decay is ended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The option has been anyway coded and is available</a:t>
            </a:r>
            <a:r>
              <a:rPr lang="en-GB" smtClean="0">
                <a:solidFill>
                  <a:srgbClr val="009900"/>
                </a:solidFill>
                <a:sym typeface="Symbol" pitchFamily="18" charset="2"/>
              </a:rPr>
              <a:t> </a:t>
            </a:r>
            <a:r>
              <a:rPr lang="en-GB" sz="1400" smtClean="0">
                <a:solidFill>
                  <a:srgbClr val="009900"/>
                </a:solidFill>
                <a:sym typeface="Symbol" pitchFamily="18" charset="2"/>
              </a:rPr>
              <a:t>[M. Strzelczyk]</a:t>
            </a:r>
            <a:r>
              <a:rPr lang="en-GB" sz="1400" smtClean="0"/>
              <a:t> </a:t>
            </a:r>
            <a:endParaRPr lang="en-GB" sz="1400" smtClean="0">
              <a:sym typeface="Symbol" pitchFamily="18" charset="2"/>
            </a:endParaRPr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019300"/>
            <a:ext cx="4154487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Box 8"/>
          <p:cNvSpPr txBox="1">
            <a:spLocks noChangeArrowheads="1"/>
          </p:cNvSpPr>
          <p:nvPr/>
        </p:nvSpPr>
        <p:spPr bwMode="auto">
          <a:xfrm>
            <a:off x="1054100" y="4257675"/>
            <a:ext cx="310991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000"/>
              <a:t>Time at injection for all ramps in 2010 </a:t>
            </a:r>
            <a:r>
              <a:rPr lang="fr-CH" sz="1000">
                <a:solidFill>
                  <a:srgbClr val="009900"/>
                </a:solidFill>
              </a:rPr>
              <a:t>[N. Aquilina]</a:t>
            </a:r>
          </a:p>
        </p:txBody>
      </p:sp>
      <p:pic>
        <p:nvPicPr>
          <p:cNvPr id="3482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5413" y="2006600"/>
            <a:ext cx="3406775" cy="22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TextBox 9"/>
          <p:cNvSpPr txBox="1">
            <a:spLocks noChangeArrowheads="1"/>
          </p:cNvSpPr>
          <p:nvPr/>
        </p:nvSpPr>
        <p:spPr bwMode="auto">
          <a:xfrm>
            <a:off x="4583113" y="4268788"/>
            <a:ext cx="43561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000"/>
              <a:t>Decay of b3 over 10000 s in 20 cases </a:t>
            </a:r>
            <a:r>
              <a:rPr lang="fr-CH" sz="1000">
                <a:solidFill>
                  <a:srgbClr val="009900"/>
                </a:solidFill>
              </a:rPr>
              <a:t>[N. Aquilina, L. Deniau, N. Sammut]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ECC4189F-188F-40F0-A5B1-F59B0D2E1E8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CHROMATICITY DECAY AT INJECTION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1190625"/>
            <a:ext cx="8545513" cy="5240338"/>
          </a:xfrm>
        </p:spPr>
        <p:txBody>
          <a:bodyPr/>
          <a:lstStyle/>
          <a:p>
            <a:pPr eaLnBrk="1" hangingPunct="1"/>
            <a:r>
              <a:rPr lang="en-GB" smtClean="0">
                <a:sym typeface="Symbol" pitchFamily="18" charset="2"/>
              </a:rPr>
              <a:t>Beam measurements show decay on longer times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The size of decay is in agreement with FiDeL (~0.5 units b</a:t>
            </a:r>
            <a:r>
              <a:rPr lang="en-GB" baseline="-25000" smtClean="0">
                <a:sym typeface="Symbol" pitchFamily="18" charset="2"/>
              </a:rPr>
              <a:t>3</a:t>
            </a:r>
            <a:r>
              <a:rPr lang="en-GB" smtClean="0">
                <a:sym typeface="Symbol" pitchFamily="18" charset="2"/>
              </a:rPr>
              <a:t>, i.e., 20-25 units of chromaticity – but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in the LHC is much slower</a:t>
            </a:r>
            <a:r>
              <a:rPr lang="en-GB" smtClean="0">
                <a:sym typeface="Symbol" pitchFamily="18" charset="2"/>
              </a:rPr>
              <a:t>!</a:t>
            </a: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r>
              <a:rPr lang="en-GB" smtClean="0">
                <a:sym typeface="Symbol" pitchFamily="18" charset="2"/>
              </a:rPr>
              <a:t>In 2010 variability in injection time </a:t>
            </a:r>
            <a:r>
              <a:rPr lang="en-GB" smtClean="0">
                <a:solidFill>
                  <a:srgbClr val="C00000"/>
                </a:solidFill>
                <a:sym typeface="Symbol" pitchFamily="18" charset="2"/>
              </a:rPr>
              <a:t>changes chromaticity of 10-15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Since trims of the previous injection are kept, one can inject on negative chromaticity and lose the beam</a:t>
            </a:r>
          </a:p>
        </p:txBody>
      </p:sp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0688" y="2541588"/>
            <a:ext cx="4103687" cy="252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Box 5"/>
          <p:cNvSpPr txBox="1">
            <a:spLocks noChangeArrowheads="1"/>
          </p:cNvSpPr>
          <p:nvPr/>
        </p:nvSpPr>
        <p:spPr bwMode="auto">
          <a:xfrm>
            <a:off x="1990725" y="5194300"/>
            <a:ext cx="5230813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000"/>
              <a:t>Chromaticity versus time at injection, beam1 (blue), beam2 (red) </a:t>
            </a:r>
            <a:r>
              <a:rPr lang="fr-CH" sz="1000">
                <a:solidFill>
                  <a:srgbClr val="009900"/>
                </a:solidFill>
              </a:rPr>
              <a:t>[W. Venturini Delsolaro]</a:t>
            </a:r>
          </a:p>
        </p:txBody>
      </p:sp>
      <p:pic>
        <p:nvPicPr>
          <p:cNvPr id="358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5988" y="2532063"/>
            <a:ext cx="4143375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LHC magnetic model – Evian December 2010 - </a:t>
            </a:r>
            <a:fld id="{594A9D83-BDCF-4068-BAD3-0AF414CCF1A4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sym typeface="Symbol" pitchFamily="18" charset="2"/>
              </a:rPr>
              <a:t>BEAM MEASUREMENTS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>
                <a:sym typeface="Symbol" pitchFamily="18" charset="2"/>
              </a:rPr>
              <a:t>Measurements from M. Pojer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Continuous measurements of chromaticity during injection (1 h)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About 4 units in 1 h – this after 1 h at injection</a:t>
            </a:r>
          </a:p>
          <a:p>
            <a:pPr lvl="1" eaLnBrk="1" hangingPunct="1"/>
            <a:r>
              <a:rPr lang="en-GB" smtClean="0">
                <a:sym typeface="Symbol" pitchFamily="18" charset="2"/>
              </a:rPr>
              <a:t>Compatible with previous measurements</a:t>
            </a:r>
          </a:p>
          <a:p>
            <a:pPr lvl="2" eaLnBrk="1" hangingPunct="1"/>
            <a:endParaRPr lang="en-GB" smtClean="0">
              <a:sym typeface="Symbol" pitchFamily="18" charset="2"/>
            </a:endParaRPr>
          </a:p>
          <a:p>
            <a:pPr lvl="2" eaLnBrk="1" hangingPunct="1"/>
            <a:endParaRPr lang="en-GB" smtClean="0">
              <a:sym typeface="Symbol" pitchFamily="18" charset="2"/>
            </a:endParaRPr>
          </a:p>
          <a:p>
            <a:pPr lvl="1" eaLnBrk="1" hangingPunct="1"/>
            <a:endParaRPr lang="en-GB" smtClean="0">
              <a:sym typeface="Symbol" pitchFamily="18" charset="2"/>
            </a:endParaRPr>
          </a:p>
        </p:txBody>
      </p:sp>
      <p:sp>
        <p:nvSpPr>
          <p:cNvPr id="36868" name="TextBox 6"/>
          <p:cNvSpPr txBox="1">
            <a:spLocks noChangeArrowheads="1"/>
          </p:cNvSpPr>
          <p:nvPr/>
        </p:nvSpPr>
        <p:spPr bwMode="auto">
          <a:xfrm>
            <a:off x="1554163" y="6384925"/>
            <a:ext cx="59467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 sz="1000"/>
              <a:t>Chromaticity versus time at injection, horizontal (green), vertical (beige)</a:t>
            </a:r>
            <a:r>
              <a:rPr lang="fr-CH" sz="1000">
                <a:solidFill>
                  <a:srgbClr val="009900"/>
                </a:solidFill>
              </a:rPr>
              <a:t> [M. Pojer]</a:t>
            </a:r>
          </a:p>
        </p:txBody>
      </p:sp>
      <p:pic>
        <p:nvPicPr>
          <p:cNvPr id="36869" name="Picture 7" descr="TIMESERIES_CHART_IMAGE_.jpg"/>
          <p:cNvPicPr>
            <a:picLocks noChangeAspect="1"/>
          </p:cNvPicPr>
          <p:nvPr/>
        </p:nvPicPr>
        <p:blipFill>
          <a:blip r:embed="rId2"/>
          <a:srcRect t="4185"/>
          <a:stretch>
            <a:fillRect/>
          </a:stretch>
        </p:blipFill>
        <p:spPr bwMode="auto">
          <a:xfrm>
            <a:off x="1346200" y="3121025"/>
            <a:ext cx="5637213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6870" name="Straight Arrow Connector 9"/>
          <p:cNvCxnSpPr>
            <a:cxnSpLocks noChangeShapeType="1"/>
          </p:cNvCxnSpPr>
          <p:nvPr/>
        </p:nvCxnSpPr>
        <p:spPr bwMode="auto">
          <a:xfrm rot="10800000">
            <a:off x="3938588" y="4783138"/>
            <a:ext cx="3638550" cy="874712"/>
          </a:xfrm>
          <a:prstGeom prst="straightConnector1">
            <a:avLst/>
          </a:prstGeom>
          <a:noFill/>
          <a:ln w="25400" algn="ctr">
            <a:solidFill>
              <a:schemeClr val="bg1"/>
            </a:solidFill>
            <a:round/>
            <a:headEnd/>
            <a:tailEnd type="arrow" w="med" len="med"/>
          </a:ln>
        </p:spPr>
      </p:cxnSp>
      <p:sp>
        <p:nvSpPr>
          <p:cNvPr id="36871" name="TextBox 11"/>
          <p:cNvSpPr txBox="1">
            <a:spLocks noChangeArrowheads="1"/>
          </p:cNvSpPr>
          <p:nvPr/>
        </p:nvSpPr>
        <p:spPr bwMode="auto">
          <a:xfrm>
            <a:off x="7075488" y="5402263"/>
            <a:ext cx="1746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 sz="1000"/>
              <a:t>Here chromaticity has been trimmed up by 4 units</a:t>
            </a:r>
            <a:endParaRPr lang="fr-CH" sz="100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43986</TotalTime>
  <Words>1559</Words>
  <Application>Microsoft Office PowerPoint</Application>
  <PresentationFormat>On-screen Show (4:3)</PresentationFormat>
  <Paragraphs>332</Paragraphs>
  <Slides>24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Modello struttura</vt:lpstr>
      </vt:variant>
      <vt:variant>
        <vt:i4>11</vt:i4>
      </vt:variant>
      <vt:variant>
        <vt:lpstr>Titoli diapositive</vt:lpstr>
      </vt:variant>
      <vt:variant>
        <vt:i4>24</vt:i4>
      </vt:variant>
    </vt:vector>
  </HeadingPairs>
  <TitlesOfParts>
    <vt:vector size="42" baseType="lpstr">
      <vt:lpstr>Book Antiqua</vt:lpstr>
      <vt:lpstr>ＭＳ Ｐゴシック</vt:lpstr>
      <vt:lpstr>Arial</vt:lpstr>
      <vt:lpstr>Felix Titling</vt:lpstr>
      <vt:lpstr>Symbol</vt:lpstr>
      <vt:lpstr>Times New Roman</vt:lpstr>
      <vt:lpstr>Wingdings</vt:lpstr>
      <vt:lpstr>1_Default Design</vt:lpstr>
      <vt:lpstr>Custom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1_Default Design</vt:lpstr>
      <vt:lpstr>CAN WE IMPROVE THE MAGNETIC CYCLE/MODEL AND THEIR EFFECTS? </vt:lpstr>
      <vt:lpstr>contents</vt:lpstr>
      <vt:lpstr>HOW DID WE PRECYCLE THE LHC ?</vt:lpstr>
      <vt:lpstr>HOW DID WE PRECYCLE THE LHC ?</vt:lpstr>
      <vt:lpstr>HOW DID WE PRECYCLE THE LHC ?</vt:lpstr>
      <vt:lpstr>contents</vt:lpstr>
      <vt:lpstr>CHROMATICITY DECAY AT INJECTION</vt:lpstr>
      <vt:lpstr>CHROMATICITY DECAY AT INJECTION</vt:lpstr>
      <vt:lpstr>BEAM MEASUREMENTS</vt:lpstr>
      <vt:lpstr>CHROMATICITY DECAY AT INJECTION</vt:lpstr>
      <vt:lpstr>CHROMATICITY DURING RAMP</vt:lpstr>
      <vt:lpstr>CHROMATICITY DURING RAMP</vt:lpstr>
      <vt:lpstr>CHROMATICITY DURING RAMP</vt:lpstr>
      <vt:lpstr>contents</vt:lpstr>
      <vt:lpstr>TUNE DECAY</vt:lpstr>
      <vt:lpstr>contents</vt:lpstr>
      <vt:lpstr>HYSTERESIS</vt:lpstr>
      <vt:lpstr>HYSTERESIS</vt:lpstr>
      <vt:lpstr>HYSTERESIS</vt:lpstr>
      <vt:lpstr>HYSTERESIS</vt:lpstr>
      <vt:lpstr>CONCLUSIONS</vt:lpstr>
      <vt:lpstr>CONCLUSIONS</vt:lpstr>
      <vt:lpstr>ACKNOWLEDGEMENTS</vt:lpstr>
      <vt:lpstr>WE’RE GETTING FAMOUS!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Italian</cp:lastModifiedBy>
  <cp:revision>628</cp:revision>
  <dcterms:created xsi:type="dcterms:W3CDTF">2006-07-31T18:23:56Z</dcterms:created>
  <dcterms:modified xsi:type="dcterms:W3CDTF">2010-12-08T07:31:31Z</dcterms:modified>
</cp:coreProperties>
</file>