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8" r:id="rId2"/>
    <p:sldMasterId id="2147483760" r:id="rId3"/>
    <p:sldMasterId id="2147483773" r:id="rId4"/>
  </p:sldMasterIdLst>
  <p:notesMasterIdLst>
    <p:notesMasterId r:id="rId28"/>
  </p:notesMasterIdLst>
  <p:handoutMasterIdLst>
    <p:handoutMasterId r:id="rId29"/>
  </p:handoutMasterIdLst>
  <p:sldIdLst>
    <p:sldId id="259" r:id="rId5"/>
    <p:sldId id="341" r:id="rId6"/>
    <p:sldId id="340" r:id="rId7"/>
    <p:sldId id="346" r:id="rId8"/>
    <p:sldId id="344" r:id="rId9"/>
    <p:sldId id="510" r:id="rId10"/>
    <p:sldId id="936" r:id="rId11"/>
    <p:sldId id="941" r:id="rId12"/>
    <p:sldId id="940" r:id="rId13"/>
    <p:sldId id="360" r:id="rId14"/>
    <p:sldId id="512" r:id="rId15"/>
    <p:sldId id="513" r:id="rId16"/>
    <p:sldId id="514" r:id="rId17"/>
    <p:sldId id="516" r:id="rId18"/>
    <p:sldId id="518" r:id="rId19"/>
    <p:sldId id="519" r:id="rId20"/>
    <p:sldId id="509" r:id="rId21"/>
    <p:sldId id="943" r:id="rId22"/>
    <p:sldId id="944" r:id="rId23"/>
    <p:sldId id="289" r:id="rId24"/>
    <p:sldId id="419" r:id="rId25"/>
    <p:sldId id="288" r:id="rId26"/>
    <p:sldId id="41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26FF"/>
    <a:srgbClr val="391BA6"/>
    <a:srgbClr val="303030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28" autoAdjust="0"/>
    <p:restoredTop sz="94686"/>
  </p:normalViewPr>
  <p:slideViewPr>
    <p:cSldViewPr snapToGrid="0" snapToObjects="1">
      <p:cViewPr varScale="1">
        <p:scale>
          <a:sx n="120" d="100"/>
          <a:sy n="120" d="100"/>
        </p:scale>
        <p:origin x="208" y="13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5025611286095542E-2"/>
          <c:y val="1.5868599668591842E-2"/>
          <c:w val="0.85383316311687552"/>
          <c:h val="0.79249686953889342"/>
        </c:manualLayout>
      </c:layout>
      <c:barChart>
        <c:barDir val="col"/>
        <c:grouping val="stacked"/>
        <c:varyColors val="0"/>
        <c:ser>
          <c:idx val="0"/>
          <c:order val="1"/>
          <c:tx>
            <c:v>NA HARDWARE PHASE 1</c:v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STRATEGY!$D$18:$K$18</c:f>
              <c:numCache>
                <c:formatCode>0</c:formatCode>
                <c:ptCount val="8"/>
                <c:pt idx="0">
                  <c:v>373.79999999999995</c:v>
                </c:pt>
                <c:pt idx="1">
                  <c:v>1198.8710000000001</c:v>
                </c:pt>
                <c:pt idx="2">
                  <c:v>2944.4593085475281</c:v>
                </c:pt>
                <c:pt idx="3">
                  <c:v>5707.7399534089564</c:v>
                </c:pt>
                <c:pt idx="4">
                  <c:v>11777.349933885012</c:v>
                </c:pt>
                <c:pt idx="5">
                  <c:v>20886.883459155048</c:v>
                </c:pt>
                <c:pt idx="6">
                  <c:v>26994.328877817799</c:v>
                </c:pt>
                <c:pt idx="7">
                  <c:v>31237.843965679385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89-1C42-8C1A-F4738D16AACD}"/>
            </c:ext>
          </c:extLst>
        </c:ser>
        <c:ser>
          <c:idx val="1"/>
          <c:order val="2"/>
          <c:tx>
            <c:v>NA HARDWARE PHASE 2</c:v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(STRATEGY!$D$22:$K$22,STRATEGY!$L$18:$O$18)</c:f>
              <c:numCache>
                <c:formatCode>General</c:formatCode>
                <c:ptCount val="12"/>
                <c:pt idx="8" formatCode="0">
                  <c:v>6529.3192612863349</c:v>
                </c:pt>
                <c:pt idx="9" formatCode="0">
                  <c:v>19483.219261286336</c:v>
                </c:pt>
                <c:pt idx="10" formatCode="0">
                  <c:v>42394.12100826134</c:v>
                </c:pt>
                <c:pt idx="11" formatCode="0">
                  <c:v>64036.10762632743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89-1C42-8C1A-F4738D16AACD}"/>
            </c:ext>
          </c:extLst>
        </c:ser>
        <c:ser>
          <c:idx val="9"/>
          <c:order val="3"/>
          <c:tx>
            <c:strRef>
              <c:f>STRATEGY!$A$20</c:f>
              <c:strCache>
                <c:ptCount val="1"/>
                <c:pt idx="0">
                  <c:v>PROJECT COORDINATION</c:v>
                </c:pt>
              </c:strCache>
            </c:strRef>
          </c:tx>
          <c:spPr>
            <a:solidFill>
              <a:srgbClr val="8286B6"/>
            </a:solidFill>
            <a:ln w="12700">
              <a:solidFill>
                <a:sysClr val="windowText" lastClr="000000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STRATEGY!$D$21:$O$21</c:f>
              <c:numCache>
                <c:formatCode>0</c:formatCode>
                <c:ptCount val="12"/>
                <c:pt idx="0">
                  <c:v>95.618000000000009</c:v>
                </c:pt>
                <c:pt idx="1">
                  <c:v>157.61128000000002</c:v>
                </c:pt>
                <c:pt idx="2">
                  <c:v>389.46777580800006</c:v>
                </c:pt>
                <c:pt idx="3">
                  <c:v>738.69920565799998</c:v>
                </c:pt>
                <c:pt idx="4">
                  <c:v>1158.0199100330001</c:v>
                </c:pt>
                <c:pt idx="5">
                  <c:v>1509.5096545830002</c:v>
                </c:pt>
                <c:pt idx="6">
                  <c:v>2128.7794040830004</c:v>
                </c:pt>
                <c:pt idx="7">
                  <c:v>2759.0993878630002</c:v>
                </c:pt>
                <c:pt idx="8">
                  <c:v>510.509568</c:v>
                </c:pt>
                <c:pt idx="9">
                  <c:v>791.50956799999994</c:v>
                </c:pt>
                <c:pt idx="10">
                  <c:v>1086.5095679999999</c:v>
                </c:pt>
                <c:pt idx="11">
                  <c:v>1795.0095679999999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89-1C42-8C1A-F4738D16AACD}"/>
            </c:ext>
          </c:extLst>
        </c:ser>
        <c:ser>
          <c:idx val="2"/>
          <c:order val="4"/>
          <c:tx>
            <c:v>NA SAFETY PHASE 1</c:v>
          </c:tx>
          <c:spPr>
            <a:pattFill prst="dkDn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STRATEGY!$D$33:$K$33</c:f>
              <c:numCache>
                <c:formatCode>0</c:formatCode>
                <c:ptCount val="8"/>
                <c:pt idx="0">
                  <c:v>281.85000000000002</c:v>
                </c:pt>
                <c:pt idx="1">
                  <c:v>604.029</c:v>
                </c:pt>
                <c:pt idx="2">
                  <c:v>1713.9992670000001</c:v>
                </c:pt>
                <c:pt idx="3">
                  <c:v>4842.8230411200002</c:v>
                </c:pt>
                <c:pt idx="4">
                  <c:v>6898.7988171699999</c:v>
                </c:pt>
                <c:pt idx="5">
                  <c:v>8870.1329966600006</c:v>
                </c:pt>
                <c:pt idx="6">
                  <c:v>10651.819563160001</c:v>
                </c:pt>
                <c:pt idx="7">
                  <c:v>11089.007299160001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789-1C42-8C1A-F4738D16AACD}"/>
            </c:ext>
          </c:extLst>
        </c:ser>
        <c:ser>
          <c:idx val="4"/>
          <c:order val="6"/>
          <c:tx>
            <c:v>NA SAFETY PHASE 2</c:v>
          </c:tx>
          <c:spPr>
            <a:pattFill prst="dkUpDiag">
              <a:fgClr>
                <a:schemeClr val="accent2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(STRATEGY!$D$34:$K$34,STRATEGY!$L$33:$O$33)</c:f>
              <c:numCache>
                <c:formatCode>General</c:formatCode>
                <c:ptCount val="12"/>
                <c:pt idx="8" formatCode="0">
                  <c:v>152.50513000000001</c:v>
                </c:pt>
                <c:pt idx="9" formatCode="0">
                  <c:v>467.50513000000001</c:v>
                </c:pt>
                <c:pt idx="10" formatCode="0">
                  <c:v>525.90512999999999</c:v>
                </c:pt>
                <c:pt idx="11" formatCode="0">
                  <c:v>640.30512999999996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789-1C42-8C1A-F4738D16AACD}"/>
            </c:ext>
          </c:extLst>
        </c:ser>
        <c:ser>
          <c:idx val="5"/>
          <c:order val="7"/>
          <c:tx>
            <c:v>TT20/TDC2</c:v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STRATEGY!$D$52:$O$52</c:f>
              <c:numCache>
                <c:formatCode>0</c:formatCode>
                <c:ptCount val="12"/>
                <c:pt idx="0">
                  <c:v>20</c:v>
                </c:pt>
                <c:pt idx="1">
                  <c:v>146.07999999999998</c:v>
                </c:pt>
                <c:pt idx="2">
                  <c:v>495.98807453416146</c:v>
                </c:pt>
                <c:pt idx="3">
                  <c:v>1284.3688198757764</c:v>
                </c:pt>
                <c:pt idx="4">
                  <c:v>4711.2806211180123</c:v>
                </c:pt>
                <c:pt idx="5">
                  <c:v>11262.751847911724</c:v>
                </c:pt>
                <c:pt idx="6">
                  <c:v>15116.112968291876</c:v>
                </c:pt>
                <c:pt idx="7">
                  <c:v>17629.758268796249</c:v>
                </c:pt>
                <c:pt idx="8">
                  <c:v>460.06606677874998</c:v>
                </c:pt>
                <c:pt idx="9">
                  <c:v>470.06606677874998</c:v>
                </c:pt>
                <c:pt idx="10">
                  <c:v>567.56606677874993</c:v>
                </c:pt>
                <c:pt idx="11">
                  <c:v>1025.0660667787499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8836736"/>
        <c:axId val="908834440"/>
      </c:barChart>
      <c:barChart>
        <c:barDir val="col"/>
        <c:grouping val="stacked"/>
        <c:varyColors val="0"/>
        <c:ser>
          <c:idx val="6"/>
          <c:order val="0"/>
          <c:spPr>
            <a:solidFill>
              <a:schemeClr val="accent1">
                <a:lumMod val="20000"/>
                <a:lumOff val="80000"/>
                <a:alpha val="18000"/>
              </a:schemeClr>
            </a:solidFill>
            <a:ln>
              <a:noFill/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STRATEGY!$D$66:$O$66</c:f>
              <c:numCache>
                <c:formatCode>General</c:formatCode>
                <c:ptCount val="12"/>
                <c:pt idx="0">
                  <c:v>80000</c:v>
                </c:pt>
                <c:pt idx="1">
                  <c:v>80000</c:v>
                </c:pt>
                <c:pt idx="6">
                  <c:v>80000</c:v>
                </c:pt>
                <c:pt idx="7">
                  <c:v>80000</c:v>
                </c:pt>
                <c:pt idx="11">
                  <c:v>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41466280"/>
        <c:axId val="741473824"/>
      </c:barChart>
      <c:lineChart>
        <c:grouping val="standard"/>
        <c:varyColors val="0"/>
        <c:ser>
          <c:idx val="3"/>
          <c:order val="5"/>
          <c:tx>
            <c:strRef>
              <c:f>STRATEGY!$A$61</c:f>
              <c:strCache>
                <c:ptCount val="1"/>
                <c:pt idx="0">
                  <c:v>TF (MTP 2021)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STRATEGY!$D$62:$L$62</c:f>
              <c:numCache>
                <c:formatCode>#,##0</c:formatCode>
                <c:ptCount val="9"/>
                <c:pt idx="0" formatCode="General">
                  <c:v>776</c:v>
                </c:pt>
                <c:pt idx="1">
                  <c:v>2111</c:v>
                </c:pt>
                <c:pt idx="2">
                  <c:v>5607</c:v>
                </c:pt>
                <c:pt idx="3">
                  <c:v>12087</c:v>
                </c:pt>
                <c:pt idx="4">
                  <c:v>21612</c:v>
                </c:pt>
                <c:pt idx="5">
                  <c:v>34027</c:v>
                </c:pt>
                <c:pt idx="6">
                  <c:v>49375</c:v>
                </c:pt>
                <c:pt idx="7">
                  <c:v>60612</c:v>
                </c:pt>
                <c:pt idx="8">
                  <c:v>61741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8836736"/>
        <c:axId val="908834440"/>
      </c:lineChart>
      <c:scatterChart>
        <c:scatterStyle val="lineMarker"/>
        <c:varyColors val="0"/>
        <c:ser>
          <c:idx val="8"/>
          <c:order val="8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1.3353081655024645E-2"/>
                  <c:y val="-3.094627073787147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LS2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789-1C42-8C1A-F4738D16AACD}"/>
                </c:ext>
              </c:extLst>
            </c:dLbl>
            <c:dLbl>
              <c:idx val="6"/>
              <c:layout>
                <c:manualLayout>
                  <c:x val="8.9341525633529172E-3"/>
                  <c:y val="-3.640737733867231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LS3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789-1C42-8C1A-F4738D16AACD}"/>
                </c:ext>
              </c:extLst>
            </c:dLbl>
            <c:dLbl>
              <c:idx val="11"/>
              <c:layout>
                <c:manualLayout>
                  <c:x val="-1.9885180912522775E-2"/>
                  <c:y val="-3.458700847173870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LS4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789-1C42-8C1A-F4738D16AA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yVal>
            <c:numRef>
              <c:f>STRATEGY!$D$67:$O$67</c:f>
              <c:numCache>
                <c:formatCode>General</c:formatCode>
                <c:ptCount val="12"/>
                <c:pt idx="0">
                  <c:v>73000</c:v>
                </c:pt>
                <c:pt idx="6">
                  <c:v>73000</c:v>
                </c:pt>
                <c:pt idx="11">
                  <c:v>73000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1466280"/>
        <c:axId val="741473824"/>
      </c:scatterChart>
      <c:catAx>
        <c:axId val="90883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8834440"/>
        <c:crosses val="autoZero"/>
        <c:auto val="1"/>
        <c:lblAlgn val="ctr"/>
        <c:lblOffset val="100"/>
        <c:noMultiLvlLbl val="0"/>
      </c:catAx>
      <c:valAx>
        <c:axId val="908834440"/>
        <c:scaling>
          <c:orientation val="minMax"/>
          <c:max val="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 MCHF</a:t>
                </a:r>
              </a:p>
            </c:rich>
          </c:tx>
          <c:layout>
            <c:manualLayout>
              <c:xMode val="edge"/>
              <c:yMode val="edge"/>
              <c:x val="1.3821424574258891E-2"/>
              <c:y val="0.424883278658108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8836736"/>
        <c:crosses val="autoZero"/>
        <c:crossBetween val="between"/>
        <c:dispUnits>
          <c:builtInUnit val="thousands"/>
        </c:dispUnits>
      </c:valAx>
      <c:valAx>
        <c:axId val="741473824"/>
        <c:scaling>
          <c:orientation val="minMax"/>
          <c:max val="800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MCHF</a:t>
                </a:r>
              </a:p>
            </c:rich>
          </c:tx>
          <c:layout>
            <c:manualLayout>
              <c:xMode val="edge"/>
              <c:yMode val="edge"/>
              <c:x val="0.97167139510411948"/>
              <c:y val="0.425488411571420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1466280"/>
        <c:crosses val="max"/>
        <c:crossBetween val="between"/>
        <c:dispUnits>
          <c:builtInUnit val="thousands"/>
        </c:dispUnits>
      </c:valAx>
      <c:catAx>
        <c:axId val="7414662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4147382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6"/>
        <c:delete val="1"/>
      </c:legendEntry>
      <c:legendEntry>
        <c:idx val="8"/>
        <c:delete val="1"/>
      </c:legendEntry>
      <c:layout>
        <c:manualLayout>
          <c:xMode val="edge"/>
          <c:yMode val="edge"/>
          <c:x val="5.330213339231496E-2"/>
          <c:y val="0.89570074741192285"/>
          <c:w val="0.8999999785837689"/>
          <c:h val="0.104299179400977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63B99C-1BF7-EB49-B030-E28DF0283286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36337" y="142711"/>
            <a:ext cx="1069528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NA-CONS: Procurement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NA-CONS: Procurement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NA-CONS: Procurement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NA-CONS: Procurement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NA-CONS: Procurement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NA-CONS: Procurement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NA-CONS: Procurement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NA-CONS: Procurement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NA-CONS: Procurement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NA-CONS: Procurement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NA-CONS: Procurement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NA-CONS: Procurement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NA-CONS: Procurement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D697F3-6011-EF41-80DA-33BB1D0994CD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36337" y="142711"/>
            <a:ext cx="1069528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F604C-E201-E648-98E0-FA6A91B0D5DA}" type="datetime1">
              <a:rPr lang="en-US" smtClean="0"/>
              <a:t>9/24/21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Y. Kadi et al.  - North Area Consolidation – 12 January 2021, ATS-MB meeting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9440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02725" y="6356351"/>
            <a:ext cx="95684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/>
              <a:t>MPE @ NA-CONS, 23/09/2021                         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0390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867" y="5472114"/>
            <a:ext cx="4099984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9851" y="5580063"/>
            <a:ext cx="874183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121293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67485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718" y="6350001"/>
            <a:ext cx="387349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2021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NA-CONS: Procurement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0928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718" y="6350001"/>
            <a:ext cx="387349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2021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NA-CONS: Procurement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3028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718" y="6350001"/>
            <a:ext cx="387349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5431603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2" y="1260000"/>
            <a:ext cx="5428180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2021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NA-CONS: Procurement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1045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556684" y="1438275"/>
            <a:ext cx="5484283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093884" y="1438275"/>
            <a:ext cx="5484283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pic>
        <p:nvPicPr>
          <p:cNvPr id="10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718" y="6350001"/>
            <a:ext cx="387349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2352782"/>
            <a:ext cx="5431603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2" y="2352782"/>
            <a:ext cx="5428180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2021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NA-CONS: Procurement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15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C9D739-B87F-D749-A253-E51AC551DEFF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36337" y="142711"/>
            <a:ext cx="1069528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718" y="6350001"/>
            <a:ext cx="387349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NA-CONS: Procurement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887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718" y="6350001"/>
            <a:ext cx="387349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2021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NA-CONS: Procurement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4394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3848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5385" y="2797176"/>
            <a:ext cx="409998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0285" y="2876550"/>
            <a:ext cx="935567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6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8062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718" y="6350001"/>
            <a:ext cx="387349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2021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NA-CONS: Procurement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B18C9697-E830-44E6-B786-B0006A869A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60044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4999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75520" y="2515680"/>
            <a:ext cx="11020800" cy="1825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800" b="0" strike="noStrike" spc="-1">
              <a:solidFill>
                <a:srgbClr val="0C377B"/>
              </a:solidFill>
              <a:latin typeface="Times New Roman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575520" y="1329840"/>
            <a:ext cx="8838720" cy="1066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33314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75520" y="2515680"/>
            <a:ext cx="11020800" cy="1825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800" b="0" strike="noStrike" spc="-1">
              <a:solidFill>
                <a:srgbClr val="0C377B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75520" y="1329840"/>
            <a:ext cx="8838720" cy="1066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5912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75520" y="2515680"/>
            <a:ext cx="11020800" cy="1825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800" b="0" strike="noStrike" spc="-1">
              <a:solidFill>
                <a:srgbClr val="0C377B"/>
              </a:solidFill>
              <a:latin typeface="Times New Roman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75520" y="1329840"/>
            <a:ext cx="4313280" cy="1066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04800" y="1329840"/>
            <a:ext cx="4313280" cy="1066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90941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75520" y="2515680"/>
            <a:ext cx="11020800" cy="1825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800" b="0" strike="noStrike" spc="-1">
              <a:solidFill>
                <a:srgbClr val="0C377B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61445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NA-CONS: Procurement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575520" y="2515680"/>
            <a:ext cx="11020800" cy="8465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12498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75520" y="2515680"/>
            <a:ext cx="11020800" cy="1825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800" b="0" strike="noStrike" spc="-1">
              <a:solidFill>
                <a:srgbClr val="0C377B"/>
              </a:solidFill>
              <a:latin typeface="Times New Roman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75520" y="1329840"/>
            <a:ext cx="431328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104800" y="1329840"/>
            <a:ext cx="4313280" cy="1066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75520" y="1886760"/>
            <a:ext cx="431328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17328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75520" y="2515680"/>
            <a:ext cx="11020800" cy="1825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800" b="0" strike="noStrike" spc="-1">
              <a:solidFill>
                <a:srgbClr val="0C377B"/>
              </a:solidFill>
              <a:latin typeface="Times New Roman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75520" y="1329840"/>
            <a:ext cx="4313280" cy="1066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04800" y="1329840"/>
            <a:ext cx="431328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104800" y="1886760"/>
            <a:ext cx="431328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76300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75520" y="2515680"/>
            <a:ext cx="11020800" cy="1825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800" b="0" strike="noStrike" spc="-1">
              <a:solidFill>
                <a:srgbClr val="0C377B"/>
              </a:solidFill>
              <a:latin typeface="Times New Roman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75520" y="1329840"/>
            <a:ext cx="431328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104800" y="1329840"/>
            <a:ext cx="431328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575520" y="1886760"/>
            <a:ext cx="883872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46519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75520" y="2515680"/>
            <a:ext cx="11020800" cy="1825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800" b="0" strike="noStrike" spc="-1">
              <a:solidFill>
                <a:srgbClr val="0C377B"/>
              </a:solidFill>
              <a:latin typeface="Times New Roman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75520" y="1329840"/>
            <a:ext cx="883872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575520" y="1886760"/>
            <a:ext cx="883872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84097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75520" y="2515680"/>
            <a:ext cx="11020800" cy="1825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800" b="0" strike="noStrike" spc="-1">
              <a:solidFill>
                <a:srgbClr val="0C377B"/>
              </a:solidFill>
              <a:latin typeface="Times New Roman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575520" y="1329840"/>
            <a:ext cx="431328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5104800" y="1329840"/>
            <a:ext cx="431328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575520" y="1886760"/>
            <a:ext cx="431328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5104800" y="1886760"/>
            <a:ext cx="4313280" cy="508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05304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75520" y="2515680"/>
            <a:ext cx="11020800" cy="1825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800" b="0" strike="noStrike" spc="-1">
              <a:solidFill>
                <a:srgbClr val="0C377B"/>
              </a:solidFill>
              <a:latin typeface="Times New Roman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575520" y="1329840"/>
            <a:ext cx="2845920" cy="508320"/>
          </a:xfrm>
          <a:prstGeom prst="rect">
            <a:avLst/>
          </a:prstGeom>
        </p:spPr>
        <p:txBody>
          <a:bodyPr lIns="0" tIns="0" rIns="0" bIns="0">
            <a:normAutofit fontScale="45000"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3564480" y="1329840"/>
            <a:ext cx="2845920" cy="508320"/>
          </a:xfrm>
          <a:prstGeom prst="rect">
            <a:avLst/>
          </a:prstGeom>
        </p:spPr>
        <p:txBody>
          <a:bodyPr lIns="0" tIns="0" rIns="0" bIns="0">
            <a:normAutofit fontScale="45000"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6552960" y="1329840"/>
            <a:ext cx="2845920" cy="508320"/>
          </a:xfrm>
          <a:prstGeom prst="rect">
            <a:avLst/>
          </a:prstGeom>
        </p:spPr>
        <p:txBody>
          <a:bodyPr lIns="0" tIns="0" rIns="0" bIns="0">
            <a:normAutofit fontScale="45000"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575520" y="1886760"/>
            <a:ext cx="2845920" cy="508320"/>
          </a:xfrm>
          <a:prstGeom prst="rect">
            <a:avLst/>
          </a:prstGeom>
        </p:spPr>
        <p:txBody>
          <a:bodyPr lIns="0" tIns="0" rIns="0" bIns="0">
            <a:normAutofit fontScale="45000"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body"/>
          </p:nvPr>
        </p:nvSpPr>
        <p:spPr>
          <a:xfrm>
            <a:off x="3564480" y="1886760"/>
            <a:ext cx="2845920" cy="508320"/>
          </a:xfrm>
          <a:prstGeom prst="rect">
            <a:avLst/>
          </a:prstGeom>
        </p:spPr>
        <p:txBody>
          <a:bodyPr lIns="0" tIns="0" rIns="0" bIns="0">
            <a:normAutofit fontScale="45000"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 type="body"/>
          </p:nvPr>
        </p:nvSpPr>
        <p:spPr>
          <a:xfrm>
            <a:off x="6552960" y="1886760"/>
            <a:ext cx="2845920" cy="508320"/>
          </a:xfrm>
          <a:prstGeom prst="rect">
            <a:avLst/>
          </a:prstGeom>
        </p:spPr>
        <p:txBody>
          <a:bodyPr lIns="0" tIns="0" rIns="0" bIns="0">
            <a:normAutofit fontScale="45000"/>
          </a:bodyPr>
          <a:lstStyle/>
          <a:p>
            <a:endParaRPr lang="fr-FR" sz="3000" b="0" strike="noStrike" spc="-1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93536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456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390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9713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NA-CONS: Procurement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584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MPE @ NA-CONS, 23/09/2021                         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815813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07616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02725" y="6356351"/>
            <a:ext cx="95684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/>
              <a:t>MPE @ NA-CONS, 23/09/2021                         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039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MPE @ NA-CONS, 23/09/2021     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4161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MPE @ NA-CONS, 23/09/2021                          Jan Uythoven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6534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MPE @ NA-CONS, 23/09/2021                          Jan Uythoven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8911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MPE @ NA-CONS, 23/09/2021     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8484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MPE @ NA-CONS, 23/09/2021     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6754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354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NA-CONS: Procurement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NA-CONS: Procurement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NA-CONS: Procurement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NA-CONS: Procurement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hyperlink" Target="http://te-epc-lpc.web.cern.ch/te-epc-lpc/general.stm" TargetMode="Externa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14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14.wmf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NA-CONS: Procurement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5BA8B29-F024-F440-916B-BD15C42314AD}"/>
              </a:ext>
            </a:extLst>
          </p:cNvPr>
          <p:cNvPicPr/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120" y="6403772"/>
            <a:ext cx="571921" cy="3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759" r:id="rId23"/>
    <p:sldLayoutId id="2147483787" r:id="rId24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051" y="6335713"/>
            <a:ext cx="15367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60700" y="6356351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September 2021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89501" y="6356351"/>
            <a:ext cx="57192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NA-CONS: Procurement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08733" y="6356351"/>
            <a:ext cx="973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1" y="1131888"/>
            <a:ext cx="10968567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1" y="233363"/>
            <a:ext cx="1096856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609601" y="628650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718" y="6350001"/>
            <a:ext cx="387349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443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 2" descr="bande-02.eps"/>
          <p:cNvPicPr/>
          <p:nvPr/>
        </p:nvPicPr>
        <p:blipFill>
          <a:blip r:embed="rId14"/>
          <a:stretch/>
        </p:blipFill>
        <p:spPr>
          <a:xfrm>
            <a:off x="8640" y="6124320"/>
            <a:ext cx="12191520" cy="706680"/>
          </a:xfrm>
          <a:prstGeom prst="rect">
            <a:avLst/>
          </a:prstGeom>
          <a:ln>
            <a:noFill/>
          </a:ln>
        </p:spPr>
      </p:pic>
      <p:sp>
        <p:nvSpPr>
          <p:cNvPr id="43" name="CustomShape 1"/>
          <p:cNvSpPr/>
          <p:nvPr/>
        </p:nvSpPr>
        <p:spPr>
          <a:xfrm>
            <a:off x="1113120" y="6165360"/>
            <a:ext cx="1237920" cy="408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5500"/>
          </a:bodyPr>
          <a:lstStyle/>
          <a:p>
            <a:pPr marL="36720">
              <a:lnSpc>
                <a:spcPct val="200000"/>
              </a:lnSpc>
              <a:spcBef>
                <a:spcPts val="241"/>
              </a:spcBef>
            </a:pPr>
            <a:r>
              <a:rPr lang="en-GB" sz="1200" b="0" i="1" u="sng" strike="noStrike" spc="-1">
                <a:solidFill>
                  <a:srgbClr val="9F9F9F"/>
                </a:solidFill>
                <a:uFillTx/>
                <a:latin typeface="Arial"/>
                <a:hlinkClick r:id="rId15"/>
              </a:rPr>
              <a:t>te-epc</a:t>
            </a:r>
            <a:endParaRPr lang="en-GB" sz="1200" b="0" strike="noStrike" spc="-1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199520" y="6448320"/>
            <a:ext cx="10555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06B1A4E8-1613-4822-848B-4CD8B91EEBC9}" type="datetime1">
              <a:rPr lang="en-GB" sz="900" b="0" i="1" strike="noStrike" spc="-1">
                <a:solidFill>
                  <a:srgbClr val="808080"/>
                </a:solidFill>
                <a:latin typeface="Arial"/>
              </a:rPr>
              <a:t>24/09/2021</a:t>
            </a:fld>
            <a:endParaRPr lang="en-GB" sz="900" b="0" strike="noStrike" spc="-1"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575520" y="2515680"/>
            <a:ext cx="11020800" cy="1825920"/>
          </a:xfrm>
          <a:prstGeom prst="rect">
            <a:avLst/>
          </a:prstGeom>
        </p:spPr>
        <p:txBody>
          <a:bodyPr lIns="45720" tIns="0" rIns="45720" bIns="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4600" b="1" strike="noStrike" spc="-1">
                <a:solidFill>
                  <a:srgbClr val="003487"/>
                </a:solidFill>
                <a:latin typeface="Arial"/>
              </a:rPr>
              <a:t>Click to edit Master title style</a:t>
            </a:r>
            <a:endParaRPr lang="fr-FR" sz="4600" b="0" strike="noStrike" spc="-1">
              <a:solidFill>
                <a:srgbClr val="0C377B"/>
              </a:solidFill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575520" y="1329840"/>
            <a:ext cx="8838720" cy="1066320"/>
          </a:xfrm>
          <a:prstGeom prst="rect">
            <a:avLst/>
          </a:prstGeom>
        </p:spPr>
        <p:txBody>
          <a:bodyPr lIns="45720" tIns="0" rIns="45720" bIns="0" anchor="b"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fr-FR" sz="2000" b="0" strike="noStrike" spc="-1">
                <a:solidFill>
                  <a:srgbClr val="0C377B"/>
                </a:solidFill>
                <a:latin typeface="Arial"/>
              </a:rPr>
              <a:t>Click to edit Master text styles</a:t>
            </a:r>
          </a:p>
        </p:txBody>
      </p:sp>
      <p:sp>
        <p:nvSpPr>
          <p:cNvPr id="47" name="CustomShape 5"/>
          <p:cNvSpPr/>
          <p:nvPr/>
        </p:nvSpPr>
        <p:spPr>
          <a:xfrm>
            <a:off x="11568480" y="6332040"/>
            <a:ext cx="47952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AD47C8D-51AE-428F-885C-FB7638B28870}" type="slidenum">
              <a:rPr lang="en-GB" sz="900" b="0" strike="noStrike" spc="-1">
                <a:solidFill>
                  <a:srgbClr val="808080"/>
                </a:solidFill>
                <a:latin typeface="Arial"/>
              </a:rPr>
              <a:t>‹#›</a:t>
            </a:fld>
            <a:endParaRPr lang="en-GB" sz="900" b="0" strike="noStrike" spc="-1">
              <a:latin typeface="Arial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ftr"/>
          </p:nvPr>
        </p:nvSpPr>
        <p:spPr>
          <a:xfrm>
            <a:off x="7056000" y="6331320"/>
            <a:ext cx="4319520" cy="359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GB" sz="900" b="0" i="1" strike="noStrike" spc="-1">
                <a:solidFill>
                  <a:srgbClr val="808080"/>
                </a:solidFill>
                <a:latin typeface="Arial"/>
              </a:rPr>
              <a:t>D. Siemaszko - EDMS 1291493</a:t>
            </a:r>
            <a:endParaRPr lang="en-GB" sz="9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5380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MPE @ NA-CONS, 23/09/2021                          Jan Uythoven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" y="6036733"/>
            <a:ext cx="10991124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2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37.emf"/><Relationship Id="rId4" Type="http://schemas.openxmlformats.org/officeDocument/2006/relationships/image" Target="../media/image36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effectLst/>
              </a:rPr>
              <a:t>The North Area Consolidation Project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73780"/>
            <a:ext cx="11376026" cy="1454057"/>
          </a:xfrm>
        </p:spPr>
        <p:txBody>
          <a:bodyPr/>
          <a:lstStyle/>
          <a:p>
            <a:pPr algn="l"/>
            <a:endParaRPr lang="en-US" sz="1800" dirty="0"/>
          </a:p>
          <a:p>
            <a:pPr algn="l"/>
            <a:endParaRPr lang="en-US" sz="1800" dirty="0"/>
          </a:p>
          <a:p>
            <a:r>
              <a:rPr lang="en-US" sz="1800" dirty="0"/>
              <a:t>The NA-CONS Team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87CAD3-D0BE-7946-8348-959B882D3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59268"/>
            <a:ext cx="11376025" cy="700825"/>
          </a:xfrm>
        </p:spPr>
        <p:txBody>
          <a:bodyPr/>
          <a:lstStyle/>
          <a:p>
            <a:r>
              <a:rPr lang="en-US" sz="3200" dirty="0"/>
              <a:t>Cumulated budget*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0F00-000003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407986" y="1177290"/>
          <a:ext cx="11376025" cy="4877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D6D2186-176C-854D-B731-EADB2ACB61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1C2E53C-B342-5249-8B88-7207CC5A1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/>
              <a:t>NA-CONS: Procurement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7E9910-F05B-4A4B-89F7-2AEE756CFE38}"/>
              </a:ext>
            </a:extLst>
          </p:cNvPr>
          <p:cNvSpPr txBox="1"/>
          <p:nvPr/>
        </p:nvSpPr>
        <p:spPr>
          <a:xfrm>
            <a:off x="8603673" y="6172200"/>
            <a:ext cx="26641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* Without EL-CONS (~ 20 MCHF)</a:t>
            </a:r>
          </a:p>
        </p:txBody>
      </p:sp>
    </p:spTree>
    <p:extLst>
      <p:ext uri="{BB962C8B-B14F-4D97-AF65-F5344CB8AC3E}">
        <p14:creationId xmlns:p14="http://schemas.microsoft.com/office/powerpoint/2010/main" val="1271073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8E9A3-D0A0-4046-A747-9D51605E4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42" y="131133"/>
            <a:ext cx="11376025" cy="700825"/>
          </a:xfrm>
        </p:spPr>
        <p:txBody>
          <a:bodyPr anchor="t">
            <a:normAutofit/>
          </a:bodyPr>
          <a:lstStyle/>
          <a:p>
            <a:r>
              <a:rPr lang="fr-CH" sz="3300" dirty="0"/>
              <a:t>Main items</a:t>
            </a:r>
            <a:endParaRPr lang="en-US" sz="33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A8693-144A-4A1E-A208-09A589D25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 anchor="ctr"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/>
              <a:t>September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41B37-FF2B-40C0-A33B-BB896FBD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/>
              <a:t>NA-CONS: Procurement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CC6AA7DA-BAB7-48EB-8560-B70CACBA7E42}"/>
              </a:ext>
            </a:extLst>
          </p:cNvPr>
          <p:cNvSpPr txBox="1">
            <a:spLocks/>
          </p:cNvSpPr>
          <p:nvPr/>
        </p:nvSpPr>
        <p:spPr>
          <a:xfrm>
            <a:off x="163642" y="643881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/>
              <a:t>Objects</a:t>
            </a:r>
            <a:r>
              <a:rPr lang="fr-CH" sz="2000" dirty="0"/>
              <a:t> for </a:t>
            </a:r>
            <a:r>
              <a:rPr lang="fr-CH" sz="2000" dirty="0" err="1"/>
              <a:t>procurement</a:t>
            </a:r>
            <a:r>
              <a:rPr lang="fr-CH" sz="2000" dirty="0"/>
              <a:t> in the PBS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96583E-6045-41F6-9360-71C0AEDCF3F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21482" y="1103022"/>
            <a:ext cx="10848746" cy="5298664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3E6AA314-F5E9-4D55-A8ED-361E64BE3206}"/>
              </a:ext>
            </a:extLst>
          </p:cNvPr>
          <p:cNvSpPr/>
          <p:nvPr/>
        </p:nvSpPr>
        <p:spPr>
          <a:xfrm>
            <a:off x="5252229" y="2493024"/>
            <a:ext cx="944545" cy="281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FD9D04-1253-43CF-8312-14D46313D64D}"/>
              </a:ext>
            </a:extLst>
          </p:cNvPr>
          <p:cNvSpPr/>
          <p:nvPr/>
        </p:nvSpPr>
        <p:spPr>
          <a:xfrm>
            <a:off x="6392784" y="1919897"/>
            <a:ext cx="294503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Power </a:t>
            </a:r>
          </a:p>
          <a:p>
            <a:pPr algn="ctr"/>
            <a:r>
              <a:rPr lang="en-US" sz="4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Converters</a:t>
            </a:r>
          </a:p>
        </p:txBody>
      </p:sp>
    </p:spTree>
    <p:extLst>
      <p:ext uri="{BB962C8B-B14F-4D97-AF65-F5344CB8AC3E}">
        <p14:creationId xmlns:p14="http://schemas.microsoft.com/office/powerpoint/2010/main" val="3211152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8E9A3-D0A0-4046-A747-9D51605E4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42" y="131133"/>
            <a:ext cx="11376025" cy="700825"/>
          </a:xfrm>
        </p:spPr>
        <p:txBody>
          <a:bodyPr anchor="t">
            <a:normAutofit/>
          </a:bodyPr>
          <a:lstStyle/>
          <a:p>
            <a:r>
              <a:rPr lang="fr-CH" sz="3300" dirty="0"/>
              <a:t>Main items</a:t>
            </a:r>
            <a:endParaRPr lang="en-US" sz="33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A8693-144A-4A1E-A208-09A589D25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 anchor="ctr"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/>
              <a:t>September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41B37-FF2B-40C0-A33B-BB896FBD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83309"/>
            <a:ext cx="6572221" cy="23844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/>
              <a:t>NA-CONS: Procurement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CC6AA7DA-BAB7-48EB-8560-B70CACBA7E42}"/>
              </a:ext>
            </a:extLst>
          </p:cNvPr>
          <p:cNvSpPr txBox="1">
            <a:spLocks/>
          </p:cNvSpPr>
          <p:nvPr/>
        </p:nvSpPr>
        <p:spPr>
          <a:xfrm>
            <a:off x="163642" y="643881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/>
              <a:t>Objects</a:t>
            </a:r>
            <a:r>
              <a:rPr lang="fr-CH" sz="2000" dirty="0"/>
              <a:t> for </a:t>
            </a:r>
            <a:r>
              <a:rPr lang="fr-CH" sz="2000" dirty="0" err="1"/>
              <a:t>procurement</a:t>
            </a:r>
            <a:r>
              <a:rPr lang="fr-CH" sz="2000" dirty="0"/>
              <a:t> in the PBS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96583E-6045-41F6-9360-71C0AEDCF3F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80047" y="1185122"/>
            <a:ext cx="11159620" cy="5173002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3E6AA314-F5E9-4D55-A8ED-361E64BE3206}"/>
              </a:ext>
            </a:extLst>
          </p:cNvPr>
          <p:cNvSpPr/>
          <p:nvPr/>
        </p:nvSpPr>
        <p:spPr>
          <a:xfrm>
            <a:off x="5379381" y="3057313"/>
            <a:ext cx="944545" cy="281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FD9D04-1253-43CF-8312-14D46313D64D}"/>
              </a:ext>
            </a:extLst>
          </p:cNvPr>
          <p:cNvSpPr/>
          <p:nvPr/>
        </p:nvSpPr>
        <p:spPr>
          <a:xfrm>
            <a:off x="5903290" y="2701386"/>
            <a:ext cx="48349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Magnets and </a:t>
            </a:r>
          </a:p>
          <a:p>
            <a:pPr algn="ctr"/>
            <a:r>
              <a:rPr lang="en-US" sz="4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magnet components</a:t>
            </a:r>
          </a:p>
        </p:txBody>
      </p:sp>
    </p:spTree>
    <p:extLst>
      <p:ext uri="{BB962C8B-B14F-4D97-AF65-F5344CB8AC3E}">
        <p14:creationId xmlns:p14="http://schemas.microsoft.com/office/powerpoint/2010/main" val="384499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8E9A3-D0A0-4046-A747-9D51605E4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42" y="131133"/>
            <a:ext cx="11376025" cy="700825"/>
          </a:xfrm>
        </p:spPr>
        <p:txBody>
          <a:bodyPr anchor="t">
            <a:normAutofit/>
          </a:bodyPr>
          <a:lstStyle/>
          <a:p>
            <a:r>
              <a:rPr lang="fr-CH" sz="3300" dirty="0"/>
              <a:t>Main items</a:t>
            </a:r>
            <a:endParaRPr lang="en-US" sz="33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A8693-144A-4A1E-A208-09A589D25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 anchor="ctr"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/>
              <a:t>September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41B37-FF2B-40C0-A33B-BB896FBD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/>
              <a:t>NA-CONS: Procurement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CC6AA7DA-BAB7-48EB-8560-B70CACBA7E42}"/>
              </a:ext>
            </a:extLst>
          </p:cNvPr>
          <p:cNvSpPr txBox="1">
            <a:spLocks/>
          </p:cNvSpPr>
          <p:nvPr/>
        </p:nvSpPr>
        <p:spPr>
          <a:xfrm>
            <a:off x="163642" y="643881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/>
              <a:t>Objects</a:t>
            </a:r>
            <a:r>
              <a:rPr lang="fr-CH" sz="2000" dirty="0"/>
              <a:t> for </a:t>
            </a:r>
            <a:r>
              <a:rPr lang="fr-CH" sz="2000" dirty="0" err="1"/>
              <a:t>procurement</a:t>
            </a:r>
            <a:r>
              <a:rPr lang="fr-CH" sz="2000" dirty="0"/>
              <a:t> in the PBS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96583E-6045-41F6-9360-71C0AEDCF3F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80047" y="1185121"/>
            <a:ext cx="11159620" cy="5193935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3E6AA314-F5E9-4D55-A8ED-361E64BE3206}"/>
              </a:ext>
            </a:extLst>
          </p:cNvPr>
          <p:cNvSpPr/>
          <p:nvPr/>
        </p:nvSpPr>
        <p:spPr>
          <a:xfrm>
            <a:off x="6900827" y="2990966"/>
            <a:ext cx="944545" cy="281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FD9D04-1253-43CF-8312-14D46313D64D}"/>
              </a:ext>
            </a:extLst>
          </p:cNvPr>
          <p:cNvSpPr/>
          <p:nvPr/>
        </p:nvSpPr>
        <p:spPr>
          <a:xfrm>
            <a:off x="7824454" y="2397923"/>
            <a:ext cx="427392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Beam intercepting </a:t>
            </a:r>
          </a:p>
          <a:p>
            <a:pPr algn="ctr"/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devices + </a:t>
            </a:r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components</a:t>
            </a:r>
            <a:endParaRPr lang="en-US" sz="3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8D423E4-5062-4D53-92D0-68B087F65F2D}"/>
              </a:ext>
            </a:extLst>
          </p:cNvPr>
          <p:cNvSpPr/>
          <p:nvPr/>
        </p:nvSpPr>
        <p:spPr>
          <a:xfrm>
            <a:off x="6900827" y="3467404"/>
            <a:ext cx="944545" cy="281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D324C9-BB72-4E51-9195-1B2EB5A4FF7F}"/>
              </a:ext>
            </a:extLst>
          </p:cNvPr>
          <p:cNvSpPr/>
          <p:nvPr/>
        </p:nvSpPr>
        <p:spPr>
          <a:xfrm>
            <a:off x="7545372" y="3310988"/>
            <a:ext cx="241604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Vacuum </a:t>
            </a:r>
          </a:p>
          <a:p>
            <a:pPr algn="ctr"/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components</a:t>
            </a:r>
            <a:endParaRPr lang="en-US" sz="3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1767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8E9A3-D0A0-4046-A747-9D51605E4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42" y="131133"/>
            <a:ext cx="11376025" cy="700825"/>
          </a:xfrm>
        </p:spPr>
        <p:txBody>
          <a:bodyPr anchor="t">
            <a:normAutofit/>
          </a:bodyPr>
          <a:lstStyle/>
          <a:p>
            <a:r>
              <a:rPr lang="fr-CH" sz="3300" dirty="0"/>
              <a:t>Main items</a:t>
            </a:r>
            <a:endParaRPr lang="en-US" sz="33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A8693-144A-4A1E-A208-09A589D25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 anchor="ctr"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/>
              <a:t>September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41B37-FF2B-40C0-A33B-BB896FBD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/>
              <a:t>NA-CONS: Procurement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CC6AA7DA-BAB7-48EB-8560-B70CACBA7E42}"/>
              </a:ext>
            </a:extLst>
          </p:cNvPr>
          <p:cNvSpPr txBox="1">
            <a:spLocks/>
          </p:cNvSpPr>
          <p:nvPr/>
        </p:nvSpPr>
        <p:spPr>
          <a:xfrm>
            <a:off x="163642" y="643881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/>
              <a:t>WBS – </a:t>
            </a:r>
            <a:r>
              <a:rPr lang="fr-CH" sz="2000" dirty="0" err="1"/>
              <a:t>Objects</a:t>
            </a:r>
            <a:r>
              <a:rPr lang="fr-CH" sz="2000" dirty="0"/>
              <a:t> for </a:t>
            </a:r>
            <a:r>
              <a:rPr lang="fr-CH" sz="2000" dirty="0" err="1"/>
              <a:t>procurement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96583E-6045-41F6-9360-71C0AEDCF3F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80046" y="1190620"/>
            <a:ext cx="11496763" cy="5319913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3E6AA314-F5E9-4D55-A8ED-361E64BE3206}"/>
              </a:ext>
            </a:extLst>
          </p:cNvPr>
          <p:cNvSpPr/>
          <p:nvPr/>
        </p:nvSpPr>
        <p:spPr>
          <a:xfrm>
            <a:off x="8406245" y="2611849"/>
            <a:ext cx="680598" cy="281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FD9D04-1253-43CF-8312-14D46313D64D}"/>
              </a:ext>
            </a:extLst>
          </p:cNvPr>
          <p:cNvSpPr/>
          <p:nvPr/>
        </p:nvSpPr>
        <p:spPr>
          <a:xfrm>
            <a:off x="9055404" y="2380002"/>
            <a:ext cx="294664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r>
              <a:rPr lang="en-US" sz="28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uilding</a:t>
            </a:r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and </a:t>
            </a:r>
          </a:p>
          <a:p>
            <a:pPr algn="ctr"/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tunnel renovation</a:t>
            </a:r>
            <a:endParaRPr lang="en-US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41DCCCAF-C0D8-40C4-9ACC-9A4E69C770DE}"/>
              </a:ext>
            </a:extLst>
          </p:cNvPr>
          <p:cNvSpPr/>
          <p:nvPr/>
        </p:nvSpPr>
        <p:spPr>
          <a:xfrm>
            <a:off x="8540672" y="3930259"/>
            <a:ext cx="546171" cy="281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E07BE13-0022-48D1-B662-C701FD85CDA6}"/>
              </a:ext>
            </a:extLst>
          </p:cNvPr>
          <p:cNvSpPr/>
          <p:nvPr/>
        </p:nvSpPr>
        <p:spPr>
          <a:xfrm>
            <a:off x="8268704" y="3832773"/>
            <a:ext cx="382450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28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Cooling</a:t>
            </a:r>
            <a:r>
              <a:rPr lang="fr-CH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</a:t>
            </a:r>
          </a:p>
          <a:p>
            <a:pPr algn="ctr"/>
            <a:r>
              <a:rPr lang="fr-CH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Ventilation installations</a:t>
            </a:r>
            <a:endParaRPr lang="en-US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4654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8E9A3-D0A0-4046-A747-9D51605E4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42" y="131133"/>
            <a:ext cx="11376025" cy="700825"/>
          </a:xfrm>
        </p:spPr>
        <p:txBody>
          <a:bodyPr anchor="t">
            <a:normAutofit/>
          </a:bodyPr>
          <a:lstStyle/>
          <a:p>
            <a:r>
              <a:rPr lang="fr-CH" sz="3300" dirty="0"/>
              <a:t>Main items</a:t>
            </a:r>
            <a:endParaRPr lang="en-US" sz="33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A8693-144A-4A1E-A208-09A589D25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 anchor="ctr"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/>
              <a:t>September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41B37-FF2B-40C0-A33B-BB896FBD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/>
              <a:t>NA-CONS: Procurement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CC6AA7DA-BAB7-48EB-8560-B70CACBA7E42}"/>
              </a:ext>
            </a:extLst>
          </p:cNvPr>
          <p:cNvSpPr txBox="1">
            <a:spLocks/>
          </p:cNvSpPr>
          <p:nvPr/>
        </p:nvSpPr>
        <p:spPr>
          <a:xfrm>
            <a:off x="163642" y="643881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/>
              <a:t>Objects</a:t>
            </a:r>
            <a:r>
              <a:rPr lang="fr-CH" sz="2000" dirty="0"/>
              <a:t> for </a:t>
            </a:r>
            <a:r>
              <a:rPr lang="fr-CH" sz="2000" dirty="0" err="1"/>
              <a:t>procurement</a:t>
            </a:r>
            <a:r>
              <a:rPr lang="fr-CH" sz="2000" dirty="0"/>
              <a:t> in the PBS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96583E-6045-41F6-9360-71C0AEDCF3F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80046" y="1185121"/>
            <a:ext cx="11288945" cy="5319913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3E6AA314-F5E9-4D55-A8ED-361E64BE3206}"/>
              </a:ext>
            </a:extLst>
          </p:cNvPr>
          <p:cNvSpPr/>
          <p:nvPr/>
        </p:nvSpPr>
        <p:spPr>
          <a:xfrm>
            <a:off x="7890110" y="4313957"/>
            <a:ext cx="944545" cy="281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FD9D04-1253-43CF-8312-14D46313D64D}"/>
              </a:ext>
            </a:extLst>
          </p:cNvPr>
          <p:cNvSpPr/>
          <p:nvPr/>
        </p:nvSpPr>
        <p:spPr>
          <a:xfrm>
            <a:off x="8837671" y="4163360"/>
            <a:ext cx="306205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Electrical installation </a:t>
            </a:r>
          </a:p>
          <a:p>
            <a:pPr algn="ctr"/>
            <a:r>
              <a:rPr lang="en-US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and power supply </a:t>
            </a:r>
          </a:p>
          <a:p>
            <a:pPr algn="ctr"/>
            <a:r>
              <a:rPr lang="en-US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renovation</a:t>
            </a:r>
          </a:p>
        </p:txBody>
      </p:sp>
    </p:spTree>
    <p:extLst>
      <p:ext uri="{BB962C8B-B14F-4D97-AF65-F5344CB8AC3E}">
        <p14:creationId xmlns:p14="http://schemas.microsoft.com/office/powerpoint/2010/main" val="737189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8E9A3-D0A0-4046-A747-9D51605E4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42" y="131133"/>
            <a:ext cx="11376025" cy="700825"/>
          </a:xfrm>
        </p:spPr>
        <p:txBody>
          <a:bodyPr anchor="t">
            <a:normAutofit/>
          </a:bodyPr>
          <a:lstStyle/>
          <a:p>
            <a:r>
              <a:rPr lang="fr-CH" sz="3300" dirty="0"/>
              <a:t>Main items</a:t>
            </a:r>
            <a:endParaRPr lang="en-US" sz="33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A8693-144A-4A1E-A208-09A589D25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 anchor="ctr"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/>
              <a:t>September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41B37-FF2B-40C0-A33B-BB896FBD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/>
              <a:t>NA-CONS: Procurement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CC6AA7DA-BAB7-48EB-8560-B70CACBA7E42}"/>
              </a:ext>
            </a:extLst>
          </p:cNvPr>
          <p:cNvSpPr txBox="1">
            <a:spLocks/>
          </p:cNvSpPr>
          <p:nvPr/>
        </p:nvSpPr>
        <p:spPr>
          <a:xfrm>
            <a:off x="163642" y="643881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/>
              <a:t>Objects</a:t>
            </a:r>
            <a:r>
              <a:rPr lang="fr-CH" sz="2000" dirty="0"/>
              <a:t> for </a:t>
            </a:r>
            <a:r>
              <a:rPr lang="fr-CH" sz="2000" dirty="0" err="1"/>
              <a:t>procurement</a:t>
            </a:r>
            <a:r>
              <a:rPr lang="fr-CH" sz="2000" dirty="0"/>
              <a:t> in the PBS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96583E-6045-41F6-9360-71C0AEDCF3F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63642" y="994293"/>
            <a:ext cx="11997579" cy="5319913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3E6AA314-F5E9-4D55-A8ED-361E64BE3206}"/>
              </a:ext>
            </a:extLst>
          </p:cNvPr>
          <p:cNvSpPr/>
          <p:nvPr/>
        </p:nvSpPr>
        <p:spPr>
          <a:xfrm rot="10800000">
            <a:off x="8591455" y="2360552"/>
            <a:ext cx="680270" cy="281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FD9D04-1253-43CF-8312-14D46313D64D}"/>
              </a:ext>
            </a:extLst>
          </p:cNvPr>
          <p:cNvSpPr/>
          <p:nvPr/>
        </p:nvSpPr>
        <p:spPr>
          <a:xfrm>
            <a:off x="5785595" y="2720440"/>
            <a:ext cx="28055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Fire- and gas detection</a:t>
            </a:r>
          </a:p>
          <a:p>
            <a:pPr algn="ctr"/>
            <a:r>
              <a:rPr lang="en-US" sz="2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systems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24661D3-514F-46A2-A8DB-48970E3C9768}"/>
              </a:ext>
            </a:extLst>
          </p:cNvPr>
          <p:cNvSpPr/>
          <p:nvPr/>
        </p:nvSpPr>
        <p:spPr>
          <a:xfrm>
            <a:off x="5755138" y="2276641"/>
            <a:ext cx="283603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Fire Safety installations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0498731C-A2DC-4DD2-8204-BBE797999872}"/>
              </a:ext>
            </a:extLst>
          </p:cNvPr>
          <p:cNvSpPr/>
          <p:nvPr/>
        </p:nvSpPr>
        <p:spPr>
          <a:xfrm rot="10800000">
            <a:off x="8591455" y="2832734"/>
            <a:ext cx="680270" cy="281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0308934-28A4-4683-8AEF-3BF96757CEEB}"/>
              </a:ext>
            </a:extLst>
          </p:cNvPr>
          <p:cNvSpPr/>
          <p:nvPr/>
        </p:nvSpPr>
        <p:spPr>
          <a:xfrm rot="10800000">
            <a:off x="8604457" y="3378877"/>
            <a:ext cx="680270" cy="281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0C9189-3E9A-46C6-897F-F4B2E2C9BC6B}"/>
              </a:ext>
            </a:extLst>
          </p:cNvPr>
          <p:cNvSpPr txBox="1"/>
          <p:nvPr/>
        </p:nvSpPr>
        <p:spPr>
          <a:xfrm>
            <a:off x="5834646" y="3372893"/>
            <a:ext cx="267701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CH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Access control </a:t>
            </a:r>
            <a:r>
              <a:rPr lang="fr-CH" sz="20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systems</a:t>
            </a:r>
            <a:endParaRPr lang="en-US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3032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4CA887-B194-431A-88D4-3841E8FE39C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0" y="55728"/>
            <a:ext cx="12375020" cy="6858000"/>
          </a:xfrm>
          <a:prstGeom prst="rect">
            <a:avLst/>
          </a:prstGeo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408E9A3-D0A0-4046-A747-9D51605E4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fr-CH" sz="3300" dirty="0" err="1"/>
              <a:t>Experimental</a:t>
            </a:r>
            <a:r>
              <a:rPr lang="fr-CH" sz="3300" dirty="0"/>
              <a:t> </a:t>
            </a:r>
            <a:r>
              <a:rPr lang="fr-CH" sz="3300" dirty="0" err="1"/>
              <a:t>Magnets</a:t>
            </a:r>
            <a:endParaRPr lang="en-US" sz="33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A8693-144A-4A1E-A208-09A589D25DC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September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41B37-FF2B-40C0-A33B-BB896FBDFD3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789140" y="6372435"/>
            <a:ext cx="5719233" cy="300727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 dirty="0"/>
              <a:t>NA-CONS: Procurement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3C75EA-7B2C-9442-93CA-8169F4DD8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3639" y="1161256"/>
            <a:ext cx="9144000" cy="56484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99D06A6-8D11-1D47-8B1C-67D75939B79D}"/>
              </a:ext>
            </a:extLst>
          </p:cNvPr>
          <p:cNvSpPr txBox="1"/>
          <p:nvPr/>
        </p:nvSpPr>
        <p:spPr>
          <a:xfrm>
            <a:off x="10598413" y="1992086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85 </a:t>
            </a:r>
            <a:r>
              <a:rPr lang="en-US" sz="1400" dirty="0" err="1"/>
              <a:t>kCHF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71270-F42E-1D48-8530-BBEB62653A1C}"/>
              </a:ext>
            </a:extLst>
          </p:cNvPr>
          <p:cNvSpPr txBox="1"/>
          <p:nvPr/>
        </p:nvSpPr>
        <p:spPr>
          <a:xfrm>
            <a:off x="10598413" y="3628748"/>
            <a:ext cx="782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525 </a:t>
            </a:r>
            <a:r>
              <a:rPr lang="en-US" sz="1200" dirty="0" err="1"/>
              <a:t>kCHF</a:t>
            </a:r>
            <a:endParaRPr lang="en-US" sz="1200" dirty="0"/>
          </a:p>
          <a:p>
            <a:r>
              <a:rPr lang="en-US" sz="1200" dirty="0"/>
              <a:t>+</a:t>
            </a:r>
          </a:p>
          <a:p>
            <a:r>
              <a:rPr lang="en-US" sz="1200" dirty="0"/>
              <a:t>155 </a:t>
            </a:r>
            <a:r>
              <a:rPr lang="en-US" sz="1200" dirty="0" err="1"/>
              <a:t>kCHF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5F245C-A86C-904B-9477-F20D9FE30678}"/>
              </a:ext>
            </a:extLst>
          </p:cNvPr>
          <p:cNvSpPr txBox="1"/>
          <p:nvPr/>
        </p:nvSpPr>
        <p:spPr>
          <a:xfrm>
            <a:off x="10598413" y="6532491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2’490 </a:t>
            </a:r>
            <a:r>
              <a:rPr lang="en-US" sz="1400" dirty="0" err="1"/>
              <a:t>kCHF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612373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3D381-4A10-4849-8F96-B185C43D1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1224D-A05E-994C-BB53-71C77C11997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A808B-B909-334C-9F4D-3D85E7381C0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NA-CONS: Procurement</a:t>
            </a:r>
            <a:endParaRPr lang="en-US" dirty="0"/>
          </a:p>
        </p:txBody>
      </p:sp>
      <p:sp>
        <p:nvSpPr>
          <p:cNvPr id="6" name="TextShape 1">
            <a:extLst>
              <a:ext uri="{FF2B5EF4-FFF2-40B4-BE49-F238E27FC236}">
                <a16:creationId xmlns:a16="http://schemas.microsoft.com/office/drawing/2014/main" id="{90F916DD-D23A-8A49-B29D-1D74735ED7DB}"/>
              </a:ext>
            </a:extLst>
          </p:cNvPr>
          <p:cNvSpPr txBox="1"/>
          <p:nvPr/>
        </p:nvSpPr>
        <p:spPr>
          <a:xfrm>
            <a:off x="2121958" y="2024664"/>
            <a:ext cx="8123421" cy="1825920"/>
          </a:xfrm>
          <a:prstGeom prst="rect">
            <a:avLst/>
          </a:prstGeom>
          <a:noFill/>
          <a:ln>
            <a:noFill/>
          </a:ln>
        </p:spPr>
        <p:txBody>
          <a:bodyPr lIns="45720" tIns="0" rIns="45720" bIns="0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600" dirty="0"/>
              <a:t>Status consolidation of power converters for ATLAS/</a:t>
            </a:r>
            <a:r>
              <a:rPr lang="en-US" sz="3600" dirty="0" err="1"/>
              <a:t>Morpurgo</a:t>
            </a:r>
            <a:r>
              <a:rPr lang="en-US" sz="3600" dirty="0"/>
              <a:t> and VERTEX1&amp;2</a:t>
            </a:r>
            <a:endParaRPr lang="fr-FR" sz="7200" spc="-1" dirty="0">
              <a:solidFill>
                <a:srgbClr val="0C377B"/>
              </a:solidFill>
              <a:latin typeface="Times New Roman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426AAE-F0D5-D048-B099-BB76315985C1}"/>
              </a:ext>
            </a:extLst>
          </p:cNvPr>
          <p:cNvSpPr txBox="1"/>
          <p:nvPr/>
        </p:nvSpPr>
        <p:spPr>
          <a:xfrm>
            <a:off x="3537851" y="3850584"/>
            <a:ext cx="52916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Xavier </a:t>
            </a:r>
            <a:r>
              <a:rPr lang="en-US" sz="3200" dirty="0" err="1"/>
              <a:t>Genillon</a:t>
            </a:r>
            <a:r>
              <a:rPr lang="en-US" sz="3200" dirty="0"/>
              <a:t> &amp; Yves Gaillard</a:t>
            </a:r>
            <a:br>
              <a:rPr lang="en-US" sz="3200" dirty="0"/>
            </a:br>
            <a:r>
              <a:rPr lang="en-US" sz="3200" dirty="0"/>
              <a:t>SY/EPC</a:t>
            </a:r>
          </a:p>
        </p:txBody>
      </p:sp>
    </p:spTree>
    <p:extLst>
      <p:ext uri="{BB962C8B-B14F-4D97-AF65-F5344CB8AC3E}">
        <p14:creationId xmlns:p14="http://schemas.microsoft.com/office/powerpoint/2010/main" val="4245626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07771" y="6115792"/>
            <a:ext cx="855024" cy="6293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39261" y="591672"/>
            <a:ext cx="8636853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Arial"/>
              </a:rPr>
              <a:t>ATLAS/MORPUGO:</a:t>
            </a:r>
          </a:p>
          <a:p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prstClr val="black"/>
                </a:solidFill>
                <a:latin typeface="Arial"/>
              </a:rPr>
              <a:t>The power converter is ready and First powering tests in A7 building is ongoing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prstClr val="black"/>
                </a:solidFill>
                <a:latin typeface="Arial"/>
              </a:rPr>
              <a:t>All Power and Control DIC are done and taken into account </a:t>
            </a:r>
          </a:p>
          <a:p>
            <a:r>
              <a:rPr lang="en-GB" sz="1600" dirty="0">
                <a:solidFill>
                  <a:prstClr val="black"/>
                </a:solidFill>
                <a:latin typeface="Arial"/>
              </a:rPr>
              <a:t>     (Final integration for DC cable to be validate by BE-EA)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prstClr val="black"/>
                </a:solidFill>
                <a:latin typeface="Arial"/>
              </a:rPr>
              <a:t>Installation will start at the end of the 2021 Run </a:t>
            </a:r>
            <a:r>
              <a:rPr lang="en-GB" sz="1600" dirty="0">
                <a:solidFill>
                  <a:prstClr val="black"/>
                </a:solidFill>
                <a:latin typeface="Arial"/>
              </a:rPr>
              <a:t>(15th of November)	</a:t>
            </a:r>
          </a:p>
          <a:p>
            <a:pPr marL="1200150" lvl="2" indent="-285750">
              <a:buFontTx/>
              <a:buChar char="-"/>
            </a:pPr>
            <a:r>
              <a:rPr lang="en-GB" sz="1600" dirty="0">
                <a:solidFill>
                  <a:prstClr val="black"/>
                </a:solidFill>
                <a:latin typeface="Arial"/>
              </a:rPr>
              <a:t>End of November: Power converter installation</a:t>
            </a:r>
          </a:p>
          <a:p>
            <a:pPr marL="1200150" lvl="2" indent="-285750">
              <a:buFontTx/>
              <a:buChar char="-"/>
            </a:pPr>
            <a:r>
              <a:rPr lang="en-GB" sz="1600" dirty="0">
                <a:solidFill>
                  <a:prstClr val="black"/>
                </a:solidFill>
                <a:latin typeface="Arial"/>
              </a:rPr>
              <a:t>December 2021: EN-EL and EN-CV installation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prstClr val="black"/>
                </a:solidFill>
                <a:latin typeface="Arial"/>
              </a:rPr>
              <a:t>First Powering test (Short circuit) will start in beginning of February 2022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prstClr val="black"/>
                </a:solidFill>
                <a:latin typeface="Arial"/>
              </a:rPr>
              <a:t>Commissionning with the Discharge system will start in middle of February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endParaRPr lang="fr-FR" dirty="0">
              <a:solidFill>
                <a:prstClr val="black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endParaRPr lang="fr-FR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015" y="1559966"/>
            <a:ext cx="3342687" cy="24979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635" y="1560558"/>
            <a:ext cx="3394382" cy="249680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5373701" y="2808961"/>
            <a:ext cx="1513754" cy="6642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607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A07441-F325-E444-9847-C6E52B785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431" y="1212238"/>
            <a:ext cx="11376024" cy="841392"/>
          </a:xfrm>
        </p:spPr>
        <p:txBody>
          <a:bodyPr/>
          <a:lstStyle/>
          <a:p>
            <a:r>
              <a:rPr lang="fr-CH" dirty="0" err="1"/>
              <a:t>Renovation</a:t>
            </a:r>
            <a:r>
              <a:rPr lang="fr-CH" dirty="0"/>
              <a:t> of the </a:t>
            </a:r>
            <a:r>
              <a:rPr lang="fr-CH" dirty="0" err="1"/>
              <a:t>Fixed</a:t>
            </a:r>
            <a:r>
              <a:rPr lang="fr-CH" dirty="0"/>
              <a:t> Target </a:t>
            </a:r>
            <a:r>
              <a:rPr lang="fr-CH" dirty="0" err="1"/>
              <a:t>Experimetal</a:t>
            </a:r>
            <a:r>
              <a:rPr lang="fr-CH" dirty="0"/>
              <a:t> Area at the CERN </a:t>
            </a:r>
            <a:r>
              <a:rPr lang="fr-CH" dirty="0" err="1"/>
              <a:t>Prevessin</a:t>
            </a:r>
            <a:r>
              <a:rPr lang="fr-CH" dirty="0"/>
              <a:t> site, </a:t>
            </a:r>
            <a:r>
              <a:rPr lang="fr-CH" dirty="0" err="1"/>
              <a:t>after</a:t>
            </a:r>
            <a:r>
              <a:rPr lang="fr-CH" dirty="0"/>
              <a:t> 45 </a:t>
            </a:r>
            <a:r>
              <a:rPr lang="fr-CH" dirty="0" err="1"/>
              <a:t>years</a:t>
            </a:r>
            <a:r>
              <a:rPr lang="fr-CH" dirty="0"/>
              <a:t> of wear-and-</a:t>
            </a:r>
            <a:r>
              <a:rPr lang="fr-CH" dirty="0" err="1"/>
              <a:t>tear</a:t>
            </a:r>
            <a:r>
              <a:rPr lang="fr-CH" dirty="0"/>
              <a:t> + </a:t>
            </a:r>
            <a:r>
              <a:rPr lang="fr-CH" dirty="0" err="1"/>
              <a:t>fantastic</a:t>
            </a:r>
            <a:r>
              <a:rPr lang="fr-CH" dirty="0"/>
              <a:t> </a:t>
            </a:r>
            <a:r>
              <a:rPr lang="fr-CH" dirty="0" err="1"/>
              <a:t>physics</a:t>
            </a:r>
            <a:r>
              <a:rPr lang="fr-CH" dirty="0"/>
              <a:t> </a:t>
            </a:r>
          </a:p>
          <a:p>
            <a:r>
              <a:rPr lang="fr-CH" dirty="0"/>
              <a:t> In </a:t>
            </a:r>
            <a:r>
              <a:rPr lang="fr-CH" dirty="0" err="1"/>
              <a:t>view</a:t>
            </a:r>
            <a:r>
              <a:rPr lang="fr-CH" dirty="0"/>
              <a:t> to: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6F5A61-57A4-884B-8ED8-4D4B01DC7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North Area Consolidation: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7EC5727-50E1-7842-B37D-33436282FB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6585CEE-9E42-384E-9D37-948CC83CC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dirty="0"/>
              <a:t>NA-CONS Project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6738EA-19CC-4D4C-BDB0-CF0B1C796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3455" y="1786071"/>
            <a:ext cx="5009024" cy="45091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EFDF3E-6621-4956-A203-2091ACD6A65F}"/>
              </a:ext>
            </a:extLst>
          </p:cNvPr>
          <p:cNvSpPr txBox="1"/>
          <p:nvPr/>
        </p:nvSpPr>
        <p:spPr>
          <a:xfrm>
            <a:off x="137866" y="2896728"/>
            <a:ext cx="692215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spcAft>
                <a:spcPts val="1200"/>
              </a:spcAft>
              <a:buClr>
                <a:srgbClr val="0C377B"/>
              </a:buClr>
              <a:buSzPct val="120000"/>
              <a:buFont typeface="+mj-lt"/>
              <a:buAutoNum type="arabicPeriod"/>
              <a:defRPr/>
            </a:pPr>
            <a:r>
              <a:rPr lang="en-US" altLang="en-US" sz="2000" dirty="0">
                <a:solidFill>
                  <a:srgbClr val="0A357A"/>
                </a:solidFill>
                <a:latin typeface="Calibri" panose="020F0502020204030204" pitchFamily="34" charset="0"/>
              </a:rPr>
              <a:t>Recover the availability and reliability of the beam- facility</a:t>
            </a:r>
            <a:endParaRPr lang="en-US" altLang="en-US" sz="2000" dirty="0">
              <a:solidFill>
                <a:srgbClr val="5999D3"/>
              </a:solidFill>
              <a:latin typeface="ArialMT"/>
            </a:endParaRPr>
          </a:p>
          <a:p>
            <a:pPr marL="457200" indent="-457200">
              <a:spcAft>
                <a:spcPts val="1200"/>
              </a:spcAft>
              <a:buClr>
                <a:srgbClr val="0C377B"/>
              </a:buClr>
              <a:buSzPct val="120000"/>
              <a:buFont typeface="+mj-lt"/>
              <a:buAutoNum type="arabicPeriod"/>
              <a:defRPr/>
            </a:pPr>
            <a:r>
              <a:rPr lang="en-US" altLang="en-US" sz="2000" dirty="0">
                <a:solidFill>
                  <a:srgbClr val="0A357A"/>
                </a:solidFill>
                <a:latin typeface="Calibri" panose="020F0502020204030204" pitchFamily="34" charset="0"/>
              </a:rPr>
              <a:t>Correct safety concerns and non-conformities</a:t>
            </a:r>
            <a:endParaRPr lang="en-US" altLang="en-US" sz="2000" dirty="0">
              <a:solidFill>
                <a:srgbClr val="5999D3"/>
              </a:solidFill>
              <a:latin typeface="ArialMT"/>
            </a:endParaRPr>
          </a:p>
          <a:p>
            <a:pPr marL="457200" indent="-457200">
              <a:spcAft>
                <a:spcPts val="1200"/>
              </a:spcAft>
              <a:buClr>
                <a:srgbClr val="0C377B"/>
              </a:buClr>
              <a:buSzPct val="120000"/>
              <a:buFont typeface="+mj-lt"/>
              <a:buAutoNum type="arabicPeriod"/>
              <a:defRPr/>
            </a:pPr>
            <a:r>
              <a:rPr lang="en-US" altLang="en-US" sz="2000" dirty="0">
                <a:solidFill>
                  <a:srgbClr val="0A357A"/>
                </a:solidFill>
                <a:latin typeface="Calibri" panose="020F0502020204030204" pitchFamily="34" charset="0"/>
              </a:rPr>
              <a:t>Be prepared for new projects and test beams in next decades</a:t>
            </a:r>
            <a:endParaRPr lang="en-US" altLang="en-US" sz="2000" dirty="0">
              <a:solidFill>
                <a:srgbClr val="5999D3"/>
              </a:solidFill>
              <a:latin typeface="ArialMT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949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62313" y="491778"/>
            <a:ext cx="893653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VERTEX1/VERTEX2: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The power converters are ready for the tests in A7 building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All Power and Control DIC are done and taken into account</a:t>
            </a:r>
          </a:p>
          <a:p>
            <a:pPr marL="285750" indent="-285750">
              <a:buFontTx/>
              <a:buChar char="-"/>
            </a:pPr>
            <a:r>
              <a:rPr lang="en-GB" dirty="0"/>
              <a:t>Dismantling of the Vertex area will start at the end of the 2021 Run </a:t>
            </a:r>
            <a:r>
              <a:rPr lang="en-GB" sz="1600" dirty="0"/>
              <a:t>(15th of November)</a:t>
            </a:r>
          </a:p>
          <a:p>
            <a:pPr marL="285750" indent="-285750">
              <a:buFontTx/>
              <a:buChar char="-"/>
            </a:pPr>
            <a:r>
              <a:rPr lang="en-GB" dirty="0"/>
              <a:t>Installation will start in January 2022.</a:t>
            </a:r>
          </a:p>
          <a:p>
            <a:pPr marL="285750" indent="-285750">
              <a:buFontTx/>
              <a:buChar char="-"/>
            </a:pPr>
            <a:r>
              <a:rPr lang="en-GB" dirty="0"/>
              <a:t>The commissionning will be done during March/April 2022.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430716" y="6285539"/>
            <a:ext cx="8298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401" y="1529548"/>
            <a:ext cx="3301733" cy="232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122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0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013" y="727207"/>
            <a:ext cx="8226855" cy="4926227"/>
          </a:xfrm>
        </p:spPr>
        <p:txBody>
          <a:bodyPr>
            <a:normAutofit/>
          </a:bodyPr>
          <a:lstStyle/>
          <a:p>
            <a:r>
              <a:rPr lang="en-US" sz="1600" dirty="0"/>
              <a:t>Circuit topology study and optimization concluded</a:t>
            </a:r>
          </a:p>
          <a:p>
            <a:r>
              <a:rPr lang="en-US" sz="1600" dirty="0"/>
              <a:t>Choice of the most appropriate breaker made</a:t>
            </a:r>
          </a:p>
          <a:p>
            <a:pPr lvl="1"/>
            <a:r>
              <a:rPr lang="en-US" sz="1400" dirty="0"/>
              <a:t>DC circuit breakers chosen</a:t>
            </a:r>
          </a:p>
          <a:p>
            <a:r>
              <a:rPr lang="en-US" sz="1600" dirty="0"/>
              <a:t>Market Survey and Invitation to Tender for the breakers:</a:t>
            </a:r>
          </a:p>
          <a:p>
            <a:pPr lvl="1"/>
            <a:r>
              <a:rPr lang="en-US" sz="1400" dirty="0"/>
              <a:t>MS-4680/TE/NA completed in June</a:t>
            </a:r>
          </a:p>
          <a:p>
            <a:pPr lvl="1"/>
            <a:r>
              <a:rPr lang="en-US" sz="1400" dirty="0"/>
              <a:t>IT-4680/TE/NA completed end of July</a:t>
            </a:r>
          </a:p>
          <a:p>
            <a:pPr lvl="1"/>
            <a:r>
              <a:rPr lang="en-US" sz="1400" dirty="0"/>
              <a:t>Opening of the bids in August</a:t>
            </a:r>
          </a:p>
          <a:p>
            <a:pPr lvl="1"/>
            <a:r>
              <a:rPr lang="en-US" sz="1400" dirty="0"/>
              <a:t>Firms screening ongoing</a:t>
            </a:r>
          </a:p>
          <a:p>
            <a:pPr lvl="1"/>
            <a:r>
              <a:rPr lang="en-US" sz="1400" dirty="0"/>
              <a:t>Contract signature by end of September</a:t>
            </a:r>
          </a:p>
          <a:p>
            <a:r>
              <a:rPr lang="en-US" sz="1600" dirty="0"/>
              <a:t>Resistors bought and integration started</a:t>
            </a:r>
          </a:p>
          <a:p>
            <a:r>
              <a:rPr lang="en-US" sz="1600" dirty="0"/>
              <a:t>Budget envelope as indicated in DR should be respected</a:t>
            </a:r>
          </a:p>
          <a:p>
            <a:r>
              <a:rPr lang="en-US" sz="1600" dirty="0"/>
              <a:t>Working closely with EPC</a:t>
            </a:r>
          </a:p>
          <a:p>
            <a:r>
              <a:rPr lang="en-US" sz="1600" dirty="0"/>
              <a:t>On schedule !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21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7203" y="2062911"/>
            <a:ext cx="6132219" cy="1464919"/>
          </a:xfrm>
          <a:prstGeom prst="rect">
            <a:avLst/>
          </a:prstGeom>
        </p:spPr>
      </p:pic>
      <p:pic>
        <p:nvPicPr>
          <p:cNvPr id="6" name="Page0" title="Page-1"/>
          <p:cNvPicPr>
            <a:picLocks noChangeAspect="1"/>
          </p:cNvPicPr>
          <p:nvPr/>
        </p:nvPicPr>
        <p:blipFill>
          <a:blip r:embed="rId3" cstate="print">
            <a:extLst>
              <a:ext uri="64e39a39-07e0-421d-a33c-d6eb6cb0d613"/>
            </a:extLst>
          </a:blip>
          <a:stretch>
            <a:fillRect/>
          </a:stretch>
        </p:blipFill>
        <p:spPr>
          <a:xfrm>
            <a:off x="7067741" y="129020"/>
            <a:ext cx="3600259" cy="18755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8989" y="3859508"/>
            <a:ext cx="1881779" cy="26794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7314" b="48208"/>
          <a:stretch/>
        </p:blipFill>
        <p:spPr>
          <a:xfrm>
            <a:off x="1131232" y="4376467"/>
            <a:ext cx="7152483" cy="224803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774090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8823" y="1546213"/>
            <a:ext cx="2908300" cy="2133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919" y="-66530"/>
            <a:ext cx="10969139" cy="940443"/>
          </a:xfrm>
        </p:spPr>
        <p:txBody>
          <a:bodyPr>
            <a:normAutofit/>
          </a:bodyPr>
          <a:lstStyle/>
          <a:p>
            <a:r>
              <a:rPr lang="en-US" dirty="0"/>
              <a:t>The 3 circuits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1077" y="1869157"/>
            <a:ext cx="939800" cy="2324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5988" y="1116017"/>
            <a:ext cx="2895600" cy="2171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2491" y="3941424"/>
            <a:ext cx="3251200" cy="2438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5972" y="4241101"/>
            <a:ext cx="2794000" cy="19304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380031" y="3693959"/>
            <a:ext cx="30670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rgbClr val="07408E"/>
                </a:solidFill>
                <a:latin typeface="Arial" charset="0"/>
              </a:rPr>
              <a:t>VERTEX1&amp;2: remove the old equipment and install the new ones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981202" y="3418204"/>
            <a:ext cx="28027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rgbClr val="07408E"/>
                </a:solidFill>
                <a:latin typeface="Arial" charset="0"/>
              </a:rPr>
              <a:t>New PC/EE location (keep the old system as a back-up)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34874" y="685130"/>
            <a:ext cx="2495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ATLAS/</a:t>
            </a:r>
            <a:r>
              <a:rPr lang="en-US" sz="1600" dirty="0" err="1"/>
              <a:t>Morpurgo</a:t>
            </a:r>
            <a:r>
              <a:rPr lang="en-US" sz="1600" dirty="0"/>
              <a:t> magnet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26453" y="1223528"/>
            <a:ext cx="2920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VERTEX 1 </a:t>
            </a:r>
            <a:r>
              <a:rPr lang="en-US"/>
              <a:t>and VERTEX 2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118430" y="1066033"/>
            <a:ext cx="2346508" cy="4278094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hr-HR" sz="1600" b="1" dirty="0">
                <a:solidFill>
                  <a:srgbClr val="18376A"/>
                </a:solidFill>
                <a:latin typeface="Trebuchet MS" charset="0"/>
              </a:rPr>
              <a:t>ATLAS</a:t>
            </a:r>
            <a:endParaRPr lang="hr-HR" sz="1600" dirty="0">
              <a:solidFill>
                <a:srgbClr val="18376A"/>
              </a:solidFill>
              <a:latin typeface="Trebuchet MS" charset="0"/>
            </a:endParaRP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I</a:t>
            </a:r>
            <a:r>
              <a:rPr lang="hr-HR" sz="1600" baseline="-25000" dirty="0">
                <a:solidFill>
                  <a:srgbClr val="18376A"/>
                </a:solidFill>
                <a:latin typeface="Trebuchet MS" charset="0"/>
              </a:rPr>
              <a:t>nom</a:t>
            </a:r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 = 5000 A</a:t>
            </a: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At I</a:t>
            </a:r>
            <a:r>
              <a:rPr lang="hr-HR" sz="1600" baseline="-25000" dirty="0">
                <a:solidFill>
                  <a:srgbClr val="18376A"/>
                </a:solidFill>
                <a:latin typeface="Trebuchet MS" charset="0"/>
              </a:rPr>
              <a:t>nom</a:t>
            </a:r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, U = 3.45 V</a:t>
            </a: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For 2A/s, U = 5.64 V</a:t>
            </a:r>
            <a:br>
              <a:rPr lang="hr-HR" sz="1600" dirty="0">
                <a:solidFill>
                  <a:srgbClr val="18376A"/>
                </a:solidFill>
                <a:latin typeface="Trebuchet MS" charset="0"/>
              </a:rPr>
            </a:br>
            <a:endParaRPr lang="hr-HR" sz="1600" dirty="0">
              <a:solidFill>
                <a:srgbClr val="18376A"/>
              </a:solidFill>
              <a:latin typeface="Trebuchet MS" charset="0"/>
            </a:endParaRPr>
          </a:p>
          <a:p>
            <a:r>
              <a:rPr lang="hr-HR" sz="1600" b="1" dirty="0">
                <a:solidFill>
                  <a:srgbClr val="18376A"/>
                </a:solidFill>
                <a:latin typeface="Trebuchet MS" charset="0"/>
              </a:rPr>
              <a:t>VERTEX 1</a:t>
            </a:r>
            <a:endParaRPr lang="hr-HR" sz="1600" dirty="0">
              <a:solidFill>
                <a:srgbClr val="18376A"/>
              </a:solidFill>
              <a:latin typeface="Trebuchet MS" charset="0"/>
            </a:endParaRP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I</a:t>
            </a:r>
            <a:r>
              <a:rPr lang="hr-HR" sz="1600" baseline="-25000" dirty="0">
                <a:solidFill>
                  <a:srgbClr val="18376A"/>
                </a:solidFill>
                <a:latin typeface="Trebuchet MS" charset="0"/>
              </a:rPr>
              <a:t>nom</a:t>
            </a:r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 = 5013 A</a:t>
            </a: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L = 1.68 H</a:t>
            </a: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I = 3820 A, U = 1.17 V </a:t>
            </a: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I = 5013 A, U = 1.71 V</a:t>
            </a: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For 3 A/s, U = 4.3 V</a:t>
            </a: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 </a:t>
            </a:r>
          </a:p>
          <a:p>
            <a:r>
              <a:rPr lang="hr-HR" sz="1600" b="1" dirty="0">
                <a:solidFill>
                  <a:srgbClr val="18376A"/>
                </a:solidFill>
                <a:latin typeface="Trebuchet MS" charset="0"/>
              </a:rPr>
              <a:t>VERTEX 2</a:t>
            </a:r>
            <a:endParaRPr lang="hr-HR" sz="1600" dirty="0">
              <a:solidFill>
                <a:srgbClr val="18376A"/>
              </a:solidFill>
              <a:latin typeface="Trebuchet MS" charset="0"/>
            </a:endParaRP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I</a:t>
            </a:r>
            <a:r>
              <a:rPr lang="hr-HR" sz="1600" baseline="-25000" dirty="0">
                <a:solidFill>
                  <a:srgbClr val="18376A"/>
                </a:solidFill>
                <a:latin typeface="Trebuchet MS" charset="0"/>
              </a:rPr>
              <a:t>nom</a:t>
            </a:r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 = 3820 A</a:t>
            </a: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L = 1.68 H</a:t>
            </a: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I = 500 A, U = 0.19 V</a:t>
            </a:r>
          </a:p>
          <a:p>
            <a:r>
              <a:rPr lang="hr-HR" sz="1600" dirty="0">
                <a:solidFill>
                  <a:srgbClr val="18376A"/>
                </a:solidFill>
                <a:latin typeface="Trebuchet MS" charset="0"/>
              </a:rPr>
              <a:t>I = 3820 A, U = 1.37 V 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47219" y="5518050"/>
            <a:ext cx="211771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2">
                    <a:lumMod val="10000"/>
                  </a:schemeClr>
                </a:solidFill>
              </a:rPr>
              <a:t>Almost identical parameters for the three circuits</a:t>
            </a:r>
          </a:p>
        </p:txBody>
      </p:sp>
    </p:spTree>
    <p:extLst>
      <p:ext uri="{BB962C8B-B14F-4D97-AF65-F5344CB8AC3E}">
        <p14:creationId xmlns:p14="http://schemas.microsoft.com/office/powerpoint/2010/main" val="3956317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4C5F9757-40AC-E64A-B5EC-C96FED5C7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441" y="1032181"/>
            <a:ext cx="9130466" cy="52416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AD07CF-D128-D549-BD5C-1227D6607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view of the North 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AD83B-7391-CC43-B9A0-35E74CC0B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327BE-8CDE-AB49-82A6-E0098094E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NA-CONS Project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9669990-5E35-2A48-8262-8E74CD8D2953}"/>
              </a:ext>
            </a:extLst>
          </p:cNvPr>
          <p:cNvSpPr txBox="1">
            <a:spLocks/>
          </p:cNvSpPr>
          <p:nvPr/>
        </p:nvSpPr>
        <p:spPr>
          <a:xfrm>
            <a:off x="609602" y="1245524"/>
            <a:ext cx="10968567" cy="50282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03EEA8-1414-2149-99AE-ABA53278D04B}"/>
              </a:ext>
            </a:extLst>
          </p:cNvPr>
          <p:cNvSpPr txBox="1"/>
          <p:nvPr/>
        </p:nvSpPr>
        <p:spPr>
          <a:xfrm>
            <a:off x="8494776" y="1069179"/>
            <a:ext cx="3685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 few numbers:</a:t>
            </a:r>
          </a:p>
          <a:p>
            <a:pPr marL="285750" indent="-285750">
              <a:buFontTx/>
              <a:buChar char="-"/>
            </a:pPr>
            <a:r>
              <a:rPr lang="en-US" dirty="0"/>
              <a:t>Overall surface </a:t>
            </a:r>
            <a:r>
              <a:rPr lang="en-US" b="1" dirty="0"/>
              <a:t>60000 m</a:t>
            </a:r>
            <a:r>
              <a:rPr lang="en-US" b="1" baseline="30000" dirty="0"/>
              <a:t>2</a:t>
            </a:r>
            <a:r>
              <a:rPr lang="en-US" dirty="0"/>
              <a:t>: 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underground 16600m</a:t>
            </a:r>
            <a:r>
              <a:rPr lang="en-US" sz="1600" baseline="30000" dirty="0"/>
              <a:t>2</a:t>
            </a:r>
            <a:r>
              <a:rPr lang="en-US" sz="1600" dirty="0"/>
              <a:t>,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experimental halls 31000 m</a:t>
            </a:r>
            <a:r>
              <a:rPr lang="en-US" sz="1600" baseline="30000" dirty="0"/>
              <a:t>2</a:t>
            </a:r>
            <a:r>
              <a:rPr lang="en-US" sz="1600" dirty="0"/>
              <a:t>, 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service buildings: 12000 m</a:t>
            </a:r>
            <a:r>
              <a:rPr lang="en-US" sz="1600" baseline="30000" dirty="0"/>
              <a:t>2</a:t>
            </a:r>
          </a:p>
          <a:p>
            <a:pPr marL="285750" indent="-285750">
              <a:buFontTx/>
              <a:buChar char="-"/>
            </a:pPr>
            <a:r>
              <a:rPr lang="en-US" dirty="0"/>
              <a:t>6 beam lines, ~ 6.3 km cumulated</a:t>
            </a:r>
          </a:p>
          <a:p>
            <a:pPr marL="285750" indent="-285750">
              <a:buFontTx/>
              <a:buChar char="-"/>
            </a:pPr>
            <a:r>
              <a:rPr lang="en-US" dirty="0"/>
              <a:t>~ 1500 visitors / year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C479A3-11A5-8C4F-BB24-B3CE88445741}"/>
              </a:ext>
            </a:extLst>
          </p:cNvPr>
          <p:cNvSpPr/>
          <p:nvPr/>
        </p:nvSpPr>
        <p:spPr>
          <a:xfrm>
            <a:off x="609601" y="5608320"/>
            <a:ext cx="345439" cy="335280"/>
          </a:xfrm>
          <a:prstGeom prst="rect">
            <a:avLst/>
          </a:prstGeom>
          <a:solidFill>
            <a:srgbClr val="BACBDF"/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AF39CF-3890-974B-AF50-ACA815B1E34E}"/>
              </a:ext>
            </a:extLst>
          </p:cNvPr>
          <p:cNvSpPr txBox="1"/>
          <p:nvPr/>
        </p:nvSpPr>
        <p:spPr>
          <a:xfrm>
            <a:off x="1003230" y="5608320"/>
            <a:ext cx="111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Exp. Halls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331B74-B1A5-2245-879F-A39B78CAE6D6}"/>
              </a:ext>
            </a:extLst>
          </p:cNvPr>
          <p:cNvSpPr/>
          <p:nvPr/>
        </p:nvSpPr>
        <p:spPr>
          <a:xfrm>
            <a:off x="2687217" y="5593080"/>
            <a:ext cx="345439" cy="335280"/>
          </a:xfrm>
          <a:prstGeom prst="rect">
            <a:avLst/>
          </a:prstGeom>
          <a:solidFill>
            <a:srgbClr val="DCAF8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175D60-E92C-E64B-9ECA-D23A60EB80A3}"/>
              </a:ext>
            </a:extLst>
          </p:cNvPr>
          <p:cNvSpPr txBox="1"/>
          <p:nvPr/>
        </p:nvSpPr>
        <p:spPr>
          <a:xfrm>
            <a:off x="3047435" y="5284708"/>
            <a:ext cx="15408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Underground</a:t>
            </a:r>
          </a:p>
          <a:p>
            <a:r>
              <a:rPr lang="en-GB" dirty="0"/>
              <a:t>beam tunnels,</a:t>
            </a:r>
          </a:p>
          <a:p>
            <a:r>
              <a:rPr lang="en-GB" dirty="0"/>
              <a:t>caverns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D43ED62-3811-6D4A-935E-0D831B6230FF}"/>
              </a:ext>
            </a:extLst>
          </p:cNvPr>
          <p:cNvSpPr/>
          <p:nvPr/>
        </p:nvSpPr>
        <p:spPr>
          <a:xfrm>
            <a:off x="4729165" y="5608320"/>
            <a:ext cx="345439" cy="335280"/>
          </a:xfrm>
          <a:prstGeom prst="rect">
            <a:avLst/>
          </a:prstGeom>
          <a:solidFill>
            <a:srgbClr val="552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7AC6C8-6E2E-8F4E-8946-402E1D5E034A}"/>
              </a:ext>
            </a:extLst>
          </p:cNvPr>
          <p:cNvSpPr txBox="1"/>
          <p:nvPr/>
        </p:nvSpPr>
        <p:spPr>
          <a:xfrm>
            <a:off x="5110271" y="5452794"/>
            <a:ext cx="1922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Underground</a:t>
            </a:r>
          </a:p>
          <a:p>
            <a:r>
              <a:rPr lang="en-GB" dirty="0"/>
              <a:t>Technical galleries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79DB64-1FFE-9E44-B2CF-BBCE066246F9}"/>
              </a:ext>
            </a:extLst>
          </p:cNvPr>
          <p:cNvSpPr/>
          <p:nvPr/>
        </p:nvSpPr>
        <p:spPr>
          <a:xfrm>
            <a:off x="7103247" y="5593080"/>
            <a:ext cx="345439" cy="335280"/>
          </a:xfrm>
          <a:prstGeom prst="rect">
            <a:avLst/>
          </a:prstGeom>
          <a:solidFill>
            <a:srgbClr val="7FF0F1"/>
          </a:solidFill>
          <a:ln>
            <a:solidFill>
              <a:srgbClr val="7FF0F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4B792C-C899-944D-9471-6EEE09B6313B}"/>
              </a:ext>
            </a:extLst>
          </p:cNvPr>
          <p:cNvSpPr txBox="1"/>
          <p:nvPr/>
        </p:nvSpPr>
        <p:spPr>
          <a:xfrm>
            <a:off x="7541542" y="5477748"/>
            <a:ext cx="1047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</a:t>
            </a:r>
          </a:p>
          <a:p>
            <a:r>
              <a:rPr lang="en-GB" dirty="0"/>
              <a:t>buildings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69D6C6A-7D9C-904C-B35F-182BFB865666}"/>
              </a:ext>
            </a:extLst>
          </p:cNvPr>
          <p:cNvCxnSpPr>
            <a:cxnSpLocks/>
          </p:cNvCxnSpPr>
          <p:nvPr/>
        </p:nvCxnSpPr>
        <p:spPr>
          <a:xfrm>
            <a:off x="4347448" y="1584980"/>
            <a:ext cx="7068930" cy="3665115"/>
          </a:xfrm>
          <a:prstGeom prst="straightConnector1">
            <a:avLst/>
          </a:prstGeom>
          <a:ln w="19050">
            <a:solidFill>
              <a:srgbClr val="C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9F25523-A8DA-D840-A558-A87A4E0A1552}"/>
              </a:ext>
            </a:extLst>
          </p:cNvPr>
          <p:cNvCxnSpPr>
            <a:cxnSpLocks/>
          </p:cNvCxnSpPr>
          <p:nvPr/>
        </p:nvCxnSpPr>
        <p:spPr>
          <a:xfrm rot="320768">
            <a:off x="1442091" y="1267075"/>
            <a:ext cx="1850436" cy="702597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0FE3131-B69C-1B47-9E04-B2A4E7A69011}"/>
              </a:ext>
            </a:extLst>
          </p:cNvPr>
          <p:cNvSpPr txBox="1"/>
          <p:nvPr/>
        </p:nvSpPr>
        <p:spPr>
          <a:xfrm rot="1844832">
            <a:off x="4854519" y="1665007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1250 m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9727D2-9913-2A41-8334-65C0F007DC02}"/>
              </a:ext>
            </a:extLst>
          </p:cNvPr>
          <p:cNvSpPr txBox="1"/>
          <p:nvPr/>
        </p:nvSpPr>
        <p:spPr>
          <a:xfrm rot="1598648">
            <a:off x="1333242" y="1535178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300 m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458113-3C9A-D942-B58B-2C981946F983}"/>
              </a:ext>
            </a:extLst>
          </p:cNvPr>
          <p:cNvSpPr txBox="1"/>
          <p:nvPr/>
        </p:nvSpPr>
        <p:spPr>
          <a:xfrm rot="1775746">
            <a:off x="4316635" y="1480509"/>
            <a:ext cx="233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Secondary beam area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8BE7A6-2EE7-EE4A-B2E6-04E6B5119F94}"/>
              </a:ext>
            </a:extLst>
          </p:cNvPr>
          <p:cNvSpPr txBox="1"/>
          <p:nvPr/>
        </p:nvSpPr>
        <p:spPr>
          <a:xfrm rot="1598648">
            <a:off x="916895" y="1993847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Primary beam area</a:t>
            </a:r>
            <a:endParaRPr lang="fr-FR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36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C1DB77-D9C2-CF4D-861A-93A4FFF23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Timeline/Roadmap 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84480FC-7704-A643-8A71-62A75963D4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9C88B1D-3F04-7240-90B3-5978FFF5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dirty="0"/>
              <a:t>NA-CONS Project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95BFD5-0DE3-ED49-A7B8-915601F6C1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069" y="865762"/>
            <a:ext cx="11670502" cy="549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267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D7A2E0-4CB4-B440-9AFD-566190D87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NA-CONS: Phase 1 &amp; Phase 2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A688CA-CF59-4946-9CD0-A9C658C8B4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438" y="1569045"/>
            <a:ext cx="7909498" cy="38762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6FAA9B-9F9A-E14B-8E9C-CE69AF9E45D1}"/>
              </a:ext>
            </a:extLst>
          </p:cNvPr>
          <p:cNvSpPr txBox="1"/>
          <p:nvPr/>
        </p:nvSpPr>
        <p:spPr>
          <a:xfrm>
            <a:off x="369646" y="1199713"/>
            <a:ext cx="6703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Phase 1: 2019 -2026 =&gt; priority to TT20 &amp; NA Transfer Tunnels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60BF9E-5A68-ED49-9F92-B8336E40CE7C}"/>
              </a:ext>
            </a:extLst>
          </p:cNvPr>
          <p:cNvSpPr txBox="1"/>
          <p:nvPr/>
        </p:nvSpPr>
        <p:spPr>
          <a:xfrm>
            <a:off x="2806058" y="5418413"/>
            <a:ext cx="682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9933"/>
                </a:solidFill>
              </a:rPr>
              <a:t>Phase 2: 2027 -2030 =&gt; H2, H4, H6, H8, M2 &amp; K12 beam lines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A3FB281-53B0-5743-AC29-D0E1AE87B7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/>
          <a:lstStyle/>
          <a:p>
            <a:r>
              <a:rPr lang="en-US"/>
              <a:t>September 2021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A6632EE-8582-7842-A192-5556809C1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/>
          <a:lstStyle/>
          <a:p>
            <a:r>
              <a:rPr lang="en-US" dirty="0"/>
              <a:t>NA-CONS Project</a:t>
            </a:r>
          </a:p>
        </p:txBody>
      </p:sp>
    </p:spTree>
    <p:extLst>
      <p:ext uri="{BB962C8B-B14F-4D97-AF65-F5344CB8AC3E}">
        <p14:creationId xmlns:p14="http://schemas.microsoft.com/office/powerpoint/2010/main" val="728972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8E9A3-D0A0-4046-A747-9D51605E4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42" y="131133"/>
            <a:ext cx="11376025" cy="700825"/>
          </a:xfrm>
        </p:spPr>
        <p:txBody>
          <a:bodyPr anchor="t">
            <a:normAutofit/>
          </a:bodyPr>
          <a:lstStyle/>
          <a:p>
            <a:r>
              <a:rPr lang="fr-CH" sz="3300" dirty="0"/>
              <a:t>Project </a:t>
            </a:r>
            <a:r>
              <a:rPr lang="fr-CH" sz="3300" dirty="0" err="1"/>
              <a:t>Organization</a:t>
            </a:r>
            <a:endParaRPr lang="en-US" sz="33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A8693-144A-4A1E-A208-09A589D25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 anchor="ctr"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/>
              <a:t>September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41B37-FF2B-40C0-A33B-BB896FBD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10533"/>
            <a:ext cx="6572221" cy="23844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/>
              <a:t>NA-CONS: Procurement</a:t>
            </a:r>
          </a:p>
        </p:txBody>
      </p:sp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A0EC878B-5CC4-6A47-BB90-7C8CB2D5D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43" y="725093"/>
            <a:ext cx="12192000" cy="63603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ED679BF-35CD-3E49-9857-55A07CA6AC02}"/>
              </a:ext>
            </a:extLst>
          </p:cNvPr>
          <p:cNvSpPr txBox="1"/>
          <p:nvPr/>
        </p:nvSpPr>
        <p:spPr>
          <a:xfrm>
            <a:off x="144241" y="5054318"/>
            <a:ext cx="31562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Level 1 : 7 Work Categories   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9B6FDD-0CA5-EF4C-A6F3-B2E4D5654817}"/>
              </a:ext>
            </a:extLst>
          </p:cNvPr>
          <p:cNvSpPr txBox="1"/>
          <p:nvPr/>
        </p:nvSpPr>
        <p:spPr>
          <a:xfrm>
            <a:off x="144241" y="5353052"/>
            <a:ext cx="3048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Level 2 : 37 Work Packages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5A44EB-55C4-3A40-91D4-194762A955C1}"/>
              </a:ext>
            </a:extLst>
          </p:cNvPr>
          <p:cNvSpPr txBox="1"/>
          <p:nvPr/>
        </p:nvSpPr>
        <p:spPr>
          <a:xfrm>
            <a:off x="144241" y="5660815"/>
            <a:ext cx="26561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Level 3 : 120 Work units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807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C4F70-3A86-40EC-B045-4EE9CB8AF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Organization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6D63D0-4A92-4B02-A2CF-AD0D278F0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A3FC6F-5EE4-40B3-89C1-2ABAD8BC426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84E9C9-3E47-4D18-B41D-21958A1BA9D5}"/>
              </a:ext>
            </a:extLst>
          </p:cNvPr>
          <p:cNvSpPr txBox="1"/>
          <p:nvPr/>
        </p:nvSpPr>
        <p:spPr>
          <a:xfrm>
            <a:off x="609601" y="1267391"/>
            <a:ext cx="10968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Project articulated around 2 main bodies</a:t>
            </a: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A7A245-BEE7-4049-AAE7-ED39E4F2CAC0}"/>
              </a:ext>
            </a:extLst>
          </p:cNvPr>
          <p:cNvSpPr txBox="1"/>
          <p:nvPr/>
        </p:nvSpPr>
        <p:spPr>
          <a:xfrm>
            <a:off x="3570082" y="5237559"/>
            <a:ext cx="1780515" cy="1538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" dirty="0"/>
              <a:t>                                    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755C3439-5F35-44AC-9067-BA393B2B3C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862" y="2013427"/>
            <a:ext cx="5219048" cy="4114286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7B4585C2-A7B7-984A-8479-0C0236D30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9501" y="6356351"/>
            <a:ext cx="5719233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Y. Kadi et al.  - NA-CONS project kick-off meeting– 23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429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C4F70-3A86-40EC-B045-4EE9CB8AF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Board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6D63D0-4A92-4B02-A2CF-AD0D278F0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A3FC6F-5EE4-40B3-89C1-2ABAD8BC426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CBBDC3-A631-4A90-957A-A305FC843CF1}"/>
              </a:ext>
            </a:extLst>
          </p:cNvPr>
          <p:cNvSpPr txBox="1"/>
          <p:nvPr/>
        </p:nvSpPr>
        <p:spPr>
          <a:xfrm>
            <a:off x="8931389" y="1044574"/>
            <a:ext cx="28842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PBM : Project Board Meetings</a:t>
            </a:r>
          </a:p>
          <a:p>
            <a:r>
              <a:rPr lang="en-US" sz="1600" dirty="0"/>
              <a:t>Frequency : Monthly </a:t>
            </a:r>
          </a:p>
          <a:p>
            <a:r>
              <a:rPr lang="en-US" sz="1600" dirty="0"/>
              <a:t>Duration : 2 Hours </a:t>
            </a:r>
          </a:p>
          <a:p>
            <a:endParaRPr lang="en-GB" dirty="0"/>
          </a:p>
        </p:txBody>
      </p:sp>
      <p:pic>
        <p:nvPicPr>
          <p:cNvPr id="14" name="Graphic 13" descr="Stopwatch 75% with solid fill">
            <a:extLst>
              <a:ext uri="{FF2B5EF4-FFF2-40B4-BE49-F238E27FC236}">
                <a16:creationId xmlns:a16="http://schemas.microsoft.com/office/drawing/2014/main" id="{67051AF5-604C-488E-866B-83EEFFA12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29668" y="1148560"/>
            <a:ext cx="501721" cy="5017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B8EB1E-8E84-4D53-8543-BFE65832AD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815" y="1927712"/>
            <a:ext cx="9219048" cy="38857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F349554-02CB-1146-9BA2-54A1ADCDAA41}"/>
              </a:ext>
            </a:extLst>
          </p:cNvPr>
          <p:cNvSpPr txBox="1"/>
          <p:nvPr/>
        </p:nvSpPr>
        <p:spPr>
          <a:xfrm>
            <a:off x="727587" y="5495802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/category/14292/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132670-2751-794A-ABFB-03043BD3F246}"/>
              </a:ext>
            </a:extLst>
          </p:cNvPr>
          <p:cNvSpPr txBox="1"/>
          <p:nvPr/>
        </p:nvSpPr>
        <p:spPr>
          <a:xfrm>
            <a:off x="727587" y="5865134"/>
            <a:ext cx="8318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edms.cern.ch</a:t>
            </a:r>
            <a:r>
              <a:rPr lang="en-US" dirty="0"/>
              <a:t>/</a:t>
            </a:r>
            <a:r>
              <a:rPr lang="en-US" dirty="0" err="1"/>
              <a:t>ui</a:t>
            </a:r>
            <a:r>
              <a:rPr lang="en-US" dirty="0"/>
              <a:t>/#!master/navigator/project?P:100708504:100708504:subDocs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197EF53F-1775-9F41-BBF6-2A6027C33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9501" y="6356351"/>
            <a:ext cx="5719233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Y. Kadi et al.  - NA-CONS project kick-off meeting– 23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069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C4F70-3A86-40EC-B045-4EE9CB8AF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Coordination Committee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6D63D0-4A92-4B02-A2CF-AD0D278F0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A3FC6F-5EE4-40B3-89C1-2ABAD8BC426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4" name="Graphic 13" descr="Stopwatch 75% with solid fill">
            <a:extLst>
              <a:ext uri="{FF2B5EF4-FFF2-40B4-BE49-F238E27FC236}">
                <a16:creationId xmlns:a16="http://schemas.microsoft.com/office/drawing/2014/main" id="{DCCDFB19-465C-45FD-AAE8-D59A37C160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14659" y="1180531"/>
            <a:ext cx="501721" cy="5017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203B18-EA94-4245-85AB-A209A200DA50}"/>
              </a:ext>
            </a:extLst>
          </p:cNvPr>
          <p:cNvSpPr txBox="1"/>
          <p:nvPr/>
        </p:nvSpPr>
        <p:spPr>
          <a:xfrm>
            <a:off x="8136856" y="5966262"/>
            <a:ext cx="3592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/>
              <a:t>*</a:t>
            </a:r>
            <a:r>
              <a:rPr lang="en-US" sz="1200" dirty="0"/>
              <a:t>ICEA: Integration Committee for Experimental Areas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4B640B-CFE1-A34F-82CB-2E9CDF7E3C51}"/>
              </a:ext>
            </a:extLst>
          </p:cNvPr>
          <p:cNvSpPr txBox="1"/>
          <p:nvPr/>
        </p:nvSpPr>
        <p:spPr>
          <a:xfrm>
            <a:off x="1030907" y="5041446"/>
            <a:ext cx="19513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EABI WG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NA-</a:t>
            </a:r>
            <a:r>
              <a:rPr lang="en-US" sz="1200" dirty="0" err="1"/>
              <a:t>Decabling</a:t>
            </a:r>
            <a:r>
              <a:rPr lang="en-US" sz="1200" dirty="0"/>
              <a:t> WG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SLAWG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Reliability WG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NA Commissioning WG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098C41-9A3A-234B-A563-73E2AACA362B}"/>
              </a:ext>
            </a:extLst>
          </p:cNvPr>
          <p:cNvSpPr txBox="1"/>
          <p:nvPr/>
        </p:nvSpPr>
        <p:spPr>
          <a:xfrm>
            <a:off x="3141846" y="5041446"/>
            <a:ext cx="1104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Projects: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TG-CONS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EL-CONS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8F8AE2-6FAB-7044-B6E4-712DE2940E9C}"/>
              </a:ext>
            </a:extLst>
          </p:cNvPr>
          <p:cNvSpPr txBox="1"/>
          <p:nvPr/>
        </p:nvSpPr>
        <p:spPr>
          <a:xfrm>
            <a:off x="8216380" y="1112051"/>
            <a:ext cx="4141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TCM : Technical Coordination Meetings Frequency : Quarterly</a:t>
            </a:r>
          </a:p>
          <a:p>
            <a:r>
              <a:rPr lang="en-US" sz="1600" dirty="0"/>
              <a:t>Organized by topical subjects</a:t>
            </a:r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FEEF41-1D4A-BC49-8F84-53D862963990}"/>
              </a:ext>
            </a:extLst>
          </p:cNvPr>
          <p:cNvSpPr txBox="1"/>
          <p:nvPr/>
        </p:nvSpPr>
        <p:spPr>
          <a:xfrm>
            <a:off x="7125076" y="2206119"/>
            <a:ext cx="283373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C25D86-A883-9B49-82E5-E231CA4981D2}"/>
              </a:ext>
            </a:extLst>
          </p:cNvPr>
          <p:cNvSpPr txBox="1"/>
          <p:nvPr/>
        </p:nvSpPr>
        <p:spPr>
          <a:xfrm>
            <a:off x="7026354" y="2767992"/>
            <a:ext cx="2311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E80323-5C45-4946-BB74-6EAD60EF5A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90" y="1194556"/>
            <a:ext cx="9309100" cy="3733800"/>
          </a:xfrm>
          <a:prstGeom prst="rect">
            <a:avLst/>
          </a:prstGeom>
        </p:spPr>
      </p:pic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1FD6B0D6-B0B6-7448-8761-72FC94B55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9501" y="6356351"/>
            <a:ext cx="5719233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Y. Kadi et al.  - NA-CONS project kick-off meeting– 23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617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standard template.potx" id="{C29DA60B-71C0-4C22-A405-F3432406019F}" vid="{DC818F09-3889-4605-A872-6F2F98E31C2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2878</TotalTime>
  <Words>914</Words>
  <Application>Microsoft Macintosh PowerPoint</Application>
  <PresentationFormat>Widescreen</PresentationFormat>
  <Paragraphs>221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Arial</vt:lpstr>
      <vt:lpstr>ArialMT</vt:lpstr>
      <vt:lpstr>Calibri</vt:lpstr>
      <vt:lpstr>Corbel</vt:lpstr>
      <vt:lpstr>DejaVu Sans</vt:lpstr>
      <vt:lpstr>Times New Roman</vt:lpstr>
      <vt:lpstr>Trebuchet MS</vt:lpstr>
      <vt:lpstr>Ubuntu</vt:lpstr>
      <vt:lpstr>Ubuntu Light</vt:lpstr>
      <vt:lpstr>Office Theme</vt:lpstr>
      <vt:lpstr>CERN_ENdept_Presentation_ArialFont copy</vt:lpstr>
      <vt:lpstr>1_Office Theme</vt:lpstr>
      <vt:lpstr>CERN2Corporate16-9</vt:lpstr>
      <vt:lpstr>The North Area Consolidation Project</vt:lpstr>
      <vt:lpstr>North Area Consolidation:</vt:lpstr>
      <vt:lpstr>Schematic view of the North Area</vt:lpstr>
      <vt:lpstr>Project Timeline/Roadmap </vt:lpstr>
      <vt:lpstr>NA-CONS: Phase 1 &amp; Phase 2 </vt:lpstr>
      <vt:lpstr>Project Organization</vt:lpstr>
      <vt:lpstr>Project Organization</vt:lpstr>
      <vt:lpstr>Project Board</vt:lpstr>
      <vt:lpstr>Technical Coordination Committee</vt:lpstr>
      <vt:lpstr>Cumulated budget*</vt:lpstr>
      <vt:lpstr>Main items</vt:lpstr>
      <vt:lpstr>Main items</vt:lpstr>
      <vt:lpstr>Main items</vt:lpstr>
      <vt:lpstr>Main items</vt:lpstr>
      <vt:lpstr>Main items</vt:lpstr>
      <vt:lpstr>Main items</vt:lpstr>
      <vt:lpstr>Experimental Magnets</vt:lpstr>
      <vt:lpstr>PowerPoint Presentation</vt:lpstr>
      <vt:lpstr>PowerPoint Presentation</vt:lpstr>
      <vt:lpstr>PowerPoint Presentation</vt:lpstr>
      <vt:lpstr>Status</vt:lpstr>
      <vt:lpstr>PowerPoint Presentation</vt:lpstr>
      <vt:lpstr>The 3 circuits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Yacine Kadi</cp:lastModifiedBy>
  <cp:revision>464</cp:revision>
  <cp:lastPrinted>2020-01-30T13:49:18Z</cp:lastPrinted>
  <dcterms:created xsi:type="dcterms:W3CDTF">2021-01-11T13:55:30Z</dcterms:created>
  <dcterms:modified xsi:type="dcterms:W3CDTF">2021-09-24T11:45:18Z</dcterms:modified>
</cp:coreProperties>
</file>