
<file path=[Content_Types].xml><?xml version="1.0" encoding="utf-8"?>
<Types xmlns="http://schemas.openxmlformats.org/package/2006/content-types">
  <Default Extension="pict" ContentType="image/pict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.xml" ContentType="application/vnd.openxmlformats-officedocument.presentationml.slideLayout+xml"/>
  <Default Extension="docx" ContentType="application/vnd.openxmlformats-officedocument.wordprocessingml.document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6" r:id="rId1"/>
    <p:sldMasterId id="2147484247" r:id="rId2"/>
    <p:sldMasterId id="2147484849" r:id="rId3"/>
  </p:sldMasterIdLst>
  <p:notesMasterIdLst>
    <p:notesMasterId r:id="rId13"/>
  </p:notesMasterIdLst>
  <p:handoutMasterIdLst>
    <p:handoutMasterId r:id="rId14"/>
  </p:handoutMasterIdLst>
  <p:sldIdLst>
    <p:sldId id="590" r:id="rId4"/>
    <p:sldId id="614" r:id="rId5"/>
    <p:sldId id="615" r:id="rId6"/>
    <p:sldId id="619" r:id="rId7"/>
    <p:sldId id="617" r:id="rId8"/>
    <p:sldId id="620" r:id="rId9"/>
    <p:sldId id="621" r:id="rId10"/>
    <p:sldId id="607" r:id="rId11"/>
    <p:sldId id="618" r:id="rId12"/>
  </p:sldIdLst>
  <p:sldSz cx="9144000" cy="6858000" type="screen4x3"/>
  <p:notesSz cx="6797675" cy="9874250"/>
  <p:defaultTextStyle>
    <a:defPPr>
      <a:defRPr lang="en-US"/>
    </a:defPPr>
    <a:lvl1pPr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1pPr>
    <a:lvl2pPr marL="456929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2pPr>
    <a:lvl3pPr marL="913861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3pPr>
    <a:lvl4pPr marL="1370793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4pPr>
    <a:lvl5pPr marL="1827722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5pPr>
    <a:lvl6pPr marL="2284653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6pPr>
    <a:lvl7pPr marL="274158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7pPr>
    <a:lvl8pPr marL="3198515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8pPr>
    <a:lvl9pPr marL="365544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showAnimation="0" useTimings="0">
    <p:present/>
    <p:sldAll/>
    <p:penClr>
      <a:schemeClr val="tx1"/>
    </p:penClr>
  </p:showPr>
  <p:clrMru>
    <a:srgbClr val="FF3300"/>
    <a:srgbClr val="B82C00"/>
    <a:srgbClr val="EC1CCE"/>
    <a:srgbClr val="D8D030"/>
    <a:srgbClr val="CC3300"/>
    <a:srgbClr val="0000FF"/>
    <a:srgbClr val="FF0000"/>
    <a:srgbClr val="B8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0829" autoAdjust="0"/>
    <p:restoredTop sz="96593" autoAdjust="0"/>
  </p:normalViewPr>
  <p:slideViewPr>
    <p:cSldViewPr snapToGrid="0" snapToObjects="1">
      <p:cViewPr>
        <p:scale>
          <a:sx n="100" d="100"/>
          <a:sy n="100" d="100"/>
        </p:scale>
        <p:origin x="-600" y="-416"/>
      </p:cViewPr>
      <p:guideLst>
        <p:guide orient="horz" pos="1386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EDA70982-6630-5347-A59C-15D9F0A8AE29}" type="datetime1">
              <a:rPr lang="en-US"/>
              <a:pPr>
                <a:defRPr/>
              </a:pPr>
              <a:t>9/29/10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CD3E279B-B0A3-314C-A2EE-BAFA24820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95B5C2F0-CA85-DA4A-81F4-3F0A9D262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69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386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79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72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4653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262069" y="905452"/>
            <a:ext cx="3873675" cy="3261806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989940" y="4483621"/>
            <a:ext cx="4423487" cy="362024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262069" y="905452"/>
            <a:ext cx="3873675" cy="3261806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989940" y="4483621"/>
            <a:ext cx="4423487" cy="362024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 algn="ctr">
              <a:buNone/>
              <a:defRPr>
                <a:latin typeface="Arial"/>
              </a:defRPr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3A08D0A3-1E23-C74B-89BE-2E1B03C11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1B88885C-56D2-2249-B1DD-A7D944EE9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51EED8B0-B6AC-CF4B-991B-DE377EA35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600" y="73025"/>
            <a:ext cx="3975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F14-2D8B-5643-B0CE-E714A7C30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AE0-81BC-194C-947D-AA261BA16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385" tIns="45693" rIns="91385" bIns="45693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000"/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640A6-2522-9C43-AFF1-525E89213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0336-5F4B-C643-A5CF-287685CFC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E0C0-9D99-9340-B739-2B5088FC9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64AAC-621E-2E48-A1BD-F446DBEAB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6B9AA-5C55-2945-96E1-39EB807F4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712C-24E9-F349-9ED7-98A5CDB1E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588EB5EA-CA1E-6247-9A89-288470C7A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3200"/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F5008-5E4B-2041-A76C-82BAAEC57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5AA4-8C94-5747-AD64-E211EAC4C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20574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8DFD4-8322-804C-88CC-FA06919F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 algn="ctr">
              <a:buNone/>
              <a:defRPr/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CA46D-0CB1-8D4D-A82D-9CA390AC9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120" y="1078674"/>
            <a:ext cx="4284000" cy="539048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1360" y="1078674"/>
            <a:ext cx="4285440" cy="539048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000">
                <a:latin typeface="Arial"/>
              </a:defRPr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B4EDDD8B-A483-184D-88FC-DBC7CF0FB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0960" y="41765"/>
            <a:ext cx="2175840" cy="64273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120" y="41765"/>
            <a:ext cx="6393600" cy="64273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6A14B94E-FEB6-8F47-8D98-9654120FD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26B63816-60BB-0F4E-8784-E5E7681DD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E10AEAE3-925A-1D4C-9F81-D66C0F0ED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D8541689-009A-8348-94B6-72327A7F9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3" y="6381750"/>
            <a:ext cx="5000625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A8E89B29-B0E7-7E47-B991-153F396DE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3200">
                <a:latin typeface="Arial"/>
              </a:defRPr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B7408CC4-F5EB-824B-A9DD-B7AF2CC7E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1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2" y="7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421B2E-12B5-CF4A-80A3-A8AF670F2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7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1604" y="101604"/>
            <a:ext cx="2989263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  <p:sldLayoutId id="2147484826" r:id="rId2"/>
    <p:sldLayoutId id="2147484827" r:id="rId3"/>
    <p:sldLayoutId id="2147484828" r:id="rId4"/>
    <p:sldLayoutId id="2147484829" r:id="rId5"/>
    <p:sldLayoutId id="2147484830" r:id="rId6"/>
    <p:sldLayoutId id="2147484831" r:id="rId7"/>
    <p:sldLayoutId id="2147484832" r:id="rId8"/>
    <p:sldLayoutId id="2147484833" r:id="rId9"/>
    <p:sldLayoutId id="2147484834" r:id="rId10"/>
    <p:sldLayoutId id="2147484835" r:id="rId11"/>
    <p:sldLayoutId id="214748483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146880" y="6572851"/>
            <a:ext cx="8871840" cy="3542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0802" rIns="0" bIns="0">
            <a:prstTxWarp prst="textNoShape">
              <a:avLst/>
            </a:prstTxWarp>
          </a:bodyPr>
          <a:lstStyle/>
          <a:p>
            <a:pPr>
              <a:lnSpc>
                <a:spcPct val="87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  <a:defRPr/>
            </a:pPr>
            <a:r>
              <a:rPr lang="en-GB" sz="1300" i="1">
                <a:solidFill>
                  <a:srgbClr val="000000"/>
                </a:solidFill>
                <a:latin typeface="Luxi Sans" charset="0"/>
              </a:rPr>
              <a:t>LCD Meeting – IWLC2010 Abstracts                                                           Michael Hauschild - CERN,  27-Sep-2010,  page </a:t>
            </a:r>
            <a:fld id="{73B595B2-2183-C94E-A976-6F6AA71717E1}" type="slidenum">
              <a:rPr lang="en-GB" sz="1300" i="1">
                <a:solidFill>
                  <a:srgbClr val="000000"/>
                </a:solidFill>
                <a:latin typeface="Luxi Sans" charset="0"/>
              </a:rPr>
              <a:pPr>
                <a:lnSpc>
                  <a:spcPct val="87000"/>
                </a:lnSpc>
                <a:tabLst>
                  <a:tab pos="0" algn="l"/>
                  <a:tab pos="406086" algn="l"/>
                  <a:tab pos="813612" algn="l"/>
                  <a:tab pos="1221138" algn="l"/>
                  <a:tab pos="1628664" algn="l"/>
                  <a:tab pos="2036190" algn="l"/>
                  <a:tab pos="2443717" algn="l"/>
                  <a:tab pos="2851242" algn="l"/>
                  <a:tab pos="3258769" algn="l"/>
                  <a:tab pos="3666294" algn="l"/>
                  <a:tab pos="4073821" algn="l"/>
                  <a:tab pos="4481346" algn="l"/>
                  <a:tab pos="4888873" algn="l"/>
                  <a:tab pos="5296398" algn="l"/>
                  <a:tab pos="5703925" algn="l"/>
                  <a:tab pos="6111450" algn="l"/>
                  <a:tab pos="6518977" algn="l"/>
                  <a:tab pos="6926502" algn="l"/>
                  <a:tab pos="7334029" algn="l"/>
                  <a:tab pos="7741554" algn="l"/>
                  <a:tab pos="8149081" algn="l"/>
                  <a:tab pos="8536446" algn="l"/>
                </a:tabLst>
                <a:defRPr/>
              </a:pPr>
              <a:t>‹#›</a:t>
            </a:fld>
            <a:endParaRPr lang="en-GB" sz="1300" i="1">
              <a:solidFill>
                <a:srgbClr val="000000"/>
              </a:solidFill>
              <a:latin typeface="Luxi San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4721" y="41765"/>
            <a:ext cx="8292960" cy="8280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120" y="1078674"/>
            <a:ext cx="8707680" cy="53904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</p:sldLayoutIdLst>
  <p:txStyles>
    <p:titleStyle>
      <a:lvl1pPr algn="ctr" defTabSz="407526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defTabSz="407526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2pPr>
      <a:lvl3pPr algn="ctr" defTabSz="407526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3pPr>
      <a:lvl4pPr algn="ctr" defTabSz="407526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4pPr>
      <a:lvl5pPr algn="ctr" defTabSz="407526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5pPr>
      <a:lvl6pPr marL="2280994" indent="-207363" algn="ctr" defTabSz="407526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6pPr>
      <a:lvl7pPr marL="2695720" indent="-207363" algn="ctr" defTabSz="407526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7pPr>
      <a:lvl8pPr marL="3110446" indent="-207363" algn="ctr" defTabSz="407526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8pPr>
      <a:lvl9pPr marL="3525172" indent="-207363" algn="ctr" defTabSz="407526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 b="1" i="1">
          <a:solidFill>
            <a:srgbClr val="000080"/>
          </a:solidFill>
          <a:effectLst>
            <a:outerShdw blurRad="38100" dist="38100" dir="2700000" algn="tl">
              <a:srgbClr val="DDDDDD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311045" indent="-311045" algn="l" defTabSz="407526" rtl="0" eaLnBrk="0" fontAlgn="base" hangingPunct="0">
        <a:lnSpc>
          <a:spcPct val="96000"/>
        </a:lnSpc>
        <a:spcBef>
          <a:spcPct val="0"/>
        </a:spcBef>
        <a:spcAft>
          <a:spcPts val="998"/>
        </a:spcAft>
        <a:buClr>
          <a:srgbClr val="000000"/>
        </a:buClr>
        <a:buSzPct val="100000"/>
        <a:buFont typeface="Times New Roman" charset="0"/>
        <a:defRPr sz="2200" b="1">
          <a:solidFill>
            <a:srgbClr val="000080"/>
          </a:solidFill>
          <a:latin typeface="+mn-lt"/>
          <a:ea typeface="+mn-ea"/>
          <a:cs typeface="+mn-cs"/>
        </a:defRPr>
      </a:lvl1pPr>
      <a:lvl2pPr marL="673930" indent="-259204" algn="l" defTabSz="407526" rtl="0" eaLnBrk="0" fontAlgn="base" hangingPunct="0">
        <a:lnSpc>
          <a:spcPct val="96000"/>
        </a:lnSpc>
        <a:spcBef>
          <a:spcPct val="0"/>
        </a:spcBef>
        <a:spcAft>
          <a:spcPts val="998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0" fontAlgn="base" hangingPunct="0">
        <a:lnSpc>
          <a:spcPct val="87000"/>
        </a:lnSpc>
        <a:spcBef>
          <a:spcPct val="0"/>
        </a:spcBef>
        <a:spcAft>
          <a:spcPts val="748"/>
        </a:spcAft>
        <a:buClr>
          <a:srgbClr val="000000"/>
        </a:buClr>
        <a:buSzPct val="100000"/>
        <a:buFont typeface="Times New Roman" charset="0"/>
        <a:defRPr sz="1500" b="1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0" fontAlgn="base" hangingPunct="0">
        <a:lnSpc>
          <a:spcPct val="87000"/>
        </a:lnSpc>
        <a:spcBef>
          <a:spcPct val="0"/>
        </a:spcBef>
        <a:spcAft>
          <a:spcPts val="488"/>
        </a:spcAft>
        <a:buClr>
          <a:srgbClr val="000000"/>
        </a:buClr>
        <a:buSzPct val="100000"/>
        <a:buFont typeface="Times New Roman" charset="0"/>
        <a:defRPr sz="1300" b="1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0" fontAlgn="base" hangingPunct="0">
        <a:lnSpc>
          <a:spcPct val="85000"/>
        </a:lnSpc>
        <a:spcBef>
          <a:spcPct val="0"/>
        </a:spcBef>
        <a:spcAft>
          <a:spcPts val="227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280994" indent="-207363" algn="l" defTabSz="407526" rtl="0" fontAlgn="base" hangingPunct="0">
        <a:lnSpc>
          <a:spcPct val="85000"/>
        </a:lnSpc>
        <a:spcBef>
          <a:spcPct val="0"/>
        </a:spcBef>
        <a:spcAft>
          <a:spcPts val="227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695720" indent="-207363" algn="l" defTabSz="407526" rtl="0" fontAlgn="base" hangingPunct="0">
        <a:lnSpc>
          <a:spcPct val="85000"/>
        </a:lnSpc>
        <a:spcBef>
          <a:spcPct val="0"/>
        </a:spcBef>
        <a:spcAft>
          <a:spcPts val="227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110446" indent="-207363" algn="l" defTabSz="407526" rtl="0" fontAlgn="base" hangingPunct="0">
        <a:lnSpc>
          <a:spcPct val="85000"/>
        </a:lnSpc>
        <a:spcBef>
          <a:spcPct val="0"/>
        </a:spcBef>
        <a:spcAft>
          <a:spcPts val="227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525172" indent="-207363" algn="l" defTabSz="407526" rtl="0" fontAlgn="base" hangingPunct="0">
        <a:lnSpc>
          <a:spcPct val="85000"/>
        </a:lnSpc>
        <a:spcBef>
          <a:spcPct val="0"/>
        </a:spcBef>
        <a:spcAft>
          <a:spcPts val="227"/>
        </a:spcAft>
        <a:buClr>
          <a:srgbClr val="000000"/>
        </a:buClr>
        <a:buSzPct val="100000"/>
        <a:buFont typeface="Times New Roman" charset="0"/>
        <a:defRPr sz="18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package" Target="../embeddings/Microsoft_Word_Document1.doc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twiki.cern.ch/twiki/bin/view/CLIC/IWLC2010" TargetMode="External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C2010/default.aspx" TargetMode="External"/><Relationship Id="rId4" Type="http://schemas.openxmlformats.org/officeDocument/2006/relationships/hyperlink" Target="http://physics.uoregon.edu/~lc/SiD/Oregon_2010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lzt.tau.ac.il/~fcal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d.web.cern.ch/LCD/Documents/PhysicsRequiremen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General news items, and news on the CDR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" dirty="0" smtClean="0"/>
              <a:t>Lucie Linssen</a:t>
            </a:r>
          </a:p>
          <a:p>
            <a:pPr algn="ctr">
              <a:buNone/>
            </a:pPr>
            <a:r>
              <a:rPr lang="en-US" sz="2000" dirty="0" smtClean="0"/>
              <a:t>Sept 27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2010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622303" y="1600200"/>
          <a:ext cx="8313737" cy="4813300"/>
        </p:xfrm>
        <a:graphic>
          <a:graphicData uri="http://schemas.openxmlformats.org/presentationml/2006/ole">
            <p:oleObj spid="_x0000_s55298" name="Document" r:id="rId3" imgW="9105900" imgH="5029200" progId="Word.Document.12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4838" y="1041400"/>
            <a:ext cx="8409536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Status of CDR preparation following dedicated meetings for each of the chapters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 planning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7500" y="1107229"/>
            <a:ext cx="8669339" cy="5274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The 3 CDR volumes: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1   Executive summary (~50 pages)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2   </a:t>
            </a:r>
            <a:r>
              <a:rPr lang="en-US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The CLIC accelerator and site facilities (&gt;800 pages)</a:t>
            </a:r>
          </a:p>
          <a:p>
            <a:pPr marL="342900" indent="-342900">
              <a:buFontTx/>
              <a:buAutoNum type="arabicPlain" startAt="3"/>
            </a:pPr>
            <a:r>
              <a:rPr lang="en-US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Physics and detectors at CLIC (~150 pages)</a:t>
            </a:r>
          </a:p>
          <a:p>
            <a:pPr marL="342900" indent="-342900"/>
            <a:endParaRPr lang="en-US" sz="900" dirty="0" smtClean="0">
              <a:latin typeface="Arial"/>
              <a:ea typeface="Verdana"/>
              <a:cs typeface="Arial"/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  <a:latin typeface="Arial"/>
                <a:ea typeface="Verdana"/>
                <a:cs typeface="Arial"/>
              </a:rPr>
              <a:t>The current official CDR deadline is April 2011</a:t>
            </a:r>
          </a:p>
          <a:p>
            <a:pPr>
              <a:buFontTx/>
              <a:buNone/>
            </a:pPr>
            <a:r>
              <a:rPr lang="en-US" dirty="0" smtClean="0">
                <a:latin typeface="Arial"/>
                <a:ea typeface="Verdana"/>
                <a:cs typeface="Arial"/>
              </a:rPr>
              <a:t>(Based on presentation of CDR to SPC in May 2011 and to Council in June 2011.)</a:t>
            </a:r>
          </a:p>
          <a:p>
            <a:pPr>
              <a:buFontTx/>
              <a:buNone/>
            </a:pPr>
            <a:endParaRPr lang="en-US" sz="900" dirty="0" smtClean="0">
              <a:latin typeface="Arial"/>
              <a:ea typeface="Verdana"/>
              <a:cs typeface="Arial"/>
            </a:endParaRPr>
          </a:p>
          <a:p>
            <a:pPr>
              <a:buFontTx/>
              <a:buNone/>
            </a:pPr>
            <a:r>
              <a:rPr lang="en-US" dirty="0" smtClean="0">
                <a:latin typeface="Arial"/>
                <a:ea typeface="Verdana"/>
                <a:cs typeface="Arial"/>
              </a:rPr>
              <a:t>New elements:</a:t>
            </a:r>
          </a:p>
          <a:p>
            <a:pPr>
              <a:buFontTx/>
              <a:buNone/>
            </a:pPr>
            <a:r>
              <a:rPr lang="en-US" dirty="0" smtClean="0">
                <a:latin typeface="Arial"/>
                <a:ea typeface="Verdana"/>
                <a:cs typeface="Arial"/>
              </a:rPr>
              <a:t>-- Delay in CTF3 tests (e.g. acceleration tests) due to March 2010 fire in klystron gallery</a:t>
            </a:r>
          </a:p>
          <a:p>
            <a:pPr>
              <a:buFontTx/>
              <a:buNone/>
            </a:pPr>
            <a:r>
              <a:rPr lang="en-US" dirty="0" smtClean="0">
                <a:latin typeface="Arial"/>
                <a:ea typeface="Verdana"/>
                <a:cs typeface="Arial"/>
              </a:rPr>
              <a:t>-- European strategy session of CERN council will be held in 2012</a:t>
            </a:r>
          </a:p>
          <a:p>
            <a:pPr>
              <a:buFontTx/>
              <a:buNone/>
            </a:pPr>
            <a:endParaRPr lang="en-US" sz="900" dirty="0" smtClean="0">
              <a:latin typeface="Arial"/>
              <a:ea typeface="Verdana"/>
              <a:cs typeface="Arial"/>
            </a:endParaRPr>
          </a:p>
          <a:p>
            <a:pPr>
              <a:buFont typeface="Symbol" charset="2"/>
              <a:buChar char=""/>
            </a:pPr>
            <a:r>
              <a:rPr lang="en-US" dirty="0" smtClean="0">
                <a:solidFill>
                  <a:srgbClr val="FF0000"/>
                </a:solidFill>
                <a:latin typeface="Arial"/>
                <a:ea typeface="Verdana"/>
                <a:cs typeface="Arial"/>
              </a:rPr>
              <a:t>It seems more appropriate to present the CDR to SPC in September 2011 and to Council in 2011.</a:t>
            </a:r>
          </a:p>
          <a:p>
            <a:pPr>
              <a:buFont typeface="Symbol" charset="2"/>
              <a:buChar char=""/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Verdana"/>
                <a:cs typeface="Arial"/>
              </a:rPr>
              <a:t>We are trying to get a decision on a new CDR deadline date very soon </a:t>
            </a:r>
            <a:endParaRPr 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 detector geometry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301"/>
            <a:ext cx="8229600" cy="499587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Where do we stand with geometry definition?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Will be the subject of formal decision meetings.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Just at a glance…</a:t>
            </a:r>
          </a:p>
          <a:p>
            <a:pPr>
              <a:buNone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2260598"/>
          <a:ext cx="8478840" cy="4552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280"/>
                <a:gridCol w="1910820"/>
                <a:gridCol w="3741740"/>
              </a:tblGrid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Item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Status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HCAL absorber barrel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Tungsten,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7.5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Λ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Decided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HCAL absorber end-cap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Steel,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7.5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Λ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Decided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Yoke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end-cal plug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Geometry decided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Muon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system geometry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Model implemented.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U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se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of # of active layers, to be decided later.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Forward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region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Model similar to CLIC_ILD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now being implemented in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CLIC_SiD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Vertex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detector + FTD (CLIC_ILD)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In simulation model.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Final decision pending more full-simulation results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50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Vertex detector + FTD (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CLIC_SiD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)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Arial"/>
                          <a:cs typeface="Arial"/>
                        </a:rPr>
                        <a:t>Following discussion with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SiD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, new model being implemented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“Conference coordinator”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rgbClr val="FF0000"/>
                </a:solidFill>
              </a:rPr>
              <a:t>Michael </a:t>
            </a:r>
            <a:r>
              <a:rPr lang="en-US" sz="1600" dirty="0" err="1" smtClean="0">
                <a:solidFill>
                  <a:srgbClr val="FF0000"/>
                </a:solidFill>
              </a:rPr>
              <a:t>Hauschild</a:t>
            </a:r>
            <a:r>
              <a:rPr lang="en-US" sz="1600" dirty="0" smtClean="0"/>
              <a:t> was nominated </a:t>
            </a:r>
            <a:r>
              <a:rPr lang="en-US" sz="1600" dirty="0" smtClean="0">
                <a:solidFill>
                  <a:srgbClr val="FF0000"/>
                </a:solidFill>
              </a:rPr>
              <a:t>"conference coordinator" </a:t>
            </a:r>
            <a:r>
              <a:rPr lang="en-US" sz="1600" dirty="0" smtClean="0"/>
              <a:t>for the CLIC Detector studies.</a:t>
            </a:r>
          </a:p>
          <a:p>
            <a:endParaRPr lang="en-US" sz="1600" dirty="0" smtClean="0"/>
          </a:p>
          <a:p>
            <a:r>
              <a:rPr lang="en-US" sz="1600" dirty="0" smtClean="0"/>
              <a:t>In this role, Michael will </a:t>
            </a:r>
            <a:r>
              <a:rPr lang="en-US" sz="1600" dirty="0" smtClean="0">
                <a:solidFill>
                  <a:srgbClr val="FF0000"/>
                </a:solidFill>
              </a:rPr>
              <a:t>collect and nominate abstracts/speakers representing the "CLIC Detector study" at workshops and conferences</a:t>
            </a:r>
            <a:r>
              <a:rPr lang="en-US" sz="1600" dirty="0" smtClean="0"/>
              <a:t>, taking into account the various contributions of individuals and institutes to the CLIC Detector study. He will also maintain a list of "past conference talks" in order to maintain a good level of fair sharing between potential presenters. His role will principally focus on "CLIC-specific studies", as currently carried out in view of the CLIC CDR. 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We propose that groups working on individual technology developments with possible CLIC applications normally contact the conference </a:t>
            </a:r>
            <a:r>
              <a:rPr lang="en-US" sz="1600" dirty="0" err="1" smtClean="0"/>
              <a:t>organisers</a:t>
            </a:r>
            <a:r>
              <a:rPr lang="en-US" sz="1600" dirty="0" smtClean="0"/>
              <a:t> directly (so without Michael's intervention).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Where applicable, Michael will liaise with bodies with similar roles within the various existing collaborations (e.g. CALICE, LC-TPC).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14720" y="41766"/>
            <a:ext cx="8294400" cy="829527"/>
          </a:xfrm>
        </p:spPr>
        <p:txBody>
          <a:bodyPr tIns="59427"/>
          <a:lstStyle/>
          <a:p>
            <a:pPr eaLnBrk="1">
              <a:tabLst>
                <a:tab pos="192943" algn="l"/>
                <a:tab pos="406044" algn="l"/>
                <a:tab pos="81496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/>
            </a:pPr>
            <a:r>
              <a:rPr lang="en-US" dirty="0"/>
              <a:t>Abstracts for IWLC2010</a:t>
            </a:r>
            <a:br>
              <a:rPr lang="en-US" dirty="0"/>
            </a:br>
            <a:r>
              <a:rPr lang="en-US" sz="1600" dirty="0"/>
              <a:t>(Status of 26-Sep-2010)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49120" y="1078674"/>
            <a:ext cx="8709120" cy="5391926"/>
          </a:xfrm>
        </p:spPr>
        <p:txBody>
          <a:bodyPr/>
          <a:lstStyle/>
          <a:p>
            <a:pPr marL="452120" indent="-322531" eaLnBrk="1">
              <a:buSzPct val="80000"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19 abstracts submitted so far</a:t>
            </a:r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17 abstracts sent directly to IWLC2010 </a:t>
            </a:r>
            <a:r>
              <a:rPr lang="en-US" dirty="0" err="1"/>
              <a:t>convenors</a:t>
            </a:r>
            <a:endParaRPr lang="en-US" dirty="0"/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2 abstracts sent via CALICE (subject to CALICE speakers board approval)</a:t>
            </a:r>
          </a:p>
          <a:p>
            <a:pPr marL="712737" lvl="1" eaLnBrk="1">
              <a:buSzPct val="71000"/>
              <a:buBlip>
                <a:blip r:embed="rId5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Proposed sessions</a:t>
            </a:r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3 Tracking + </a:t>
            </a:r>
            <a:r>
              <a:rPr lang="en-US" dirty="0" err="1"/>
              <a:t>Vertexing</a:t>
            </a:r>
            <a:r>
              <a:rPr lang="en-US" dirty="0"/>
              <a:t>, 5 </a:t>
            </a:r>
            <a:r>
              <a:rPr lang="en-US" dirty="0" err="1"/>
              <a:t>Calorimetry</a:t>
            </a:r>
            <a:r>
              <a:rPr lang="en-US" dirty="0"/>
              <a:t> + </a:t>
            </a:r>
            <a:r>
              <a:rPr lang="en-US" dirty="0" err="1"/>
              <a:t>Muons</a:t>
            </a:r>
            <a:r>
              <a:rPr lang="en-US" dirty="0"/>
              <a:t>, 7 Detector Performance + Software Tools, 4 Higgs + </a:t>
            </a:r>
            <a:r>
              <a:rPr lang="en-US" dirty="0" err="1"/>
              <a:t>Supersymmetry</a:t>
            </a:r>
            <a:endParaRPr lang="en-US" dirty="0"/>
          </a:p>
          <a:p>
            <a:pPr marL="712737" lvl="1" eaLnBrk="1">
              <a:buSzPct val="71000"/>
              <a:buBlip>
                <a:blip r:embed="rId5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Proposed speakers</a:t>
            </a:r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10 CERN, 5 from outside institutes, 4 both from outside institute + CERN</a:t>
            </a:r>
          </a:p>
          <a:p>
            <a:pPr marL="452120" indent="-322531" eaLnBrk="1">
              <a:buSzPct val="80000"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Expect ~9-10 more abstracts</a:t>
            </a:r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2 Tracking, 1 </a:t>
            </a:r>
            <a:r>
              <a:rPr lang="en-US" dirty="0" err="1"/>
              <a:t>Calorimetry</a:t>
            </a:r>
            <a:r>
              <a:rPr lang="en-US" dirty="0"/>
              <a:t>, 1 Forward, 1 MDI/Engineering, 1 Polarization, 2 Particle Flow, 1 Performance Studies</a:t>
            </a:r>
          </a:p>
          <a:p>
            <a:pPr marL="974794" lvl="2" indent="-387326" eaLnBrk="1">
              <a:buSzPct val="33000"/>
              <a:buBlip>
                <a:blip r:embed="rId4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proposed speakers: 3 CERN, 5 from outside institutes, 1 both outside + CERN</a:t>
            </a:r>
          </a:p>
          <a:p>
            <a:pPr marL="712737" lvl="1" eaLnBrk="1">
              <a:buSzPct val="71000"/>
              <a:buBlip>
                <a:blip r:embed="rId5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requests for abstracts sent ~2 weeks ago, need reminders now...</a:t>
            </a:r>
          </a:p>
          <a:p>
            <a:pPr marL="452120" indent="-322531" eaLnBrk="1">
              <a:buSzPct val="80000"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Should have eventually ~30 abstracts in total with speakers from CERN / outside institutes about equally distributed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14720" y="41766"/>
            <a:ext cx="8294400" cy="829527"/>
          </a:xfrm>
        </p:spPr>
        <p:txBody>
          <a:bodyPr tIns="59427"/>
          <a:lstStyle/>
          <a:p>
            <a:pPr eaLnBrk="1">
              <a:tabLst>
                <a:tab pos="192943" algn="l"/>
                <a:tab pos="406044" algn="l"/>
                <a:tab pos="81496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/>
            </a:pPr>
            <a:r>
              <a:rPr lang="en-US" dirty="0"/>
              <a:t>Summary of Submitted Abstracts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960" y="1078674"/>
            <a:ext cx="8709120" cy="5391926"/>
          </a:xfrm>
        </p:spPr>
        <p:txBody>
          <a:bodyPr/>
          <a:lstStyle/>
          <a:p>
            <a:pPr marL="452120" indent="-322531" eaLnBrk="1">
              <a:buSzPct val="80000"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/>
              <a:t>New </a:t>
            </a:r>
            <a:r>
              <a:rPr lang="en-US" dirty="0" err="1"/>
              <a:t>TWiki</a:t>
            </a:r>
            <a:r>
              <a:rPr lang="en-US" dirty="0"/>
              <a:t> created:</a:t>
            </a:r>
          </a:p>
          <a:p>
            <a:pPr marL="712737" lvl="1" eaLnBrk="1">
              <a:buSzPct val="71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dirty="0">
                <a:hlinkClick r:id="rId4"/>
              </a:rPr>
              <a:t>https://twiki.cern.ch/twiki/bin/view/CLIC/IWLC2010</a:t>
            </a: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3280" y="1952847"/>
            <a:ext cx="6759360" cy="4313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workshops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101"/>
            <a:ext cx="8229600" cy="494507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</a:rPr>
              <a:t>High precision measurements of luminosity at future linear colliders </a:t>
            </a:r>
            <a:br>
              <a:rPr lang="en-US" sz="1800" b="1" dirty="0" smtClean="0">
                <a:solidFill>
                  <a:srgbClr val="0000FF"/>
                </a:solidFill>
              </a:rPr>
            </a:br>
            <a:r>
              <a:rPr lang="en-US" sz="1800" b="1" dirty="0" smtClean="0">
                <a:solidFill>
                  <a:srgbClr val="0000FF"/>
                </a:solidFill>
              </a:rPr>
              <a:t>and polarization of lepton beams (FCAL context), Tel Aviv</a:t>
            </a:r>
          </a:p>
          <a:p>
            <a:pPr>
              <a:buNone/>
            </a:pPr>
            <a:r>
              <a:rPr lang="en-US" sz="1600" dirty="0" smtClean="0"/>
              <a:t>October 3-5</a:t>
            </a:r>
          </a:p>
          <a:p>
            <a:pPr>
              <a:buNone/>
            </a:pPr>
            <a:r>
              <a:rPr lang="en-US" sz="1600" u="sng" dirty="0" smtClean="0">
                <a:hlinkClick r:id="rId2"/>
              </a:rPr>
              <a:t>http://alzt.tau.ac.il/~fcal/</a:t>
            </a:r>
            <a:endParaRPr lang="en-US" sz="1600" u="sng" dirty="0" smtClean="0"/>
          </a:p>
          <a:p>
            <a:pPr>
              <a:buNone/>
            </a:pPr>
            <a:endParaRPr lang="en-US" sz="1200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</a:rPr>
              <a:t>ECFA linear collider workshop, IWLC, Geneva</a:t>
            </a:r>
          </a:p>
          <a:p>
            <a:pPr>
              <a:buNone/>
            </a:pPr>
            <a:r>
              <a:rPr lang="en-US" sz="1600" dirty="0" smtClean="0"/>
              <a:t>October 18-22</a:t>
            </a:r>
          </a:p>
          <a:p>
            <a:pPr>
              <a:buNone/>
            </a:pPr>
            <a:r>
              <a:rPr lang="en-US" sz="1600" dirty="0" smtClean="0">
                <a:hlinkClick r:id="rId3"/>
              </a:rPr>
              <a:t>https://espace.cern.ch/LC2010/default.aspx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See more details on next slide</a:t>
            </a:r>
            <a:endParaRPr lang="en-US" sz="1200" dirty="0" smtClean="0"/>
          </a:p>
          <a:p>
            <a:pPr>
              <a:buNone/>
            </a:pPr>
            <a:endParaRPr lang="en-US" sz="1800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</a:rPr>
              <a:t>Next </a:t>
            </a:r>
            <a:r>
              <a:rPr lang="en-US" sz="1800" b="1" dirty="0" err="1" smtClean="0">
                <a:solidFill>
                  <a:srgbClr val="0000FF"/>
                </a:solidFill>
              </a:rPr>
              <a:t>SiD</a:t>
            </a:r>
            <a:r>
              <a:rPr lang="en-US" sz="1800" b="1" dirty="0" smtClean="0">
                <a:solidFill>
                  <a:srgbClr val="0000FF"/>
                </a:solidFill>
              </a:rPr>
              <a:t> workshop, Eugene Oregon</a:t>
            </a:r>
          </a:p>
          <a:p>
            <a:pPr>
              <a:buNone/>
            </a:pPr>
            <a:r>
              <a:rPr lang="en-US" sz="1600" dirty="0" smtClean="0"/>
              <a:t>November 15-17</a:t>
            </a:r>
          </a:p>
          <a:p>
            <a:pPr>
              <a:buNone/>
            </a:pPr>
            <a:r>
              <a:rPr lang="en-US" sz="1600" dirty="0" smtClean="0"/>
              <a:t> </a:t>
            </a:r>
            <a:r>
              <a:rPr lang="en-US" sz="1600" u="sng" dirty="0" smtClean="0">
                <a:hlinkClick r:id="rId4"/>
              </a:rPr>
              <a:t>http://physics.uoregon.edu/~lc/SiD/Oregon_2010/ </a:t>
            </a:r>
            <a:endParaRPr lang="en-US" sz="1600" u="sng" dirty="0" smtClean="0"/>
          </a:p>
          <a:p>
            <a:pPr>
              <a:buNone/>
            </a:pPr>
            <a:endParaRPr lang="en-US" sz="1200" u="sng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benchmarks and annual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/>
              <a:t>List of CLIC benchmark processes can be found on LCD web (thanks to Angela):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2"/>
              </a:rPr>
              <a:t>http://lcd.web.cern.ch/LCD/Documents/PhysicsRequirements.html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"At a 3 </a:t>
            </a:r>
            <a:r>
              <a:rPr lang="en-US" sz="1800" dirty="0" err="1" smtClean="0"/>
              <a:t>TeV</a:t>
            </a:r>
            <a:r>
              <a:rPr lang="en-US" sz="1800" dirty="0" smtClean="0"/>
              <a:t> CLIC machine the spectrum has a peak near 3 </a:t>
            </a:r>
            <a:r>
              <a:rPr lang="en-US" sz="1800" dirty="0" err="1" smtClean="0"/>
              <a:t>TeV</a:t>
            </a:r>
            <a:r>
              <a:rPr lang="en-US" sz="1800" dirty="0" smtClean="0"/>
              <a:t>, accompanied by a long tail towards lower energies. For a total peak luminosity of 5.9*10</a:t>
            </a:r>
            <a:r>
              <a:rPr lang="en-US" sz="1800" baseline="30000" dirty="0" smtClean="0"/>
              <a:t>34</a:t>
            </a:r>
            <a:r>
              <a:rPr lang="en-US" sz="1800" dirty="0" smtClean="0"/>
              <a:t> cm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sec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the luminosity in the  most energetic 1% part of the spectrum amounts to 2.0*10</a:t>
            </a:r>
            <a:r>
              <a:rPr lang="en-US" sz="1800" baseline="30000" dirty="0" smtClean="0"/>
              <a:t>34</a:t>
            </a:r>
            <a:r>
              <a:rPr lang="en-US" sz="1800" dirty="0" smtClean="0"/>
              <a:t> cm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sec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. For most physics analyses the full luminosity spectrum will be used. </a:t>
            </a:r>
            <a:r>
              <a:rPr lang="en-US" sz="1800" dirty="0" smtClean="0">
                <a:solidFill>
                  <a:srgbClr val="FF0000"/>
                </a:solidFill>
              </a:rPr>
              <a:t>For estimates of data statistics we presume that an average year of operation</a:t>
            </a:r>
            <a:r>
              <a:rPr lang="en-US" sz="1800" dirty="0" smtClean="0">
                <a:solidFill>
                  <a:srgbClr val="FF0000"/>
                </a:solidFill>
              </a:rPr>
              <a:t> of the fully commissioned machine corresponds </a:t>
            </a:r>
            <a:r>
              <a:rPr lang="en-US" sz="1800" dirty="0" smtClean="0">
                <a:solidFill>
                  <a:srgbClr val="FF0000"/>
                </a:solidFill>
              </a:rPr>
              <a:t>to</a:t>
            </a:r>
            <a:r>
              <a:rPr lang="en-US" sz="1800" dirty="0" smtClean="0">
                <a:solidFill>
                  <a:srgbClr val="FF0000"/>
                </a:solidFill>
              </a:rPr>
              <a:t> 200 days with </a:t>
            </a:r>
            <a:r>
              <a:rPr lang="en-US" sz="1800" dirty="0" smtClean="0">
                <a:solidFill>
                  <a:srgbClr val="FF0000"/>
                </a:solidFill>
              </a:rPr>
              <a:t>an effective on-time of 50%. Hence, throughout the document the </a:t>
            </a:r>
            <a:r>
              <a:rPr lang="en-US" sz="1800" b="1" dirty="0" smtClean="0">
                <a:solidFill>
                  <a:srgbClr val="FF0000"/>
                </a:solidFill>
              </a:rPr>
              <a:t>integrated luminosity per year of running at 3 </a:t>
            </a:r>
            <a:r>
              <a:rPr lang="en-US" sz="1800" b="1" dirty="0" err="1" smtClean="0">
                <a:solidFill>
                  <a:srgbClr val="FF0000"/>
                </a:solidFill>
              </a:rPr>
              <a:t>TeV</a:t>
            </a:r>
            <a:r>
              <a:rPr lang="en-US" sz="1800" b="1" dirty="0" smtClean="0">
                <a:solidFill>
                  <a:srgbClr val="FF0000"/>
                </a:solidFill>
              </a:rPr>
              <a:t> is assumed to amount to</a:t>
            </a:r>
            <a:r>
              <a:rPr lang="en-US" sz="1800" b="1" dirty="0" smtClean="0">
                <a:solidFill>
                  <a:srgbClr val="FF0000"/>
                </a:solidFill>
              </a:rPr>
              <a:t> 500 </a:t>
            </a:r>
            <a:r>
              <a:rPr lang="en-US" sz="1800" b="1" dirty="0" smtClean="0">
                <a:solidFill>
                  <a:srgbClr val="FF0000"/>
                </a:solidFill>
              </a:rPr>
              <a:t>fb</a:t>
            </a:r>
            <a:r>
              <a:rPr lang="en-US" sz="1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1800" b="1" dirty="0" smtClean="0">
                <a:solidFill>
                  <a:srgbClr val="FF0000"/>
                </a:solidFill>
              </a:rPr>
              <a:t>.</a:t>
            </a:r>
            <a:r>
              <a:rPr lang="en-US" sz="1800" dirty="0" smtClean="0">
                <a:solidFill>
                  <a:srgbClr val="FF0000"/>
                </a:solidFill>
              </a:rPr>
              <a:t>"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LL, bi-monthly meeting 27/9/2010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13392</TotalTime>
  <Words>961</Words>
  <Application>Microsoft Macintosh PowerPoint</Application>
  <PresentationFormat>On-screen Show (4:3)</PresentationFormat>
  <Paragraphs>101</Paragraphs>
  <Slides>9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CLIC CTF3</vt:lpstr>
      <vt:lpstr>1_Default Design</vt:lpstr>
      <vt:lpstr>Office Theme</vt:lpstr>
      <vt:lpstr>Document</vt:lpstr>
      <vt:lpstr>Slide 1</vt:lpstr>
      <vt:lpstr>CDR status</vt:lpstr>
      <vt:lpstr>CDR planning</vt:lpstr>
      <vt:lpstr>CDR detector geometry definition</vt:lpstr>
      <vt:lpstr>“Conference coordinator”</vt:lpstr>
      <vt:lpstr>Abstracts for IWLC2010 (Status of 26-Sep-2010)</vt:lpstr>
      <vt:lpstr>Summary of Submitted Abstracts</vt:lpstr>
      <vt:lpstr>Upcoming workshops</vt:lpstr>
      <vt:lpstr>About benchmarks and annual luminosity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geschonk</dc:creator>
  <cp:lastModifiedBy>L. Linssen</cp:lastModifiedBy>
  <cp:revision>406</cp:revision>
  <dcterms:created xsi:type="dcterms:W3CDTF">2010-09-29T10:34:18Z</dcterms:created>
  <dcterms:modified xsi:type="dcterms:W3CDTF">2010-09-29T10:36:56Z</dcterms:modified>
</cp:coreProperties>
</file>