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98" r:id="rId3"/>
    <p:sldId id="306" r:id="rId4"/>
    <p:sldId id="299" r:id="rId5"/>
    <p:sldId id="300" r:id="rId6"/>
    <p:sldId id="301" r:id="rId7"/>
    <p:sldId id="303" r:id="rId8"/>
    <p:sldId id="307" r:id="rId9"/>
    <p:sldId id="304" r:id="rId10"/>
    <p:sldId id="30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F4FE"/>
    <a:srgbClr val="FF00FF"/>
    <a:srgbClr val="0033CC"/>
    <a:srgbClr val="EAEAEA"/>
    <a:srgbClr val="441D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6" autoAdjust="0"/>
  </p:normalViewPr>
  <p:slideViewPr>
    <p:cSldViewPr>
      <p:cViewPr varScale="1">
        <p:scale>
          <a:sx n="80" d="100"/>
          <a:sy n="80" d="100"/>
        </p:scale>
        <p:origin x="-1445"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90335E0-E34B-415C-BD31-BF38B2547EF6}">
      <dgm:prSet phldrT="[Text]" custT="1"/>
      <dgm:spPr/>
      <dgm:t>
        <a:bodyPr/>
        <a:lstStyle/>
        <a:p>
          <a:pPr algn="ctr"/>
          <a:r>
            <a:rPr lang="en-GB" sz="500" dirty="0" smtClean="0"/>
            <a:t>Create Calo Hits</a:t>
          </a:r>
          <a:endParaRPr lang="en-GB" sz="500"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1DFA9507-7292-4C21-86B0-33BC8450CE5D}">
      <dgm:prSet phldrT="[Text]" custT="1"/>
      <dgm:spPr/>
      <dgm:t>
        <a:bodyPr/>
        <a:lstStyle/>
        <a:p>
          <a:pPr algn="ctr"/>
          <a:r>
            <a:rPr lang="en-GB" sz="500" dirty="0" smtClean="0"/>
            <a:t>Specify Geometry</a:t>
          </a:r>
          <a:endParaRPr lang="en-GB" sz="500" dirty="0"/>
        </a:p>
      </dgm:t>
    </dgm:pt>
    <dgm:pt modelId="{92C83207-1036-4C09-A2CA-CF39195BEB90}" type="parTrans" cxnId="{29BDC0DE-7869-49CD-B686-CABB50734296}">
      <dgm:prSet/>
      <dgm:spPr/>
      <dgm:t>
        <a:bodyPr/>
        <a:lstStyle/>
        <a:p>
          <a:endParaRPr lang="en-GB"/>
        </a:p>
      </dgm:t>
    </dgm:pt>
    <dgm:pt modelId="{7981993C-F179-4B59-BBCD-E2FC2D00CEA1}" type="sibTrans" cxnId="{29BDC0DE-7869-49CD-B686-CABB50734296}">
      <dgm:prSet/>
      <dgm:spPr/>
      <dgm:t>
        <a:bodyPr/>
        <a:lstStyle/>
        <a:p>
          <a:endParaRPr lang="en-GB"/>
        </a:p>
      </dgm:t>
    </dgm:pt>
    <dgm:pt modelId="{CD760291-5433-443A-81E5-8B32D296ACC8}">
      <dgm:prSet phldrT="[Text]" custT="1"/>
      <dgm:spPr/>
      <dgm:t>
        <a:bodyPr/>
        <a:lstStyle/>
        <a:p>
          <a:pPr algn="ctr"/>
          <a:r>
            <a:rPr lang="en-GB" sz="500" dirty="0" smtClean="0"/>
            <a:t>Create Tracks</a:t>
          </a:r>
          <a:endParaRPr lang="en-GB" sz="500" dirty="0"/>
        </a:p>
      </dgm:t>
    </dgm:pt>
    <dgm:pt modelId="{762B9877-3947-4DED-98A3-1DBA335F119E}" type="parTrans" cxnId="{D8CC9EFC-2203-4877-9EC5-3541BDCAC2E8}">
      <dgm:prSet/>
      <dgm:spPr/>
      <dgm:t>
        <a:bodyPr/>
        <a:lstStyle/>
        <a:p>
          <a:endParaRPr lang="en-GB"/>
        </a:p>
      </dgm:t>
    </dgm:pt>
    <dgm:pt modelId="{E207D65B-0EE3-4363-9F1F-DA0334BC0147}" type="sibTrans" cxnId="{D8CC9EFC-2203-4877-9EC5-3541BDCAC2E8}">
      <dgm:prSet/>
      <dgm:spPr/>
      <dgm:t>
        <a:bodyPr/>
        <a:lstStyle/>
        <a:p>
          <a:endParaRPr lang="en-GB"/>
        </a:p>
      </dgm:t>
    </dgm:pt>
    <dgm:pt modelId="{4789C73F-B441-432F-B933-C91B3C1C3723}">
      <dgm:prSet phldrT="[Text]" custT="1"/>
      <dgm:spPr/>
      <dgm:t>
        <a:bodyPr/>
        <a:lstStyle/>
        <a:p>
          <a:pPr algn="ctr"/>
          <a:r>
            <a:rPr lang="en-GB" sz="500" dirty="0" smtClean="0"/>
            <a:t>Register User Content</a:t>
          </a:r>
          <a:endParaRPr lang="en-GB" sz="500" dirty="0"/>
        </a:p>
      </dgm:t>
    </dgm:pt>
    <dgm:pt modelId="{85AEB6C1-82A8-46A8-BD6D-74FE08CCB21C}" type="parTrans" cxnId="{7645BAAD-C71C-43DC-AAD6-D8389FC3DBB5}">
      <dgm:prSet/>
      <dgm:spPr/>
      <dgm:t>
        <a:bodyPr/>
        <a:lstStyle/>
        <a:p>
          <a:endParaRPr lang="en-GB"/>
        </a:p>
      </dgm:t>
    </dgm:pt>
    <dgm:pt modelId="{CD45D033-4244-4CCC-ADB6-32696AF604D7}" type="sibTrans" cxnId="{7645BAAD-C71C-43DC-AAD6-D8389FC3DBB5}">
      <dgm:prSet/>
      <dgm:spPr/>
      <dgm:t>
        <a:bodyPr/>
        <a:lstStyle/>
        <a:p>
          <a:endParaRPr lang="en-GB"/>
        </a:p>
      </dgm:t>
    </dgm:pt>
    <dgm:pt modelId="{F49E7E82-5BCD-40EB-874A-37A8640BC50D}">
      <dgm:prSet phldrT="[Text]" custT="1"/>
      <dgm:spPr/>
      <dgm:t>
        <a:bodyPr/>
        <a:lstStyle/>
        <a:p>
          <a:pPr algn="ctr"/>
          <a:r>
            <a:rPr lang="en-GB" sz="500" dirty="0" smtClean="0"/>
            <a:t>Create MC Particles</a:t>
          </a:r>
          <a:endParaRPr lang="en-GB" sz="500" dirty="0"/>
        </a:p>
      </dgm:t>
    </dgm:pt>
    <dgm:pt modelId="{662FA931-58F8-4508-8EA7-DB89230C01E4}" type="parTrans" cxnId="{0A909BC6-23BC-4FC5-A067-EEA2A2094889}">
      <dgm:prSet/>
      <dgm:spPr/>
      <dgm:t>
        <a:bodyPr/>
        <a:lstStyle/>
        <a:p>
          <a:endParaRPr lang="en-GB"/>
        </a:p>
      </dgm:t>
    </dgm:pt>
    <dgm:pt modelId="{254935CA-FCA9-4237-B270-246421DF1175}" type="sibTrans" cxnId="{0A909BC6-23BC-4FC5-A067-EEA2A2094889}">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6555B30-D007-4E77-A54E-F06AED62D399}" type="pres">
      <dgm:prSet presAssocID="{1DFA9507-7292-4C21-86B0-33BC8450CE5D}" presName="parentText" presStyleLbl="node1" presStyleIdx="0" presStyleCnt="5" custScaleY="139167">
        <dgm:presLayoutVars>
          <dgm:chMax val="0"/>
          <dgm:bulletEnabled val="1"/>
        </dgm:presLayoutVars>
      </dgm:prSet>
      <dgm:spPr/>
      <dgm:t>
        <a:bodyPr/>
        <a:lstStyle/>
        <a:p>
          <a:endParaRPr lang="en-GB"/>
        </a:p>
      </dgm:t>
    </dgm:pt>
    <dgm:pt modelId="{1094B1F6-CC24-4D50-979B-DFC0FBD41C52}" type="pres">
      <dgm:prSet presAssocID="{7981993C-F179-4B59-BBCD-E2FC2D00CEA1}" presName="spacer" presStyleCnt="0"/>
      <dgm:spPr/>
    </dgm:pt>
    <dgm:pt modelId="{611C2636-8B23-4D73-BAC0-8D2DC8F9D36D}" type="pres">
      <dgm:prSet presAssocID="{590335E0-E34B-415C-BD31-BF38B2547EF6}" presName="parentText" presStyleLbl="node1" presStyleIdx="1" presStyleCnt="5" custScaleY="136284">
        <dgm:presLayoutVars>
          <dgm:chMax val="0"/>
          <dgm:bulletEnabled val="1"/>
        </dgm:presLayoutVars>
      </dgm:prSet>
      <dgm:spPr/>
      <dgm:t>
        <a:bodyPr/>
        <a:lstStyle/>
        <a:p>
          <a:endParaRPr lang="en-GB"/>
        </a:p>
      </dgm:t>
    </dgm:pt>
    <dgm:pt modelId="{6BD3EC12-F447-4B80-8111-8F0628BB665A}" type="pres">
      <dgm:prSet presAssocID="{B6F174B6-EB0C-4F89-98DC-13CCB4371015}" presName="spacer" presStyleCnt="0"/>
      <dgm:spPr/>
    </dgm:pt>
    <dgm:pt modelId="{334BDCFA-43B5-4705-B245-F61023117DEB}" type="pres">
      <dgm:prSet presAssocID="{CD760291-5433-443A-81E5-8B32D296ACC8}" presName="parentText" presStyleLbl="node1" presStyleIdx="2" presStyleCnt="5" custScaleY="144709">
        <dgm:presLayoutVars>
          <dgm:chMax val="0"/>
          <dgm:bulletEnabled val="1"/>
        </dgm:presLayoutVars>
      </dgm:prSet>
      <dgm:spPr/>
      <dgm:t>
        <a:bodyPr/>
        <a:lstStyle/>
        <a:p>
          <a:endParaRPr lang="en-GB"/>
        </a:p>
      </dgm:t>
    </dgm:pt>
    <dgm:pt modelId="{E243C5D8-2E9F-4ADB-9F69-1E1EF2ED7F3F}" type="pres">
      <dgm:prSet presAssocID="{E207D65B-0EE3-4363-9F1F-DA0334BC0147}" presName="spacer" presStyleCnt="0"/>
      <dgm:spPr/>
    </dgm:pt>
    <dgm:pt modelId="{D3ACC73E-6B5E-40EA-AEC0-BD711B4F1E0F}" type="pres">
      <dgm:prSet presAssocID="{F49E7E82-5BCD-40EB-874A-37A8640BC50D}" presName="parentText" presStyleLbl="node1" presStyleIdx="3" presStyleCnt="5" custScaleY="139615">
        <dgm:presLayoutVars>
          <dgm:chMax val="0"/>
          <dgm:bulletEnabled val="1"/>
        </dgm:presLayoutVars>
      </dgm:prSet>
      <dgm:spPr/>
      <dgm:t>
        <a:bodyPr/>
        <a:lstStyle/>
        <a:p>
          <a:endParaRPr lang="en-GB"/>
        </a:p>
      </dgm:t>
    </dgm:pt>
    <dgm:pt modelId="{1417589F-F928-4470-98E5-8915C7A82521}" type="pres">
      <dgm:prSet presAssocID="{254935CA-FCA9-4237-B270-246421DF1175}" presName="spacer" presStyleCnt="0"/>
      <dgm:spPr/>
    </dgm:pt>
    <dgm:pt modelId="{67C62045-3801-45FA-ABF5-C9FC751358FF}" type="pres">
      <dgm:prSet presAssocID="{4789C73F-B441-432F-B933-C91B3C1C3723}" presName="parentText" presStyleLbl="node1" presStyleIdx="4" presStyleCnt="5" custScaleY="140683">
        <dgm:presLayoutVars>
          <dgm:chMax val="0"/>
          <dgm:bulletEnabled val="1"/>
        </dgm:presLayoutVars>
      </dgm:prSet>
      <dgm:spPr/>
      <dgm:t>
        <a:bodyPr/>
        <a:lstStyle/>
        <a:p>
          <a:endParaRPr lang="en-GB"/>
        </a:p>
      </dgm:t>
    </dgm:pt>
  </dgm:ptLst>
  <dgm:cxnLst>
    <dgm:cxn modelId="{A2F0B05B-291E-4E1C-A0F6-6096B536D68D}" srcId="{4AB4C0F9-5B2E-482C-886F-C5A8CE24E411}" destId="{590335E0-E34B-415C-BD31-BF38B2547EF6}" srcOrd="1" destOrd="0" parTransId="{48BEDFBD-8F4D-4333-B2A8-6F7DE99E9763}" sibTransId="{B6F174B6-EB0C-4F89-98DC-13CCB4371015}"/>
    <dgm:cxn modelId="{3581970F-13BC-4896-A607-9B704AB76CFF}" type="presOf" srcId="{4789C73F-B441-432F-B933-C91B3C1C3723}" destId="{67C62045-3801-45FA-ABF5-C9FC751358FF}" srcOrd="0" destOrd="0" presId="urn:microsoft.com/office/officeart/2005/8/layout/vList2"/>
    <dgm:cxn modelId="{32FC56C5-DA16-49B7-86E6-A2CD50CC2154}" type="presOf" srcId="{F49E7E82-5BCD-40EB-874A-37A8640BC50D}" destId="{D3ACC73E-6B5E-40EA-AEC0-BD711B4F1E0F}" srcOrd="0" destOrd="0" presId="urn:microsoft.com/office/officeart/2005/8/layout/vList2"/>
    <dgm:cxn modelId="{7645BAAD-C71C-43DC-AAD6-D8389FC3DBB5}" srcId="{4AB4C0F9-5B2E-482C-886F-C5A8CE24E411}" destId="{4789C73F-B441-432F-B933-C91B3C1C3723}" srcOrd="4" destOrd="0" parTransId="{85AEB6C1-82A8-46A8-BD6D-74FE08CCB21C}" sibTransId="{CD45D033-4244-4CCC-ADB6-32696AF604D7}"/>
    <dgm:cxn modelId="{9F764E4F-A9CE-42F0-9D9D-8C34D60D393D}" type="presOf" srcId="{4AB4C0F9-5B2E-482C-886F-C5A8CE24E411}" destId="{B7A36F85-6679-47B6-8DFF-C9F64BAFB02D}" srcOrd="0" destOrd="0" presId="urn:microsoft.com/office/officeart/2005/8/layout/vList2"/>
    <dgm:cxn modelId="{06474890-50DA-47F8-816E-B52DA57246D7}" type="presOf" srcId="{590335E0-E34B-415C-BD31-BF38B2547EF6}" destId="{611C2636-8B23-4D73-BAC0-8D2DC8F9D36D}" srcOrd="0" destOrd="0" presId="urn:microsoft.com/office/officeart/2005/8/layout/vList2"/>
    <dgm:cxn modelId="{29BDC0DE-7869-49CD-B686-CABB50734296}" srcId="{4AB4C0F9-5B2E-482C-886F-C5A8CE24E411}" destId="{1DFA9507-7292-4C21-86B0-33BC8450CE5D}" srcOrd="0" destOrd="0" parTransId="{92C83207-1036-4C09-A2CA-CF39195BEB90}" sibTransId="{7981993C-F179-4B59-BBCD-E2FC2D00CEA1}"/>
    <dgm:cxn modelId="{8F5E0830-847D-4038-8EDB-4213361DE33A}" type="presOf" srcId="{CD760291-5433-443A-81E5-8B32D296ACC8}" destId="{334BDCFA-43B5-4705-B245-F61023117DEB}" srcOrd="0" destOrd="0" presId="urn:microsoft.com/office/officeart/2005/8/layout/vList2"/>
    <dgm:cxn modelId="{0A909BC6-23BC-4FC5-A067-EEA2A2094889}" srcId="{4AB4C0F9-5B2E-482C-886F-C5A8CE24E411}" destId="{F49E7E82-5BCD-40EB-874A-37A8640BC50D}" srcOrd="3" destOrd="0" parTransId="{662FA931-58F8-4508-8EA7-DB89230C01E4}" sibTransId="{254935CA-FCA9-4237-B270-246421DF1175}"/>
    <dgm:cxn modelId="{D8CC9EFC-2203-4877-9EC5-3541BDCAC2E8}" srcId="{4AB4C0F9-5B2E-482C-886F-C5A8CE24E411}" destId="{CD760291-5433-443A-81E5-8B32D296ACC8}" srcOrd="2" destOrd="0" parTransId="{762B9877-3947-4DED-98A3-1DBA335F119E}" sibTransId="{E207D65B-0EE3-4363-9F1F-DA0334BC0147}"/>
    <dgm:cxn modelId="{6CC3190E-24E7-4B15-9562-CE4C9D58903C}" type="presOf" srcId="{1DFA9507-7292-4C21-86B0-33BC8450CE5D}" destId="{66555B30-D007-4E77-A54E-F06AED62D399}" srcOrd="0" destOrd="0" presId="urn:microsoft.com/office/officeart/2005/8/layout/vList2"/>
    <dgm:cxn modelId="{74430551-83E6-49EE-B378-4FEB45030FEA}" type="presParOf" srcId="{B7A36F85-6679-47B6-8DFF-C9F64BAFB02D}" destId="{66555B30-D007-4E77-A54E-F06AED62D399}" srcOrd="0" destOrd="0" presId="urn:microsoft.com/office/officeart/2005/8/layout/vList2"/>
    <dgm:cxn modelId="{C33137A1-C7E8-4F7B-956A-E9BE91F8600E}" type="presParOf" srcId="{B7A36F85-6679-47B6-8DFF-C9F64BAFB02D}" destId="{1094B1F6-CC24-4D50-979B-DFC0FBD41C52}" srcOrd="1" destOrd="0" presId="urn:microsoft.com/office/officeart/2005/8/layout/vList2"/>
    <dgm:cxn modelId="{244543CC-206B-4942-BB77-F85A895A26CE}" type="presParOf" srcId="{B7A36F85-6679-47B6-8DFF-C9F64BAFB02D}" destId="{611C2636-8B23-4D73-BAC0-8D2DC8F9D36D}" srcOrd="2" destOrd="0" presId="urn:microsoft.com/office/officeart/2005/8/layout/vList2"/>
    <dgm:cxn modelId="{F2F774D7-4DA1-48DA-A613-15720D2A2F40}" type="presParOf" srcId="{B7A36F85-6679-47B6-8DFF-C9F64BAFB02D}" destId="{6BD3EC12-F447-4B80-8111-8F0628BB665A}" srcOrd="3" destOrd="0" presId="urn:microsoft.com/office/officeart/2005/8/layout/vList2"/>
    <dgm:cxn modelId="{7DB31E95-9804-42C9-8BBF-DA19BF45F67C}" type="presParOf" srcId="{B7A36F85-6679-47B6-8DFF-C9F64BAFB02D}" destId="{334BDCFA-43B5-4705-B245-F61023117DEB}" srcOrd="4" destOrd="0" presId="urn:microsoft.com/office/officeart/2005/8/layout/vList2"/>
    <dgm:cxn modelId="{C76C8499-ADC3-40F8-9C73-A647BAB4E7DE}" type="presParOf" srcId="{B7A36F85-6679-47B6-8DFF-C9F64BAFB02D}" destId="{E243C5D8-2E9F-4ADB-9F69-1E1EF2ED7F3F}" srcOrd="5" destOrd="0" presId="urn:microsoft.com/office/officeart/2005/8/layout/vList2"/>
    <dgm:cxn modelId="{7DA1FBFF-89FF-4448-B4C7-D4CBE084C8B1}" type="presParOf" srcId="{B7A36F85-6679-47B6-8DFF-C9F64BAFB02D}" destId="{D3ACC73E-6B5E-40EA-AEC0-BD711B4F1E0F}" srcOrd="6" destOrd="0" presId="urn:microsoft.com/office/officeart/2005/8/layout/vList2"/>
    <dgm:cxn modelId="{1E77058B-4AE3-40C6-9386-1A67BD2D5631}" type="presParOf" srcId="{B7A36F85-6679-47B6-8DFF-C9F64BAFB02D}" destId="{1417589F-F928-4470-98E5-8915C7A82521}" srcOrd="7" destOrd="0" presId="urn:microsoft.com/office/officeart/2005/8/layout/vList2"/>
    <dgm:cxn modelId="{4D15D86F-9FB5-45B8-85D5-374725CC41C7}" type="presParOf" srcId="{B7A36F85-6679-47B6-8DFF-C9F64BAFB02D}" destId="{67C62045-3801-45FA-ABF5-C9FC751358FF}" srcOrd="8"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dgm:spPr/>
      <dgm:t>
        <a:bodyPr/>
        <a:lstStyle/>
        <a:p>
          <a:pPr algn="ctr"/>
          <a:r>
            <a:rPr lang="en-GB" dirty="0" smtClean="0"/>
            <a:t>Clustering Algorithm</a:t>
          </a:r>
          <a:endParaRPr lang="en-GB" dirty="0"/>
        </a:p>
      </dgm:t>
    </dgm:pt>
    <dgm:pt modelId="{270A2792-1807-4216-992E-7E16A1F6EE2A}" type="parTrans" cxnId="{6CF0B836-22B6-4CDB-A3DB-05D00207AF66}">
      <dgm:prSet/>
      <dgm:spPr/>
      <dgm:t>
        <a:bodyPr/>
        <a:lstStyle/>
        <a:p>
          <a:endParaRPr lang="en-GB"/>
        </a:p>
      </dgm:t>
    </dgm:pt>
    <dgm:pt modelId="{86329AF4-CABB-4631-9DFA-C9128A5996D4}" type="sibTrans" cxnId="{6CF0B836-22B6-4CDB-A3DB-05D00207AF66}">
      <dgm:prSet/>
      <dgm:spPr/>
      <dgm:t>
        <a:bodyPr/>
        <a:lstStyle/>
        <a:p>
          <a:endParaRPr lang="en-GB"/>
        </a:p>
      </dgm:t>
    </dgm:pt>
    <dgm:pt modelId="{590335E0-E34B-415C-BD31-BF38B2547EF6}">
      <dgm:prSet phldrT="[Text]"/>
      <dgm:spPr/>
      <dgm:t>
        <a:bodyPr/>
        <a:lstStyle/>
        <a:p>
          <a:pPr algn="ctr"/>
          <a:r>
            <a:rPr lang="en-GB" dirty="0" smtClean="0"/>
            <a:t>Topological Association Algorithms</a:t>
          </a:r>
          <a:endParaRPr lang="en-GB"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4771E624-5879-4C6B-A5D5-F4E6DCD10058}">
      <dgm:prSet phldrT="[Text]"/>
      <dgm:spPr/>
      <dgm:t>
        <a:bodyPr/>
        <a:lstStyle/>
        <a:p>
          <a:pPr algn="ctr"/>
          <a:r>
            <a:rPr lang="en-GB" dirty="0" smtClean="0"/>
            <a:t>Statistical Reclustering Algorithm</a:t>
          </a:r>
          <a:endParaRPr lang="en-GB" dirty="0"/>
        </a:p>
      </dgm:t>
    </dgm:pt>
    <dgm:pt modelId="{0525A8CE-84BC-4A46-A95E-8F09100D6E53}" type="parTrans" cxnId="{D5FFA6C9-974B-46AF-9B53-B10C812CEFDA}">
      <dgm:prSet/>
      <dgm:spPr/>
      <dgm:t>
        <a:bodyPr/>
        <a:lstStyle/>
        <a:p>
          <a:endParaRPr lang="en-GB"/>
        </a:p>
      </dgm:t>
    </dgm:pt>
    <dgm:pt modelId="{49F97A53-7B99-4B74-AD22-BE5B2321B543}" type="sibTrans" cxnId="{D5FFA6C9-974B-46AF-9B53-B10C812CEFDA}">
      <dgm:prSet/>
      <dgm:spPr/>
      <dgm:t>
        <a:bodyPr/>
        <a:lstStyle/>
        <a:p>
          <a:endParaRPr lang="en-GB"/>
        </a:p>
      </dgm:t>
    </dgm:pt>
    <dgm:pt modelId="{AD9A8D41-4CC8-4656-9660-A67764C91EE7}">
      <dgm:prSet phldrT="[Text]"/>
      <dgm:spPr/>
      <dgm:t>
        <a:bodyPr/>
        <a:lstStyle/>
        <a:p>
          <a:pPr algn="ctr"/>
          <a:r>
            <a:rPr lang="en-GB" dirty="0" smtClean="0"/>
            <a:t>Fragment Removal Algorithms</a:t>
          </a:r>
          <a:endParaRPr lang="en-GB" dirty="0"/>
        </a:p>
      </dgm:t>
    </dgm:pt>
    <dgm:pt modelId="{A43C215F-4811-4015-AC25-2D35367F7A88}" type="parTrans" cxnId="{34DF6C02-4021-46C0-9D61-E249B33C4C6B}">
      <dgm:prSet/>
      <dgm:spPr/>
      <dgm:t>
        <a:bodyPr/>
        <a:lstStyle/>
        <a:p>
          <a:endParaRPr lang="en-GB"/>
        </a:p>
      </dgm:t>
    </dgm:pt>
    <dgm:pt modelId="{5A55F43F-B688-4CC3-8EC7-1E32AEC2E1DF}" type="sibTrans" cxnId="{34DF6C02-4021-46C0-9D61-E249B33C4C6B}">
      <dgm:prSet/>
      <dgm:spPr/>
      <dgm:t>
        <a:bodyPr/>
        <a:lstStyle/>
        <a:p>
          <a:endParaRPr lang="en-GB"/>
        </a:p>
      </dgm:t>
    </dgm:pt>
    <dgm:pt modelId="{DA6C06D2-A9CD-4A2C-AF05-C4534421D343}">
      <dgm:prSet phldrT="[Text]"/>
      <dgm:spPr/>
      <dgm:t>
        <a:bodyPr/>
        <a:lstStyle/>
        <a:p>
          <a:pPr algn="ctr"/>
          <a:r>
            <a:rPr lang="en-GB" dirty="0" smtClean="0"/>
            <a:t>PFO Construction Algorithm</a:t>
          </a:r>
          <a:endParaRPr lang="en-GB" dirty="0"/>
        </a:p>
      </dgm:t>
    </dgm:pt>
    <dgm:pt modelId="{C7009A4E-3205-45C3-833C-64010C6E97E5}" type="parTrans" cxnId="{E70EB765-9D01-45CC-BF89-670E762D8619}">
      <dgm:prSet/>
      <dgm:spPr/>
      <dgm:t>
        <a:bodyPr/>
        <a:lstStyle/>
        <a:p>
          <a:endParaRPr lang="en-GB"/>
        </a:p>
      </dgm:t>
    </dgm:pt>
    <dgm:pt modelId="{02F87F5D-4CCC-4A4B-91B3-6EEA70738F57}" type="sibTrans" cxnId="{E70EB765-9D01-45CC-BF89-670E762D8619}">
      <dgm:prSet/>
      <dgm:spPr/>
      <dgm:t>
        <a:bodyPr/>
        <a:lstStyle/>
        <a:p>
          <a:endParaRPr lang="en-GB"/>
        </a:p>
      </dgm:t>
    </dgm:pt>
    <dgm:pt modelId="{FF54456D-CE24-4504-A547-92BA67AB9E85}">
      <dgm:prSet phldrT="[Text]"/>
      <dgm:spPr/>
      <dgm:t>
        <a:bodyPr/>
        <a:lstStyle/>
        <a:p>
          <a:endParaRPr lang="en-GB" dirty="0"/>
        </a:p>
      </dgm:t>
    </dgm:pt>
    <dgm:pt modelId="{3DC5AB7B-BAB6-4633-9AD9-32EE27B7E0FB}" type="parTrans" cxnId="{859244CB-3CC1-4651-8036-3A683FC1FE44}">
      <dgm:prSet/>
      <dgm:spPr/>
      <dgm:t>
        <a:bodyPr/>
        <a:lstStyle/>
        <a:p>
          <a:endParaRPr lang="en-GB"/>
        </a:p>
      </dgm:t>
    </dgm:pt>
    <dgm:pt modelId="{24E49522-CA69-4C8B-A1BB-2543BE39502E}" type="sibTrans" cxnId="{859244CB-3CC1-4651-8036-3A683FC1FE44}">
      <dgm:prSet/>
      <dgm:spPr/>
      <dgm:t>
        <a:bodyPr/>
        <a:lstStyle/>
        <a:p>
          <a:endParaRPr lang="en-GB"/>
        </a:p>
      </dgm:t>
    </dgm:pt>
    <dgm:pt modelId="{E8A47690-7D84-46DA-82C2-6A913D4FC402}">
      <dgm:prSet phldrT="[Text]"/>
      <dgm:spPr/>
      <dgm:t>
        <a:bodyPr/>
        <a:lstStyle/>
        <a:p>
          <a:endParaRPr lang="en-GB" dirty="0"/>
        </a:p>
      </dgm:t>
    </dgm:pt>
    <dgm:pt modelId="{5BE66C78-5A31-41E4-ABE9-B1BD16DFACEF}" type="parTrans" cxnId="{3F88F4AF-652D-4275-A32C-F4BC2DD576C8}">
      <dgm:prSet/>
      <dgm:spPr/>
      <dgm:t>
        <a:bodyPr/>
        <a:lstStyle/>
        <a:p>
          <a:endParaRPr lang="en-GB"/>
        </a:p>
      </dgm:t>
    </dgm:pt>
    <dgm:pt modelId="{0CC142CA-16FC-4F02-B691-A8B530F9F0D8}" type="sibTrans" cxnId="{3F88F4AF-652D-4275-A32C-F4BC2DD576C8}">
      <dgm:prSet/>
      <dgm:spPr/>
      <dgm:t>
        <a:bodyPr/>
        <a:lstStyle/>
        <a:p>
          <a:endParaRPr lang="en-GB"/>
        </a:p>
      </dgm:t>
    </dgm:pt>
    <dgm:pt modelId="{1B6BACE0-7AF2-4F6C-AB9F-6479BBEA8D41}">
      <dgm:prSet phldrT="[Text]"/>
      <dgm:spPr/>
      <dgm:t>
        <a:bodyPr/>
        <a:lstStyle/>
        <a:p>
          <a:endParaRPr lang="en-GB" dirty="0"/>
        </a:p>
      </dgm:t>
    </dgm:pt>
    <dgm:pt modelId="{41E049B8-D61F-4A8C-AFAA-99243FC88193}" type="parTrans" cxnId="{9C55818A-8D6B-42ED-9833-99E24EAACAF6}">
      <dgm:prSet/>
      <dgm:spPr/>
      <dgm:t>
        <a:bodyPr/>
        <a:lstStyle/>
        <a:p>
          <a:endParaRPr lang="en-GB"/>
        </a:p>
      </dgm:t>
    </dgm:pt>
    <dgm:pt modelId="{C98EF7E5-E318-46DF-BBB9-EAD84772909D}" type="sibTrans" cxnId="{9C55818A-8D6B-42ED-9833-99E24EAACAF6}">
      <dgm:prSet/>
      <dgm:spPr/>
      <dgm:t>
        <a:bodyPr/>
        <a:lstStyle/>
        <a:p>
          <a:endParaRPr lang="en-GB"/>
        </a:p>
      </dgm:t>
    </dgm:pt>
    <dgm:pt modelId="{73B50316-3DF9-459C-9661-74D12BF2D87C}">
      <dgm:prSet phldrT="[Text]"/>
      <dgm:spPr/>
      <dgm:t>
        <a:bodyPr/>
        <a:lstStyle/>
        <a:p>
          <a:pPr algn="ctr"/>
          <a:r>
            <a:rPr lang="en-GB" dirty="0" smtClean="0"/>
            <a:t>Photon Recovery</a:t>
          </a:r>
          <a:br>
            <a:rPr lang="en-GB" dirty="0" smtClean="0"/>
          </a:br>
          <a:r>
            <a:rPr lang="en-GB" dirty="0" smtClean="0"/>
            <a:t>Algorithm</a:t>
          </a:r>
          <a:endParaRPr lang="en-GB" dirty="0"/>
        </a:p>
      </dgm:t>
    </dgm:pt>
    <dgm:pt modelId="{AA7909E5-3315-49DD-9EBF-3E0BCB253089}" type="parTrans" cxnId="{0A8269AC-F3C3-4076-9D3F-E1C4A23B8E74}">
      <dgm:prSet/>
      <dgm:spPr/>
      <dgm:t>
        <a:bodyPr/>
        <a:lstStyle/>
        <a:p>
          <a:endParaRPr lang="en-GB"/>
        </a:p>
      </dgm:t>
    </dgm:pt>
    <dgm:pt modelId="{3F9F3C44-2ADB-4462-81FE-9867A2D7675B}" type="sibTrans" cxnId="{0A8269AC-F3C3-4076-9D3F-E1C4A23B8E74}">
      <dgm:prSet/>
      <dgm:spPr/>
      <dgm:t>
        <a:bodyPr/>
        <a:lstStyle/>
        <a:p>
          <a:endParaRPr lang="en-GB"/>
        </a:p>
      </dgm:t>
    </dgm:pt>
    <dgm:pt modelId="{AC7642E6-2249-4728-9D4F-4F29C148DDA1}">
      <dgm:prSet phldrT="[Text]"/>
      <dgm:spPr/>
      <dgm:t>
        <a:bodyPr/>
        <a:lstStyle/>
        <a:p>
          <a:endParaRPr lang="en-GB" dirty="0"/>
        </a:p>
      </dgm:t>
    </dgm:pt>
    <dgm:pt modelId="{AC0A4B64-6AAE-4C17-8E24-FF718A9DDE27}" type="parTrans" cxnId="{E308F9DE-1500-4276-9109-387DB3563D30}">
      <dgm:prSet/>
      <dgm:spPr/>
      <dgm:t>
        <a:bodyPr/>
        <a:lstStyle/>
        <a:p>
          <a:endParaRPr lang="en-GB"/>
        </a:p>
      </dgm:t>
    </dgm:pt>
    <dgm:pt modelId="{7023E084-6BAC-4479-B753-F9A90163880D}" type="sibTrans" cxnId="{E308F9DE-1500-4276-9109-387DB3563D30}">
      <dgm:prSet/>
      <dgm:spPr/>
      <dgm:t>
        <a:bodyPr/>
        <a:lstStyle/>
        <a:p>
          <a:endParaRPr lang="en-GB"/>
        </a:p>
      </dgm:t>
    </dgm:pt>
    <dgm:pt modelId="{4B5105AF-C7B8-4C54-97D7-BC92D677473D}">
      <dgm:prSet phldrT="[Text]"/>
      <dgm:spPr/>
      <dgm:t>
        <a:bodyPr/>
        <a:lstStyle/>
        <a:p>
          <a:endParaRPr lang="en-GB" dirty="0"/>
        </a:p>
      </dgm:t>
    </dgm:pt>
    <dgm:pt modelId="{3F82E3E4-E679-42D2-9647-854E866644E1}" type="parTrans" cxnId="{2658825D-3E72-4113-AB4F-F17AD53207CB}">
      <dgm:prSet/>
      <dgm:spPr/>
      <dgm:t>
        <a:bodyPr/>
        <a:lstStyle/>
        <a:p>
          <a:endParaRPr lang="en-GB"/>
        </a:p>
      </dgm:t>
    </dgm:pt>
    <dgm:pt modelId="{89C63F16-ADB9-4993-918A-020FC4D400F8}" type="sibTrans" cxnId="{2658825D-3E72-4113-AB4F-F17AD53207CB}">
      <dgm:prSet/>
      <dgm:spPr/>
      <dgm:t>
        <a:bodyPr/>
        <a:lstStyle/>
        <a:p>
          <a:endParaRPr lang="en-GB"/>
        </a:p>
      </dgm:t>
    </dgm:pt>
    <dgm:pt modelId="{CE966BFC-7AB2-400E-9B30-2415FA344FE9}">
      <dgm:prSet phldrT="[Text]"/>
      <dgm:spPr/>
      <dgm:t>
        <a:bodyPr/>
        <a:lstStyle/>
        <a:p>
          <a:pPr algn="ctr"/>
          <a:r>
            <a:rPr lang="en-GB" dirty="0" smtClean="0"/>
            <a:t>Track-cluster Association Algorithms</a:t>
          </a:r>
          <a:endParaRPr lang="en-GB" dirty="0"/>
        </a:p>
      </dgm:t>
    </dgm:pt>
    <dgm:pt modelId="{6573C7F2-20B9-42E2-873C-CFB06B969332}" type="parTrans" cxnId="{92DB4DDE-A1A0-4321-8DAF-AC8889EB0482}">
      <dgm:prSet/>
      <dgm:spPr/>
      <dgm:t>
        <a:bodyPr/>
        <a:lstStyle/>
        <a:p>
          <a:endParaRPr lang="en-GB"/>
        </a:p>
      </dgm:t>
    </dgm:pt>
    <dgm:pt modelId="{7CF4AE43-A04A-4BD9-A8ED-D0C35B57DC3E}" type="sibTrans" cxnId="{92DB4DDE-A1A0-4321-8DAF-AC8889EB0482}">
      <dgm:prSet/>
      <dgm:spPr/>
      <dgm:t>
        <a:bodyPr/>
        <a:lstStyle/>
        <a:p>
          <a:endParaRPr lang="en-GB"/>
        </a:p>
      </dgm:t>
    </dgm:pt>
    <dgm:pt modelId="{2C1A6898-705B-4729-B6D2-18FB94437AD7}">
      <dgm:prSet phldrT="[Text]"/>
      <dgm:spPr/>
      <dgm:t>
        <a:bodyPr/>
        <a:lstStyle/>
        <a:p>
          <a:endParaRPr lang="en-GB" dirty="0"/>
        </a:p>
      </dgm:t>
    </dgm:pt>
    <dgm:pt modelId="{F954ECAB-C5F4-4532-A198-9EE734DB84D9}" type="parTrans" cxnId="{82BAEB73-1F30-4095-9E41-46824F40DA26}">
      <dgm:prSet/>
      <dgm:spPr/>
      <dgm:t>
        <a:bodyPr/>
        <a:lstStyle/>
        <a:p>
          <a:endParaRPr lang="en-GB"/>
        </a:p>
      </dgm:t>
    </dgm:pt>
    <dgm:pt modelId="{54D68056-257E-48FB-B67D-3B57EE393411}" type="sibTrans" cxnId="{82BAEB73-1F30-4095-9E41-46824F40DA26}">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7">
        <dgm:presLayoutVars>
          <dgm:chMax val="0"/>
          <dgm:bulletEnabled val="1"/>
        </dgm:presLayoutVars>
      </dgm:prSet>
      <dgm:spPr/>
      <dgm:t>
        <a:bodyPr/>
        <a:lstStyle/>
        <a:p>
          <a:endParaRPr lang="en-GB"/>
        </a:p>
      </dgm:t>
    </dgm:pt>
    <dgm:pt modelId="{F0A05BE6-37C1-4456-BF54-59F3F55DF8D6}" type="pres">
      <dgm:prSet presAssocID="{19F92988-1D0C-4BE6-BFE4-381FE5D41E91}" presName="childText" presStyleLbl="revTx" presStyleIdx="0" presStyleCnt="6">
        <dgm:presLayoutVars>
          <dgm:bulletEnabled val="1"/>
        </dgm:presLayoutVars>
      </dgm:prSet>
      <dgm:spPr/>
      <dgm:t>
        <a:bodyPr/>
        <a:lstStyle/>
        <a:p>
          <a:endParaRPr lang="en-GB"/>
        </a:p>
      </dgm:t>
    </dgm:pt>
    <dgm:pt modelId="{611C2636-8B23-4D73-BAC0-8D2DC8F9D36D}" type="pres">
      <dgm:prSet presAssocID="{590335E0-E34B-415C-BD31-BF38B2547EF6}" presName="parentText" presStyleLbl="node1" presStyleIdx="1" presStyleCnt="7">
        <dgm:presLayoutVars>
          <dgm:chMax val="0"/>
          <dgm:bulletEnabled val="1"/>
        </dgm:presLayoutVars>
      </dgm:prSet>
      <dgm:spPr/>
      <dgm:t>
        <a:bodyPr/>
        <a:lstStyle/>
        <a:p>
          <a:endParaRPr lang="en-GB"/>
        </a:p>
      </dgm:t>
    </dgm:pt>
    <dgm:pt modelId="{6D07CBF8-C8B5-4646-85B2-23AF8814766D}" type="pres">
      <dgm:prSet presAssocID="{590335E0-E34B-415C-BD31-BF38B2547EF6}" presName="childText" presStyleLbl="revTx" presStyleIdx="1" presStyleCnt="6">
        <dgm:presLayoutVars>
          <dgm:bulletEnabled val="1"/>
        </dgm:presLayoutVars>
      </dgm:prSet>
      <dgm:spPr/>
      <dgm:t>
        <a:bodyPr/>
        <a:lstStyle/>
        <a:p>
          <a:endParaRPr lang="en-GB"/>
        </a:p>
      </dgm:t>
    </dgm:pt>
    <dgm:pt modelId="{DB0091BD-D445-49D3-A49B-B601A94B71EC}" type="pres">
      <dgm:prSet presAssocID="{4771E624-5879-4C6B-A5D5-F4E6DCD10058}" presName="parentText" presStyleLbl="node1" presStyleIdx="2" presStyleCnt="7" custLinFactNeighborX="-4167" custLinFactNeighborY="-4447">
        <dgm:presLayoutVars>
          <dgm:chMax val="0"/>
          <dgm:bulletEnabled val="1"/>
        </dgm:presLayoutVars>
      </dgm:prSet>
      <dgm:spPr/>
      <dgm:t>
        <a:bodyPr/>
        <a:lstStyle/>
        <a:p>
          <a:endParaRPr lang="en-GB"/>
        </a:p>
      </dgm:t>
    </dgm:pt>
    <dgm:pt modelId="{FECD796B-47F1-4713-85AD-E9C400813CBC}" type="pres">
      <dgm:prSet presAssocID="{4771E624-5879-4C6B-A5D5-F4E6DCD10058}" presName="childText" presStyleLbl="revTx" presStyleIdx="2" presStyleCnt="6">
        <dgm:presLayoutVars>
          <dgm:bulletEnabled val="1"/>
        </dgm:presLayoutVars>
      </dgm:prSet>
      <dgm:spPr/>
      <dgm:t>
        <a:bodyPr/>
        <a:lstStyle/>
        <a:p>
          <a:endParaRPr lang="en-GB"/>
        </a:p>
      </dgm:t>
    </dgm:pt>
    <dgm:pt modelId="{DF37CFAB-AE99-43A0-9160-6FE90A41CC84}" type="pres">
      <dgm:prSet presAssocID="{73B50316-3DF9-459C-9661-74D12BF2D87C}" presName="parentText" presStyleLbl="node1" presStyleIdx="3" presStyleCnt="7">
        <dgm:presLayoutVars>
          <dgm:chMax val="0"/>
          <dgm:bulletEnabled val="1"/>
        </dgm:presLayoutVars>
      </dgm:prSet>
      <dgm:spPr/>
      <dgm:t>
        <a:bodyPr/>
        <a:lstStyle/>
        <a:p>
          <a:endParaRPr lang="en-GB"/>
        </a:p>
      </dgm:t>
    </dgm:pt>
    <dgm:pt modelId="{54F632EB-D135-4DB3-A070-4CD4D04816FB}" type="pres">
      <dgm:prSet presAssocID="{73B50316-3DF9-459C-9661-74D12BF2D87C}" presName="childText" presStyleLbl="revTx" presStyleIdx="3" presStyleCnt="6">
        <dgm:presLayoutVars>
          <dgm:bulletEnabled val="1"/>
        </dgm:presLayoutVars>
      </dgm:prSet>
      <dgm:spPr/>
      <dgm:t>
        <a:bodyPr/>
        <a:lstStyle/>
        <a:p>
          <a:endParaRPr lang="en-GB"/>
        </a:p>
      </dgm:t>
    </dgm:pt>
    <dgm:pt modelId="{77C61BC1-5555-4590-9ED1-30919278D04F}" type="pres">
      <dgm:prSet presAssocID="{AD9A8D41-4CC8-4656-9660-A67764C91EE7}" presName="parentText" presStyleLbl="node1" presStyleIdx="4" presStyleCnt="7">
        <dgm:presLayoutVars>
          <dgm:chMax val="0"/>
          <dgm:bulletEnabled val="1"/>
        </dgm:presLayoutVars>
      </dgm:prSet>
      <dgm:spPr/>
      <dgm:t>
        <a:bodyPr/>
        <a:lstStyle/>
        <a:p>
          <a:endParaRPr lang="en-GB"/>
        </a:p>
      </dgm:t>
    </dgm:pt>
    <dgm:pt modelId="{0BAFCE2C-E0F9-46D4-AE69-100CA2C719A5}" type="pres">
      <dgm:prSet presAssocID="{AD9A8D41-4CC8-4656-9660-A67764C91EE7}" presName="childText" presStyleLbl="revTx" presStyleIdx="4" presStyleCnt="6">
        <dgm:presLayoutVars>
          <dgm:bulletEnabled val="1"/>
        </dgm:presLayoutVars>
      </dgm:prSet>
      <dgm:spPr/>
      <dgm:t>
        <a:bodyPr/>
        <a:lstStyle/>
        <a:p>
          <a:endParaRPr lang="en-GB"/>
        </a:p>
      </dgm:t>
    </dgm:pt>
    <dgm:pt modelId="{AE54F841-3CD4-4047-B8F3-6BAEE3A34702}" type="pres">
      <dgm:prSet presAssocID="{CE966BFC-7AB2-400E-9B30-2415FA344FE9}" presName="parentText" presStyleLbl="node1" presStyleIdx="5" presStyleCnt="7">
        <dgm:presLayoutVars>
          <dgm:chMax val="0"/>
          <dgm:bulletEnabled val="1"/>
        </dgm:presLayoutVars>
      </dgm:prSet>
      <dgm:spPr/>
      <dgm:t>
        <a:bodyPr/>
        <a:lstStyle/>
        <a:p>
          <a:endParaRPr lang="en-GB"/>
        </a:p>
      </dgm:t>
    </dgm:pt>
    <dgm:pt modelId="{1FA187A7-8ED3-47FE-B9A2-594EC1AE9122}" type="pres">
      <dgm:prSet presAssocID="{CE966BFC-7AB2-400E-9B30-2415FA344FE9}" presName="childText" presStyleLbl="revTx" presStyleIdx="5" presStyleCnt="6">
        <dgm:presLayoutVars>
          <dgm:bulletEnabled val="1"/>
        </dgm:presLayoutVars>
      </dgm:prSet>
      <dgm:spPr/>
      <dgm:t>
        <a:bodyPr/>
        <a:lstStyle/>
        <a:p>
          <a:endParaRPr lang="en-GB"/>
        </a:p>
      </dgm:t>
    </dgm:pt>
    <dgm:pt modelId="{59EBB4E3-8586-4883-AEEC-16A1F6E99EBF}" type="pres">
      <dgm:prSet presAssocID="{DA6C06D2-A9CD-4A2C-AF05-C4534421D343}" presName="parentText" presStyleLbl="node1" presStyleIdx="6" presStyleCnt="7">
        <dgm:presLayoutVars>
          <dgm:chMax val="0"/>
          <dgm:bulletEnabled val="1"/>
        </dgm:presLayoutVars>
      </dgm:prSet>
      <dgm:spPr/>
      <dgm:t>
        <a:bodyPr/>
        <a:lstStyle/>
        <a:p>
          <a:endParaRPr lang="en-GB"/>
        </a:p>
      </dgm:t>
    </dgm:pt>
  </dgm:ptLst>
  <dgm:cxnLst>
    <dgm:cxn modelId="{9C55818A-8D6B-42ED-9833-99E24EAACAF6}" srcId="{CE966BFC-7AB2-400E-9B30-2415FA344FE9}" destId="{1B6BACE0-7AF2-4F6C-AB9F-6479BBEA8D41}" srcOrd="0" destOrd="0" parTransId="{41E049B8-D61F-4A8C-AFAA-99243FC88193}" sibTransId="{C98EF7E5-E318-46DF-BBB9-EAD84772909D}"/>
    <dgm:cxn modelId="{3F88F4AF-652D-4275-A32C-F4BC2DD576C8}" srcId="{590335E0-E34B-415C-BD31-BF38B2547EF6}" destId="{E8A47690-7D84-46DA-82C2-6A913D4FC402}" srcOrd="0" destOrd="0" parTransId="{5BE66C78-5A31-41E4-ABE9-B1BD16DFACEF}" sibTransId="{0CC142CA-16FC-4F02-B691-A8B530F9F0D8}"/>
    <dgm:cxn modelId="{B4E74A10-7DCD-49BE-888A-02EA75518CD7}" type="presOf" srcId="{4771E624-5879-4C6B-A5D5-F4E6DCD10058}" destId="{DB0091BD-D445-49D3-A49B-B601A94B71EC}" srcOrd="0" destOrd="0" presId="urn:microsoft.com/office/officeart/2005/8/layout/vList2"/>
    <dgm:cxn modelId="{E308F9DE-1500-4276-9109-387DB3563D30}" srcId="{4771E624-5879-4C6B-A5D5-F4E6DCD10058}" destId="{AC7642E6-2249-4728-9D4F-4F29C148DDA1}" srcOrd="0" destOrd="0" parTransId="{AC0A4B64-6AAE-4C17-8E24-FF718A9DDE27}" sibTransId="{7023E084-6BAC-4479-B753-F9A90163880D}"/>
    <dgm:cxn modelId="{D5736220-0BA2-4C28-8125-AE489063CBE1}" type="presOf" srcId="{CE966BFC-7AB2-400E-9B30-2415FA344FE9}" destId="{AE54F841-3CD4-4047-B8F3-6BAEE3A34702}" srcOrd="0" destOrd="0" presId="urn:microsoft.com/office/officeart/2005/8/layout/vList2"/>
    <dgm:cxn modelId="{929C457B-473C-4AC3-8AC9-208060C0A07A}" type="presOf" srcId="{AC7642E6-2249-4728-9D4F-4F29C148DDA1}" destId="{FECD796B-47F1-4713-85AD-E9C400813CBC}" srcOrd="0" destOrd="0" presId="urn:microsoft.com/office/officeart/2005/8/layout/vList2"/>
    <dgm:cxn modelId="{92DB4DDE-A1A0-4321-8DAF-AC8889EB0482}" srcId="{4AB4C0F9-5B2E-482C-886F-C5A8CE24E411}" destId="{CE966BFC-7AB2-400E-9B30-2415FA344FE9}" srcOrd="5" destOrd="0" parTransId="{6573C7F2-20B9-42E2-873C-CFB06B969332}" sibTransId="{7CF4AE43-A04A-4BD9-A8ED-D0C35B57DC3E}"/>
    <dgm:cxn modelId="{DD0CEEEE-943D-4692-A47A-37E6E1ED7FA3}" type="presOf" srcId="{1B6BACE0-7AF2-4F6C-AB9F-6479BBEA8D41}" destId="{1FA187A7-8ED3-47FE-B9A2-594EC1AE9122}" srcOrd="0" destOrd="0" presId="urn:microsoft.com/office/officeart/2005/8/layout/vList2"/>
    <dgm:cxn modelId="{E70EB765-9D01-45CC-BF89-670E762D8619}" srcId="{4AB4C0F9-5B2E-482C-886F-C5A8CE24E411}" destId="{DA6C06D2-A9CD-4A2C-AF05-C4534421D343}" srcOrd="6" destOrd="0" parTransId="{C7009A4E-3205-45C3-833C-64010C6E97E5}" sibTransId="{02F87F5D-4CCC-4A4B-91B3-6EEA70738F57}"/>
    <dgm:cxn modelId="{90A7FCB6-B678-4856-AC66-B41648AD7863}" type="presOf" srcId="{19F92988-1D0C-4BE6-BFE4-381FE5D41E91}" destId="{1328080F-36D2-4A06-BD66-DB465F05D3A7}" srcOrd="0" destOrd="0" presId="urn:microsoft.com/office/officeart/2005/8/layout/vList2"/>
    <dgm:cxn modelId="{0323B63D-3485-418E-A2BF-F4ED5FB9873C}" type="presOf" srcId="{DA6C06D2-A9CD-4A2C-AF05-C4534421D343}" destId="{59EBB4E3-8586-4883-AEEC-16A1F6E99EBF}" srcOrd="0" destOrd="0" presId="urn:microsoft.com/office/officeart/2005/8/layout/vList2"/>
    <dgm:cxn modelId="{2658825D-3E72-4113-AB4F-F17AD53207CB}" srcId="{73B50316-3DF9-459C-9661-74D12BF2D87C}" destId="{4B5105AF-C7B8-4C54-97D7-BC92D677473D}" srcOrd="0" destOrd="0" parTransId="{3F82E3E4-E679-42D2-9647-854E866644E1}" sibTransId="{89C63F16-ADB9-4993-918A-020FC4D400F8}"/>
    <dgm:cxn modelId="{D5FFA6C9-974B-46AF-9B53-B10C812CEFDA}" srcId="{4AB4C0F9-5B2E-482C-886F-C5A8CE24E411}" destId="{4771E624-5879-4C6B-A5D5-F4E6DCD10058}" srcOrd="2" destOrd="0" parTransId="{0525A8CE-84BC-4A46-A95E-8F09100D6E53}" sibTransId="{49F97A53-7B99-4B74-AD22-BE5B2321B543}"/>
    <dgm:cxn modelId="{82BAEB73-1F30-4095-9E41-46824F40DA26}" srcId="{AD9A8D41-4CC8-4656-9660-A67764C91EE7}" destId="{2C1A6898-705B-4729-B6D2-18FB94437AD7}" srcOrd="0" destOrd="0" parTransId="{F954ECAB-C5F4-4532-A198-9EE734DB84D9}" sibTransId="{54D68056-257E-48FB-B67D-3B57EE393411}"/>
    <dgm:cxn modelId="{859244CB-3CC1-4651-8036-3A683FC1FE44}" srcId="{19F92988-1D0C-4BE6-BFE4-381FE5D41E91}" destId="{FF54456D-CE24-4504-A547-92BA67AB9E85}" srcOrd="0" destOrd="0" parTransId="{3DC5AB7B-BAB6-4633-9AD9-32EE27B7E0FB}" sibTransId="{24E49522-CA69-4C8B-A1BB-2543BE39502E}"/>
    <dgm:cxn modelId="{34DF6C02-4021-46C0-9D61-E249B33C4C6B}" srcId="{4AB4C0F9-5B2E-482C-886F-C5A8CE24E411}" destId="{AD9A8D41-4CC8-4656-9660-A67764C91EE7}" srcOrd="4" destOrd="0" parTransId="{A43C215F-4811-4015-AC25-2D35367F7A88}" sibTransId="{5A55F43F-B688-4CC3-8EC7-1E32AEC2E1DF}"/>
    <dgm:cxn modelId="{EECCF3CB-612E-4E9F-BC65-1C66DBA0122F}" type="presOf" srcId="{E8A47690-7D84-46DA-82C2-6A913D4FC402}" destId="{6D07CBF8-C8B5-4646-85B2-23AF8814766D}" srcOrd="0" destOrd="0" presId="urn:microsoft.com/office/officeart/2005/8/layout/vList2"/>
    <dgm:cxn modelId="{6CF0B836-22B6-4CDB-A3DB-05D00207AF66}" srcId="{4AB4C0F9-5B2E-482C-886F-C5A8CE24E411}" destId="{19F92988-1D0C-4BE6-BFE4-381FE5D41E91}" srcOrd="0" destOrd="0" parTransId="{270A2792-1807-4216-992E-7E16A1F6EE2A}" sibTransId="{86329AF4-CABB-4631-9DFA-C9128A5996D4}"/>
    <dgm:cxn modelId="{A2F0B05B-291E-4E1C-A0F6-6096B536D68D}" srcId="{4AB4C0F9-5B2E-482C-886F-C5A8CE24E411}" destId="{590335E0-E34B-415C-BD31-BF38B2547EF6}" srcOrd="1" destOrd="0" parTransId="{48BEDFBD-8F4D-4333-B2A8-6F7DE99E9763}" sibTransId="{B6F174B6-EB0C-4F89-98DC-13CCB4371015}"/>
    <dgm:cxn modelId="{CB085654-E888-4362-8B2F-EE92EFD17BF7}" type="presOf" srcId="{4AB4C0F9-5B2E-482C-886F-C5A8CE24E411}" destId="{B7A36F85-6679-47B6-8DFF-C9F64BAFB02D}" srcOrd="0" destOrd="0" presId="urn:microsoft.com/office/officeart/2005/8/layout/vList2"/>
    <dgm:cxn modelId="{F7B5BF5F-4C71-43F5-AAFC-E88AA6C8C6A4}" type="presOf" srcId="{2C1A6898-705B-4729-B6D2-18FB94437AD7}" destId="{0BAFCE2C-E0F9-46D4-AE69-100CA2C719A5}" srcOrd="0" destOrd="0" presId="urn:microsoft.com/office/officeart/2005/8/layout/vList2"/>
    <dgm:cxn modelId="{73D8C790-5B92-4E36-97B7-8CB97330AF1D}" type="presOf" srcId="{4B5105AF-C7B8-4C54-97D7-BC92D677473D}" destId="{54F632EB-D135-4DB3-A070-4CD4D04816FB}" srcOrd="0" destOrd="0" presId="urn:microsoft.com/office/officeart/2005/8/layout/vList2"/>
    <dgm:cxn modelId="{0A8269AC-F3C3-4076-9D3F-E1C4A23B8E74}" srcId="{4AB4C0F9-5B2E-482C-886F-C5A8CE24E411}" destId="{73B50316-3DF9-459C-9661-74D12BF2D87C}" srcOrd="3" destOrd="0" parTransId="{AA7909E5-3315-49DD-9EBF-3E0BCB253089}" sibTransId="{3F9F3C44-2ADB-4462-81FE-9867A2D7675B}"/>
    <dgm:cxn modelId="{903CE110-8B9B-4EB9-9FB5-BC30F7419AF6}" type="presOf" srcId="{590335E0-E34B-415C-BD31-BF38B2547EF6}" destId="{611C2636-8B23-4D73-BAC0-8D2DC8F9D36D}" srcOrd="0" destOrd="0" presId="urn:microsoft.com/office/officeart/2005/8/layout/vList2"/>
    <dgm:cxn modelId="{675B60AE-19B3-408D-BAC3-B2370CDE4D22}" type="presOf" srcId="{73B50316-3DF9-459C-9661-74D12BF2D87C}" destId="{DF37CFAB-AE99-43A0-9160-6FE90A41CC84}" srcOrd="0" destOrd="0" presId="urn:microsoft.com/office/officeart/2005/8/layout/vList2"/>
    <dgm:cxn modelId="{8312C30B-2D5C-4E6A-93AA-ED127DDC3B4F}" type="presOf" srcId="{AD9A8D41-4CC8-4656-9660-A67764C91EE7}" destId="{77C61BC1-5555-4590-9ED1-30919278D04F}" srcOrd="0" destOrd="0" presId="urn:microsoft.com/office/officeart/2005/8/layout/vList2"/>
    <dgm:cxn modelId="{E35E7302-0D6F-4FBC-B9EB-CE551C940DFA}" type="presOf" srcId="{FF54456D-CE24-4504-A547-92BA67AB9E85}" destId="{F0A05BE6-37C1-4456-BF54-59F3F55DF8D6}" srcOrd="0" destOrd="0" presId="urn:microsoft.com/office/officeart/2005/8/layout/vList2"/>
    <dgm:cxn modelId="{7C40C269-598D-4D01-9792-ACCC1F66AD13}" type="presParOf" srcId="{B7A36F85-6679-47B6-8DFF-C9F64BAFB02D}" destId="{1328080F-36D2-4A06-BD66-DB465F05D3A7}" srcOrd="0" destOrd="0" presId="urn:microsoft.com/office/officeart/2005/8/layout/vList2"/>
    <dgm:cxn modelId="{5A87500D-14CB-4F22-8C0B-7D6001F6A4ED}" type="presParOf" srcId="{B7A36F85-6679-47B6-8DFF-C9F64BAFB02D}" destId="{F0A05BE6-37C1-4456-BF54-59F3F55DF8D6}" srcOrd="1" destOrd="0" presId="urn:microsoft.com/office/officeart/2005/8/layout/vList2"/>
    <dgm:cxn modelId="{53A53CCB-AEB7-4AF6-BE80-C379F925E81F}" type="presParOf" srcId="{B7A36F85-6679-47B6-8DFF-C9F64BAFB02D}" destId="{611C2636-8B23-4D73-BAC0-8D2DC8F9D36D}" srcOrd="2" destOrd="0" presId="urn:microsoft.com/office/officeart/2005/8/layout/vList2"/>
    <dgm:cxn modelId="{59535C2F-EC1A-4B19-BD8F-3A8EE5814094}" type="presParOf" srcId="{B7A36F85-6679-47B6-8DFF-C9F64BAFB02D}" destId="{6D07CBF8-C8B5-4646-85B2-23AF8814766D}" srcOrd="3" destOrd="0" presId="urn:microsoft.com/office/officeart/2005/8/layout/vList2"/>
    <dgm:cxn modelId="{BB66C30C-7C34-4309-A77C-1A53B3FAF629}" type="presParOf" srcId="{B7A36F85-6679-47B6-8DFF-C9F64BAFB02D}" destId="{DB0091BD-D445-49D3-A49B-B601A94B71EC}" srcOrd="4" destOrd="0" presId="urn:microsoft.com/office/officeart/2005/8/layout/vList2"/>
    <dgm:cxn modelId="{F6E3E9A4-29AF-40D2-8D55-082A053AEE9D}" type="presParOf" srcId="{B7A36F85-6679-47B6-8DFF-C9F64BAFB02D}" destId="{FECD796B-47F1-4713-85AD-E9C400813CBC}" srcOrd="5" destOrd="0" presId="urn:microsoft.com/office/officeart/2005/8/layout/vList2"/>
    <dgm:cxn modelId="{B6F14001-FB5D-4969-AFC0-E0E5B11D3106}" type="presParOf" srcId="{B7A36F85-6679-47B6-8DFF-C9F64BAFB02D}" destId="{DF37CFAB-AE99-43A0-9160-6FE90A41CC84}" srcOrd="6" destOrd="0" presId="urn:microsoft.com/office/officeart/2005/8/layout/vList2"/>
    <dgm:cxn modelId="{A880D36F-C245-4631-82CE-2BB915FF0F10}" type="presParOf" srcId="{B7A36F85-6679-47B6-8DFF-C9F64BAFB02D}" destId="{54F632EB-D135-4DB3-A070-4CD4D04816FB}" srcOrd="7" destOrd="0" presId="urn:microsoft.com/office/officeart/2005/8/layout/vList2"/>
    <dgm:cxn modelId="{4A41CDFC-7605-46AE-A4F3-3FCAB168D5AC}" type="presParOf" srcId="{B7A36F85-6679-47B6-8DFF-C9F64BAFB02D}" destId="{77C61BC1-5555-4590-9ED1-30919278D04F}" srcOrd="8" destOrd="0" presId="urn:microsoft.com/office/officeart/2005/8/layout/vList2"/>
    <dgm:cxn modelId="{A86254AD-5160-42FC-AEDA-1AD9F29AA340}" type="presParOf" srcId="{B7A36F85-6679-47B6-8DFF-C9F64BAFB02D}" destId="{0BAFCE2C-E0F9-46D4-AE69-100CA2C719A5}" srcOrd="9" destOrd="0" presId="urn:microsoft.com/office/officeart/2005/8/layout/vList2"/>
    <dgm:cxn modelId="{4398BF12-A256-4BA2-B85C-18BC9966C5F8}" type="presParOf" srcId="{B7A36F85-6679-47B6-8DFF-C9F64BAFB02D}" destId="{AE54F841-3CD4-4047-B8F3-6BAEE3A34702}" srcOrd="10" destOrd="0" presId="urn:microsoft.com/office/officeart/2005/8/layout/vList2"/>
    <dgm:cxn modelId="{092AE2E1-C1F0-4214-BBAC-345083C336E7}" type="presParOf" srcId="{B7A36F85-6679-47B6-8DFF-C9F64BAFB02D}" destId="{1FA187A7-8ED3-47FE-B9A2-594EC1AE9122}" srcOrd="11" destOrd="0" presId="urn:microsoft.com/office/officeart/2005/8/layout/vList2"/>
    <dgm:cxn modelId="{B19085C8-A6F7-4D35-88D8-52A637B841F1}" type="presParOf" srcId="{B7A36F85-6679-47B6-8DFF-C9F64BAFB02D}" destId="{59EBB4E3-8586-4883-AEEC-16A1F6E99EBF}" srcOrd="12" destOrd="0" presId="urn:microsoft.com/office/officeart/2005/8/layout/vList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A5D5CB-F728-4C29-9901-86218E52E5A4}"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GB"/>
        </a:p>
      </dgm:t>
    </dgm:pt>
    <dgm:pt modelId="{4817D06D-A29A-4F0F-A60E-72563D14ED4B}">
      <dgm:prSet phldrT="[Text]" custT="1"/>
      <dgm:spPr>
        <a:solidFill>
          <a:schemeClr val="tx2">
            <a:lumMod val="60000"/>
            <a:lumOff val="40000"/>
          </a:schemeClr>
        </a:solidFill>
      </dgm:spPr>
      <dgm:t>
        <a:bodyPr/>
        <a:lstStyle/>
        <a:p>
          <a:r>
            <a:rPr lang="en-GB" sz="400" b="1" dirty="0" smtClean="0"/>
            <a:t>Pandora</a:t>
          </a:r>
          <a:endParaRPr lang="en-GB" sz="400" b="1" dirty="0"/>
        </a:p>
      </dgm:t>
    </dgm:pt>
    <dgm:pt modelId="{57658942-583C-4848-B00D-1175F800391E}" type="parTrans" cxnId="{2498DEFA-EC44-4922-8AFF-EB647FB1729C}">
      <dgm:prSet/>
      <dgm:spPr/>
      <dgm:t>
        <a:bodyPr/>
        <a:lstStyle/>
        <a:p>
          <a:endParaRPr lang="en-GB"/>
        </a:p>
      </dgm:t>
    </dgm:pt>
    <dgm:pt modelId="{29CC2FC1-6DDA-47C4-A2B1-FCE4FE548CC1}" type="sibTrans" cxnId="{2498DEFA-EC44-4922-8AFF-EB647FB1729C}">
      <dgm:prSet/>
      <dgm:spPr/>
      <dgm:t>
        <a:bodyPr/>
        <a:lstStyle/>
        <a:p>
          <a:endParaRPr lang="en-GB"/>
        </a:p>
      </dgm:t>
    </dgm:pt>
    <dgm:pt modelId="{F91B81B7-0F65-4EF8-A8C9-79E5644A105C}">
      <dgm:prSet phldrT="[Text]" custT="1"/>
      <dgm:spPr/>
      <dgm:t>
        <a:bodyPr/>
        <a:lstStyle/>
        <a:p>
          <a:r>
            <a:rPr lang="en-GB" sz="400" dirty="0" smtClean="0"/>
            <a:t>Alg</a:t>
          </a:r>
          <a:br>
            <a:rPr lang="en-GB" sz="400" dirty="0" smtClean="0"/>
          </a:br>
          <a:r>
            <a:rPr lang="en-GB" sz="400" dirty="0" smtClean="0"/>
            <a:t>Manager</a:t>
          </a:r>
          <a:endParaRPr lang="en-GB" sz="400" dirty="0"/>
        </a:p>
      </dgm:t>
    </dgm:pt>
    <dgm:pt modelId="{BC0125A0-3475-442B-B7D6-3278AEF5830B}" type="parTrans" cxnId="{86DF80A3-4AE2-4CD9-B447-B1E022C7A63F}">
      <dgm:prSet/>
      <dgm:spPr/>
      <dgm:t>
        <a:bodyPr/>
        <a:lstStyle/>
        <a:p>
          <a:endParaRPr lang="en-GB" dirty="0"/>
        </a:p>
      </dgm:t>
    </dgm:pt>
    <dgm:pt modelId="{F0B6FE5B-0D8F-4704-8AEC-943B03EDD0A8}" type="sibTrans" cxnId="{86DF80A3-4AE2-4CD9-B447-B1E022C7A63F}">
      <dgm:prSet/>
      <dgm:spPr/>
      <dgm:t>
        <a:bodyPr/>
        <a:lstStyle/>
        <a:p>
          <a:endParaRPr lang="en-GB"/>
        </a:p>
      </dgm:t>
    </dgm:pt>
    <dgm:pt modelId="{BA3E43BA-EEA6-420C-A939-5033D77573D8}">
      <dgm:prSet phldrT="[Text]" custT="1"/>
      <dgm:spPr/>
      <dgm:t>
        <a:bodyPr/>
        <a:lstStyle/>
        <a:p>
          <a:r>
            <a:rPr lang="en-GB" sz="400" dirty="0" smtClean="0"/>
            <a:t>Calo Hit Manager</a:t>
          </a:r>
          <a:endParaRPr lang="en-GB" sz="400" dirty="0"/>
        </a:p>
      </dgm:t>
    </dgm:pt>
    <dgm:pt modelId="{41752A2D-3624-4BA6-A84B-7BDD653439EB}" type="parTrans" cxnId="{D77EAE77-0053-4A2A-B123-F5CB020C9AA8}">
      <dgm:prSet/>
      <dgm:spPr/>
      <dgm:t>
        <a:bodyPr/>
        <a:lstStyle/>
        <a:p>
          <a:endParaRPr lang="en-GB" dirty="0"/>
        </a:p>
      </dgm:t>
    </dgm:pt>
    <dgm:pt modelId="{B97F55F1-D5DF-4718-8874-B5CEA03C3443}" type="sibTrans" cxnId="{D77EAE77-0053-4A2A-B123-F5CB020C9AA8}">
      <dgm:prSet/>
      <dgm:spPr/>
      <dgm:t>
        <a:bodyPr/>
        <a:lstStyle/>
        <a:p>
          <a:endParaRPr lang="en-GB"/>
        </a:p>
      </dgm:t>
    </dgm:pt>
    <dgm:pt modelId="{843D0302-A06C-45FF-99AB-D6B332E09BAF}">
      <dgm:prSet phldrT="[Text]" custT="1"/>
      <dgm:spPr/>
      <dgm:t>
        <a:bodyPr/>
        <a:lstStyle/>
        <a:p>
          <a:r>
            <a:rPr lang="en-GB" sz="400" dirty="0" smtClean="0"/>
            <a:t>Cluster Manager</a:t>
          </a:r>
          <a:endParaRPr lang="en-GB" sz="400" dirty="0"/>
        </a:p>
      </dgm:t>
    </dgm:pt>
    <dgm:pt modelId="{9C272BBF-DA1C-4679-A78D-EA36DCB09B7D}" type="parTrans" cxnId="{51CB3A3B-3BE6-4773-9AE9-6522919DE8DC}">
      <dgm:prSet/>
      <dgm:spPr/>
      <dgm:t>
        <a:bodyPr/>
        <a:lstStyle/>
        <a:p>
          <a:endParaRPr lang="en-GB" dirty="0"/>
        </a:p>
      </dgm:t>
    </dgm:pt>
    <dgm:pt modelId="{CD92F5B3-5889-412C-AFC2-48D48086A897}" type="sibTrans" cxnId="{51CB3A3B-3BE6-4773-9AE9-6522919DE8DC}">
      <dgm:prSet/>
      <dgm:spPr/>
      <dgm:t>
        <a:bodyPr/>
        <a:lstStyle/>
        <a:p>
          <a:endParaRPr lang="en-GB"/>
        </a:p>
      </dgm:t>
    </dgm:pt>
    <dgm:pt modelId="{1F0F6F1E-C93E-41C1-95DB-EEE65EEAA09B}">
      <dgm:prSet phldrT="[Text]" custT="1"/>
      <dgm:spPr/>
      <dgm:t>
        <a:bodyPr/>
        <a:lstStyle/>
        <a:p>
          <a:r>
            <a:rPr lang="en-GB" sz="400" dirty="0" smtClean="0"/>
            <a:t>Geometry Helper</a:t>
          </a:r>
          <a:endParaRPr lang="en-GB" sz="400" dirty="0"/>
        </a:p>
      </dgm:t>
    </dgm:pt>
    <dgm:pt modelId="{0FF3B4DB-4EB7-4BB0-B246-02EBA9119D79}" type="parTrans" cxnId="{A7E58F1C-E61B-4D47-93D9-2954B1A044A5}">
      <dgm:prSet/>
      <dgm:spPr/>
      <dgm:t>
        <a:bodyPr/>
        <a:lstStyle/>
        <a:p>
          <a:endParaRPr lang="en-GB" dirty="0"/>
        </a:p>
      </dgm:t>
    </dgm:pt>
    <dgm:pt modelId="{E78E1F72-E120-4A82-8567-563D86084154}" type="sibTrans" cxnId="{A7E58F1C-E61B-4D47-93D9-2954B1A044A5}">
      <dgm:prSet/>
      <dgm:spPr/>
      <dgm:t>
        <a:bodyPr/>
        <a:lstStyle/>
        <a:p>
          <a:endParaRPr lang="en-GB"/>
        </a:p>
      </dgm:t>
    </dgm:pt>
    <dgm:pt modelId="{EB1AC392-8442-4555-B433-547A1C3088C8}">
      <dgm:prSet phldrT="[Text]" custT="1"/>
      <dgm:spPr/>
      <dgm:t>
        <a:bodyPr/>
        <a:lstStyle/>
        <a:p>
          <a:r>
            <a:rPr lang="en-GB" sz="400" dirty="0" smtClean="0"/>
            <a:t>Pandora Settings</a:t>
          </a:r>
          <a:endParaRPr lang="en-GB" sz="400" dirty="0"/>
        </a:p>
      </dgm:t>
    </dgm:pt>
    <dgm:pt modelId="{8839B34B-5D9A-4269-AB58-701FB279CC1B}" type="parTrans" cxnId="{CD0C9CAB-A80E-4B6D-8B51-97380BD5C7B2}">
      <dgm:prSet/>
      <dgm:spPr/>
      <dgm:t>
        <a:bodyPr/>
        <a:lstStyle/>
        <a:p>
          <a:endParaRPr lang="en-GB" dirty="0"/>
        </a:p>
      </dgm:t>
    </dgm:pt>
    <dgm:pt modelId="{83EF624E-A777-4A8E-B0D6-8A1824A3B685}" type="sibTrans" cxnId="{CD0C9CAB-A80E-4B6D-8B51-97380BD5C7B2}">
      <dgm:prSet/>
      <dgm:spPr/>
      <dgm:t>
        <a:bodyPr/>
        <a:lstStyle/>
        <a:p>
          <a:endParaRPr lang="en-GB"/>
        </a:p>
      </dgm:t>
    </dgm:pt>
    <dgm:pt modelId="{2EE83BCD-86D1-4C4F-9BE8-57FF62F6107B}">
      <dgm:prSet phldrT="[Text]" custT="1"/>
      <dgm:spPr/>
      <dgm:t>
        <a:bodyPr/>
        <a:lstStyle/>
        <a:p>
          <a:r>
            <a:rPr lang="en-GB" sz="400" dirty="0" smtClean="0"/>
            <a:t>Track Manager</a:t>
          </a:r>
          <a:endParaRPr lang="en-GB" sz="400" dirty="0"/>
        </a:p>
      </dgm:t>
    </dgm:pt>
    <dgm:pt modelId="{B4A903D4-DEAF-4094-9EDC-FA480BDC13C0}" type="parTrans" cxnId="{49FF7857-D467-446B-9545-AEF7D5AF9CA1}">
      <dgm:prSet/>
      <dgm:spPr/>
      <dgm:t>
        <a:bodyPr/>
        <a:lstStyle/>
        <a:p>
          <a:endParaRPr lang="en-GB" dirty="0"/>
        </a:p>
      </dgm:t>
    </dgm:pt>
    <dgm:pt modelId="{1E487C1D-85B9-4043-A559-467C47B760AA}" type="sibTrans" cxnId="{49FF7857-D467-446B-9545-AEF7D5AF9CA1}">
      <dgm:prSet/>
      <dgm:spPr/>
      <dgm:t>
        <a:bodyPr/>
        <a:lstStyle/>
        <a:p>
          <a:endParaRPr lang="en-GB"/>
        </a:p>
      </dgm:t>
    </dgm:pt>
    <dgm:pt modelId="{6F18EE7F-E256-4F0E-8207-BDC4B0A165D3}">
      <dgm:prSet phldrT="[Text]" custT="1"/>
      <dgm:spPr/>
      <dgm:t>
        <a:bodyPr/>
        <a:lstStyle/>
        <a:p>
          <a:r>
            <a:rPr lang="en-GB" sz="400" dirty="0" smtClean="0"/>
            <a:t>Particle Flow Object Manager</a:t>
          </a:r>
          <a:endParaRPr lang="en-GB" sz="400" dirty="0"/>
        </a:p>
      </dgm:t>
    </dgm:pt>
    <dgm:pt modelId="{5B466C91-E498-424F-BB03-A4BF7184FBB0}" type="parTrans" cxnId="{1827F59E-5364-413B-A967-3B657E634C36}">
      <dgm:prSet/>
      <dgm:spPr/>
      <dgm:t>
        <a:bodyPr/>
        <a:lstStyle/>
        <a:p>
          <a:endParaRPr lang="en-GB" dirty="0"/>
        </a:p>
      </dgm:t>
    </dgm:pt>
    <dgm:pt modelId="{ECDF5E2E-89B4-47A7-BCD7-92D54E000C88}" type="sibTrans" cxnId="{1827F59E-5364-413B-A967-3B657E634C36}">
      <dgm:prSet/>
      <dgm:spPr/>
      <dgm:t>
        <a:bodyPr/>
        <a:lstStyle/>
        <a:p>
          <a:endParaRPr lang="en-GB"/>
        </a:p>
      </dgm:t>
    </dgm:pt>
    <dgm:pt modelId="{240A1DB6-34D0-42DF-9DDC-2A721F6EB29C}">
      <dgm:prSet phldrT="[Text]" custT="1"/>
      <dgm:spPr/>
      <dgm:t>
        <a:bodyPr/>
        <a:lstStyle/>
        <a:p>
          <a:r>
            <a:rPr lang="en-GB" sz="400" dirty="0" smtClean="0"/>
            <a:t>MC Manager</a:t>
          </a:r>
          <a:endParaRPr lang="en-GB" sz="400" dirty="0"/>
        </a:p>
      </dgm:t>
    </dgm:pt>
    <dgm:pt modelId="{21B75AE0-9CD9-45AD-9FE3-E1CA54C2454A}" type="parTrans" cxnId="{3404B37E-9868-49EA-A8F4-E318C22B5B78}">
      <dgm:prSet/>
      <dgm:spPr/>
      <dgm:t>
        <a:bodyPr/>
        <a:lstStyle/>
        <a:p>
          <a:endParaRPr lang="en-GB" dirty="0"/>
        </a:p>
      </dgm:t>
    </dgm:pt>
    <dgm:pt modelId="{66EDD05B-47C8-4401-8AF2-E8CD76A057B2}" type="sibTrans" cxnId="{3404B37E-9868-49EA-A8F4-E318C22B5B78}">
      <dgm:prSet/>
      <dgm:spPr/>
      <dgm:t>
        <a:bodyPr/>
        <a:lstStyle/>
        <a:p>
          <a:endParaRPr lang="en-GB"/>
        </a:p>
      </dgm:t>
    </dgm:pt>
    <dgm:pt modelId="{3C5D3202-BC6E-4778-9E2A-D82C7CED4BF1}" type="pres">
      <dgm:prSet presAssocID="{DCA5D5CB-F728-4C29-9901-86218E52E5A4}" presName="Name0" presStyleCnt="0">
        <dgm:presLayoutVars>
          <dgm:chMax val="1"/>
          <dgm:dir/>
          <dgm:animLvl val="ctr"/>
          <dgm:resizeHandles val="exact"/>
        </dgm:presLayoutVars>
      </dgm:prSet>
      <dgm:spPr/>
      <dgm:t>
        <a:bodyPr/>
        <a:lstStyle/>
        <a:p>
          <a:endParaRPr lang="en-GB"/>
        </a:p>
      </dgm:t>
    </dgm:pt>
    <dgm:pt modelId="{C41F5C07-9F1E-47E5-821D-A4D654E8F78F}" type="pres">
      <dgm:prSet presAssocID="{4817D06D-A29A-4F0F-A60E-72563D14ED4B}" presName="centerShape" presStyleLbl="node0" presStyleIdx="0" presStyleCnt="1"/>
      <dgm:spPr/>
      <dgm:t>
        <a:bodyPr/>
        <a:lstStyle/>
        <a:p>
          <a:endParaRPr lang="en-GB"/>
        </a:p>
      </dgm:t>
    </dgm:pt>
    <dgm:pt modelId="{9D049DDB-22AA-4910-8C71-C40FCC16DA8E}" type="pres">
      <dgm:prSet presAssocID="{BC0125A0-3475-442B-B7D6-3278AEF5830B}" presName="parTrans" presStyleLbl="sibTrans2D1" presStyleIdx="0" presStyleCnt="8"/>
      <dgm:spPr/>
      <dgm:t>
        <a:bodyPr/>
        <a:lstStyle/>
        <a:p>
          <a:endParaRPr lang="en-GB"/>
        </a:p>
      </dgm:t>
    </dgm:pt>
    <dgm:pt modelId="{E26D1E53-5141-433B-9AE0-3B1216D48C61}" type="pres">
      <dgm:prSet presAssocID="{BC0125A0-3475-442B-B7D6-3278AEF5830B}" presName="connectorText" presStyleLbl="sibTrans2D1" presStyleIdx="0" presStyleCnt="8"/>
      <dgm:spPr/>
      <dgm:t>
        <a:bodyPr/>
        <a:lstStyle/>
        <a:p>
          <a:endParaRPr lang="en-GB"/>
        </a:p>
      </dgm:t>
    </dgm:pt>
    <dgm:pt modelId="{F4FC2AE2-5F86-4D2B-89ED-2B979BE47F42}" type="pres">
      <dgm:prSet presAssocID="{F91B81B7-0F65-4EF8-A8C9-79E5644A105C}" presName="node" presStyleLbl="node1" presStyleIdx="0" presStyleCnt="8">
        <dgm:presLayoutVars>
          <dgm:bulletEnabled val="1"/>
        </dgm:presLayoutVars>
      </dgm:prSet>
      <dgm:spPr/>
      <dgm:t>
        <a:bodyPr/>
        <a:lstStyle/>
        <a:p>
          <a:endParaRPr lang="en-GB"/>
        </a:p>
      </dgm:t>
    </dgm:pt>
    <dgm:pt modelId="{E68401DC-B629-4F7A-B23B-19958134E4FF}" type="pres">
      <dgm:prSet presAssocID="{41752A2D-3624-4BA6-A84B-7BDD653439EB}" presName="parTrans" presStyleLbl="sibTrans2D1" presStyleIdx="1" presStyleCnt="8"/>
      <dgm:spPr/>
      <dgm:t>
        <a:bodyPr/>
        <a:lstStyle/>
        <a:p>
          <a:endParaRPr lang="en-GB"/>
        </a:p>
      </dgm:t>
    </dgm:pt>
    <dgm:pt modelId="{3D943D04-DB9E-451A-A75F-39A3D407A9FD}" type="pres">
      <dgm:prSet presAssocID="{41752A2D-3624-4BA6-A84B-7BDD653439EB}" presName="connectorText" presStyleLbl="sibTrans2D1" presStyleIdx="1" presStyleCnt="8"/>
      <dgm:spPr/>
      <dgm:t>
        <a:bodyPr/>
        <a:lstStyle/>
        <a:p>
          <a:endParaRPr lang="en-GB"/>
        </a:p>
      </dgm:t>
    </dgm:pt>
    <dgm:pt modelId="{0BBA3406-ECF3-4D70-BF46-110E82606F72}" type="pres">
      <dgm:prSet presAssocID="{BA3E43BA-EEA6-420C-A939-5033D77573D8}" presName="node" presStyleLbl="node1" presStyleIdx="1" presStyleCnt="8">
        <dgm:presLayoutVars>
          <dgm:bulletEnabled val="1"/>
        </dgm:presLayoutVars>
      </dgm:prSet>
      <dgm:spPr/>
      <dgm:t>
        <a:bodyPr/>
        <a:lstStyle/>
        <a:p>
          <a:endParaRPr lang="en-GB"/>
        </a:p>
      </dgm:t>
    </dgm:pt>
    <dgm:pt modelId="{B06D8806-F430-4C20-ABFA-7E02B6CB6720}" type="pres">
      <dgm:prSet presAssocID="{9C272BBF-DA1C-4679-A78D-EA36DCB09B7D}" presName="parTrans" presStyleLbl="sibTrans2D1" presStyleIdx="2" presStyleCnt="8"/>
      <dgm:spPr/>
      <dgm:t>
        <a:bodyPr/>
        <a:lstStyle/>
        <a:p>
          <a:endParaRPr lang="en-GB"/>
        </a:p>
      </dgm:t>
    </dgm:pt>
    <dgm:pt modelId="{393C5DB5-F033-4123-9E0B-F185DA790AA3}" type="pres">
      <dgm:prSet presAssocID="{9C272BBF-DA1C-4679-A78D-EA36DCB09B7D}" presName="connectorText" presStyleLbl="sibTrans2D1" presStyleIdx="2" presStyleCnt="8"/>
      <dgm:spPr/>
      <dgm:t>
        <a:bodyPr/>
        <a:lstStyle/>
        <a:p>
          <a:endParaRPr lang="en-GB"/>
        </a:p>
      </dgm:t>
    </dgm:pt>
    <dgm:pt modelId="{173C320F-D6C7-46B1-9CD9-2F8FD6F1F222}" type="pres">
      <dgm:prSet presAssocID="{843D0302-A06C-45FF-99AB-D6B332E09BAF}" presName="node" presStyleLbl="node1" presStyleIdx="2" presStyleCnt="8">
        <dgm:presLayoutVars>
          <dgm:bulletEnabled val="1"/>
        </dgm:presLayoutVars>
      </dgm:prSet>
      <dgm:spPr/>
      <dgm:t>
        <a:bodyPr/>
        <a:lstStyle/>
        <a:p>
          <a:endParaRPr lang="en-GB"/>
        </a:p>
      </dgm:t>
    </dgm:pt>
    <dgm:pt modelId="{F922E0E4-BB0B-4E4B-AC2C-E72A396C23CC}" type="pres">
      <dgm:prSet presAssocID="{21B75AE0-9CD9-45AD-9FE3-E1CA54C2454A}" presName="parTrans" presStyleLbl="sibTrans2D1" presStyleIdx="3" presStyleCnt="8"/>
      <dgm:spPr/>
      <dgm:t>
        <a:bodyPr/>
        <a:lstStyle/>
        <a:p>
          <a:endParaRPr lang="en-GB"/>
        </a:p>
      </dgm:t>
    </dgm:pt>
    <dgm:pt modelId="{E00E242F-0107-42B1-B81E-EE79A9C3C1ED}" type="pres">
      <dgm:prSet presAssocID="{21B75AE0-9CD9-45AD-9FE3-E1CA54C2454A}" presName="connectorText" presStyleLbl="sibTrans2D1" presStyleIdx="3" presStyleCnt="8"/>
      <dgm:spPr/>
      <dgm:t>
        <a:bodyPr/>
        <a:lstStyle/>
        <a:p>
          <a:endParaRPr lang="en-GB"/>
        </a:p>
      </dgm:t>
    </dgm:pt>
    <dgm:pt modelId="{7C05A6ED-231F-4CAC-A873-93A748893551}" type="pres">
      <dgm:prSet presAssocID="{240A1DB6-34D0-42DF-9DDC-2A721F6EB29C}" presName="node" presStyleLbl="node1" presStyleIdx="3" presStyleCnt="8">
        <dgm:presLayoutVars>
          <dgm:bulletEnabled val="1"/>
        </dgm:presLayoutVars>
      </dgm:prSet>
      <dgm:spPr/>
      <dgm:t>
        <a:bodyPr/>
        <a:lstStyle/>
        <a:p>
          <a:endParaRPr lang="en-GB"/>
        </a:p>
      </dgm:t>
    </dgm:pt>
    <dgm:pt modelId="{A4892E6C-9A86-4109-9882-721CF758103C}" type="pres">
      <dgm:prSet presAssocID="{0FF3B4DB-4EB7-4BB0-B246-02EBA9119D79}" presName="parTrans" presStyleLbl="sibTrans2D1" presStyleIdx="4" presStyleCnt="8"/>
      <dgm:spPr/>
      <dgm:t>
        <a:bodyPr/>
        <a:lstStyle/>
        <a:p>
          <a:endParaRPr lang="en-GB"/>
        </a:p>
      </dgm:t>
    </dgm:pt>
    <dgm:pt modelId="{B2927D6B-5C7A-4339-8991-141360B2A17D}" type="pres">
      <dgm:prSet presAssocID="{0FF3B4DB-4EB7-4BB0-B246-02EBA9119D79}" presName="connectorText" presStyleLbl="sibTrans2D1" presStyleIdx="4" presStyleCnt="8"/>
      <dgm:spPr/>
      <dgm:t>
        <a:bodyPr/>
        <a:lstStyle/>
        <a:p>
          <a:endParaRPr lang="en-GB"/>
        </a:p>
      </dgm:t>
    </dgm:pt>
    <dgm:pt modelId="{B87E4865-4997-4F52-87BE-2DB336BF766A}" type="pres">
      <dgm:prSet presAssocID="{1F0F6F1E-C93E-41C1-95DB-EEE65EEAA09B}" presName="node" presStyleLbl="node1" presStyleIdx="4" presStyleCnt="8">
        <dgm:presLayoutVars>
          <dgm:bulletEnabled val="1"/>
        </dgm:presLayoutVars>
      </dgm:prSet>
      <dgm:spPr/>
      <dgm:t>
        <a:bodyPr/>
        <a:lstStyle/>
        <a:p>
          <a:endParaRPr lang="en-GB"/>
        </a:p>
      </dgm:t>
    </dgm:pt>
    <dgm:pt modelId="{525D639D-F06A-4871-AAB9-06F5B3B5C50B}" type="pres">
      <dgm:prSet presAssocID="{8839B34B-5D9A-4269-AB58-701FB279CC1B}" presName="parTrans" presStyleLbl="sibTrans2D1" presStyleIdx="5" presStyleCnt="8"/>
      <dgm:spPr/>
      <dgm:t>
        <a:bodyPr/>
        <a:lstStyle/>
        <a:p>
          <a:endParaRPr lang="en-GB"/>
        </a:p>
      </dgm:t>
    </dgm:pt>
    <dgm:pt modelId="{EB79F129-C8DA-44A0-B7A1-6E93BA9E83F1}" type="pres">
      <dgm:prSet presAssocID="{8839B34B-5D9A-4269-AB58-701FB279CC1B}" presName="connectorText" presStyleLbl="sibTrans2D1" presStyleIdx="5" presStyleCnt="8"/>
      <dgm:spPr/>
      <dgm:t>
        <a:bodyPr/>
        <a:lstStyle/>
        <a:p>
          <a:endParaRPr lang="en-GB"/>
        </a:p>
      </dgm:t>
    </dgm:pt>
    <dgm:pt modelId="{1660A09B-0DBB-43B1-9A3C-46CF42FF5047}" type="pres">
      <dgm:prSet presAssocID="{EB1AC392-8442-4555-B433-547A1C3088C8}" presName="node" presStyleLbl="node1" presStyleIdx="5" presStyleCnt="8">
        <dgm:presLayoutVars>
          <dgm:bulletEnabled val="1"/>
        </dgm:presLayoutVars>
      </dgm:prSet>
      <dgm:spPr/>
      <dgm:t>
        <a:bodyPr/>
        <a:lstStyle/>
        <a:p>
          <a:endParaRPr lang="en-GB"/>
        </a:p>
      </dgm:t>
    </dgm:pt>
    <dgm:pt modelId="{D7A0A542-D045-4C89-89E5-F96E1780892A}" type="pres">
      <dgm:prSet presAssocID="{B4A903D4-DEAF-4094-9EDC-FA480BDC13C0}" presName="parTrans" presStyleLbl="sibTrans2D1" presStyleIdx="6" presStyleCnt="8"/>
      <dgm:spPr/>
      <dgm:t>
        <a:bodyPr/>
        <a:lstStyle/>
        <a:p>
          <a:endParaRPr lang="en-GB"/>
        </a:p>
      </dgm:t>
    </dgm:pt>
    <dgm:pt modelId="{0C7D1F5D-B693-4886-89E2-23668AD6D0B1}" type="pres">
      <dgm:prSet presAssocID="{B4A903D4-DEAF-4094-9EDC-FA480BDC13C0}" presName="connectorText" presStyleLbl="sibTrans2D1" presStyleIdx="6" presStyleCnt="8"/>
      <dgm:spPr/>
      <dgm:t>
        <a:bodyPr/>
        <a:lstStyle/>
        <a:p>
          <a:endParaRPr lang="en-GB"/>
        </a:p>
      </dgm:t>
    </dgm:pt>
    <dgm:pt modelId="{F089B580-637C-4B47-83DE-CACCB48E66DE}" type="pres">
      <dgm:prSet presAssocID="{2EE83BCD-86D1-4C4F-9BE8-57FF62F6107B}" presName="node" presStyleLbl="node1" presStyleIdx="6" presStyleCnt="8">
        <dgm:presLayoutVars>
          <dgm:bulletEnabled val="1"/>
        </dgm:presLayoutVars>
      </dgm:prSet>
      <dgm:spPr/>
      <dgm:t>
        <a:bodyPr/>
        <a:lstStyle/>
        <a:p>
          <a:endParaRPr lang="en-GB"/>
        </a:p>
      </dgm:t>
    </dgm:pt>
    <dgm:pt modelId="{D6394FD8-9D70-458D-A253-0C06DD89C286}" type="pres">
      <dgm:prSet presAssocID="{5B466C91-E498-424F-BB03-A4BF7184FBB0}" presName="parTrans" presStyleLbl="sibTrans2D1" presStyleIdx="7" presStyleCnt="8"/>
      <dgm:spPr/>
      <dgm:t>
        <a:bodyPr/>
        <a:lstStyle/>
        <a:p>
          <a:endParaRPr lang="en-GB"/>
        </a:p>
      </dgm:t>
    </dgm:pt>
    <dgm:pt modelId="{3CC38252-F186-49BD-A107-E31DA2B4928B}" type="pres">
      <dgm:prSet presAssocID="{5B466C91-E498-424F-BB03-A4BF7184FBB0}" presName="connectorText" presStyleLbl="sibTrans2D1" presStyleIdx="7" presStyleCnt="8"/>
      <dgm:spPr/>
      <dgm:t>
        <a:bodyPr/>
        <a:lstStyle/>
        <a:p>
          <a:endParaRPr lang="en-GB"/>
        </a:p>
      </dgm:t>
    </dgm:pt>
    <dgm:pt modelId="{7FE57F02-129C-447E-9338-2FB9FECFFD2D}" type="pres">
      <dgm:prSet presAssocID="{6F18EE7F-E256-4F0E-8207-BDC4B0A165D3}" presName="node" presStyleLbl="node1" presStyleIdx="7" presStyleCnt="8">
        <dgm:presLayoutVars>
          <dgm:bulletEnabled val="1"/>
        </dgm:presLayoutVars>
      </dgm:prSet>
      <dgm:spPr/>
      <dgm:t>
        <a:bodyPr/>
        <a:lstStyle/>
        <a:p>
          <a:endParaRPr lang="en-GB"/>
        </a:p>
      </dgm:t>
    </dgm:pt>
  </dgm:ptLst>
  <dgm:cxnLst>
    <dgm:cxn modelId="{BD4A6BE9-BBFF-4A34-845F-FBCB7815F2FD}" type="presOf" srcId="{8839B34B-5D9A-4269-AB58-701FB279CC1B}" destId="{EB79F129-C8DA-44A0-B7A1-6E93BA9E83F1}" srcOrd="1" destOrd="0" presId="urn:microsoft.com/office/officeart/2005/8/layout/radial5"/>
    <dgm:cxn modelId="{C66A455C-8DC5-4519-BA52-7CCDF4D67138}" type="presOf" srcId="{5B466C91-E498-424F-BB03-A4BF7184FBB0}" destId="{3CC38252-F186-49BD-A107-E31DA2B4928B}" srcOrd="1" destOrd="0" presId="urn:microsoft.com/office/officeart/2005/8/layout/radial5"/>
    <dgm:cxn modelId="{29E00305-1510-4B07-BD91-AA28CF950968}" type="presOf" srcId="{F91B81B7-0F65-4EF8-A8C9-79E5644A105C}" destId="{F4FC2AE2-5F86-4D2B-89ED-2B979BE47F42}" srcOrd="0" destOrd="0" presId="urn:microsoft.com/office/officeart/2005/8/layout/radial5"/>
    <dgm:cxn modelId="{28F8FC98-B358-4E2B-90F6-91C9536AB96D}" type="presOf" srcId="{21B75AE0-9CD9-45AD-9FE3-E1CA54C2454A}" destId="{F922E0E4-BB0B-4E4B-AC2C-E72A396C23CC}" srcOrd="0" destOrd="0" presId="urn:microsoft.com/office/officeart/2005/8/layout/radial5"/>
    <dgm:cxn modelId="{10E41105-749B-482F-930C-51565E4DA6D2}" type="presOf" srcId="{0FF3B4DB-4EB7-4BB0-B246-02EBA9119D79}" destId="{B2927D6B-5C7A-4339-8991-141360B2A17D}" srcOrd="1" destOrd="0" presId="urn:microsoft.com/office/officeart/2005/8/layout/radial5"/>
    <dgm:cxn modelId="{71CC4688-D611-4709-9F86-0865E017BCF2}" type="presOf" srcId="{4817D06D-A29A-4F0F-A60E-72563D14ED4B}" destId="{C41F5C07-9F1E-47E5-821D-A4D654E8F78F}" srcOrd="0" destOrd="0" presId="urn:microsoft.com/office/officeart/2005/8/layout/radial5"/>
    <dgm:cxn modelId="{D34A537E-FDF2-4718-8399-DE31A94FF908}" type="presOf" srcId="{BC0125A0-3475-442B-B7D6-3278AEF5830B}" destId="{E26D1E53-5141-433B-9AE0-3B1216D48C61}" srcOrd="1" destOrd="0" presId="urn:microsoft.com/office/officeart/2005/8/layout/radial5"/>
    <dgm:cxn modelId="{E684CA88-9499-4F36-ADF7-29B1DCA75EC0}" type="presOf" srcId="{9C272BBF-DA1C-4679-A78D-EA36DCB09B7D}" destId="{393C5DB5-F033-4123-9E0B-F185DA790AA3}" srcOrd="1" destOrd="0" presId="urn:microsoft.com/office/officeart/2005/8/layout/radial5"/>
    <dgm:cxn modelId="{FC9BD0FD-5188-4BBE-90BC-740BB9F51489}" type="presOf" srcId="{2EE83BCD-86D1-4C4F-9BE8-57FF62F6107B}" destId="{F089B580-637C-4B47-83DE-CACCB48E66DE}" srcOrd="0" destOrd="0" presId="urn:microsoft.com/office/officeart/2005/8/layout/radial5"/>
    <dgm:cxn modelId="{1C14237B-0B87-450D-BD53-8E1BED135BCC}" type="presOf" srcId="{0FF3B4DB-4EB7-4BB0-B246-02EBA9119D79}" destId="{A4892E6C-9A86-4109-9882-721CF758103C}" srcOrd="0" destOrd="0" presId="urn:microsoft.com/office/officeart/2005/8/layout/radial5"/>
    <dgm:cxn modelId="{A9E11552-F244-4D4F-A014-855D3C44FB1B}" type="presOf" srcId="{B4A903D4-DEAF-4094-9EDC-FA480BDC13C0}" destId="{0C7D1F5D-B693-4886-89E2-23668AD6D0B1}" srcOrd="1" destOrd="0" presId="urn:microsoft.com/office/officeart/2005/8/layout/radial5"/>
    <dgm:cxn modelId="{1E0CF83A-1F11-4586-9068-BC69F4797036}" type="presOf" srcId="{9C272BBF-DA1C-4679-A78D-EA36DCB09B7D}" destId="{B06D8806-F430-4C20-ABFA-7E02B6CB6720}" srcOrd="0" destOrd="0" presId="urn:microsoft.com/office/officeart/2005/8/layout/radial5"/>
    <dgm:cxn modelId="{9679D47B-D325-4A2C-B3DC-536508F3C9B2}" type="presOf" srcId="{843D0302-A06C-45FF-99AB-D6B332E09BAF}" destId="{173C320F-D6C7-46B1-9CD9-2F8FD6F1F222}" srcOrd="0" destOrd="0" presId="urn:microsoft.com/office/officeart/2005/8/layout/radial5"/>
    <dgm:cxn modelId="{49FF7857-D467-446B-9545-AEF7D5AF9CA1}" srcId="{4817D06D-A29A-4F0F-A60E-72563D14ED4B}" destId="{2EE83BCD-86D1-4C4F-9BE8-57FF62F6107B}" srcOrd="6" destOrd="0" parTransId="{B4A903D4-DEAF-4094-9EDC-FA480BDC13C0}" sibTransId="{1E487C1D-85B9-4043-A559-467C47B760AA}"/>
    <dgm:cxn modelId="{2498DEFA-EC44-4922-8AFF-EB647FB1729C}" srcId="{DCA5D5CB-F728-4C29-9901-86218E52E5A4}" destId="{4817D06D-A29A-4F0F-A60E-72563D14ED4B}" srcOrd="0" destOrd="0" parTransId="{57658942-583C-4848-B00D-1175F800391E}" sibTransId="{29CC2FC1-6DDA-47C4-A2B1-FCE4FE548CC1}"/>
    <dgm:cxn modelId="{1827F59E-5364-413B-A967-3B657E634C36}" srcId="{4817D06D-A29A-4F0F-A60E-72563D14ED4B}" destId="{6F18EE7F-E256-4F0E-8207-BDC4B0A165D3}" srcOrd="7" destOrd="0" parTransId="{5B466C91-E498-424F-BB03-A4BF7184FBB0}" sibTransId="{ECDF5E2E-89B4-47A7-BCD7-92D54E000C88}"/>
    <dgm:cxn modelId="{82FF923A-8DD4-4496-A158-5E4587DB2328}" type="presOf" srcId="{BC0125A0-3475-442B-B7D6-3278AEF5830B}" destId="{9D049DDB-22AA-4910-8C71-C40FCC16DA8E}" srcOrd="0" destOrd="0" presId="urn:microsoft.com/office/officeart/2005/8/layout/radial5"/>
    <dgm:cxn modelId="{FBD630CA-C354-408D-A163-9EB167B0CDB9}" type="presOf" srcId="{21B75AE0-9CD9-45AD-9FE3-E1CA54C2454A}" destId="{E00E242F-0107-42B1-B81E-EE79A9C3C1ED}" srcOrd="1" destOrd="0" presId="urn:microsoft.com/office/officeart/2005/8/layout/radial5"/>
    <dgm:cxn modelId="{86DF80A3-4AE2-4CD9-B447-B1E022C7A63F}" srcId="{4817D06D-A29A-4F0F-A60E-72563D14ED4B}" destId="{F91B81B7-0F65-4EF8-A8C9-79E5644A105C}" srcOrd="0" destOrd="0" parTransId="{BC0125A0-3475-442B-B7D6-3278AEF5830B}" sibTransId="{F0B6FE5B-0D8F-4704-8AEC-943B03EDD0A8}"/>
    <dgm:cxn modelId="{A7E58F1C-E61B-4D47-93D9-2954B1A044A5}" srcId="{4817D06D-A29A-4F0F-A60E-72563D14ED4B}" destId="{1F0F6F1E-C93E-41C1-95DB-EEE65EEAA09B}" srcOrd="4" destOrd="0" parTransId="{0FF3B4DB-4EB7-4BB0-B246-02EBA9119D79}" sibTransId="{E78E1F72-E120-4A82-8567-563D86084154}"/>
    <dgm:cxn modelId="{23C5D662-85A5-47F6-9677-BFD775E4E471}" type="presOf" srcId="{B4A903D4-DEAF-4094-9EDC-FA480BDC13C0}" destId="{D7A0A542-D045-4C89-89E5-F96E1780892A}" srcOrd="0" destOrd="0" presId="urn:microsoft.com/office/officeart/2005/8/layout/radial5"/>
    <dgm:cxn modelId="{3E890EFF-F94E-4ED3-BFDE-4475C1BA793E}" type="presOf" srcId="{DCA5D5CB-F728-4C29-9901-86218E52E5A4}" destId="{3C5D3202-BC6E-4778-9E2A-D82C7CED4BF1}" srcOrd="0" destOrd="0" presId="urn:microsoft.com/office/officeart/2005/8/layout/radial5"/>
    <dgm:cxn modelId="{F3CE6914-E39E-4C75-8C58-BE57CD0A17BE}" type="presOf" srcId="{41752A2D-3624-4BA6-A84B-7BDD653439EB}" destId="{E68401DC-B629-4F7A-B23B-19958134E4FF}" srcOrd="0" destOrd="0" presId="urn:microsoft.com/office/officeart/2005/8/layout/radial5"/>
    <dgm:cxn modelId="{8C036EEF-BD55-447C-990C-6468EFEA1D99}" type="presOf" srcId="{5B466C91-E498-424F-BB03-A4BF7184FBB0}" destId="{D6394FD8-9D70-458D-A253-0C06DD89C286}" srcOrd="0" destOrd="0" presId="urn:microsoft.com/office/officeart/2005/8/layout/radial5"/>
    <dgm:cxn modelId="{B4161B9D-427C-4541-AED5-3751A560EA02}" type="presOf" srcId="{240A1DB6-34D0-42DF-9DDC-2A721F6EB29C}" destId="{7C05A6ED-231F-4CAC-A873-93A748893551}" srcOrd="0" destOrd="0" presId="urn:microsoft.com/office/officeart/2005/8/layout/radial5"/>
    <dgm:cxn modelId="{CD0C9CAB-A80E-4B6D-8B51-97380BD5C7B2}" srcId="{4817D06D-A29A-4F0F-A60E-72563D14ED4B}" destId="{EB1AC392-8442-4555-B433-547A1C3088C8}" srcOrd="5" destOrd="0" parTransId="{8839B34B-5D9A-4269-AB58-701FB279CC1B}" sibTransId="{83EF624E-A777-4A8E-B0D6-8A1824A3B685}"/>
    <dgm:cxn modelId="{D77EAE77-0053-4A2A-B123-F5CB020C9AA8}" srcId="{4817D06D-A29A-4F0F-A60E-72563D14ED4B}" destId="{BA3E43BA-EEA6-420C-A939-5033D77573D8}" srcOrd="1" destOrd="0" parTransId="{41752A2D-3624-4BA6-A84B-7BDD653439EB}" sibTransId="{B97F55F1-D5DF-4718-8874-B5CEA03C3443}"/>
    <dgm:cxn modelId="{3404B37E-9868-49EA-A8F4-E318C22B5B78}" srcId="{4817D06D-A29A-4F0F-A60E-72563D14ED4B}" destId="{240A1DB6-34D0-42DF-9DDC-2A721F6EB29C}" srcOrd="3" destOrd="0" parTransId="{21B75AE0-9CD9-45AD-9FE3-E1CA54C2454A}" sibTransId="{66EDD05B-47C8-4401-8AF2-E8CD76A057B2}"/>
    <dgm:cxn modelId="{63FEE819-79BC-4C76-B204-4BA47A125AB1}" type="presOf" srcId="{8839B34B-5D9A-4269-AB58-701FB279CC1B}" destId="{525D639D-F06A-4871-AAB9-06F5B3B5C50B}" srcOrd="0" destOrd="0" presId="urn:microsoft.com/office/officeart/2005/8/layout/radial5"/>
    <dgm:cxn modelId="{3A5C0BB1-5215-49DD-9ACD-14443FD42473}" type="presOf" srcId="{1F0F6F1E-C93E-41C1-95DB-EEE65EEAA09B}" destId="{B87E4865-4997-4F52-87BE-2DB336BF766A}" srcOrd="0" destOrd="0" presId="urn:microsoft.com/office/officeart/2005/8/layout/radial5"/>
    <dgm:cxn modelId="{74276E17-C4EF-424A-870F-F13B9C48D2E2}" type="presOf" srcId="{6F18EE7F-E256-4F0E-8207-BDC4B0A165D3}" destId="{7FE57F02-129C-447E-9338-2FB9FECFFD2D}" srcOrd="0" destOrd="0" presId="urn:microsoft.com/office/officeart/2005/8/layout/radial5"/>
    <dgm:cxn modelId="{6CB72227-0877-45C4-BA39-98A8BE9EA461}" type="presOf" srcId="{EB1AC392-8442-4555-B433-547A1C3088C8}" destId="{1660A09B-0DBB-43B1-9A3C-46CF42FF5047}" srcOrd="0" destOrd="0" presId="urn:microsoft.com/office/officeart/2005/8/layout/radial5"/>
    <dgm:cxn modelId="{9BA6816D-DD32-4B20-AD0B-6E68AA743437}" type="presOf" srcId="{41752A2D-3624-4BA6-A84B-7BDD653439EB}" destId="{3D943D04-DB9E-451A-A75F-39A3D407A9FD}" srcOrd="1" destOrd="0" presId="urn:microsoft.com/office/officeart/2005/8/layout/radial5"/>
    <dgm:cxn modelId="{78788542-FDE7-47F2-9267-161EC815FFF8}" type="presOf" srcId="{BA3E43BA-EEA6-420C-A939-5033D77573D8}" destId="{0BBA3406-ECF3-4D70-BF46-110E82606F72}" srcOrd="0" destOrd="0" presId="urn:microsoft.com/office/officeart/2005/8/layout/radial5"/>
    <dgm:cxn modelId="{51CB3A3B-3BE6-4773-9AE9-6522919DE8DC}" srcId="{4817D06D-A29A-4F0F-A60E-72563D14ED4B}" destId="{843D0302-A06C-45FF-99AB-D6B332E09BAF}" srcOrd="2" destOrd="0" parTransId="{9C272BBF-DA1C-4679-A78D-EA36DCB09B7D}" sibTransId="{CD92F5B3-5889-412C-AFC2-48D48086A897}"/>
    <dgm:cxn modelId="{B3F6817C-4D35-4CCB-B8E2-910DECF2C31E}" type="presParOf" srcId="{3C5D3202-BC6E-4778-9E2A-D82C7CED4BF1}" destId="{C41F5C07-9F1E-47E5-821D-A4D654E8F78F}" srcOrd="0" destOrd="0" presId="urn:microsoft.com/office/officeart/2005/8/layout/radial5"/>
    <dgm:cxn modelId="{3709C624-E329-4B0F-A749-B4E9E2249407}" type="presParOf" srcId="{3C5D3202-BC6E-4778-9E2A-D82C7CED4BF1}" destId="{9D049DDB-22AA-4910-8C71-C40FCC16DA8E}" srcOrd="1" destOrd="0" presId="urn:microsoft.com/office/officeart/2005/8/layout/radial5"/>
    <dgm:cxn modelId="{043761E9-1642-42C8-94DB-5CAA7E6B89B2}" type="presParOf" srcId="{9D049DDB-22AA-4910-8C71-C40FCC16DA8E}" destId="{E26D1E53-5141-433B-9AE0-3B1216D48C61}" srcOrd="0" destOrd="0" presId="urn:microsoft.com/office/officeart/2005/8/layout/radial5"/>
    <dgm:cxn modelId="{6DC98914-A01C-46BD-A5AD-C8DDA29C47C6}" type="presParOf" srcId="{3C5D3202-BC6E-4778-9E2A-D82C7CED4BF1}" destId="{F4FC2AE2-5F86-4D2B-89ED-2B979BE47F42}" srcOrd="2" destOrd="0" presId="urn:microsoft.com/office/officeart/2005/8/layout/radial5"/>
    <dgm:cxn modelId="{F8AB87D4-D482-4616-B0CC-8B823C6C8086}" type="presParOf" srcId="{3C5D3202-BC6E-4778-9E2A-D82C7CED4BF1}" destId="{E68401DC-B629-4F7A-B23B-19958134E4FF}" srcOrd="3" destOrd="0" presId="urn:microsoft.com/office/officeart/2005/8/layout/radial5"/>
    <dgm:cxn modelId="{50923373-C594-49D8-9353-12C4757DE356}" type="presParOf" srcId="{E68401DC-B629-4F7A-B23B-19958134E4FF}" destId="{3D943D04-DB9E-451A-A75F-39A3D407A9FD}" srcOrd="0" destOrd="0" presId="urn:microsoft.com/office/officeart/2005/8/layout/radial5"/>
    <dgm:cxn modelId="{8560A0A0-FE2C-4D04-A65A-467B97B080C3}" type="presParOf" srcId="{3C5D3202-BC6E-4778-9E2A-D82C7CED4BF1}" destId="{0BBA3406-ECF3-4D70-BF46-110E82606F72}" srcOrd="4" destOrd="0" presId="urn:microsoft.com/office/officeart/2005/8/layout/radial5"/>
    <dgm:cxn modelId="{9FE15D5C-5A6E-43B6-A12C-D083A41F662E}" type="presParOf" srcId="{3C5D3202-BC6E-4778-9E2A-D82C7CED4BF1}" destId="{B06D8806-F430-4C20-ABFA-7E02B6CB6720}" srcOrd="5" destOrd="0" presId="urn:microsoft.com/office/officeart/2005/8/layout/radial5"/>
    <dgm:cxn modelId="{19D59CD7-EBC2-4477-8D35-26EB8C674B86}" type="presParOf" srcId="{B06D8806-F430-4C20-ABFA-7E02B6CB6720}" destId="{393C5DB5-F033-4123-9E0B-F185DA790AA3}" srcOrd="0" destOrd="0" presId="urn:microsoft.com/office/officeart/2005/8/layout/radial5"/>
    <dgm:cxn modelId="{60D73978-85B1-42E2-AA88-7E96C171731E}" type="presParOf" srcId="{3C5D3202-BC6E-4778-9E2A-D82C7CED4BF1}" destId="{173C320F-D6C7-46B1-9CD9-2F8FD6F1F222}" srcOrd="6" destOrd="0" presId="urn:microsoft.com/office/officeart/2005/8/layout/radial5"/>
    <dgm:cxn modelId="{D17277FB-52DC-4314-A197-4FCDCE92D839}" type="presParOf" srcId="{3C5D3202-BC6E-4778-9E2A-D82C7CED4BF1}" destId="{F922E0E4-BB0B-4E4B-AC2C-E72A396C23CC}" srcOrd="7" destOrd="0" presId="urn:microsoft.com/office/officeart/2005/8/layout/radial5"/>
    <dgm:cxn modelId="{1E1F228C-90F9-4539-9CF7-40BF86445381}" type="presParOf" srcId="{F922E0E4-BB0B-4E4B-AC2C-E72A396C23CC}" destId="{E00E242F-0107-42B1-B81E-EE79A9C3C1ED}" srcOrd="0" destOrd="0" presId="urn:microsoft.com/office/officeart/2005/8/layout/radial5"/>
    <dgm:cxn modelId="{23850355-CD92-4B5E-AE96-01ABBACB4D17}" type="presParOf" srcId="{3C5D3202-BC6E-4778-9E2A-D82C7CED4BF1}" destId="{7C05A6ED-231F-4CAC-A873-93A748893551}" srcOrd="8" destOrd="0" presId="urn:microsoft.com/office/officeart/2005/8/layout/radial5"/>
    <dgm:cxn modelId="{4E74D5B8-7D8F-47E1-AC1D-541197787E4F}" type="presParOf" srcId="{3C5D3202-BC6E-4778-9E2A-D82C7CED4BF1}" destId="{A4892E6C-9A86-4109-9882-721CF758103C}" srcOrd="9" destOrd="0" presId="urn:microsoft.com/office/officeart/2005/8/layout/radial5"/>
    <dgm:cxn modelId="{FC9D7FC3-FDA7-4DE8-90D6-6860AC056C84}" type="presParOf" srcId="{A4892E6C-9A86-4109-9882-721CF758103C}" destId="{B2927D6B-5C7A-4339-8991-141360B2A17D}" srcOrd="0" destOrd="0" presId="urn:microsoft.com/office/officeart/2005/8/layout/radial5"/>
    <dgm:cxn modelId="{FFBF1E2F-DE94-47F8-AB8E-2005EAE452D6}" type="presParOf" srcId="{3C5D3202-BC6E-4778-9E2A-D82C7CED4BF1}" destId="{B87E4865-4997-4F52-87BE-2DB336BF766A}" srcOrd="10" destOrd="0" presId="urn:microsoft.com/office/officeart/2005/8/layout/radial5"/>
    <dgm:cxn modelId="{F1E417D2-5BBF-49E4-AA18-25F5E4DDF17A}" type="presParOf" srcId="{3C5D3202-BC6E-4778-9E2A-D82C7CED4BF1}" destId="{525D639D-F06A-4871-AAB9-06F5B3B5C50B}" srcOrd="11" destOrd="0" presId="urn:microsoft.com/office/officeart/2005/8/layout/radial5"/>
    <dgm:cxn modelId="{6AEEE56D-AC55-409A-B57B-F62EB2F477E6}" type="presParOf" srcId="{525D639D-F06A-4871-AAB9-06F5B3B5C50B}" destId="{EB79F129-C8DA-44A0-B7A1-6E93BA9E83F1}" srcOrd="0" destOrd="0" presId="urn:microsoft.com/office/officeart/2005/8/layout/radial5"/>
    <dgm:cxn modelId="{5E9FDFFC-42C0-4C33-AE46-474456BEB7EC}" type="presParOf" srcId="{3C5D3202-BC6E-4778-9E2A-D82C7CED4BF1}" destId="{1660A09B-0DBB-43B1-9A3C-46CF42FF5047}" srcOrd="12" destOrd="0" presId="urn:microsoft.com/office/officeart/2005/8/layout/radial5"/>
    <dgm:cxn modelId="{64076417-9652-4F24-A42A-1350546F2F18}" type="presParOf" srcId="{3C5D3202-BC6E-4778-9E2A-D82C7CED4BF1}" destId="{D7A0A542-D045-4C89-89E5-F96E1780892A}" srcOrd="13" destOrd="0" presId="urn:microsoft.com/office/officeart/2005/8/layout/radial5"/>
    <dgm:cxn modelId="{162DEC63-221E-4DD2-99B0-F8E8A894402E}" type="presParOf" srcId="{D7A0A542-D045-4C89-89E5-F96E1780892A}" destId="{0C7D1F5D-B693-4886-89E2-23668AD6D0B1}" srcOrd="0" destOrd="0" presId="urn:microsoft.com/office/officeart/2005/8/layout/radial5"/>
    <dgm:cxn modelId="{8D881654-8256-4187-93E7-1123F9162396}" type="presParOf" srcId="{3C5D3202-BC6E-4778-9E2A-D82C7CED4BF1}" destId="{F089B580-637C-4B47-83DE-CACCB48E66DE}" srcOrd="14" destOrd="0" presId="urn:microsoft.com/office/officeart/2005/8/layout/radial5"/>
    <dgm:cxn modelId="{23DFBE5B-E6F0-4DDB-B9DA-8C3A8EE591C6}" type="presParOf" srcId="{3C5D3202-BC6E-4778-9E2A-D82C7CED4BF1}" destId="{D6394FD8-9D70-458D-A253-0C06DD89C286}" srcOrd="15" destOrd="0" presId="urn:microsoft.com/office/officeart/2005/8/layout/radial5"/>
    <dgm:cxn modelId="{3D984D6A-A169-4DB2-9213-6ACD440D40F9}" type="presParOf" srcId="{D6394FD8-9D70-458D-A253-0C06DD89C286}" destId="{3CC38252-F186-49BD-A107-E31DA2B4928B}" srcOrd="0" destOrd="0" presId="urn:microsoft.com/office/officeart/2005/8/layout/radial5"/>
    <dgm:cxn modelId="{4AE4536E-AF5A-44EA-95FB-ECEDA616035D}" type="presParOf" srcId="{3C5D3202-BC6E-4778-9E2A-D82C7CED4BF1}" destId="{7FE57F02-129C-447E-9338-2FB9FECFFD2D}" srcOrd="16" destOrd="0" presId="urn:microsoft.com/office/officeart/2005/8/layout/radial5"/>
  </dgm:cxnLst>
  <dgm:bg/>
  <dgm:whole/>
  <dgm:extLst>
    <a:ext uri="http://schemas.microsoft.com/office/drawing/2008/diagram">
      <dsp:dataModelExt xmlns:dsp="http://schemas.microsoft.com/office/drawing/2008/diagram" xmlns=""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A11254D-7BEA-426E-8DFB-087C4148EA18}">
      <dgm:prSet phldrT="[Text]"/>
      <dgm:spPr/>
      <dgm:t>
        <a:bodyPr/>
        <a:lstStyle/>
        <a:p>
          <a:pPr algn="l"/>
          <a:r>
            <a:rPr lang="en-GB" dirty="0" smtClean="0"/>
            <a:t>Get Particle Flow Objects</a:t>
          </a:r>
          <a:endParaRPr lang="en-GB" dirty="0"/>
        </a:p>
      </dgm:t>
    </dgm:pt>
    <dgm:pt modelId="{74184706-42C4-4C32-A1EB-B328B4E0C20A}" type="parTrans" cxnId="{FF56A291-9F0F-465D-A27E-A66801F2FCD5}">
      <dgm:prSet/>
      <dgm:spPr/>
      <dgm:t>
        <a:bodyPr/>
        <a:lstStyle/>
        <a:p>
          <a:endParaRPr lang="en-GB"/>
        </a:p>
      </dgm:t>
    </dgm:pt>
    <dgm:pt modelId="{A81B5E14-FBD1-4D6A-9405-E12220FBE01D}" type="sibTrans" cxnId="{FF56A291-9F0F-465D-A27E-A66801F2FCD5}">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226B68B5-66AD-449B-8326-B276DCA76E4E}" type="pres">
      <dgm:prSet presAssocID="{8A11254D-7BEA-426E-8DFB-087C4148EA18}" presName="parentText" presStyleLbl="node1" presStyleIdx="0" presStyleCnt="1" custScaleY="136411">
        <dgm:presLayoutVars>
          <dgm:chMax val="0"/>
          <dgm:bulletEnabled val="1"/>
        </dgm:presLayoutVars>
      </dgm:prSet>
      <dgm:spPr/>
      <dgm:t>
        <a:bodyPr/>
        <a:lstStyle/>
        <a:p>
          <a:endParaRPr lang="en-GB"/>
        </a:p>
      </dgm:t>
    </dgm:pt>
  </dgm:ptLst>
  <dgm:cxnLst>
    <dgm:cxn modelId="{D4AF76C0-B8B4-40B2-8CB5-DB0E9BBFDFD3}" type="presOf" srcId="{8A11254D-7BEA-426E-8DFB-087C4148EA18}" destId="{226B68B5-66AD-449B-8326-B276DCA76E4E}" srcOrd="0" destOrd="0" presId="urn:microsoft.com/office/officeart/2005/8/layout/vList2"/>
    <dgm:cxn modelId="{FF56A291-9F0F-465D-A27E-A66801F2FCD5}" srcId="{4AB4C0F9-5B2E-482C-886F-C5A8CE24E411}" destId="{8A11254D-7BEA-426E-8DFB-087C4148EA18}" srcOrd="0" destOrd="0" parTransId="{74184706-42C4-4C32-A1EB-B328B4E0C20A}" sibTransId="{A81B5E14-FBD1-4D6A-9405-E12220FBE01D}"/>
    <dgm:cxn modelId="{A123312F-CFE0-41CC-BE48-46D59A2B176C}" type="presOf" srcId="{4AB4C0F9-5B2E-482C-886F-C5A8CE24E411}" destId="{B7A36F85-6679-47B6-8DFF-C9F64BAFB02D}" srcOrd="0" destOrd="0" presId="urn:microsoft.com/office/officeart/2005/8/layout/vList2"/>
    <dgm:cxn modelId="{8D5978E5-431E-433D-9C12-79C724C7B882}" type="presParOf" srcId="{B7A36F85-6679-47B6-8DFF-C9F64BAFB02D}" destId="{226B68B5-66AD-449B-8326-B276DCA76E4E}" srcOrd="0" destOrd="0" presId="urn:microsoft.com/office/officeart/2005/8/layout/vList2"/>
  </dgm:cxnLst>
  <dgm:bg/>
  <dgm:whole/>
  <dgm:extLst>
    <a:ext uri="http://schemas.microsoft.com/office/drawing/2008/diagram">
      <dsp:dataModelExt xmlns:dsp="http://schemas.microsoft.com/office/drawing/2008/diagram" xmlns="" relId="rId2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555B30-D007-4E77-A54E-F06AED62D399}">
      <dsp:nvSpPr>
        <dsp:cNvPr id="0" name=""/>
        <dsp:cNvSpPr/>
      </dsp:nvSpPr>
      <dsp:spPr>
        <a:xfrm>
          <a:off x="0" y="25834"/>
          <a:ext cx="768085" cy="1709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Specify Geometry</a:t>
          </a:r>
          <a:endParaRPr lang="en-GB" sz="500" kern="1200" dirty="0"/>
        </a:p>
      </dsp:txBody>
      <dsp:txXfrm>
        <a:off x="0" y="25834"/>
        <a:ext cx="768085" cy="170966"/>
      </dsp:txXfrm>
    </dsp:sp>
    <dsp:sp modelId="{611C2636-8B23-4D73-BAC0-8D2DC8F9D36D}">
      <dsp:nvSpPr>
        <dsp:cNvPr id="0" name=""/>
        <dsp:cNvSpPr/>
      </dsp:nvSpPr>
      <dsp:spPr>
        <a:xfrm>
          <a:off x="0" y="214081"/>
          <a:ext cx="768085" cy="1674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Create Calo Hits</a:t>
          </a:r>
          <a:endParaRPr lang="en-GB" sz="500" kern="1200" dirty="0"/>
        </a:p>
      </dsp:txBody>
      <dsp:txXfrm>
        <a:off x="0" y="214081"/>
        <a:ext cx="768085" cy="167424"/>
      </dsp:txXfrm>
    </dsp:sp>
    <dsp:sp modelId="{334BDCFA-43B5-4705-B245-F61023117DEB}">
      <dsp:nvSpPr>
        <dsp:cNvPr id="0" name=""/>
        <dsp:cNvSpPr/>
      </dsp:nvSpPr>
      <dsp:spPr>
        <a:xfrm>
          <a:off x="0" y="398786"/>
          <a:ext cx="768085" cy="1777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Create Tracks</a:t>
          </a:r>
          <a:endParaRPr lang="en-GB" sz="500" kern="1200" dirty="0"/>
        </a:p>
      </dsp:txBody>
      <dsp:txXfrm>
        <a:off x="0" y="398786"/>
        <a:ext cx="768085" cy="177775"/>
      </dsp:txXfrm>
    </dsp:sp>
    <dsp:sp modelId="{D3ACC73E-6B5E-40EA-AEC0-BD711B4F1E0F}">
      <dsp:nvSpPr>
        <dsp:cNvPr id="0" name=""/>
        <dsp:cNvSpPr/>
      </dsp:nvSpPr>
      <dsp:spPr>
        <a:xfrm>
          <a:off x="0" y="593841"/>
          <a:ext cx="768085" cy="17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Create MC Particles</a:t>
          </a:r>
          <a:endParaRPr lang="en-GB" sz="500" kern="1200" dirty="0"/>
        </a:p>
      </dsp:txBody>
      <dsp:txXfrm>
        <a:off x="0" y="593841"/>
        <a:ext cx="768085" cy="171517"/>
      </dsp:txXfrm>
    </dsp:sp>
    <dsp:sp modelId="{67C62045-3801-45FA-ABF5-C9FC751358FF}">
      <dsp:nvSpPr>
        <dsp:cNvPr id="0" name=""/>
        <dsp:cNvSpPr/>
      </dsp:nvSpPr>
      <dsp:spPr>
        <a:xfrm>
          <a:off x="0" y="782638"/>
          <a:ext cx="768085" cy="1728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Register User Content</a:t>
          </a:r>
          <a:endParaRPr lang="en-GB" sz="500" kern="1200" dirty="0"/>
        </a:p>
      </dsp:txBody>
      <dsp:txXfrm>
        <a:off x="0" y="782638"/>
        <a:ext cx="768085" cy="1728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28080F-36D2-4A06-BD66-DB465F05D3A7}">
      <dsp:nvSpPr>
        <dsp:cNvPr id="0" name=""/>
        <dsp:cNvSpPr/>
      </dsp:nvSpPr>
      <dsp:spPr>
        <a:xfrm>
          <a:off x="0" y="930"/>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Clustering Algorithm</a:t>
          </a:r>
          <a:endParaRPr lang="en-GB" sz="500" kern="1200" dirty="0"/>
        </a:p>
      </dsp:txBody>
      <dsp:txXfrm>
        <a:off x="0" y="930"/>
        <a:ext cx="768086" cy="171108"/>
      </dsp:txXfrm>
    </dsp:sp>
    <dsp:sp modelId="{F0A05BE6-37C1-4456-BF54-59F3F55DF8D6}">
      <dsp:nvSpPr>
        <dsp:cNvPr id="0" name=""/>
        <dsp:cNvSpPr/>
      </dsp:nvSpPr>
      <dsp:spPr>
        <a:xfrm>
          <a:off x="0" y="172038"/>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172038"/>
        <a:ext cx="768086" cy="71329"/>
      </dsp:txXfrm>
    </dsp:sp>
    <dsp:sp modelId="{611C2636-8B23-4D73-BAC0-8D2DC8F9D36D}">
      <dsp:nvSpPr>
        <dsp:cNvPr id="0" name=""/>
        <dsp:cNvSpPr/>
      </dsp:nvSpPr>
      <dsp:spPr>
        <a:xfrm>
          <a:off x="0" y="243368"/>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Topological Association Algorithms</a:t>
          </a:r>
          <a:endParaRPr lang="en-GB" sz="500" kern="1200" dirty="0"/>
        </a:p>
      </dsp:txBody>
      <dsp:txXfrm>
        <a:off x="0" y="243368"/>
        <a:ext cx="768086" cy="171108"/>
      </dsp:txXfrm>
    </dsp:sp>
    <dsp:sp modelId="{6D07CBF8-C8B5-4646-85B2-23AF8814766D}">
      <dsp:nvSpPr>
        <dsp:cNvPr id="0" name=""/>
        <dsp:cNvSpPr/>
      </dsp:nvSpPr>
      <dsp:spPr>
        <a:xfrm>
          <a:off x="0" y="414476"/>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414476"/>
        <a:ext cx="768086" cy="71329"/>
      </dsp:txXfrm>
    </dsp:sp>
    <dsp:sp modelId="{DB0091BD-D445-49D3-A49B-B601A94B71EC}">
      <dsp:nvSpPr>
        <dsp:cNvPr id="0" name=""/>
        <dsp:cNvSpPr/>
      </dsp:nvSpPr>
      <dsp:spPr>
        <a:xfrm>
          <a:off x="0" y="482633"/>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Statistical Reclustering Algorithm</a:t>
          </a:r>
          <a:endParaRPr lang="en-GB" sz="500" kern="1200" dirty="0"/>
        </a:p>
      </dsp:txBody>
      <dsp:txXfrm>
        <a:off x="0" y="482633"/>
        <a:ext cx="768086" cy="171108"/>
      </dsp:txXfrm>
    </dsp:sp>
    <dsp:sp modelId="{FECD796B-47F1-4713-85AD-E9C400813CBC}">
      <dsp:nvSpPr>
        <dsp:cNvPr id="0" name=""/>
        <dsp:cNvSpPr/>
      </dsp:nvSpPr>
      <dsp:spPr>
        <a:xfrm>
          <a:off x="0" y="656914"/>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656914"/>
        <a:ext cx="768086" cy="71329"/>
      </dsp:txXfrm>
    </dsp:sp>
    <dsp:sp modelId="{DF37CFAB-AE99-43A0-9160-6FE90A41CC84}">
      <dsp:nvSpPr>
        <dsp:cNvPr id="0" name=""/>
        <dsp:cNvSpPr/>
      </dsp:nvSpPr>
      <dsp:spPr>
        <a:xfrm>
          <a:off x="0" y="728243"/>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Photon Recovery</a:t>
          </a:r>
          <a:br>
            <a:rPr lang="en-GB" sz="500" kern="1200" dirty="0" smtClean="0"/>
          </a:br>
          <a:r>
            <a:rPr lang="en-GB" sz="500" kern="1200" dirty="0" smtClean="0"/>
            <a:t>Algorithm</a:t>
          </a:r>
          <a:endParaRPr lang="en-GB" sz="500" kern="1200" dirty="0"/>
        </a:p>
      </dsp:txBody>
      <dsp:txXfrm>
        <a:off x="0" y="728243"/>
        <a:ext cx="768086" cy="171108"/>
      </dsp:txXfrm>
    </dsp:sp>
    <dsp:sp modelId="{54F632EB-D135-4DB3-A070-4CD4D04816FB}">
      <dsp:nvSpPr>
        <dsp:cNvPr id="0" name=""/>
        <dsp:cNvSpPr/>
      </dsp:nvSpPr>
      <dsp:spPr>
        <a:xfrm>
          <a:off x="0" y="899352"/>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899352"/>
        <a:ext cx="768086" cy="71329"/>
      </dsp:txXfrm>
    </dsp:sp>
    <dsp:sp modelId="{77C61BC1-5555-4590-9ED1-30919278D04F}">
      <dsp:nvSpPr>
        <dsp:cNvPr id="0" name=""/>
        <dsp:cNvSpPr/>
      </dsp:nvSpPr>
      <dsp:spPr>
        <a:xfrm>
          <a:off x="0" y="970681"/>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Fragment Removal Algorithms</a:t>
          </a:r>
          <a:endParaRPr lang="en-GB" sz="500" kern="1200" dirty="0"/>
        </a:p>
      </dsp:txBody>
      <dsp:txXfrm>
        <a:off x="0" y="970681"/>
        <a:ext cx="768086" cy="171108"/>
      </dsp:txXfrm>
    </dsp:sp>
    <dsp:sp modelId="{0BAFCE2C-E0F9-46D4-AE69-100CA2C719A5}">
      <dsp:nvSpPr>
        <dsp:cNvPr id="0" name=""/>
        <dsp:cNvSpPr/>
      </dsp:nvSpPr>
      <dsp:spPr>
        <a:xfrm>
          <a:off x="0" y="1141790"/>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1141790"/>
        <a:ext cx="768086" cy="71329"/>
      </dsp:txXfrm>
    </dsp:sp>
    <dsp:sp modelId="{AE54F841-3CD4-4047-B8F3-6BAEE3A34702}">
      <dsp:nvSpPr>
        <dsp:cNvPr id="0" name=""/>
        <dsp:cNvSpPr/>
      </dsp:nvSpPr>
      <dsp:spPr>
        <a:xfrm>
          <a:off x="0" y="1213119"/>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Track-cluster Association Algorithms</a:t>
          </a:r>
          <a:endParaRPr lang="en-GB" sz="500" kern="1200" dirty="0"/>
        </a:p>
      </dsp:txBody>
      <dsp:txXfrm>
        <a:off x="0" y="1213119"/>
        <a:ext cx="768086" cy="171108"/>
      </dsp:txXfrm>
    </dsp:sp>
    <dsp:sp modelId="{1FA187A7-8ED3-47FE-B9A2-594EC1AE9122}">
      <dsp:nvSpPr>
        <dsp:cNvPr id="0" name=""/>
        <dsp:cNvSpPr/>
      </dsp:nvSpPr>
      <dsp:spPr>
        <a:xfrm>
          <a:off x="0" y="1384227"/>
          <a:ext cx="768086" cy="71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7"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kern="1200" dirty="0"/>
        </a:p>
      </dsp:txBody>
      <dsp:txXfrm>
        <a:off x="0" y="1384227"/>
        <a:ext cx="768086" cy="71329"/>
      </dsp:txXfrm>
    </dsp:sp>
    <dsp:sp modelId="{59EBB4E3-8586-4883-AEEC-16A1F6E99EBF}">
      <dsp:nvSpPr>
        <dsp:cNvPr id="0" name=""/>
        <dsp:cNvSpPr/>
      </dsp:nvSpPr>
      <dsp:spPr>
        <a:xfrm>
          <a:off x="0" y="1455557"/>
          <a:ext cx="768086" cy="171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GB" sz="500" kern="1200" dirty="0" smtClean="0"/>
            <a:t>PFO Construction Algorithm</a:t>
          </a:r>
          <a:endParaRPr lang="en-GB" sz="500" kern="1200" dirty="0"/>
        </a:p>
      </dsp:txBody>
      <dsp:txXfrm>
        <a:off x="0" y="1455557"/>
        <a:ext cx="768086" cy="17110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1F5C07-9F1E-47E5-821D-A4D654E8F78F}">
      <dsp:nvSpPr>
        <dsp:cNvPr id="0" name=""/>
        <dsp:cNvSpPr/>
      </dsp:nvSpPr>
      <dsp:spPr>
        <a:xfrm>
          <a:off x="742551" y="484608"/>
          <a:ext cx="326926" cy="326926"/>
        </a:xfrm>
        <a:prstGeom prst="ellipse">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b="1" kern="1200" dirty="0" smtClean="0"/>
            <a:t>Pandora</a:t>
          </a:r>
          <a:endParaRPr lang="en-GB" sz="400" b="1" kern="1200" dirty="0"/>
        </a:p>
      </dsp:txBody>
      <dsp:txXfrm>
        <a:off x="742551" y="484608"/>
        <a:ext cx="326926" cy="326926"/>
      </dsp:txXfrm>
    </dsp:sp>
    <dsp:sp modelId="{9D049DDB-22AA-4910-8C71-C40FCC16DA8E}">
      <dsp:nvSpPr>
        <dsp:cNvPr id="0" name=""/>
        <dsp:cNvSpPr/>
      </dsp:nvSpPr>
      <dsp:spPr>
        <a:xfrm rot="16200000">
          <a:off x="855849" y="337219"/>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6200000">
        <a:off x="855849" y="337219"/>
        <a:ext cx="100330" cy="111154"/>
      </dsp:txXfrm>
    </dsp:sp>
    <dsp:sp modelId="{F4FC2AE2-5F86-4D2B-89ED-2B979BE47F42}">
      <dsp:nvSpPr>
        <dsp:cNvPr id="0" name=""/>
        <dsp:cNvSpPr/>
      </dsp:nvSpPr>
      <dsp:spPr>
        <a:xfrm>
          <a:off x="758898" y="1071"/>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Alg</a:t>
          </a:r>
          <a:br>
            <a:rPr lang="en-GB" sz="400" kern="1200" dirty="0" smtClean="0"/>
          </a:br>
          <a:r>
            <a:rPr lang="en-GB" sz="400" kern="1200" dirty="0" smtClean="0"/>
            <a:t>Manager</a:t>
          </a:r>
          <a:endParaRPr lang="en-GB" sz="400" kern="1200" dirty="0"/>
        </a:p>
      </dsp:txBody>
      <dsp:txXfrm>
        <a:off x="758898" y="1071"/>
        <a:ext cx="294233" cy="294233"/>
      </dsp:txXfrm>
    </dsp:sp>
    <dsp:sp modelId="{E68401DC-B629-4F7A-B23B-19958134E4FF}">
      <dsp:nvSpPr>
        <dsp:cNvPr id="0" name=""/>
        <dsp:cNvSpPr/>
      </dsp:nvSpPr>
      <dsp:spPr>
        <a:xfrm rot="18900000">
          <a:off x="1036356" y="411987"/>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8900000">
        <a:off x="1036356" y="411987"/>
        <a:ext cx="100330" cy="111154"/>
      </dsp:txXfrm>
    </dsp:sp>
    <dsp:sp modelId="{0BBA3406-ECF3-4D70-BF46-110E82606F72}">
      <dsp:nvSpPr>
        <dsp:cNvPr id="0" name=""/>
        <dsp:cNvSpPr/>
      </dsp:nvSpPr>
      <dsp:spPr>
        <a:xfrm>
          <a:off x="1112369" y="147484"/>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Calo Hit Manager</a:t>
          </a:r>
          <a:endParaRPr lang="en-GB" sz="400" kern="1200" dirty="0"/>
        </a:p>
      </dsp:txBody>
      <dsp:txXfrm>
        <a:off x="1112369" y="147484"/>
        <a:ext cx="294233" cy="294233"/>
      </dsp:txXfrm>
    </dsp:sp>
    <dsp:sp modelId="{B06D8806-F430-4C20-ABFA-7E02B6CB6720}">
      <dsp:nvSpPr>
        <dsp:cNvPr id="0" name=""/>
        <dsp:cNvSpPr/>
      </dsp:nvSpPr>
      <dsp:spPr>
        <a:xfrm>
          <a:off x="1111124" y="592494"/>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1111124" y="592494"/>
        <a:ext cx="100330" cy="111154"/>
      </dsp:txXfrm>
    </dsp:sp>
    <dsp:sp modelId="{173C320F-D6C7-46B1-9CD9-2F8FD6F1F222}">
      <dsp:nvSpPr>
        <dsp:cNvPr id="0" name=""/>
        <dsp:cNvSpPr/>
      </dsp:nvSpPr>
      <dsp:spPr>
        <a:xfrm>
          <a:off x="1258781" y="500955"/>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Cluster Manager</a:t>
          </a:r>
          <a:endParaRPr lang="en-GB" sz="400" kern="1200" dirty="0"/>
        </a:p>
      </dsp:txBody>
      <dsp:txXfrm>
        <a:off x="1258781" y="500955"/>
        <a:ext cx="294233" cy="294233"/>
      </dsp:txXfrm>
    </dsp:sp>
    <dsp:sp modelId="{F922E0E4-BB0B-4E4B-AC2C-E72A396C23CC}">
      <dsp:nvSpPr>
        <dsp:cNvPr id="0" name=""/>
        <dsp:cNvSpPr/>
      </dsp:nvSpPr>
      <dsp:spPr>
        <a:xfrm rot="2700000">
          <a:off x="1036356" y="773001"/>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2700000">
        <a:off x="1036356" y="773001"/>
        <a:ext cx="100330" cy="111154"/>
      </dsp:txXfrm>
    </dsp:sp>
    <dsp:sp modelId="{7C05A6ED-231F-4CAC-A873-93A748893551}">
      <dsp:nvSpPr>
        <dsp:cNvPr id="0" name=""/>
        <dsp:cNvSpPr/>
      </dsp:nvSpPr>
      <dsp:spPr>
        <a:xfrm>
          <a:off x="1112369" y="854426"/>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MC Manager</a:t>
          </a:r>
          <a:endParaRPr lang="en-GB" sz="400" kern="1200" dirty="0"/>
        </a:p>
      </dsp:txBody>
      <dsp:txXfrm>
        <a:off x="1112369" y="854426"/>
        <a:ext cx="294233" cy="294233"/>
      </dsp:txXfrm>
    </dsp:sp>
    <dsp:sp modelId="{A4892E6C-9A86-4109-9882-721CF758103C}">
      <dsp:nvSpPr>
        <dsp:cNvPr id="0" name=""/>
        <dsp:cNvSpPr/>
      </dsp:nvSpPr>
      <dsp:spPr>
        <a:xfrm rot="5400000">
          <a:off x="855849" y="847769"/>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5400000">
        <a:off x="855849" y="847769"/>
        <a:ext cx="100330" cy="111154"/>
      </dsp:txXfrm>
    </dsp:sp>
    <dsp:sp modelId="{B87E4865-4997-4F52-87BE-2DB336BF766A}">
      <dsp:nvSpPr>
        <dsp:cNvPr id="0" name=""/>
        <dsp:cNvSpPr/>
      </dsp:nvSpPr>
      <dsp:spPr>
        <a:xfrm>
          <a:off x="758898" y="1000838"/>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Geometry Helper</a:t>
          </a:r>
          <a:endParaRPr lang="en-GB" sz="400" kern="1200" dirty="0"/>
        </a:p>
      </dsp:txBody>
      <dsp:txXfrm>
        <a:off x="758898" y="1000838"/>
        <a:ext cx="294233" cy="294233"/>
      </dsp:txXfrm>
    </dsp:sp>
    <dsp:sp modelId="{525D639D-F06A-4871-AAB9-06F5B3B5C50B}">
      <dsp:nvSpPr>
        <dsp:cNvPr id="0" name=""/>
        <dsp:cNvSpPr/>
      </dsp:nvSpPr>
      <dsp:spPr>
        <a:xfrm rot="8100000">
          <a:off x="675342" y="773001"/>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8100000">
        <a:off x="675342" y="773001"/>
        <a:ext cx="100330" cy="111154"/>
      </dsp:txXfrm>
    </dsp:sp>
    <dsp:sp modelId="{1660A09B-0DBB-43B1-9A3C-46CF42FF5047}">
      <dsp:nvSpPr>
        <dsp:cNvPr id="0" name=""/>
        <dsp:cNvSpPr/>
      </dsp:nvSpPr>
      <dsp:spPr>
        <a:xfrm>
          <a:off x="405427" y="854426"/>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Pandora Settings</a:t>
          </a:r>
          <a:endParaRPr lang="en-GB" sz="400" kern="1200" dirty="0"/>
        </a:p>
      </dsp:txBody>
      <dsp:txXfrm>
        <a:off x="405427" y="854426"/>
        <a:ext cx="294233" cy="294233"/>
      </dsp:txXfrm>
    </dsp:sp>
    <dsp:sp modelId="{D7A0A542-D045-4C89-89E5-F96E1780892A}">
      <dsp:nvSpPr>
        <dsp:cNvPr id="0" name=""/>
        <dsp:cNvSpPr/>
      </dsp:nvSpPr>
      <dsp:spPr>
        <a:xfrm rot="10800000">
          <a:off x="600574" y="592494"/>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0800000">
        <a:off x="600574" y="592494"/>
        <a:ext cx="100330" cy="111154"/>
      </dsp:txXfrm>
    </dsp:sp>
    <dsp:sp modelId="{F089B580-637C-4B47-83DE-CACCB48E66DE}">
      <dsp:nvSpPr>
        <dsp:cNvPr id="0" name=""/>
        <dsp:cNvSpPr/>
      </dsp:nvSpPr>
      <dsp:spPr>
        <a:xfrm>
          <a:off x="259014" y="500955"/>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Track Manager</a:t>
          </a:r>
          <a:endParaRPr lang="en-GB" sz="400" kern="1200" dirty="0"/>
        </a:p>
      </dsp:txBody>
      <dsp:txXfrm>
        <a:off x="259014" y="500955"/>
        <a:ext cx="294233" cy="294233"/>
      </dsp:txXfrm>
    </dsp:sp>
    <dsp:sp modelId="{D6394FD8-9D70-458D-A253-0C06DD89C286}">
      <dsp:nvSpPr>
        <dsp:cNvPr id="0" name=""/>
        <dsp:cNvSpPr/>
      </dsp:nvSpPr>
      <dsp:spPr>
        <a:xfrm rot="13500000">
          <a:off x="675342" y="411987"/>
          <a:ext cx="100330" cy="1111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3500000">
        <a:off x="675342" y="411987"/>
        <a:ext cx="100330" cy="111154"/>
      </dsp:txXfrm>
    </dsp:sp>
    <dsp:sp modelId="{7FE57F02-129C-447E-9338-2FB9FECFFD2D}">
      <dsp:nvSpPr>
        <dsp:cNvPr id="0" name=""/>
        <dsp:cNvSpPr/>
      </dsp:nvSpPr>
      <dsp:spPr>
        <a:xfrm>
          <a:off x="405427" y="147484"/>
          <a:ext cx="294233" cy="2942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177800">
            <a:lnSpc>
              <a:spcPct val="90000"/>
            </a:lnSpc>
            <a:spcBef>
              <a:spcPct val="0"/>
            </a:spcBef>
            <a:spcAft>
              <a:spcPct val="35000"/>
            </a:spcAft>
          </a:pPr>
          <a:r>
            <a:rPr lang="en-GB" sz="400" kern="1200" dirty="0" smtClean="0"/>
            <a:t>Particle Flow Object Manager</a:t>
          </a:r>
          <a:endParaRPr lang="en-GB" sz="400" kern="1200" dirty="0"/>
        </a:p>
      </dsp:txBody>
      <dsp:txXfrm>
        <a:off x="405427" y="147484"/>
        <a:ext cx="294233" cy="29423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B68B5-66AD-449B-8326-B276DCA76E4E}">
      <dsp:nvSpPr>
        <dsp:cNvPr id="0" name=""/>
        <dsp:cNvSpPr/>
      </dsp:nvSpPr>
      <dsp:spPr>
        <a:xfrm>
          <a:off x="0" y="8626"/>
          <a:ext cx="768086" cy="1635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r>
            <a:rPr lang="en-GB" sz="500" kern="1200" dirty="0" smtClean="0"/>
            <a:t>Get Particle Flow Objects</a:t>
          </a:r>
          <a:endParaRPr lang="en-GB" sz="500" kern="1200" dirty="0"/>
        </a:p>
      </dsp:txBody>
      <dsp:txXfrm>
        <a:off x="0" y="8626"/>
        <a:ext cx="768086" cy="1635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46ED0F-2E43-425B-A59E-6DCD96619343}" type="datetimeFigureOut">
              <a:rPr lang="en-US" smtClean="0"/>
              <a:pPr/>
              <a:t>9/26/2010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1B9DA-B8D1-4F66-8DD9-6D885BE9D67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8"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lvl1pPr>
              <a:defRPr sz="47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1"/>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8398BF-E104-4B6C-94CD-8DD2E13DAAB5}" type="datetimeFigureOut">
              <a:rPr lang="en-US" smtClean="0"/>
              <a:pPr/>
              <a:t>9/26/2010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1"/>
            <a:ext cx="609600" cy="365125"/>
          </a:xfrm>
        </p:spPr>
        <p:txBody>
          <a:bodyPr/>
          <a:lstStyle/>
          <a:p>
            <a:fld id="{E3F51217-9E85-45F8-B981-58252D84F8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9/26/2010</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
        <p:nvSpPr>
          <p:cNvPr id="14" name="TextBox 13"/>
          <p:cNvSpPr txBox="1"/>
          <p:nvPr userDrawn="1"/>
        </p:nvSpPr>
        <p:spPr>
          <a:xfrm>
            <a:off x="7786710" y="6572272"/>
            <a:ext cx="1142976" cy="215444"/>
          </a:xfrm>
          <a:prstGeom prst="rect">
            <a:avLst/>
          </a:prstGeom>
          <a:noFill/>
        </p:spPr>
        <p:txBody>
          <a:bodyPr wrap="square" rtlCol="0">
            <a:spAutoFit/>
          </a:bodyPr>
          <a:lstStyle/>
          <a:p>
            <a:pPr algn="r"/>
            <a:r>
              <a:rPr lang="en-GB" sz="800" dirty="0" smtClean="0">
                <a:solidFill>
                  <a:schemeClr val="bg1">
                    <a:lumMod val="65000"/>
                  </a:schemeClr>
                </a:solidFill>
              </a:rPr>
              <a:t>John Marshall, </a:t>
            </a:r>
            <a:fld id="{8E089C5F-C523-44A2-A3C6-5C9993860160}" type="slidenum">
              <a:rPr lang="en-GB" sz="800" smtClean="0">
                <a:solidFill>
                  <a:schemeClr val="bg1">
                    <a:lumMod val="65000"/>
                  </a:schemeClr>
                </a:solidFill>
              </a:rPr>
              <a:pPr algn="r"/>
              <a:t>‹#›</a:t>
            </a:fld>
            <a:endParaRPr lang="en-GB" sz="800" dirty="0">
              <a:solidFill>
                <a:schemeClr val="bg1">
                  <a:lumMod val="65000"/>
                </a:schemeClr>
              </a:solidFill>
            </a:endParaRPr>
          </a:p>
        </p:txBody>
      </p:sp>
      <p:sp>
        <p:nvSpPr>
          <p:cNvPr id="15" name="Freeform 14"/>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6" name="Freeform 15"/>
          <p:cNvSpPr>
            <a:spLocks/>
          </p:cNvSpPr>
          <p:nvPr userDrawn="1"/>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grpSp>
        <p:nvGrpSpPr>
          <p:cNvPr id="17" name="Group 16"/>
          <p:cNvGrpSpPr/>
          <p:nvPr userDrawn="1"/>
        </p:nvGrpSpPr>
        <p:grpSpPr>
          <a:xfrm>
            <a:off x="-19017" y="202408"/>
            <a:ext cx="9180548" cy="649224"/>
            <a:chOff x="-19045" y="216550"/>
            <a:chExt cx="9180548" cy="649224"/>
          </a:xfrm>
        </p:grpSpPr>
        <p:sp>
          <p:nvSpPr>
            <p:cNvPr id="19" name="Freeform 1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pic>
        <p:nvPicPr>
          <p:cNvPr id="21" name="Picture 2"/>
          <p:cNvPicPr>
            <a:picLocks noChangeAspect="1" noChangeArrowheads="1"/>
          </p:cNvPicPr>
          <p:nvPr userDrawn="1"/>
        </p:nvPicPr>
        <p:blipFill>
          <a:blip r:embed="rId13" cstate="print">
            <a:lum/>
          </a:blip>
          <a:srcRect/>
          <a:stretch>
            <a:fillRect/>
          </a:stretch>
        </p:blipFill>
        <p:spPr bwMode="auto">
          <a:xfrm>
            <a:off x="142847" y="142858"/>
            <a:ext cx="285752" cy="358839"/>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image" Target="../media/image5.png"/><Relationship Id="rId21" Type="http://schemas.openxmlformats.org/officeDocument/2006/relationships/diagramQuickStyle" Target="../diagrams/quickStyle4.xml"/><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5" Type="http://schemas.openxmlformats.org/officeDocument/2006/relationships/image" Target="../media/image7.png"/><Relationship Id="rId2" Type="http://schemas.openxmlformats.org/officeDocument/2006/relationships/image" Target="../media/image4.png"/><Relationship Id="rId16" Type="http://schemas.openxmlformats.org/officeDocument/2006/relationships/diagramQuickStyle" Target="../diagrams/quickStyle3.xml"/><Relationship Id="rId20" Type="http://schemas.openxmlformats.org/officeDocument/2006/relationships/diagramLayout" Target="../diagrams/layout4.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24" Type="http://schemas.openxmlformats.org/officeDocument/2006/relationships/image" Target="../media/image6.png"/><Relationship Id="rId5" Type="http://schemas.openxmlformats.org/officeDocument/2006/relationships/diagramLayout" Target="../diagrams/layout1.xml"/><Relationship Id="rId15" Type="http://schemas.openxmlformats.org/officeDocument/2006/relationships/diagramLayout" Target="../diagrams/layout3.xml"/><Relationship Id="rId23" Type="http://schemas.microsoft.com/office/2007/relationships/diagramDrawing" Target="../diagrams/drawing4.xml"/><Relationship Id="rId10" Type="http://schemas.openxmlformats.org/officeDocument/2006/relationships/diagramLayout" Target="../diagrams/layout2.xml"/><Relationship Id="rId19" Type="http://schemas.openxmlformats.org/officeDocument/2006/relationships/diagramData" Target="../diagrams/data4.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 Id="rId22" Type="http://schemas.openxmlformats.org/officeDocument/2006/relationships/diagramColors" Target="../diagrams/colors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6394" y="4462483"/>
            <a:ext cx="7854696" cy="1752600"/>
          </a:xfrm>
        </p:spPr>
        <p:txBody>
          <a:bodyPr>
            <a:normAutofit/>
          </a:bodyPr>
          <a:lstStyle/>
          <a:p>
            <a:pPr algn="ctr"/>
            <a:r>
              <a:rPr lang="en-GB" sz="2200" dirty="0" smtClean="0">
                <a:solidFill>
                  <a:schemeClr val="bg1">
                    <a:lumMod val="85000"/>
                    <a:lumOff val="15000"/>
                  </a:schemeClr>
                </a:solidFill>
              </a:rPr>
              <a:t>John Marshall,</a:t>
            </a:r>
          </a:p>
          <a:p>
            <a:pPr algn="ctr"/>
            <a:r>
              <a:rPr lang="en-GB" sz="2200" dirty="0" smtClean="0">
                <a:solidFill>
                  <a:schemeClr val="bg1">
                    <a:lumMod val="85000"/>
                    <a:lumOff val="15000"/>
                  </a:schemeClr>
                </a:solidFill>
              </a:rPr>
              <a:t>University of Cambridge</a:t>
            </a:r>
          </a:p>
          <a:p>
            <a:pPr algn="ctr"/>
            <a:endParaRPr lang="en-GB" sz="2200" dirty="0" smtClean="0">
              <a:solidFill>
                <a:schemeClr val="bg1">
                  <a:lumMod val="85000"/>
                  <a:lumOff val="15000"/>
                </a:schemeClr>
              </a:solidFill>
            </a:endParaRPr>
          </a:p>
          <a:p>
            <a:pPr algn="ctr"/>
            <a:r>
              <a:rPr lang="en-GB" sz="2200" dirty="0" smtClean="0">
                <a:solidFill>
                  <a:schemeClr val="bg1">
                    <a:lumMod val="85000"/>
                    <a:lumOff val="15000"/>
                  </a:schemeClr>
                </a:solidFill>
              </a:rPr>
              <a:t>LCD Software Meeting, September 27 2010</a:t>
            </a:r>
            <a:endParaRPr lang="en-GB" sz="2200" dirty="0">
              <a:solidFill>
                <a:schemeClr val="bg1">
                  <a:lumMod val="85000"/>
                  <a:lumOff val="15000"/>
                </a:schemeClr>
              </a:solidFill>
            </a:endParaRPr>
          </a:p>
        </p:txBody>
      </p:sp>
      <p:pic>
        <p:nvPicPr>
          <p:cNvPr id="5" name="Picture 23" descr="zh7"/>
          <p:cNvPicPr>
            <a:picLocks noChangeAspect="1" noChangeArrowheads="1"/>
          </p:cNvPicPr>
          <p:nvPr/>
        </p:nvPicPr>
        <p:blipFill>
          <a:blip r:embed="rId2" cstate="print"/>
          <a:srcRect l="17378" t="16774" r="17165" b="17101"/>
          <a:stretch>
            <a:fillRect/>
          </a:stretch>
        </p:blipFill>
        <p:spPr bwMode="auto">
          <a:xfrm>
            <a:off x="1357293" y="1898637"/>
            <a:ext cx="1701184" cy="1681575"/>
          </a:xfrm>
          <a:prstGeom prst="rect">
            <a:avLst/>
          </a:prstGeom>
          <a:noFill/>
        </p:spPr>
      </p:pic>
      <p:sp>
        <p:nvSpPr>
          <p:cNvPr id="6" name="Title 1"/>
          <p:cNvSpPr>
            <a:spLocks noGrp="1"/>
          </p:cNvSpPr>
          <p:nvPr>
            <p:ph type="ctrTitle"/>
          </p:nvPr>
        </p:nvSpPr>
        <p:spPr>
          <a:xfrm>
            <a:off x="3286116" y="2143124"/>
            <a:ext cx="4143404" cy="1470025"/>
          </a:xfrm>
          <a:ln>
            <a:noFill/>
          </a:ln>
        </p:spPr>
        <p:style>
          <a:lnRef idx="2">
            <a:schemeClr val="accent1"/>
          </a:lnRef>
          <a:fillRef idx="1">
            <a:schemeClr val="lt1"/>
          </a:fillRef>
          <a:effectRef idx="0">
            <a:schemeClr val="accent1"/>
          </a:effectRef>
          <a:fontRef idx="minor">
            <a:schemeClr val="dk1"/>
          </a:fontRef>
        </p:style>
        <p:txBody>
          <a:bodyPr>
            <a:noAutofit/>
          </a:bodyPr>
          <a:lstStyle/>
          <a:p>
            <a:pPr algn="l"/>
            <a:r>
              <a:rPr lang="en-GB" sz="6000" dirty="0" smtClean="0"/>
              <a:t>Pandora PFA </a:t>
            </a:r>
            <a:r>
              <a:rPr lang="en-GB" sz="4000" dirty="0" smtClean="0"/>
              <a:t>Status and Plans</a:t>
            </a:r>
            <a:endParaRPr lang="en-GB"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Current Plans</a:t>
            </a:r>
            <a:endParaRPr lang="en-GB" sz="4600" dirty="0"/>
          </a:p>
        </p:txBody>
      </p:sp>
      <p:sp>
        <p:nvSpPr>
          <p:cNvPr id="10" name="Content Placeholder 2"/>
          <p:cNvSpPr txBox="1">
            <a:spLocks/>
          </p:cNvSpPr>
          <p:nvPr/>
        </p:nvSpPr>
        <p:spPr>
          <a:xfrm>
            <a:off x="179512" y="1844824"/>
            <a:ext cx="8712968" cy="4032448"/>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400" dirty="0" smtClean="0"/>
              <a:t>Other development plans of note:</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Continued improvement of standard particle id, in particular ensuring minimisation of “false positives”.</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Examination of any events with poor energy reconstruction; identify and fix any problems. </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Addition of a new, suitably different, clustering algorithm to provide new approaches in the reclustering phase. Previous work with forced reclustering indicates that this could prove important.</a:t>
            </a:r>
          </a:p>
          <a:p>
            <a:pPr marL="731520" lvl="1"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r>
              <a:rPr lang="en-GB" sz="1400" dirty="0" smtClean="0"/>
              <a:t>To conclude:</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Recent changes have helped address problems with high energy electron reconstruction.</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Promising work has been carried out to tackle the causes of split tracks.</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Plans are proceeding for new approaches to muon and photon id, removing these </a:t>
            </a:r>
            <a:r>
              <a:rPr lang="en-GB" sz="1350" dirty="0" smtClean="0">
                <a:solidFill>
                  <a:schemeClr val="accent1">
                    <a:lumMod val="75000"/>
                  </a:schemeClr>
                </a:solidFill>
              </a:rPr>
              <a:t>particles </a:t>
            </a:r>
            <a:r>
              <a:rPr lang="en-GB" sz="1350" dirty="0" smtClean="0">
                <a:solidFill>
                  <a:schemeClr val="accent1">
                    <a:lumMod val="75000"/>
                  </a:schemeClr>
                </a:solidFill>
              </a:rPr>
              <a:t>early in </a:t>
            </a:r>
            <a:r>
              <a:rPr lang="en-GB" sz="1350" dirty="0" smtClean="0">
                <a:solidFill>
                  <a:schemeClr val="accent1">
                    <a:lumMod val="75000"/>
                  </a:schemeClr>
                </a:solidFill>
              </a:rPr>
              <a:t>the </a:t>
            </a:r>
            <a:r>
              <a:rPr lang="en-GB" sz="1350" dirty="0" smtClean="0">
                <a:solidFill>
                  <a:schemeClr val="accent1">
                    <a:lumMod val="75000"/>
                  </a:schemeClr>
                </a:solidFill>
              </a:rPr>
              <a:t>reconstruction and thereby reducing </a:t>
            </a:r>
            <a:r>
              <a:rPr lang="en-GB" sz="1350" dirty="0" smtClean="0">
                <a:solidFill>
                  <a:schemeClr val="accent1">
                    <a:lumMod val="75000"/>
                  </a:schemeClr>
                </a:solidFill>
              </a:rPr>
              <a:t>the tension </a:t>
            </a:r>
            <a:r>
              <a:rPr lang="en-GB" sz="1350" dirty="0" smtClean="0">
                <a:solidFill>
                  <a:schemeClr val="accent1">
                    <a:lumMod val="75000"/>
                  </a:schemeClr>
                </a:solidFill>
              </a:rPr>
              <a:t>between particle id and jet energy reconstruction.</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Many other technical and cosmetic changes </a:t>
            </a:r>
            <a:r>
              <a:rPr lang="en-GB" sz="1350" dirty="0" smtClean="0">
                <a:solidFill>
                  <a:schemeClr val="accent1">
                    <a:lumMod val="75000"/>
                  </a:schemeClr>
                </a:solidFill>
              </a:rPr>
              <a:t>have also </a:t>
            </a:r>
            <a:r>
              <a:rPr lang="en-GB" sz="1350" dirty="0" smtClean="0">
                <a:solidFill>
                  <a:schemeClr val="accent1">
                    <a:lumMod val="75000"/>
                  </a:schemeClr>
                </a:solidFill>
              </a:rPr>
              <a:t>been made in the past few months, meaning that the Pandora code is cleaner and more efficient than ever before:</a:t>
            </a:r>
          </a:p>
          <a:p>
            <a:pPr marL="731520" lvl="1" indent="-274320">
              <a:spcBef>
                <a:spcPct val="20000"/>
              </a:spcBef>
              <a:buClr>
                <a:schemeClr val="accent3"/>
              </a:buClr>
              <a:buSzPct val="95000"/>
              <a:buFont typeface="Wingdings 2"/>
              <a:buChar char=""/>
            </a:pPr>
            <a:endParaRPr lang="en-GB" sz="1050" dirty="0" smtClean="0"/>
          </a:p>
          <a:p>
            <a:pPr marL="731520" lvl="1" indent="-274320">
              <a:spcBef>
                <a:spcPct val="20000"/>
              </a:spcBef>
              <a:buClr>
                <a:schemeClr val="accent3"/>
              </a:buClr>
              <a:buSzPct val="95000"/>
              <a:buFont typeface="Wingdings 2"/>
              <a:buChar char=""/>
            </a:pPr>
            <a:endParaRPr lang="en-GB" sz="1050" dirty="0" smtClean="0"/>
          </a:p>
          <a:p>
            <a:pPr marL="731520" lvl="1" indent="-274320" algn="r">
              <a:spcBef>
                <a:spcPct val="20000"/>
              </a:spcBef>
              <a:buClr>
                <a:schemeClr val="accent3"/>
              </a:buClr>
              <a:buSzPct val="95000"/>
            </a:pPr>
            <a:r>
              <a:rPr lang="en-GB" sz="1400" b="1" dirty="0" smtClean="0"/>
              <a:t>Pandora is currently ready for large scale processing,</a:t>
            </a:r>
            <a:br>
              <a:rPr lang="en-GB" sz="1400" b="1" dirty="0" smtClean="0"/>
            </a:br>
            <a:r>
              <a:rPr lang="en-GB" sz="1400" b="1" dirty="0" smtClean="0"/>
              <a:t> but improvements will continue to be made.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Past 12 Months</a:t>
            </a:r>
            <a:endParaRPr lang="en-GB" sz="4600" dirty="0"/>
          </a:p>
        </p:txBody>
      </p:sp>
      <p:pic>
        <p:nvPicPr>
          <p:cNvPr id="12" name="Picture 11" descr="91GeVAll.png"/>
          <p:cNvPicPr>
            <a:picLocks noChangeAspect="1"/>
          </p:cNvPicPr>
          <p:nvPr/>
        </p:nvPicPr>
        <p:blipFill>
          <a:blip r:embed="rId2" cstate="print"/>
          <a:stretch>
            <a:fillRect/>
          </a:stretch>
        </p:blipFill>
        <p:spPr>
          <a:xfrm>
            <a:off x="4680520" y="2098948"/>
            <a:ext cx="2487672" cy="1700723"/>
          </a:xfrm>
          <a:prstGeom prst="rect">
            <a:avLst/>
          </a:prstGeom>
        </p:spPr>
      </p:pic>
      <p:pic>
        <p:nvPicPr>
          <p:cNvPr id="14" name="Picture 13" descr="Sum2D.png"/>
          <p:cNvPicPr>
            <a:picLocks noChangeAspect="1"/>
          </p:cNvPicPr>
          <p:nvPr/>
        </p:nvPicPr>
        <p:blipFill>
          <a:blip r:embed="rId3" cstate="print"/>
          <a:stretch>
            <a:fillRect/>
          </a:stretch>
        </p:blipFill>
        <p:spPr>
          <a:xfrm>
            <a:off x="7216343" y="2098948"/>
            <a:ext cx="1820153" cy="1711531"/>
          </a:xfrm>
          <a:prstGeom prst="rect">
            <a:avLst/>
          </a:prstGeom>
        </p:spPr>
      </p:pic>
      <p:sp>
        <p:nvSpPr>
          <p:cNvPr id="15" name="TextBox 14"/>
          <p:cNvSpPr txBox="1"/>
          <p:nvPr/>
        </p:nvSpPr>
        <p:spPr>
          <a:xfrm>
            <a:off x="7432367" y="2201920"/>
            <a:ext cx="740033" cy="461665"/>
          </a:xfrm>
          <a:prstGeom prst="rect">
            <a:avLst/>
          </a:prstGeom>
          <a:noFill/>
        </p:spPr>
        <p:txBody>
          <a:bodyPr wrap="square" rtlCol="0">
            <a:spAutoFit/>
          </a:bodyPr>
          <a:lstStyle/>
          <a:p>
            <a:r>
              <a:rPr lang="en-GB" sz="800" dirty="0" smtClean="0"/>
              <a:t>PFO energy sum, old vs. new</a:t>
            </a:r>
            <a:endParaRPr lang="en-GB" sz="800" dirty="0"/>
          </a:p>
        </p:txBody>
      </p:sp>
      <p:sp>
        <p:nvSpPr>
          <p:cNvPr id="16" name="Rectangle 15"/>
          <p:cNvSpPr/>
          <p:nvPr/>
        </p:nvSpPr>
        <p:spPr>
          <a:xfrm>
            <a:off x="4963493" y="2208915"/>
            <a:ext cx="660758" cy="215444"/>
          </a:xfrm>
          <a:prstGeom prst="rect">
            <a:avLst/>
          </a:prstGeom>
        </p:spPr>
        <p:txBody>
          <a:bodyPr wrap="none">
            <a:spAutoFit/>
          </a:bodyPr>
          <a:lstStyle/>
          <a:p>
            <a:r>
              <a:rPr lang="en-GB" sz="800" i="1" dirty="0" smtClean="0"/>
              <a:t>E</a:t>
            </a:r>
            <a:r>
              <a:rPr lang="en-GB" sz="800" i="1" baseline="-25000" dirty="0" smtClean="0"/>
              <a:t>j</a:t>
            </a:r>
            <a:r>
              <a:rPr lang="en-GB" sz="800" dirty="0" smtClean="0"/>
              <a:t> = 45GeV</a:t>
            </a:r>
            <a:endParaRPr lang="en-GB" sz="800" dirty="0"/>
          </a:p>
        </p:txBody>
      </p:sp>
      <p:grpSp>
        <p:nvGrpSpPr>
          <p:cNvPr id="17" name="Group 16"/>
          <p:cNvGrpSpPr/>
          <p:nvPr/>
        </p:nvGrpSpPr>
        <p:grpSpPr>
          <a:xfrm>
            <a:off x="187529" y="1993473"/>
            <a:ext cx="3800422" cy="1939583"/>
            <a:chOff x="178634" y="1832287"/>
            <a:chExt cx="8483258" cy="4597110"/>
          </a:xfrm>
        </p:grpSpPr>
        <p:graphicFrame>
          <p:nvGraphicFramePr>
            <p:cNvPr id="18" name="Diagram 17"/>
            <p:cNvGraphicFramePr/>
            <p:nvPr/>
          </p:nvGraphicFramePr>
          <p:xfrm>
            <a:off x="474390" y="2300359"/>
            <a:ext cx="1714510" cy="23258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19" name="Straight Connector 18"/>
            <p:cNvCxnSpPr/>
            <p:nvPr/>
          </p:nvCxnSpPr>
          <p:spPr>
            <a:xfrm rot="5400000">
              <a:off x="386048" y="4136515"/>
              <a:ext cx="4584969" cy="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3869443" y="4136515"/>
              <a:ext cx="4584175"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21" name="Diagram 20"/>
            <p:cNvGraphicFramePr/>
            <p:nvPr/>
          </p:nvGraphicFramePr>
          <p:xfrm>
            <a:off x="6733033" y="2285991"/>
            <a:ext cx="1714513" cy="385765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2" name="Diagram 21"/>
            <p:cNvGraphicFramePr/>
            <p:nvPr/>
          </p:nvGraphicFramePr>
          <p:xfrm>
            <a:off x="2408840" y="2663061"/>
            <a:ext cx="4044792" cy="3072061"/>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23" name="Diagram 22"/>
            <p:cNvGraphicFramePr/>
            <p:nvPr/>
          </p:nvGraphicFramePr>
          <p:xfrm>
            <a:off x="472897" y="5787017"/>
            <a:ext cx="1714513" cy="428628"/>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
          <p:nvSpPr>
            <p:cNvPr id="24" name="TextBox 23"/>
            <p:cNvSpPr txBox="1"/>
            <p:nvPr/>
          </p:nvSpPr>
          <p:spPr>
            <a:xfrm>
              <a:off x="178634" y="1844427"/>
              <a:ext cx="2357452" cy="474161"/>
            </a:xfrm>
            <a:prstGeom prst="rect">
              <a:avLst/>
            </a:prstGeom>
            <a:noFill/>
          </p:spPr>
          <p:txBody>
            <a:bodyPr wrap="square" rtlCol="0">
              <a:spAutoFit/>
            </a:bodyPr>
            <a:lstStyle/>
            <a:p>
              <a:pPr algn="ctr"/>
              <a:r>
                <a:rPr lang="en-GB" sz="700" dirty="0" smtClean="0">
                  <a:solidFill>
                    <a:schemeClr val="tx1">
                      <a:lumMod val="65000"/>
                      <a:lumOff val="35000"/>
                    </a:schemeClr>
                  </a:solidFill>
                </a:rPr>
                <a:t>Client Application:</a:t>
              </a:r>
              <a:endParaRPr lang="en-GB" sz="700" dirty="0">
                <a:solidFill>
                  <a:schemeClr val="tx1">
                    <a:lumMod val="65000"/>
                    <a:lumOff val="35000"/>
                  </a:schemeClr>
                </a:solidFill>
              </a:endParaRPr>
            </a:p>
          </p:txBody>
        </p:sp>
        <p:sp>
          <p:nvSpPr>
            <p:cNvPr id="25" name="TextBox 24"/>
            <p:cNvSpPr txBox="1"/>
            <p:nvPr/>
          </p:nvSpPr>
          <p:spPr>
            <a:xfrm>
              <a:off x="3000366" y="1844434"/>
              <a:ext cx="2928955" cy="729479"/>
            </a:xfrm>
            <a:prstGeom prst="rect">
              <a:avLst/>
            </a:prstGeom>
            <a:noFill/>
          </p:spPr>
          <p:txBody>
            <a:bodyPr wrap="square" rtlCol="0">
              <a:spAutoFit/>
            </a:bodyPr>
            <a:lstStyle/>
            <a:p>
              <a:pPr algn="ctr"/>
              <a:r>
                <a:rPr lang="en-GB" sz="700" dirty="0" smtClean="0">
                  <a:solidFill>
                    <a:schemeClr val="tx1">
                      <a:lumMod val="65000"/>
                      <a:lumOff val="35000"/>
                    </a:schemeClr>
                  </a:solidFill>
                </a:rPr>
                <a:t>Pandora  Framework, treat as “black box”:</a:t>
              </a:r>
              <a:endParaRPr lang="en-GB" sz="700" dirty="0">
                <a:solidFill>
                  <a:schemeClr val="tx1">
                    <a:lumMod val="65000"/>
                    <a:lumOff val="35000"/>
                  </a:schemeClr>
                </a:solidFill>
              </a:endParaRPr>
            </a:p>
          </p:txBody>
        </p:sp>
        <p:sp>
          <p:nvSpPr>
            <p:cNvPr id="26" name="TextBox 25"/>
            <p:cNvSpPr txBox="1"/>
            <p:nvPr/>
          </p:nvSpPr>
          <p:spPr>
            <a:xfrm>
              <a:off x="6304440" y="1832287"/>
              <a:ext cx="2357452" cy="474161"/>
            </a:xfrm>
            <a:prstGeom prst="rect">
              <a:avLst/>
            </a:prstGeom>
            <a:noFill/>
          </p:spPr>
          <p:txBody>
            <a:bodyPr wrap="square" rtlCol="0">
              <a:spAutoFit/>
            </a:bodyPr>
            <a:lstStyle/>
            <a:p>
              <a:pPr algn="ctr"/>
              <a:r>
                <a:rPr lang="en-GB" sz="700" dirty="0" smtClean="0">
                  <a:solidFill>
                    <a:schemeClr val="tx1">
                      <a:lumMod val="65000"/>
                      <a:lumOff val="35000"/>
                    </a:schemeClr>
                  </a:solidFill>
                </a:rPr>
                <a:t>Pandora Algorithms:</a:t>
              </a:r>
              <a:endParaRPr lang="en-GB" sz="700" dirty="0">
                <a:solidFill>
                  <a:schemeClr val="tx1">
                    <a:lumMod val="65000"/>
                    <a:lumOff val="35000"/>
                  </a:schemeClr>
                </a:solidFill>
              </a:endParaRPr>
            </a:p>
          </p:txBody>
        </p:sp>
        <p:sp>
          <p:nvSpPr>
            <p:cNvPr id="27" name="TextBox 26"/>
            <p:cNvSpPr txBox="1"/>
            <p:nvPr/>
          </p:nvSpPr>
          <p:spPr>
            <a:xfrm>
              <a:off x="2182347" y="3130314"/>
              <a:ext cx="656529" cy="2369594"/>
            </a:xfrm>
            <a:prstGeom prst="rect">
              <a:avLst/>
            </a:prstGeom>
            <a:noFill/>
          </p:spPr>
          <p:txBody>
            <a:bodyPr vert="vert270" wrap="square" rtlCol="0">
              <a:spAutoFit/>
            </a:bodyPr>
            <a:lstStyle/>
            <a:p>
              <a:pPr algn="ctr"/>
              <a:r>
                <a:rPr lang="en-GB" sz="600" dirty="0" smtClean="0">
                  <a:solidFill>
                    <a:schemeClr val="tx1">
                      <a:lumMod val="65000"/>
                      <a:lumOff val="35000"/>
                    </a:schemeClr>
                  </a:solidFill>
                </a:rPr>
                <a:t>Pandora API</a:t>
              </a:r>
              <a:endParaRPr lang="en-GB" sz="600" dirty="0">
                <a:solidFill>
                  <a:schemeClr val="tx1">
                    <a:lumMod val="65000"/>
                    <a:lumOff val="35000"/>
                  </a:schemeClr>
                </a:solidFill>
              </a:endParaRPr>
            </a:p>
          </p:txBody>
        </p:sp>
        <p:sp>
          <p:nvSpPr>
            <p:cNvPr id="28" name="TextBox 27"/>
            <p:cNvSpPr txBox="1"/>
            <p:nvPr/>
          </p:nvSpPr>
          <p:spPr>
            <a:xfrm>
              <a:off x="5957321" y="3058875"/>
              <a:ext cx="656529" cy="2369594"/>
            </a:xfrm>
            <a:prstGeom prst="rect">
              <a:avLst/>
            </a:prstGeom>
            <a:noFill/>
          </p:spPr>
          <p:txBody>
            <a:bodyPr vert="vert" wrap="square" rtlCol="0">
              <a:spAutoFit/>
            </a:bodyPr>
            <a:lstStyle/>
            <a:p>
              <a:pPr algn="ctr"/>
              <a:r>
                <a:rPr lang="en-GB" sz="600" dirty="0" smtClean="0">
                  <a:solidFill>
                    <a:schemeClr val="tx1">
                      <a:lumMod val="65000"/>
                      <a:lumOff val="35000"/>
                    </a:schemeClr>
                  </a:solidFill>
                </a:rPr>
                <a:t>Pandora Content API</a:t>
              </a:r>
              <a:endParaRPr lang="en-GB" sz="600" dirty="0">
                <a:solidFill>
                  <a:schemeClr val="tx1">
                    <a:lumMod val="65000"/>
                    <a:lumOff val="35000"/>
                  </a:schemeClr>
                </a:solidFill>
              </a:endParaRPr>
            </a:p>
          </p:txBody>
        </p:sp>
        <p:sp>
          <p:nvSpPr>
            <p:cNvPr id="29" name="Right Arrow 28"/>
            <p:cNvSpPr/>
            <p:nvPr/>
          </p:nvSpPr>
          <p:spPr>
            <a:xfrm>
              <a:off x="2464616" y="2393153"/>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p>
          </p:txBody>
        </p:sp>
        <p:sp>
          <p:nvSpPr>
            <p:cNvPr id="30" name="Right Arrow 29"/>
            <p:cNvSpPr/>
            <p:nvPr/>
          </p:nvSpPr>
          <p:spPr>
            <a:xfrm>
              <a:off x="5947214" y="2393153"/>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p>
          </p:txBody>
        </p:sp>
        <p:sp>
          <p:nvSpPr>
            <p:cNvPr id="31" name="Right Arrow 30"/>
            <p:cNvSpPr/>
            <p:nvPr/>
          </p:nvSpPr>
          <p:spPr>
            <a:xfrm flipH="1">
              <a:off x="2464616" y="5822178"/>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p>
          </p:txBody>
        </p:sp>
        <p:sp>
          <p:nvSpPr>
            <p:cNvPr id="32" name="Right Arrow 31"/>
            <p:cNvSpPr/>
            <p:nvPr/>
          </p:nvSpPr>
          <p:spPr>
            <a:xfrm flipH="1">
              <a:off x="5947214" y="5822177"/>
              <a:ext cx="428625" cy="32146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p>
          </p:txBody>
        </p:sp>
      </p:grpSp>
      <p:grpSp>
        <p:nvGrpSpPr>
          <p:cNvPr id="52" name="Group 51"/>
          <p:cNvGrpSpPr/>
          <p:nvPr/>
        </p:nvGrpSpPr>
        <p:grpSpPr>
          <a:xfrm>
            <a:off x="107504" y="4797152"/>
            <a:ext cx="2038350" cy="1570881"/>
            <a:chOff x="5827982" y="1817108"/>
            <a:chExt cx="2344418" cy="1875513"/>
          </a:xfrm>
        </p:grpSpPr>
        <p:pic>
          <p:nvPicPr>
            <p:cNvPr id="34" name="Picture 6"/>
            <p:cNvPicPr>
              <a:picLocks noChangeAspect="1" noChangeArrowheads="1"/>
            </p:cNvPicPr>
            <p:nvPr/>
          </p:nvPicPr>
          <p:blipFill>
            <a:blip r:embed="rId24" cstate="print"/>
            <a:srcRect/>
            <a:stretch>
              <a:fillRect/>
            </a:stretch>
          </p:blipFill>
          <p:spPr bwMode="auto">
            <a:xfrm>
              <a:off x="5940152" y="1817108"/>
              <a:ext cx="2232248" cy="1875513"/>
            </a:xfrm>
            <a:prstGeom prst="rect">
              <a:avLst/>
            </a:prstGeom>
            <a:noFill/>
            <a:ln w="9525">
              <a:noFill/>
              <a:miter lim="800000"/>
              <a:headEnd/>
              <a:tailEnd/>
            </a:ln>
            <a:effectLst/>
          </p:spPr>
        </p:pic>
        <p:cxnSp>
          <p:nvCxnSpPr>
            <p:cNvPr id="35" name="Straight Arrow Connector 34"/>
            <p:cNvCxnSpPr>
              <a:endCxn id="36" idx="3"/>
            </p:cNvCxnSpPr>
            <p:nvPr/>
          </p:nvCxnSpPr>
          <p:spPr>
            <a:xfrm rot="10800000">
              <a:off x="6516216" y="2522040"/>
              <a:ext cx="360044" cy="330901"/>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36" name="TextBox 35"/>
            <p:cNvSpPr txBox="1"/>
            <p:nvPr/>
          </p:nvSpPr>
          <p:spPr>
            <a:xfrm>
              <a:off x="5827982" y="2414317"/>
              <a:ext cx="688234" cy="215444"/>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37" name="Straight Arrow Connector 36"/>
            <p:cNvCxnSpPr>
              <a:endCxn id="38" idx="3"/>
            </p:cNvCxnSpPr>
            <p:nvPr/>
          </p:nvCxnSpPr>
          <p:spPr>
            <a:xfrm rot="10800000">
              <a:off x="7399728" y="2024554"/>
              <a:ext cx="340625" cy="324326"/>
            </a:xfrm>
            <a:prstGeom prst="straightConnector1">
              <a:avLst/>
            </a:prstGeom>
            <a:ln>
              <a:solidFill>
                <a:srgbClr val="FF0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38" name="TextBox 37"/>
            <p:cNvSpPr txBox="1"/>
            <p:nvPr/>
          </p:nvSpPr>
          <p:spPr>
            <a:xfrm>
              <a:off x="6876256" y="1916832"/>
              <a:ext cx="523471" cy="215444"/>
            </a:xfrm>
            <a:prstGeom prst="rect">
              <a:avLst/>
            </a:prstGeom>
            <a:noFill/>
          </p:spPr>
          <p:txBody>
            <a:bodyPr wrap="square" rtlCol="0">
              <a:spAutoFit/>
            </a:bodyPr>
            <a:lstStyle/>
            <a:p>
              <a:pPr algn="r"/>
              <a:r>
                <a:rPr lang="en-GB" sz="800" b="1" dirty="0" smtClean="0">
                  <a:solidFill>
                    <a:srgbClr val="FF0000"/>
                  </a:solidFill>
                </a:rPr>
                <a:t>Mu+</a:t>
              </a:r>
              <a:endParaRPr lang="en-GB" sz="800" b="1" dirty="0">
                <a:solidFill>
                  <a:srgbClr val="FF0000"/>
                </a:solidFill>
              </a:endParaRPr>
            </a:p>
          </p:txBody>
        </p:sp>
        <p:cxnSp>
          <p:nvCxnSpPr>
            <p:cNvPr id="39" name="Straight Arrow Connector 38"/>
            <p:cNvCxnSpPr>
              <a:endCxn id="40" idx="3"/>
            </p:cNvCxnSpPr>
            <p:nvPr/>
          </p:nvCxnSpPr>
          <p:spPr>
            <a:xfrm rot="10800000">
              <a:off x="6535632" y="3248690"/>
              <a:ext cx="412635" cy="180310"/>
            </a:xfrm>
            <a:prstGeom prst="straightConnector1">
              <a:avLst/>
            </a:prstGeom>
            <a:ln>
              <a:solidFill>
                <a:schemeClr val="accent1">
                  <a:lumMod val="60000"/>
                  <a:lumOff val="40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40" name="TextBox 39"/>
            <p:cNvSpPr txBox="1"/>
            <p:nvPr/>
          </p:nvSpPr>
          <p:spPr>
            <a:xfrm>
              <a:off x="6012160" y="3140968"/>
              <a:ext cx="523471" cy="215444"/>
            </a:xfrm>
            <a:prstGeom prst="rect">
              <a:avLst/>
            </a:prstGeom>
            <a:noFill/>
          </p:spPr>
          <p:txBody>
            <a:bodyPr wrap="square" rtlCol="0">
              <a:spAutoFit/>
            </a:bodyPr>
            <a:lstStyle/>
            <a:p>
              <a:pPr algn="r"/>
              <a:r>
                <a:rPr lang="en-GB" sz="800" b="1" dirty="0" smtClean="0">
                  <a:solidFill>
                    <a:schemeClr val="accent1">
                      <a:lumMod val="60000"/>
                      <a:lumOff val="40000"/>
                    </a:schemeClr>
                  </a:solidFill>
                </a:rPr>
                <a:t>Mu-</a:t>
              </a:r>
              <a:endParaRPr lang="en-GB" sz="800" b="1" dirty="0">
                <a:solidFill>
                  <a:schemeClr val="accent1">
                    <a:lumMod val="60000"/>
                    <a:lumOff val="40000"/>
                  </a:schemeClr>
                </a:solidFill>
              </a:endParaRPr>
            </a:p>
          </p:txBody>
        </p:sp>
      </p:grpSp>
      <p:cxnSp>
        <p:nvCxnSpPr>
          <p:cNvPr id="49" name="Straight Connector 48"/>
          <p:cNvCxnSpPr/>
          <p:nvPr/>
        </p:nvCxnSpPr>
        <p:spPr>
          <a:xfrm rot="5400000">
            <a:off x="1833563" y="4119562"/>
            <a:ext cx="5476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4280" y="4005064"/>
            <a:ext cx="914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53" name="Picture 52" descr="1TeVForced.png"/>
          <p:cNvPicPr>
            <a:picLocks noChangeAspect="1"/>
          </p:cNvPicPr>
          <p:nvPr/>
        </p:nvPicPr>
        <p:blipFill>
          <a:blip r:embed="rId25" cstate="print"/>
          <a:stretch>
            <a:fillRect/>
          </a:stretch>
        </p:blipFill>
        <p:spPr>
          <a:xfrm>
            <a:off x="2255168" y="4814490"/>
            <a:ext cx="2194942" cy="1561927"/>
          </a:xfrm>
          <a:prstGeom prst="rect">
            <a:avLst/>
          </a:prstGeom>
        </p:spPr>
      </p:pic>
      <p:sp>
        <p:nvSpPr>
          <p:cNvPr id="57" name="Rectangle 56"/>
          <p:cNvSpPr/>
          <p:nvPr/>
        </p:nvSpPr>
        <p:spPr>
          <a:xfrm>
            <a:off x="80422" y="1556792"/>
            <a:ext cx="2691378" cy="369332"/>
          </a:xfrm>
          <a:prstGeom prst="rect">
            <a:avLst/>
          </a:prstGeom>
        </p:spPr>
        <p:txBody>
          <a:bodyPr wrap="none">
            <a:spAutoFit/>
          </a:bodyPr>
          <a:lstStyle/>
          <a:p>
            <a:pPr marL="263525" indent="-263525">
              <a:spcBef>
                <a:spcPct val="20000"/>
              </a:spcBef>
              <a:buClr>
                <a:schemeClr val="accent3"/>
              </a:buClr>
              <a:buSzPct val="95000"/>
            </a:pPr>
            <a:r>
              <a:rPr lang="en-GB" b="1" dirty="0" smtClean="0">
                <a:solidFill>
                  <a:schemeClr val="accent2">
                    <a:lumMod val="50000"/>
                  </a:schemeClr>
                </a:solidFill>
              </a:rPr>
              <a:t>1. Redesign and rewrite</a:t>
            </a:r>
          </a:p>
        </p:txBody>
      </p:sp>
      <p:sp>
        <p:nvSpPr>
          <p:cNvPr id="58" name="Rectangle 57"/>
          <p:cNvSpPr/>
          <p:nvPr/>
        </p:nvSpPr>
        <p:spPr>
          <a:xfrm>
            <a:off x="4644008" y="1556792"/>
            <a:ext cx="4413709" cy="369332"/>
          </a:xfrm>
          <a:prstGeom prst="rect">
            <a:avLst/>
          </a:prstGeom>
        </p:spPr>
        <p:txBody>
          <a:bodyPr wrap="none">
            <a:spAutoFit/>
          </a:bodyPr>
          <a:lstStyle/>
          <a:p>
            <a:pPr marL="263525" indent="-263525">
              <a:spcBef>
                <a:spcPct val="20000"/>
              </a:spcBef>
              <a:buClr>
                <a:schemeClr val="accent3"/>
              </a:buClr>
              <a:buSzPct val="95000"/>
            </a:pPr>
            <a:r>
              <a:rPr lang="en-GB" b="1" dirty="0" smtClean="0">
                <a:solidFill>
                  <a:schemeClr val="accent2">
                    <a:lumMod val="50000"/>
                  </a:schemeClr>
                </a:solidFill>
              </a:rPr>
              <a:t>2. Reproduce old Pandora performance</a:t>
            </a:r>
          </a:p>
        </p:txBody>
      </p:sp>
      <p:sp>
        <p:nvSpPr>
          <p:cNvPr id="59" name="Rectangle 58"/>
          <p:cNvSpPr/>
          <p:nvPr/>
        </p:nvSpPr>
        <p:spPr>
          <a:xfrm>
            <a:off x="107504" y="4139788"/>
            <a:ext cx="4319259" cy="369332"/>
          </a:xfrm>
          <a:prstGeom prst="rect">
            <a:avLst/>
          </a:prstGeom>
        </p:spPr>
        <p:txBody>
          <a:bodyPr wrap="none">
            <a:spAutoFit/>
          </a:bodyPr>
          <a:lstStyle/>
          <a:p>
            <a:pPr marL="263525" indent="-263525">
              <a:spcBef>
                <a:spcPct val="20000"/>
              </a:spcBef>
              <a:buClr>
                <a:schemeClr val="accent3"/>
              </a:buClr>
              <a:buSzPct val="95000"/>
            </a:pPr>
            <a:r>
              <a:rPr lang="en-GB" b="1" dirty="0" smtClean="0">
                <a:solidFill>
                  <a:schemeClr val="accent2">
                    <a:lumMod val="50000"/>
                  </a:schemeClr>
                </a:solidFill>
              </a:rPr>
              <a:t>3. Improve particle id and reclustering</a:t>
            </a:r>
          </a:p>
        </p:txBody>
      </p:sp>
      <p:sp>
        <p:nvSpPr>
          <p:cNvPr id="60" name="Rectangle 59"/>
          <p:cNvSpPr/>
          <p:nvPr/>
        </p:nvSpPr>
        <p:spPr>
          <a:xfrm>
            <a:off x="4645229" y="4149080"/>
            <a:ext cx="2294987" cy="369332"/>
          </a:xfrm>
          <a:prstGeom prst="rect">
            <a:avLst/>
          </a:prstGeom>
        </p:spPr>
        <p:txBody>
          <a:bodyPr wrap="none">
            <a:spAutoFit/>
          </a:bodyPr>
          <a:lstStyle/>
          <a:p>
            <a:pPr marL="263525" indent="-263525">
              <a:spcBef>
                <a:spcPct val="20000"/>
              </a:spcBef>
              <a:buClr>
                <a:schemeClr val="accent3"/>
              </a:buClr>
              <a:buSzPct val="95000"/>
            </a:pPr>
            <a:r>
              <a:rPr lang="en-GB" b="1" dirty="0" smtClean="0">
                <a:solidFill>
                  <a:schemeClr val="accent2">
                    <a:lumMod val="50000"/>
                  </a:schemeClr>
                </a:solidFill>
              </a:rPr>
              <a:t>4. Recent changes...</a:t>
            </a:r>
          </a:p>
        </p:txBody>
      </p:sp>
      <p:sp>
        <p:nvSpPr>
          <p:cNvPr id="62" name="Content Placeholder 2"/>
          <p:cNvSpPr txBox="1">
            <a:spLocks/>
          </p:cNvSpPr>
          <p:nvPr/>
        </p:nvSpPr>
        <p:spPr>
          <a:xfrm>
            <a:off x="4788024" y="4797152"/>
            <a:ext cx="4176464" cy="1728192"/>
          </a:xfrm>
          <a:prstGeom prst="rect">
            <a:avLst/>
          </a:prstGeom>
        </p:spPr>
        <p:txBody>
          <a:bodyPr vert="horz">
            <a:noAutofit/>
          </a:bodyPr>
          <a:lstStyle/>
          <a:p>
            <a:pPr marL="177800" indent="-177800">
              <a:spcBef>
                <a:spcPct val="20000"/>
              </a:spcBef>
              <a:buClr>
                <a:schemeClr val="accent3"/>
              </a:buClr>
              <a:buSzPct val="95000"/>
              <a:buFont typeface="Arial" pitchFamily="34" charset="0"/>
              <a:buChar char="•"/>
            </a:pPr>
            <a:r>
              <a:rPr lang="en-GB" sz="1350" dirty="0" smtClean="0"/>
              <a:t>In this talk, will discuss recent improvements to the reconstruction of high energy electrons.</a:t>
            </a:r>
          </a:p>
          <a:p>
            <a:pPr marL="177800" indent="-177800">
              <a:spcBef>
                <a:spcPct val="20000"/>
              </a:spcBef>
              <a:buClr>
                <a:schemeClr val="accent3"/>
              </a:buClr>
              <a:buSzPct val="95000"/>
              <a:buFont typeface="Arial" pitchFamily="34" charset="0"/>
              <a:buChar char="•"/>
            </a:pPr>
            <a:endParaRPr lang="en-GB" sz="900" dirty="0" smtClean="0"/>
          </a:p>
          <a:p>
            <a:pPr marL="177800" indent="-177800">
              <a:spcBef>
                <a:spcPct val="20000"/>
              </a:spcBef>
              <a:buClr>
                <a:schemeClr val="accent3"/>
              </a:buClr>
              <a:buSzPct val="95000"/>
              <a:buFont typeface="Arial" pitchFamily="34" charset="0"/>
              <a:buChar char="•"/>
            </a:pPr>
            <a:r>
              <a:rPr lang="en-GB" sz="1350" dirty="0" smtClean="0"/>
              <a:t>Will take a first look at the impact of “split tracks” on particle flow performance.</a:t>
            </a:r>
          </a:p>
          <a:p>
            <a:pPr marL="177800" indent="-177800">
              <a:spcBef>
                <a:spcPct val="20000"/>
              </a:spcBef>
              <a:buClr>
                <a:schemeClr val="accent3"/>
              </a:buClr>
              <a:buSzPct val="95000"/>
              <a:buFont typeface="Arial" pitchFamily="34" charset="0"/>
              <a:buChar char="•"/>
            </a:pPr>
            <a:endParaRPr lang="en-GB" sz="900" dirty="0" smtClean="0"/>
          </a:p>
          <a:p>
            <a:pPr marL="177800" indent="-177800">
              <a:spcBef>
                <a:spcPct val="20000"/>
              </a:spcBef>
              <a:buClr>
                <a:schemeClr val="accent3"/>
              </a:buClr>
              <a:buSzPct val="95000"/>
              <a:buFont typeface="Arial" pitchFamily="34" charset="0"/>
              <a:buChar char="•"/>
            </a:pPr>
            <a:r>
              <a:rPr lang="en-GB" sz="1350" dirty="0" smtClean="0"/>
              <a:t>Will discuss upcoming development plans.</a:t>
            </a:r>
          </a:p>
          <a:p>
            <a:pPr marL="6350" indent="-6350">
              <a:spcBef>
                <a:spcPct val="20000"/>
              </a:spcBef>
              <a:buClr>
                <a:schemeClr val="accent3"/>
              </a:buClr>
              <a:buSzPct val="95000"/>
            </a:pPr>
            <a:endParaRPr lang="en-GB" sz="135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p:cNvPicPr>
            <a:picLocks noChangeAspect="1" noChangeArrowheads="1"/>
          </p:cNvPicPr>
          <p:nvPr/>
        </p:nvPicPr>
        <p:blipFill>
          <a:blip r:embed="rId2" cstate="print"/>
          <a:srcRect/>
          <a:stretch>
            <a:fillRect/>
          </a:stretch>
        </p:blipFill>
        <p:spPr bwMode="auto">
          <a:xfrm>
            <a:off x="5364088" y="4797152"/>
            <a:ext cx="2401069" cy="1881493"/>
          </a:xfrm>
          <a:prstGeom prst="rect">
            <a:avLst/>
          </a:prstGeom>
          <a:noFill/>
          <a:ln w="9525">
            <a:noFill/>
            <a:miter lim="800000"/>
            <a:headEnd/>
            <a:tailEnd/>
          </a:ln>
          <a:effectLst/>
        </p:spPr>
      </p:pic>
      <p:pic>
        <p:nvPicPr>
          <p:cNvPr id="1035" name="Picture 11"/>
          <p:cNvPicPr>
            <a:picLocks noChangeAspect="1" noChangeArrowheads="1"/>
          </p:cNvPicPr>
          <p:nvPr/>
        </p:nvPicPr>
        <p:blipFill>
          <a:blip r:embed="rId3" cstate="print"/>
          <a:srcRect/>
          <a:stretch>
            <a:fillRect/>
          </a:stretch>
        </p:blipFill>
        <p:spPr bwMode="auto">
          <a:xfrm>
            <a:off x="1331641" y="4862385"/>
            <a:ext cx="2520280" cy="1817294"/>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GB" sz="4600" dirty="0" smtClean="0"/>
              <a:t>High energy electrons</a:t>
            </a:r>
            <a:endParaRPr lang="en-GB" sz="4600" dirty="0"/>
          </a:p>
        </p:txBody>
      </p:sp>
      <p:sp>
        <p:nvSpPr>
          <p:cNvPr id="10" name="Content Placeholder 2"/>
          <p:cNvSpPr txBox="1">
            <a:spLocks/>
          </p:cNvSpPr>
          <p:nvPr/>
        </p:nvSpPr>
        <p:spPr>
          <a:xfrm>
            <a:off x="76200" y="1556792"/>
            <a:ext cx="8924956" cy="995908"/>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400" dirty="0" smtClean="0"/>
              <a:t>For high energy electron events, the most common problem is </a:t>
            </a:r>
            <a:r>
              <a:rPr lang="en-GB" sz="1400" dirty="0" err="1" smtClean="0"/>
              <a:t>Bremsstrahlung</a:t>
            </a:r>
            <a:r>
              <a:rPr lang="en-GB" sz="1400" dirty="0" smtClean="0"/>
              <a:t>, which leads to a reconstructed track (of energy lower than the original electron) pointing directly at a large shower:</a:t>
            </a:r>
          </a:p>
        </p:txBody>
      </p:sp>
      <p:grpSp>
        <p:nvGrpSpPr>
          <p:cNvPr id="58" name="Group 57"/>
          <p:cNvGrpSpPr/>
          <p:nvPr/>
        </p:nvGrpSpPr>
        <p:grpSpPr>
          <a:xfrm>
            <a:off x="1398316" y="2171961"/>
            <a:ext cx="2513849" cy="1750657"/>
            <a:chOff x="1245938" y="1844824"/>
            <a:chExt cx="2666227" cy="1856773"/>
          </a:xfrm>
        </p:grpSpPr>
        <p:pic>
          <p:nvPicPr>
            <p:cNvPr id="1029" name="Picture 5"/>
            <p:cNvPicPr>
              <a:picLocks noChangeAspect="1" noChangeArrowheads="1"/>
            </p:cNvPicPr>
            <p:nvPr/>
          </p:nvPicPr>
          <p:blipFill>
            <a:blip r:embed="rId4" cstate="print"/>
            <a:srcRect/>
            <a:stretch>
              <a:fillRect/>
            </a:stretch>
          </p:blipFill>
          <p:spPr bwMode="auto">
            <a:xfrm>
              <a:off x="1259632" y="1844824"/>
              <a:ext cx="2652533" cy="1856773"/>
            </a:xfrm>
            <a:prstGeom prst="rect">
              <a:avLst/>
            </a:prstGeom>
            <a:noFill/>
            <a:ln w="9525">
              <a:noFill/>
              <a:miter lim="800000"/>
              <a:headEnd/>
              <a:tailEnd/>
            </a:ln>
            <a:effectLst/>
          </p:spPr>
        </p:pic>
        <p:cxnSp>
          <p:nvCxnSpPr>
            <p:cNvPr id="11" name="Straight Arrow Connector 10"/>
            <p:cNvCxnSpPr/>
            <p:nvPr/>
          </p:nvCxnSpPr>
          <p:spPr>
            <a:xfrm rot="10800000">
              <a:off x="3257551" y="2028825"/>
              <a:ext cx="252985" cy="19050"/>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2" name="TextBox 11"/>
            <p:cNvSpPr txBox="1"/>
            <p:nvPr/>
          </p:nvSpPr>
          <p:spPr>
            <a:xfrm>
              <a:off x="2702842" y="1916832"/>
              <a:ext cx="598384" cy="180450"/>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13" name="Straight Arrow Connector 12"/>
            <p:cNvCxnSpPr/>
            <p:nvPr/>
          </p:nvCxnSpPr>
          <p:spPr>
            <a:xfrm rot="10800000" flipV="1">
              <a:off x="3467100" y="2204864"/>
              <a:ext cx="176784" cy="176386"/>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2918866" y="2374096"/>
              <a:ext cx="648071" cy="215444"/>
            </a:xfrm>
            <a:prstGeom prst="rect">
              <a:avLst/>
            </a:prstGeom>
            <a:noFill/>
          </p:spPr>
          <p:txBody>
            <a:bodyPr wrap="square" rtlCol="0">
              <a:spAutoFit/>
            </a:bodyPr>
            <a:lstStyle/>
            <a:p>
              <a:pPr algn="r"/>
              <a:r>
                <a:rPr lang="en-GB" sz="800" b="1" dirty="0" smtClean="0">
                  <a:solidFill>
                    <a:schemeClr val="bg1"/>
                  </a:solidFill>
                </a:rPr>
                <a:t>Positron</a:t>
              </a:r>
              <a:endParaRPr lang="en-GB" sz="800" b="1" dirty="0">
                <a:solidFill>
                  <a:schemeClr val="bg1"/>
                </a:solidFill>
              </a:endParaRPr>
            </a:p>
          </p:txBody>
        </p:sp>
        <p:cxnSp>
          <p:nvCxnSpPr>
            <p:cNvPr id="15" name="Straight Arrow Connector 14"/>
            <p:cNvCxnSpPr/>
            <p:nvPr/>
          </p:nvCxnSpPr>
          <p:spPr>
            <a:xfrm rot="5400000" flipH="1" flipV="1">
              <a:off x="1352549" y="3248028"/>
              <a:ext cx="238131" cy="47627"/>
            </a:xfrm>
            <a:prstGeom prst="straightConnector1">
              <a:avLst/>
            </a:prstGeom>
            <a:ln>
              <a:solidFill>
                <a:schemeClr val="accent1">
                  <a:lumMod val="60000"/>
                  <a:lumOff val="40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1245938" y="2942201"/>
              <a:ext cx="653579" cy="228503"/>
            </a:xfrm>
            <a:prstGeom prst="rect">
              <a:avLst/>
            </a:prstGeom>
            <a:noFill/>
          </p:spPr>
          <p:txBody>
            <a:bodyPr wrap="square" rtlCol="0">
              <a:spAutoFit/>
            </a:bodyPr>
            <a:lstStyle/>
            <a:p>
              <a:pPr algn="r"/>
              <a:r>
                <a:rPr lang="en-GB" sz="800" b="1" dirty="0" smtClean="0">
                  <a:solidFill>
                    <a:schemeClr val="accent1">
                      <a:lumMod val="60000"/>
                      <a:lumOff val="40000"/>
                    </a:schemeClr>
                  </a:solidFill>
                </a:rPr>
                <a:t>Electron</a:t>
              </a:r>
              <a:endParaRPr lang="en-GB" sz="800" b="1" dirty="0">
                <a:solidFill>
                  <a:schemeClr val="accent1">
                    <a:lumMod val="60000"/>
                    <a:lumOff val="40000"/>
                  </a:schemeClr>
                </a:solidFill>
              </a:endParaRPr>
            </a:p>
          </p:txBody>
        </p:sp>
        <p:cxnSp>
          <p:nvCxnSpPr>
            <p:cNvPr id="19" name="Straight Arrow Connector 18"/>
            <p:cNvCxnSpPr/>
            <p:nvPr/>
          </p:nvCxnSpPr>
          <p:spPr>
            <a:xfrm flipV="1">
              <a:off x="1646145" y="3305175"/>
              <a:ext cx="211230" cy="155879"/>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1752033" y="3170376"/>
              <a:ext cx="598384" cy="180450"/>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grpSp>
      <p:grpSp>
        <p:nvGrpSpPr>
          <p:cNvPr id="61" name="Group 60"/>
          <p:cNvGrpSpPr/>
          <p:nvPr/>
        </p:nvGrpSpPr>
        <p:grpSpPr>
          <a:xfrm>
            <a:off x="5292080" y="2171962"/>
            <a:ext cx="2375891" cy="1833102"/>
            <a:chOff x="5148064" y="1844824"/>
            <a:chExt cx="2519907" cy="1944216"/>
          </a:xfrm>
        </p:grpSpPr>
        <p:pic>
          <p:nvPicPr>
            <p:cNvPr id="1030" name="Picture 6"/>
            <p:cNvPicPr>
              <a:picLocks noChangeAspect="1" noChangeArrowheads="1"/>
            </p:cNvPicPr>
            <p:nvPr/>
          </p:nvPicPr>
          <p:blipFill>
            <a:blip r:embed="rId5" cstate="print"/>
            <a:srcRect/>
            <a:stretch>
              <a:fillRect/>
            </a:stretch>
          </p:blipFill>
          <p:spPr bwMode="auto">
            <a:xfrm>
              <a:off x="5148064" y="1844824"/>
              <a:ext cx="2519907" cy="1944216"/>
            </a:xfrm>
            <a:prstGeom prst="rect">
              <a:avLst/>
            </a:prstGeom>
            <a:noFill/>
            <a:ln w="9525">
              <a:noFill/>
              <a:miter lim="800000"/>
              <a:headEnd/>
              <a:tailEnd/>
            </a:ln>
            <a:effectLst/>
          </p:spPr>
        </p:pic>
        <p:cxnSp>
          <p:nvCxnSpPr>
            <p:cNvPr id="34" name="Straight Arrow Connector 33"/>
            <p:cNvCxnSpPr/>
            <p:nvPr/>
          </p:nvCxnSpPr>
          <p:spPr>
            <a:xfrm rot="16200000" flipV="1">
              <a:off x="7234938" y="2329562"/>
              <a:ext cx="211524" cy="120451"/>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35" name="TextBox 34"/>
            <p:cNvSpPr txBox="1"/>
            <p:nvPr/>
          </p:nvSpPr>
          <p:spPr>
            <a:xfrm>
              <a:off x="6813773" y="2104281"/>
              <a:ext cx="648071" cy="215444"/>
            </a:xfrm>
            <a:prstGeom prst="rect">
              <a:avLst/>
            </a:prstGeom>
            <a:noFill/>
          </p:spPr>
          <p:txBody>
            <a:bodyPr wrap="square" rtlCol="0">
              <a:spAutoFit/>
            </a:bodyPr>
            <a:lstStyle/>
            <a:p>
              <a:pPr algn="r"/>
              <a:r>
                <a:rPr lang="en-GB" sz="800" b="1" dirty="0" smtClean="0">
                  <a:solidFill>
                    <a:schemeClr val="bg1"/>
                  </a:solidFill>
                </a:rPr>
                <a:t>Positron</a:t>
              </a:r>
              <a:endParaRPr lang="en-GB" sz="800" b="1" dirty="0">
                <a:solidFill>
                  <a:schemeClr val="bg1"/>
                </a:solidFill>
              </a:endParaRPr>
            </a:p>
          </p:txBody>
        </p:sp>
        <p:cxnSp>
          <p:nvCxnSpPr>
            <p:cNvPr id="37" name="Straight Arrow Connector 36"/>
            <p:cNvCxnSpPr/>
            <p:nvPr/>
          </p:nvCxnSpPr>
          <p:spPr>
            <a:xfrm rot="5400000">
              <a:off x="7205405" y="2871673"/>
              <a:ext cx="219447" cy="37956"/>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38" name="TextBox 37"/>
            <p:cNvSpPr txBox="1"/>
            <p:nvPr/>
          </p:nvSpPr>
          <p:spPr>
            <a:xfrm>
              <a:off x="6972647" y="2991619"/>
              <a:ext cx="598384" cy="180450"/>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42" name="Straight Arrow Connector 41"/>
            <p:cNvCxnSpPr/>
            <p:nvPr/>
          </p:nvCxnSpPr>
          <p:spPr>
            <a:xfrm flipV="1">
              <a:off x="5392868" y="2744341"/>
              <a:ext cx="211230" cy="155879"/>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43" name="TextBox 42"/>
            <p:cNvSpPr txBox="1"/>
            <p:nvPr/>
          </p:nvSpPr>
          <p:spPr>
            <a:xfrm>
              <a:off x="5498756" y="2609542"/>
              <a:ext cx="598384" cy="180450"/>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44" name="Straight Arrow Connector 43"/>
            <p:cNvCxnSpPr/>
            <p:nvPr/>
          </p:nvCxnSpPr>
          <p:spPr>
            <a:xfrm rot="16200000" flipH="1">
              <a:off x="5247463" y="3191688"/>
              <a:ext cx="282584" cy="52359"/>
            </a:xfrm>
            <a:prstGeom prst="straightConnector1">
              <a:avLst/>
            </a:prstGeom>
            <a:ln>
              <a:solidFill>
                <a:schemeClr val="accent1">
                  <a:lumMod val="60000"/>
                  <a:lumOff val="40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45" name="TextBox 44"/>
            <p:cNvSpPr txBox="1"/>
            <p:nvPr/>
          </p:nvSpPr>
          <p:spPr>
            <a:xfrm>
              <a:off x="5220071" y="3356992"/>
              <a:ext cx="768092" cy="228503"/>
            </a:xfrm>
            <a:prstGeom prst="rect">
              <a:avLst/>
            </a:prstGeom>
            <a:noFill/>
          </p:spPr>
          <p:txBody>
            <a:bodyPr wrap="square" rtlCol="0">
              <a:spAutoFit/>
            </a:bodyPr>
            <a:lstStyle/>
            <a:p>
              <a:pPr algn="r"/>
              <a:r>
                <a:rPr lang="en-GB" sz="800" b="1" dirty="0" smtClean="0">
                  <a:solidFill>
                    <a:schemeClr val="accent1">
                      <a:lumMod val="60000"/>
                      <a:lumOff val="40000"/>
                    </a:schemeClr>
                  </a:solidFill>
                </a:rPr>
                <a:t>Electron</a:t>
              </a:r>
              <a:endParaRPr lang="en-GB" sz="800" b="1" dirty="0">
                <a:solidFill>
                  <a:schemeClr val="accent1">
                    <a:lumMod val="60000"/>
                    <a:lumOff val="40000"/>
                  </a:schemeClr>
                </a:solidFill>
              </a:endParaRPr>
            </a:p>
          </p:txBody>
        </p:sp>
      </p:grpSp>
      <p:cxnSp>
        <p:nvCxnSpPr>
          <p:cNvPr id="47" name="Straight Arrow Connector 46"/>
          <p:cNvCxnSpPr/>
          <p:nvPr/>
        </p:nvCxnSpPr>
        <p:spPr>
          <a:xfrm rot="16200000" flipH="1">
            <a:off x="1871700" y="5481228"/>
            <a:ext cx="216024" cy="144016"/>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48" name="TextBox 47"/>
          <p:cNvSpPr txBox="1"/>
          <p:nvPr/>
        </p:nvSpPr>
        <p:spPr>
          <a:xfrm>
            <a:off x="1979712" y="5661248"/>
            <a:ext cx="615668" cy="204672"/>
          </a:xfrm>
          <a:prstGeom prst="rect">
            <a:avLst/>
          </a:prstGeom>
          <a:noFill/>
        </p:spPr>
        <p:txBody>
          <a:bodyPr wrap="square" rtlCol="0">
            <a:spAutoFit/>
          </a:bodyPr>
          <a:lstStyle/>
          <a:p>
            <a:pPr algn="r"/>
            <a:r>
              <a:rPr lang="en-GB" sz="800" b="1" dirty="0" smtClean="0">
                <a:solidFill>
                  <a:schemeClr val="bg1"/>
                </a:solidFill>
              </a:rPr>
              <a:t>Positron</a:t>
            </a:r>
            <a:endParaRPr lang="en-GB" sz="800" b="1" dirty="0">
              <a:solidFill>
                <a:schemeClr val="bg1"/>
              </a:solidFill>
            </a:endParaRPr>
          </a:p>
        </p:txBody>
      </p:sp>
      <p:cxnSp>
        <p:nvCxnSpPr>
          <p:cNvPr id="49" name="Straight Arrow Connector 48"/>
          <p:cNvCxnSpPr/>
          <p:nvPr/>
        </p:nvCxnSpPr>
        <p:spPr>
          <a:xfrm rot="5400000">
            <a:off x="3142390" y="5445460"/>
            <a:ext cx="208475" cy="36058"/>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50" name="TextBox 49"/>
          <p:cNvSpPr txBox="1"/>
          <p:nvPr/>
        </p:nvSpPr>
        <p:spPr>
          <a:xfrm>
            <a:off x="2921270" y="5559408"/>
            <a:ext cx="568465" cy="171427"/>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53" name="Straight Arrow Connector 52"/>
          <p:cNvCxnSpPr/>
          <p:nvPr/>
        </p:nvCxnSpPr>
        <p:spPr>
          <a:xfrm rot="10800000">
            <a:off x="6102194" y="5298143"/>
            <a:ext cx="240336" cy="18097"/>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54" name="TextBox 53"/>
          <p:cNvSpPr txBox="1"/>
          <p:nvPr/>
        </p:nvSpPr>
        <p:spPr>
          <a:xfrm>
            <a:off x="5575221" y="5191749"/>
            <a:ext cx="568465" cy="171427"/>
          </a:xfrm>
          <a:prstGeom prst="rect">
            <a:avLst/>
          </a:prstGeom>
          <a:noFill/>
        </p:spPr>
        <p:txBody>
          <a:bodyPr wrap="square" rtlCol="0">
            <a:spAutoFit/>
          </a:bodyPr>
          <a:lstStyle/>
          <a:p>
            <a:pPr algn="r"/>
            <a:r>
              <a:rPr lang="en-GB" sz="800" b="1" dirty="0" smtClean="0">
                <a:solidFill>
                  <a:srgbClr val="FFC000"/>
                </a:solidFill>
              </a:rPr>
              <a:t>Photon</a:t>
            </a:r>
            <a:endParaRPr lang="en-GB" sz="800" b="1" dirty="0">
              <a:solidFill>
                <a:srgbClr val="FFC000"/>
              </a:solidFill>
            </a:endParaRPr>
          </a:p>
        </p:txBody>
      </p:sp>
      <p:cxnSp>
        <p:nvCxnSpPr>
          <p:cNvPr id="55" name="Straight Arrow Connector 54"/>
          <p:cNvCxnSpPr/>
          <p:nvPr/>
        </p:nvCxnSpPr>
        <p:spPr>
          <a:xfrm rot="5400000">
            <a:off x="6812688" y="5927776"/>
            <a:ext cx="277502" cy="67896"/>
          </a:xfrm>
          <a:prstGeom prst="straightConnector1">
            <a:avLst/>
          </a:prstGeom>
          <a:ln>
            <a:solidFill>
              <a:schemeClr val="accent1">
                <a:lumMod val="60000"/>
                <a:lumOff val="40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56" name="TextBox 55"/>
          <p:cNvSpPr txBox="1"/>
          <p:nvPr/>
        </p:nvSpPr>
        <p:spPr>
          <a:xfrm>
            <a:off x="6614736" y="6125561"/>
            <a:ext cx="693568" cy="211068"/>
          </a:xfrm>
          <a:prstGeom prst="rect">
            <a:avLst/>
          </a:prstGeom>
          <a:noFill/>
        </p:spPr>
        <p:txBody>
          <a:bodyPr wrap="square" rtlCol="0">
            <a:spAutoFit/>
          </a:bodyPr>
          <a:lstStyle/>
          <a:p>
            <a:pPr algn="r"/>
            <a:r>
              <a:rPr lang="en-GB" sz="800" b="1" dirty="0" smtClean="0">
                <a:solidFill>
                  <a:schemeClr val="accent1">
                    <a:lumMod val="60000"/>
                    <a:lumOff val="40000"/>
                  </a:schemeClr>
                </a:solidFill>
              </a:rPr>
              <a:t>Electron</a:t>
            </a:r>
            <a:endParaRPr lang="en-GB" sz="800" b="1" dirty="0">
              <a:solidFill>
                <a:schemeClr val="accent1">
                  <a:lumMod val="60000"/>
                  <a:lumOff val="40000"/>
                </a:schemeClr>
              </a:solidFill>
            </a:endParaRPr>
          </a:p>
        </p:txBody>
      </p:sp>
      <p:sp>
        <p:nvSpPr>
          <p:cNvPr id="62" name="Rectangle 61"/>
          <p:cNvSpPr/>
          <p:nvPr/>
        </p:nvSpPr>
        <p:spPr>
          <a:xfrm>
            <a:off x="179512" y="4077072"/>
            <a:ext cx="8856984" cy="715581"/>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350" dirty="0" smtClean="0"/>
              <a:t>The situation is perhaps illustrated most clearly by events  in which the photon and electron are not collinear. These tend to be well reconstructed, but in cases where the photon and electron are superposed, the reconstruction is very difficult.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Fragment Removal</a:t>
            </a:r>
            <a:endParaRPr lang="en-GB" sz="4600" dirty="0"/>
          </a:p>
        </p:txBody>
      </p:sp>
      <p:sp>
        <p:nvSpPr>
          <p:cNvPr id="10" name="Content Placeholder 2"/>
          <p:cNvSpPr txBox="1">
            <a:spLocks/>
          </p:cNvSpPr>
          <p:nvPr/>
        </p:nvSpPr>
        <p:spPr>
          <a:xfrm>
            <a:off x="142844" y="1556792"/>
            <a:ext cx="8858312" cy="1425910"/>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400" dirty="0" smtClean="0"/>
              <a:t>The poor agreement between the low-energy track and high-energy cluster tends to leave the Pandora forced reclustering to “dig out” sufficient hits from the cluster to match the track energy.</a:t>
            </a:r>
          </a:p>
          <a:p>
            <a:pPr marL="274320" indent="-274320">
              <a:spcBef>
                <a:spcPct val="20000"/>
              </a:spcBef>
              <a:buClr>
                <a:schemeClr val="accent3"/>
              </a:buClr>
              <a:buSzPct val="95000"/>
              <a:buFont typeface="Wingdings 2"/>
              <a:buChar char=""/>
            </a:pPr>
            <a:r>
              <a:rPr lang="en-GB" sz="1400" dirty="0" smtClean="0"/>
              <a:t>However, the creation of this “forced” cluster tends to leave the remaining shower shattered into many fragments. These fragments are typically identified as photons or neutrons.</a:t>
            </a:r>
          </a:p>
          <a:p>
            <a:pPr marL="274320" indent="-274320">
              <a:spcBef>
                <a:spcPct val="20000"/>
              </a:spcBef>
              <a:buClr>
                <a:schemeClr val="accent3"/>
              </a:buClr>
              <a:buSzPct val="95000"/>
              <a:buFont typeface="Wingdings 2"/>
              <a:buChar char=""/>
            </a:pPr>
            <a:r>
              <a:rPr lang="en-GB" sz="1400" dirty="0" smtClean="0"/>
              <a:t>In the FragmentRemoval algorithm, a number of the fragments are </a:t>
            </a:r>
            <a:r>
              <a:rPr lang="en-GB" sz="1400" dirty="0" smtClean="0"/>
              <a:t>typically </a:t>
            </a:r>
            <a:r>
              <a:rPr lang="en-GB" sz="1400" dirty="0" smtClean="0"/>
              <a:t>joined to the "forced" cluster, creating a final (odd-looking) cluster, that </a:t>
            </a:r>
            <a:r>
              <a:rPr lang="en-GB" sz="1400" dirty="0" smtClean="0"/>
              <a:t>is unlikely to be identified </a:t>
            </a:r>
            <a:r>
              <a:rPr lang="en-GB" sz="1400" dirty="0" smtClean="0"/>
              <a:t>as an electron. </a:t>
            </a:r>
          </a:p>
          <a:p>
            <a:pPr marL="274320" indent="-274320">
              <a:spcBef>
                <a:spcPct val="20000"/>
              </a:spcBef>
              <a:buClr>
                <a:schemeClr val="accent3"/>
              </a:buClr>
              <a:buSzPct val="95000"/>
            </a:pPr>
            <a:r>
              <a:rPr lang="en-GB" sz="1400" dirty="0" smtClean="0"/>
              <a:t/>
            </a:r>
            <a:br>
              <a:rPr lang="en-GB" sz="1400" dirty="0" smtClean="0"/>
            </a:br>
            <a:r>
              <a:rPr lang="en-GB" sz="1400" dirty="0" smtClean="0"/>
              <a:t/>
            </a:r>
            <a:br>
              <a:rPr lang="en-GB" sz="1400" dirty="0" smtClean="0"/>
            </a:br>
            <a:endParaRPr lang="en-GB" sz="1350" dirty="0" smtClean="0"/>
          </a:p>
        </p:txBody>
      </p:sp>
      <p:pic>
        <p:nvPicPr>
          <p:cNvPr id="2051" name="Picture 3"/>
          <p:cNvPicPr>
            <a:picLocks noChangeAspect="1" noChangeArrowheads="1"/>
          </p:cNvPicPr>
          <p:nvPr/>
        </p:nvPicPr>
        <p:blipFill>
          <a:blip r:embed="rId2" cstate="print"/>
          <a:srcRect/>
          <a:stretch>
            <a:fillRect/>
          </a:stretch>
        </p:blipFill>
        <p:spPr bwMode="auto">
          <a:xfrm>
            <a:off x="1187625" y="3337247"/>
            <a:ext cx="2448271" cy="2049571"/>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5076056" y="3337247"/>
            <a:ext cx="2597590" cy="2016224"/>
          </a:xfrm>
          <a:prstGeom prst="rect">
            <a:avLst/>
          </a:prstGeom>
          <a:noFill/>
          <a:ln w="9525">
            <a:noFill/>
            <a:miter lim="800000"/>
            <a:headEnd/>
            <a:tailEnd/>
          </a:ln>
          <a:effectLst/>
        </p:spPr>
      </p:pic>
      <p:sp>
        <p:nvSpPr>
          <p:cNvPr id="7" name="Content Placeholder 2"/>
          <p:cNvSpPr txBox="1">
            <a:spLocks/>
          </p:cNvSpPr>
          <p:nvPr/>
        </p:nvSpPr>
        <p:spPr>
          <a:xfrm>
            <a:off x="145864" y="5949280"/>
            <a:ext cx="8858312" cy="86409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400" dirty="0" smtClean="0"/>
              <a:t>In the new tag of PandoraPFANew, the FragmentRemoval algorithm no longer considers any clusters (with associated tracks) that look electron-like. This </a:t>
            </a:r>
            <a:r>
              <a:rPr lang="en-GB" sz="1400" dirty="0" smtClean="0"/>
              <a:t>just leaves </a:t>
            </a:r>
            <a:r>
              <a:rPr lang="en-GB" sz="1400" dirty="0" smtClean="0"/>
              <a:t>the track and </a:t>
            </a:r>
            <a:r>
              <a:rPr lang="en-GB" sz="1400" dirty="0" smtClean="0"/>
              <a:t>forced </a:t>
            </a:r>
            <a:r>
              <a:rPr lang="en-GB" sz="1400" dirty="0" smtClean="0"/>
              <a:t>cluster, which will be identified as an electron with high efficiency (see later). </a:t>
            </a:r>
            <a:br>
              <a:rPr lang="en-GB" sz="1400" dirty="0" smtClean="0"/>
            </a:br>
            <a:r>
              <a:rPr lang="en-GB" sz="1400" dirty="0" smtClean="0"/>
              <a:t/>
            </a:r>
            <a:br>
              <a:rPr lang="en-GB" sz="1400" dirty="0" smtClean="0"/>
            </a:br>
            <a:endParaRPr lang="en-GB" sz="1350" dirty="0" smtClean="0"/>
          </a:p>
        </p:txBody>
      </p:sp>
      <p:cxnSp>
        <p:nvCxnSpPr>
          <p:cNvPr id="8" name="Straight Arrow Connector 7"/>
          <p:cNvCxnSpPr/>
          <p:nvPr/>
        </p:nvCxnSpPr>
        <p:spPr>
          <a:xfrm rot="10800000">
            <a:off x="1865759" y="4794483"/>
            <a:ext cx="268480" cy="198948"/>
          </a:xfrm>
          <a:prstGeom prst="straightConnector1">
            <a:avLst/>
          </a:prstGeom>
          <a:ln>
            <a:solidFill>
              <a:srgbClr val="FF00FF"/>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9" name="TextBox 8"/>
          <p:cNvSpPr txBox="1"/>
          <p:nvPr/>
        </p:nvSpPr>
        <p:spPr>
          <a:xfrm>
            <a:off x="755576" y="4608547"/>
            <a:ext cx="1152128" cy="338554"/>
          </a:xfrm>
          <a:prstGeom prst="rect">
            <a:avLst/>
          </a:prstGeom>
          <a:noFill/>
        </p:spPr>
        <p:txBody>
          <a:bodyPr wrap="square" rtlCol="0">
            <a:spAutoFit/>
          </a:bodyPr>
          <a:lstStyle/>
          <a:p>
            <a:pPr algn="r"/>
            <a:r>
              <a:rPr lang="en-GB" sz="800" b="1" dirty="0" smtClean="0">
                <a:solidFill>
                  <a:srgbClr val="FF00FF"/>
                </a:solidFill>
              </a:rPr>
              <a:t>Reconstruct</a:t>
            </a:r>
            <a:br>
              <a:rPr lang="en-GB" sz="800" b="1" dirty="0" smtClean="0">
                <a:solidFill>
                  <a:srgbClr val="FF00FF"/>
                </a:solidFill>
              </a:rPr>
            </a:br>
            <a:r>
              <a:rPr lang="en-GB" sz="800" b="1" dirty="0" smtClean="0">
                <a:solidFill>
                  <a:srgbClr val="FF00FF"/>
                </a:solidFill>
              </a:rPr>
              <a:t> as Pi-</a:t>
            </a:r>
            <a:endParaRPr lang="en-GB" sz="800" b="1" dirty="0">
              <a:solidFill>
                <a:srgbClr val="FF00FF"/>
              </a:solidFill>
            </a:endParaRPr>
          </a:p>
        </p:txBody>
      </p:sp>
      <p:cxnSp>
        <p:nvCxnSpPr>
          <p:cNvPr id="13" name="Straight Arrow Connector 12"/>
          <p:cNvCxnSpPr/>
          <p:nvPr/>
        </p:nvCxnSpPr>
        <p:spPr>
          <a:xfrm rot="10800000">
            <a:off x="2225799" y="3955231"/>
            <a:ext cx="268480" cy="198948"/>
          </a:xfrm>
          <a:prstGeom prst="straightConnector1">
            <a:avLst/>
          </a:prstGeom>
          <a:ln>
            <a:solidFill>
              <a:srgbClr val="FF00FF"/>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1115616" y="3769295"/>
            <a:ext cx="1152128" cy="338554"/>
          </a:xfrm>
          <a:prstGeom prst="rect">
            <a:avLst/>
          </a:prstGeom>
          <a:noFill/>
        </p:spPr>
        <p:txBody>
          <a:bodyPr wrap="square" rtlCol="0">
            <a:spAutoFit/>
          </a:bodyPr>
          <a:lstStyle/>
          <a:p>
            <a:pPr algn="r"/>
            <a:r>
              <a:rPr lang="en-GB" sz="800" b="1" dirty="0" smtClean="0">
                <a:solidFill>
                  <a:srgbClr val="FF00FF"/>
                </a:solidFill>
              </a:rPr>
              <a:t>Note inclusion of many fragments</a:t>
            </a:r>
            <a:endParaRPr lang="en-GB" sz="800" b="1" dirty="0">
              <a:solidFill>
                <a:srgbClr val="FF00FF"/>
              </a:solidFill>
            </a:endParaRPr>
          </a:p>
        </p:txBody>
      </p:sp>
      <p:cxnSp>
        <p:nvCxnSpPr>
          <p:cNvPr id="15" name="Straight Arrow Connector 14"/>
          <p:cNvCxnSpPr/>
          <p:nvPr/>
        </p:nvCxnSpPr>
        <p:spPr>
          <a:xfrm rot="16200000" flipH="1">
            <a:off x="3116970" y="3928181"/>
            <a:ext cx="174501" cy="144760"/>
          </a:xfrm>
          <a:prstGeom prst="straightConnector1">
            <a:avLst/>
          </a:prstGeom>
          <a:ln>
            <a:solidFill>
              <a:srgbClr val="FFC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2971800" y="4076377"/>
            <a:ext cx="680793" cy="461665"/>
          </a:xfrm>
          <a:prstGeom prst="rect">
            <a:avLst/>
          </a:prstGeom>
          <a:noFill/>
        </p:spPr>
        <p:txBody>
          <a:bodyPr wrap="square" rtlCol="0">
            <a:spAutoFit/>
          </a:bodyPr>
          <a:lstStyle/>
          <a:p>
            <a:pPr algn="ctr"/>
            <a:r>
              <a:rPr lang="en-GB" sz="800" b="1" dirty="0" smtClean="0">
                <a:solidFill>
                  <a:srgbClr val="FFC000"/>
                </a:solidFill>
              </a:rPr>
              <a:t>Typically many photons</a:t>
            </a:r>
            <a:endParaRPr lang="en-GB" sz="800" b="1" dirty="0">
              <a:solidFill>
                <a:srgbClr val="FFC000"/>
              </a:solidFill>
            </a:endParaRPr>
          </a:p>
        </p:txBody>
      </p:sp>
      <p:cxnSp>
        <p:nvCxnSpPr>
          <p:cNvPr id="19" name="Straight Arrow Connector 18"/>
          <p:cNvCxnSpPr/>
          <p:nvPr/>
        </p:nvCxnSpPr>
        <p:spPr>
          <a:xfrm rot="10800000">
            <a:off x="5754191" y="4747319"/>
            <a:ext cx="268480" cy="198948"/>
          </a:xfrm>
          <a:prstGeom prst="straightConnector1">
            <a:avLst/>
          </a:prstGeom>
          <a:ln>
            <a:solidFill>
              <a:schemeClr val="accent2"/>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4644008" y="4561383"/>
            <a:ext cx="1152128" cy="338554"/>
          </a:xfrm>
          <a:prstGeom prst="rect">
            <a:avLst/>
          </a:prstGeom>
          <a:noFill/>
        </p:spPr>
        <p:txBody>
          <a:bodyPr wrap="square" rtlCol="0">
            <a:spAutoFit/>
          </a:bodyPr>
          <a:lstStyle/>
          <a:p>
            <a:pPr algn="r"/>
            <a:r>
              <a:rPr lang="en-GB" sz="800" b="1" dirty="0" smtClean="0">
                <a:solidFill>
                  <a:schemeClr val="accent2"/>
                </a:solidFill>
              </a:rPr>
              <a:t>Reconstruct</a:t>
            </a:r>
            <a:br>
              <a:rPr lang="en-GB" sz="800" b="1" dirty="0" smtClean="0">
                <a:solidFill>
                  <a:schemeClr val="accent2"/>
                </a:solidFill>
              </a:rPr>
            </a:br>
            <a:r>
              <a:rPr lang="en-GB" sz="800" b="1" dirty="0" smtClean="0">
                <a:solidFill>
                  <a:schemeClr val="accent2"/>
                </a:solidFill>
              </a:rPr>
              <a:t> as electron</a:t>
            </a:r>
            <a:endParaRPr lang="en-GB" sz="800" b="1" dirty="0">
              <a:solidFill>
                <a:schemeClr val="accent2"/>
              </a:solidFill>
            </a:endParaRPr>
          </a:p>
        </p:txBody>
      </p:sp>
      <p:cxnSp>
        <p:nvCxnSpPr>
          <p:cNvPr id="21" name="Straight Arrow Connector 20"/>
          <p:cNvCxnSpPr/>
          <p:nvPr/>
        </p:nvCxnSpPr>
        <p:spPr>
          <a:xfrm rot="10800000">
            <a:off x="6474271" y="3955231"/>
            <a:ext cx="268480" cy="198948"/>
          </a:xfrm>
          <a:prstGeom prst="straightConnector1">
            <a:avLst/>
          </a:prstGeom>
          <a:ln>
            <a:solidFill>
              <a:schemeClr val="accent2"/>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22" name="TextBox 21"/>
          <p:cNvSpPr txBox="1"/>
          <p:nvPr/>
        </p:nvSpPr>
        <p:spPr>
          <a:xfrm>
            <a:off x="5364088" y="3769295"/>
            <a:ext cx="1152128" cy="215444"/>
          </a:xfrm>
          <a:prstGeom prst="rect">
            <a:avLst/>
          </a:prstGeom>
          <a:noFill/>
        </p:spPr>
        <p:txBody>
          <a:bodyPr wrap="square" rtlCol="0">
            <a:spAutoFit/>
          </a:bodyPr>
          <a:lstStyle/>
          <a:p>
            <a:pPr algn="r"/>
            <a:r>
              <a:rPr lang="en-GB" sz="800" b="1" dirty="0" smtClean="0">
                <a:solidFill>
                  <a:schemeClr val="accent2"/>
                </a:solidFill>
              </a:rPr>
              <a:t>Forced cluster</a:t>
            </a:r>
            <a:endParaRPr lang="en-GB" sz="800" b="1" dirty="0">
              <a:solidFill>
                <a:schemeClr val="accent2"/>
              </a:solidFill>
            </a:endParaRPr>
          </a:p>
        </p:txBody>
      </p:sp>
      <p:sp>
        <p:nvSpPr>
          <p:cNvPr id="25" name="TextBox 24"/>
          <p:cNvSpPr txBox="1"/>
          <p:nvPr/>
        </p:nvSpPr>
        <p:spPr>
          <a:xfrm>
            <a:off x="1259632" y="5425479"/>
            <a:ext cx="2304256" cy="307777"/>
          </a:xfrm>
          <a:prstGeom prst="rect">
            <a:avLst/>
          </a:prstGeom>
          <a:noFill/>
        </p:spPr>
        <p:txBody>
          <a:bodyPr wrap="square" rtlCol="0">
            <a:spAutoFit/>
          </a:bodyPr>
          <a:lstStyle/>
          <a:p>
            <a:r>
              <a:rPr lang="en-GB" sz="1400" b="1" dirty="0" smtClean="0">
                <a:solidFill>
                  <a:srgbClr val="002060"/>
                </a:solidFill>
              </a:rPr>
              <a:t>LCD_WG2_Validation_2</a:t>
            </a:r>
            <a:endParaRPr lang="en-GB" sz="1400" b="1" dirty="0">
              <a:solidFill>
                <a:srgbClr val="002060"/>
              </a:solidFill>
            </a:endParaRPr>
          </a:p>
        </p:txBody>
      </p:sp>
      <p:sp>
        <p:nvSpPr>
          <p:cNvPr id="26" name="TextBox 25"/>
          <p:cNvSpPr txBox="1"/>
          <p:nvPr/>
        </p:nvSpPr>
        <p:spPr>
          <a:xfrm>
            <a:off x="5220072" y="5425479"/>
            <a:ext cx="2304256" cy="307777"/>
          </a:xfrm>
          <a:prstGeom prst="rect">
            <a:avLst/>
          </a:prstGeom>
          <a:noFill/>
        </p:spPr>
        <p:txBody>
          <a:bodyPr wrap="square" rtlCol="0">
            <a:spAutoFit/>
          </a:bodyPr>
          <a:lstStyle/>
          <a:p>
            <a:r>
              <a:rPr lang="en-GB" sz="1400" b="1" dirty="0" smtClean="0">
                <a:solidFill>
                  <a:srgbClr val="002060"/>
                </a:solidFill>
              </a:rPr>
              <a:t>LCD_WG2_Validation_3</a:t>
            </a:r>
            <a:endParaRPr lang="en-GB" sz="1400" b="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Fragment Removal</a:t>
            </a:r>
            <a:endParaRPr lang="en-GB" sz="4600" dirty="0"/>
          </a:p>
        </p:txBody>
      </p:sp>
      <p:sp>
        <p:nvSpPr>
          <p:cNvPr id="10" name="Content Placeholder 2"/>
          <p:cNvSpPr txBox="1">
            <a:spLocks/>
          </p:cNvSpPr>
          <p:nvPr/>
        </p:nvSpPr>
        <p:spPr>
          <a:xfrm>
            <a:off x="142844" y="1556792"/>
            <a:ext cx="8858312" cy="720080"/>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After the successful identification of the track and forced cluster as an electron, the reconstruction must deal with the many neutral fragments left from the splintering of the original shower:</a:t>
            </a:r>
          </a:p>
        </p:txBody>
      </p:sp>
      <p:sp>
        <p:nvSpPr>
          <p:cNvPr id="18" name="Content Placeholder 2"/>
          <p:cNvSpPr txBox="1">
            <a:spLocks/>
          </p:cNvSpPr>
          <p:nvPr/>
        </p:nvSpPr>
        <p:spPr>
          <a:xfrm>
            <a:off x="178184" y="4509120"/>
            <a:ext cx="8858312" cy="2232248"/>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The remaining “photon-like” fragments are mopped-up in a new PhotonFragmentRemoval algorithm.  Like the other fragment removal algorithms, this algorithm looks for evidence of contact between pairs of clusters.</a:t>
            </a:r>
          </a:p>
          <a:p>
            <a:pPr marL="274320" indent="-274320">
              <a:spcBef>
                <a:spcPct val="20000"/>
              </a:spcBef>
              <a:buClr>
                <a:schemeClr val="accent3"/>
              </a:buClr>
              <a:buSzPct val="95000"/>
              <a:buFont typeface="Wingdings 2"/>
              <a:buChar char=""/>
            </a:pPr>
            <a:r>
              <a:rPr lang="en-GB" sz="1350" dirty="0" smtClean="0"/>
              <a:t>For each pair of photon-like clusters, the algorithm considers:</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The fraction of the cluster layers that are in close contact,</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The fraction of hits in one cluster that lie within a specified cone around the second cluster,</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The fraction of hits in one cluster that lie within specified distances from hits in the second cluster.</a:t>
            </a:r>
          </a:p>
          <a:p>
            <a:pPr marL="274320" indent="-274320">
              <a:spcBef>
                <a:spcPct val="20000"/>
              </a:spcBef>
              <a:buClr>
                <a:schemeClr val="accent3"/>
              </a:buClr>
              <a:buSzPct val="95000"/>
              <a:buFont typeface="Wingdings 2"/>
              <a:buChar char=""/>
            </a:pPr>
            <a:endParaRPr lang="en-GB" sz="1100" dirty="0" smtClean="0"/>
          </a:p>
          <a:p>
            <a:pPr marL="274320" indent="-274320">
              <a:spcBef>
                <a:spcPct val="20000"/>
              </a:spcBef>
              <a:buClr>
                <a:schemeClr val="accent3"/>
              </a:buClr>
              <a:buSzPct val="95000"/>
              <a:buFont typeface="Wingdings 2"/>
              <a:buChar char=""/>
            </a:pPr>
            <a:r>
              <a:rPr lang="en-GB" sz="1350" dirty="0" smtClean="0"/>
              <a:t>The algorithm errs on the side of caution to avoid damaging jet energy reconstruction, but greatly reduces the number of neutral fragments and improves the cosmetic appearance of events. </a:t>
            </a:r>
          </a:p>
        </p:txBody>
      </p:sp>
      <p:grpSp>
        <p:nvGrpSpPr>
          <p:cNvPr id="29" name="Group 28"/>
          <p:cNvGrpSpPr/>
          <p:nvPr/>
        </p:nvGrpSpPr>
        <p:grpSpPr>
          <a:xfrm>
            <a:off x="774336" y="2204864"/>
            <a:ext cx="7542080" cy="2009678"/>
            <a:chOff x="774336" y="2276872"/>
            <a:chExt cx="7542080" cy="2009678"/>
          </a:xfrm>
        </p:grpSpPr>
        <p:pic>
          <p:nvPicPr>
            <p:cNvPr id="3074" name="Picture 2"/>
            <p:cNvPicPr>
              <a:picLocks noChangeAspect="1" noChangeArrowheads="1"/>
            </p:cNvPicPr>
            <p:nvPr/>
          </p:nvPicPr>
          <p:blipFill>
            <a:blip r:embed="rId2" cstate="print"/>
            <a:srcRect/>
            <a:stretch>
              <a:fillRect/>
            </a:stretch>
          </p:blipFill>
          <p:spPr bwMode="auto">
            <a:xfrm>
              <a:off x="774336" y="2276872"/>
              <a:ext cx="2501520" cy="2009678"/>
            </a:xfrm>
            <a:prstGeom prst="rect">
              <a:avLst/>
            </a:prstGeom>
            <a:noFill/>
            <a:ln w="9525">
              <a:noFill/>
              <a:miter lim="800000"/>
              <a:headEnd/>
              <a:tailEnd/>
            </a:ln>
            <a:effectLst/>
          </p:spPr>
        </p:pic>
        <p:sp>
          <p:nvSpPr>
            <p:cNvPr id="19" name="TextBox 18"/>
            <p:cNvSpPr txBox="1"/>
            <p:nvPr/>
          </p:nvSpPr>
          <p:spPr>
            <a:xfrm>
              <a:off x="3419872" y="2987660"/>
              <a:ext cx="576064" cy="461665"/>
            </a:xfrm>
            <a:prstGeom prst="rect">
              <a:avLst/>
            </a:prstGeom>
            <a:noFill/>
          </p:spPr>
          <p:txBody>
            <a:bodyPr wrap="square" rtlCol="0">
              <a:spAutoFit/>
            </a:bodyPr>
            <a:lstStyle/>
            <a:p>
              <a:pPr algn="ctr"/>
              <a:r>
                <a:rPr lang="en-GB" sz="2400" b="1" dirty="0" smtClean="0">
                  <a:solidFill>
                    <a:schemeClr val="accent1">
                      <a:lumMod val="50000"/>
                    </a:schemeClr>
                  </a:solidFill>
                  <a:sym typeface="Symbol"/>
                </a:rPr>
                <a:t></a:t>
              </a:r>
              <a:endParaRPr lang="en-GB" sz="2400" b="1" dirty="0">
                <a:solidFill>
                  <a:schemeClr val="accent1">
                    <a:lumMod val="50000"/>
                  </a:schemeClr>
                </a:solidFill>
              </a:endParaRPr>
            </a:p>
          </p:txBody>
        </p:sp>
        <p:grpSp>
          <p:nvGrpSpPr>
            <p:cNvPr id="27" name="Group 26"/>
            <p:cNvGrpSpPr/>
            <p:nvPr/>
          </p:nvGrpSpPr>
          <p:grpSpPr>
            <a:xfrm>
              <a:off x="6156176" y="2276872"/>
              <a:ext cx="2160240" cy="1977987"/>
              <a:chOff x="4788024" y="2492896"/>
              <a:chExt cx="2830463" cy="2591665"/>
            </a:xfrm>
          </p:grpSpPr>
          <p:pic>
            <p:nvPicPr>
              <p:cNvPr id="3087" name="Picture 15"/>
              <p:cNvPicPr>
                <a:picLocks noChangeAspect="1" noChangeArrowheads="1"/>
              </p:cNvPicPr>
              <p:nvPr/>
            </p:nvPicPr>
            <p:blipFill>
              <a:blip r:embed="rId3" cstate="print"/>
              <a:srcRect/>
              <a:stretch>
                <a:fillRect/>
              </a:stretch>
            </p:blipFill>
            <p:spPr bwMode="auto">
              <a:xfrm>
                <a:off x="4788024" y="2492896"/>
                <a:ext cx="2830463" cy="2591665"/>
              </a:xfrm>
              <a:prstGeom prst="rect">
                <a:avLst/>
              </a:prstGeom>
              <a:noFill/>
              <a:ln w="9525">
                <a:noFill/>
                <a:miter lim="800000"/>
                <a:headEnd/>
                <a:tailEnd/>
              </a:ln>
              <a:effectLst/>
            </p:spPr>
          </p:pic>
          <p:sp>
            <p:nvSpPr>
              <p:cNvPr id="20" name="TextBox 19"/>
              <p:cNvSpPr txBox="1"/>
              <p:nvPr/>
            </p:nvSpPr>
            <p:spPr>
              <a:xfrm>
                <a:off x="5004048" y="3284984"/>
                <a:ext cx="432048" cy="369332"/>
              </a:xfrm>
              <a:prstGeom prst="rect">
                <a:avLst/>
              </a:prstGeom>
              <a:noFill/>
            </p:spPr>
            <p:txBody>
              <a:bodyPr wrap="square" rtlCol="0">
                <a:spAutoFit/>
              </a:bodyPr>
              <a:lstStyle/>
              <a:p>
                <a:r>
                  <a:rPr lang="en-GB" dirty="0" smtClean="0">
                    <a:solidFill>
                      <a:schemeClr val="bg1"/>
                    </a:solidFill>
                    <a:sym typeface="Symbol"/>
                  </a:rPr>
                  <a:t>1</a:t>
                </a:r>
                <a:endParaRPr lang="en-GB" dirty="0">
                  <a:solidFill>
                    <a:schemeClr val="bg1"/>
                  </a:solidFill>
                </a:endParaRPr>
              </a:p>
            </p:txBody>
          </p:sp>
          <p:sp>
            <p:nvSpPr>
              <p:cNvPr id="21" name="TextBox 20"/>
              <p:cNvSpPr txBox="1"/>
              <p:nvPr/>
            </p:nvSpPr>
            <p:spPr>
              <a:xfrm>
                <a:off x="5292080" y="2564904"/>
                <a:ext cx="432048" cy="369332"/>
              </a:xfrm>
              <a:prstGeom prst="rect">
                <a:avLst/>
              </a:prstGeom>
              <a:noFill/>
            </p:spPr>
            <p:txBody>
              <a:bodyPr wrap="square" rtlCol="0">
                <a:spAutoFit/>
              </a:bodyPr>
              <a:lstStyle/>
              <a:p>
                <a:r>
                  <a:rPr lang="en-GB" dirty="0" smtClean="0">
                    <a:solidFill>
                      <a:schemeClr val="bg1"/>
                    </a:solidFill>
                    <a:sym typeface="Symbol"/>
                  </a:rPr>
                  <a:t>2</a:t>
                </a:r>
                <a:endParaRPr lang="en-GB" dirty="0">
                  <a:solidFill>
                    <a:schemeClr val="bg1"/>
                  </a:solidFill>
                </a:endParaRPr>
              </a:p>
            </p:txBody>
          </p:sp>
          <p:sp>
            <p:nvSpPr>
              <p:cNvPr id="22" name="TextBox 21"/>
              <p:cNvSpPr txBox="1"/>
              <p:nvPr/>
            </p:nvSpPr>
            <p:spPr>
              <a:xfrm>
                <a:off x="6012160" y="2996952"/>
                <a:ext cx="432048" cy="369332"/>
              </a:xfrm>
              <a:prstGeom prst="rect">
                <a:avLst/>
              </a:prstGeom>
              <a:noFill/>
            </p:spPr>
            <p:txBody>
              <a:bodyPr wrap="square" rtlCol="0">
                <a:spAutoFit/>
              </a:bodyPr>
              <a:lstStyle/>
              <a:p>
                <a:r>
                  <a:rPr lang="en-GB" dirty="0" smtClean="0">
                    <a:solidFill>
                      <a:schemeClr val="bg1"/>
                    </a:solidFill>
                    <a:sym typeface="Symbol"/>
                  </a:rPr>
                  <a:t>3</a:t>
                </a:r>
                <a:endParaRPr lang="en-GB" dirty="0">
                  <a:solidFill>
                    <a:schemeClr val="bg1"/>
                  </a:solidFill>
                </a:endParaRPr>
              </a:p>
            </p:txBody>
          </p:sp>
          <p:sp>
            <p:nvSpPr>
              <p:cNvPr id="23" name="TextBox 22"/>
              <p:cNvSpPr txBox="1"/>
              <p:nvPr/>
            </p:nvSpPr>
            <p:spPr>
              <a:xfrm>
                <a:off x="6732240" y="3861048"/>
                <a:ext cx="432048" cy="369332"/>
              </a:xfrm>
              <a:prstGeom prst="rect">
                <a:avLst/>
              </a:prstGeom>
              <a:noFill/>
            </p:spPr>
            <p:txBody>
              <a:bodyPr wrap="square" rtlCol="0">
                <a:spAutoFit/>
              </a:bodyPr>
              <a:lstStyle/>
              <a:p>
                <a:r>
                  <a:rPr lang="en-GB" dirty="0" smtClean="0">
                    <a:solidFill>
                      <a:schemeClr val="bg1"/>
                    </a:solidFill>
                    <a:sym typeface="Symbol"/>
                  </a:rPr>
                  <a:t>4</a:t>
                </a:r>
                <a:endParaRPr lang="en-GB" dirty="0">
                  <a:solidFill>
                    <a:schemeClr val="bg1"/>
                  </a:solidFill>
                </a:endParaRPr>
              </a:p>
            </p:txBody>
          </p:sp>
          <p:sp>
            <p:nvSpPr>
              <p:cNvPr id="24" name="TextBox 23"/>
              <p:cNvSpPr txBox="1"/>
              <p:nvPr/>
            </p:nvSpPr>
            <p:spPr>
              <a:xfrm>
                <a:off x="5508104" y="4581128"/>
                <a:ext cx="432048" cy="369332"/>
              </a:xfrm>
              <a:prstGeom prst="rect">
                <a:avLst/>
              </a:prstGeom>
              <a:noFill/>
            </p:spPr>
            <p:txBody>
              <a:bodyPr wrap="square" rtlCol="0">
                <a:spAutoFit/>
              </a:bodyPr>
              <a:lstStyle/>
              <a:p>
                <a:r>
                  <a:rPr lang="en-GB" dirty="0" smtClean="0">
                    <a:solidFill>
                      <a:schemeClr val="bg1"/>
                    </a:solidFill>
                    <a:sym typeface="Symbol"/>
                  </a:rPr>
                  <a:t>5</a:t>
                </a:r>
                <a:endParaRPr lang="en-GB" dirty="0">
                  <a:solidFill>
                    <a:schemeClr val="bg1"/>
                  </a:solidFill>
                </a:endParaRPr>
              </a:p>
            </p:txBody>
          </p:sp>
        </p:grpSp>
        <p:pic>
          <p:nvPicPr>
            <p:cNvPr id="3086" name="Picture 14"/>
            <p:cNvPicPr>
              <a:picLocks noChangeAspect="1" noChangeArrowheads="1"/>
            </p:cNvPicPr>
            <p:nvPr/>
          </p:nvPicPr>
          <p:blipFill>
            <a:blip r:embed="rId4" cstate="print"/>
            <a:srcRect/>
            <a:stretch>
              <a:fillRect/>
            </a:stretch>
          </p:blipFill>
          <p:spPr bwMode="auto">
            <a:xfrm>
              <a:off x="4182561" y="2636912"/>
              <a:ext cx="1253535" cy="1207393"/>
            </a:xfrm>
            <a:prstGeom prst="rect">
              <a:avLst/>
            </a:prstGeom>
            <a:noFill/>
            <a:ln w="9525">
              <a:noFill/>
              <a:miter lim="800000"/>
              <a:headEnd/>
              <a:tailEnd/>
            </a:ln>
            <a:effectLst/>
          </p:spPr>
        </p:pic>
        <p:sp>
          <p:nvSpPr>
            <p:cNvPr id="28" name="TextBox 27"/>
            <p:cNvSpPr txBox="1"/>
            <p:nvPr/>
          </p:nvSpPr>
          <p:spPr>
            <a:xfrm>
              <a:off x="5508104" y="2996952"/>
              <a:ext cx="576064" cy="461665"/>
            </a:xfrm>
            <a:prstGeom prst="rect">
              <a:avLst/>
            </a:prstGeom>
            <a:noFill/>
          </p:spPr>
          <p:txBody>
            <a:bodyPr wrap="square" rtlCol="0">
              <a:spAutoFit/>
            </a:bodyPr>
            <a:lstStyle/>
            <a:p>
              <a:pPr algn="ctr"/>
              <a:r>
                <a:rPr lang="en-GB" sz="2400" b="1" dirty="0" smtClean="0">
                  <a:solidFill>
                    <a:schemeClr val="accent1">
                      <a:lumMod val="50000"/>
                    </a:schemeClr>
                  </a:solidFill>
                  <a:sym typeface="Symbol"/>
                </a:rPr>
                <a:t>+</a:t>
              </a:r>
              <a:endParaRPr lang="en-GB" sz="2400" b="1" dirty="0">
                <a:solidFill>
                  <a:schemeClr val="accent1">
                    <a:lumMod val="50000"/>
                  </a:schemeClr>
                </a:solidFill>
              </a:endParaRPr>
            </a:p>
          </p:txBody>
        </p:sp>
      </p:grpSp>
      <p:sp>
        <p:nvSpPr>
          <p:cNvPr id="17" name="TextBox 16"/>
          <p:cNvSpPr txBox="1"/>
          <p:nvPr/>
        </p:nvSpPr>
        <p:spPr>
          <a:xfrm>
            <a:off x="4567436" y="3486150"/>
            <a:ext cx="792088" cy="216024"/>
          </a:xfrm>
          <a:prstGeom prst="rect">
            <a:avLst/>
          </a:prstGeom>
          <a:noFill/>
        </p:spPr>
        <p:txBody>
          <a:bodyPr wrap="square" rtlCol="0">
            <a:spAutoFit/>
          </a:bodyPr>
          <a:lstStyle/>
          <a:p>
            <a:pPr algn="r"/>
            <a:r>
              <a:rPr lang="en-GB" sz="800" b="1" dirty="0" smtClean="0">
                <a:solidFill>
                  <a:schemeClr val="accent2"/>
                </a:solidFill>
              </a:rPr>
              <a:t>Electron</a:t>
            </a:r>
            <a:endParaRPr lang="en-GB" sz="800" b="1" dirty="0">
              <a:solidFill>
                <a:schemeClr val="accent2"/>
              </a:solidFill>
            </a:endParaRPr>
          </a:p>
        </p:txBody>
      </p:sp>
      <p:sp>
        <p:nvSpPr>
          <p:cNvPr id="25" name="TextBox 24"/>
          <p:cNvSpPr txBox="1"/>
          <p:nvPr/>
        </p:nvSpPr>
        <p:spPr>
          <a:xfrm>
            <a:off x="6804248" y="3933056"/>
            <a:ext cx="1512168" cy="215444"/>
          </a:xfrm>
          <a:prstGeom prst="rect">
            <a:avLst/>
          </a:prstGeom>
          <a:noFill/>
        </p:spPr>
        <p:txBody>
          <a:bodyPr wrap="square" rtlCol="0">
            <a:spAutoFit/>
          </a:bodyPr>
          <a:lstStyle/>
          <a:p>
            <a:pPr algn="r"/>
            <a:r>
              <a:rPr lang="en-GB" sz="800" b="1" dirty="0" smtClean="0">
                <a:solidFill>
                  <a:srgbClr val="FFC000"/>
                </a:solidFill>
              </a:rPr>
              <a:t>Neutral fragments</a:t>
            </a:r>
            <a:endParaRPr lang="en-GB" sz="800" b="1" dirty="0">
              <a:solidFill>
                <a:srgbClr val="FFC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Performance</a:t>
            </a:r>
            <a:endParaRPr lang="en-GB" sz="4600" dirty="0"/>
          </a:p>
        </p:txBody>
      </p:sp>
      <p:sp>
        <p:nvSpPr>
          <p:cNvPr id="10" name="Content Placeholder 2"/>
          <p:cNvSpPr txBox="1">
            <a:spLocks/>
          </p:cNvSpPr>
          <p:nvPr/>
        </p:nvSpPr>
        <p:spPr>
          <a:xfrm>
            <a:off x="142844" y="1556792"/>
            <a:ext cx="8858312" cy="388843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T</a:t>
            </a:r>
            <a:r>
              <a:rPr lang="en-GB" sz="1350" dirty="0" smtClean="0"/>
              <a:t>he </a:t>
            </a:r>
            <a:r>
              <a:rPr lang="en-GB" sz="1350" dirty="0" smtClean="0"/>
              <a:t>new </a:t>
            </a:r>
            <a:r>
              <a:rPr lang="en-GB" sz="1350" dirty="0" smtClean="0"/>
              <a:t>LCD_WG2_Validation_3 tag offers improved </a:t>
            </a:r>
            <a:r>
              <a:rPr lang="en-GB" sz="1350" dirty="0" smtClean="0"/>
              <a:t>reconstruction of high energy </a:t>
            </a:r>
            <a:r>
              <a:rPr lang="en-GB" sz="1350" dirty="0" smtClean="0"/>
              <a:t>electrons, </a:t>
            </a:r>
            <a:r>
              <a:rPr lang="en-GB" sz="1350" dirty="0" smtClean="0"/>
              <a:t>whilst avoiding too much </a:t>
            </a:r>
            <a:r>
              <a:rPr lang="en-GB" sz="1350" dirty="0" smtClean="0"/>
              <a:t>“</a:t>
            </a:r>
            <a:r>
              <a:rPr lang="en-GB" sz="1350" dirty="0" smtClean="0"/>
              <a:t>tension” </a:t>
            </a:r>
            <a:r>
              <a:rPr lang="en-GB" sz="1350" dirty="0" smtClean="0"/>
              <a:t>between the electron/muon/photon identification and the jet energy reconstruction.</a:t>
            </a:r>
          </a:p>
          <a:p>
            <a:pPr marL="274320" indent="-274320">
              <a:spcBef>
                <a:spcPct val="20000"/>
              </a:spcBef>
              <a:buClr>
                <a:schemeClr val="accent3"/>
              </a:buClr>
              <a:buSzPct val="95000"/>
            </a:pPr>
            <a:endParaRPr lang="en-GB" sz="800" dirty="0" smtClean="0"/>
          </a:p>
          <a:p>
            <a:pPr marL="274320" indent="-274320">
              <a:spcBef>
                <a:spcPct val="20000"/>
              </a:spcBef>
              <a:buClr>
                <a:schemeClr val="accent3"/>
              </a:buClr>
              <a:buSzPct val="95000"/>
              <a:buFont typeface="Wingdings 2"/>
              <a:buChar char=""/>
            </a:pPr>
            <a:r>
              <a:rPr lang="en-GB" sz="1350" dirty="0" smtClean="0"/>
              <a:t>Examining a sample of 100 selectron events (200 high energy electrons), the following failures were identified:</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2 failures due to missing tracks (in </a:t>
            </a:r>
            <a:r>
              <a:rPr lang="en-GB" sz="1350" i="1" dirty="0" smtClean="0">
                <a:solidFill>
                  <a:schemeClr val="accent1">
                    <a:lumMod val="75000"/>
                  </a:schemeClr>
                </a:solidFill>
                <a:sym typeface="Symbol"/>
              </a:rPr>
              <a:t></a:t>
            </a:r>
            <a:r>
              <a:rPr lang="en-GB" sz="1350" dirty="0" smtClean="0">
                <a:solidFill>
                  <a:schemeClr val="accent1">
                    <a:lumMod val="75000"/>
                  </a:schemeClr>
                </a:solidFill>
                <a:sym typeface="Symbol"/>
              </a:rPr>
              <a:t>=90 crack and in very forward region),</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sym typeface="Symbol"/>
              </a:rPr>
              <a:t>3 failures due to dropped tracks (fail MarlinPandora quality cut on </a:t>
            </a:r>
            <a:r>
              <a:rPr lang="en-GB" sz="1350" i="1" dirty="0" smtClean="0">
                <a:solidFill>
                  <a:schemeClr val="accent1">
                    <a:lumMod val="75000"/>
                  </a:schemeClr>
                </a:solidFill>
                <a:sym typeface="Symbol"/>
              </a:rPr>
              <a:t></a:t>
            </a:r>
            <a:r>
              <a:rPr lang="en-GB" sz="1350" i="1" baseline="-25000" dirty="0" smtClean="0">
                <a:solidFill>
                  <a:schemeClr val="accent1">
                    <a:lumMod val="75000"/>
                  </a:schemeClr>
                </a:solidFill>
                <a:sym typeface="Symbol"/>
              </a:rPr>
              <a:t>p</a:t>
            </a:r>
            <a:r>
              <a:rPr lang="en-GB" sz="1350" dirty="0" smtClean="0">
                <a:solidFill>
                  <a:schemeClr val="accent1">
                    <a:lumMod val="75000"/>
                  </a:schemeClr>
                </a:solidFill>
                <a:sym typeface="Symbol"/>
              </a:rPr>
              <a:t>/</a:t>
            </a:r>
            <a:r>
              <a:rPr lang="en-GB" sz="1350" i="1" dirty="0" smtClean="0">
                <a:solidFill>
                  <a:schemeClr val="accent1">
                    <a:lumMod val="75000"/>
                  </a:schemeClr>
                </a:solidFill>
                <a:sym typeface="Symbol"/>
              </a:rPr>
              <a:t>p</a:t>
            </a:r>
            <a:r>
              <a:rPr lang="en-GB" sz="1350" dirty="0" smtClean="0">
                <a:solidFill>
                  <a:schemeClr val="accent1">
                    <a:lumMod val="75000"/>
                  </a:schemeClr>
                </a:solidFill>
                <a:sym typeface="Symbol"/>
              </a:rPr>
              <a:t>),</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2 failures due to cluster failing topological cuts (1 cluster </a:t>
            </a:r>
            <a:r>
              <a:rPr lang="en-GB" sz="1350" i="1" dirty="0" smtClean="0">
                <a:solidFill>
                  <a:schemeClr val="accent1">
                    <a:lumMod val="75000"/>
                  </a:schemeClr>
                </a:solidFill>
              </a:rPr>
              <a:t>very</a:t>
            </a:r>
            <a:r>
              <a:rPr lang="en-GB" sz="1350" dirty="0" smtClean="0">
                <a:solidFill>
                  <a:schemeClr val="accent1">
                    <a:lumMod val="75000"/>
                  </a:schemeClr>
                </a:solidFill>
              </a:rPr>
              <a:t> large, 1 with poorly reconstructed shape),</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4 events with excess electrons reconstructed due to track splitting (see later discussion).</a:t>
            </a:r>
            <a:r>
              <a:rPr lang="en-GB" sz="1350" dirty="0" smtClean="0"/>
              <a:t> </a:t>
            </a:r>
          </a:p>
          <a:p>
            <a:pPr marL="274320" indent="-274320">
              <a:spcBef>
                <a:spcPct val="20000"/>
              </a:spcBef>
              <a:buClr>
                <a:schemeClr val="accent3"/>
              </a:buClr>
              <a:buSzPct val="95000"/>
              <a:buFont typeface="Wingdings 2"/>
              <a:buChar char=""/>
            </a:pPr>
            <a:endParaRPr lang="en-GB" sz="800" dirty="0" smtClean="0"/>
          </a:p>
          <a:p>
            <a:pPr marL="274320" indent="-274320">
              <a:spcBef>
                <a:spcPct val="20000"/>
              </a:spcBef>
              <a:buClr>
                <a:schemeClr val="accent3"/>
              </a:buClr>
              <a:buSzPct val="95000"/>
              <a:buFont typeface="Wingdings 2"/>
              <a:buChar char=""/>
            </a:pPr>
            <a:r>
              <a:rPr lang="en-GB" sz="1350" dirty="0" smtClean="0"/>
              <a:t>Examining a sample of 100 smuon events (200 high energy muons), the following failures were identified:</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rPr>
              <a:t>4 failures related to HCal gaps (insufficient information for gap recovery, although note new configurable gap ‘tolerance’ can help recover some of these),</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sym typeface="Symbol"/>
              </a:rPr>
              <a:t>1 failure due to large overlapping photon cluster; muon is now called an electron,</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sym typeface="Symbol"/>
              </a:rPr>
              <a:t>2 failures due to shower-like muon clusters that fail energy deposition cuts.</a:t>
            </a:r>
          </a:p>
          <a:p>
            <a:pPr marL="731520" lvl="1" indent="-274320">
              <a:spcBef>
                <a:spcPct val="20000"/>
              </a:spcBef>
              <a:buClr>
                <a:schemeClr val="accent3"/>
              </a:buClr>
              <a:buSzPct val="95000"/>
              <a:buFont typeface="Wingdings 2"/>
              <a:buChar char=""/>
            </a:pPr>
            <a:r>
              <a:rPr lang="en-GB" sz="1350" dirty="0" smtClean="0">
                <a:solidFill>
                  <a:schemeClr val="accent1">
                    <a:lumMod val="75000"/>
                  </a:schemeClr>
                </a:solidFill>
                <a:sym typeface="Symbol"/>
              </a:rPr>
              <a:t>1 failure due to missing track in very forward region.</a:t>
            </a:r>
          </a:p>
          <a:p>
            <a:pPr marL="731520" lvl="1" indent="-274320">
              <a:spcBef>
                <a:spcPct val="20000"/>
              </a:spcBef>
              <a:buClr>
                <a:schemeClr val="accent3"/>
              </a:buClr>
              <a:buSzPct val="95000"/>
              <a:buFont typeface="Wingdings 2"/>
              <a:buChar char=""/>
            </a:pPr>
            <a:endParaRPr lang="en-GB" sz="800" dirty="0" smtClean="0">
              <a:solidFill>
                <a:schemeClr val="accent1">
                  <a:lumMod val="75000"/>
                </a:schemeClr>
              </a:solidFill>
              <a:sym typeface="Symbol"/>
            </a:endParaRPr>
          </a:p>
          <a:p>
            <a:pPr marL="274320" indent="-274320">
              <a:spcBef>
                <a:spcPct val="20000"/>
              </a:spcBef>
              <a:buClr>
                <a:schemeClr val="accent3"/>
              </a:buClr>
              <a:buSzPct val="95000"/>
              <a:buFont typeface="Wingdings 2"/>
              <a:buChar char=""/>
            </a:pPr>
            <a:r>
              <a:rPr lang="en-GB" sz="1350" dirty="0" smtClean="0"/>
              <a:t>Jet energy resolutions:</a:t>
            </a:r>
          </a:p>
        </p:txBody>
      </p:sp>
      <p:graphicFrame>
        <p:nvGraphicFramePr>
          <p:cNvPr id="4" name="Table 3"/>
          <p:cNvGraphicFramePr>
            <a:graphicFrameLocks noGrp="1"/>
          </p:cNvGraphicFramePr>
          <p:nvPr/>
        </p:nvGraphicFramePr>
        <p:xfrm>
          <a:off x="386011" y="5589240"/>
          <a:ext cx="8352928" cy="695109"/>
        </p:xfrm>
        <a:graphic>
          <a:graphicData uri="http://schemas.openxmlformats.org/drawingml/2006/table">
            <a:tbl>
              <a:tblPr firstRow="1" bandRow="1">
                <a:tableStyleId>{5C22544A-7EE6-4342-B048-85BDC9FD1C3A}</a:tableStyleId>
              </a:tblPr>
              <a:tblGrid>
                <a:gridCol w="3384376"/>
                <a:gridCol w="1304987"/>
                <a:gridCol w="1245612"/>
                <a:gridCol w="1172341"/>
                <a:gridCol w="1245612"/>
              </a:tblGrid>
              <a:tr h="322723">
                <a:tc>
                  <a:txBody>
                    <a:bodyPr/>
                    <a:lstStyle/>
                    <a:p>
                      <a:pPr algn="l"/>
                      <a:r>
                        <a:rPr lang="en-GB" sz="1000" b="1" dirty="0" smtClean="0"/>
                        <a:t>E</a:t>
                      </a:r>
                      <a:r>
                        <a:rPr lang="en-GB" sz="1000" b="1" baseline="-25000" dirty="0" smtClean="0"/>
                        <a:t>j</a:t>
                      </a:r>
                      <a:endParaRPr lang="en-GB" sz="1000" b="1" baseline="-25000" dirty="0"/>
                    </a:p>
                  </a:txBody>
                  <a:tcPr marL="67586" marR="67586" marT="33793" marB="33793"/>
                </a:tc>
                <a:tc>
                  <a:txBody>
                    <a:bodyPr/>
                    <a:lstStyle/>
                    <a:p>
                      <a:pPr algn="ctr"/>
                      <a:r>
                        <a:rPr lang="en-GB" sz="1000" b="1" dirty="0" smtClean="0"/>
                        <a:t>45GeV</a:t>
                      </a:r>
                      <a:endParaRPr lang="en-GB" sz="1000" b="1" dirty="0"/>
                    </a:p>
                  </a:txBody>
                  <a:tcPr marL="67586" marR="67586" marT="33793" marB="33793"/>
                </a:tc>
                <a:tc>
                  <a:txBody>
                    <a:bodyPr/>
                    <a:lstStyle/>
                    <a:p>
                      <a:pPr algn="ctr"/>
                      <a:r>
                        <a:rPr lang="en-GB" sz="1000" b="1" dirty="0" smtClean="0"/>
                        <a:t>100GeV</a:t>
                      </a:r>
                      <a:endParaRPr lang="en-GB" sz="1000" b="1" dirty="0"/>
                    </a:p>
                  </a:txBody>
                  <a:tcPr marL="67586" marR="67586" marT="33793" marB="33793"/>
                </a:tc>
                <a:tc>
                  <a:txBody>
                    <a:bodyPr/>
                    <a:lstStyle/>
                    <a:p>
                      <a:pPr algn="ctr"/>
                      <a:r>
                        <a:rPr lang="en-GB" sz="1000" b="1" dirty="0" smtClean="0"/>
                        <a:t>250GeV</a:t>
                      </a:r>
                      <a:endParaRPr lang="en-GB" sz="1000" b="1" dirty="0"/>
                    </a:p>
                  </a:txBody>
                  <a:tcPr marL="67586" marR="67586" marT="33793" marB="33793"/>
                </a:tc>
                <a:tc>
                  <a:txBody>
                    <a:bodyPr/>
                    <a:lstStyle/>
                    <a:p>
                      <a:pPr algn="ctr"/>
                      <a:r>
                        <a:rPr lang="en-GB" sz="1000" b="1" dirty="0" smtClean="0"/>
                        <a:t>500GeV</a:t>
                      </a:r>
                      <a:endParaRPr lang="en-GB" sz="1000" b="1" dirty="0"/>
                    </a:p>
                  </a:txBody>
                  <a:tcPr marL="67586" marR="67586" marT="33793" marB="33793"/>
                </a:tc>
              </a:tr>
              <a:tr h="314537">
                <a:tc>
                  <a:txBody>
                    <a:bodyPr/>
                    <a:lstStyle/>
                    <a:p>
                      <a:r>
                        <a:rPr lang="en-GB" sz="1000" b="1" dirty="0" smtClean="0"/>
                        <a:t>PandoraPFANew tag LCD_WG2_Validation_3,</a:t>
                      </a:r>
                      <a:br>
                        <a:rPr lang="en-GB" sz="1000" b="1" dirty="0" smtClean="0"/>
                      </a:br>
                      <a:r>
                        <a:rPr lang="en-GB" sz="1000" b="1" dirty="0" smtClean="0"/>
                        <a:t>I</a:t>
                      </a:r>
                      <a:r>
                        <a:rPr lang="en-GB" sz="1000" b="1" baseline="0" dirty="0" smtClean="0"/>
                        <a:t>lcsoft v01-09-02, </a:t>
                      </a:r>
                      <a:r>
                        <a:rPr lang="en-GB" sz="1000" b="1" dirty="0" smtClean="0"/>
                        <a:t>rms</a:t>
                      </a:r>
                      <a:r>
                        <a:rPr lang="en-GB" sz="1000" b="1" baseline="-25000" dirty="0" smtClean="0"/>
                        <a:t>90</a:t>
                      </a:r>
                      <a:r>
                        <a:rPr lang="en-GB" sz="1000" b="1" dirty="0" smtClean="0"/>
                        <a:t>(E</a:t>
                      </a:r>
                      <a:r>
                        <a:rPr lang="en-GB" sz="1000" b="1" baseline="-25000" dirty="0" smtClean="0"/>
                        <a:t>j</a:t>
                      </a:r>
                      <a:r>
                        <a:rPr lang="en-GB" sz="1000" b="1" dirty="0" smtClean="0"/>
                        <a:t>) / E</a:t>
                      </a:r>
                      <a:r>
                        <a:rPr lang="en-GB" sz="1000" b="1" baseline="-25000" dirty="0" smtClean="0"/>
                        <a:t>j</a:t>
                      </a:r>
                      <a:endParaRPr lang="en-GB" sz="1000" b="1" dirty="0"/>
                    </a:p>
                  </a:txBody>
                  <a:tcPr marL="67586" marR="67586" marT="33793" marB="33793"/>
                </a:tc>
                <a:tc>
                  <a:txBody>
                    <a:bodyPr/>
                    <a:lstStyle/>
                    <a:p>
                      <a:pPr marL="0" indent="0" algn="ctr"/>
                      <a:r>
                        <a:rPr lang="en-GB" sz="1000" b="1" dirty="0" smtClean="0"/>
                        <a:t>3.58 ± 0.11</a:t>
                      </a:r>
                      <a:endParaRPr lang="en-GB" sz="1000" b="1"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1" dirty="0" smtClean="0"/>
                        <a:t>2.95 ± 0.08</a:t>
                      </a:r>
                    </a:p>
                  </a:txBody>
                  <a:tcPr marL="67586" marR="67586" marT="33793" marB="33793"/>
                </a:tc>
                <a:tc>
                  <a:txBody>
                    <a:bodyPr/>
                    <a:lstStyle/>
                    <a:p>
                      <a:pPr algn="ctr"/>
                      <a:r>
                        <a:rPr lang="en-GB" sz="1000" b="1" dirty="0" smtClean="0">
                          <a:solidFill>
                            <a:schemeClr val="tx1"/>
                          </a:solidFill>
                        </a:rPr>
                        <a:t>2.87 ± 0.07</a:t>
                      </a:r>
                      <a:endParaRPr lang="en-GB" sz="1000" b="1" dirty="0">
                        <a:solidFill>
                          <a:schemeClr val="tx1"/>
                        </a:solidFill>
                      </a:endParaRPr>
                    </a:p>
                  </a:txBody>
                  <a:tcPr marL="67586" marR="67586" marT="33793" marB="33793"/>
                </a:tc>
                <a:tc>
                  <a:txBody>
                    <a:bodyPr/>
                    <a:lstStyle/>
                    <a:p>
                      <a:pPr marL="0" indent="0" algn="ctr"/>
                      <a:r>
                        <a:rPr lang="en-GB" sz="1000" b="1" dirty="0" smtClean="0">
                          <a:solidFill>
                            <a:schemeClr val="tx1"/>
                          </a:solidFill>
                        </a:rPr>
                        <a:t>3.03 ± 0.07</a:t>
                      </a:r>
                      <a:endParaRPr lang="en-GB" sz="1000" b="1" dirty="0">
                        <a:solidFill>
                          <a:schemeClr val="tx1"/>
                        </a:solidFill>
                      </a:endParaRPr>
                    </a:p>
                  </a:txBody>
                  <a:tcPr marL="67586" marR="67586" marT="33793" marB="33793"/>
                </a:tc>
              </a:tr>
            </a:tbl>
          </a:graphicData>
        </a:graphic>
      </p:graphicFrame>
      <p:sp>
        <p:nvSpPr>
          <p:cNvPr id="5" name="Rectangle 4"/>
          <p:cNvSpPr/>
          <p:nvPr/>
        </p:nvSpPr>
        <p:spPr>
          <a:xfrm>
            <a:off x="169987" y="6305835"/>
            <a:ext cx="8784976" cy="338554"/>
          </a:xfrm>
          <a:prstGeom prst="rect">
            <a:avLst/>
          </a:prstGeom>
        </p:spPr>
        <p:txBody>
          <a:bodyPr wrap="square">
            <a:spAutoFit/>
          </a:bodyPr>
          <a:lstStyle/>
          <a:p>
            <a:pPr marL="6350" indent="-6350" algn="ctr">
              <a:spcBef>
                <a:spcPct val="20000"/>
              </a:spcBef>
              <a:buClr>
                <a:schemeClr val="accent3"/>
              </a:buClr>
              <a:buSzPct val="95000"/>
              <a:defRPr/>
            </a:pPr>
            <a:r>
              <a:rPr lang="en-GB" sz="800" dirty="0" smtClean="0"/>
              <a:t>Performance is quoted in terms of rms</a:t>
            </a:r>
            <a:r>
              <a:rPr lang="en-GB" sz="800" baseline="-25000" dirty="0" smtClean="0"/>
              <a:t>90</a:t>
            </a:r>
            <a:r>
              <a:rPr lang="en-GB" sz="800" dirty="0" smtClean="0"/>
              <a:t>, the rms in the smallest range of reconstructed energy containing 90% of the events. The total energy is reconstructed and the jet energy resolution obtained by dividing the total energy resolution by </a:t>
            </a:r>
            <a:r>
              <a:rPr lang="en-GB" sz="800" dirty="0" smtClean="0">
                <a:sym typeface="Symbol"/>
              </a:rPr>
              <a:t>2. </a:t>
            </a:r>
            <a:r>
              <a:rPr lang="en-GB" sz="800" dirty="0" smtClean="0"/>
              <a:t>A cut on the polar angle is applied to avoid the barrel/endcap overlap region: |cos </a:t>
            </a:r>
            <a:r>
              <a:rPr lang="en-GB" sz="800" dirty="0" smtClean="0">
                <a:sym typeface="Symbol"/>
              </a:rPr>
              <a:t>| &lt; 0.7</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Split Tracks</a:t>
            </a:r>
            <a:endParaRPr lang="en-GB" sz="4600" dirty="0"/>
          </a:p>
        </p:txBody>
      </p:sp>
      <p:sp>
        <p:nvSpPr>
          <p:cNvPr id="10" name="Content Placeholder 2"/>
          <p:cNvSpPr txBox="1">
            <a:spLocks/>
          </p:cNvSpPr>
          <p:nvPr/>
        </p:nvSpPr>
        <p:spPr>
          <a:xfrm>
            <a:off x="142844" y="1628800"/>
            <a:ext cx="8858312" cy="1425910"/>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A problem affecting both particle identification and jet energy reconstruction is that of “split tracks”.</a:t>
            </a:r>
          </a:p>
          <a:p>
            <a:pPr marL="274320" indent="-274320">
              <a:spcBef>
                <a:spcPct val="20000"/>
              </a:spcBef>
              <a:buClr>
                <a:schemeClr val="accent3"/>
              </a:buClr>
              <a:buSzPct val="95000"/>
              <a:buFont typeface="Wingdings 2"/>
              <a:buChar char=""/>
            </a:pPr>
            <a:r>
              <a:rPr lang="en-GB" sz="1350" dirty="0" smtClean="0"/>
              <a:t>These </a:t>
            </a:r>
            <a:r>
              <a:rPr lang="en-GB" sz="1350" dirty="0" smtClean="0"/>
              <a:t>occur when the path of a single particle is reconstructed as two or more separate tracks, sometimes because of incorrect matching of track segments in the different tracking detectors.</a:t>
            </a:r>
          </a:p>
          <a:p>
            <a:pPr marL="274320" indent="-274320">
              <a:spcBef>
                <a:spcPct val="20000"/>
              </a:spcBef>
              <a:buClr>
                <a:schemeClr val="accent3"/>
              </a:buClr>
              <a:buSzPct val="95000"/>
              <a:buFont typeface="Wingdings 2"/>
              <a:buChar char=""/>
            </a:pPr>
            <a:r>
              <a:rPr lang="en-GB" sz="1350" dirty="0" smtClean="0"/>
              <a:t>The result is </a:t>
            </a:r>
            <a:r>
              <a:rPr lang="en-GB" sz="1350" dirty="0" smtClean="0"/>
              <a:t>an excess of tracks </a:t>
            </a:r>
            <a:r>
              <a:rPr lang="en-GB" sz="1350" dirty="0" smtClean="0"/>
              <a:t>in an </a:t>
            </a:r>
            <a:r>
              <a:rPr lang="en-GB" sz="1350" dirty="0" smtClean="0"/>
              <a:t>event. </a:t>
            </a:r>
            <a:r>
              <a:rPr lang="en-GB" sz="1350" dirty="0" smtClean="0"/>
              <a:t>O</a:t>
            </a:r>
            <a:r>
              <a:rPr lang="en-GB" sz="1350" dirty="0" smtClean="0"/>
              <a:t>ften </a:t>
            </a:r>
            <a:r>
              <a:rPr lang="en-GB" sz="1350" dirty="0" smtClean="0"/>
              <a:t>the split tracks have </a:t>
            </a:r>
            <a:r>
              <a:rPr lang="en-GB" sz="1350" dirty="0" smtClean="0"/>
              <a:t>near-identical reconstructed properties</a:t>
            </a:r>
            <a:r>
              <a:rPr lang="en-GB" sz="1350" dirty="0" smtClean="0"/>
              <a:t> </a:t>
            </a:r>
            <a:r>
              <a:rPr lang="en-GB" sz="1350" dirty="0" smtClean="0"/>
              <a:t>(helix </a:t>
            </a:r>
            <a:r>
              <a:rPr lang="en-GB" sz="1350" dirty="0" smtClean="0"/>
              <a:t>fits and projected </a:t>
            </a:r>
            <a:r>
              <a:rPr lang="en-GB" sz="1350" dirty="0" smtClean="0"/>
              <a:t>states </a:t>
            </a:r>
            <a:r>
              <a:rPr lang="en-GB" sz="1350" dirty="0" smtClean="0"/>
              <a:t>at the ECal </a:t>
            </a:r>
            <a:r>
              <a:rPr lang="en-GB" sz="1350" dirty="0" smtClean="0"/>
              <a:t>surface), </a:t>
            </a:r>
            <a:r>
              <a:rPr lang="en-GB" sz="1350" dirty="0" smtClean="0"/>
              <a:t>all of which serves only to confuse the reconstruction.</a:t>
            </a:r>
          </a:p>
        </p:txBody>
      </p:sp>
      <p:pic>
        <p:nvPicPr>
          <p:cNvPr id="4098" name="Picture 2"/>
          <p:cNvPicPr>
            <a:picLocks noChangeAspect="1" noChangeArrowheads="1"/>
          </p:cNvPicPr>
          <p:nvPr/>
        </p:nvPicPr>
        <p:blipFill>
          <a:blip r:embed="rId2" cstate="print"/>
          <a:srcRect/>
          <a:stretch>
            <a:fillRect/>
          </a:stretch>
        </p:blipFill>
        <p:spPr bwMode="auto">
          <a:xfrm>
            <a:off x="467544" y="3121309"/>
            <a:ext cx="3782640" cy="1517577"/>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cstate="print"/>
          <a:srcRect/>
          <a:stretch>
            <a:fillRect/>
          </a:stretch>
        </p:blipFill>
        <p:spPr bwMode="auto">
          <a:xfrm>
            <a:off x="4860032" y="3121309"/>
            <a:ext cx="3815102" cy="1512168"/>
          </a:xfrm>
          <a:prstGeom prst="rect">
            <a:avLst/>
          </a:prstGeom>
          <a:noFill/>
          <a:ln w="9525">
            <a:noFill/>
            <a:miter lim="800000"/>
            <a:headEnd/>
            <a:tailEnd/>
          </a:ln>
          <a:effectLst/>
        </p:spPr>
      </p:pic>
      <p:sp>
        <p:nvSpPr>
          <p:cNvPr id="6" name="Content Placeholder 2"/>
          <p:cNvSpPr txBox="1">
            <a:spLocks/>
          </p:cNvSpPr>
          <p:nvPr/>
        </p:nvSpPr>
        <p:spPr>
          <a:xfrm>
            <a:off x="107504" y="5085184"/>
            <a:ext cx="8858312" cy="1512168"/>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In the Pandora reconstruction, </a:t>
            </a:r>
            <a:r>
              <a:rPr lang="en-GB" sz="1350" dirty="0" smtClean="0"/>
              <a:t>a </a:t>
            </a:r>
            <a:r>
              <a:rPr lang="en-GB" sz="1350" dirty="0" smtClean="0"/>
              <a:t>cluster </a:t>
            </a:r>
            <a:r>
              <a:rPr lang="en-GB" sz="1350" dirty="0" smtClean="0"/>
              <a:t>must only </a:t>
            </a:r>
            <a:r>
              <a:rPr lang="en-GB" sz="1350" dirty="0" smtClean="0"/>
              <a:t>have one associated track at the point of PFO construction.  If this fails to be the case, the cluster is divided between the </a:t>
            </a:r>
            <a:r>
              <a:rPr lang="en-GB" sz="1350" i="1" dirty="0" smtClean="0"/>
              <a:t>N</a:t>
            </a:r>
            <a:r>
              <a:rPr lang="en-GB" sz="1350" dirty="0" smtClean="0"/>
              <a:t> associated tracks, based on distance to the track projection. </a:t>
            </a:r>
            <a:r>
              <a:rPr lang="en-GB" sz="1350" dirty="0" smtClean="0"/>
              <a:t>This can </a:t>
            </a:r>
            <a:r>
              <a:rPr lang="en-GB" sz="1350" dirty="0" smtClean="0"/>
              <a:t>clearly </a:t>
            </a:r>
            <a:r>
              <a:rPr lang="en-GB" sz="1350" dirty="0" smtClean="0"/>
              <a:t>damage </a:t>
            </a:r>
            <a:r>
              <a:rPr lang="en-GB" sz="1350" dirty="0" smtClean="0"/>
              <a:t>particle identification.</a:t>
            </a:r>
          </a:p>
          <a:p>
            <a:pPr marL="274320" indent="-274320">
              <a:spcBef>
                <a:spcPct val="20000"/>
              </a:spcBef>
              <a:buClr>
                <a:schemeClr val="accent3"/>
              </a:buClr>
              <a:buSzPct val="95000"/>
              <a:buFont typeface="Wingdings 2"/>
              <a:buChar char=""/>
            </a:pPr>
            <a:r>
              <a:rPr lang="en-GB" sz="1350" dirty="0" smtClean="0"/>
              <a:t>Excess tracks can often be declared as suitable for PFO formation, so the track energy will make an artificial contribution to the final reconstructed energy. This causes problems, although the excess tracks often </a:t>
            </a:r>
            <a:r>
              <a:rPr lang="en-GB" sz="1350" dirty="0" smtClean="0"/>
              <a:t>become </a:t>
            </a:r>
            <a:r>
              <a:rPr lang="en-GB" sz="1350" dirty="0" smtClean="0"/>
              <a:t>associated with neutral clusters, removing  the cluster energy from the event and compensating for the initial bias.</a:t>
            </a:r>
          </a:p>
          <a:p>
            <a:pPr marL="274320" indent="-274320">
              <a:spcBef>
                <a:spcPct val="20000"/>
              </a:spcBef>
              <a:buClr>
                <a:schemeClr val="accent3"/>
              </a:buClr>
              <a:buSzPct val="95000"/>
              <a:buFont typeface="Wingdings 2"/>
              <a:buChar char=""/>
            </a:pPr>
            <a:endParaRPr lang="en-GB" sz="1350" dirty="0" smtClean="0"/>
          </a:p>
        </p:txBody>
      </p:sp>
      <p:cxnSp>
        <p:nvCxnSpPr>
          <p:cNvPr id="7" name="Straight Arrow Connector 6"/>
          <p:cNvCxnSpPr/>
          <p:nvPr/>
        </p:nvCxnSpPr>
        <p:spPr>
          <a:xfrm rot="16200000" flipH="1">
            <a:off x="2804654" y="4021409"/>
            <a:ext cx="216024" cy="144016"/>
          </a:xfrm>
          <a:prstGeom prst="straightConnector1">
            <a:avLst/>
          </a:prstGeom>
          <a:ln>
            <a:solidFill>
              <a:schemeClr val="accent2"/>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2483921" y="4201428"/>
            <a:ext cx="1220833" cy="215444"/>
          </a:xfrm>
          <a:prstGeom prst="rect">
            <a:avLst/>
          </a:prstGeom>
          <a:noFill/>
        </p:spPr>
        <p:txBody>
          <a:bodyPr wrap="square" rtlCol="0">
            <a:spAutoFit/>
          </a:bodyPr>
          <a:lstStyle/>
          <a:p>
            <a:pPr algn="ctr"/>
            <a:r>
              <a:rPr lang="en-GB" sz="800" b="1" dirty="0" smtClean="0">
                <a:solidFill>
                  <a:schemeClr val="accent2"/>
                </a:solidFill>
              </a:rPr>
              <a:t>Split segment 2</a:t>
            </a:r>
            <a:endParaRPr lang="en-GB" sz="800" b="1" dirty="0">
              <a:solidFill>
                <a:schemeClr val="accent2"/>
              </a:solidFill>
            </a:endParaRPr>
          </a:p>
        </p:txBody>
      </p:sp>
      <p:cxnSp>
        <p:nvCxnSpPr>
          <p:cNvPr id="14" name="Straight Arrow Connector 13"/>
          <p:cNvCxnSpPr/>
          <p:nvPr/>
        </p:nvCxnSpPr>
        <p:spPr>
          <a:xfrm rot="16200000" flipV="1">
            <a:off x="2552626" y="3625365"/>
            <a:ext cx="216024" cy="216024"/>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1475656" y="3429000"/>
            <a:ext cx="1220833" cy="215444"/>
          </a:xfrm>
          <a:prstGeom prst="rect">
            <a:avLst/>
          </a:prstGeom>
          <a:noFill/>
        </p:spPr>
        <p:txBody>
          <a:bodyPr wrap="square" rtlCol="0">
            <a:spAutoFit/>
          </a:bodyPr>
          <a:lstStyle/>
          <a:p>
            <a:pPr algn="r"/>
            <a:r>
              <a:rPr lang="en-GB" sz="800" b="1" dirty="0" smtClean="0">
                <a:solidFill>
                  <a:schemeClr val="bg1"/>
                </a:solidFill>
              </a:rPr>
              <a:t>Split segment 1</a:t>
            </a:r>
            <a:endParaRPr lang="en-GB" sz="800" b="1" dirty="0">
              <a:solidFill>
                <a:schemeClr val="bg1"/>
              </a:solidFill>
            </a:endParaRPr>
          </a:p>
        </p:txBody>
      </p:sp>
      <p:cxnSp>
        <p:nvCxnSpPr>
          <p:cNvPr id="18" name="Straight Arrow Connector 17"/>
          <p:cNvCxnSpPr/>
          <p:nvPr/>
        </p:nvCxnSpPr>
        <p:spPr>
          <a:xfrm rot="5400000">
            <a:off x="5638445" y="3876853"/>
            <a:ext cx="414300" cy="100760"/>
          </a:xfrm>
          <a:prstGeom prst="straightConnector1">
            <a:avLst/>
          </a:prstGeom>
          <a:ln>
            <a:solidFill>
              <a:srgbClr val="FF00FF"/>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9" name="TextBox 18"/>
          <p:cNvSpPr txBox="1"/>
          <p:nvPr/>
        </p:nvSpPr>
        <p:spPr>
          <a:xfrm>
            <a:off x="5026005" y="4182006"/>
            <a:ext cx="1678645" cy="338554"/>
          </a:xfrm>
          <a:prstGeom prst="rect">
            <a:avLst/>
          </a:prstGeom>
          <a:noFill/>
        </p:spPr>
        <p:txBody>
          <a:bodyPr wrap="square" rtlCol="0">
            <a:spAutoFit/>
          </a:bodyPr>
          <a:lstStyle/>
          <a:p>
            <a:pPr algn="ctr"/>
            <a:r>
              <a:rPr lang="en-GB" sz="800" b="1" dirty="0" smtClean="0">
                <a:solidFill>
                  <a:srgbClr val="FF00FF"/>
                </a:solidFill>
              </a:rPr>
              <a:t>Track splits lead to division of hits between two PFOs</a:t>
            </a:r>
            <a:endParaRPr lang="en-GB" sz="800" b="1" dirty="0">
              <a:solidFill>
                <a:srgbClr val="FF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Split Tracks</a:t>
            </a:r>
            <a:endParaRPr lang="en-GB" sz="4600" dirty="0"/>
          </a:p>
        </p:txBody>
      </p:sp>
      <p:sp>
        <p:nvSpPr>
          <p:cNvPr id="10" name="Content Placeholder 2"/>
          <p:cNvSpPr txBox="1">
            <a:spLocks/>
          </p:cNvSpPr>
          <p:nvPr/>
        </p:nvSpPr>
        <p:spPr>
          <a:xfrm>
            <a:off x="142844" y="1628800"/>
            <a:ext cx="8858312" cy="2376264"/>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In order to address the issue of split tracks, changes need to be made to the FullLDCTracking processor. Some changes have already been made available in the FullLDCTrackingCLIC processor.</a:t>
            </a:r>
          </a:p>
          <a:p>
            <a:pPr marL="274320" indent="-274320">
              <a:spcBef>
                <a:spcPct val="20000"/>
              </a:spcBef>
              <a:buClr>
                <a:schemeClr val="accent3"/>
              </a:buClr>
              <a:buSzPct val="95000"/>
              <a:buFont typeface="Wingdings 2"/>
              <a:buChar char=""/>
            </a:pPr>
            <a:r>
              <a:rPr lang="en-GB" sz="1350" dirty="0" smtClean="0"/>
              <a:t>Last month, Mark took another look at the problem, creating a new </a:t>
            </a:r>
            <a:r>
              <a:rPr lang="en-GB" sz="1350" dirty="0" smtClean="0">
                <a:solidFill>
                  <a:schemeClr val="accent1">
                    <a:lumMod val="75000"/>
                  </a:schemeClr>
                </a:solidFill>
              </a:rPr>
              <a:t>FullLDCTrackingSPLIT</a:t>
            </a:r>
            <a:r>
              <a:rPr lang="en-GB" sz="1350" dirty="0" smtClean="0"/>
              <a:t> processor. This processor uses new logic to combine TPC segments and </a:t>
            </a:r>
            <a:r>
              <a:rPr lang="en-GB" sz="1350" dirty="0" smtClean="0"/>
              <a:t>it also checks </a:t>
            </a:r>
            <a:r>
              <a:rPr lang="en-GB" sz="1350" dirty="0" smtClean="0"/>
              <a:t>all potential merges by applying a Kalman filter and examining the goodness of fit.</a:t>
            </a:r>
          </a:p>
          <a:p>
            <a:pPr marL="274320"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r>
              <a:rPr lang="en-GB" sz="1350" dirty="0" smtClean="0"/>
              <a:t>Examining reconstructed </a:t>
            </a:r>
            <a:r>
              <a:rPr lang="en-GB" sz="1350" i="1" dirty="0" smtClean="0"/>
              <a:t>Z</a:t>
            </a:r>
            <a:r>
              <a:rPr lang="en-GB" sz="1350" dirty="0" smtClean="0">
                <a:sym typeface="Symbol"/>
              </a:rPr>
              <a:t></a:t>
            </a:r>
            <a:r>
              <a:rPr lang="en-GB" sz="1350" i="1" dirty="0" smtClean="0"/>
              <a:t>uds</a:t>
            </a:r>
            <a:r>
              <a:rPr lang="en-GB" sz="1350" dirty="0" smtClean="0"/>
              <a:t> events, </a:t>
            </a:r>
            <a:r>
              <a:rPr lang="en-GB" sz="1350" dirty="0" smtClean="0"/>
              <a:t>we </a:t>
            </a:r>
            <a:r>
              <a:rPr lang="en-GB" sz="1350" dirty="0" smtClean="0"/>
              <a:t>see </a:t>
            </a:r>
            <a:r>
              <a:rPr lang="en-GB" sz="1350" dirty="0" smtClean="0"/>
              <a:t>that FullLDCTrackingCLIC processor makes little difference to </a:t>
            </a:r>
            <a:r>
              <a:rPr lang="en-GB" sz="1350" dirty="0" smtClean="0"/>
              <a:t>the energy </a:t>
            </a:r>
            <a:r>
              <a:rPr lang="en-GB" sz="1350" dirty="0" smtClean="0"/>
              <a:t>resolutions </a:t>
            </a:r>
            <a:r>
              <a:rPr lang="en-GB" sz="1350" dirty="0" smtClean="0"/>
              <a:t>for jet energies in the range 45-500GeV.</a:t>
            </a:r>
          </a:p>
          <a:p>
            <a:pPr marL="274320" indent="-274320">
              <a:spcBef>
                <a:spcPct val="20000"/>
              </a:spcBef>
              <a:buClr>
                <a:schemeClr val="accent3"/>
              </a:buClr>
              <a:buSzPct val="95000"/>
              <a:buFont typeface="Wingdings 2"/>
              <a:buChar char=""/>
            </a:pPr>
            <a:r>
              <a:rPr lang="en-GB" sz="1350" dirty="0" smtClean="0"/>
              <a:t>However</a:t>
            </a:r>
            <a:r>
              <a:rPr lang="en-GB" sz="1350" dirty="0" smtClean="0"/>
              <a:t>, </a:t>
            </a:r>
            <a:r>
              <a:rPr lang="en-GB" sz="1350" dirty="0" smtClean="0"/>
              <a:t>the new </a:t>
            </a:r>
            <a:r>
              <a:rPr lang="en-GB" sz="1350" dirty="0" smtClean="0"/>
              <a:t>FullLDCTrackingSPLIT processor makes a difference at higher </a:t>
            </a:r>
            <a:r>
              <a:rPr lang="en-GB" sz="1350" dirty="0" smtClean="0"/>
              <a:t>energies. </a:t>
            </a:r>
            <a:r>
              <a:rPr lang="en-GB" sz="1350" dirty="0" smtClean="0"/>
              <a:t>Improvements of this size are important and are </a:t>
            </a:r>
            <a:r>
              <a:rPr lang="en-GB" sz="1350" dirty="0" smtClean="0"/>
              <a:t>quite </a:t>
            </a:r>
            <a:r>
              <a:rPr lang="en-GB" sz="1350" dirty="0" smtClean="0"/>
              <a:t>difficult </a:t>
            </a:r>
            <a:r>
              <a:rPr lang="en-GB" sz="1350" dirty="0" smtClean="0"/>
              <a:t>to come-by with simple changes.</a:t>
            </a:r>
          </a:p>
          <a:p>
            <a:pPr marL="274320"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endParaRPr lang="en-GB" sz="1350" dirty="0" smtClean="0"/>
          </a:p>
          <a:p>
            <a:pPr marL="274320" indent="-274320">
              <a:spcBef>
                <a:spcPct val="20000"/>
              </a:spcBef>
              <a:buClr>
                <a:schemeClr val="accent3"/>
              </a:buClr>
              <a:buSzPct val="95000"/>
              <a:buFont typeface="Wingdings 2"/>
              <a:buChar char=""/>
            </a:pPr>
            <a:endParaRPr lang="en-GB" sz="1350" dirty="0" smtClean="0"/>
          </a:p>
        </p:txBody>
      </p:sp>
      <p:graphicFrame>
        <p:nvGraphicFramePr>
          <p:cNvPr id="4" name="Table 3"/>
          <p:cNvGraphicFramePr>
            <a:graphicFrameLocks noGrp="1"/>
          </p:cNvGraphicFramePr>
          <p:nvPr/>
        </p:nvGraphicFramePr>
        <p:xfrm>
          <a:off x="395536" y="4735438"/>
          <a:ext cx="8352928" cy="1285850"/>
        </p:xfrm>
        <a:graphic>
          <a:graphicData uri="http://schemas.openxmlformats.org/drawingml/2006/table">
            <a:tbl>
              <a:tblPr firstRow="1" bandRow="1">
                <a:tableStyleId>{5C22544A-7EE6-4342-B048-85BDC9FD1C3A}</a:tableStyleId>
              </a:tblPr>
              <a:tblGrid>
                <a:gridCol w="3384376"/>
                <a:gridCol w="1304987"/>
                <a:gridCol w="1245612"/>
                <a:gridCol w="1172341"/>
                <a:gridCol w="1245612"/>
              </a:tblGrid>
              <a:tr h="322723">
                <a:tc>
                  <a:txBody>
                    <a:bodyPr/>
                    <a:lstStyle/>
                    <a:p>
                      <a:pPr algn="l"/>
                      <a:r>
                        <a:rPr lang="en-GB" sz="1000" b="1" dirty="0" smtClean="0"/>
                        <a:t>E</a:t>
                      </a:r>
                      <a:r>
                        <a:rPr lang="en-GB" sz="1000" b="1" baseline="-25000" dirty="0" smtClean="0"/>
                        <a:t>j</a:t>
                      </a:r>
                      <a:endParaRPr lang="en-GB" sz="1000" b="1" baseline="-25000" dirty="0"/>
                    </a:p>
                  </a:txBody>
                  <a:tcPr marL="67586" marR="67586" marT="33793" marB="33793"/>
                </a:tc>
                <a:tc>
                  <a:txBody>
                    <a:bodyPr/>
                    <a:lstStyle/>
                    <a:p>
                      <a:pPr algn="ctr"/>
                      <a:r>
                        <a:rPr lang="en-GB" sz="1000" b="1" dirty="0" smtClean="0"/>
                        <a:t>45GeV</a:t>
                      </a:r>
                      <a:endParaRPr lang="en-GB" sz="1000" b="1" dirty="0"/>
                    </a:p>
                  </a:txBody>
                  <a:tcPr marL="67586" marR="67586" marT="33793" marB="33793"/>
                </a:tc>
                <a:tc>
                  <a:txBody>
                    <a:bodyPr/>
                    <a:lstStyle/>
                    <a:p>
                      <a:pPr algn="ctr"/>
                      <a:r>
                        <a:rPr lang="en-GB" sz="1000" b="1" dirty="0" smtClean="0"/>
                        <a:t>100GeV</a:t>
                      </a:r>
                      <a:endParaRPr lang="en-GB" sz="1000" b="1" dirty="0"/>
                    </a:p>
                  </a:txBody>
                  <a:tcPr marL="67586" marR="67586" marT="33793" marB="33793"/>
                </a:tc>
                <a:tc>
                  <a:txBody>
                    <a:bodyPr/>
                    <a:lstStyle/>
                    <a:p>
                      <a:pPr algn="ctr"/>
                      <a:r>
                        <a:rPr lang="en-GB" sz="1000" b="1" dirty="0" smtClean="0"/>
                        <a:t>250GeV</a:t>
                      </a:r>
                      <a:endParaRPr lang="en-GB" sz="1000" b="1" dirty="0"/>
                    </a:p>
                  </a:txBody>
                  <a:tcPr marL="67586" marR="67586" marT="33793" marB="33793"/>
                </a:tc>
                <a:tc>
                  <a:txBody>
                    <a:bodyPr/>
                    <a:lstStyle/>
                    <a:p>
                      <a:pPr algn="ctr"/>
                      <a:r>
                        <a:rPr lang="en-GB" sz="1000" b="1" dirty="0" smtClean="0"/>
                        <a:t>500GeV</a:t>
                      </a:r>
                      <a:endParaRPr lang="en-GB" sz="1000" b="1" dirty="0"/>
                    </a:p>
                  </a:txBody>
                  <a:tcPr marL="67586" marR="67586" marT="33793" marB="33793"/>
                </a:tc>
              </a:tr>
              <a:tr h="314537">
                <a:tc>
                  <a:txBody>
                    <a:bodyPr/>
                    <a:lstStyle/>
                    <a:p>
                      <a:r>
                        <a:rPr lang="en-GB" sz="1000" dirty="0" smtClean="0"/>
                        <a:t>FullLDCTracking</a:t>
                      </a:r>
                      <a:r>
                        <a:rPr lang="en-GB" sz="1000" baseline="0" dirty="0" smtClean="0"/>
                        <a:t> processor, </a:t>
                      </a:r>
                      <a:r>
                        <a:rPr lang="en-GB" sz="1000" dirty="0" smtClean="0"/>
                        <a:t>rms</a:t>
                      </a:r>
                      <a:r>
                        <a:rPr lang="en-GB" sz="1000" baseline="-25000" dirty="0" smtClean="0"/>
                        <a:t>90</a:t>
                      </a:r>
                      <a:r>
                        <a:rPr lang="en-GB" sz="1000" dirty="0" smtClean="0"/>
                        <a:t>(E</a:t>
                      </a:r>
                      <a:r>
                        <a:rPr lang="en-GB" sz="1000" baseline="-25000" dirty="0" smtClean="0"/>
                        <a:t>j</a:t>
                      </a:r>
                      <a:r>
                        <a:rPr lang="en-GB" sz="1000" dirty="0" smtClean="0"/>
                        <a:t>) / E</a:t>
                      </a:r>
                      <a:r>
                        <a:rPr lang="en-GB" sz="1000" baseline="-25000" dirty="0" smtClean="0"/>
                        <a:t>j</a:t>
                      </a:r>
                      <a:endParaRPr lang="en-GB" sz="1000" dirty="0"/>
                    </a:p>
                  </a:txBody>
                  <a:tcPr marL="67586" marR="67586" marT="33793" marB="33793"/>
                </a:tc>
                <a:tc>
                  <a:txBody>
                    <a:bodyPr/>
                    <a:lstStyle/>
                    <a:p>
                      <a:pPr marL="0" indent="0" algn="ctr"/>
                      <a:r>
                        <a:rPr lang="en-GB" sz="1000" dirty="0" smtClean="0"/>
                        <a:t>3.58 ± 0.11</a:t>
                      </a:r>
                      <a:endParaRPr lang="en-GB" sz="1000"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2.95 ± 0.08</a:t>
                      </a:r>
                    </a:p>
                  </a:txBody>
                  <a:tcPr marL="67586" marR="67586" marT="33793" marB="33793"/>
                </a:tc>
                <a:tc>
                  <a:txBody>
                    <a:bodyPr/>
                    <a:lstStyle/>
                    <a:p>
                      <a:pPr algn="ctr"/>
                      <a:r>
                        <a:rPr lang="en-GB" sz="1000" b="0" dirty="0" smtClean="0">
                          <a:solidFill>
                            <a:schemeClr val="tx1"/>
                          </a:solidFill>
                        </a:rPr>
                        <a:t>2.87 ± 0.07</a:t>
                      </a:r>
                      <a:endParaRPr lang="en-GB" sz="1000" b="0" dirty="0">
                        <a:solidFill>
                          <a:schemeClr val="tx1"/>
                        </a:solidFill>
                      </a:endParaRPr>
                    </a:p>
                  </a:txBody>
                  <a:tcPr marL="67586" marR="67586" marT="33793" marB="33793"/>
                </a:tc>
                <a:tc>
                  <a:txBody>
                    <a:bodyPr/>
                    <a:lstStyle/>
                    <a:p>
                      <a:pPr marL="0" indent="0" algn="ctr"/>
                      <a:r>
                        <a:rPr lang="en-GB" sz="1000" b="0" dirty="0" smtClean="0">
                          <a:solidFill>
                            <a:schemeClr val="tx1"/>
                          </a:solidFill>
                        </a:rPr>
                        <a:t>3.03 ± 0.07</a:t>
                      </a:r>
                      <a:endParaRPr lang="en-GB" sz="1000" b="0" dirty="0">
                        <a:solidFill>
                          <a:schemeClr val="tx1"/>
                        </a:solidFill>
                      </a:endParaRPr>
                    </a:p>
                  </a:txBody>
                  <a:tcPr marL="67586" marR="67586" marT="33793" marB="33793"/>
                </a:tc>
              </a:tr>
              <a:tr h="3242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FullLDCTrackingCLIC</a:t>
                      </a:r>
                      <a:r>
                        <a:rPr lang="en-GB" sz="1000" baseline="0" dirty="0" smtClean="0"/>
                        <a:t> processor, </a:t>
                      </a:r>
                      <a:r>
                        <a:rPr lang="en-GB" sz="1000" dirty="0" smtClean="0"/>
                        <a:t>rms</a:t>
                      </a:r>
                      <a:r>
                        <a:rPr lang="en-GB" sz="1000" baseline="-25000" dirty="0" smtClean="0"/>
                        <a:t>90</a:t>
                      </a:r>
                      <a:r>
                        <a:rPr lang="en-GB" sz="1000" dirty="0" smtClean="0"/>
                        <a:t>(E</a:t>
                      </a:r>
                      <a:r>
                        <a:rPr lang="en-GB" sz="1000" baseline="-25000" dirty="0" smtClean="0"/>
                        <a:t>j</a:t>
                      </a:r>
                      <a:r>
                        <a:rPr lang="en-GB" sz="1000" dirty="0" smtClean="0"/>
                        <a:t>) / E</a:t>
                      </a:r>
                      <a:r>
                        <a:rPr lang="en-GB" sz="1000" baseline="-25000" dirty="0" smtClean="0"/>
                        <a:t>j</a:t>
                      </a:r>
                      <a:endParaRPr lang="en-GB" sz="1000" dirty="0"/>
                    </a:p>
                  </a:txBody>
                  <a:tcPr marL="67586" marR="67586" marT="33793" marB="33793"/>
                </a:tc>
                <a:tc>
                  <a:txBody>
                    <a:bodyPr/>
                    <a:lstStyle/>
                    <a:p>
                      <a:pPr marL="0" indent="0" algn="ctr"/>
                      <a:r>
                        <a:rPr lang="en-GB" sz="1000" dirty="0" smtClean="0"/>
                        <a:t>3.61 ± 0.11</a:t>
                      </a:r>
                      <a:endParaRPr lang="en-GB" sz="1000"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2.93 ± 0.08</a:t>
                      </a:r>
                    </a:p>
                  </a:txBody>
                  <a:tcPr marL="67586" marR="67586" marT="33793" marB="33793"/>
                </a:tc>
                <a:tc>
                  <a:txBody>
                    <a:bodyPr/>
                    <a:lstStyle/>
                    <a:p>
                      <a:pPr algn="ctr"/>
                      <a:r>
                        <a:rPr lang="en-GB" sz="1000" b="0" dirty="0" smtClean="0">
                          <a:solidFill>
                            <a:schemeClr val="tx1"/>
                          </a:solidFill>
                        </a:rPr>
                        <a:t>2.89 ± 0.07</a:t>
                      </a:r>
                      <a:endParaRPr lang="en-GB" sz="1000" b="0" dirty="0">
                        <a:solidFill>
                          <a:schemeClr val="tx1"/>
                        </a:solidFill>
                      </a:endParaRPr>
                    </a:p>
                  </a:txBody>
                  <a:tcPr marL="67586" marR="67586" marT="33793" marB="33793"/>
                </a:tc>
                <a:tc>
                  <a:txBody>
                    <a:bodyPr/>
                    <a:lstStyle/>
                    <a:p>
                      <a:pPr marL="0" indent="0" algn="ctr"/>
                      <a:r>
                        <a:rPr lang="en-GB" sz="1000" b="0" dirty="0" smtClean="0">
                          <a:solidFill>
                            <a:schemeClr val="tx1"/>
                          </a:solidFill>
                        </a:rPr>
                        <a:t>3.03 ± 0.07</a:t>
                      </a:r>
                      <a:endParaRPr lang="en-GB" sz="1000" b="0" dirty="0">
                        <a:solidFill>
                          <a:schemeClr val="tx1"/>
                        </a:solidFill>
                      </a:endParaRPr>
                    </a:p>
                  </a:txBody>
                  <a:tcPr marL="67586" marR="67586" marT="33793" marB="33793"/>
                </a:tc>
              </a:tr>
              <a:tr h="3242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FullLDCTrackingSPLIT</a:t>
                      </a:r>
                      <a:r>
                        <a:rPr lang="en-GB" sz="1000" baseline="0" dirty="0" smtClean="0"/>
                        <a:t> processor, </a:t>
                      </a:r>
                      <a:r>
                        <a:rPr lang="en-GB" sz="1000" dirty="0" smtClean="0"/>
                        <a:t>rms</a:t>
                      </a:r>
                      <a:r>
                        <a:rPr lang="en-GB" sz="1000" baseline="-25000" dirty="0" smtClean="0"/>
                        <a:t>90</a:t>
                      </a:r>
                      <a:r>
                        <a:rPr lang="en-GB" sz="1000" dirty="0" smtClean="0"/>
                        <a:t>(E</a:t>
                      </a:r>
                      <a:r>
                        <a:rPr lang="en-GB" sz="1000" baseline="-25000" dirty="0" smtClean="0"/>
                        <a:t>j</a:t>
                      </a:r>
                      <a:r>
                        <a:rPr lang="en-GB" sz="1000" dirty="0" smtClean="0"/>
                        <a:t>) / E</a:t>
                      </a:r>
                      <a:r>
                        <a:rPr lang="en-GB" sz="1000" baseline="-25000" dirty="0" smtClean="0"/>
                        <a:t>j</a:t>
                      </a:r>
                      <a:endParaRPr lang="en-GB" sz="1000" dirty="0" smtClean="0"/>
                    </a:p>
                  </a:txBody>
                  <a:tcPr marL="67586" marR="67586" marT="33793" marB="33793"/>
                </a:tc>
                <a:tc>
                  <a:txBody>
                    <a:bodyPr/>
                    <a:lstStyle/>
                    <a:p>
                      <a:pPr marL="0" indent="0" algn="ctr"/>
                      <a:r>
                        <a:rPr lang="en-GB" sz="1000" dirty="0" smtClean="0"/>
                        <a:t>3.60 ± 0.11</a:t>
                      </a:r>
                      <a:endParaRPr lang="en-GB" sz="1000"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2.93 ± 0.08</a:t>
                      </a:r>
                    </a:p>
                  </a:txBody>
                  <a:tcPr marL="67586" marR="67586" marT="33793" marB="33793"/>
                </a:tc>
                <a:tc>
                  <a:txBody>
                    <a:bodyPr/>
                    <a:lstStyle/>
                    <a:p>
                      <a:pPr algn="ctr"/>
                      <a:r>
                        <a:rPr lang="en-GB" sz="1000" b="1" dirty="0" smtClean="0">
                          <a:solidFill>
                            <a:srgbClr val="FF0000"/>
                          </a:solidFill>
                        </a:rPr>
                        <a:t>2.84 ± 0.07</a:t>
                      </a:r>
                      <a:endParaRPr lang="en-GB" sz="1000" b="1" dirty="0">
                        <a:solidFill>
                          <a:srgbClr val="FF0000"/>
                        </a:solidFill>
                      </a:endParaRPr>
                    </a:p>
                  </a:txBody>
                  <a:tcPr marL="67586" marR="67586" marT="33793" marB="33793"/>
                </a:tc>
                <a:tc>
                  <a:txBody>
                    <a:bodyPr/>
                    <a:lstStyle/>
                    <a:p>
                      <a:pPr marL="0" indent="0" algn="ctr"/>
                      <a:r>
                        <a:rPr lang="en-GB" sz="1000" b="1" dirty="0" smtClean="0">
                          <a:solidFill>
                            <a:srgbClr val="FF0000"/>
                          </a:solidFill>
                        </a:rPr>
                        <a:t>3.00 ± 0.07</a:t>
                      </a:r>
                      <a:endParaRPr lang="en-GB" sz="1000" b="1" dirty="0">
                        <a:solidFill>
                          <a:srgbClr val="FF0000"/>
                        </a:solidFill>
                      </a:endParaRPr>
                    </a:p>
                  </a:txBody>
                  <a:tcPr marL="67586" marR="67586" marT="33793" marB="33793"/>
                </a:tc>
              </a:tr>
            </a:tbl>
          </a:graphicData>
        </a:graphic>
      </p:graphicFrame>
      <p:sp>
        <p:nvSpPr>
          <p:cNvPr id="8" name="Rectangle 7"/>
          <p:cNvSpPr/>
          <p:nvPr/>
        </p:nvSpPr>
        <p:spPr>
          <a:xfrm>
            <a:off x="169987" y="6042774"/>
            <a:ext cx="8784976" cy="338554"/>
          </a:xfrm>
          <a:prstGeom prst="rect">
            <a:avLst/>
          </a:prstGeom>
        </p:spPr>
        <p:txBody>
          <a:bodyPr wrap="square">
            <a:spAutoFit/>
          </a:bodyPr>
          <a:lstStyle/>
          <a:p>
            <a:pPr marL="6350" indent="-6350" algn="ctr">
              <a:spcBef>
                <a:spcPct val="20000"/>
              </a:spcBef>
              <a:buClr>
                <a:schemeClr val="accent3"/>
              </a:buClr>
              <a:buSzPct val="95000"/>
              <a:defRPr/>
            </a:pPr>
            <a:r>
              <a:rPr lang="en-GB" sz="800" dirty="0" smtClean="0"/>
              <a:t>Performance is quoted in terms of rms</a:t>
            </a:r>
            <a:r>
              <a:rPr lang="en-GB" sz="800" baseline="-25000" dirty="0" smtClean="0"/>
              <a:t>90</a:t>
            </a:r>
            <a:r>
              <a:rPr lang="en-GB" sz="800" dirty="0" smtClean="0"/>
              <a:t>, the rms in the smallest range of reconstructed energy containing 90% of the events. The total energy is reconstructed and the jet energy resolution obtained by dividing the total energy resolution by </a:t>
            </a:r>
            <a:r>
              <a:rPr lang="en-GB" sz="800" dirty="0" smtClean="0">
                <a:sym typeface="Symbol"/>
              </a:rPr>
              <a:t>2. </a:t>
            </a:r>
            <a:r>
              <a:rPr lang="en-GB" sz="800" dirty="0" smtClean="0"/>
              <a:t>A cut on the polar angle is applied to avoid the barrel/endcap overlap region: |cos </a:t>
            </a:r>
            <a:r>
              <a:rPr lang="en-GB" sz="800" dirty="0" smtClean="0">
                <a:sym typeface="Symbol"/>
              </a:rPr>
              <a:t>| &lt; 0.7</a:t>
            </a:r>
          </a:p>
        </p:txBody>
      </p:sp>
      <p:sp>
        <p:nvSpPr>
          <p:cNvPr id="6" name="Rectangle 5"/>
          <p:cNvSpPr/>
          <p:nvPr/>
        </p:nvSpPr>
        <p:spPr>
          <a:xfrm>
            <a:off x="150937" y="4293096"/>
            <a:ext cx="8784976" cy="300082"/>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350" dirty="0" smtClean="0"/>
              <a:t>Jet energy resolutions with default split-track correction (via Kinkfinder and Pandora track associations):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Current Plans</a:t>
            </a:r>
            <a:endParaRPr lang="en-GB" sz="4600" dirty="0"/>
          </a:p>
        </p:txBody>
      </p:sp>
      <p:sp>
        <p:nvSpPr>
          <p:cNvPr id="10" name="Content Placeholder 2"/>
          <p:cNvSpPr txBox="1">
            <a:spLocks/>
          </p:cNvSpPr>
          <p:nvPr/>
        </p:nvSpPr>
        <p:spPr>
          <a:xfrm>
            <a:off x="142844" y="1484784"/>
            <a:ext cx="8858312" cy="158417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350" dirty="0" smtClean="0"/>
              <a:t>One of the difficulties with implementing new code to improve particle identification, is that it must not harm the standard Pandora jet energy reconstruction. </a:t>
            </a:r>
          </a:p>
          <a:p>
            <a:pPr marL="274320" indent="-274320">
              <a:spcBef>
                <a:spcPct val="20000"/>
              </a:spcBef>
              <a:buClr>
                <a:schemeClr val="accent3"/>
              </a:buClr>
              <a:buSzPct val="95000"/>
              <a:buFont typeface="Wingdings 2"/>
              <a:buChar char=""/>
            </a:pPr>
            <a:r>
              <a:rPr lang="en-GB" sz="1350" dirty="0" smtClean="0"/>
              <a:t>This tension between particle id and jet energy reconstruction is reduced if we </a:t>
            </a:r>
            <a:r>
              <a:rPr lang="en-GB" sz="1350" dirty="0" smtClean="0"/>
              <a:t>can quickly </a:t>
            </a:r>
            <a:r>
              <a:rPr lang="en-GB" sz="1350" dirty="0" smtClean="0"/>
              <a:t>identify specific particles in events and then remove them from the bulk of the reconstruction.</a:t>
            </a:r>
          </a:p>
          <a:p>
            <a:pPr marL="274320" indent="-274320">
              <a:spcBef>
                <a:spcPct val="20000"/>
              </a:spcBef>
              <a:buClr>
                <a:schemeClr val="accent3"/>
              </a:buClr>
              <a:buSzPct val="95000"/>
              <a:buFont typeface="Wingdings 2"/>
              <a:buChar char=""/>
            </a:pPr>
            <a:r>
              <a:rPr lang="en-GB" sz="1350" dirty="0" smtClean="0"/>
              <a:t>Amongst our plans for the next few months are ideas to identify and remove muons and photons at an early stage. </a:t>
            </a:r>
            <a:r>
              <a:rPr lang="en-GB" sz="1350" dirty="0" smtClean="0"/>
              <a:t>We are starting </a:t>
            </a:r>
            <a:r>
              <a:rPr lang="en-GB" sz="1350" dirty="0" smtClean="0"/>
              <a:t>to work with Erik on a new muon clustering idea:</a:t>
            </a:r>
          </a:p>
        </p:txBody>
      </p:sp>
      <p:sp>
        <p:nvSpPr>
          <p:cNvPr id="4" name="Rectangle 3"/>
          <p:cNvSpPr/>
          <p:nvPr/>
        </p:nvSpPr>
        <p:spPr>
          <a:xfrm>
            <a:off x="179512" y="5623239"/>
            <a:ext cx="8784976" cy="974113"/>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350" dirty="0" smtClean="0"/>
              <a:t>We have </a:t>
            </a:r>
            <a:r>
              <a:rPr lang="en-GB" sz="1350" dirty="0" smtClean="0"/>
              <a:t>also experimented with the GARLIC photon id package. </a:t>
            </a:r>
            <a:r>
              <a:rPr lang="en-GB" sz="1350" dirty="0" smtClean="0"/>
              <a:t>Used </a:t>
            </a:r>
            <a:r>
              <a:rPr lang="en-GB" sz="1350" dirty="0" smtClean="0"/>
              <a:t>new ExternalClusteringAlgorithm in MarlinPandora to reconstruct GARLIC photon clusters within Pandora and remove calo hits from reconstruction.</a:t>
            </a:r>
          </a:p>
          <a:p>
            <a:pPr marL="274320" indent="-274320">
              <a:spcBef>
                <a:spcPct val="20000"/>
              </a:spcBef>
              <a:buClr>
                <a:schemeClr val="accent3"/>
              </a:buClr>
              <a:buSzPct val="95000"/>
              <a:buFont typeface="Wingdings 2"/>
              <a:buChar char=""/>
            </a:pPr>
            <a:r>
              <a:rPr lang="en-GB" sz="1350" dirty="0" smtClean="0"/>
              <a:t>Works very well at 500GeV </a:t>
            </a:r>
            <a:r>
              <a:rPr lang="en-GB" sz="1350" dirty="0" smtClean="0">
                <a:solidFill>
                  <a:schemeClr val="accent1"/>
                </a:solidFill>
              </a:rPr>
              <a:t>(</a:t>
            </a:r>
            <a:r>
              <a:rPr lang="en-GB" sz="1400" dirty="0" smtClean="0">
                <a:solidFill>
                  <a:schemeClr val="accent1"/>
                </a:solidFill>
              </a:rPr>
              <a:t>rms</a:t>
            </a:r>
            <a:r>
              <a:rPr lang="en-GB" sz="1400" baseline="-25000" dirty="0" smtClean="0">
                <a:solidFill>
                  <a:schemeClr val="accent1"/>
                </a:solidFill>
              </a:rPr>
              <a:t>90</a:t>
            </a:r>
            <a:r>
              <a:rPr lang="en-GB" sz="1400" dirty="0" smtClean="0">
                <a:solidFill>
                  <a:schemeClr val="accent1"/>
                </a:solidFill>
              </a:rPr>
              <a:t>(E</a:t>
            </a:r>
            <a:r>
              <a:rPr lang="en-GB" sz="1400" baseline="-25000" dirty="0" smtClean="0">
                <a:solidFill>
                  <a:schemeClr val="accent1"/>
                </a:solidFill>
              </a:rPr>
              <a:t>j</a:t>
            </a:r>
            <a:r>
              <a:rPr lang="en-GB" sz="1400" dirty="0" smtClean="0">
                <a:solidFill>
                  <a:schemeClr val="accent1"/>
                </a:solidFill>
              </a:rPr>
              <a:t>) / E</a:t>
            </a:r>
            <a:r>
              <a:rPr lang="en-GB" sz="1400" baseline="-25000" dirty="0" smtClean="0">
                <a:solidFill>
                  <a:schemeClr val="accent1"/>
                </a:solidFill>
              </a:rPr>
              <a:t>j</a:t>
            </a:r>
            <a:r>
              <a:rPr lang="en-GB" sz="1400" dirty="0" smtClean="0">
                <a:solidFill>
                  <a:schemeClr val="accent1"/>
                </a:solidFill>
              </a:rPr>
              <a:t> 2.87</a:t>
            </a:r>
            <a:r>
              <a:rPr lang="en-GB" sz="1400" dirty="0" smtClean="0">
                <a:solidFill>
                  <a:schemeClr val="accent1"/>
                </a:solidFill>
                <a:sym typeface="Symbol"/>
              </a:rPr>
              <a:t>2.80</a:t>
            </a:r>
            <a:r>
              <a:rPr lang="en-GB" sz="1350" dirty="0" smtClean="0">
                <a:solidFill>
                  <a:schemeClr val="accent1"/>
                </a:solidFill>
              </a:rPr>
              <a:t>)</a:t>
            </a:r>
            <a:r>
              <a:rPr lang="en-GB" sz="1350" dirty="0" smtClean="0"/>
              <a:t>, but harms reconstruction at low energies (</a:t>
            </a:r>
            <a:r>
              <a:rPr lang="en-GB" sz="1350" dirty="0" smtClean="0"/>
              <a:t>91-200GeV</a:t>
            </a:r>
            <a:r>
              <a:rPr lang="en-GB" sz="1350" dirty="0" smtClean="0"/>
              <a:t>) and has little impact at 1TeV. In long term, will return to this idea to fully understand behaviour.</a:t>
            </a:r>
          </a:p>
        </p:txBody>
      </p:sp>
      <p:pic>
        <p:nvPicPr>
          <p:cNvPr id="1026" name="Picture 2"/>
          <p:cNvPicPr>
            <a:picLocks noChangeAspect="1" noChangeArrowheads="1"/>
          </p:cNvPicPr>
          <p:nvPr/>
        </p:nvPicPr>
        <p:blipFill>
          <a:blip r:embed="rId2" cstate="print"/>
          <a:srcRect/>
          <a:stretch>
            <a:fillRect/>
          </a:stretch>
        </p:blipFill>
        <p:spPr bwMode="auto">
          <a:xfrm rot="10800000">
            <a:off x="1545140" y="2996952"/>
            <a:ext cx="2378788" cy="2298241"/>
          </a:xfrm>
          <a:prstGeom prst="rect">
            <a:avLst/>
          </a:prstGeom>
          <a:noFill/>
          <a:ln w="9525">
            <a:noFill/>
            <a:miter lim="800000"/>
            <a:headEnd/>
            <a:tailEnd/>
          </a:ln>
          <a:effectLst/>
        </p:spPr>
      </p:pic>
      <p:sp>
        <p:nvSpPr>
          <p:cNvPr id="6" name="TextBox 5"/>
          <p:cNvSpPr txBox="1"/>
          <p:nvPr/>
        </p:nvSpPr>
        <p:spPr>
          <a:xfrm>
            <a:off x="4139952" y="3284984"/>
            <a:ext cx="4608512" cy="1708160"/>
          </a:xfrm>
          <a:prstGeom prst="rect">
            <a:avLst/>
          </a:prstGeom>
          <a:noFill/>
        </p:spPr>
        <p:txBody>
          <a:bodyPr wrap="square" rtlCol="0">
            <a:spAutoFit/>
          </a:bodyPr>
          <a:lstStyle/>
          <a:p>
            <a:pPr marL="342900" indent="-342900">
              <a:buClr>
                <a:schemeClr val="accent2"/>
              </a:buClr>
              <a:buFont typeface="+mj-lt"/>
              <a:buAutoNum type="arabicPeriod"/>
            </a:pPr>
            <a:r>
              <a:rPr lang="en-GB" sz="1350" dirty="0" smtClean="0"/>
              <a:t>Identify muon cluster</a:t>
            </a:r>
          </a:p>
          <a:p>
            <a:pPr marL="342900" indent="-342900">
              <a:buClr>
                <a:schemeClr val="accent2"/>
              </a:buClr>
              <a:buFont typeface="+mj-lt"/>
              <a:buAutoNum type="arabicPeriod"/>
            </a:pPr>
            <a:endParaRPr lang="en-GB" sz="600" dirty="0" smtClean="0"/>
          </a:p>
          <a:p>
            <a:pPr marL="342900" indent="-342900">
              <a:buClr>
                <a:schemeClr val="accent2"/>
              </a:buClr>
              <a:buFont typeface="+mj-lt"/>
              <a:buAutoNum type="arabicPeriod"/>
            </a:pPr>
            <a:r>
              <a:rPr lang="en-GB" sz="1350" dirty="0" smtClean="0"/>
              <a:t>Identify tpc track associated with muon</a:t>
            </a:r>
          </a:p>
          <a:p>
            <a:pPr marL="342900" indent="-342900">
              <a:buClr>
                <a:schemeClr val="accent2"/>
              </a:buClr>
              <a:buFont typeface="+mj-lt"/>
              <a:buAutoNum type="arabicPeriod"/>
            </a:pPr>
            <a:endParaRPr lang="en-GB" sz="600" dirty="0" smtClean="0"/>
          </a:p>
          <a:p>
            <a:pPr marL="342900" indent="-342900">
              <a:buClr>
                <a:schemeClr val="accent2"/>
              </a:buClr>
              <a:buFont typeface="+mj-lt"/>
              <a:buAutoNum type="arabicPeriod"/>
            </a:pPr>
            <a:r>
              <a:rPr lang="en-GB" sz="1350" dirty="0" smtClean="0"/>
              <a:t>Use standard clustering to create finely divided cluster fragments in ECal/HCal (no topological associations)</a:t>
            </a:r>
          </a:p>
          <a:p>
            <a:pPr marL="342900" indent="-342900">
              <a:buClr>
                <a:schemeClr val="accent2"/>
              </a:buClr>
              <a:buFont typeface="+mj-lt"/>
              <a:buAutoNum type="arabicPeriod"/>
            </a:pPr>
            <a:endParaRPr lang="en-GB" sz="600" dirty="0" smtClean="0"/>
          </a:p>
          <a:p>
            <a:pPr marL="342900" indent="-342900">
              <a:buClr>
                <a:schemeClr val="accent2"/>
              </a:buClr>
              <a:buFont typeface="+mj-lt"/>
              <a:buAutoNum type="arabicPeriod"/>
            </a:pPr>
            <a:r>
              <a:rPr lang="en-GB" sz="1350" dirty="0" smtClean="0"/>
              <a:t>Identify </a:t>
            </a:r>
            <a:r>
              <a:rPr lang="en-GB" sz="1350" dirty="0" smtClean="0"/>
              <a:t>relevant ECal/</a:t>
            </a:r>
            <a:r>
              <a:rPr lang="en-GB" sz="1350" dirty="0" err="1" smtClean="0"/>
              <a:t>HCal</a:t>
            </a:r>
            <a:r>
              <a:rPr lang="en-GB" sz="1350" dirty="0" smtClean="0"/>
              <a:t> </a:t>
            </a:r>
            <a:r>
              <a:rPr lang="en-GB" sz="1350" dirty="0" smtClean="0"/>
              <a:t>cluster fragments</a:t>
            </a:r>
          </a:p>
          <a:p>
            <a:pPr marL="342900" indent="-342900">
              <a:buClr>
                <a:schemeClr val="accent2"/>
              </a:buClr>
              <a:buFont typeface="+mj-lt"/>
              <a:buAutoNum type="arabicPeriod"/>
            </a:pPr>
            <a:endParaRPr lang="en-GB" sz="600" dirty="0" smtClean="0"/>
          </a:p>
          <a:p>
            <a:pPr marL="342900" indent="-342900">
              <a:buClr>
                <a:schemeClr val="accent2"/>
              </a:buClr>
              <a:buFont typeface="+mj-lt"/>
              <a:buAutoNum type="arabicPeriod"/>
            </a:pPr>
            <a:r>
              <a:rPr lang="en-GB" sz="1350" dirty="0" smtClean="0"/>
              <a:t>Tag PFO as muon </a:t>
            </a:r>
            <a:r>
              <a:rPr lang="en-GB" sz="1350" dirty="0" smtClean="0"/>
              <a:t>and remove </a:t>
            </a:r>
            <a:r>
              <a:rPr lang="en-GB" sz="1350" dirty="0" smtClean="0"/>
              <a:t>from </a:t>
            </a:r>
            <a:r>
              <a:rPr lang="en-GB" sz="1350" dirty="0" smtClean="0"/>
              <a:t>reconstruction</a:t>
            </a:r>
            <a:endParaRPr lang="en-GB" sz="1350" dirty="0"/>
          </a:p>
        </p:txBody>
      </p:sp>
      <p:sp>
        <p:nvSpPr>
          <p:cNvPr id="7" name="TextBox 6"/>
          <p:cNvSpPr txBox="1"/>
          <p:nvPr/>
        </p:nvSpPr>
        <p:spPr>
          <a:xfrm>
            <a:off x="2370048" y="2996952"/>
            <a:ext cx="329744" cy="338554"/>
          </a:xfrm>
          <a:prstGeom prst="rect">
            <a:avLst/>
          </a:prstGeom>
          <a:noFill/>
        </p:spPr>
        <p:txBody>
          <a:bodyPr wrap="square" rtlCol="0">
            <a:spAutoFit/>
          </a:bodyPr>
          <a:lstStyle/>
          <a:p>
            <a:pPr algn="ctr"/>
            <a:r>
              <a:rPr lang="en-GB" sz="1600" dirty="0" smtClean="0">
                <a:solidFill>
                  <a:schemeClr val="bg1"/>
                </a:solidFill>
                <a:sym typeface="Symbol"/>
              </a:rPr>
              <a:t>1</a:t>
            </a:r>
            <a:endParaRPr lang="en-GB" sz="1600" dirty="0">
              <a:solidFill>
                <a:schemeClr val="bg1"/>
              </a:solidFill>
            </a:endParaRPr>
          </a:p>
        </p:txBody>
      </p:sp>
      <p:sp>
        <p:nvSpPr>
          <p:cNvPr id="8" name="TextBox 7"/>
          <p:cNvSpPr txBox="1"/>
          <p:nvPr/>
        </p:nvSpPr>
        <p:spPr>
          <a:xfrm>
            <a:off x="2370048" y="4725144"/>
            <a:ext cx="329744" cy="338554"/>
          </a:xfrm>
          <a:prstGeom prst="rect">
            <a:avLst/>
          </a:prstGeom>
          <a:noFill/>
        </p:spPr>
        <p:txBody>
          <a:bodyPr wrap="square" rtlCol="0">
            <a:spAutoFit/>
          </a:bodyPr>
          <a:lstStyle/>
          <a:p>
            <a:pPr algn="ctr"/>
            <a:r>
              <a:rPr lang="en-GB" sz="1600" dirty="0" smtClean="0">
                <a:solidFill>
                  <a:schemeClr val="bg1"/>
                </a:solidFill>
                <a:sym typeface="Symbol"/>
              </a:rPr>
              <a:t>2</a:t>
            </a:r>
            <a:endParaRPr lang="en-GB" sz="1600" dirty="0">
              <a:solidFill>
                <a:schemeClr val="bg1"/>
              </a:solidFill>
            </a:endParaRPr>
          </a:p>
        </p:txBody>
      </p:sp>
      <p:sp>
        <p:nvSpPr>
          <p:cNvPr id="9" name="TextBox 8"/>
          <p:cNvSpPr txBox="1"/>
          <p:nvPr/>
        </p:nvSpPr>
        <p:spPr>
          <a:xfrm>
            <a:off x="2195736" y="4077072"/>
            <a:ext cx="689784" cy="338554"/>
          </a:xfrm>
          <a:prstGeom prst="rect">
            <a:avLst/>
          </a:prstGeom>
          <a:noFill/>
        </p:spPr>
        <p:txBody>
          <a:bodyPr wrap="square" rtlCol="0">
            <a:spAutoFit/>
          </a:bodyPr>
          <a:lstStyle/>
          <a:p>
            <a:pPr algn="ctr"/>
            <a:r>
              <a:rPr lang="en-GB" sz="1600" dirty="0" smtClean="0">
                <a:solidFill>
                  <a:schemeClr val="bg1"/>
                </a:solidFill>
                <a:sym typeface="Symbol"/>
              </a:rPr>
              <a:t>3, 4</a:t>
            </a:r>
            <a:endParaRPr lang="en-GB" sz="16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4488</TotalTime>
  <Words>1774</Words>
  <Application>Microsoft Office PowerPoint</Application>
  <PresentationFormat>On-screen Show (4:3)</PresentationFormat>
  <Paragraphs>193</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Pandora PFA Status and Plans</vt:lpstr>
      <vt:lpstr>Past 12 Months</vt:lpstr>
      <vt:lpstr>High energy electrons</vt:lpstr>
      <vt:lpstr>Fragment Removal</vt:lpstr>
      <vt:lpstr>Photon Fragment Removal</vt:lpstr>
      <vt:lpstr>Performance</vt:lpstr>
      <vt:lpstr>Split Tracks</vt:lpstr>
      <vt:lpstr>Split Tracks</vt:lpstr>
      <vt:lpstr>Current Plans</vt:lpstr>
      <vt:lpstr>Current Plans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1625</cp:revision>
  <dcterms:created xsi:type="dcterms:W3CDTF">2009-12-14T10:36:57Z</dcterms:created>
  <dcterms:modified xsi:type="dcterms:W3CDTF">2010-09-26T20:49:12Z</dcterms:modified>
</cp:coreProperties>
</file>