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  <p:sldMasterId id="2147483661" r:id="rId2"/>
  </p:sldMasterIdLst>
  <p:notesMasterIdLst>
    <p:notesMasterId r:id="rId10"/>
  </p:notesMasterIdLst>
  <p:sldIdLst>
    <p:sldId id="321" r:id="rId3"/>
    <p:sldId id="326" r:id="rId4"/>
    <p:sldId id="327" r:id="rId5"/>
    <p:sldId id="328" r:id="rId6"/>
    <p:sldId id="329" r:id="rId7"/>
    <p:sldId id="330" r:id="rId8"/>
    <p:sldId id="331" r:id="rId9"/>
  </p:sldIdLst>
  <p:sldSz cx="10075863" cy="7562850"/>
  <p:notesSz cx="7772400" cy="100584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1pPr>
    <a:lvl2pPr marL="742950" indent="-28575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2pPr>
    <a:lvl3pPr marL="11430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3pPr>
    <a:lvl4pPr marL="16002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4pPr>
    <a:lvl5pPr marL="2057400" indent="-228600" algn="l" defTabSz="457200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Luxi Serif" charset="0"/>
        <a:ea typeface="Luxi Sans" charset="0"/>
        <a:cs typeface="Luxi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73" autoAdjust="0"/>
    <p:restoredTop sz="94611" autoAdjust="0"/>
  </p:normalViewPr>
  <p:slideViewPr>
    <p:cSldViewPr snapToGrid="0">
      <p:cViewPr varScale="1">
        <p:scale>
          <a:sx n="115" d="100"/>
          <a:sy n="115" d="100"/>
        </p:scale>
        <p:origin x="-1560" y="-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6025" cy="376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5063" cy="4522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8" name="Text Box 5"/>
          <p:cNvSpPr txBox="1">
            <a:spLocks noChangeArrowheads="1"/>
          </p:cNvSpPr>
          <p:nvPr/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0262" cy="500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8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Luxi Sans" charset="0"/>
                <a:cs typeface="Luxi Sans" charset="0"/>
              </a:defRPr>
            </a:lvl1pPr>
          </a:lstStyle>
          <a:p>
            <a:pPr>
              <a:defRPr/>
            </a:pPr>
            <a:fld id="{465A41F0-3955-4BF2-BEDE-28380587FA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5E116E6C-4572-47D6-9F4C-0D4237264D67}" type="slidenum">
              <a:rPr lang="en-GB" smtClean="0">
                <a:latin typeface="Times New Roman" pitchFamily="18" charset="0"/>
              </a:rPr>
              <a:pPr>
                <a:buFont typeface="Times New Roman" pitchFamily="18" charset="0"/>
                <a:buNone/>
              </a:pPr>
              <a:t>1</a:t>
            </a:fld>
            <a:endParaRPr lang="en-GB" smtClean="0">
              <a:latin typeface="Times New Roman" pitchFamily="18" charset="0"/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fld id="{9D3C576B-0511-4949-B8BF-157F10B12086}" type="slidenum">
              <a:rPr lang="en-GB" sz="1400">
                <a:solidFill>
                  <a:srgbClr val="000000"/>
                </a:solidFill>
                <a:latin typeface="Times New Roman" pitchFamily="18" charset="0"/>
              </a:rPr>
              <a:pPr algn="r" defTabSz="449263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t>1</a:t>
            </a:fld>
            <a:endParaRPr lang="en-GB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1373188" y="763588"/>
            <a:ext cx="5026025" cy="3771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8A6AAAD9-333E-433F-AACF-EABF2010B8B8}" type="slidenum">
              <a:rPr lang="en-GB" smtClean="0">
                <a:latin typeface="Times New Roman" pitchFamily="18" charset="0"/>
                <a:ea typeface="Luxi Sans"/>
                <a:cs typeface="Luxi Sans"/>
              </a:rPr>
              <a:pPr>
                <a:buFont typeface="Times New Roman" pitchFamily="18" charset="0"/>
                <a:buNone/>
              </a:pPr>
              <a:t>2</a:t>
            </a:fld>
            <a:endParaRPr lang="en-GB" smtClean="0">
              <a:latin typeface="Times New Roman" pitchFamily="18" charset="0"/>
              <a:ea typeface="Luxi Sans"/>
              <a:cs typeface="Luxi Sans"/>
            </a:endParaRPr>
          </a:p>
        </p:txBody>
      </p:sp>
      <p:sp>
        <p:nvSpPr>
          <p:cNvPr id="67587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3188" y="763588"/>
            <a:ext cx="5024437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7588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5962"/>
          </a:xfrm>
          <a:noFill/>
          <a:ln/>
        </p:spPr>
        <p:txBody>
          <a:bodyPr wrap="none" anchor="ctr"/>
          <a:lstStyle/>
          <a:p>
            <a:endParaRPr 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5688" y="200025"/>
            <a:ext cx="2376487" cy="56753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200025"/>
            <a:ext cx="6978650" cy="56753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5525" y="200025"/>
            <a:ext cx="5484813" cy="3794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4563" cy="16208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326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1463675"/>
            <a:ext cx="46767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1463675"/>
            <a:ext cx="467836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05688" y="822325"/>
            <a:ext cx="2376487" cy="56308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822325"/>
            <a:ext cx="6978650" cy="5630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638" y="822325"/>
            <a:ext cx="9507537" cy="546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74638" y="1463675"/>
            <a:ext cx="4676775" cy="4989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5103813" y="1463675"/>
            <a:ext cx="4678362" cy="4989513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4562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4562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4638" y="885825"/>
            <a:ext cx="4676775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813" y="885825"/>
            <a:ext cx="4678362" cy="4989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69387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100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100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47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2450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4700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5200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5200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5200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028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295525" y="200025"/>
            <a:ext cx="5484813" cy="379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885825"/>
            <a:ext cx="9507537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3603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1031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2563" y="136525"/>
            <a:ext cx="16462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236075" y="46038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33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90000" tIns="67932" rIns="90000" bIns="45000"/>
          <a:lstStyle>
            <a:lvl1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eaLnBrk="1" hangingPunct="1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14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t>Page </a:t>
            </a:r>
            <a:fld id="{9FF2FB72-C425-44BD-9E7A-C3D11086AC8A}" type="slidenum">
              <a:rPr lang="en-GB" sz="1200" b="1" smtClean="0">
                <a:solidFill>
                  <a:srgbClr val="000080"/>
                </a:solidFill>
                <a:latin typeface="Arial" pitchFamily="34" charset="0"/>
                <a:ea typeface="DejaVu Sans" pitchFamily="32" charset="0"/>
                <a:cs typeface="DejaVu Sans" pitchFamily="32" charset="0"/>
              </a:rPr>
              <a:pPr algn="r" eaLnBrk="1" hangingPunct="1">
                <a:lnSpc>
                  <a:spcPct val="87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  <a:defRPr/>
              </a:pPr>
              <a:t>‹#›</a:t>
            </a:fld>
            <a:endParaRPr lang="en-GB" sz="1200" b="1" smtClean="0">
              <a:solidFill>
                <a:srgbClr val="000080"/>
              </a:solidFill>
              <a:latin typeface="Arial" pitchFamily="34" charset="0"/>
              <a:ea typeface="DejaVu Sans" pitchFamily="32" charset="0"/>
              <a:cs typeface="DejaVu Sans" pitchFamily="32" charset="0"/>
            </a:endParaRPr>
          </a:p>
        </p:txBody>
      </p:sp>
      <p:sp>
        <p:nvSpPr>
          <p:cNvPr id="1034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</a:extLst>
        </p:spPr>
        <p:txBody>
          <a:bodyPr lIns="90000" tIns="55583" rIns="90000" bIns="45000"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400">
                <a:solidFill>
                  <a:schemeClr val="bg1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eaLnBrk="1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Christian Grefe – </a:t>
            </a:r>
            <a:r>
              <a:rPr lang="en-GB" sz="1400" b="1" baseline="0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 September</a:t>
            </a: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 27,</a:t>
            </a:r>
            <a:r>
              <a:rPr lang="en-GB" sz="1400" b="1" baseline="0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 </a:t>
            </a:r>
            <a:r>
              <a:rPr lang="en-GB" sz="1400" b="1" dirty="0" smtClean="0">
                <a:solidFill>
                  <a:srgbClr val="000080"/>
                </a:solidFill>
                <a:latin typeface="Times New Roman" pitchFamily="18" charset="0"/>
                <a:ea typeface="DejaVu Sans" pitchFamily="32" charset="0"/>
                <a:cs typeface="DejaVu Sans" pitchFamily="32" charset="0"/>
              </a:rPr>
              <a:t>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5146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9718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4290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886200" indent="-228600" algn="ctr" defTabSz="457200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42900" indent="-342900" algn="l" defTabSz="457200" rtl="0" eaLnBrk="0" fontAlgn="base" hangingPunct="0">
        <a:lnSpc>
          <a:spcPct val="87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000080"/>
            </a:gs>
          </a:gsLst>
          <a:lin ang="14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10077450" cy="7562850"/>
          </a:xfrm>
          <a:prstGeom prst="roundRect">
            <a:avLst>
              <a:gd name="adj" fmla="val 19"/>
            </a:avLst>
          </a:prstGeom>
          <a:gradFill rotWithShape="0">
            <a:gsLst>
              <a:gs pos="0">
                <a:srgbClr val="000080"/>
              </a:gs>
              <a:gs pos="100000">
                <a:srgbClr val="FFFFFF"/>
              </a:gs>
            </a:gsLst>
            <a:lin ang="1440000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2051" name="Group 2"/>
          <p:cNvGrpSpPr>
            <a:grpSpLocks/>
          </p:cNvGrpSpPr>
          <p:nvPr/>
        </p:nvGrpSpPr>
        <p:grpSpPr bwMode="auto">
          <a:xfrm>
            <a:off x="90488" y="669925"/>
            <a:ext cx="9872662" cy="6489700"/>
            <a:chOff x="57" y="422"/>
            <a:chExt cx="6219" cy="4088"/>
          </a:xfrm>
        </p:grpSpPr>
        <p:sp>
          <p:nvSpPr>
            <p:cNvPr id="2061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062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2052" name="AutoShape 5"/>
          <p:cNvSpPr>
            <a:spLocks noChangeArrowheads="1"/>
          </p:cNvSpPr>
          <p:nvPr/>
        </p:nvSpPr>
        <p:spPr bwMode="auto">
          <a:xfrm>
            <a:off x="92075" y="7223125"/>
            <a:ext cx="9875838" cy="274638"/>
          </a:xfrm>
          <a:prstGeom prst="roundRect">
            <a:avLst>
              <a:gd name="adj" fmla="val 33718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74638" y="822325"/>
            <a:ext cx="9507537" cy="546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4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463675"/>
            <a:ext cx="9507537" cy="498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3603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pic>
        <p:nvPicPr>
          <p:cNvPr id="2055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82563" y="136525"/>
            <a:ext cx="1646237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236075" y="46038"/>
            <a:ext cx="595313" cy="595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8504238" y="7223125"/>
            <a:ext cx="146367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1400" b="1" smtClean="0">
                <a:solidFill>
                  <a:srgbClr val="000080"/>
                </a:solidFill>
                <a:latin typeface="Arial" charset="0"/>
              </a:rPr>
              <a:t>Seite </a:t>
            </a:r>
            <a:fld id="{70BBC208-8E1F-47EB-A7DA-AE8831C2DA8A}" type="slidenum">
              <a:rPr lang="en-GB" sz="1200" b="1" smtClean="0">
                <a:solidFill>
                  <a:srgbClr val="000080"/>
                </a:solidFill>
                <a:latin typeface="Arial" charset="0"/>
              </a:rPr>
              <a:pPr algn="r" defTabSz="449263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t>‹#›</a:t>
            </a:fld>
            <a:endParaRPr lang="en-GB" sz="1200" b="1" smtClean="0">
              <a:solidFill>
                <a:srgbClr val="00008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92075" y="7223125"/>
            <a:ext cx="7315200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1400" b="1" dirty="0" smtClean="0">
                <a:solidFill>
                  <a:srgbClr val="000080"/>
                </a:solidFill>
              </a:rPr>
              <a:t>16.März 2010, Christian </a:t>
            </a:r>
            <a:r>
              <a:rPr lang="en-GB" sz="1400" b="1" dirty="0" err="1" smtClean="0">
                <a:solidFill>
                  <a:srgbClr val="000080"/>
                </a:solidFill>
              </a:rPr>
              <a:t>Grefe</a:t>
            </a:r>
            <a:endParaRPr lang="en-GB" sz="1400" b="1" dirty="0" smtClean="0">
              <a:solidFill>
                <a:srgbClr val="000080"/>
              </a:solidFill>
            </a:endParaRPr>
          </a:p>
        </p:txBody>
      </p:sp>
      <p:sp>
        <p:nvSpPr>
          <p:cNvPr id="2059" name="AutoShape 12"/>
          <p:cNvSpPr>
            <a:spLocks noChangeArrowheads="1"/>
          </p:cNvSpPr>
          <p:nvPr/>
        </p:nvSpPr>
        <p:spPr bwMode="auto">
          <a:xfrm>
            <a:off x="2286000" y="182563"/>
            <a:ext cx="5486400" cy="366712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50000">
                <a:srgbClr val="FF9966"/>
              </a:gs>
              <a:gs pos="100000">
                <a:srgbClr val="FFFF66"/>
              </a:gs>
            </a:gsLst>
            <a:lin ang="0" scaled="1"/>
          </a:gra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49263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2286000" y="201613"/>
            <a:ext cx="5486400" cy="37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xmlns:mc="http://schemas.openxmlformats.org/markup-compatibility/2006" val="000000" mc:Ignorable="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Luxi Serif" charset="0"/>
                <a:ea typeface="Luxi Sans" charset="0"/>
                <a:cs typeface="Luxi Sans" charset="0"/>
              </a:defRPr>
            </a:lvl9pPr>
          </a:lstStyle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r>
              <a:rPr lang="en-GB" sz="2000" b="1" smtClean="0">
                <a:solidFill>
                  <a:srgbClr val="000080"/>
                </a:solidFill>
                <a:latin typeface="Arial" charset="0"/>
              </a:rPr>
              <a:t>DPG Frühjahrstagung 2009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2pPr>
      <a:lvl3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3pPr>
      <a:lvl4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4pPr>
      <a:lvl5pPr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5pPr>
      <a:lvl6pPr marL="25146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6pPr>
      <a:lvl7pPr marL="29718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7pPr>
      <a:lvl8pPr marL="34290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8pPr>
      <a:lvl9pPr marL="3886200" indent="-228600" algn="l" defTabSz="449263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600" b="1">
          <a:solidFill>
            <a:srgbClr val="000080"/>
          </a:solidFill>
          <a:latin typeface="Arial" charset="0"/>
          <a:ea typeface="Luxi Sans" charset="0"/>
          <a:cs typeface="Luxi Sans" charset="0"/>
        </a:defRPr>
      </a:lvl9pPr>
    </p:titleStyle>
    <p:bodyStyle>
      <a:lvl1pPr marL="342900" indent="-342900" algn="l" defTabSz="449263" rtl="0" eaLnBrk="0" fontAlgn="base" hangingPunct="0">
        <a:lnSpc>
          <a:spcPct val="87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87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lnSpc>
          <a:spcPct val="87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14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90488" y="669925"/>
            <a:ext cx="9872662" cy="6489700"/>
            <a:chOff x="57" y="422"/>
            <a:chExt cx="6219" cy="4088"/>
          </a:xfrm>
        </p:grpSpPr>
        <p:sp>
          <p:nvSpPr>
            <p:cNvPr id="3082" name="AutoShape 3"/>
            <p:cNvSpPr>
              <a:spLocks noChangeArrowheads="1"/>
            </p:cNvSpPr>
            <p:nvPr/>
          </p:nvSpPr>
          <p:spPr bwMode="auto">
            <a:xfrm>
              <a:off x="57" y="422"/>
              <a:ext cx="6220" cy="4089"/>
            </a:xfrm>
            <a:prstGeom prst="roundRect">
              <a:avLst>
                <a:gd name="adj" fmla="val 2102"/>
              </a:avLst>
            </a:prstGeom>
            <a:gradFill rotWithShape="0">
              <a:gsLst>
                <a:gs pos="0">
                  <a:srgbClr val="FFFF66"/>
                </a:gs>
                <a:gs pos="50000">
                  <a:srgbClr val="FF9966"/>
                </a:gs>
                <a:gs pos="100000">
                  <a:srgbClr val="FFFF66"/>
                </a:gs>
              </a:gsLst>
              <a:lin ang="0" scaled="1"/>
            </a:gra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083" name="AutoShape 4"/>
            <p:cNvSpPr>
              <a:spLocks noChangeArrowheads="1"/>
            </p:cNvSpPr>
            <p:nvPr/>
          </p:nvSpPr>
          <p:spPr bwMode="auto">
            <a:xfrm>
              <a:off x="86" y="453"/>
              <a:ext cx="6162" cy="4026"/>
            </a:xfrm>
            <a:prstGeom prst="roundRect">
              <a:avLst>
                <a:gd name="adj" fmla="val 2134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49263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n-US">
                <a:solidFill>
                  <a:srgbClr val="FFFFFF"/>
                </a:solidFill>
              </a:endParaRPr>
            </a:p>
          </p:txBody>
        </p:sp>
      </p:grp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735013" y="1646238"/>
            <a:ext cx="8588375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(First </a:t>
            </a:r>
            <a:r>
              <a:rPr lang="en-GB" sz="3600" b="1" dirty="0" err="1" smtClean="0">
                <a:solidFill>
                  <a:srgbClr val="000080"/>
                </a:solidFill>
                <a:latin typeface="Arial" pitchFamily="34" charset="0"/>
              </a:rPr>
              <a:t>glimse</a:t>
            </a:r>
            <a:r>
              <a:rPr lang="en-GB" sz="3600" b="1" dirty="0" smtClean="0">
                <a:solidFill>
                  <a:srgbClr val="000080"/>
                </a:solidFill>
                <a:latin typeface="Arial" pitchFamily="34" charset="0"/>
              </a:rPr>
              <a:t> on) Tracking Performance of </a:t>
            </a:r>
            <a:r>
              <a:rPr lang="en-GB" sz="3600" b="1" dirty="0" err="1" smtClean="0">
                <a:solidFill>
                  <a:srgbClr val="000080"/>
                </a:solidFill>
                <a:latin typeface="Arial" pitchFamily="34" charset="0"/>
              </a:rPr>
              <a:t>CLIC_SiD_CDR</a:t>
            </a:r>
            <a:endParaRPr lang="en-GB" sz="36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371600" y="2925763"/>
            <a:ext cx="73152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2000" b="1" dirty="0" smtClean="0">
                <a:solidFill>
                  <a:srgbClr val="000080"/>
                </a:solidFill>
              </a:rPr>
              <a:t>September 27, 2010</a:t>
            </a:r>
            <a:endParaRPr lang="en-GB" sz="2000" b="1" dirty="0">
              <a:solidFill>
                <a:srgbClr val="000080"/>
              </a:solidFill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275" y="6126163"/>
            <a:ext cx="2743200" cy="75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07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21835" y="5943600"/>
            <a:ext cx="9144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3079" name="Text Box 9"/>
          <p:cNvSpPr txBox="1">
            <a:spLocks noChangeArrowheads="1"/>
          </p:cNvSpPr>
          <p:nvPr/>
        </p:nvSpPr>
        <p:spPr bwMode="auto">
          <a:xfrm>
            <a:off x="1371600" y="4114800"/>
            <a:ext cx="7315200" cy="1096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sz="3200" b="1" dirty="0">
                <a:solidFill>
                  <a:srgbClr val="000080"/>
                </a:solidFill>
              </a:rPr>
              <a:t>Christian Grefe</a:t>
            </a:r>
          </a:p>
          <a:p>
            <a:pPr algn="ctr" defTabSz="449263">
              <a:lnSpc>
                <a:spcPct val="102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b="1" dirty="0">
                <a:solidFill>
                  <a:srgbClr val="000080"/>
                </a:solidFill>
              </a:rPr>
              <a:t>CERN, </a:t>
            </a:r>
            <a:r>
              <a:rPr lang="en-GB" b="1" dirty="0" smtClean="0">
                <a:solidFill>
                  <a:srgbClr val="000080"/>
                </a:solidFill>
              </a:rPr>
              <a:t>Bonn University</a:t>
            </a:r>
            <a:endParaRPr lang="en-GB" b="1" dirty="0">
              <a:solidFill>
                <a:srgbClr val="000080"/>
              </a:solidFill>
            </a:endParaRPr>
          </a:p>
        </p:txBody>
      </p:sp>
      <p:pic>
        <p:nvPicPr>
          <p:cNvPr id="308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7619" y="6126163"/>
            <a:ext cx="1828800" cy="646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95525" y="200025"/>
            <a:ext cx="54864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2760" rIns="0" bIns="0" anchor="ctr"/>
          <a:lstStyle/>
          <a:p>
            <a:pPr algn="ctr">
              <a:lnSpc>
                <a:spcPct val="87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sz="2000" b="1" dirty="0" smtClean="0">
                <a:solidFill>
                  <a:srgbClr val="000080"/>
                </a:solidFill>
                <a:latin typeface="Arial" pitchFamily="34" charset="0"/>
              </a:rPr>
              <a:t>Samples available for Study</a:t>
            </a:r>
            <a:endParaRPr lang="en-US" sz="2000" b="1" dirty="0">
              <a:solidFill>
                <a:srgbClr val="000080"/>
              </a:solidFill>
              <a:latin typeface="Arial" pitchFamily="34" charset="0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274638" y="885825"/>
            <a:ext cx="9559318" cy="6062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6035" rIns="0" bIns="0"/>
          <a:lstStyle/>
          <a:p>
            <a:pPr marL="430213" indent="-323850">
              <a:lnSpc>
                <a:spcPct val="87000"/>
              </a:lnSpc>
              <a:spcAft>
                <a:spcPts val="1413"/>
              </a:spcAft>
              <a:buClr>
                <a:srgbClr val="000000"/>
              </a:buClr>
              <a:buSzPct val="45000"/>
              <a:buFont typeface="Wingdings" pitchFamily="2" charset="2"/>
              <a:buChar char="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200" dirty="0">
              <a:solidFill>
                <a:srgbClr val="000000"/>
              </a:solidFill>
              <a:latin typeface="Arial" pitchFamily="34" charset="0"/>
              <a:ea typeface="DejaVu Serif"/>
              <a:cs typeface="DejaVu Serif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274638" y="885825"/>
            <a:ext cx="9507537" cy="547143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Single e- und mu- samples (10000 each)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Fixed energies (1, 2, 5, 10, 100), angles: 4 pi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Fixed angles (Theta=10, 20, 30, 40, 50, 60, 70, 80, 90), energy: 0.1-100 GeV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e+ e- -&gt; Hnunu (10000 each)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H -&gt; bb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H -&gt; cc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H -&gt; mumu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e+ e- -&gt; Z -&gt; uds (10000 each)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91, 250, 500, 1000, 2000 GeV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e+ e- -&gt; tt, 3TeV ( ~ 13000)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gg -&gt; hadrons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Incoherent pairs (full bunch train)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Muons</a:t>
            </a:r>
            <a:endParaRPr lang="en-US" dirty="0"/>
          </a:p>
        </p:txBody>
      </p:sp>
      <p:pic>
        <p:nvPicPr>
          <p:cNvPr id="4" name="Content Placeholder 3" descr="Muons_eff_Thet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197" y="1706258"/>
            <a:ext cx="5303520" cy="3596640"/>
          </a:xfrm>
        </p:spPr>
      </p:pic>
      <p:pic>
        <p:nvPicPr>
          <p:cNvPr id="5" name="Content Placeholder 3" descr="Muons_eff_Thet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72343" y="1700714"/>
            <a:ext cx="5303520" cy="35966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0451" y="5237009"/>
            <a:ext cx="8836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100 % finding of single muons within the acceptance (the known bug reduces acceptance from 8° to </a:t>
            </a:r>
            <a:r>
              <a:rPr lang="de-DE" smtClean="0">
                <a:solidFill>
                  <a:schemeClr val="tx1"/>
                </a:solidFill>
              </a:rPr>
              <a:t>around </a:t>
            </a:r>
            <a:r>
              <a:rPr lang="de-DE" smtClean="0">
                <a:solidFill>
                  <a:schemeClr val="tx1"/>
                </a:solidFill>
              </a:rPr>
              <a:t>25°)</a:t>
            </a:r>
            <a:endParaRPr lang="de-DE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Missing efficiency vs. p due to limited acceptance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Electrons</a:t>
            </a:r>
            <a:endParaRPr lang="en-US" dirty="0"/>
          </a:p>
        </p:txBody>
      </p:sp>
      <p:pic>
        <p:nvPicPr>
          <p:cNvPr id="4" name="Content Placeholder 3" descr="Muons_eff_Thet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197" y="1706258"/>
            <a:ext cx="5303520" cy="3596639"/>
          </a:xfrm>
        </p:spPr>
      </p:pic>
      <p:pic>
        <p:nvPicPr>
          <p:cNvPr id="5" name="Content Placeholder 3" descr="Muons_eff_Thet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72343" y="1700714"/>
            <a:ext cx="5303520" cy="35966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0451" y="5237009"/>
            <a:ext cx="88364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Around 95% efficiency within anglular acceptance 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Problems for p </a:t>
            </a:r>
            <a:r>
              <a:rPr lang="en-US" dirty="0" smtClean="0">
                <a:solidFill>
                  <a:schemeClr val="tx1"/>
                </a:solidFill>
              </a:rPr>
              <a:t>&lt; 20 </a:t>
            </a:r>
            <a:r>
              <a:rPr lang="de-DE" dirty="0" smtClean="0">
                <a:solidFill>
                  <a:schemeClr val="tx1"/>
                </a:solidFill>
              </a:rPr>
              <a:t>GeV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</a:t>
            </a:r>
            <a:r>
              <a:rPr lang="en-US" dirty="0" smtClean="0"/>
              <a:t> -&gt; </a:t>
            </a:r>
            <a:r>
              <a:rPr lang="en-US" dirty="0" err="1" smtClean="0"/>
              <a:t>uds</a:t>
            </a:r>
            <a:r>
              <a:rPr lang="en-US" dirty="0" smtClean="0"/>
              <a:t> @</a:t>
            </a:r>
            <a:r>
              <a:rPr lang="de-DE" dirty="0" smtClean="0"/>
              <a:t> </a:t>
            </a:r>
            <a:r>
              <a:rPr lang="en-US" dirty="0" smtClean="0"/>
              <a:t>1</a:t>
            </a:r>
            <a:r>
              <a:rPr lang="de-DE" dirty="0" smtClean="0"/>
              <a:t>TeV</a:t>
            </a:r>
            <a:endParaRPr lang="en-US" dirty="0"/>
          </a:p>
        </p:txBody>
      </p:sp>
      <p:pic>
        <p:nvPicPr>
          <p:cNvPr id="4" name="Content Placeholder 3" descr="Muons_eff_Thet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24197" y="1706258"/>
            <a:ext cx="5303520" cy="3596639"/>
          </a:xfrm>
        </p:spPr>
      </p:pic>
      <p:pic>
        <p:nvPicPr>
          <p:cNvPr id="5" name="Content Placeholder 3" descr="Muons_eff_Thet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772343" y="1700714"/>
            <a:ext cx="5303520" cy="359663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0451" y="5237009"/>
            <a:ext cx="883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Need to work on low pt tracks in the barrel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Momentum </a:t>
            </a:r>
            <a:r>
              <a:rPr lang="de-DE" dirty="0" smtClean="0"/>
              <a:t>Resolution</a:t>
            </a:r>
            <a:endParaRPr lang="en-US" dirty="0"/>
          </a:p>
        </p:txBody>
      </p:sp>
      <p:pic>
        <p:nvPicPr>
          <p:cNvPr id="4" name="Content Placeholder 3" descr="Z_uds_pre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3706" y="1132681"/>
            <a:ext cx="6629400" cy="4495800"/>
          </a:xfrm>
        </p:spPr>
      </p:pic>
      <p:sp>
        <p:nvSpPr>
          <p:cNvPr id="5" name="TextBox 4"/>
          <p:cNvSpPr txBox="1"/>
          <p:nvPr/>
        </p:nvSpPr>
        <p:spPr>
          <a:xfrm>
            <a:off x="490451" y="5403269"/>
            <a:ext cx="883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>
                <a:solidFill>
                  <a:schemeClr val="tx1"/>
                </a:solidFill>
              </a:rPr>
              <a:t> Compatible with 5*10</a:t>
            </a:r>
            <a:r>
              <a:rPr lang="de-DE" baseline="30000" dirty="0" smtClean="0">
                <a:solidFill>
                  <a:schemeClr val="tx1"/>
                </a:solidFill>
              </a:rPr>
              <a:t>-5</a:t>
            </a:r>
            <a:r>
              <a:rPr lang="de-DE" dirty="0" smtClean="0">
                <a:solidFill>
                  <a:schemeClr val="tx1"/>
                </a:solidFill>
              </a:rPr>
              <a:t> (1</a:t>
            </a:r>
            <a:r>
              <a:rPr lang="en-US" dirty="0" smtClean="0">
                <a:solidFill>
                  <a:schemeClr val="tx1"/>
                </a:solidFill>
              </a:rPr>
              <a:t>/</a:t>
            </a:r>
            <a:r>
              <a:rPr lang="de-DE" dirty="0" smtClean="0">
                <a:solidFill>
                  <a:schemeClr val="tx1"/>
                </a:solidFill>
              </a:rPr>
              <a:t>GeV) for theta </a:t>
            </a:r>
            <a:r>
              <a:rPr lang="en-US" dirty="0" smtClean="0">
                <a:solidFill>
                  <a:schemeClr val="tx1"/>
                </a:solidFill>
              </a:rPr>
              <a:t>&gt; 30</a:t>
            </a:r>
            <a:r>
              <a:rPr lang="de-DE" dirty="0" smtClean="0">
                <a:solidFill>
                  <a:schemeClr val="tx1"/>
                </a:solidFill>
              </a:rPr>
              <a:t>°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de-DE" dirty="0" smtClean="0"/>
              <a:t>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Need to tune strategies further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Include backgrounds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All samples at hand</a:t>
            </a:r>
          </a:p>
          <a:p>
            <a:pPr lvl="1">
              <a:buFont typeface="Arial" pitchFamily="34" charset="0"/>
              <a:buChar char="•"/>
            </a:pPr>
            <a:r>
              <a:rPr lang="de-DE" dirty="0" smtClean="0"/>
              <a:t>1BX of incoherent pairs is </a:t>
            </a:r>
            <a:r>
              <a:rPr lang="en-US" dirty="0" smtClean="0"/>
              <a:t>~150</a:t>
            </a:r>
            <a:r>
              <a:rPr lang="de-DE" dirty="0" smtClean="0"/>
              <a:t>MB (only tracker hit collections) </a:t>
            </a:r>
            <a:r>
              <a:rPr lang="en-US" dirty="0" smtClean="0"/>
              <a:t>-&gt; possible to overlay a few </a:t>
            </a:r>
            <a:r>
              <a:rPr lang="de-DE" dirty="0" smtClean="0"/>
              <a:t>BX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Fix forward track finding bug in CircleFitter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Luxi Sans"/>
        <a:cs typeface="Luxi Sans"/>
      </a:majorFont>
      <a:minorFont>
        <a:latin typeface="Arial"/>
        <a:ea typeface="Luxi Sans"/>
        <a:cs typeface="Luxi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Luxi Serif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4151</TotalTime>
  <Words>261</Words>
  <Application>Microsoft Office PowerPoint</Application>
  <PresentationFormat>Custom</PresentationFormat>
  <Paragraphs>36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Luxi Serif</vt:lpstr>
      <vt:lpstr>Luxi Sans</vt:lpstr>
      <vt:lpstr>Times New Roman</vt:lpstr>
      <vt:lpstr>DejaVu Serif</vt:lpstr>
      <vt:lpstr>Wingdings</vt:lpstr>
      <vt:lpstr>DejaVu Sans</vt:lpstr>
      <vt:lpstr>Office Theme</vt:lpstr>
      <vt:lpstr>1_Office Theme</vt:lpstr>
      <vt:lpstr>Slide 1</vt:lpstr>
      <vt:lpstr>Slide 2</vt:lpstr>
      <vt:lpstr>Muons</vt:lpstr>
      <vt:lpstr>Electrons</vt:lpstr>
      <vt:lpstr>Z -&gt; uds @ 1TeV</vt:lpstr>
      <vt:lpstr>Momentum Resolution</vt:lpstr>
      <vt:lpstr>Outlook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NICE</cp:lastModifiedBy>
  <cp:revision>312</cp:revision>
  <cp:lastPrinted>1601-01-01T00:00:00Z</cp:lastPrinted>
  <dcterms:created xsi:type="dcterms:W3CDTF">2008-12-09T11:03:50Z</dcterms:created>
  <dcterms:modified xsi:type="dcterms:W3CDTF">2010-09-27T11:49:41Z</dcterms:modified>
</cp:coreProperties>
</file>