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21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5" autoAdjust="0"/>
    <p:restoredTop sz="94611" autoAdjust="0"/>
  </p:normalViewPr>
  <p:slideViewPr>
    <p:cSldViewPr snapToGrid="0">
      <p:cViewPr varScale="1">
        <p:scale>
          <a:sx n="115" d="100"/>
          <a:sy n="115" d="100"/>
        </p:scale>
        <p:origin x="-1320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465A41F0-3955-4BF2-BEDE-28380587FA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116E6C-4572-47D6-9F4C-0D4237264D67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D3C576B-0511-4949-B8BF-157F10B12086}" type="slidenum">
              <a:rPr lang="en-GB" sz="1400">
                <a:solidFill>
                  <a:srgbClr val="000000"/>
                </a:solidFill>
                <a:latin typeface="Times New Roman" pitchFamily="18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2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3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4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5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6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200025"/>
            <a:ext cx="2376487" cy="5675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200025"/>
            <a:ext cx="6978650" cy="5675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525" y="200025"/>
            <a:ext cx="5484813" cy="379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822325"/>
            <a:ext cx="2376487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7865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822325"/>
            <a:ext cx="9507537" cy="546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88582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88582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95525" y="200025"/>
            <a:ext cx="5484813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88582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67932" rIns="90000" bIns="45000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lang="en-GB" sz="12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55583" rIns="90000" bIns="45000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September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27,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57200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0080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2061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62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2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7537" cy="54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charset="0"/>
              </a:rPr>
              <a:t>Seite </a:t>
            </a:r>
            <a:fld id="{70BBC208-8E1F-47EB-A7DA-AE8831C2DA8A}" type="slidenum">
              <a:rPr lang="en-GB" sz="1200" b="1" smtClean="0">
                <a:solidFill>
                  <a:srgbClr val="000080"/>
                </a:solidFill>
                <a:latin typeface="Arial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</a:rPr>
              <a:t>16.März 2010, Christian </a:t>
            </a:r>
            <a:r>
              <a:rPr lang="en-GB" sz="1400" b="1" dirty="0" err="1" smtClean="0">
                <a:solidFill>
                  <a:srgbClr val="000080"/>
                </a:solidFill>
              </a:rPr>
              <a:t>Grefe</a:t>
            </a:r>
            <a:endParaRPr lang="en-GB" sz="1400" b="1" dirty="0" smtClean="0">
              <a:solidFill>
                <a:srgbClr val="000080"/>
              </a:solidFill>
            </a:endParaRP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2000" b="1" smtClean="0">
                <a:solidFill>
                  <a:srgbClr val="000080"/>
                </a:solidFill>
                <a:latin typeface="Arial" charset="0"/>
              </a:rPr>
              <a:t>DPG Frühjahrstagung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49263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308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83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735013" y="1646238"/>
            <a:ext cx="8588375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Event Overlay Tools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371600" y="2925763"/>
            <a:ext cx="7315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September 27, 2010</a:t>
            </a: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" y="6126163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183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>
                <a:solidFill>
                  <a:srgbClr val="000080"/>
                </a:solidFill>
              </a:rPr>
              <a:t>Christian </a:t>
            </a:r>
            <a:r>
              <a:rPr lang="en-GB" sz="3200" b="1" dirty="0" smtClean="0">
                <a:solidFill>
                  <a:srgbClr val="000080"/>
                </a:solidFill>
              </a:rPr>
              <a:t>Grefe, Peter </a:t>
            </a:r>
            <a:r>
              <a:rPr lang="en-GB" sz="3200" b="1" dirty="0" err="1" smtClean="0">
                <a:solidFill>
                  <a:srgbClr val="000080"/>
                </a:solidFill>
              </a:rPr>
              <a:t>Schade</a:t>
            </a:r>
            <a:endParaRPr lang="en-GB" sz="3200" b="1" dirty="0">
              <a:solidFill>
                <a:srgbClr val="000080"/>
              </a:solidFill>
            </a:endParaRPr>
          </a:p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80"/>
                </a:solidFill>
              </a:rPr>
              <a:t>CERN</a:t>
            </a:r>
            <a:endParaRPr lang="en-GB" b="1" dirty="0">
              <a:solidFill>
                <a:srgbClr val="000080"/>
              </a:solidFill>
            </a:endParaRPr>
          </a:p>
        </p:txBody>
      </p:sp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7619" y="6126163"/>
            <a:ext cx="18288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read out a bunch train?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The actual readout window is selected by the signal event</a:t>
            </a:r>
            <a:endParaRPr lang="en-US" dirty="0"/>
          </a:p>
        </p:txBody>
      </p:sp>
      <p:pic>
        <p:nvPicPr>
          <p:cNvPr id="1027" name="Picture 3" descr="D:\Profiles\cgrefe\LOCALS~1\Temp\18\7zE1F.tmp\overlayscheme_0.eps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390491" y="2892464"/>
            <a:ext cx="7884160" cy="3510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read out a bunch train?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Late hits from earlier background events have to be taken into account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Everything after the readout window can be omitted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What if signal event spills over to the next time window?</a:t>
            </a:r>
            <a:endParaRPr lang="en-US" dirty="0"/>
          </a:p>
        </p:txBody>
      </p:sp>
      <p:pic>
        <p:nvPicPr>
          <p:cNvPr id="1027" name="Picture 3" descr="D:\Profiles\cgrefe\LOCALS~1\Temp\18\7zE1F.tmp\overlayscheme_0.eps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390491" y="2892464"/>
            <a:ext cx="7884160" cy="3510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Implement modified overlay processors in Marlin &amp; org.lcsim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Simple and streamlined interface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Remove multiple definitions of same values -&gt; use digitization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Digitization drivers have to register with a digitization handler or with the overlay processor and have to provide accessor functions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Introduction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Need to study </a:t>
            </a:r>
            <a:r>
              <a:rPr lang="en-US" dirty="0" smtClean="0"/>
              <a:t>impact of machine induced backgrounds: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Incoherent pairs,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en-US" dirty="0" smtClean="0">
                <a:latin typeface="Arial"/>
                <a:cs typeface="Arial"/>
              </a:rPr>
              <a:t> -&gt; hadrons, parallel </a:t>
            </a:r>
            <a:r>
              <a:rPr lang="en-US" dirty="0" err="1" smtClean="0">
                <a:latin typeface="Arial"/>
                <a:cs typeface="Arial"/>
              </a:rPr>
              <a:t>muons</a:t>
            </a:r>
            <a:r>
              <a:rPr lang="en-US" dirty="0" smtClean="0">
                <a:latin typeface="Arial"/>
                <a:cs typeface="Arial"/>
              </a:rPr>
              <a:t>, …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Signal and background </a:t>
            </a:r>
            <a:r>
              <a:rPr lang="en-US" dirty="0" smtClean="0"/>
              <a:t>events are simulated </a:t>
            </a:r>
            <a:r>
              <a:rPr lang="en-US" dirty="0" smtClean="0"/>
              <a:t>separately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Study different background conditions -&gt; need flexible overlay tools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Merging of LCIO </a:t>
            </a:r>
            <a:r>
              <a:rPr lang="en-US" b="1" dirty="0" smtClean="0"/>
              <a:t>files </a:t>
            </a:r>
            <a:r>
              <a:rPr lang="en-US" b="1" dirty="0" smtClean="0"/>
              <a:t>after </a:t>
            </a:r>
            <a:r>
              <a:rPr lang="en-US" b="1" dirty="0" smtClean="0"/>
              <a:t>full simulation and before digitization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Merge collections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Displace hits/entries in time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Variable number of BX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Multiple background </a:t>
            </a:r>
            <a:r>
              <a:rPr lang="en-US" dirty="0" smtClean="0"/>
              <a:t>files (different kinds of background)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LCIO Merge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Command line tool with basic functionality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Assumes identical content in both (or more) files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 with an input file to steer the overlay process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2" name="Group 7"/>
          <p:cNvGrpSpPr/>
          <p:nvPr/>
        </p:nvGrpSpPr>
        <p:grpSpPr>
          <a:xfrm>
            <a:off x="673332" y="1862067"/>
            <a:ext cx="8495606" cy="2264098"/>
            <a:chOff x="673331" y="1371600"/>
            <a:chExt cx="8415245" cy="2264098"/>
          </a:xfrm>
        </p:grpSpPr>
        <p:sp>
          <p:nvSpPr>
            <p:cNvPr id="5" name="TextBox 4"/>
            <p:cNvSpPr txBox="1"/>
            <p:nvPr/>
          </p:nvSpPr>
          <p:spPr>
            <a:xfrm>
              <a:off x="673331" y="1371600"/>
              <a:ext cx="8412479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lcio merge -f file1.slcio -f file2.slcio -o file3.slcio</a:t>
              </a:r>
              <a:endPara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6097" y="2247231"/>
              <a:ext cx="8412479" cy="9541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inputFile.txt :</a:t>
              </a:r>
            </a:p>
            <a:p>
              <a:r>
                <a:rPr lang="it-IT" sz="14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/path/to/file1.slcio, nEvt, time offset, time between two events</a:t>
              </a:r>
            </a:p>
            <a:p>
              <a:r>
                <a:rPr lang="it-IT" sz="14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/path/to/file2.slcio, nEvt, time offset, time between two events</a:t>
              </a:r>
            </a:p>
            <a:p>
              <a:r>
                <a:rPr lang="it-IT" sz="14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...</a:t>
              </a:r>
              <a:endPara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6097" y="3327921"/>
              <a:ext cx="8412479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lcio merge -i inputFile.txt</a:t>
              </a:r>
              <a:endPara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Marlin Overlay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Processor inside Marlin with almost same functionality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Possibility to add random number of background events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Parameters: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Automatically rewinds overlay samples if they run out of events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6124" y="2346987"/>
            <a:ext cx="8492814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InputFileNames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list of background LCIO files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NumberOverlayEvents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Number of events taken from each background file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runOverlay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instead of setting number of overlay events, use all background events from a run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expBG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add additional background events based on 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poisson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statistics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CollectionMap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pairs of collection names to be merged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Marlin </a:t>
            </a:r>
            <a:r>
              <a:rPr lang="en-US" sz="2000" b="1" dirty="0" err="1" smtClean="0">
                <a:solidFill>
                  <a:srgbClr val="000080"/>
                </a:solidFill>
                <a:latin typeface="Arial" pitchFamily="34" charset="0"/>
              </a:rPr>
              <a:t>OverlayBX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Processor inside Marlin with very special functionalities for VTX and TPC collections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Expects a background file per BX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Parameters: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76124" y="2621316"/>
            <a:ext cx="8492814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BackgroundFileNames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list of background LCIO files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MaxNumberOfEventsPerFile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Number of signal events merged with the background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BunchCrossingTime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(float)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time between two BX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TPCDriftvelocity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(float)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displace TPC hits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MaxBXsTPC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maximum 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numer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of BX 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overlayed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in TPC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PhiRotateTPCHits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randomly rotate background TPC hits in phi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VXDLayerReadOutTimes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FloatVec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Integration times of different VTX layers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TPCCollection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Name of TPC collection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VXDCollection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(String) – Name of VTX collection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RandomSeed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Random seed for phi rotation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MergeCollections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pairs of collection names to merge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err="1" smtClean="0">
                <a:solidFill>
                  <a:srgbClr val="000080"/>
                </a:solidFill>
                <a:latin typeface="Arial" pitchFamily="34" charset="0"/>
              </a:rPr>
              <a:t>LCSim</a:t>
            </a:r>
            <a:r>
              <a:rPr lang="en-US" sz="2000" b="1" dirty="0" smtClean="0">
                <a:solidFill>
                  <a:srgbClr val="000080"/>
                </a:solidFill>
                <a:latin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0080"/>
                </a:solidFill>
                <a:latin typeface="Arial" pitchFamily="34" charset="0"/>
              </a:rPr>
              <a:t>OverlayEvents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8" name="Content Placeholder 14"/>
          <p:cNvSpPr txBox="1">
            <a:spLocks/>
          </p:cNvSpPr>
          <p:nvPr/>
        </p:nvSpPr>
        <p:spPr>
          <a:xfrm>
            <a:off x="274638" y="885825"/>
            <a:ext cx="9507537" cy="49895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Based on the Marlin Overlay processor</a:t>
            </a: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Parameters:</a:t>
            </a: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200" kern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Automatically rewind background files if they run out</a:t>
            </a:r>
          </a:p>
          <a:p>
            <a:pPr marL="342900" marR="0" lvl="0" indent="-342900" algn="l" defTabSz="457200" rtl="0" eaLnBrk="0" fontAlgn="base" latinLnBrk="0" hangingPunct="0">
              <a:lnSpc>
                <a:spcPct val="87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Currently still in </a:t>
            </a:r>
            <a:r>
              <a:rPr lang="en-US" sz="2200" kern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lcsim-contrib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, will move to </a:t>
            </a:r>
            <a:r>
              <a:rPr lang="en-US" sz="2200" kern="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lcsim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soon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6124" y="1814955"/>
            <a:ext cx="8492814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lcioFile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(String)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adds an overlay file (can be used multiple times)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bunchCrossings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number of background events to merge into the signal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bunchSpacing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time between two BX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convertCollection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pair of collection names (only use if not identical in signal and background files)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mergeOnlyCollections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list of collections to merge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ignoreCollections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StringVec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– list of collections not to merge</a:t>
            </a:r>
          </a:p>
          <a:p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outputFile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(String) – the output </a:t>
            </a:r>
            <a:r>
              <a:rPr lang="en-US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lcio</a:t>
            </a:r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Overlay tools exist in both framework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Basic functionality available: merging of different types of collections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Most studies can already be done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Possible improvements: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Make a clean interface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Let digitization drivers/processors steer the overlay for their input collections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Respect the full bunch train structure (especially for CLIC)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Study differences in when the signal event takes place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Include backscatters and late hits from everything that happened before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Possible 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85825"/>
            <a:ext cx="9507537" cy="619569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Number of bunch crossings in a train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Time between bunch crossings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Time of signal event (user defined or random)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Multiple lists of background files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Each list represents one source of background events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One event represents one BX, could introduce weight, then n events are taken instead of 1 per BX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strike="sngStrike" dirty="0" smtClean="0"/>
              <a:t>Mapping of collection names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Which collections to overlay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One integration time per hit collection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Treat layers within one hit collection differently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r>
              <a:rPr lang="de-DE" dirty="0" smtClean="0"/>
              <a:t>				Handled by the digitization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87680" y="4297680"/>
            <a:ext cx="6065520" cy="139192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3190240" y="5720080"/>
            <a:ext cx="484632" cy="42672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xi Serif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read out a bunch train?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Not all subdetectors are read out at the same time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R</a:t>
            </a:r>
            <a:r>
              <a:rPr lang="de-DE" dirty="0" smtClean="0"/>
              <a:t>eadout times are shifted by time of flight (to the actual hit)</a:t>
            </a:r>
            <a:endParaRPr lang="en-US" dirty="0"/>
          </a:p>
        </p:txBody>
      </p:sp>
      <p:pic>
        <p:nvPicPr>
          <p:cNvPr id="1027" name="Picture 3" descr="D:\Profiles\cgrefe\LOCALS~1\Temp\18\7zE1F.tmp\overlayscheme_0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491" y="2585085"/>
            <a:ext cx="7884160" cy="4124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3875</TotalTime>
  <Words>788</Words>
  <Application>Microsoft Office PowerPoint</Application>
  <PresentationFormat>Custom</PresentationFormat>
  <Paragraphs>126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Luxi Serif</vt:lpstr>
      <vt:lpstr>Luxi Sans</vt:lpstr>
      <vt:lpstr>Times New Roman</vt:lpstr>
      <vt:lpstr>DejaVu Serif</vt:lpstr>
      <vt:lpstr>Wingdings</vt:lpstr>
      <vt:lpstr>Courier New</vt:lpstr>
      <vt:lpstr>DejaVu Sans</vt:lpstr>
      <vt:lpstr>Office Theme</vt:lpstr>
      <vt:lpstr>1_Office Theme</vt:lpstr>
      <vt:lpstr>Slide 1</vt:lpstr>
      <vt:lpstr>Slide 2</vt:lpstr>
      <vt:lpstr>Slide 3</vt:lpstr>
      <vt:lpstr>Slide 4</vt:lpstr>
      <vt:lpstr>Slide 5</vt:lpstr>
      <vt:lpstr>Slide 6</vt:lpstr>
      <vt:lpstr>Status</vt:lpstr>
      <vt:lpstr>Possible User Interface</vt:lpstr>
      <vt:lpstr>How to read out a bunch train?</vt:lpstr>
      <vt:lpstr>How to read out a bunch train?</vt:lpstr>
      <vt:lpstr>How to read out a bunch train?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314</cp:revision>
  <cp:lastPrinted>1601-01-01T00:00:00Z</cp:lastPrinted>
  <dcterms:created xsi:type="dcterms:W3CDTF">2008-12-09T11:03:50Z</dcterms:created>
  <dcterms:modified xsi:type="dcterms:W3CDTF">2010-09-27T07:09:47Z</dcterms:modified>
</cp:coreProperties>
</file>