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notesMasterIdLst>
    <p:notesMasterId r:id="rId11"/>
  </p:notesMasterIdLst>
  <p:handoutMasterIdLst>
    <p:handoutMasterId r:id="rId12"/>
  </p:handoutMasterIdLst>
  <p:sldIdLst>
    <p:sldId id="434" r:id="rId2"/>
    <p:sldId id="435" r:id="rId3"/>
    <p:sldId id="436" r:id="rId4"/>
    <p:sldId id="437" r:id="rId5"/>
    <p:sldId id="438" r:id="rId6"/>
    <p:sldId id="439" r:id="rId7"/>
    <p:sldId id="440" r:id="rId8"/>
    <p:sldId id="442" r:id="rId9"/>
    <p:sldId id="441" r:id="rId10"/>
  </p:sldIdLst>
  <p:sldSz cx="9144000" cy="6858000" type="screen4x3"/>
  <p:notesSz cx="7315200" cy="9601200"/>
  <p:custDataLst>
    <p:tags r:id="rId13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00FFFF"/>
    <a:srgbClr val="FF99FF"/>
    <a:srgbClr val="D60093"/>
    <a:srgbClr val="0033CC"/>
    <a:srgbClr val="0066CC"/>
    <a:srgbClr val="660066"/>
    <a:srgbClr val="0099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65" autoAdjust="0"/>
    <p:restoredTop sz="95140" autoAdjust="0"/>
  </p:normalViewPr>
  <p:slideViewPr>
    <p:cSldViewPr snapToGrid="0">
      <p:cViewPr varScale="1">
        <p:scale>
          <a:sx n="128" d="100"/>
          <a:sy n="128" d="100"/>
        </p:scale>
        <p:origin x="-17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730"/>
    </p:cViewPr>
  </p:sorterViewPr>
  <p:notesViewPr>
    <p:cSldViewPr snapToGrid="0">
      <p:cViewPr varScale="1">
        <p:scale>
          <a:sx n="96" d="100"/>
          <a:sy n="96" d="100"/>
        </p:scale>
        <p:origin x="-2592" y="-114"/>
      </p:cViewPr>
      <p:guideLst>
        <p:guide orient="horz" pos="3024"/>
        <p:guide pos="2304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3C0C59-C7CD-48BA-BDCE-3CB1B963AA8A}" type="datetimeFigureOut">
              <a:rPr lang="fr-FR" smtClean="0"/>
              <a:pPr/>
              <a:t>14/10/2010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2F02D4-3991-4D0B-888C-B2DAB031899E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218" tIns="44608" rIns="89218" bIns="44608" numCol="1" anchor="t" anchorCtr="0" compatLnSpc="1">
            <a:prstTxWarp prst="textNoShape">
              <a:avLst/>
            </a:prstTxWarp>
          </a:bodyPr>
          <a:lstStyle>
            <a:lvl1pPr defTabSz="892175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218" tIns="44608" rIns="89218" bIns="44608" numCol="1" anchor="t" anchorCtr="0" compatLnSpc="1">
            <a:prstTxWarp prst="textNoShape">
              <a:avLst/>
            </a:prstTxWarp>
          </a:bodyPr>
          <a:lstStyle>
            <a:lvl1pPr algn="r" defTabSz="892175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8888" y="720725"/>
            <a:ext cx="4799012" cy="3598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0250" y="4560888"/>
            <a:ext cx="5854700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218" tIns="44608" rIns="89218" bIns="446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218" tIns="44608" rIns="89218" bIns="44608" numCol="1" anchor="b" anchorCtr="0" compatLnSpc="1">
            <a:prstTxWarp prst="textNoShape">
              <a:avLst/>
            </a:prstTxWarp>
          </a:bodyPr>
          <a:lstStyle>
            <a:lvl1pPr defTabSz="892175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218" tIns="44608" rIns="89218" bIns="44608" numCol="1" anchor="b" anchorCtr="0" compatLnSpc="1">
            <a:prstTxWarp prst="textNoShape">
              <a:avLst/>
            </a:prstTxWarp>
          </a:bodyPr>
          <a:lstStyle>
            <a:lvl1pPr algn="r" defTabSz="892175">
              <a:defRPr sz="1200"/>
            </a:lvl1pPr>
          </a:lstStyle>
          <a:p>
            <a:pPr>
              <a:defRPr/>
            </a:pPr>
            <a:fld id="{D6981896-96ED-4CC2-A947-AAF1D32B411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Garamond" pitchFamily="18" charset="0"/>
              </a:defRPr>
            </a:lvl1pPr>
            <a:lvl2pPr>
              <a:defRPr>
                <a:latin typeface="Garamond" pitchFamily="18" charset="0"/>
              </a:defRPr>
            </a:lvl2pPr>
            <a:lvl3pPr>
              <a:defRPr>
                <a:latin typeface="Garamond" pitchFamily="18" charset="0"/>
              </a:defRPr>
            </a:lvl3pPr>
            <a:lvl4pPr>
              <a:defRPr>
                <a:latin typeface="Garamond" pitchFamily="18" charset="0"/>
              </a:defRPr>
            </a:lvl4pPr>
            <a:lvl5pPr>
              <a:defRPr>
                <a:latin typeface="Garamond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4867E3-420E-40EE-90AD-8CBE2A976E2D}" type="datetime1">
              <a:rPr lang="fr-FR" altLang="en-US" smtClean="0"/>
              <a:pPr>
                <a:defRPr/>
              </a:pPr>
              <a:t>14/10/2010</a:t>
            </a:fld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Electronics upgrade meeting.</a:t>
            </a: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0B7806-8BED-434E-B300-548C03711A7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314450"/>
            <a:ext cx="8229600" cy="4816475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404983-D4F2-4356-80A3-A9973755E5E8}" type="datetime4">
              <a:rPr lang="en-US" altLang="en-US" smtClean="0"/>
              <a:pPr>
                <a:defRPr/>
              </a:pPr>
              <a:t>October 14, 2010</a:t>
            </a:fld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err="1" smtClean="0"/>
              <a:t>LHCb</a:t>
            </a:r>
            <a:r>
              <a:rPr lang="en-US" altLang="en-US" smtClean="0"/>
              <a:t> vertex detector upgrade (VERTEX 2010 workshop)</a:t>
            </a: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372A07-E38C-463F-97E0-842C4A7811A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0800" y="194189"/>
            <a:ext cx="7045200" cy="66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90650"/>
            <a:ext cx="8229600" cy="491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22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44000"/>
            <a:ext cx="2133600" cy="25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fld id="{5A6DF994-9716-4461-8401-6B2B9B918638}" type="datetime1">
              <a:rPr lang="fr-FR" altLang="en-US" smtClean="0"/>
              <a:pPr>
                <a:defRPr/>
              </a:pPr>
              <a:t>14/10/2010</a:t>
            </a:fld>
            <a:endParaRPr lang="en-US" altLang="en-US" dirty="0"/>
          </a:p>
        </p:txBody>
      </p:sp>
      <p:sp>
        <p:nvSpPr>
          <p:cNvPr id="522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24151" y="6429600"/>
            <a:ext cx="3743324" cy="27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r>
              <a:rPr lang="en-US" altLang="en-US" dirty="0" smtClean="0"/>
              <a:t>Electronics upgrade meeting.</a:t>
            </a:r>
            <a:endParaRPr lang="en-US" altLang="en-US" dirty="0"/>
          </a:p>
        </p:txBody>
      </p:sp>
      <p:sp>
        <p:nvSpPr>
          <p:cNvPr id="522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44000"/>
            <a:ext cx="2133600" cy="25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j-lt"/>
              </a:defRPr>
            </a:lvl1pPr>
          </a:lstStyle>
          <a:p>
            <a:pPr>
              <a:defRPr/>
            </a:pPr>
            <a:fld id="{07058F4A-BA0C-48B2-8F46-B5735A6A011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2231" name="Freeform 7"/>
          <p:cNvSpPr>
            <a:spLocks noChangeArrowheads="1"/>
          </p:cNvSpPr>
          <p:nvPr/>
        </p:nvSpPr>
        <p:spPr bwMode="auto">
          <a:xfrm>
            <a:off x="347199" y="256485"/>
            <a:ext cx="7011201" cy="600090"/>
          </a:xfrm>
          <a:custGeom>
            <a:avLst/>
            <a:gdLst>
              <a:gd name="connsiteX0" fmla="*/ 0 w 10012"/>
              <a:gd name="connsiteY0" fmla="*/ 0 h 9844"/>
              <a:gd name="connsiteX1" fmla="*/ 12 w 10012"/>
              <a:gd name="connsiteY1" fmla="*/ 9844 h 9844"/>
              <a:gd name="connsiteX2" fmla="*/ 10012 w 10012"/>
              <a:gd name="connsiteY2" fmla="*/ 9844 h 9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12" h="9844">
                <a:moveTo>
                  <a:pt x="0" y="0"/>
                </a:moveTo>
                <a:cubicBezTo>
                  <a:pt x="4" y="3281"/>
                  <a:pt x="8" y="6563"/>
                  <a:pt x="12" y="9844"/>
                </a:cubicBezTo>
                <a:lnTo>
                  <a:pt x="10012" y="9844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2232" name="Line 8"/>
          <p:cNvSpPr>
            <a:spLocks noChangeShapeType="1"/>
          </p:cNvSpPr>
          <p:nvPr/>
        </p:nvSpPr>
        <p:spPr bwMode="auto">
          <a:xfrm>
            <a:off x="457200" y="63810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9" name="Picture 13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81900" y="123825"/>
            <a:ext cx="1066800" cy="7350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Garamond" pitchFamily="18" charset="0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000">
          <a:solidFill>
            <a:schemeClr val="tx1"/>
          </a:solidFill>
          <a:latin typeface="Garamond" pitchFamily="18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1800">
          <a:solidFill>
            <a:schemeClr val="tx1"/>
          </a:solidFill>
          <a:latin typeface="Garamond" pitchFamily="18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1400">
          <a:solidFill>
            <a:schemeClr val="tx1"/>
          </a:solidFill>
          <a:latin typeface="Garamond" pitchFamily="18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200">
          <a:solidFill>
            <a:schemeClr val="tx1"/>
          </a:solidFill>
          <a:latin typeface="Garamond" pitchFamily="18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05B2A-0C9C-4A35-8199-0920819C2FBF}" type="datetime1">
              <a:rPr lang="fr-FR" altLang="en-US" smtClean="0"/>
              <a:pPr/>
              <a:t>14/10/2010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Electronics upgrade meeting.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B7806-8BED-434E-B300-548C03711A79}" type="slidenum">
              <a:rPr lang="en-US" altLang="en-US" smtClean="0"/>
              <a:pPr/>
              <a:t>1</a:t>
            </a:fld>
            <a:endParaRPr lang="en-US" altLang="en-US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2659798" y="3753546"/>
            <a:ext cx="313140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Jan Buytaert</a:t>
            </a:r>
            <a:endParaRPr kumimoji="0" lang="en-US" sz="1800" b="0" i="1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96010" y="1676400"/>
            <a:ext cx="53639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latin typeface="+mj-lt"/>
              </a:rPr>
              <a:t>Preliminary ideas on ECS.</a:t>
            </a:r>
            <a:endParaRPr lang="en-US" sz="40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 smtClean="0"/>
              <a:t>Subjects</a:t>
            </a:r>
            <a:r>
              <a:rPr lang="fr-FR" dirty="0" smtClean="0"/>
              <a:t>: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High &amp; low voltage systems.</a:t>
            </a:r>
          </a:p>
          <a:p>
            <a:r>
              <a:rPr lang="en-US" dirty="0" smtClean="0"/>
              <a:t>Detector temperature monitoring.</a:t>
            </a:r>
          </a:p>
          <a:p>
            <a:r>
              <a:rPr lang="en-US" dirty="0" smtClean="0"/>
              <a:t>Interlock system.</a:t>
            </a:r>
          </a:p>
          <a:p>
            <a:r>
              <a:rPr lang="en-US" dirty="0" smtClean="0"/>
              <a:t>Motion, cooling and vacuum.</a:t>
            </a:r>
          </a:p>
          <a:p>
            <a:r>
              <a:rPr lang="en-US" dirty="0" smtClean="0"/>
              <a:t>FE electronics configuration &amp; monitoring.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44867E3-420E-40EE-90AD-8CBE2A976E2D}" type="datetime1">
              <a:rPr lang="fr-FR" altLang="en-US" smtClean="0"/>
              <a:pPr>
                <a:defRPr/>
              </a:pPr>
              <a:t>14/10/2010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Electronics upgrade meeting.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0B7806-8BED-434E-B300-548C03711A79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HV &amp; LV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Plan to reuse the current ISEG (HV) and CAEN (LV) for </a:t>
            </a:r>
            <a:r>
              <a:rPr lang="en-US" dirty="0" err="1" smtClean="0"/>
              <a:t>VELOpix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same number of  detector stations.</a:t>
            </a:r>
          </a:p>
          <a:p>
            <a:pPr lvl="1"/>
            <a:r>
              <a:rPr lang="en-US" dirty="0" smtClean="0"/>
              <a:t>similar power consumption</a:t>
            </a:r>
          </a:p>
          <a:p>
            <a:pPr lvl="1"/>
            <a:r>
              <a:rPr lang="en-US" dirty="0" smtClean="0"/>
              <a:t>Very flexible programmable supply voltages.</a:t>
            </a:r>
          </a:p>
          <a:p>
            <a:pPr lvl="1"/>
            <a:r>
              <a:rPr lang="en-US" dirty="0" smtClean="0"/>
              <a:t>Remote control by CAN bus (ISEG) and </a:t>
            </a:r>
            <a:r>
              <a:rPr lang="en-US" dirty="0" err="1" smtClean="0"/>
              <a:t>ethernet</a:t>
            </a:r>
            <a:r>
              <a:rPr lang="en-US" dirty="0" smtClean="0"/>
              <a:t> (CAEN).</a:t>
            </a:r>
          </a:p>
          <a:p>
            <a:pPr lvl="2"/>
            <a:r>
              <a:rPr lang="en-US" dirty="0" smtClean="0"/>
              <a:t>Keep for the upgrade.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44867E3-420E-40EE-90AD-8CBE2A976E2D}" type="datetime1">
              <a:rPr lang="fr-FR" altLang="en-US" smtClean="0"/>
              <a:pPr>
                <a:defRPr/>
              </a:pPr>
              <a:t>14/10/2010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Electronics upgrade meeting.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0B7806-8BED-434E-B300-548C03711A79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Detector temperature monitoring.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Currently: </a:t>
            </a:r>
            <a:r>
              <a:rPr lang="en-US" dirty="0" smtClean="0"/>
              <a:t>6 temperature boards (64 channels/board).</a:t>
            </a:r>
          </a:p>
          <a:p>
            <a:pPr lvl="1"/>
            <a:r>
              <a:rPr lang="en-US" dirty="0" smtClean="0"/>
              <a:t>Read NTC installed on modules (2) &amp; repeater boards (2).</a:t>
            </a:r>
            <a:endParaRPr lang="en-US" dirty="0" smtClean="0"/>
          </a:p>
          <a:p>
            <a:r>
              <a:rPr lang="en-US" dirty="0" smtClean="0"/>
              <a:t>Can be reused for the upgrade.</a:t>
            </a:r>
          </a:p>
          <a:p>
            <a:r>
              <a:rPr lang="en-US" dirty="0" smtClean="0"/>
              <a:t>On board ELMB with CAN bus remote control.</a:t>
            </a:r>
          </a:p>
          <a:p>
            <a:r>
              <a:rPr lang="en-US" dirty="0" smtClean="0"/>
              <a:t>Hardware detection of alarm conditions. Cabled to interlock system.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44867E3-420E-40EE-90AD-8CBE2A976E2D}" type="datetime1">
              <a:rPr lang="fr-FR" altLang="en-US" smtClean="0"/>
              <a:pPr>
                <a:defRPr/>
              </a:pPr>
              <a:t>14/10/2010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Electronics upgrade meeting.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0B7806-8BED-434E-B300-548C03711A79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Interlock system.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Central handling of all alarm conditions.</a:t>
            </a:r>
          </a:p>
          <a:p>
            <a:pPr lvl="1"/>
            <a:r>
              <a:rPr lang="en-US" dirty="0" smtClean="0"/>
              <a:t>Cabled input/</a:t>
            </a:r>
            <a:r>
              <a:rPr lang="en-US" dirty="0" err="1" smtClean="0"/>
              <a:t>ouput</a:t>
            </a:r>
            <a:r>
              <a:rPr lang="en-US" dirty="0" smtClean="0"/>
              <a:t> from/to all systems : module temperature, vacuum, cooling, motion, emergency button.</a:t>
            </a:r>
          </a:p>
          <a:p>
            <a:r>
              <a:rPr lang="en-US" dirty="0" smtClean="0"/>
              <a:t>Pure </a:t>
            </a:r>
            <a:r>
              <a:rPr lang="en-US" dirty="0" smtClean="0"/>
              <a:t>h</a:t>
            </a:r>
            <a:r>
              <a:rPr lang="en-US" dirty="0" smtClean="0"/>
              <a:t>ardware logic. </a:t>
            </a:r>
          </a:p>
          <a:p>
            <a:pPr lvl="1"/>
            <a:r>
              <a:rPr lang="en-US" dirty="0" smtClean="0"/>
              <a:t>No ‘software’, only FPGA firmware.</a:t>
            </a:r>
          </a:p>
          <a:p>
            <a:pPr lvl="1"/>
            <a:r>
              <a:rPr lang="en-US" dirty="0" smtClean="0"/>
              <a:t>Currently no remote monitoring. (-&gt; LED’s and web camera)</a:t>
            </a:r>
          </a:p>
          <a:p>
            <a:pPr lvl="2"/>
            <a:r>
              <a:rPr lang="en-US" dirty="0" smtClean="0"/>
              <a:t>Could be implemented in future.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44867E3-420E-40EE-90AD-8CBE2A976E2D}" type="datetime1">
              <a:rPr lang="fr-FR" altLang="en-US" smtClean="0"/>
              <a:pPr>
                <a:defRPr/>
              </a:pPr>
              <a:t>14/10/2010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Electronics upgrade meeting.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0B7806-8BED-434E-B300-548C03711A79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Motion, vacuum and cooling.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Based on PLC system.</a:t>
            </a:r>
          </a:p>
          <a:p>
            <a:r>
              <a:rPr lang="en-US" dirty="0" smtClean="0"/>
              <a:t>Will be reused for the </a:t>
            </a:r>
            <a:r>
              <a:rPr lang="en-US" dirty="0" err="1" smtClean="0"/>
              <a:t>upgarde</a:t>
            </a:r>
            <a:r>
              <a:rPr lang="en-US" dirty="0" smtClean="0"/>
              <a:t>.</a:t>
            </a:r>
          </a:p>
          <a:p>
            <a:r>
              <a:rPr lang="en-US" dirty="0" smtClean="0"/>
              <a:t>No plan to change the remote control interface.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44867E3-420E-40EE-90AD-8CBE2A976E2D}" type="datetime1">
              <a:rPr lang="fr-FR" altLang="en-US" smtClean="0"/>
              <a:pPr>
                <a:defRPr/>
              </a:pPr>
              <a:t>14/10/2010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Electronics upgrade meeting.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0B7806-8BED-434E-B300-548C03711A79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Currently this is done through 16 ‘Control boards’.</a:t>
            </a:r>
          </a:p>
          <a:p>
            <a:pPr lvl="1"/>
            <a:r>
              <a:rPr lang="en-US" dirty="0" smtClean="0"/>
              <a:t>Control: </a:t>
            </a:r>
          </a:p>
          <a:p>
            <a:pPr lvl="2"/>
            <a:r>
              <a:rPr lang="en-US" dirty="0" smtClean="0"/>
              <a:t>TFC Timing adjustments.</a:t>
            </a:r>
          </a:p>
          <a:p>
            <a:pPr lvl="2"/>
            <a:r>
              <a:rPr lang="en-US" dirty="0" smtClean="0"/>
              <a:t>Beetle configuration (I2C)</a:t>
            </a:r>
          </a:p>
          <a:p>
            <a:pPr lvl="2"/>
            <a:r>
              <a:rPr lang="en-US" dirty="0" smtClean="0"/>
              <a:t>Test pulse &amp; reset generation, </a:t>
            </a:r>
          </a:p>
          <a:p>
            <a:pPr lvl="2"/>
            <a:r>
              <a:rPr lang="en-US" dirty="0" smtClean="0"/>
              <a:t>Power-on/off of frontend supply voltages.</a:t>
            </a:r>
          </a:p>
          <a:p>
            <a:pPr lvl="1"/>
            <a:r>
              <a:rPr lang="en-US" dirty="0" smtClean="0"/>
              <a:t>Monitoring:</a:t>
            </a:r>
          </a:p>
          <a:p>
            <a:pPr lvl="2"/>
            <a:r>
              <a:rPr lang="en-US" dirty="0" smtClean="0"/>
              <a:t>FE supply voltages and over-current state.</a:t>
            </a:r>
          </a:p>
          <a:p>
            <a:pPr lvl="1"/>
            <a:r>
              <a:rPr lang="en-US" dirty="0" smtClean="0"/>
              <a:t>Remote control by specs slave.</a:t>
            </a:r>
          </a:p>
          <a:p>
            <a:r>
              <a:rPr lang="en-US" dirty="0" smtClean="0"/>
              <a:t>Will not be reused.</a:t>
            </a:r>
          </a:p>
          <a:p>
            <a:pPr lvl="1"/>
            <a:r>
              <a:rPr lang="en-US" dirty="0" smtClean="0"/>
              <a:t>Hopefully will be done by GBT-SCA.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44867E3-420E-40EE-90AD-8CBE2A976E2D}" type="datetime1">
              <a:rPr lang="fr-FR" altLang="en-US" smtClean="0"/>
              <a:pPr>
                <a:defRPr/>
              </a:pPr>
              <a:t>14/10/2010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Electronics upgrade meeting.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0B7806-8BED-434E-B300-548C03711A79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FE electronics configuration </a:t>
            </a:r>
            <a:r>
              <a:rPr lang="en-US" sz="2800" dirty="0" smtClean="0"/>
              <a:t>&amp;  monitoring</a:t>
            </a:r>
            <a:r>
              <a:rPr lang="en-US" sz="2800" dirty="0" smtClean="0"/>
              <a:t>.</a:t>
            </a:r>
            <a:endParaRPr lang="en-US" sz="2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VELO upgrade.</a:t>
            </a:r>
            <a:endParaRPr lang="en-US" dirty="0"/>
          </a:p>
        </p:txBody>
      </p:sp>
      <p:sp>
        <p:nvSpPr>
          <p:cNvPr id="52" name="Content Placeholder 51"/>
          <p:cNvSpPr>
            <a:spLocks noGrp="1"/>
          </p:cNvSpPr>
          <p:nvPr>
            <p:ph idx="1"/>
          </p:nvPr>
        </p:nvSpPr>
        <p:spPr>
          <a:xfrm>
            <a:off x="457200" y="4584357"/>
            <a:ext cx="8229600" cy="1546568"/>
          </a:xfrm>
        </p:spPr>
        <p:txBody>
          <a:bodyPr/>
          <a:lstStyle/>
          <a:p>
            <a:r>
              <a:rPr lang="en-US" dirty="0" smtClean="0"/>
              <a:t>Total of </a:t>
            </a:r>
            <a:r>
              <a:rPr lang="en-US" dirty="0" smtClean="0"/>
              <a:t>2x26=52 </a:t>
            </a:r>
            <a:r>
              <a:rPr lang="en-US" dirty="0" smtClean="0"/>
              <a:t>modules in full system</a:t>
            </a:r>
            <a:r>
              <a:rPr lang="en-US" dirty="0" smtClean="0"/>
              <a:t>.</a:t>
            </a:r>
          </a:p>
          <a:p>
            <a:r>
              <a:rPr lang="en-US" dirty="0" smtClean="0"/>
              <a:t>1 GBT ‘downlink’ per module for ECS and TFC.</a:t>
            </a:r>
            <a:r>
              <a:rPr lang="en-US" dirty="0" smtClean="0"/>
              <a:t>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04983-D4F2-4356-80A3-A9973755E5E8}" type="datetime4">
              <a:rPr lang="en-US" altLang="en-US" smtClean="0"/>
              <a:pPr/>
              <a:t>October 14, 2010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LHCb vertex detector upgrade (VERTEX 2010 workshop)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72A07-E38C-463F-97E0-842C4A7811AD}" type="slidenum">
              <a:rPr lang="en-US" altLang="en-US" smtClean="0"/>
              <a:pPr/>
              <a:t>8</a:t>
            </a:fld>
            <a:endParaRPr lang="en-US" altLang="en-US"/>
          </a:p>
        </p:txBody>
      </p:sp>
      <p:grpSp>
        <p:nvGrpSpPr>
          <p:cNvPr id="3" name="Group 6"/>
          <p:cNvGrpSpPr>
            <a:grpSpLocks noChangeAspect="1"/>
          </p:cNvGrpSpPr>
          <p:nvPr/>
        </p:nvGrpSpPr>
        <p:grpSpPr>
          <a:xfrm>
            <a:off x="675085" y="1286132"/>
            <a:ext cx="7477975" cy="2989305"/>
            <a:chOff x="526805" y="952500"/>
            <a:chExt cx="5289708" cy="2114550"/>
          </a:xfrm>
        </p:grpSpPr>
        <p:sp>
          <p:nvSpPr>
            <p:cNvPr id="8" name="Line 1005"/>
            <p:cNvSpPr>
              <a:spLocks noChangeShapeType="1"/>
            </p:cNvSpPr>
            <p:nvPr/>
          </p:nvSpPr>
          <p:spPr bwMode="auto">
            <a:xfrm>
              <a:off x="1358846" y="1849629"/>
              <a:ext cx="15600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 sz="1050">
                <a:latin typeface="+mj-lt"/>
              </a:endParaRPr>
            </a:p>
          </p:txBody>
        </p:sp>
        <p:sp>
          <p:nvSpPr>
            <p:cNvPr id="9" name="Line 1006"/>
            <p:cNvSpPr>
              <a:spLocks noChangeShapeType="1"/>
            </p:cNvSpPr>
            <p:nvPr/>
          </p:nvSpPr>
          <p:spPr bwMode="auto">
            <a:xfrm>
              <a:off x="1358846" y="1983727"/>
              <a:ext cx="15600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 sz="1050">
                <a:latin typeface="+mj-lt"/>
              </a:endParaRPr>
            </a:p>
          </p:txBody>
        </p:sp>
        <p:sp>
          <p:nvSpPr>
            <p:cNvPr id="10" name="Line 1007"/>
            <p:cNvSpPr>
              <a:spLocks noChangeShapeType="1"/>
            </p:cNvSpPr>
            <p:nvPr/>
          </p:nvSpPr>
          <p:spPr bwMode="auto">
            <a:xfrm>
              <a:off x="1358846" y="2117824"/>
              <a:ext cx="15600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 sz="1050">
                <a:latin typeface="+mj-lt"/>
              </a:endParaRPr>
            </a:p>
          </p:txBody>
        </p:sp>
        <p:sp>
          <p:nvSpPr>
            <p:cNvPr id="11" name="Line 1008"/>
            <p:cNvSpPr>
              <a:spLocks noChangeShapeType="1"/>
            </p:cNvSpPr>
            <p:nvPr/>
          </p:nvSpPr>
          <p:spPr bwMode="auto">
            <a:xfrm>
              <a:off x="1358846" y="2251921"/>
              <a:ext cx="15600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 sz="1050">
                <a:latin typeface="+mj-lt"/>
              </a:endParaRPr>
            </a:p>
          </p:txBody>
        </p:sp>
        <p:sp>
          <p:nvSpPr>
            <p:cNvPr id="12" name="Line 1009"/>
            <p:cNvSpPr>
              <a:spLocks noChangeShapeType="1"/>
            </p:cNvSpPr>
            <p:nvPr/>
          </p:nvSpPr>
          <p:spPr bwMode="auto">
            <a:xfrm>
              <a:off x="1358846" y="2386018"/>
              <a:ext cx="15600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 sz="1050">
                <a:latin typeface="+mj-lt"/>
              </a:endParaRPr>
            </a:p>
          </p:txBody>
        </p:sp>
        <p:sp>
          <p:nvSpPr>
            <p:cNvPr id="13" name="Line 1010"/>
            <p:cNvSpPr>
              <a:spLocks noChangeShapeType="1"/>
            </p:cNvSpPr>
            <p:nvPr/>
          </p:nvSpPr>
          <p:spPr bwMode="auto">
            <a:xfrm>
              <a:off x="1358846" y="2520115"/>
              <a:ext cx="15600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 sz="1050">
                <a:latin typeface="+mj-lt"/>
              </a:endParaRPr>
            </a:p>
          </p:txBody>
        </p:sp>
        <p:sp>
          <p:nvSpPr>
            <p:cNvPr id="14" name="Line 1011"/>
            <p:cNvSpPr>
              <a:spLocks noChangeShapeType="1"/>
            </p:cNvSpPr>
            <p:nvPr/>
          </p:nvSpPr>
          <p:spPr bwMode="auto">
            <a:xfrm>
              <a:off x="1358846" y="2654212"/>
              <a:ext cx="15600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 sz="1050">
                <a:latin typeface="+mj-lt"/>
              </a:endParaRPr>
            </a:p>
          </p:txBody>
        </p:sp>
        <p:sp>
          <p:nvSpPr>
            <p:cNvPr id="15" name="Rectangle 1013"/>
            <p:cNvSpPr>
              <a:spLocks noChangeArrowheads="1"/>
            </p:cNvSpPr>
            <p:nvPr/>
          </p:nvSpPr>
          <p:spPr bwMode="auto">
            <a:xfrm>
              <a:off x="526805" y="1381125"/>
              <a:ext cx="2625969" cy="1685925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 sz="1050">
                <a:latin typeface="+mj-lt"/>
              </a:endParaRPr>
            </a:p>
          </p:txBody>
        </p:sp>
        <p:sp>
          <p:nvSpPr>
            <p:cNvPr id="16" name="Line 1015"/>
            <p:cNvSpPr>
              <a:spLocks noChangeShapeType="1"/>
            </p:cNvSpPr>
            <p:nvPr/>
          </p:nvSpPr>
          <p:spPr bwMode="auto">
            <a:xfrm>
              <a:off x="3438946" y="1849629"/>
              <a:ext cx="15600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 sz="1050">
                <a:latin typeface="+mj-lt"/>
              </a:endParaRPr>
            </a:p>
          </p:txBody>
        </p:sp>
        <p:sp>
          <p:nvSpPr>
            <p:cNvPr id="17" name="Line 1016"/>
            <p:cNvSpPr>
              <a:spLocks noChangeShapeType="1"/>
            </p:cNvSpPr>
            <p:nvPr/>
          </p:nvSpPr>
          <p:spPr bwMode="auto">
            <a:xfrm>
              <a:off x="3438946" y="1983727"/>
              <a:ext cx="15600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 sz="1050">
                <a:latin typeface="+mj-lt"/>
              </a:endParaRPr>
            </a:p>
          </p:txBody>
        </p:sp>
        <p:sp>
          <p:nvSpPr>
            <p:cNvPr id="18" name="Line 1017"/>
            <p:cNvSpPr>
              <a:spLocks noChangeShapeType="1"/>
            </p:cNvSpPr>
            <p:nvPr/>
          </p:nvSpPr>
          <p:spPr bwMode="auto">
            <a:xfrm>
              <a:off x="3438946" y="2117824"/>
              <a:ext cx="15600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 sz="1050">
                <a:latin typeface="+mj-lt"/>
              </a:endParaRPr>
            </a:p>
          </p:txBody>
        </p:sp>
        <p:sp>
          <p:nvSpPr>
            <p:cNvPr id="19" name="Line 1018"/>
            <p:cNvSpPr>
              <a:spLocks noChangeShapeType="1"/>
            </p:cNvSpPr>
            <p:nvPr/>
          </p:nvSpPr>
          <p:spPr bwMode="auto">
            <a:xfrm>
              <a:off x="3438946" y="2251921"/>
              <a:ext cx="15600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 sz="1050">
                <a:latin typeface="+mj-lt"/>
              </a:endParaRPr>
            </a:p>
          </p:txBody>
        </p:sp>
        <p:sp>
          <p:nvSpPr>
            <p:cNvPr id="20" name="Line 1019"/>
            <p:cNvSpPr>
              <a:spLocks noChangeShapeType="1"/>
            </p:cNvSpPr>
            <p:nvPr/>
          </p:nvSpPr>
          <p:spPr bwMode="auto">
            <a:xfrm>
              <a:off x="3438946" y="2386018"/>
              <a:ext cx="15600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 sz="1050">
                <a:latin typeface="+mj-lt"/>
              </a:endParaRPr>
            </a:p>
          </p:txBody>
        </p:sp>
        <p:sp>
          <p:nvSpPr>
            <p:cNvPr id="21" name="Line 1020"/>
            <p:cNvSpPr>
              <a:spLocks noChangeShapeType="1"/>
            </p:cNvSpPr>
            <p:nvPr/>
          </p:nvSpPr>
          <p:spPr bwMode="auto">
            <a:xfrm>
              <a:off x="3438946" y="2520115"/>
              <a:ext cx="15600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 sz="1050">
                <a:latin typeface="+mj-lt"/>
              </a:endParaRPr>
            </a:p>
          </p:txBody>
        </p:sp>
        <p:sp>
          <p:nvSpPr>
            <p:cNvPr id="22" name="Line 1021"/>
            <p:cNvSpPr>
              <a:spLocks noChangeShapeType="1"/>
            </p:cNvSpPr>
            <p:nvPr/>
          </p:nvSpPr>
          <p:spPr bwMode="auto">
            <a:xfrm>
              <a:off x="3438946" y="2654212"/>
              <a:ext cx="15600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 sz="1050">
                <a:latin typeface="+mj-lt"/>
              </a:endParaRPr>
            </a:p>
          </p:txBody>
        </p:sp>
        <p:sp>
          <p:nvSpPr>
            <p:cNvPr id="23" name="Text Box 1023"/>
            <p:cNvSpPr txBox="1">
              <a:spLocks noChangeArrowheads="1"/>
            </p:cNvSpPr>
            <p:nvPr/>
          </p:nvSpPr>
          <p:spPr bwMode="auto">
            <a:xfrm>
              <a:off x="1292990" y="1416180"/>
              <a:ext cx="873254" cy="2394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4364038"/>
              <a:r>
                <a:rPr lang="en-US" sz="1600" dirty="0">
                  <a:latin typeface="+mj-lt"/>
                </a:rPr>
                <a:t>Vacuum tank</a:t>
              </a:r>
            </a:p>
          </p:txBody>
        </p:sp>
        <p:sp>
          <p:nvSpPr>
            <p:cNvPr id="24" name="Text Box 1024"/>
            <p:cNvSpPr txBox="1">
              <a:spLocks noChangeArrowheads="1"/>
            </p:cNvSpPr>
            <p:nvPr/>
          </p:nvSpPr>
          <p:spPr bwMode="auto">
            <a:xfrm>
              <a:off x="1514853" y="1997695"/>
              <a:ext cx="1085472" cy="57987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noAutofit/>
            </a:bodyPr>
            <a:lstStyle/>
            <a:p>
              <a:pPr defTabSz="4364038"/>
              <a:r>
                <a:rPr lang="en-US" sz="1400" dirty="0" smtClean="0">
                  <a:latin typeface="+mj-lt"/>
                </a:rPr>
                <a:t>&lt; 48  </a:t>
              </a:r>
              <a:r>
                <a:rPr lang="en-US" sz="1400" dirty="0" smtClean="0">
                  <a:latin typeface="+mj-lt"/>
                </a:rPr>
                <a:t>Diff Cu lines @3.2Gb/s </a:t>
              </a:r>
              <a:r>
                <a:rPr lang="en-US" sz="1400" dirty="0">
                  <a:latin typeface="+mj-lt"/>
                </a:rPr>
                <a:t>~ </a:t>
              </a:r>
              <a:r>
                <a:rPr lang="en-US" sz="1400" dirty="0" smtClean="0">
                  <a:latin typeface="+mj-lt"/>
                </a:rPr>
                <a:t>1m        </a:t>
              </a:r>
            </a:p>
            <a:p>
              <a:pPr defTabSz="4364038"/>
              <a:r>
                <a:rPr lang="en-US" sz="1400" dirty="0" smtClean="0">
                  <a:latin typeface="+mj-lt"/>
                </a:rPr>
                <a:t>Low mass</a:t>
              </a:r>
            </a:p>
            <a:p>
              <a:pPr defTabSz="4364038"/>
              <a:endParaRPr lang="en-US" sz="1400" dirty="0">
                <a:latin typeface="+mj-lt"/>
              </a:endParaRPr>
            </a:p>
          </p:txBody>
        </p:sp>
        <p:sp>
          <p:nvSpPr>
            <p:cNvPr id="25" name="Text Box 1025"/>
            <p:cNvSpPr txBox="1">
              <a:spLocks noChangeArrowheads="1"/>
            </p:cNvSpPr>
            <p:nvPr/>
          </p:nvSpPr>
          <p:spPr bwMode="auto">
            <a:xfrm rot="16200000">
              <a:off x="2329002" y="2127989"/>
              <a:ext cx="1392181" cy="23948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4364038"/>
              <a:r>
                <a:rPr lang="en-US" sz="1600" dirty="0">
                  <a:latin typeface="+mj-lt"/>
                </a:rPr>
                <a:t>vacuum feed-</a:t>
              </a:r>
              <a:r>
                <a:rPr lang="en-US" sz="1600" dirty="0" err="1">
                  <a:latin typeface="+mj-lt"/>
                </a:rPr>
                <a:t>throughs</a:t>
              </a:r>
              <a:endParaRPr lang="en-US" sz="1600" dirty="0">
                <a:latin typeface="+mj-lt"/>
              </a:endParaRPr>
            </a:p>
          </p:txBody>
        </p:sp>
        <p:sp>
          <p:nvSpPr>
            <p:cNvPr id="26" name="Text Box 1026"/>
            <p:cNvSpPr txBox="1">
              <a:spLocks noChangeArrowheads="1"/>
            </p:cNvSpPr>
            <p:nvPr/>
          </p:nvSpPr>
          <p:spPr bwMode="auto">
            <a:xfrm rot="16200000">
              <a:off x="2590210" y="2130042"/>
              <a:ext cx="1389791" cy="23948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defTabSz="4364038"/>
              <a:r>
                <a:rPr lang="en-US" sz="1600" dirty="0">
                  <a:latin typeface="+mj-lt"/>
                </a:rPr>
                <a:t>Electro-optical</a:t>
              </a:r>
            </a:p>
          </p:txBody>
        </p:sp>
        <p:sp>
          <p:nvSpPr>
            <p:cNvPr id="27" name="Text Box 1027"/>
            <p:cNvSpPr txBox="1">
              <a:spLocks noChangeArrowheads="1"/>
            </p:cNvSpPr>
            <p:nvPr/>
          </p:nvSpPr>
          <p:spPr bwMode="auto">
            <a:xfrm>
              <a:off x="3646955" y="1983727"/>
              <a:ext cx="1125070" cy="37011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defTabSz="4364038"/>
              <a:r>
                <a:rPr lang="en-US" sz="1400" dirty="0" smtClean="0">
                  <a:latin typeface="+mj-lt"/>
                </a:rPr>
                <a:t> &lt; 48 </a:t>
              </a:r>
              <a:r>
                <a:rPr lang="en-US" sz="1400" dirty="0" smtClean="0">
                  <a:latin typeface="+mj-lt"/>
                </a:rPr>
                <a:t>optical links</a:t>
              </a:r>
            </a:p>
            <a:p>
              <a:pPr defTabSz="4364038"/>
              <a:r>
                <a:rPr lang="en-US" sz="1400" dirty="0" smtClean="0">
                  <a:latin typeface="+mj-lt"/>
                </a:rPr>
                <a:t>@3.2Gb/s </a:t>
              </a:r>
              <a:r>
                <a:rPr lang="en-US" sz="1400" dirty="0">
                  <a:latin typeface="+mj-lt"/>
                </a:rPr>
                <a:t>~60m</a:t>
              </a:r>
            </a:p>
          </p:txBody>
        </p:sp>
        <p:sp>
          <p:nvSpPr>
            <p:cNvPr id="28" name="Text Box 1028"/>
            <p:cNvSpPr txBox="1">
              <a:spLocks noChangeArrowheads="1"/>
            </p:cNvSpPr>
            <p:nvPr/>
          </p:nvSpPr>
          <p:spPr bwMode="auto">
            <a:xfrm rot="16200000">
              <a:off x="4510965" y="2113871"/>
              <a:ext cx="1190626" cy="23948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defTabSz="4364038"/>
              <a:r>
                <a:rPr lang="en-US" sz="1600" dirty="0" smtClean="0">
                  <a:latin typeface="+mj-lt"/>
                </a:rPr>
                <a:t>½ Tell 40 </a:t>
              </a:r>
              <a:endParaRPr lang="en-US" sz="1600" dirty="0">
                <a:latin typeface="+mj-lt"/>
              </a:endParaRPr>
            </a:p>
          </p:txBody>
        </p:sp>
        <p:sp>
          <p:nvSpPr>
            <p:cNvPr id="29" name="AutoShape 1029"/>
            <p:cNvSpPr>
              <a:spLocks noChangeArrowheads="1"/>
            </p:cNvSpPr>
            <p:nvPr/>
          </p:nvSpPr>
          <p:spPr bwMode="auto">
            <a:xfrm>
              <a:off x="5226080" y="2009774"/>
              <a:ext cx="317470" cy="444039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 sz="1050">
                <a:latin typeface="+mj-lt"/>
              </a:endParaRPr>
            </a:p>
          </p:txBody>
        </p:sp>
        <p:sp>
          <p:nvSpPr>
            <p:cNvPr id="30" name="Text Box 1030"/>
            <p:cNvSpPr txBox="1">
              <a:spLocks noChangeArrowheads="1"/>
            </p:cNvSpPr>
            <p:nvPr/>
          </p:nvSpPr>
          <p:spPr bwMode="auto">
            <a:xfrm rot="16200000">
              <a:off x="5146027" y="2086964"/>
              <a:ext cx="1079718" cy="2612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4364038"/>
              <a:r>
                <a:rPr lang="en-US" dirty="0" smtClean="0">
                  <a:latin typeface="+mj-lt"/>
                </a:rPr>
                <a:t>10Gb interface</a:t>
              </a:r>
              <a:endParaRPr lang="en-US" dirty="0">
                <a:latin typeface="+mj-lt"/>
              </a:endParaRPr>
            </a:p>
          </p:txBody>
        </p:sp>
        <p:grpSp>
          <p:nvGrpSpPr>
            <p:cNvPr id="7" name="Group 78"/>
            <p:cNvGrpSpPr/>
            <p:nvPr/>
          </p:nvGrpSpPr>
          <p:grpSpPr>
            <a:xfrm>
              <a:off x="678841" y="1755830"/>
              <a:ext cx="608197" cy="999362"/>
              <a:chOff x="709703" y="2994835"/>
              <a:chExt cx="925477" cy="1520704"/>
            </a:xfrm>
          </p:grpSpPr>
          <p:grpSp>
            <p:nvGrpSpPr>
              <p:cNvPr id="31" name="Group 60"/>
              <p:cNvGrpSpPr/>
              <p:nvPr/>
            </p:nvGrpSpPr>
            <p:grpSpPr>
              <a:xfrm>
                <a:off x="709703" y="2994835"/>
                <a:ext cx="925477" cy="596676"/>
                <a:chOff x="909728" y="2913872"/>
                <a:chExt cx="925477" cy="596676"/>
              </a:xfrm>
            </p:grpSpPr>
            <p:sp>
              <p:nvSpPr>
                <p:cNvPr id="41" name="Rectangle 995"/>
                <p:cNvSpPr>
                  <a:spLocks noChangeAspect="1" noChangeArrowheads="1"/>
                </p:cNvSpPr>
                <p:nvPr/>
              </p:nvSpPr>
              <p:spPr bwMode="auto">
                <a:xfrm rot="5400000">
                  <a:off x="915778" y="2907822"/>
                  <a:ext cx="297680" cy="309779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fr-FR" sz="1050">
                    <a:latin typeface="+mj-lt"/>
                  </a:endParaRPr>
                </a:p>
              </p:txBody>
            </p:sp>
            <p:sp>
              <p:nvSpPr>
                <p:cNvPr id="42" name="Rectangle 995"/>
                <p:cNvSpPr>
                  <a:spLocks noChangeAspect="1" noChangeArrowheads="1"/>
                </p:cNvSpPr>
                <p:nvPr/>
              </p:nvSpPr>
              <p:spPr bwMode="auto">
                <a:xfrm rot="5400000">
                  <a:off x="1221914" y="2909159"/>
                  <a:ext cx="297680" cy="309779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fr-FR" sz="1050">
                    <a:latin typeface="+mj-lt"/>
                  </a:endParaRPr>
                </a:p>
              </p:txBody>
            </p:sp>
            <p:sp>
              <p:nvSpPr>
                <p:cNvPr id="43" name="Rectangle 995"/>
                <p:cNvSpPr>
                  <a:spLocks noChangeAspect="1" noChangeArrowheads="1"/>
                </p:cNvSpPr>
                <p:nvPr/>
              </p:nvSpPr>
              <p:spPr bwMode="auto">
                <a:xfrm rot="5400000">
                  <a:off x="915778" y="3205480"/>
                  <a:ext cx="297680" cy="309779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fr-FR" sz="1050">
                    <a:latin typeface="+mj-lt"/>
                  </a:endParaRPr>
                </a:p>
              </p:txBody>
            </p:sp>
            <p:sp>
              <p:nvSpPr>
                <p:cNvPr id="44" name="Rectangle 995"/>
                <p:cNvSpPr>
                  <a:spLocks noChangeAspect="1" noChangeArrowheads="1"/>
                </p:cNvSpPr>
                <p:nvPr/>
              </p:nvSpPr>
              <p:spPr bwMode="auto">
                <a:xfrm rot="5400000">
                  <a:off x="1221914" y="3206817"/>
                  <a:ext cx="297680" cy="309779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fr-FR" sz="1050">
                    <a:latin typeface="+mj-lt"/>
                  </a:endParaRPr>
                </a:p>
              </p:txBody>
            </p:sp>
            <p:sp>
              <p:nvSpPr>
                <p:cNvPr id="45" name="Rectangle 995"/>
                <p:cNvSpPr>
                  <a:spLocks noChangeAspect="1" noChangeArrowheads="1"/>
                </p:cNvSpPr>
                <p:nvPr/>
              </p:nvSpPr>
              <p:spPr bwMode="auto">
                <a:xfrm rot="5400000">
                  <a:off x="1531476" y="2909160"/>
                  <a:ext cx="297680" cy="309779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fr-FR" sz="1050">
                    <a:latin typeface="+mj-lt"/>
                  </a:endParaRPr>
                </a:p>
              </p:txBody>
            </p:sp>
            <p:sp>
              <p:nvSpPr>
                <p:cNvPr id="46" name="Rectangle 995"/>
                <p:cNvSpPr>
                  <a:spLocks noChangeAspect="1" noChangeArrowheads="1"/>
                </p:cNvSpPr>
                <p:nvPr/>
              </p:nvSpPr>
              <p:spPr bwMode="auto">
                <a:xfrm rot="5400000">
                  <a:off x="1531476" y="3206818"/>
                  <a:ext cx="297680" cy="309779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fr-FR" sz="1050">
                    <a:latin typeface="+mj-lt"/>
                  </a:endParaRPr>
                </a:p>
              </p:txBody>
            </p:sp>
          </p:grpSp>
          <p:grpSp>
            <p:nvGrpSpPr>
              <p:cNvPr id="33" name="Group 61"/>
              <p:cNvGrpSpPr/>
              <p:nvPr/>
            </p:nvGrpSpPr>
            <p:grpSpPr>
              <a:xfrm rot="5400000">
                <a:off x="874017" y="3754463"/>
                <a:ext cx="925477" cy="596676"/>
                <a:chOff x="909728" y="2913872"/>
                <a:chExt cx="925477" cy="596676"/>
              </a:xfrm>
            </p:grpSpPr>
            <p:sp>
              <p:nvSpPr>
                <p:cNvPr id="35" name="Rectangle 995"/>
                <p:cNvSpPr>
                  <a:spLocks noChangeAspect="1" noChangeArrowheads="1"/>
                </p:cNvSpPr>
                <p:nvPr/>
              </p:nvSpPr>
              <p:spPr bwMode="auto">
                <a:xfrm rot="5400000">
                  <a:off x="915778" y="2907822"/>
                  <a:ext cx="297680" cy="309779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fr-FR" sz="1050">
                    <a:latin typeface="+mj-lt"/>
                  </a:endParaRPr>
                </a:p>
              </p:txBody>
            </p:sp>
            <p:sp>
              <p:nvSpPr>
                <p:cNvPr id="36" name="Rectangle 995"/>
                <p:cNvSpPr>
                  <a:spLocks noChangeAspect="1" noChangeArrowheads="1"/>
                </p:cNvSpPr>
                <p:nvPr/>
              </p:nvSpPr>
              <p:spPr bwMode="auto">
                <a:xfrm rot="5400000">
                  <a:off x="1221914" y="2909159"/>
                  <a:ext cx="297680" cy="309779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fr-FR" sz="1050">
                    <a:latin typeface="+mj-lt"/>
                  </a:endParaRPr>
                </a:p>
              </p:txBody>
            </p:sp>
            <p:sp>
              <p:nvSpPr>
                <p:cNvPr id="37" name="Rectangle 995"/>
                <p:cNvSpPr>
                  <a:spLocks noChangeAspect="1" noChangeArrowheads="1"/>
                </p:cNvSpPr>
                <p:nvPr/>
              </p:nvSpPr>
              <p:spPr bwMode="auto">
                <a:xfrm rot="5400000">
                  <a:off x="915778" y="3205480"/>
                  <a:ext cx="297680" cy="309779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fr-FR" sz="1050">
                    <a:latin typeface="+mj-lt"/>
                  </a:endParaRPr>
                </a:p>
              </p:txBody>
            </p:sp>
            <p:sp>
              <p:nvSpPr>
                <p:cNvPr id="38" name="Rectangle 995"/>
                <p:cNvSpPr>
                  <a:spLocks noChangeAspect="1" noChangeArrowheads="1"/>
                </p:cNvSpPr>
                <p:nvPr/>
              </p:nvSpPr>
              <p:spPr bwMode="auto">
                <a:xfrm rot="5400000">
                  <a:off x="1221914" y="3206817"/>
                  <a:ext cx="297680" cy="309779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fr-FR" sz="1050">
                    <a:latin typeface="+mj-lt"/>
                  </a:endParaRPr>
                </a:p>
              </p:txBody>
            </p:sp>
            <p:sp>
              <p:nvSpPr>
                <p:cNvPr id="39" name="Rectangle 995"/>
                <p:cNvSpPr>
                  <a:spLocks noChangeAspect="1" noChangeArrowheads="1"/>
                </p:cNvSpPr>
                <p:nvPr/>
              </p:nvSpPr>
              <p:spPr bwMode="auto">
                <a:xfrm rot="5400000">
                  <a:off x="1531476" y="2909160"/>
                  <a:ext cx="297680" cy="309779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fr-FR" sz="1050">
                    <a:latin typeface="+mj-lt"/>
                  </a:endParaRPr>
                </a:p>
              </p:txBody>
            </p:sp>
            <p:sp>
              <p:nvSpPr>
                <p:cNvPr id="40" name="Rectangle 995"/>
                <p:cNvSpPr>
                  <a:spLocks noChangeAspect="1" noChangeArrowheads="1"/>
                </p:cNvSpPr>
                <p:nvPr/>
              </p:nvSpPr>
              <p:spPr bwMode="auto">
                <a:xfrm rot="5400000">
                  <a:off x="1531476" y="3206818"/>
                  <a:ext cx="297680" cy="309779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fr-FR" sz="1050">
                    <a:latin typeface="+mj-lt"/>
                  </a:endParaRPr>
                </a:p>
              </p:txBody>
            </p:sp>
          </p:grpSp>
        </p:grpSp>
        <p:sp>
          <p:nvSpPr>
            <p:cNvPr id="32" name="TextBox 31"/>
            <p:cNvSpPr txBox="1"/>
            <p:nvPr/>
          </p:nvSpPr>
          <p:spPr>
            <a:xfrm>
              <a:off x="1771650" y="952500"/>
              <a:ext cx="1944853" cy="2830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latin typeface="+mj-lt"/>
                </a:rPr>
                <a:t>Module readout concept :</a:t>
              </a:r>
              <a:endParaRPr lang="en-US" sz="2000" dirty="0">
                <a:latin typeface="+mj-lt"/>
              </a:endParaRPr>
            </a:p>
          </p:txBody>
        </p:sp>
      </p:grpSp>
      <p:sp>
        <p:nvSpPr>
          <p:cNvPr id="47" name="Line 1011"/>
          <p:cNvSpPr>
            <a:spLocks noChangeShapeType="1"/>
          </p:cNvSpPr>
          <p:nvPr/>
        </p:nvSpPr>
        <p:spPr bwMode="auto">
          <a:xfrm>
            <a:off x="1825312" y="3844215"/>
            <a:ext cx="2205453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 type="none" w="med" len="med"/>
          </a:ln>
          <a:effectLst/>
        </p:spPr>
        <p:txBody>
          <a:bodyPr/>
          <a:lstStyle/>
          <a:p>
            <a:endParaRPr lang="fr-FR" sz="1050">
              <a:latin typeface="+mj-lt"/>
            </a:endParaRPr>
          </a:p>
        </p:txBody>
      </p:sp>
      <p:sp>
        <p:nvSpPr>
          <p:cNvPr id="48" name="Line 1011"/>
          <p:cNvSpPr>
            <a:spLocks noChangeShapeType="1"/>
          </p:cNvSpPr>
          <p:nvPr/>
        </p:nvSpPr>
        <p:spPr bwMode="auto">
          <a:xfrm>
            <a:off x="4758083" y="3847932"/>
            <a:ext cx="2205453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 type="none" w="med" len="med"/>
          </a:ln>
          <a:effectLst/>
        </p:spPr>
        <p:txBody>
          <a:bodyPr/>
          <a:lstStyle/>
          <a:p>
            <a:endParaRPr lang="fr-FR" sz="1050">
              <a:latin typeface="+mj-lt"/>
            </a:endParaRPr>
          </a:p>
        </p:txBody>
      </p:sp>
      <p:sp>
        <p:nvSpPr>
          <p:cNvPr id="49" name="Text Box 1027"/>
          <p:cNvSpPr txBox="1">
            <a:spLocks noChangeArrowheads="1"/>
          </p:cNvSpPr>
          <p:nvPr/>
        </p:nvSpPr>
        <p:spPr bwMode="auto">
          <a:xfrm>
            <a:off x="5164050" y="3870234"/>
            <a:ext cx="1590493" cy="52322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defTabSz="4364038"/>
            <a:r>
              <a:rPr lang="en-US" sz="1400" dirty="0" smtClean="0">
                <a:solidFill>
                  <a:srgbClr val="FF0000"/>
                </a:solidFill>
                <a:latin typeface="+mj-lt"/>
              </a:rPr>
              <a:t>1</a:t>
            </a:r>
            <a:r>
              <a:rPr lang="en-US" sz="1400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1400" dirty="0" smtClean="0">
                <a:solidFill>
                  <a:srgbClr val="FF0000"/>
                </a:solidFill>
                <a:latin typeface="+mj-lt"/>
              </a:rPr>
              <a:t>optical </a:t>
            </a:r>
            <a:r>
              <a:rPr lang="en-US" sz="1400" dirty="0" smtClean="0">
                <a:solidFill>
                  <a:srgbClr val="FF0000"/>
                </a:solidFill>
                <a:latin typeface="+mj-lt"/>
              </a:rPr>
              <a:t>down link</a:t>
            </a:r>
            <a:endParaRPr lang="en-US" sz="1400" dirty="0" smtClean="0">
              <a:solidFill>
                <a:srgbClr val="FF0000"/>
              </a:solidFill>
              <a:latin typeface="+mj-lt"/>
            </a:endParaRPr>
          </a:p>
          <a:p>
            <a:pPr defTabSz="4364038"/>
            <a:r>
              <a:rPr lang="en-US" sz="1400" dirty="0" smtClean="0">
                <a:solidFill>
                  <a:srgbClr val="FF0000"/>
                </a:solidFill>
                <a:latin typeface="+mj-lt"/>
              </a:rPr>
              <a:t>ECS &amp; TFC</a:t>
            </a:r>
            <a:endParaRPr lang="en-US" sz="1400" dirty="0">
              <a:solidFill>
                <a:srgbClr val="FF000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FE electronics configuration </a:t>
            </a:r>
            <a:r>
              <a:rPr lang="en-US" sz="2800" dirty="0" smtClean="0"/>
              <a:t>&amp;  </a:t>
            </a:r>
            <a:r>
              <a:rPr lang="en-US" sz="2800" dirty="0" smtClean="0"/>
              <a:t>monitoring.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GBT SCA remarks:</a:t>
            </a:r>
          </a:p>
          <a:p>
            <a:pPr lvl="1"/>
            <a:r>
              <a:rPr lang="en-US" dirty="0" smtClean="0"/>
              <a:t>Radiation hardness ? On module we need 370Mrad !</a:t>
            </a:r>
          </a:p>
          <a:p>
            <a:pPr lvl="2"/>
            <a:r>
              <a:rPr lang="en-US" dirty="0" smtClean="0"/>
              <a:t>If not sufficient, then it must be outside vacuum tank on electro-optical boards.</a:t>
            </a:r>
          </a:p>
          <a:p>
            <a:pPr lvl="1"/>
            <a:r>
              <a:rPr lang="en-US" dirty="0" smtClean="0"/>
              <a:t>Temperature and voltage monitoring with built-in ADC’s.</a:t>
            </a:r>
          </a:p>
          <a:p>
            <a:pPr lvl="1"/>
            <a:r>
              <a:rPr lang="en-US" dirty="0" smtClean="0"/>
              <a:t>I/O levels must be directly compatible with FE </a:t>
            </a:r>
            <a:r>
              <a:rPr lang="en-US" dirty="0" err="1" smtClean="0"/>
              <a:t>asic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LVDS (1-1.6V) </a:t>
            </a:r>
            <a:r>
              <a:rPr lang="en-US" dirty="0" err="1" smtClean="0"/>
              <a:t>comaptible</a:t>
            </a:r>
            <a:r>
              <a:rPr lang="en-US" dirty="0" smtClean="0"/>
              <a:t> with </a:t>
            </a:r>
            <a:r>
              <a:rPr lang="en-US" dirty="0" err="1" smtClean="0"/>
              <a:t>Vdd</a:t>
            </a:r>
            <a:r>
              <a:rPr lang="en-US" dirty="0" smtClean="0"/>
              <a:t>=12.V ?</a:t>
            </a:r>
          </a:p>
          <a:p>
            <a:pPr lvl="1"/>
            <a:r>
              <a:rPr lang="en-US" dirty="0" smtClean="0"/>
              <a:t> I2C. OK</a:t>
            </a:r>
          </a:p>
          <a:p>
            <a:pPr lvl="2"/>
            <a:r>
              <a:rPr lang="en-US" dirty="0" smtClean="0"/>
              <a:t>16 channels available:  one I2C per ASIC.</a:t>
            </a:r>
          </a:p>
          <a:p>
            <a:pPr lvl="2"/>
            <a:r>
              <a:rPr lang="en-US" dirty="0" smtClean="0"/>
              <a:t>Addressing capability : RAL indirect addressing mode ?</a:t>
            </a:r>
          </a:p>
          <a:p>
            <a:pPr lvl="2"/>
            <a:r>
              <a:rPr lang="en-US" dirty="0" smtClean="0"/>
              <a:t>Block read and write is a must for pixel configuration !</a:t>
            </a:r>
          </a:p>
          <a:p>
            <a:pPr lvl="3"/>
            <a:r>
              <a:rPr lang="en-US" dirty="0" smtClean="0"/>
              <a:t>O(10bit) per pixel -&gt; O(1Mbyte) per </a:t>
            </a:r>
            <a:r>
              <a:rPr lang="en-US" dirty="0" err="1" smtClean="0"/>
              <a:t>asic</a:t>
            </a:r>
            <a:r>
              <a:rPr lang="en-US" dirty="0" smtClean="0"/>
              <a:t>-&gt;O(12Mbyte) per module .</a:t>
            </a:r>
          </a:p>
          <a:p>
            <a:pPr lvl="1"/>
            <a:r>
              <a:rPr lang="en-US" dirty="0" smtClean="0"/>
              <a:t>We will not used:</a:t>
            </a:r>
          </a:p>
          <a:p>
            <a:pPr lvl="2"/>
            <a:r>
              <a:rPr lang="en-US" dirty="0" smtClean="0"/>
              <a:t>Memory bus and parallel I/O bus.</a:t>
            </a:r>
          </a:p>
          <a:p>
            <a:pPr lvl="2"/>
            <a:r>
              <a:rPr lang="en-US" dirty="0" smtClean="0"/>
              <a:t>JTAG.</a:t>
            </a:r>
          </a:p>
          <a:p>
            <a:pPr lvl="1"/>
            <a:r>
              <a:rPr lang="en-US" dirty="0" smtClean="0"/>
              <a:t>Use digital output for test pulse, resets, power on/off.</a:t>
            </a:r>
          </a:p>
          <a:p>
            <a:pPr lvl="1"/>
            <a:r>
              <a:rPr lang="en-US" dirty="0" smtClean="0"/>
              <a:t>Optical link monitoring/control ? i2c ?  </a:t>
            </a:r>
          </a:p>
          <a:p>
            <a:pPr lvl="2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44867E3-420E-40EE-90AD-8CBE2A976E2D}" type="datetime1">
              <a:rPr lang="fr-FR" altLang="en-US" smtClean="0"/>
              <a:pPr>
                <a:defRPr/>
              </a:pPr>
              <a:t>14/10/2010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Electronics upgrade meeting.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0B7806-8BED-434E-B300-548C03711A79}" type="slidenum">
              <a:rPr lang="en-US" altLang="en-US" smtClean="0"/>
              <a:pPr>
                <a:defRPr/>
              </a:pPr>
              <a:t>9</a:t>
            </a:fld>
            <a:endParaRPr lang="en-US" altLang="en-US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RSTCOLLINSP@TYSV4732SVWXY5MJ" val="3528"/>
</p:tagLst>
</file>

<file path=ppt/theme/theme1.xml><?xml version="1.0" encoding="utf-8"?>
<a:theme xmlns:a="http://schemas.openxmlformats.org/drawingml/2006/main" name="Edge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Edge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>
            <a:lumMod val="95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24708</TotalTime>
  <Words>553</Words>
  <Application>Microsoft Office PowerPoint</Application>
  <PresentationFormat>On-screen Show (4:3)</PresentationFormat>
  <Paragraphs>104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Edge</vt:lpstr>
      <vt:lpstr>Slide 1</vt:lpstr>
      <vt:lpstr>Subjects:</vt:lpstr>
      <vt:lpstr>HV &amp; LV</vt:lpstr>
      <vt:lpstr>Detector temperature monitoring.</vt:lpstr>
      <vt:lpstr>Interlock system.</vt:lpstr>
      <vt:lpstr>Motion, vacuum and cooling.</vt:lpstr>
      <vt:lpstr>FE electronics configuration &amp;  monitoring.</vt:lpstr>
      <vt:lpstr>VELO upgrade.</vt:lpstr>
      <vt:lpstr>FE electronics configuration &amp;  monitoring.</vt:lpstr>
    </vt:vector>
  </TitlesOfParts>
  <Company>University of Oxford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Department of Physics</dc:creator>
  <cp:lastModifiedBy>buytaert</cp:lastModifiedBy>
  <cp:revision>1099</cp:revision>
  <dcterms:created xsi:type="dcterms:W3CDTF">2008-02-09T13:13:06Z</dcterms:created>
  <dcterms:modified xsi:type="dcterms:W3CDTF">2010-10-14T11:22:52Z</dcterms:modified>
</cp:coreProperties>
</file>