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297" r:id="rId3"/>
    <p:sldId id="314" r:id="rId4"/>
    <p:sldId id="308" r:id="rId5"/>
    <p:sldId id="276" r:id="rId6"/>
    <p:sldId id="265" r:id="rId7"/>
    <p:sldId id="324" r:id="rId8"/>
    <p:sldId id="321" r:id="rId9"/>
    <p:sldId id="322" r:id="rId10"/>
    <p:sldId id="323" r:id="rId11"/>
    <p:sldId id="325" r:id="rId12"/>
    <p:sldId id="28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15" autoAdjust="0"/>
    <p:restoredTop sz="94672" autoAdjust="0"/>
  </p:normalViewPr>
  <p:slideViewPr>
    <p:cSldViewPr snapToGrid="0" snapToObjects="1">
      <p:cViewPr varScale="1">
        <p:scale>
          <a:sx n="115" d="100"/>
          <a:sy n="115" d="100"/>
        </p:scale>
        <p:origin x="138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14-Sep-21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14-Sep-21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C133265-C4C4-48FA-AF72-26243FEA7879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B9E0CD2-3425-4B61-B68D-0A846BEEBE24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A8173E-75A8-4EA2-9DC2-F80AAB12688E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78B11C3-E275-4068-9BF5-EA18455FE31D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4164814-9556-4DFD-9E93-3F3417054CC5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7F76C9D-B662-40DF-AD21-1E86FE4D2ACD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3E259FB-F013-404C-8465-2DB494DA8A1B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13BEA02-6B31-4FEB-91D3-556AA04E3DF6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B6D-5848-4015-B1E8-DE96CBFFB958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0439-1BA6-436A-9BE8-0ED4B9AA21FA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BF3E-ED0F-4E48-B9D8-E0F20CE7A28D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8408-2ABF-4B7F-8154-D34F93247D20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B2E1A-99D0-43D3-B05C-1ED803257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B1562-B549-4AB8-AB36-25C391E7D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2F0D4-F795-4FB7-A09D-45E2EDD92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F9571-FA9C-4F07-87CA-AECF5BCBBA0B}" type="datetime1">
              <a:rPr lang="en-US" smtClean="0"/>
              <a:t>14-Sep-21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16C7C-046E-4710-B22A-79FD39D74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AE9DF-D97A-43B9-A0D1-A9B0DABE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A0C90-A4F1-4A26-B272-2955CC934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310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5886-FD5D-4CEF-B846-2572BBB4EE6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2C26-71D9-404A-A052-B086F14C02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425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FAC5-6168-4E68-9594-6FDF18E547CE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B874A-D4F7-43EF-9B66-2D2D610ECFBF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2B662-B339-444B-BA01-387E96494AE5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FF25-B753-4238-BB41-F97CC6535F75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C43B-1644-4BF2-99F0-98AA5EB22CCF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C9F01-DE8D-4EF1-B05B-828156129A13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 smtClean="0"/>
              <a:t>PS Coupled-Bunch Feedback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1557FCE-24A4-4C3A-9980-6EE507204D34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Jan Paszkiewicz | Coupled-Bunch Feedback Status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PS </a:t>
            </a:r>
            <a:r>
              <a:rPr lang="en-US" dirty="0" smtClean="0"/>
              <a:t>Coupled-Bunch Feedback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Jan </a:t>
            </a:r>
            <a:r>
              <a:rPr lang="en-US" sz="1800" dirty="0" smtClean="0"/>
              <a:t>Paszkiewicz, Alexandre Lasheen, Ben Woolley, Heiko Damerau</a:t>
            </a:r>
            <a:endParaRPr lang="en-US" sz="1800" dirty="0"/>
          </a:p>
          <a:p>
            <a:pPr algn="l"/>
            <a:r>
              <a:rPr lang="en-US" sz="1800" dirty="0" smtClean="0"/>
              <a:t>15/09/2021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D672-8CCF-438F-B5DD-A067B4AA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3837"/>
            <a:ext cx="11376025" cy="1065742"/>
          </a:xfrm>
        </p:spPr>
        <p:txBody>
          <a:bodyPr/>
          <a:lstStyle/>
          <a:p>
            <a:r>
              <a:rPr lang="en-GB" dirty="0"/>
              <a:t>IIR Filter Coefficient Sweeping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C4E75-635D-4D1D-BB08-E0988FDFA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DF13-6C67-49A4-B764-DB875587FCA4}" type="datetime1">
              <a:rPr lang="en-GB" smtClean="0"/>
              <a:t>14/09/2021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C61CC-E0E3-44A9-966E-0F4BEAF36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2C26-71D9-404A-A052-B086F14C02FD}" type="slidenum">
              <a:rPr lang="en-GB" smtClean="0"/>
              <a:t>10</a:t>
            </a:fld>
            <a:endParaRPr lang="en-GB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5D7B1FD-9DF7-4A63-837A-6D6CE490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smtClean="0"/>
              <a:t>Jan Paszkiewicz | </a:t>
            </a:r>
            <a:r>
              <a:rPr lang="en-US" dirty="0"/>
              <a:t>PS Coupled-Bunch Feedback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238298" y="959491"/>
            <a:ext cx="8207433" cy="23564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Coefficient values from MATLAB vary with synchrotron frequency in a complex way.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Not enough FPGA resources to implement a separate function for each coefficient.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Use one function from FGC, then apply linear offset and scaling to obtain each coefficient.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Using (f</a:t>
            </a:r>
            <a:r>
              <a:rPr lang="en-GB" baseline="-25000" dirty="0"/>
              <a:t>s</a:t>
            </a:r>
            <a:r>
              <a:rPr lang="en-GB" dirty="0"/>
              <a:t> / f</a:t>
            </a:r>
            <a:r>
              <a:rPr lang="en-GB" baseline="-25000" dirty="0"/>
              <a:t>rev</a:t>
            </a:r>
            <a:r>
              <a:rPr lang="en-GB" dirty="0"/>
              <a:t>)</a:t>
            </a:r>
            <a:r>
              <a:rPr lang="en-GB" baseline="30000" dirty="0"/>
              <a:t>2 </a:t>
            </a:r>
            <a:r>
              <a:rPr lang="en-GB" dirty="0"/>
              <a:t>as the FGC function reproduces the notch frequencies exactly.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A04149E5-4EAE-4300-8B0D-C2921D88514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602" y="3429000"/>
            <a:ext cx="3630786" cy="2880000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CB223713-773D-44B7-80D9-09C787F7B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4692" y="494749"/>
            <a:ext cx="3378730" cy="2700000"/>
          </a:xfrm>
          <a:prstGeom prst="rect">
            <a:avLst/>
          </a:prstGeom>
        </p:spPr>
      </p:pic>
      <p:pic>
        <p:nvPicPr>
          <p:cNvPr id="16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9507CA5A-4DFC-45CC-BF76-9AD389EE7B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7218" y="3429000"/>
            <a:ext cx="3636644" cy="2880000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7D15E3A8-6D34-4404-BCB4-030076B47CA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4692" y="3429000"/>
            <a:ext cx="359900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52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D672-8CCF-438F-B5DD-A067B4AAB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for J-PARC Group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C4E75-635D-4D1D-BB08-E0988FDFA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DF13-6C67-49A4-B764-DB875587FCA4}" type="datetime1">
              <a:rPr lang="en-GB" smtClean="0"/>
              <a:t>14/09/2021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C61CC-E0E3-44A9-966E-0F4BEAF36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2C26-71D9-404A-A052-B086F14C02FD}" type="slidenum">
              <a:rPr lang="en-GB" smtClean="0"/>
              <a:t>11</a:t>
            </a:fld>
            <a:endParaRPr lang="en-GB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5D7B1FD-9DF7-4A63-837A-6D6CE490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PS Coupled-Bunch Feedback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407987" y="1202575"/>
            <a:ext cx="11065327" cy="33611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What are your experiences with your CBFB architecture? </a:t>
            </a:r>
            <a:endParaRPr lang="en-GB" sz="2000" dirty="0" smtClean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Tolerance to programmed synchrotron frequency function?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How easy is the system to tune, and how often does this need to be done?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Do you have any insights to help us choose a baseband filter?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 smtClean="0"/>
              <a:t>IIR filter proposed in this presentation vs. tracking CIC filter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 err="1" smtClean="0"/>
              <a:t>eg</a:t>
            </a:r>
            <a:r>
              <a:rPr lang="en-US" sz="1700" dirty="0" smtClean="0"/>
              <a:t>. : group delay, rejection of unwanted coupled-bunch modes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365882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87736-A7A2-485E-8D2C-1197872E1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27754"/>
            <a:ext cx="9378862" cy="764046"/>
          </a:xfrm>
        </p:spPr>
        <p:txBody>
          <a:bodyPr/>
          <a:lstStyle/>
          <a:p>
            <a:r>
              <a:rPr lang="en-GB" dirty="0" smtClean="0"/>
              <a:t>Summary of PS Coupled-Bunch </a:t>
            </a:r>
            <a:r>
              <a:rPr lang="en-GB" dirty="0"/>
              <a:t>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F5C50-F75E-45F5-B19C-3895A7BC60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0305" y="1091799"/>
            <a:ext cx="11130888" cy="2230713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Frequency-domain coupled-bunch feedback </a:t>
            </a:r>
            <a:r>
              <a:rPr lang="en-GB" sz="1800" dirty="0" smtClean="0"/>
              <a:t>system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 smtClean="0"/>
              <a:t>Mirroring </a:t>
            </a:r>
            <a:r>
              <a:rPr lang="en-GB" sz="1800" dirty="0"/>
              <a:t>of spectrum: USB of h20 → LSB of h1, etc</a:t>
            </a:r>
            <a:r>
              <a:rPr lang="en-GB" sz="1800" dirty="0" smtClean="0"/>
              <a:t>.</a:t>
            </a:r>
          </a:p>
          <a:p>
            <a:pPr marL="495300" lvl="1" indent="-171450">
              <a:spcBef>
                <a:spcPts val="0"/>
              </a:spcBef>
              <a:spcAft>
                <a:spcPts val="600"/>
              </a:spcAft>
            </a:pPr>
            <a:r>
              <a:rPr lang="en-US" dirty="0" err="1" smtClean="0"/>
              <a:t>Optimise</a:t>
            </a:r>
            <a:r>
              <a:rPr lang="en-US" dirty="0" smtClean="0"/>
              <a:t> frequency response of wideband longitudinal kicker cavity.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Central notch filter to remove </a:t>
            </a:r>
            <a:r>
              <a:rPr lang="en-US" sz="1800" dirty="0" err="1" smtClean="0"/>
              <a:t>frev</a:t>
            </a:r>
            <a:r>
              <a:rPr lang="en-US" sz="1800" dirty="0" smtClean="0"/>
              <a:t> harmonic.</a:t>
            </a:r>
            <a:endParaRPr lang="en-GB" sz="18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10 signal processing channels spread over </a:t>
            </a:r>
            <a:r>
              <a:rPr lang="en-GB" sz="1800" dirty="0" smtClean="0"/>
              <a:t>3 </a:t>
            </a:r>
            <a:r>
              <a:rPr lang="en-GB" sz="1800" dirty="0"/>
              <a:t>1TFB boards</a:t>
            </a:r>
            <a:r>
              <a:rPr lang="en-GB" sz="1800" dirty="0" smtClean="0"/>
              <a:t>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 smtClean="0"/>
              <a:t>Control </a:t>
            </a:r>
            <a:r>
              <a:rPr lang="en-GB" sz="1800" dirty="0"/>
              <a:t>of </a:t>
            </a:r>
            <a:r>
              <a:rPr lang="en-GB" sz="1800" dirty="0" smtClean="0"/>
              <a:t>feedback gains and excitation parameters with programmable functions.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Acquisition of baseband signals at 10 kHz sample rate.</a:t>
            </a: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A47E0-E536-4B99-9D55-CC686EC74CA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ECF078-0326-4736-A20F-4F723788AE55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930E3-3C8D-45DC-9068-13A7F8ACF37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PS Coupled-Bunch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CCB88-D84F-4BFD-90C4-6EA10F9C51B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73" y="3664587"/>
            <a:ext cx="5443249" cy="24908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658D14-E70E-4D01-A8F4-DABBA9AC7B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67" t="12618" r="25875" b="5517"/>
          <a:stretch/>
        </p:blipFill>
        <p:spPr>
          <a:xfrm>
            <a:off x="6027175" y="4288085"/>
            <a:ext cx="2717522" cy="18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F1714C-1EF4-4279-AAFF-23201053B8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42" t="13331" r="35208" b="7612"/>
          <a:stretch/>
        </p:blipFill>
        <p:spPr>
          <a:xfrm>
            <a:off x="9131150" y="4289600"/>
            <a:ext cx="2753063" cy="180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6B3952-E23E-48B1-AFB9-DC8BEF4D6D73}"/>
              </a:ext>
            </a:extLst>
          </p:cNvPr>
          <p:cNvSpPr txBox="1"/>
          <p:nvPr/>
        </p:nvSpPr>
        <p:spPr>
          <a:xfrm>
            <a:off x="6120445" y="3590778"/>
            <a:ext cx="253098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Magnitude response around f</a:t>
            </a:r>
            <a:r>
              <a:rPr lang="en-GB" sz="1600" baseline="-25000" dirty="0">
                <a:solidFill>
                  <a:schemeClr val="tx2"/>
                </a:solidFill>
              </a:rPr>
              <a:t>rev</a:t>
            </a:r>
            <a:r>
              <a:rPr lang="en-GB" sz="1600" dirty="0">
                <a:solidFill>
                  <a:schemeClr val="tx2"/>
                </a:solidFill>
              </a:rPr>
              <a:t> harmonic: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289A3F-EDFC-4F7E-81C7-52B533E05DFD}"/>
              </a:ext>
            </a:extLst>
          </p:cNvPr>
          <p:cNvSpPr txBox="1"/>
          <p:nvPr/>
        </p:nvSpPr>
        <p:spPr>
          <a:xfrm>
            <a:off x="9468122" y="3590778"/>
            <a:ext cx="207911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Phase response:</a:t>
            </a:r>
          </a:p>
          <a:p>
            <a:pPr algn="ctr"/>
            <a:r>
              <a:rPr lang="en-GB" sz="1600" dirty="0">
                <a:solidFill>
                  <a:schemeClr val="tx2"/>
                </a:solidFill>
              </a:rPr>
              <a:t>180° step at centre</a:t>
            </a:r>
            <a:r>
              <a:rPr lang="en-GB" sz="1600" dirty="0" smtClean="0">
                <a:solidFill>
                  <a:schemeClr val="tx2"/>
                </a:solidFill>
              </a:rPr>
              <a:t>.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76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40206-A515-43C0-9334-C16627D51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DSP Channel Block Diagram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528E43-C534-4072-B735-FAC44B5C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DDC8-459B-431D-AB81-8A067AC4017F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D84D7-0105-4CF3-B6B2-E46EA7C1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3F656ED-63AC-4907-98E3-A8196D3536C0}"/>
              </a:ext>
            </a:extLst>
          </p:cNvPr>
          <p:cNvCxnSpPr>
            <a:cxnSpLocks/>
          </p:cNvCxnSpPr>
          <p:nvPr/>
        </p:nvCxnSpPr>
        <p:spPr>
          <a:xfrm>
            <a:off x="1472972" y="2729237"/>
            <a:ext cx="0" cy="325383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D530949-3829-45CF-ABE0-F8BC8C8F5CCC}"/>
              </a:ext>
            </a:extLst>
          </p:cNvPr>
          <p:cNvGrpSpPr/>
          <p:nvPr/>
        </p:nvGrpSpPr>
        <p:grpSpPr>
          <a:xfrm>
            <a:off x="3819136" y="1840119"/>
            <a:ext cx="1018880" cy="889116"/>
            <a:chOff x="3384061" y="3270887"/>
            <a:chExt cx="1018880" cy="637310"/>
          </a:xfrm>
          <a:gradFill>
            <a:gsLst>
              <a:gs pos="100000">
                <a:srgbClr val="92D050"/>
              </a:gs>
              <a:gs pos="0">
                <a:srgbClr val="00B0F0"/>
              </a:gs>
            </a:gsLst>
            <a:lin ang="0" scaled="1"/>
          </a:gradFill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1BE98D0-AD09-4AD7-B6F7-5BC4DEF50480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6474FBB-2DCD-4D71-B645-38442698304A}"/>
                </a:ext>
              </a:extLst>
            </p:cNvPr>
            <p:cNvSpPr txBox="1"/>
            <p:nvPr/>
          </p:nvSpPr>
          <p:spPr>
            <a:xfrm>
              <a:off x="3407354" y="3365791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↓</a:t>
              </a:r>
              <a:r>
                <a:rPr lang="en-GB" sz="2000" b="1" dirty="0">
                  <a:solidFill>
                    <a:schemeClr val="tx2"/>
                  </a:solidFill>
                </a:rPr>
                <a:t>4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139380F-B46A-4AD4-9609-F7B302F5014E}"/>
              </a:ext>
            </a:extLst>
          </p:cNvPr>
          <p:cNvGrpSpPr/>
          <p:nvPr/>
        </p:nvGrpSpPr>
        <p:grpSpPr>
          <a:xfrm>
            <a:off x="2204582" y="1828681"/>
            <a:ext cx="1341115" cy="889116"/>
            <a:chOff x="3267926" y="2510508"/>
            <a:chExt cx="1065833" cy="637310"/>
          </a:xfrm>
          <a:solidFill>
            <a:srgbClr val="00B0F0"/>
          </a:solidFill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2A0C4A4-B468-4737-9FDC-6646EDC00DDD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B858243-A262-4930-A46C-44AA3B18C5B2}"/>
                </a:ext>
              </a:extLst>
            </p:cNvPr>
            <p:cNvSpPr txBox="1"/>
            <p:nvPr/>
          </p:nvSpPr>
          <p:spPr>
            <a:xfrm>
              <a:off x="3368164" y="2630613"/>
              <a:ext cx="850730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1</a:t>
              </a:r>
              <a:r>
                <a:rPr lang="en-GB" b="1" baseline="30000" dirty="0">
                  <a:solidFill>
                    <a:schemeClr val="tx2"/>
                  </a:solidFill>
                </a:rPr>
                <a:t>st</a:t>
              </a:r>
              <a:r>
                <a:rPr lang="en-GB" b="1" dirty="0">
                  <a:solidFill>
                    <a:schemeClr val="tx2"/>
                  </a:solidFill>
                </a:rPr>
                <a:t> order IIR LPF</a:t>
              </a: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84CCB2BC-0893-4A1A-A8D7-136C134E01BD}"/>
              </a:ext>
            </a:extLst>
          </p:cNvPr>
          <p:cNvSpPr txBox="1"/>
          <p:nvPr/>
        </p:nvSpPr>
        <p:spPr>
          <a:xfrm>
            <a:off x="55271" y="1972520"/>
            <a:ext cx="74942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Cavity return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9CD970B-2548-47DC-A555-FF2994004237}"/>
              </a:ext>
            </a:extLst>
          </p:cNvPr>
          <p:cNvSpPr txBox="1"/>
          <p:nvPr/>
        </p:nvSpPr>
        <p:spPr>
          <a:xfrm>
            <a:off x="11677038" y="3483246"/>
            <a:ext cx="4659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Out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6CD77E3-8855-4C37-BDA3-C3A595294864}"/>
              </a:ext>
            </a:extLst>
          </p:cNvPr>
          <p:cNvSpPr txBox="1"/>
          <p:nvPr/>
        </p:nvSpPr>
        <p:spPr>
          <a:xfrm>
            <a:off x="795522" y="3086173"/>
            <a:ext cx="13258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h</a:t>
            </a:r>
            <a:r>
              <a:rPr lang="en-GB" b="1" baseline="-25000" dirty="0">
                <a:solidFill>
                  <a:schemeClr val="tx2"/>
                </a:solidFill>
              </a:rPr>
              <a:t>out </a:t>
            </a:r>
            <a:r>
              <a:rPr lang="en-GB" dirty="0">
                <a:solidFill>
                  <a:schemeClr val="tx2"/>
                </a:solidFill>
              </a:rPr>
              <a:t>register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3F14D5F-CC0E-4DEA-8F76-407265C0B9CC}"/>
              </a:ext>
            </a:extLst>
          </p:cNvPr>
          <p:cNvGrpSpPr/>
          <p:nvPr/>
        </p:nvGrpSpPr>
        <p:grpSpPr>
          <a:xfrm>
            <a:off x="6853672" y="1834579"/>
            <a:ext cx="1018880" cy="889116"/>
            <a:chOff x="3384061" y="3270887"/>
            <a:chExt cx="1018880" cy="637310"/>
          </a:xfrm>
          <a:gradFill>
            <a:gsLst>
              <a:gs pos="0">
                <a:srgbClr val="92D050"/>
              </a:gs>
              <a:gs pos="100000">
                <a:srgbClr val="00B0F0"/>
              </a:gs>
            </a:gsLst>
            <a:lin ang="0" scaled="1"/>
          </a:gradFill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E2C46A10-4554-42D2-AE5A-2CBBCD49BBD8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E729A79-B5BD-411D-B472-75B506F0BBC7}"/>
                </a:ext>
              </a:extLst>
            </p:cNvPr>
            <p:cNvSpPr txBox="1"/>
            <p:nvPr/>
          </p:nvSpPr>
          <p:spPr>
            <a:xfrm>
              <a:off x="3409060" y="3362534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↑</a:t>
              </a:r>
              <a:r>
                <a:rPr lang="en-GB" sz="2000" b="1" dirty="0">
                  <a:solidFill>
                    <a:schemeClr val="tx2"/>
                  </a:solidFill>
                </a:rPr>
                <a:t>4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FE1D27E-249E-47FB-B468-0DDC4A0A1E05}"/>
              </a:ext>
            </a:extLst>
          </p:cNvPr>
          <p:cNvGrpSpPr/>
          <p:nvPr/>
        </p:nvGrpSpPr>
        <p:grpSpPr>
          <a:xfrm>
            <a:off x="5215510" y="1838296"/>
            <a:ext cx="1224561" cy="890941"/>
            <a:chOff x="3384060" y="3270887"/>
            <a:chExt cx="1224561" cy="616525"/>
          </a:xfrm>
          <a:solidFill>
            <a:srgbClr val="92D050"/>
          </a:solidFill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8143D3FE-1EEB-4E2A-80E6-82FEB3186466}"/>
                </a:ext>
              </a:extLst>
            </p:cNvPr>
            <p:cNvSpPr/>
            <p:nvPr/>
          </p:nvSpPr>
          <p:spPr>
            <a:xfrm>
              <a:off x="3384060" y="3270887"/>
              <a:ext cx="1224561" cy="616525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37059B80-8EFF-4EDF-872B-7960065A1AB7}"/>
                </a:ext>
              </a:extLst>
            </p:cNvPr>
            <p:cNvSpPr txBox="1"/>
            <p:nvPr/>
          </p:nvSpPr>
          <p:spPr>
            <a:xfrm>
              <a:off x="3418935" y="3379875"/>
              <a:ext cx="1157636" cy="38336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Complex multiply</a:t>
              </a:r>
            </a:p>
          </p:txBody>
        </p:sp>
      </p:grp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2E18173-2BAD-4802-A866-481F6F93327B}"/>
              </a:ext>
            </a:extLst>
          </p:cNvPr>
          <p:cNvCxnSpPr>
            <a:cxnSpLocks/>
          </p:cNvCxnSpPr>
          <p:nvPr/>
        </p:nvCxnSpPr>
        <p:spPr>
          <a:xfrm>
            <a:off x="828594" y="2259575"/>
            <a:ext cx="250649" cy="7678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B2743C2-A7CF-4D05-A8F0-98E8B0C38FF7}"/>
              </a:ext>
            </a:extLst>
          </p:cNvPr>
          <p:cNvGrpSpPr/>
          <p:nvPr/>
        </p:nvGrpSpPr>
        <p:grpSpPr>
          <a:xfrm>
            <a:off x="1065419" y="1820317"/>
            <a:ext cx="840593" cy="889116"/>
            <a:chOff x="3267926" y="2510508"/>
            <a:chExt cx="1065833" cy="637310"/>
          </a:xfrm>
          <a:solidFill>
            <a:srgbClr val="00B0F0"/>
          </a:solidFill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8E14907-9B17-48B2-9DC3-B335524DDD1E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34AD0287-3EA8-4615-A6EE-661F8F3CF460}"/>
                </a:ext>
              </a:extLst>
            </p:cNvPr>
            <p:cNvSpPr txBox="1"/>
            <p:nvPr/>
          </p:nvSpPr>
          <p:spPr>
            <a:xfrm>
              <a:off x="3368165" y="2630613"/>
              <a:ext cx="871387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IQ conv.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514B8AB-30B6-4E1B-BEE7-2ABBAD1C2845}"/>
              </a:ext>
            </a:extLst>
          </p:cNvPr>
          <p:cNvGrpSpPr/>
          <p:nvPr/>
        </p:nvGrpSpPr>
        <p:grpSpPr>
          <a:xfrm>
            <a:off x="1917108" y="2112882"/>
            <a:ext cx="287430" cy="279761"/>
            <a:chOff x="2706931" y="2106262"/>
            <a:chExt cx="403860" cy="279761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2FC4A52-C5BF-4199-A7B8-5DA0E391C7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301A03F6-CA0B-439E-A478-07F5858537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BB5C9B0-70DA-4D2B-A0E8-E504A9A494E4}"/>
              </a:ext>
            </a:extLst>
          </p:cNvPr>
          <p:cNvGrpSpPr/>
          <p:nvPr/>
        </p:nvGrpSpPr>
        <p:grpSpPr>
          <a:xfrm>
            <a:off x="3548997" y="2118704"/>
            <a:ext cx="264550" cy="279761"/>
            <a:chOff x="2706931" y="2106262"/>
            <a:chExt cx="403860" cy="279761"/>
          </a:xfrm>
        </p:grpSpPr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15241203-8A6E-4B7A-8B07-67A3C888D2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BCFB4D60-3C08-4542-807B-523F5C9486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792CA4E1-FA43-4ED2-B87E-7F751C33D2A5}"/>
              </a:ext>
            </a:extLst>
          </p:cNvPr>
          <p:cNvGrpSpPr/>
          <p:nvPr/>
        </p:nvGrpSpPr>
        <p:grpSpPr>
          <a:xfrm>
            <a:off x="4842479" y="2133656"/>
            <a:ext cx="403860" cy="279761"/>
            <a:chOff x="2706931" y="2106262"/>
            <a:chExt cx="403860" cy="279761"/>
          </a:xfrm>
        </p:grpSpPr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D658D1F4-7370-41A1-A7D0-15CB110AFD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F0694524-D774-4C64-B0CC-1D2D84CDDA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D40AC70A-1445-4A28-9FAA-1E329C61D3EE}"/>
              </a:ext>
            </a:extLst>
          </p:cNvPr>
          <p:cNvGrpSpPr/>
          <p:nvPr/>
        </p:nvGrpSpPr>
        <p:grpSpPr>
          <a:xfrm>
            <a:off x="6453986" y="2142812"/>
            <a:ext cx="403860" cy="279761"/>
            <a:chOff x="2706931" y="2106262"/>
            <a:chExt cx="403860" cy="279761"/>
          </a:xfrm>
        </p:grpSpPr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B16457E3-12B3-4143-BBD7-4190D2A51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9BD2B6B0-3692-46AD-B618-0D3A2756D3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73CA7667-BD41-4BE1-A2FD-EEF00287DCB4}"/>
              </a:ext>
            </a:extLst>
          </p:cNvPr>
          <p:cNvGrpSpPr/>
          <p:nvPr/>
        </p:nvGrpSpPr>
        <p:grpSpPr>
          <a:xfrm rot="5400000">
            <a:off x="5331800" y="1539516"/>
            <a:ext cx="403861" cy="174467"/>
            <a:chOff x="2706931" y="2211556"/>
            <a:chExt cx="403861" cy="174467"/>
          </a:xfrm>
        </p:grpSpPr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5C104EAC-C64E-451D-91E9-C0B7BF5060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6" y="2211556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4433D588-7126-44D7-8C53-99235AB217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6" name="TextBox 165">
            <a:extLst>
              <a:ext uri="{FF2B5EF4-FFF2-40B4-BE49-F238E27FC236}">
                <a16:creationId xmlns:a16="http://schemas.microsoft.com/office/drawing/2014/main" id="{5662CFFD-3C9B-489F-8906-3F1116358336}"/>
              </a:ext>
            </a:extLst>
          </p:cNvPr>
          <p:cNvSpPr txBox="1"/>
          <p:nvPr/>
        </p:nvSpPr>
        <p:spPr>
          <a:xfrm>
            <a:off x="4211113" y="1104195"/>
            <a:ext cx="15165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Complex gain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29CF664D-9168-4A58-8EA3-595967583817}"/>
              </a:ext>
            </a:extLst>
          </p:cNvPr>
          <p:cNvSpPr txBox="1"/>
          <p:nvPr/>
        </p:nvSpPr>
        <p:spPr>
          <a:xfrm>
            <a:off x="6053408" y="1116301"/>
            <a:ext cx="16199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Bit shift register</a:t>
            </a: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AB25C1FE-DFBD-4666-9A84-845660B36EDF}"/>
              </a:ext>
            </a:extLst>
          </p:cNvPr>
          <p:cNvCxnSpPr>
            <a:cxnSpLocks/>
          </p:cNvCxnSpPr>
          <p:nvPr/>
        </p:nvCxnSpPr>
        <p:spPr>
          <a:xfrm rot="5400000" flipV="1">
            <a:off x="6034345" y="1620327"/>
            <a:ext cx="396266" cy="3715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029FE2D-0CBC-4DBE-8B13-3C38FFB918F7}"/>
              </a:ext>
            </a:extLst>
          </p:cNvPr>
          <p:cNvCxnSpPr>
            <a:cxnSpLocks/>
          </p:cNvCxnSpPr>
          <p:nvPr/>
        </p:nvCxnSpPr>
        <p:spPr>
          <a:xfrm>
            <a:off x="1255789" y="5293111"/>
            <a:ext cx="0" cy="325383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87F846A-D7A7-46E8-86C6-1D7BD0C45863}"/>
              </a:ext>
            </a:extLst>
          </p:cNvPr>
          <p:cNvGrpSpPr/>
          <p:nvPr/>
        </p:nvGrpSpPr>
        <p:grpSpPr>
          <a:xfrm>
            <a:off x="3820297" y="4398230"/>
            <a:ext cx="1018880" cy="889116"/>
            <a:chOff x="3384061" y="3270887"/>
            <a:chExt cx="1018880" cy="637310"/>
          </a:xfrm>
          <a:gradFill>
            <a:gsLst>
              <a:gs pos="0">
                <a:srgbClr val="00B0F0"/>
              </a:gs>
              <a:gs pos="100000">
                <a:srgbClr val="FFC000"/>
              </a:gs>
            </a:gsLst>
            <a:lin ang="0" scaled="1"/>
          </a:gradFill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F3B88C5-D8A4-4599-881F-EB955F407C42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DB8837D-C5A4-414A-98EF-3217F5BB6751}"/>
                </a:ext>
              </a:extLst>
            </p:cNvPr>
            <p:cNvSpPr txBox="1"/>
            <p:nvPr/>
          </p:nvSpPr>
          <p:spPr>
            <a:xfrm>
              <a:off x="3407354" y="3365791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↓</a:t>
              </a:r>
              <a:r>
                <a:rPr lang="en-GB" sz="2000" b="1" dirty="0">
                  <a:solidFill>
                    <a:schemeClr val="tx2"/>
                  </a:solidFill>
                </a:rPr>
                <a:t>64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4746EF7-3A65-414B-9886-67EED0D9D976}"/>
              </a:ext>
            </a:extLst>
          </p:cNvPr>
          <p:cNvGrpSpPr/>
          <p:nvPr/>
        </p:nvGrpSpPr>
        <p:grpSpPr>
          <a:xfrm>
            <a:off x="2205743" y="4386792"/>
            <a:ext cx="1341115" cy="889116"/>
            <a:chOff x="3267926" y="2510508"/>
            <a:chExt cx="1065833" cy="637310"/>
          </a:xfrm>
          <a:solidFill>
            <a:srgbClr val="00B0F0"/>
          </a:solidFill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9DCFC67-39BC-4E31-BFCA-DCC88AA291E7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AE845D7-9D05-4B4A-A066-0403C541AE38}"/>
                </a:ext>
              </a:extLst>
            </p:cNvPr>
            <p:cNvSpPr txBox="1"/>
            <p:nvPr/>
          </p:nvSpPr>
          <p:spPr>
            <a:xfrm>
              <a:off x="3368164" y="2630613"/>
              <a:ext cx="850730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1</a:t>
              </a:r>
              <a:r>
                <a:rPr lang="en-GB" b="1" baseline="30000" dirty="0">
                  <a:solidFill>
                    <a:schemeClr val="tx2"/>
                  </a:solidFill>
                </a:rPr>
                <a:t>st</a:t>
              </a:r>
              <a:r>
                <a:rPr lang="en-GB" b="1" dirty="0">
                  <a:solidFill>
                    <a:schemeClr val="tx2"/>
                  </a:solidFill>
                </a:rPr>
                <a:t> order IIR HPF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C0A94D06-DE7A-44A5-96C5-C89D30954792}"/>
              </a:ext>
            </a:extLst>
          </p:cNvPr>
          <p:cNvSpPr txBox="1"/>
          <p:nvPr/>
        </p:nvSpPr>
        <p:spPr>
          <a:xfrm>
            <a:off x="86402" y="4692401"/>
            <a:ext cx="749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Beam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0413D99-DBBD-4B2D-9FD3-68DDB6152396}"/>
              </a:ext>
            </a:extLst>
          </p:cNvPr>
          <p:cNvSpPr txBox="1"/>
          <p:nvPr/>
        </p:nvSpPr>
        <p:spPr>
          <a:xfrm>
            <a:off x="214218" y="5631003"/>
            <a:ext cx="12442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err="1">
                <a:solidFill>
                  <a:schemeClr val="tx2"/>
                </a:solidFill>
              </a:rPr>
              <a:t>h</a:t>
            </a:r>
            <a:r>
              <a:rPr lang="en-GB" b="1" baseline="-25000" dirty="0" err="1">
                <a:solidFill>
                  <a:schemeClr val="tx2"/>
                </a:solidFill>
              </a:rPr>
              <a:t>in</a:t>
            </a:r>
            <a:r>
              <a:rPr lang="en-GB" b="1" baseline="-25000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register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871ACCC-7062-43C2-9603-FC94EAADFEDA}"/>
              </a:ext>
            </a:extLst>
          </p:cNvPr>
          <p:cNvGrpSpPr/>
          <p:nvPr/>
        </p:nvGrpSpPr>
        <p:grpSpPr>
          <a:xfrm>
            <a:off x="8023052" y="4411590"/>
            <a:ext cx="1018880" cy="889116"/>
            <a:chOff x="3384061" y="3270887"/>
            <a:chExt cx="1018880" cy="637310"/>
          </a:xfrm>
          <a:gradFill>
            <a:gsLst>
              <a:gs pos="100000">
                <a:srgbClr val="00B0F0"/>
              </a:gs>
              <a:gs pos="0">
                <a:srgbClr val="FFC000"/>
              </a:gs>
            </a:gsLst>
            <a:lin ang="0" scaled="1"/>
          </a:gradFill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74F71C0-8CE3-456A-A8B6-3988142C7B30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58B3375-5877-4284-9FEB-AEF3428362CA}"/>
                </a:ext>
              </a:extLst>
            </p:cNvPr>
            <p:cNvSpPr txBox="1"/>
            <p:nvPr/>
          </p:nvSpPr>
          <p:spPr>
            <a:xfrm>
              <a:off x="3409060" y="3362534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↑</a:t>
              </a:r>
              <a:r>
                <a:rPr lang="en-GB" sz="2000" b="1" dirty="0">
                  <a:solidFill>
                    <a:schemeClr val="tx2"/>
                  </a:solidFill>
                </a:rPr>
                <a:t>64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2EF9BFE-9DD9-42DB-A255-3B93CB7A3580}"/>
              </a:ext>
            </a:extLst>
          </p:cNvPr>
          <p:cNvGrpSpPr/>
          <p:nvPr/>
        </p:nvGrpSpPr>
        <p:grpSpPr>
          <a:xfrm>
            <a:off x="5216671" y="4396407"/>
            <a:ext cx="1224561" cy="890941"/>
            <a:chOff x="3384060" y="3270887"/>
            <a:chExt cx="1224561" cy="616525"/>
          </a:xfrm>
          <a:solidFill>
            <a:srgbClr val="FFC000"/>
          </a:solidFill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C389564-DD38-4015-A95A-28D605462440}"/>
                </a:ext>
              </a:extLst>
            </p:cNvPr>
            <p:cNvSpPr/>
            <p:nvPr/>
          </p:nvSpPr>
          <p:spPr>
            <a:xfrm>
              <a:off x="3384060" y="3270887"/>
              <a:ext cx="1224561" cy="616525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FB18D9A-1919-470C-936E-5948853E9920}"/>
                </a:ext>
              </a:extLst>
            </p:cNvPr>
            <p:cNvSpPr txBox="1"/>
            <p:nvPr/>
          </p:nvSpPr>
          <p:spPr>
            <a:xfrm>
              <a:off x="3418935" y="3379875"/>
              <a:ext cx="1157636" cy="38336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Complex multiply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F76709A-B959-49E9-B07B-3737AFD5C679}"/>
              </a:ext>
            </a:extLst>
          </p:cNvPr>
          <p:cNvGrpSpPr/>
          <p:nvPr/>
        </p:nvGrpSpPr>
        <p:grpSpPr>
          <a:xfrm>
            <a:off x="1062051" y="4384191"/>
            <a:ext cx="840593" cy="889116"/>
            <a:chOff x="3267926" y="2510508"/>
            <a:chExt cx="1065833" cy="637310"/>
          </a:xfrm>
          <a:solidFill>
            <a:srgbClr val="00B0F0"/>
          </a:solidFill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AE1356C0-07F2-48AD-A2B8-774557BB229E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97AC300-9636-4A32-A729-87F7772FD8C6}"/>
                </a:ext>
              </a:extLst>
            </p:cNvPr>
            <p:cNvSpPr txBox="1"/>
            <p:nvPr/>
          </p:nvSpPr>
          <p:spPr>
            <a:xfrm>
              <a:off x="3368165" y="2630613"/>
              <a:ext cx="871387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IQ conv.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9EDD154-7074-484C-B6E6-F0DA0EF8AAD1}"/>
              </a:ext>
            </a:extLst>
          </p:cNvPr>
          <p:cNvGrpSpPr/>
          <p:nvPr/>
        </p:nvGrpSpPr>
        <p:grpSpPr>
          <a:xfrm>
            <a:off x="1918269" y="4670993"/>
            <a:ext cx="287430" cy="279761"/>
            <a:chOff x="2706931" y="2106262"/>
            <a:chExt cx="403860" cy="279761"/>
          </a:xfrm>
        </p:grpSpPr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C18839F6-D31A-4301-8F86-A2BEAB0728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2CCB6536-219B-4EDD-ACE0-A2433B71FE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7E4E802-7A25-4CC7-AC83-1A6E6E7F39D3}"/>
              </a:ext>
            </a:extLst>
          </p:cNvPr>
          <p:cNvGrpSpPr/>
          <p:nvPr/>
        </p:nvGrpSpPr>
        <p:grpSpPr>
          <a:xfrm>
            <a:off x="3550158" y="4676815"/>
            <a:ext cx="264550" cy="279761"/>
            <a:chOff x="2706931" y="2106262"/>
            <a:chExt cx="403860" cy="279761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1A62DB89-E9CB-4197-B3A1-CBF839CC4A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DD10AEA1-2097-4B5A-9F98-1819BA6411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6AD3F78-D8B3-48D9-928B-FDC26E0D65FD}"/>
              </a:ext>
            </a:extLst>
          </p:cNvPr>
          <p:cNvGrpSpPr/>
          <p:nvPr/>
        </p:nvGrpSpPr>
        <p:grpSpPr>
          <a:xfrm>
            <a:off x="4843640" y="4691767"/>
            <a:ext cx="403860" cy="279761"/>
            <a:chOff x="2706931" y="2106262"/>
            <a:chExt cx="403860" cy="279761"/>
          </a:xfrm>
        </p:grpSpPr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32E80D23-8118-4E7E-8847-67BB30930F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7A3CC7D4-CFF3-4B64-B796-B8C06D777D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3A1A438-8742-46E2-8D18-BC17A4005855}"/>
              </a:ext>
            </a:extLst>
          </p:cNvPr>
          <p:cNvGrpSpPr/>
          <p:nvPr/>
        </p:nvGrpSpPr>
        <p:grpSpPr>
          <a:xfrm>
            <a:off x="6455148" y="4700923"/>
            <a:ext cx="261816" cy="279761"/>
            <a:chOff x="2706931" y="2106262"/>
            <a:chExt cx="403860" cy="279761"/>
          </a:xfrm>
        </p:grpSpPr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5CB0FCDB-FCFB-47BA-A93D-0AE85CE3E0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74E27DD-B03E-4094-BE17-9DA804429EF2}"/>
              </a:ext>
            </a:extLst>
          </p:cNvPr>
          <p:cNvGrpSpPr/>
          <p:nvPr/>
        </p:nvGrpSpPr>
        <p:grpSpPr>
          <a:xfrm rot="16200000" flipV="1">
            <a:off x="5328085" y="5407808"/>
            <a:ext cx="403861" cy="174467"/>
            <a:chOff x="2706931" y="2211556"/>
            <a:chExt cx="403861" cy="174467"/>
          </a:xfrm>
        </p:grpSpPr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E3BF8F4E-E6A8-4C65-9DE6-50D8F39E6F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6" y="2211556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405D3223-5E53-4EF1-8A82-211F7924A3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522CA265-9536-487D-A15B-A9A601F9969E}"/>
              </a:ext>
            </a:extLst>
          </p:cNvPr>
          <p:cNvSpPr txBox="1"/>
          <p:nvPr/>
        </p:nvSpPr>
        <p:spPr>
          <a:xfrm>
            <a:off x="4320145" y="5691586"/>
            <a:ext cx="15165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Complex gain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492AAEE-3B32-41B9-8634-A8F5E59FB86C}"/>
              </a:ext>
            </a:extLst>
          </p:cNvPr>
          <p:cNvSpPr txBox="1"/>
          <p:nvPr/>
        </p:nvSpPr>
        <p:spPr>
          <a:xfrm>
            <a:off x="4471791" y="5993584"/>
            <a:ext cx="162739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Bit shift register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9E578441-D6C3-4D91-A1E2-7D50E26F0E30}"/>
              </a:ext>
            </a:extLst>
          </p:cNvPr>
          <p:cNvCxnSpPr>
            <a:cxnSpLocks/>
          </p:cNvCxnSpPr>
          <p:nvPr/>
        </p:nvCxnSpPr>
        <p:spPr>
          <a:xfrm flipH="1" flipV="1">
            <a:off x="5892530" y="5303399"/>
            <a:ext cx="3718" cy="690185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F5742E76-EAB8-4248-B0B1-68A82B5D2A32}"/>
              </a:ext>
            </a:extLst>
          </p:cNvPr>
          <p:cNvCxnSpPr>
            <a:cxnSpLocks/>
          </p:cNvCxnSpPr>
          <p:nvPr/>
        </p:nvCxnSpPr>
        <p:spPr>
          <a:xfrm>
            <a:off x="1703890" y="5304751"/>
            <a:ext cx="0" cy="635459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E95FDC42-39E7-400D-B324-8462B36EC161}"/>
              </a:ext>
            </a:extLst>
          </p:cNvPr>
          <p:cNvSpPr txBox="1"/>
          <p:nvPr/>
        </p:nvSpPr>
        <p:spPr>
          <a:xfrm>
            <a:off x="8288" y="5987466"/>
            <a:ext cx="25020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Sideband swap register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113CF752-6E5C-4118-9BFE-1F06C7529D34}"/>
              </a:ext>
            </a:extLst>
          </p:cNvPr>
          <p:cNvGrpSpPr/>
          <p:nvPr/>
        </p:nvGrpSpPr>
        <p:grpSpPr>
          <a:xfrm>
            <a:off x="5640833" y="3267610"/>
            <a:ext cx="1018880" cy="889116"/>
            <a:chOff x="3384061" y="3270887"/>
            <a:chExt cx="1018880" cy="637310"/>
          </a:xfrm>
          <a:gradFill>
            <a:gsLst>
              <a:gs pos="100000">
                <a:srgbClr val="FF0000"/>
              </a:gs>
              <a:gs pos="0">
                <a:srgbClr val="FFC000"/>
              </a:gs>
            </a:gsLst>
            <a:lin ang="0" scaled="1"/>
          </a:gradFill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83CDB9F-C5EF-4F59-8302-FEB9AFFC21BF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B6C24696-F9DF-4424-AEB5-0C4BC797B0DD}"/>
                </a:ext>
              </a:extLst>
            </p:cNvPr>
            <p:cNvSpPr txBox="1"/>
            <p:nvPr/>
          </p:nvSpPr>
          <p:spPr>
            <a:xfrm>
              <a:off x="3407354" y="3365791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↓</a:t>
              </a:r>
              <a:r>
                <a:rPr lang="en-GB" sz="2000" b="1" dirty="0">
                  <a:solidFill>
                    <a:schemeClr val="tx2"/>
                  </a:solidFill>
                </a:rPr>
                <a:t>50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7990237-8028-48B2-B5E8-83EBB9EA706C}"/>
              </a:ext>
            </a:extLst>
          </p:cNvPr>
          <p:cNvGrpSpPr/>
          <p:nvPr/>
        </p:nvGrpSpPr>
        <p:grpSpPr>
          <a:xfrm>
            <a:off x="4954246" y="3573506"/>
            <a:ext cx="709880" cy="276047"/>
            <a:chOff x="2714525" y="2106262"/>
            <a:chExt cx="396266" cy="276047"/>
          </a:xfrm>
        </p:grpSpPr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EA4B5AAC-DFF9-4BF7-9B66-E28CA46942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6625C8DB-F569-42FD-B741-D8A79DDFF603}"/>
                </a:ext>
              </a:extLst>
            </p:cNvPr>
            <p:cNvCxnSpPr>
              <a:cxnSpLocks/>
            </p:cNvCxnSpPr>
            <p:nvPr/>
          </p:nvCxnSpPr>
          <p:spPr>
            <a:xfrm>
              <a:off x="2776527" y="2382309"/>
              <a:ext cx="326670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175A67-1126-48DB-82A0-CD0CE609DAB5}"/>
              </a:ext>
            </a:extLst>
          </p:cNvPr>
          <p:cNvCxnSpPr>
            <a:cxnSpLocks/>
          </p:cNvCxnSpPr>
          <p:nvPr/>
        </p:nvCxnSpPr>
        <p:spPr>
          <a:xfrm flipV="1">
            <a:off x="4954247" y="3559419"/>
            <a:ext cx="0" cy="1117397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A2A4601-654C-4107-B66A-45B0FF123933}"/>
              </a:ext>
            </a:extLst>
          </p:cNvPr>
          <p:cNvCxnSpPr>
            <a:cxnSpLocks/>
          </p:cNvCxnSpPr>
          <p:nvPr/>
        </p:nvCxnSpPr>
        <p:spPr>
          <a:xfrm flipV="1">
            <a:off x="5065318" y="3839180"/>
            <a:ext cx="0" cy="113234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E45D546D-DA57-4E8B-BCFB-0DE926834FE5}"/>
              </a:ext>
            </a:extLst>
          </p:cNvPr>
          <p:cNvSpPr/>
          <p:nvPr/>
        </p:nvSpPr>
        <p:spPr>
          <a:xfrm>
            <a:off x="5342002" y="2828241"/>
            <a:ext cx="2981836" cy="1469325"/>
          </a:xfrm>
          <a:prstGeom prst="rect">
            <a:avLst/>
          </a:prstGeom>
          <a:noFill/>
          <a:ln w="38100">
            <a:prstDash val="dash"/>
            <a:extLst>
              <a:ext uri="{C807C97D-BFC1-408E-A445-0C87EB9F89A2}">
                <ask:lineSketchStyleProps xmlns:ask="http://schemas.microsoft.com/office/drawing/2018/sketchyshapes" xmlns="" sd="4054639518">
                  <a:custGeom>
                    <a:avLst/>
                    <a:gdLst>
                      <a:gd name="connsiteX0" fmla="*/ 0 w 2804611"/>
                      <a:gd name="connsiteY0" fmla="*/ 0 h 1176034"/>
                      <a:gd name="connsiteX1" fmla="*/ 532876 w 2804611"/>
                      <a:gd name="connsiteY1" fmla="*/ 0 h 1176034"/>
                      <a:gd name="connsiteX2" fmla="*/ 1065752 w 2804611"/>
                      <a:gd name="connsiteY2" fmla="*/ 0 h 1176034"/>
                      <a:gd name="connsiteX3" fmla="*/ 1542536 w 2804611"/>
                      <a:gd name="connsiteY3" fmla="*/ 0 h 1176034"/>
                      <a:gd name="connsiteX4" fmla="*/ 2159550 w 2804611"/>
                      <a:gd name="connsiteY4" fmla="*/ 0 h 1176034"/>
                      <a:gd name="connsiteX5" fmla="*/ 2804611 w 2804611"/>
                      <a:gd name="connsiteY5" fmla="*/ 0 h 1176034"/>
                      <a:gd name="connsiteX6" fmla="*/ 2804611 w 2804611"/>
                      <a:gd name="connsiteY6" fmla="*/ 552736 h 1176034"/>
                      <a:gd name="connsiteX7" fmla="*/ 2804611 w 2804611"/>
                      <a:gd name="connsiteY7" fmla="*/ 1176034 h 1176034"/>
                      <a:gd name="connsiteX8" fmla="*/ 2243689 w 2804611"/>
                      <a:gd name="connsiteY8" fmla="*/ 1176034 h 1176034"/>
                      <a:gd name="connsiteX9" fmla="*/ 1766905 w 2804611"/>
                      <a:gd name="connsiteY9" fmla="*/ 1176034 h 1176034"/>
                      <a:gd name="connsiteX10" fmla="*/ 1149891 w 2804611"/>
                      <a:gd name="connsiteY10" fmla="*/ 1176034 h 1176034"/>
                      <a:gd name="connsiteX11" fmla="*/ 560922 w 2804611"/>
                      <a:gd name="connsiteY11" fmla="*/ 1176034 h 1176034"/>
                      <a:gd name="connsiteX12" fmla="*/ 0 w 2804611"/>
                      <a:gd name="connsiteY12" fmla="*/ 1176034 h 1176034"/>
                      <a:gd name="connsiteX13" fmla="*/ 0 w 2804611"/>
                      <a:gd name="connsiteY13" fmla="*/ 623298 h 1176034"/>
                      <a:gd name="connsiteX14" fmla="*/ 0 w 2804611"/>
                      <a:gd name="connsiteY14" fmla="*/ 0 h 11760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804611" h="1176034" extrusionOk="0">
                        <a:moveTo>
                          <a:pt x="0" y="0"/>
                        </a:moveTo>
                        <a:cubicBezTo>
                          <a:pt x="204711" y="-35720"/>
                          <a:pt x="391251" y="55592"/>
                          <a:pt x="532876" y="0"/>
                        </a:cubicBezTo>
                        <a:cubicBezTo>
                          <a:pt x="674501" y="-55592"/>
                          <a:pt x="890029" y="47196"/>
                          <a:pt x="1065752" y="0"/>
                        </a:cubicBezTo>
                        <a:cubicBezTo>
                          <a:pt x="1241475" y="-47196"/>
                          <a:pt x="1426551" y="35295"/>
                          <a:pt x="1542536" y="0"/>
                        </a:cubicBezTo>
                        <a:cubicBezTo>
                          <a:pt x="1658521" y="-35295"/>
                          <a:pt x="1863105" y="18180"/>
                          <a:pt x="2159550" y="0"/>
                        </a:cubicBezTo>
                        <a:cubicBezTo>
                          <a:pt x="2455995" y="-18180"/>
                          <a:pt x="2538425" y="62772"/>
                          <a:pt x="2804611" y="0"/>
                        </a:cubicBezTo>
                        <a:cubicBezTo>
                          <a:pt x="2834231" y="269315"/>
                          <a:pt x="2745837" y="380693"/>
                          <a:pt x="2804611" y="552736"/>
                        </a:cubicBezTo>
                        <a:cubicBezTo>
                          <a:pt x="2863385" y="724779"/>
                          <a:pt x="2770042" y="866854"/>
                          <a:pt x="2804611" y="1176034"/>
                        </a:cubicBezTo>
                        <a:cubicBezTo>
                          <a:pt x="2552997" y="1178670"/>
                          <a:pt x="2462684" y="1168797"/>
                          <a:pt x="2243689" y="1176034"/>
                        </a:cubicBezTo>
                        <a:cubicBezTo>
                          <a:pt x="2024694" y="1183271"/>
                          <a:pt x="1902738" y="1126798"/>
                          <a:pt x="1766905" y="1176034"/>
                        </a:cubicBezTo>
                        <a:cubicBezTo>
                          <a:pt x="1631072" y="1225270"/>
                          <a:pt x="1456061" y="1147945"/>
                          <a:pt x="1149891" y="1176034"/>
                        </a:cubicBezTo>
                        <a:cubicBezTo>
                          <a:pt x="843721" y="1204123"/>
                          <a:pt x="772058" y="1136291"/>
                          <a:pt x="560922" y="1176034"/>
                        </a:cubicBezTo>
                        <a:cubicBezTo>
                          <a:pt x="349786" y="1215777"/>
                          <a:pt x="130864" y="1155511"/>
                          <a:pt x="0" y="1176034"/>
                        </a:cubicBezTo>
                        <a:cubicBezTo>
                          <a:pt x="-57912" y="921978"/>
                          <a:pt x="50173" y="748978"/>
                          <a:pt x="0" y="623298"/>
                        </a:cubicBezTo>
                        <a:cubicBezTo>
                          <a:pt x="-50173" y="497618"/>
                          <a:pt x="46653" y="15189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49DD3289-5544-42EA-9D31-8413C86719C7}"/>
              </a:ext>
            </a:extLst>
          </p:cNvPr>
          <p:cNvGrpSpPr/>
          <p:nvPr/>
        </p:nvGrpSpPr>
        <p:grpSpPr>
          <a:xfrm>
            <a:off x="6655916" y="3559419"/>
            <a:ext cx="403860" cy="279761"/>
            <a:chOff x="2706931" y="2106262"/>
            <a:chExt cx="403860" cy="279761"/>
          </a:xfrm>
        </p:grpSpPr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FEDD1293-540D-45E5-AFB0-95CD10F561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A91821FC-6A0B-4CC7-ACD4-CEF68B4D66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B017CFA1-95BC-4E86-9DC9-1D0E040E195C}"/>
              </a:ext>
            </a:extLst>
          </p:cNvPr>
          <p:cNvGrpSpPr/>
          <p:nvPr/>
        </p:nvGrpSpPr>
        <p:grpSpPr>
          <a:xfrm>
            <a:off x="7016851" y="3267610"/>
            <a:ext cx="1018880" cy="889116"/>
            <a:chOff x="3384061" y="3270887"/>
            <a:chExt cx="1018880" cy="637310"/>
          </a:xfrm>
          <a:solidFill>
            <a:srgbClr val="FF0000"/>
          </a:solidFill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84D6D0F9-673E-4EDD-B3CD-3DAE6364AA59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F4EA9E42-C8D7-46F8-81CC-74BF24A8829A}"/>
                </a:ext>
              </a:extLst>
            </p:cNvPr>
            <p:cNvSpPr txBox="1"/>
            <p:nvPr/>
          </p:nvSpPr>
          <p:spPr>
            <a:xfrm>
              <a:off x="3439147" y="3362482"/>
              <a:ext cx="886272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 err="1">
                  <a:solidFill>
                    <a:schemeClr val="tx2"/>
                  </a:solidFill>
                </a:rPr>
                <a:t>Acq</a:t>
              </a:r>
              <a:endParaRPr lang="en-GB" sz="2000" b="1" dirty="0">
                <a:solidFill>
                  <a:schemeClr val="tx2"/>
                </a:solidFill>
              </a:endParaRPr>
            </a:p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SRAM</a:t>
              </a:r>
            </a:p>
          </p:txBody>
        </p:sp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ADBA5B9F-B4F1-4915-ADA4-F8E1A619A8A3}"/>
              </a:ext>
            </a:extLst>
          </p:cNvPr>
          <p:cNvSpPr txBox="1"/>
          <p:nvPr/>
        </p:nvSpPr>
        <p:spPr>
          <a:xfrm>
            <a:off x="5707494" y="2898549"/>
            <a:ext cx="23091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50 MHz clock domain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7303EC05-A1A9-4FD2-BB18-AAB1E1718A3E}"/>
              </a:ext>
            </a:extLst>
          </p:cNvPr>
          <p:cNvGrpSpPr/>
          <p:nvPr/>
        </p:nvGrpSpPr>
        <p:grpSpPr>
          <a:xfrm>
            <a:off x="7735683" y="4688052"/>
            <a:ext cx="300048" cy="279761"/>
            <a:chOff x="2706931" y="2106262"/>
            <a:chExt cx="403860" cy="279761"/>
          </a:xfrm>
        </p:grpSpPr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77449F72-A9A7-470E-AEEF-A361A80C41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1E30D1AD-6816-405E-B78B-2ED543C88C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52A42642-D4D7-4512-9A73-0F465E255840}"/>
              </a:ext>
            </a:extLst>
          </p:cNvPr>
          <p:cNvGrpSpPr/>
          <p:nvPr/>
        </p:nvGrpSpPr>
        <p:grpSpPr>
          <a:xfrm>
            <a:off x="6722702" y="4402666"/>
            <a:ext cx="1018880" cy="889116"/>
            <a:chOff x="3384061" y="3270887"/>
            <a:chExt cx="1018880" cy="637310"/>
          </a:xfrm>
          <a:solidFill>
            <a:srgbClr val="FFC000"/>
          </a:solidFill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554A1532-0D13-4201-972A-48DDB6B0F6F2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D034F8F-2D44-46C7-BC2B-898C4C7A9C08}"/>
                </a:ext>
              </a:extLst>
            </p:cNvPr>
            <p:cNvSpPr txBox="1"/>
            <p:nvPr/>
          </p:nvSpPr>
          <p:spPr>
            <a:xfrm>
              <a:off x="3527670" y="3379021"/>
              <a:ext cx="696432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l-GR" sz="3600" b="1" dirty="0">
                  <a:solidFill>
                    <a:schemeClr val="tx2"/>
                  </a:solidFill>
                </a:rPr>
                <a:t>Σ</a:t>
              </a:r>
              <a:endParaRPr lang="en-GB" sz="3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20E137C0-A8C9-4F1B-9F8B-492DBF3F642F}"/>
              </a:ext>
            </a:extLst>
          </p:cNvPr>
          <p:cNvGrpSpPr/>
          <p:nvPr/>
        </p:nvGrpSpPr>
        <p:grpSpPr>
          <a:xfrm rot="16200000" flipV="1">
            <a:off x="6747105" y="5436315"/>
            <a:ext cx="442906" cy="179776"/>
            <a:chOff x="2706931" y="2211556"/>
            <a:chExt cx="403861" cy="174467"/>
          </a:xfrm>
        </p:grpSpPr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C92AB981-6E45-4A88-BFF3-99392DAD85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6" y="2211556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E7917AAA-2DD5-4EE9-A997-5BA3405F55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7617D533-F9B9-47E8-9569-E0EAAC1FD190}"/>
              </a:ext>
            </a:extLst>
          </p:cNvPr>
          <p:cNvGrpSpPr/>
          <p:nvPr/>
        </p:nvGrpSpPr>
        <p:grpSpPr>
          <a:xfrm rot="16200000" flipV="1">
            <a:off x="7313142" y="5432038"/>
            <a:ext cx="403861" cy="174467"/>
            <a:chOff x="2706931" y="2211556"/>
            <a:chExt cx="403861" cy="174467"/>
          </a:xfrm>
        </p:grpSpPr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CD05E239-CD0D-467D-9151-07FE83A17D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6" y="2211556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AE7AACEA-6214-481E-A26D-8DD9F6FDE1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AECCCA6A-CB40-448A-B80E-7819BC133E6B}"/>
              </a:ext>
            </a:extLst>
          </p:cNvPr>
          <p:cNvSpPr txBox="1"/>
          <p:nvPr/>
        </p:nvSpPr>
        <p:spPr>
          <a:xfrm>
            <a:off x="6300885" y="5747887"/>
            <a:ext cx="8616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DDS sin &amp; cos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FDC285BE-7D26-4C03-8A78-924E3C51FEAF}"/>
              </a:ext>
            </a:extLst>
          </p:cNvPr>
          <p:cNvSpPr txBox="1"/>
          <p:nvPr/>
        </p:nvSpPr>
        <p:spPr>
          <a:xfrm>
            <a:off x="7360242" y="5740851"/>
            <a:ext cx="216722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Excitation and CBFB enable flags</a:t>
            </a: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F405011E-1320-4788-AAB4-AB0513709961}"/>
              </a:ext>
            </a:extLst>
          </p:cNvPr>
          <p:cNvGrpSpPr/>
          <p:nvPr/>
        </p:nvGrpSpPr>
        <p:grpSpPr>
          <a:xfrm>
            <a:off x="9298347" y="1807816"/>
            <a:ext cx="1018880" cy="3463280"/>
            <a:chOff x="3384061" y="3270887"/>
            <a:chExt cx="1018880" cy="637310"/>
          </a:xfrm>
          <a:solidFill>
            <a:srgbClr val="00B0F0"/>
          </a:solidFill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8691A0DA-DA30-4360-8DF8-590714044D07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6F0EF6F4-7CA2-4E42-B66C-A4BB88A6D056}"/>
                </a:ext>
              </a:extLst>
            </p:cNvPr>
            <p:cNvSpPr txBox="1"/>
            <p:nvPr/>
          </p:nvSpPr>
          <p:spPr>
            <a:xfrm>
              <a:off x="3547240" y="3548926"/>
              <a:ext cx="706700" cy="101946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l-GR" sz="3600" b="1" dirty="0">
                  <a:solidFill>
                    <a:schemeClr val="tx2"/>
                  </a:solidFill>
                </a:rPr>
                <a:t>Σ</a:t>
              </a:r>
              <a:endParaRPr lang="en-GB" sz="3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1309D07C-786B-47E7-8D3E-D0C893651653}"/>
              </a:ext>
            </a:extLst>
          </p:cNvPr>
          <p:cNvGrpSpPr/>
          <p:nvPr/>
        </p:nvGrpSpPr>
        <p:grpSpPr>
          <a:xfrm>
            <a:off x="7882890" y="2117663"/>
            <a:ext cx="1434870" cy="279761"/>
            <a:chOff x="2712388" y="2106262"/>
            <a:chExt cx="398403" cy="279761"/>
          </a:xfrm>
        </p:grpSpPr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C03AF4FE-80B8-40FD-B43C-60B648DEDC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289B0638-9B46-4DD4-8268-AC73285CDE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2388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BF2477C3-363D-4C88-86EC-0B138C1A0550}"/>
              </a:ext>
            </a:extLst>
          </p:cNvPr>
          <p:cNvGrpSpPr/>
          <p:nvPr/>
        </p:nvGrpSpPr>
        <p:grpSpPr>
          <a:xfrm>
            <a:off x="9023354" y="4691245"/>
            <a:ext cx="300048" cy="279761"/>
            <a:chOff x="2706931" y="2106262"/>
            <a:chExt cx="403860" cy="279761"/>
          </a:xfrm>
        </p:grpSpPr>
        <p:cxnSp>
          <p:nvCxnSpPr>
            <p:cNvPr id="169" name="Straight Arrow Connector 168">
              <a:extLst>
                <a:ext uri="{FF2B5EF4-FFF2-40B4-BE49-F238E27FC236}">
                  <a16:creationId xmlns:a16="http://schemas.microsoft.com/office/drawing/2014/main" id="{F2200C59-0018-423E-BE32-3EA58B3D4D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34E8CDCE-11FC-4F2B-9387-6FE4474241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98B8B6C2-E951-48D7-A9F7-62CE7FA2E590}"/>
              </a:ext>
            </a:extLst>
          </p:cNvPr>
          <p:cNvCxnSpPr>
            <a:cxnSpLocks/>
          </p:cNvCxnSpPr>
          <p:nvPr/>
        </p:nvCxnSpPr>
        <p:spPr>
          <a:xfrm rot="5400000" flipV="1">
            <a:off x="9616642" y="1612078"/>
            <a:ext cx="396266" cy="3715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>
            <a:extLst>
              <a:ext uri="{FF2B5EF4-FFF2-40B4-BE49-F238E27FC236}">
                <a16:creationId xmlns:a16="http://schemas.microsoft.com/office/drawing/2014/main" id="{1752BCCB-1420-476B-B5A3-7F4DB22B952E}"/>
              </a:ext>
            </a:extLst>
          </p:cNvPr>
          <p:cNvSpPr txBox="1"/>
          <p:nvPr/>
        </p:nvSpPr>
        <p:spPr>
          <a:xfrm>
            <a:off x="8939522" y="848183"/>
            <a:ext cx="17542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Cavity feedback enable flag</a:t>
            </a:r>
          </a:p>
        </p:txBody>
      </p: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C3DF98A8-620A-4E37-B602-55933BDC8B77}"/>
              </a:ext>
            </a:extLst>
          </p:cNvPr>
          <p:cNvCxnSpPr>
            <a:cxnSpLocks/>
          </p:cNvCxnSpPr>
          <p:nvPr/>
        </p:nvCxnSpPr>
        <p:spPr>
          <a:xfrm>
            <a:off x="804697" y="4839546"/>
            <a:ext cx="250649" cy="7678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BA6BEA12-7C7D-4801-9FC1-A3B4B21AF566}"/>
              </a:ext>
            </a:extLst>
          </p:cNvPr>
          <p:cNvCxnSpPr>
            <a:cxnSpLocks/>
          </p:cNvCxnSpPr>
          <p:nvPr/>
        </p:nvCxnSpPr>
        <p:spPr>
          <a:xfrm>
            <a:off x="11022220" y="4078553"/>
            <a:ext cx="0" cy="325383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52A32668-95B6-412C-BDB4-9D6153F35C6D}"/>
              </a:ext>
            </a:extLst>
          </p:cNvPr>
          <p:cNvSpPr txBox="1"/>
          <p:nvPr/>
        </p:nvSpPr>
        <p:spPr>
          <a:xfrm>
            <a:off x="10397836" y="4390899"/>
            <a:ext cx="13258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h</a:t>
            </a:r>
            <a:r>
              <a:rPr lang="en-GB" b="1" baseline="-25000" dirty="0">
                <a:solidFill>
                  <a:schemeClr val="tx2"/>
                </a:solidFill>
              </a:rPr>
              <a:t>out </a:t>
            </a:r>
            <a:r>
              <a:rPr lang="en-GB" dirty="0">
                <a:solidFill>
                  <a:schemeClr val="tx2"/>
                </a:solidFill>
              </a:rPr>
              <a:t>register</a:t>
            </a: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37AF07BE-7EF6-4EFB-AC8C-D5F2CE486224}"/>
              </a:ext>
            </a:extLst>
          </p:cNvPr>
          <p:cNvGrpSpPr/>
          <p:nvPr/>
        </p:nvGrpSpPr>
        <p:grpSpPr>
          <a:xfrm>
            <a:off x="10614667" y="3169633"/>
            <a:ext cx="840593" cy="889116"/>
            <a:chOff x="3267926" y="2510508"/>
            <a:chExt cx="1065833" cy="637310"/>
          </a:xfrm>
          <a:solidFill>
            <a:srgbClr val="00B0F0"/>
          </a:solidFill>
        </p:grpSpPr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60D19ED8-9125-469D-9658-73CBC5231762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10A6A8D2-81A7-40BC-A290-D42A2BA4ABAB}"/>
                </a:ext>
              </a:extLst>
            </p:cNvPr>
            <p:cNvSpPr txBox="1"/>
            <p:nvPr/>
          </p:nvSpPr>
          <p:spPr>
            <a:xfrm>
              <a:off x="3368165" y="2630613"/>
              <a:ext cx="871387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IQ conv.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7A77705D-2EA8-48A0-ABE3-9A5E310AA094}"/>
              </a:ext>
            </a:extLst>
          </p:cNvPr>
          <p:cNvGrpSpPr/>
          <p:nvPr/>
        </p:nvGrpSpPr>
        <p:grpSpPr>
          <a:xfrm>
            <a:off x="10314619" y="3475451"/>
            <a:ext cx="300048" cy="279761"/>
            <a:chOff x="2706931" y="2106262"/>
            <a:chExt cx="403860" cy="279761"/>
          </a:xfrm>
        </p:grpSpPr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F6CBE5BC-C819-4EBF-A0C9-B86B642C58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Arrow Connector 180">
              <a:extLst>
                <a:ext uri="{FF2B5EF4-FFF2-40B4-BE49-F238E27FC236}">
                  <a16:creationId xmlns:a16="http://schemas.microsoft.com/office/drawing/2014/main" id="{DEB8E0B2-8687-41C1-A6FC-1ADA6574C1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4AFADAE1-E397-4659-900B-DF2FF589447E}"/>
              </a:ext>
            </a:extLst>
          </p:cNvPr>
          <p:cNvCxnSpPr>
            <a:cxnSpLocks/>
            <a:endCxn id="112" idx="1"/>
          </p:cNvCxnSpPr>
          <p:nvPr/>
        </p:nvCxnSpPr>
        <p:spPr>
          <a:xfrm>
            <a:off x="11452607" y="3621746"/>
            <a:ext cx="224431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>
            <a:extLst>
              <a:ext uri="{FF2B5EF4-FFF2-40B4-BE49-F238E27FC236}">
                <a16:creationId xmlns:a16="http://schemas.microsoft.com/office/drawing/2014/main" id="{90D34783-D118-430C-A21D-36E587296659}"/>
              </a:ext>
            </a:extLst>
          </p:cNvPr>
          <p:cNvSpPr txBox="1"/>
          <p:nvPr/>
        </p:nvSpPr>
        <p:spPr>
          <a:xfrm>
            <a:off x="6850252" y="357516"/>
            <a:ext cx="51311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sample rates: </a:t>
            </a:r>
            <a:r>
              <a:rPr lang="en-GB" b="1" dirty="0">
                <a:solidFill>
                  <a:srgbClr val="00B0F0"/>
                </a:solidFill>
              </a:rPr>
              <a:t>30 MHz </a:t>
            </a:r>
            <a:r>
              <a:rPr lang="en-GB" b="1" dirty="0">
                <a:solidFill>
                  <a:srgbClr val="92D050"/>
                </a:solidFill>
              </a:rPr>
              <a:t>7.5 MHz </a:t>
            </a:r>
            <a:r>
              <a:rPr lang="en-GB" b="1" dirty="0">
                <a:solidFill>
                  <a:srgbClr val="FFC000"/>
                </a:solidFill>
              </a:rPr>
              <a:t>468 kHz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10 kHz</a:t>
            </a:r>
          </a:p>
        </p:txBody>
      </p:sp>
      <p:sp>
        <p:nvSpPr>
          <p:cNvPr id="184" name="Footer Placeholder 5">
            <a:extLst>
              <a:ext uri="{FF2B5EF4-FFF2-40B4-BE49-F238E27FC236}">
                <a16:creationId xmlns:a16="http://schemas.microsoft.com/office/drawing/2014/main" id="{058003A4-2DF2-4D66-B0EF-DBE0EA85C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PS Coupled-Bunch Feedback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81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80C1E-D880-4D10-86B6-3F136A0EE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52232"/>
            <a:ext cx="11376025" cy="1065742"/>
          </a:xfrm>
        </p:spPr>
        <p:txBody>
          <a:bodyPr/>
          <a:lstStyle/>
          <a:p>
            <a:r>
              <a:rPr lang="en-GB" dirty="0"/>
              <a:t>Acquired Data Examples and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32340-3C8A-4658-B1E4-F3D8BA2BD6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2015" y="1193737"/>
            <a:ext cx="6489469" cy="1539359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Data sampled after high-pass filter to remove f</a:t>
            </a:r>
            <a:r>
              <a:rPr lang="en-GB" sz="2000" baseline="-25000" dirty="0"/>
              <a:t>rev</a:t>
            </a:r>
            <a:r>
              <a:rPr lang="en-GB" sz="2000" dirty="0"/>
              <a:t> harmonic.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Single-sideband demodulation </a:t>
            </a:r>
            <a:r>
              <a:rPr lang="en-GB" sz="2000" dirty="0" smtClean="0"/>
              <a:t>done </a:t>
            </a:r>
            <a:r>
              <a:rPr lang="en-GB" sz="2000" dirty="0"/>
              <a:t>in post-processing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2FA80-EEF4-4A6D-8E86-9E912C8FB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8AE0-621F-4903-98AF-C8EBFCC752BB}" type="datetime1">
              <a:rPr lang="en-US" smtClean="0"/>
              <a:t>14-Sep-21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5FC246-A4DC-4278-872B-24B07F9A8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D54AF-4C2D-473A-A963-57B65BF3F0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436" b="18656"/>
          <a:stretch/>
        </p:blipFill>
        <p:spPr>
          <a:xfrm>
            <a:off x="7021484" y="972811"/>
            <a:ext cx="4834569" cy="1713704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695DD409-9CC9-4938-BD75-2B38C9D83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22" y="3331958"/>
            <a:ext cx="3558597" cy="2880000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193AF174-C119-47B3-ABE9-C4FA312CA7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5099" y="3331958"/>
            <a:ext cx="3558598" cy="2880000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B2D2556F-8D22-4AF8-A668-45CF48ACEF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3728" y="3331958"/>
            <a:ext cx="3565714" cy="288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5BFB523-4854-45BC-8F5E-A8A2CC97381B}"/>
              </a:ext>
            </a:extLst>
          </p:cNvPr>
          <p:cNvSpPr txBox="1"/>
          <p:nvPr/>
        </p:nvSpPr>
        <p:spPr>
          <a:xfrm>
            <a:off x="9366724" y="3759343"/>
            <a:ext cx="12643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LSB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>
                <a:solidFill>
                  <a:srgbClr val="0070C0"/>
                </a:solidFill>
              </a:rPr>
              <a:t>USB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6E14DF-4348-496E-BB79-2BC264EC47CD}"/>
              </a:ext>
            </a:extLst>
          </p:cNvPr>
          <p:cNvSpPr txBox="1"/>
          <p:nvPr/>
        </p:nvSpPr>
        <p:spPr>
          <a:xfrm>
            <a:off x="4674905" y="3197877"/>
            <a:ext cx="26972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Zoomed in, raw IQ data: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218266-9C85-4F61-9518-91CA130E9377}"/>
              </a:ext>
            </a:extLst>
          </p:cNvPr>
          <p:cNvSpPr txBox="1"/>
          <p:nvPr/>
        </p:nvSpPr>
        <p:spPr>
          <a:xfrm>
            <a:off x="691812" y="3246686"/>
            <a:ext cx="29657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Frequency sweep from VNA: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DA1B77-8CB1-46C9-82D7-18608234C53B}"/>
              </a:ext>
            </a:extLst>
          </p:cNvPr>
          <p:cNvSpPr txBox="1"/>
          <p:nvPr/>
        </p:nvSpPr>
        <p:spPr>
          <a:xfrm>
            <a:off x="8589552" y="3197877"/>
            <a:ext cx="28586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With SSB demodulation:</a:t>
            </a: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B0706418-9801-4A8D-8CAA-5B2B86A78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PS Coupled-Bunch Feedback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1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3499"/>
            <a:ext cx="10515600" cy="579041"/>
          </a:xfrm>
        </p:spPr>
        <p:txBody>
          <a:bodyPr/>
          <a:lstStyle/>
          <a:p>
            <a:r>
              <a:rPr lang="en-US" dirty="0"/>
              <a:t>Tuning: Phase Scan 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8554"/>
            <a:ext cx="10866120" cy="1972785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Excite coupled-bunch oscillations using the DDS between 2100 and 2150 </a:t>
            </a:r>
            <a:r>
              <a:rPr lang="en-US" b="0" dirty="0" err="1"/>
              <a:t>ms</a:t>
            </a:r>
            <a:r>
              <a:rPr lang="en-US" b="0" dirty="0"/>
              <a:t> (Left: excitation on USB, middle: excitation on LSB. Plots show total baseband magnitude vs time for various feedback phase values).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Activate feedback between 2150 and 2250 </a:t>
            </a:r>
            <a:r>
              <a:rPr lang="en-US" b="0" dirty="0" err="1"/>
              <a:t>ms.</a:t>
            </a:r>
            <a:r>
              <a:rPr lang="en-US" b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Calculate ratio of baseband magnitude during feedback to baseband magnitude during excitation for different phase values. Lower values indicate stronger damping</a:t>
            </a:r>
            <a:r>
              <a:rPr lang="en-US" b="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Final feedback phase chosen in the middle of the stable range for each channel</a:t>
            </a:r>
            <a:r>
              <a:rPr lang="en-GB" b="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424" y="3387353"/>
            <a:ext cx="3495627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84" y="3387353"/>
            <a:ext cx="3849412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05" y="3387353"/>
            <a:ext cx="3496384" cy="28800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5CD8BA-29A4-41D3-9F17-C62D20266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BAE72C26-71D9-404A-A052-B086F14C02FD}" type="slidenum">
              <a:rPr lang="en-GB" smtClean="0"/>
              <a:t>5</a:t>
            </a:fld>
            <a:endParaRPr lang="en-GB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12BC79B4-4D3C-4902-9C9E-20C54BB1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PS Coupled-Bunch Feedback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831483" y="5079076"/>
            <a:ext cx="0" cy="424136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06B3952-E23E-48B1-AFB9-DC8BEF4D6D73}"/>
              </a:ext>
            </a:extLst>
          </p:cNvPr>
          <p:cNvSpPr txBox="1"/>
          <p:nvPr/>
        </p:nvSpPr>
        <p:spPr>
          <a:xfrm>
            <a:off x="10140319" y="4756800"/>
            <a:ext cx="14387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2"/>
                </a:solidFill>
              </a:rPr>
              <a:t>Chosen phase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61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0118336-C29A-4784-A7BA-4A25E6976E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4024" y="650063"/>
            <a:ext cx="3869652" cy="2760817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274FCAF-1707-411D-A74D-30664082897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22803" y="3486031"/>
            <a:ext cx="3874869" cy="2786934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EE7905D-B90B-46E1-9998-145522DC2A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97687" y="3485799"/>
            <a:ext cx="3886994" cy="2787399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179C06-2CB1-4B89-854C-814B558939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7890" y="602862"/>
            <a:ext cx="3866791" cy="27378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AF6C1BF-E80C-4CC5-9BD4-8BEFDEDB305C}"/>
              </a:ext>
            </a:extLst>
          </p:cNvPr>
          <p:cNvSpPr txBox="1"/>
          <p:nvPr/>
        </p:nvSpPr>
        <p:spPr>
          <a:xfrm>
            <a:off x="646618" y="1401889"/>
            <a:ext cx="1225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Excitation with no feedback: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AC42FC-8BA8-4EEA-99DE-AE43065E3B69}"/>
              </a:ext>
            </a:extLst>
          </p:cNvPr>
          <p:cNvSpPr txBox="1"/>
          <p:nvPr/>
        </p:nvSpPr>
        <p:spPr>
          <a:xfrm>
            <a:off x="646618" y="4122507"/>
            <a:ext cx="1363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Excitation followed by feedback:</a:t>
            </a:r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B52B30-A768-4A58-B2EB-D82B9558EC1E}"/>
              </a:ext>
            </a:extLst>
          </p:cNvPr>
          <p:cNvSpPr txBox="1"/>
          <p:nvPr/>
        </p:nvSpPr>
        <p:spPr>
          <a:xfrm>
            <a:off x="3023481" y="37954"/>
            <a:ext cx="2673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Excitation on LSB:</a:t>
            </a:r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1F46C-FF81-45B7-8FCD-547B595E5D51}"/>
              </a:ext>
            </a:extLst>
          </p:cNvPr>
          <p:cNvSpPr txBox="1"/>
          <p:nvPr/>
        </p:nvSpPr>
        <p:spPr>
          <a:xfrm>
            <a:off x="7661118" y="33935"/>
            <a:ext cx="2513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Excitation on USB:</a:t>
            </a:r>
            <a:endParaRPr lang="en-CH" dirty="0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89C47948-205A-45CC-8C0E-61AA9B54AB43}"/>
              </a:ext>
            </a:extLst>
          </p:cNvPr>
          <p:cNvSpPr/>
          <p:nvPr/>
        </p:nvSpPr>
        <p:spPr>
          <a:xfrm>
            <a:off x="1958686" y="788306"/>
            <a:ext cx="466725" cy="2366962"/>
          </a:xfrm>
          <a:prstGeom prst="leftBrace">
            <a:avLst>
              <a:gd name="adj1" fmla="val 4404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9F7C5BAE-7A89-48B9-8BA1-2CF2A8502A8C}"/>
              </a:ext>
            </a:extLst>
          </p:cNvPr>
          <p:cNvSpPr/>
          <p:nvPr/>
        </p:nvSpPr>
        <p:spPr>
          <a:xfrm>
            <a:off x="1956078" y="3573506"/>
            <a:ext cx="466725" cy="2366962"/>
          </a:xfrm>
          <a:prstGeom prst="leftBrace">
            <a:avLst>
              <a:gd name="adj1" fmla="val 4404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83B8AB42-51F3-4EF3-BFBC-9D58C07B63F4}"/>
              </a:ext>
            </a:extLst>
          </p:cNvPr>
          <p:cNvSpPr/>
          <p:nvPr/>
        </p:nvSpPr>
        <p:spPr>
          <a:xfrm rot="5400000">
            <a:off x="4271552" y="-1020969"/>
            <a:ext cx="177369" cy="3072944"/>
          </a:xfrm>
          <a:prstGeom prst="leftBrace">
            <a:avLst>
              <a:gd name="adj1" fmla="val 4404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05835A54-0179-461F-B9EB-C4A202CA1004}"/>
              </a:ext>
            </a:extLst>
          </p:cNvPr>
          <p:cNvSpPr/>
          <p:nvPr/>
        </p:nvSpPr>
        <p:spPr>
          <a:xfrm rot="5400000">
            <a:off x="8752500" y="-1052978"/>
            <a:ext cx="177369" cy="3072944"/>
          </a:xfrm>
          <a:prstGeom prst="leftBrace">
            <a:avLst>
              <a:gd name="adj1" fmla="val 4404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5F2F2B-7D34-47CC-A501-879C3D507541}"/>
              </a:ext>
            </a:extLst>
          </p:cNvPr>
          <p:cNvSpPr txBox="1"/>
          <p:nvPr/>
        </p:nvSpPr>
        <p:spPr>
          <a:xfrm>
            <a:off x="135046" y="108820"/>
            <a:ext cx="1840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H19:</a:t>
            </a:r>
          </a:p>
          <a:p>
            <a:r>
              <a:rPr lang="en-GB" dirty="0"/>
              <a:t>Phase: 0x6000 </a:t>
            </a:r>
          </a:p>
          <a:p>
            <a:r>
              <a:rPr lang="en-GB" dirty="0"/>
              <a:t>Bit shift: 10.</a:t>
            </a:r>
            <a:endParaRPr lang="en-CH" dirty="0"/>
          </a:p>
        </p:txBody>
      </p:sp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9CA232CA-1ADF-4F11-B5E5-1F014B865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PS Coupled-Bunch Feedback</a:t>
            </a:r>
            <a:endParaRPr lang="en-US" dirty="0"/>
          </a:p>
        </p:txBody>
      </p:sp>
      <p:sp>
        <p:nvSpPr>
          <p:cNvPr id="23" name="Slide Number Placeholder 6">
            <a:extLst>
              <a:ext uri="{FF2B5EF4-FFF2-40B4-BE49-F238E27FC236}">
                <a16:creationId xmlns:a16="http://schemas.microsoft.com/office/drawing/2014/main" id="{01CE83E3-964E-4780-AA0C-62997D3D5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BAE72C26-71D9-404A-A052-B086F14C02FD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87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D672-8CCF-438F-B5DD-A067B4AA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304" y="275581"/>
            <a:ext cx="11376025" cy="760475"/>
          </a:xfrm>
        </p:spPr>
        <p:txBody>
          <a:bodyPr/>
          <a:lstStyle/>
          <a:p>
            <a:r>
              <a:rPr lang="en-US" dirty="0" smtClean="0"/>
              <a:t>Use in Operations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C4E75-635D-4D1D-BB08-E0988FDFA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DF13-6C67-49A4-B764-DB875587FCA4}" type="datetime1">
              <a:rPr lang="en-GB" smtClean="0"/>
              <a:t>14/09/2021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C61CC-E0E3-44A9-966E-0F4BEAF36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2C26-71D9-404A-A052-B086F14C02FD}" type="slidenum">
              <a:rPr lang="en-GB" smtClean="0"/>
              <a:t>7</a:t>
            </a:fld>
            <a:endParaRPr lang="en-GB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5D7B1FD-9DF7-4A63-837A-6D6CE490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PS Coupled-Bunch Feedback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B943E4-07A2-424E-808F-337101D575C2}"/>
              </a:ext>
            </a:extLst>
          </p:cNvPr>
          <p:cNvSpPr txBox="1"/>
          <p:nvPr/>
        </p:nvSpPr>
        <p:spPr>
          <a:xfrm>
            <a:off x="7477297" y="1872006"/>
            <a:ext cx="2236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With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feedback: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269981-76E4-4FA3-A96C-E7417D8FE5DF}"/>
              </a:ext>
            </a:extLst>
          </p:cNvPr>
          <p:cNvSpPr txBox="1"/>
          <p:nvPr/>
        </p:nvSpPr>
        <p:spPr>
          <a:xfrm>
            <a:off x="2147801" y="1873545"/>
            <a:ext cx="232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Without feedback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407987" y="983001"/>
            <a:ext cx="11065327" cy="9254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Significant improvement in beam quality at high intensities.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Residual </a:t>
            </a:r>
            <a:r>
              <a:rPr lang="en-US" dirty="0" err="1" smtClean="0"/>
              <a:t>quadrupolar</a:t>
            </a:r>
            <a:r>
              <a:rPr lang="en-US" dirty="0" smtClean="0"/>
              <a:t> oscillations.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396" y="2242877"/>
            <a:ext cx="3475925" cy="39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061" y="2242877"/>
            <a:ext cx="3475926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1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D672-8CCF-438F-B5DD-A067B4AAB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Quadrupole Mode Tracking Filters</a:t>
            </a:r>
            <a:endParaRPr lang="en-CH" dirty="0"/>
          </a:p>
        </p:txBody>
      </p:sp>
      <p:pic>
        <p:nvPicPr>
          <p:cNvPr id="9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6E3228E2-CC3B-4ED6-AB14-33E0454A377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54091" y="3263856"/>
            <a:ext cx="3602980" cy="2880000"/>
          </a:xfrm>
        </p:spPr>
      </p:pic>
      <p:pic>
        <p:nvPicPr>
          <p:cNvPr id="11" name="Content Placeholder 10" descr="Chart, line chart&#10;&#10;Description automatically generated">
            <a:extLst>
              <a:ext uri="{FF2B5EF4-FFF2-40B4-BE49-F238E27FC236}">
                <a16:creationId xmlns:a16="http://schemas.microsoft.com/office/drawing/2014/main" id="{0E6A8A29-D92D-4834-9ECB-444CC9B31A3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406236" y="3263856"/>
            <a:ext cx="3597030" cy="288000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C4E75-635D-4D1D-BB08-E0988FDFA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DF13-6C67-49A4-B764-DB875587FCA4}" type="datetime1">
              <a:rPr lang="en-GB" smtClean="0"/>
              <a:t>14/09/2021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C61CC-E0E3-44A9-966E-0F4BEAF36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2C26-71D9-404A-A052-B086F14C02FD}" type="slidenum">
              <a:rPr lang="en-GB" smtClean="0"/>
              <a:t>8</a:t>
            </a:fld>
            <a:endParaRPr lang="en-GB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5D7B1FD-9DF7-4A63-837A-6D6CE490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PS Coupled-Bunch Feedback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B943E4-07A2-424E-808F-337101D575C2}"/>
              </a:ext>
            </a:extLst>
          </p:cNvPr>
          <p:cNvSpPr txBox="1"/>
          <p:nvPr/>
        </p:nvSpPr>
        <p:spPr>
          <a:xfrm>
            <a:off x="6485005" y="3010064"/>
            <a:ext cx="434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Specification for quadrupole mode filter: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269981-76E4-4FA3-A96C-E7417D8FE5DF}"/>
              </a:ext>
            </a:extLst>
          </p:cNvPr>
          <p:cNvSpPr txBox="1"/>
          <p:nvPr/>
        </p:nvSpPr>
        <p:spPr>
          <a:xfrm>
            <a:off x="1280160" y="3017922"/>
            <a:ext cx="3947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Specification for dipole mode filter: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407987" y="1102823"/>
            <a:ext cx="11065327" cy="16947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IIR filters to separate dipole and </a:t>
            </a:r>
            <a:r>
              <a:rPr lang="en-GB" sz="2000" dirty="0" err="1" smtClean="0"/>
              <a:t>quadrpole</a:t>
            </a:r>
            <a:r>
              <a:rPr lang="en-GB" sz="2000" dirty="0" smtClean="0"/>
              <a:t> modes.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Put </a:t>
            </a:r>
            <a:r>
              <a:rPr lang="en-GB" sz="1600" dirty="0"/>
              <a:t>poles in between synchrotron harmonics.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High Q: ‘compresses’ phase response so group delay is high over a small range of frequencies, but low otherwise.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Produces peak in magnitude response, but no signal expected there.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Filter needs to track synchrotron frequency during ramping.</a:t>
            </a:r>
          </a:p>
        </p:txBody>
      </p:sp>
    </p:spTree>
    <p:extLst>
      <p:ext uri="{BB962C8B-B14F-4D97-AF65-F5344CB8AC3E}">
        <p14:creationId xmlns:p14="http://schemas.microsoft.com/office/powerpoint/2010/main" val="224553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D672-8CCF-438F-B5DD-A067B4AAB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Quadrupole Mode IIR Filters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C4E75-635D-4D1D-BB08-E0988FDFA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DF13-6C67-49A4-B764-DB875587FCA4}" type="datetime1">
              <a:rPr lang="en-GB" smtClean="0"/>
              <a:t>14/09/2021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C61CC-E0E3-44A9-966E-0F4BEAF36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2C26-71D9-404A-A052-B086F14C02FD}" type="slidenum">
              <a:rPr lang="en-GB" smtClean="0"/>
              <a:t>9</a:t>
            </a:fld>
            <a:endParaRPr lang="en-GB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5D7B1FD-9DF7-4A63-837A-6D6CE490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PS Coupled-Bunch Feedback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B943E4-07A2-424E-808F-337101D575C2}"/>
              </a:ext>
            </a:extLst>
          </p:cNvPr>
          <p:cNvSpPr txBox="1"/>
          <p:nvPr/>
        </p:nvSpPr>
        <p:spPr>
          <a:xfrm>
            <a:off x="8146473" y="297238"/>
            <a:ext cx="3538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ModelSim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simulation of quadrupole filter: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407987" y="1102822"/>
            <a:ext cx="7385198" cy="49987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 in previous talk: put poles in between synchrotron harmonics.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High Q: ‘compresses’ phase response so group delay is high over a small range of frequencies, but low otherwise.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Produces peak in magnitude response, but no signal expected there.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Filter needs to track synchrotron frequency during ramping.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Plan to implement using a sequential DSP core.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2-stage </a:t>
            </a:r>
            <a:r>
              <a:rPr lang="en-GB" dirty="0" err="1"/>
              <a:t>biquad</a:t>
            </a:r>
            <a:r>
              <a:rPr lang="en-GB" dirty="0"/>
              <a:t> filter: ~40 multiply-accumulate operations per sample per harmonic.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Performs well in RTL simulation.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Details of coefficient sweep still under evaluation.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7CBCAA8A-98C2-4D80-A680-E446D5FAC88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2342" y="902182"/>
            <a:ext cx="3323567" cy="2700000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D68DE97D-D2A3-488B-B15C-AFA6B4B8698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853" y="3464437"/>
            <a:ext cx="3324056" cy="270000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386525C-DE2C-4B9C-8BE9-836B1A42B828}"/>
              </a:ext>
            </a:extLst>
          </p:cNvPr>
          <p:cNvCxnSpPr>
            <a:cxnSpLocks/>
          </p:cNvCxnSpPr>
          <p:nvPr/>
        </p:nvCxnSpPr>
        <p:spPr>
          <a:xfrm flipV="1">
            <a:off x="9581803" y="2438400"/>
            <a:ext cx="0" cy="42672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457C9E3-94FD-4A8D-A040-94B8E03C421E}"/>
              </a:ext>
            </a:extLst>
          </p:cNvPr>
          <p:cNvSpPr txBox="1"/>
          <p:nvPr/>
        </p:nvSpPr>
        <p:spPr>
          <a:xfrm>
            <a:off x="9581803" y="2541954"/>
            <a:ext cx="1788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Notch at dipole frequency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D173873-A209-46F6-895E-E6F0FECDC46A}"/>
              </a:ext>
            </a:extLst>
          </p:cNvPr>
          <p:cNvCxnSpPr>
            <a:cxnSpLocks/>
          </p:cNvCxnSpPr>
          <p:nvPr/>
        </p:nvCxnSpPr>
        <p:spPr>
          <a:xfrm flipV="1">
            <a:off x="10489966" y="4868488"/>
            <a:ext cx="0" cy="42672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67E88C9-E8AB-49E6-9913-811CC67DAD16}"/>
              </a:ext>
            </a:extLst>
          </p:cNvPr>
          <p:cNvSpPr txBox="1"/>
          <p:nvPr/>
        </p:nvSpPr>
        <p:spPr>
          <a:xfrm>
            <a:off x="9373985" y="3731838"/>
            <a:ext cx="1996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Low delay at quadrupole frequency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15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188</TotalTime>
  <Words>777</Words>
  <Application>Microsoft Office PowerPoint</Application>
  <PresentationFormat>Widescreen</PresentationFormat>
  <Paragraphs>137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PS Coupled-Bunch Feedback</vt:lpstr>
      <vt:lpstr>Summary of PS Coupled-Bunch Feedback</vt:lpstr>
      <vt:lpstr>DSP Channel Block Diagram</vt:lpstr>
      <vt:lpstr>Acquired Data Examples and Processing</vt:lpstr>
      <vt:lpstr>Tuning: Phase Scan Methodology</vt:lpstr>
      <vt:lpstr>PowerPoint Presentation</vt:lpstr>
      <vt:lpstr>Use in Operations</vt:lpstr>
      <vt:lpstr>Quadrupole Mode Tracking Filters</vt:lpstr>
      <vt:lpstr>Quadrupole Mode IIR Filters</vt:lpstr>
      <vt:lpstr>IIR Filter Coefficient Sweeping</vt:lpstr>
      <vt:lpstr>Questions for J-PARC Group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Coupled-Bunch Feedback Signal Processing</dc:title>
  <dc:creator>Jan Paszkiewicz</dc:creator>
  <cp:lastModifiedBy>Jan Paszkiewicz</cp:lastModifiedBy>
  <cp:revision>186</cp:revision>
  <dcterms:created xsi:type="dcterms:W3CDTF">2020-11-24T12:42:02Z</dcterms:created>
  <dcterms:modified xsi:type="dcterms:W3CDTF">2021-09-14T15:10:48Z</dcterms:modified>
</cp:coreProperties>
</file>