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5"/>
    <p:sldMasterId id="2147483739" r:id="rId6"/>
  </p:sldMasterIdLst>
  <p:notesMasterIdLst>
    <p:notesMasterId r:id="rId33"/>
  </p:notesMasterIdLst>
  <p:handoutMasterIdLst>
    <p:handoutMasterId r:id="rId34"/>
  </p:handoutMasterIdLst>
  <p:sldIdLst>
    <p:sldId id="260" r:id="rId7"/>
    <p:sldId id="269" r:id="rId8"/>
    <p:sldId id="292" r:id="rId9"/>
    <p:sldId id="293" r:id="rId10"/>
    <p:sldId id="296" r:id="rId11"/>
    <p:sldId id="294" r:id="rId12"/>
    <p:sldId id="297" r:id="rId13"/>
    <p:sldId id="264" r:id="rId14"/>
    <p:sldId id="261" r:id="rId15"/>
    <p:sldId id="274" r:id="rId16"/>
    <p:sldId id="273" r:id="rId17"/>
    <p:sldId id="262" r:id="rId18"/>
    <p:sldId id="272" r:id="rId19"/>
    <p:sldId id="275" r:id="rId20"/>
    <p:sldId id="277" r:id="rId21"/>
    <p:sldId id="278" r:id="rId22"/>
    <p:sldId id="279" r:id="rId23"/>
    <p:sldId id="280" r:id="rId24"/>
    <p:sldId id="263" r:id="rId25"/>
    <p:sldId id="266" r:id="rId26"/>
    <p:sldId id="271" r:id="rId27"/>
    <p:sldId id="281" r:id="rId28"/>
    <p:sldId id="268" r:id="rId29"/>
    <p:sldId id="298" r:id="rId30"/>
    <p:sldId id="282" r:id="rId31"/>
    <p:sldId id="258" r:id="rId32"/>
  </p:sldIdLst>
  <p:sldSz cx="12192000" cy="6858000"/>
  <p:notesSz cx="6735763" cy="9866313"/>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179698-F269-258E-D223-37C4DB57FB31}" name="Joe Todd" initials="JT" userId="S::joe.todd@codeplay.com::3b27bc33-1efe-4b7b-9bc3-e85f8cbd11cb" providerId="AD"/>
  <p188:author id="{B5DCE7C9-EED6-0F59-9E5E-D75FCF13C2D1}" name="Rod Burns" initials="RB" userId="S::rod@codeplay.com::d9ad651a-6332-4814-8c37-bb898819c7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2957"/>
    <a:srgbClr val="E8E8E8"/>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212D25-952C-7D8A-E4D4-8F8F8AD31ED7}" v="221" dt="2022-05-19T10:34:17.795"/>
    <p1510:client id="{49FD3675-A5E7-0F6F-0164-DE7CD58537F9}" v="2" dt="2022-06-08T12:18:29.572"/>
    <p1510:client id="{FF7921AA-B40E-4AAF-B50E-6627EF4F7CAB}" v="43" dt="2022-05-17T13:29:46.1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microsoft.com/office/2015/10/relationships/revisionInfo" Target="revisionInfo.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53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5DD22DE-76CF-409B-84B3-16F27AC56E9B}" type="datetimeFigureOut">
              <a:rPr lang="en-GB"/>
              <a:pPr>
                <a:defRPr/>
              </a:pPr>
              <a:t>08/06/2022</a:t>
            </a:fld>
            <a:endParaRPr lang="en-GB"/>
          </a:p>
        </p:txBody>
      </p:sp>
      <p:sp>
        <p:nvSpPr>
          <p:cNvPr id="4" name="Footer Placeholder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14763" y="9371013"/>
            <a:ext cx="2919412" cy="4953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75E442C0-910A-4C39-8ADC-5864F3103C9B}" type="slidenum">
              <a:rPr lang="en-GB" altLang="en-US"/>
              <a:pPr/>
              <a:t>‹#›</a:t>
            </a:fld>
            <a:endParaRPr lang="en-GB" altLang="en-US"/>
          </a:p>
        </p:txBody>
      </p:sp>
    </p:spTree>
    <p:extLst>
      <p:ext uri="{BB962C8B-B14F-4D97-AF65-F5344CB8AC3E}">
        <p14:creationId xmlns:p14="http://schemas.microsoft.com/office/powerpoint/2010/main" val="2353169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53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14763" y="0"/>
            <a:ext cx="2919412" cy="4953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632862B-D04E-4EBE-A85F-4747D698B06A}" type="datetimeFigureOut">
              <a:rPr lang="en-GB"/>
              <a:pPr>
                <a:defRPr/>
              </a:pPr>
              <a:t>08/06/2022</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748213"/>
            <a:ext cx="5389563" cy="3884612"/>
          </a:xfrm>
          <a:prstGeom prst="rect">
            <a:avLst/>
          </a:prstGeom>
        </p:spPr>
        <p:txBody>
          <a:bodyPr vert="horz" wrap="square" lIns="91440" tIns="45720" rIns="91440" bIns="45720" numCol="1" anchor="t" anchorCtr="0" compatLnSpc="1">
            <a:prstTxWarp prst="textNoShape">
              <a:avLst/>
            </a:prstTxWarp>
          </a:bodyPr>
          <a:lstStyle/>
          <a:p>
            <a:pPr lvl="0"/>
            <a:r>
              <a:rPr lang="en-GB" altLang="en-US" noProof="0"/>
              <a:t>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 name="Footer Placeholder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14763" y="9371013"/>
            <a:ext cx="2919412" cy="4953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67D1E270-22A6-46FC-9B50-3C80D0EEBF1E}" type="slidenum">
              <a:rPr lang="en-GB" altLang="en-US"/>
              <a:pPr/>
              <a:t>‹#›</a:t>
            </a:fld>
            <a:endParaRPr lang="en-GB" altLang="en-US"/>
          </a:p>
        </p:txBody>
      </p:sp>
    </p:spTree>
    <p:extLst>
      <p:ext uri="{BB962C8B-B14F-4D97-AF65-F5344CB8AC3E}">
        <p14:creationId xmlns:p14="http://schemas.microsoft.com/office/powerpoint/2010/main" val="33380842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Abstract:</a:t>
            </a:r>
          </a:p>
          <a:p>
            <a:endParaRPr lang="en-US"/>
          </a:p>
          <a:p>
            <a:r>
              <a:rPr lang="en-US" err="1"/>
              <a:t>Codeplay's</a:t>
            </a:r>
            <a:r>
              <a:rPr lang="en-US"/>
              <a:t> contributions are helping developers target Nvidia GPUs using SYCL and </a:t>
            </a:r>
            <a:r>
              <a:rPr lang="en-US" err="1"/>
              <a:t>oneAPI</a:t>
            </a:r>
            <a:r>
              <a:rPr lang="en-US"/>
              <a:t>, and researchers using the pre-</a:t>
            </a:r>
            <a:r>
              <a:rPr lang="en-US" err="1"/>
              <a:t>exascale</a:t>
            </a:r>
            <a:r>
              <a:rPr lang="en-US"/>
              <a:t> supercomputer Perlmutter are developing software using SYCL and </a:t>
            </a:r>
            <a:r>
              <a:rPr lang="en-US" err="1"/>
              <a:t>oneAPI</a:t>
            </a:r>
            <a:r>
              <a:rPr lang="en-US"/>
              <a:t>.</a:t>
            </a:r>
            <a:endParaRPr lang="en-US">
              <a:cs typeface="Calibri"/>
            </a:endParaRPr>
          </a:p>
          <a:p>
            <a:endParaRPr lang="en-US"/>
          </a:p>
          <a:p>
            <a:r>
              <a:rPr lang="en-US"/>
              <a:t>By using SYCL and </a:t>
            </a:r>
            <a:r>
              <a:rPr lang="en-US" err="1"/>
              <a:t>oneAPI</a:t>
            </a:r>
            <a:r>
              <a:rPr lang="en-US"/>
              <a:t> developers can widen their targets, with Nvidia GPUs, Intel GPUs and AMD GPUs supported by the DPC++ compiler project.</a:t>
            </a:r>
            <a:endParaRPr lang="en-US">
              <a:cs typeface="Calibri"/>
            </a:endParaRPr>
          </a:p>
          <a:p>
            <a:endParaRPr lang="en-US"/>
          </a:p>
          <a:p>
            <a:r>
              <a:rPr lang="en-US"/>
              <a:t>This session will help you to understand how you can port your CUDA code to SYCL and continue to target Nvidia GPUs and retain a good level of performance. Using </a:t>
            </a:r>
            <a:r>
              <a:rPr lang="en-US" err="1"/>
              <a:t>nbody</a:t>
            </a:r>
            <a:r>
              <a:rPr lang="en-US"/>
              <a:t> simulation project code written in CUDA we will show how the code is automatically translated to SYCL and then compiled using the DPC++ compiler. Furthermore we will present some performance tips and tricks to ensure you can get the best performance from your SYCL code on Nvidia GPUs.</a:t>
            </a:r>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67D1E270-22A6-46FC-9B50-3C80D0EEBF1E}" type="slidenum">
              <a:rPr lang="en-GB" altLang="en-US"/>
              <a:pPr/>
              <a:t>1</a:t>
            </a:fld>
            <a:endParaRPr lang="en-GB" altLang="en-US"/>
          </a:p>
        </p:txBody>
      </p:sp>
    </p:spTree>
    <p:extLst>
      <p:ext uri="{BB962C8B-B14F-4D97-AF65-F5344CB8AC3E}">
        <p14:creationId xmlns:p14="http://schemas.microsoft.com/office/powerpoint/2010/main" val="3383310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Source Sans Pro"/>
                <a:ea typeface="Source Sans Pro"/>
              </a:rPr>
              <a:t>Codeplay</a:t>
            </a:r>
            <a:r>
              <a:rPr lang="en-GB" b="0" i="0">
                <a:solidFill>
                  <a:srgbClr val="333333"/>
                </a:solidFill>
                <a:effectLst/>
                <a:latin typeface="Source Sans Pro"/>
                <a:ea typeface="Source Sans Pro"/>
              </a:rPr>
              <a:t> is based in Edinburgh, Scotland with around 80 staff, mostly engineers working on open standards projects. </a:t>
            </a:r>
            <a:endParaRPr lang="en-US">
              <a:latin typeface="Source Sans Pro"/>
              <a:ea typeface="Source Sans Pro"/>
            </a:endParaRPr>
          </a:p>
          <a:p>
            <a:r>
              <a:rPr lang="en-GB" dirty="0"/>
              <a:t>We contribute </a:t>
            </a:r>
            <a:r>
              <a:rPr lang="en-GB"/>
              <a:t>to </a:t>
            </a:r>
            <a:r>
              <a:rPr lang="en-GB" dirty="0"/>
              <a:t>multiple </a:t>
            </a:r>
            <a:r>
              <a:rPr lang="en-GB"/>
              <a:t>open standards </a:t>
            </a:r>
            <a:r>
              <a:rPr lang="en-GB" dirty="0"/>
              <a:t>bodies </a:t>
            </a:r>
            <a:r>
              <a:rPr lang="en-GB"/>
              <a:t>and </a:t>
            </a:r>
            <a:r>
              <a:rPr lang="en-GB" dirty="0"/>
              <a:t>specifications including OpenCL and SYCL.</a:t>
            </a:r>
          </a:p>
          <a:p>
            <a:r>
              <a:rPr lang="en-GB" dirty="0"/>
              <a:t>We work with customers worldwide, in particular we have recently been working with key National Laboratories in the US </a:t>
            </a:r>
            <a:r>
              <a:rPr lang="en-GB"/>
              <a:t>to enable SYCL</a:t>
            </a:r>
            <a:r>
              <a:rPr lang="en-GB" dirty="0"/>
              <a:t> for some of the fastest supercomputers in the world according to top500.</a:t>
            </a:r>
          </a:p>
          <a:p>
            <a:r>
              <a:rPr lang="en-GB" dirty="0"/>
              <a:t>We also have teams developing support for new processor architectures including those from Renesas R-Car and we are also working with organizations implementing processors using the RISC-V Vector Extension.</a:t>
            </a:r>
          </a:p>
        </p:txBody>
      </p:sp>
      <p:sp>
        <p:nvSpPr>
          <p:cNvPr id="4" name="Slide Number Placeholder 3"/>
          <p:cNvSpPr>
            <a:spLocks noGrp="1"/>
          </p:cNvSpPr>
          <p:nvPr>
            <p:ph type="sldNum" sz="quarter" idx="10"/>
          </p:nvPr>
        </p:nvSpPr>
        <p:spPr/>
        <p:txBody>
          <a:bodyPr/>
          <a:lstStyle/>
          <a:p>
            <a:fld id="{42919737-CA0D-4899-BA50-C795082A51FB}" type="slidenum">
              <a:rPr lang="en-GB" altLang="en-US" smtClean="0"/>
              <a:pPr/>
              <a:t>3</a:t>
            </a:fld>
            <a:endParaRPr lang="en-GB" altLang="en-US"/>
          </a:p>
        </p:txBody>
      </p:sp>
    </p:spTree>
    <p:extLst>
      <p:ext uri="{BB962C8B-B14F-4D97-AF65-F5344CB8AC3E}">
        <p14:creationId xmlns:p14="http://schemas.microsoft.com/office/powerpoint/2010/main" val="3970265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oneAPI</a:t>
            </a:r>
            <a:r>
              <a:rPr lang="en-GB" dirty="0"/>
              <a:t> and SYCL are working together to bring developers an open standard environment for developers. oneAPI provides developers with a platform to build accelerated software, and SYCL sits at the heart of oneAPI, providing a mature, open standard interface for developers. When you write code using the oneAPI platform, you will be using the SYCL interface to interact with the low level hardware on your machine, whether that is targeting Intel GPUs, Nvidia GPUs or AMD GPUs. The DPC++ compiler is an implementation of the SYCL standard, and makes targeting massively parallel hardware architectures simple, and provides you with portability across different targets. The SYCL standard is defined by the whole industry, with myself as the chair, members from many major processor vendors, national laboratories and research groups ensuring that the standard continues to meet the needs of companies making processors and the software developers who want to easily target these processors.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5</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58003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Simulation details, simplicity, blah</a:t>
            </a:r>
          </a:p>
          <a:p>
            <a:endParaRPr lang="en-US">
              <a:cs typeface="Calibri"/>
            </a:endParaRPr>
          </a:p>
        </p:txBody>
      </p:sp>
      <p:sp>
        <p:nvSpPr>
          <p:cNvPr id="4" name="Slide Number Placeholder 3"/>
          <p:cNvSpPr>
            <a:spLocks noGrp="1"/>
          </p:cNvSpPr>
          <p:nvPr>
            <p:ph type="sldNum" sz="quarter" idx="5"/>
          </p:nvPr>
        </p:nvSpPr>
        <p:spPr/>
        <p:txBody>
          <a:bodyPr/>
          <a:lstStyle/>
          <a:p>
            <a:fld id="{67D1E270-22A6-46FC-9B50-3C80D0EEBF1E}" type="slidenum">
              <a:rPr lang="en-GB" altLang="en-US"/>
              <a:pPr/>
              <a:t>9</a:t>
            </a:fld>
            <a:endParaRPr lang="en-GB" altLang="en-US"/>
          </a:p>
        </p:txBody>
      </p:sp>
    </p:spTree>
    <p:extLst>
      <p:ext uri="{BB962C8B-B14F-4D97-AF65-F5344CB8AC3E}">
        <p14:creationId xmlns:p14="http://schemas.microsoft.com/office/powerpoint/2010/main" val="2450446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1 – </a:t>
            </a:r>
            <a:r>
              <a:rPr lang="en-US" err="1">
                <a:cs typeface="Calibri"/>
              </a:rPr>
              <a:t>get_current_device</a:t>
            </a:r>
            <a:r>
              <a:rPr lang="en-US">
                <a:cs typeface="Calibri"/>
              </a:rPr>
              <a:t>, </a:t>
            </a:r>
            <a:r>
              <a:rPr lang="en-US" err="1">
                <a:cs typeface="Calibri"/>
              </a:rPr>
              <a:t>default_queue</a:t>
            </a:r>
            <a:r>
              <a:rPr lang="en-US">
                <a:cs typeface="Calibri"/>
              </a:rPr>
              <a:t>   - these are needed because, while the CUDA API can take no arguments &amp; assume a default device/stream, SYCL needs a queue to operate on.</a:t>
            </a:r>
          </a:p>
        </p:txBody>
      </p:sp>
      <p:sp>
        <p:nvSpPr>
          <p:cNvPr id="4" name="Slide Number Placeholder 3"/>
          <p:cNvSpPr>
            <a:spLocks noGrp="1"/>
          </p:cNvSpPr>
          <p:nvPr>
            <p:ph type="sldNum" sz="quarter" idx="5"/>
          </p:nvPr>
        </p:nvSpPr>
        <p:spPr/>
        <p:txBody>
          <a:bodyPr/>
          <a:lstStyle/>
          <a:p>
            <a:fld id="{67D1E270-22A6-46FC-9B50-3C80D0EEBF1E}" type="slidenum">
              <a:rPr lang="en-GB" altLang="en-US"/>
              <a:pPr/>
              <a:t>14</a:t>
            </a:fld>
            <a:endParaRPr lang="en-GB" altLang="en-US"/>
          </a:p>
        </p:txBody>
      </p:sp>
    </p:spTree>
    <p:extLst>
      <p:ext uri="{BB962C8B-B14F-4D97-AF65-F5344CB8AC3E}">
        <p14:creationId xmlns:p14="http://schemas.microsoft.com/office/powerpoint/2010/main" val="16258685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1"/>
        </a:solidFill>
        <a:effectLst/>
      </p:bgPr>
    </p:bg>
    <p:spTree>
      <p:nvGrpSpPr>
        <p:cNvPr id="1" name=""/>
        <p:cNvGrpSpPr/>
        <p:nvPr/>
      </p:nvGrpSpPr>
      <p:grpSpPr>
        <a:xfrm>
          <a:off x="0" y="0"/>
          <a:ext cx="0" cy="0"/>
          <a:chOff x="0" y="0"/>
          <a:chExt cx="0" cy="0"/>
        </a:xfrm>
      </p:grpSpPr>
      <p:pic>
        <p:nvPicPr>
          <p:cNvPr id="5" name="Picture 5"/>
          <p:cNvPicPr>
            <a:picLocks noChangeAspect="1"/>
          </p:cNvPicPr>
          <p:nvPr userDrawn="1"/>
        </p:nvPicPr>
        <p:blipFill>
          <a:blip r:embed="rId2">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13"/>
          <p:cNvSpPr>
            <a:spLocks noGrp="1"/>
          </p:cNvSpPr>
          <p:nvPr>
            <p:ph type="body" sz="quarter" idx="12" hasCustomPrompt="1"/>
          </p:nvPr>
        </p:nvSpPr>
        <p:spPr>
          <a:xfrm>
            <a:off x="1242060" y="2868790"/>
            <a:ext cx="9723120" cy="757130"/>
          </a:xfrm>
        </p:spPr>
        <p:txBody>
          <a:bodyPr>
            <a:spAutoFit/>
          </a:bodyPr>
          <a:lstStyle>
            <a:lvl1pPr marL="0" indent="0" algn="ctr">
              <a:buNone/>
              <a:defRPr sz="4800" baseline="0">
                <a:solidFill>
                  <a:schemeClr val="bg1"/>
                </a:solidFill>
              </a:defRPr>
            </a:lvl1pPr>
          </a:lstStyle>
          <a:p>
            <a:pPr lvl="0"/>
            <a:r>
              <a:rPr lang="en-US"/>
              <a:t>Title</a:t>
            </a:r>
          </a:p>
        </p:txBody>
      </p:sp>
      <p:sp>
        <p:nvSpPr>
          <p:cNvPr id="11" name="Text Placeholder 13"/>
          <p:cNvSpPr>
            <a:spLocks noGrp="1"/>
          </p:cNvSpPr>
          <p:nvPr>
            <p:ph type="body" sz="quarter" idx="13" hasCustomPrompt="1"/>
          </p:nvPr>
        </p:nvSpPr>
        <p:spPr>
          <a:xfrm>
            <a:off x="1242060" y="3639544"/>
            <a:ext cx="9723120" cy="424732"/>
          </a:xfrm>
        </p:spPr>
        <p:txBody>
          <a:bodyPr>
            <a:spAutoFit/>
          </a:bodyPr>
          <a:lstStyle>
            <a:lvl1pPr marL="0" indent="0" algn="ctr">
              <a:buNone/>
              <a:defRPr sz="2400" baseline="0">
                <a:solidFill>
                  <a:schemeClr val="bg2">
                    <a:lumMod val="90000"/>
                  </a:schemeClr>
                </a:solidFill>
              </a:defRPr>
            </a:lvl1pPr>
          </a:lstStyle>
          <a:p>
            <a:pPr lvl="0"/>
            <a:r>
              <a:rPr lang="en-US"/>
              <a:t>Name of presenter – Job title</a:t>
            </a:r>
          </a:p>
        </p:txBody>
      </p:sp>
      <p:sp>
        <p:nvSpPr>
          <p:cNvPr id="12" name="Text Placeholder 13"/>
          <p:cNvSpPr>
            <a:spLocks noGrp="1"/>
          </p:cNvSpPr>
          <p:nvPr>
            <p:ph type="body" sz="quarter" idx="14" hasCustomPrompt="1"/>
          </p:nvPr>
        </p:nvSpPr>
        <p:spPr>
          <a:xfrm>
            <a:off x="1242060" y="5534819"/>
            <a:ext cx="9723120" cy="306512"/>
          </a:xfrm>
        </p:spPr>
        <p:txBody>
          <a:bodyPr anchor="ctr">
            <a:normAutofit/>
          </a:bodyPr>
          <a:lstStyle>
            <a:lvl1pPr marL="0" indent="0" algn="ctr">
              <a:buNone/>
              <a:defRPr sz="1400" baseline="0">
                <a:solidFill>
                  <a:schemeClr val="bg2">
                    <a:lumMod val="90000"/>
                  </a:schemeClr>
                </a:solidFill>
              </a:defRPr>
            </a:lvl1pPr>
          </a:lstStyle>
          <a:p>
            <a:pPr lvl="0"/>
            <a:r>
              <a:rPr lang="en-US"/>
              <a:t>Name of event – Date e.g. November 4, 2021</a:t>
            </a:r>
          </a:p>
        </p:txBody>
      </p:sp>
      <p:sp>
        <p:nvSpPr>
          <p:cNvPr id="6" name="TextBox 5">
            <a:extLst>
              <a:ext uri="{FF2B5EF4-FFF2-40B4-BE49-F238E27FC236}">
                <a16:creationId xmlns:a16="http://schemas.microsoft.com/office/drawing/2014/main" id="{1ABA762C-DA35-48C2-978E-159597F0DB2D}"/>
              </a:ext>
            </a:extLst>
          </p:cNvPr>
          <p:cNvSpPr txBox="1"/>
          <p:nvPr userDrawn="1"/>
        </p:nvSpPr>
        <p:spPr>
          <a:xfrm>
            <a:off x="8364754" y="6356119"/>
            <a:ext cx="3414712" cy="276225"/>
          </a:xfrm>
          <a:prstGeom prst="rect">
            <a:avLst/>
          </a:prstGeom>
          <a:noFill/>
        </p:spPr>
        <p:txBody>
          <a:bodyPr>
            <a:spAutoFit/>
          </a:bodyPr>
          <a:lstStyle/>
          <a:p>
            <a:pPr algn="r" fontAlgn="auto">
              <a:spcBef>
                <a:spcPts val="0"/>
              </a:spcBef>
              <a:spcAft>
                <a:spcPts val="0"/>
              </a:spcAft>
              <a:defRPr/>
            </a:pPr>
            <a:r>
              <a:rPr lang="en-GB" sz="1200">
                <a:solidFill>
                  <a:schemeClr val="bg1"/>
                </a:solidFill>
                <a:latin typeface="+mj-lt"/>
                <a:cs typeface="+mn-cs"/>
              </a:rPr>
              <a:t> </a:t>
            </a:r>
            <a:r>
              <a:rPr lang="en-GB" sz="1200">
                <a:solidFill>
                  <a:schemeClr val="bg1"/>
                </a:solidFill>
                <a:latin typeface="+mj-lt"/>
              </a:rPr>
              <a:t>Copyright Codeplay Software Ltd 2021</a:t>
            </a:r>
            <a:endParaRPr lang="en-GB" sz="1200">
              <a:solidFill>
                <a:schemeClr val="bg1"/>
              </a:solidFill>
              <a:latin typeface="+mj-lt"/>
              <a:cs typeface="+mn-cs"/>
            </a:endParaRPr>
          </a:p>
        </p:txBody>
      </p:sp>
    </p:spTree>
    <p:extLst>
      <p:ext uri="{BB962C8B-B14F-4D97-AF65-F5344CB8AC3E}">
        <p14:creationId xmlns:p14="http://schemas.microsoft.com/office/powerpoint/2010/main" val="488765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3932237" cy="1600200"/>
          </a:xfrm>
          <a:prstGeom prst="rect">
            <a:avLst/>
          </a:prstGeom>
        </p:spPr>
        <p:txBody>
          <a:bodyPr bIns="612000"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365125"/>
            <a:ext cx="6172200" cy="54959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1965325"/>
            <a:ext cx="3932237" cy="39036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29503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3932237" cy="1600200"/>
          </a:xfrm>
          <a:prstGeom prst="rect">
            <a:avLst/>
          </a:prstGeom>
        </p:spPr>
        <p:txBody>
          <a:bodyPr tIns="72000" bIns="612000"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73663" y="365125"/>
            <a:ext cx="6172200" cy="540385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839788" y="1965325"/>
            <a:ext cx="3932237" cy="39036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44048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3802118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8867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18094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End - Facebook">
    <p:bg>
      <p:bgPr>
        <a:solidFill>
          <a:schemeClr val="tx1"/>
        </a:solidFill>
        <a:effectLst/>
      </p:bgPr>
    </p:bg>
    <p:spTree>
      <p:nvGrpSpPr>
        <p:cNvPr id="1" name=""/>
        <p:cNvGrpSpPr/>
        <p:nvPr/>
      </p:nvGrpSpPr>
      <p:grpSpPr>
        <a:xfrm>
          <a:off x="0" y="0"/>
          <a:ext cx="0" cy="0"/>
          <a:chOff x="0" y="0"/>
          <a:chExt cx="0" cy="0"/>
        </a:xfrm>
      </p:grpSpPr>
      <p:pic>
        <p:nvPicPr>
          <p:cNvPr id="3"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03675" y="4319588"/>
            <a:ext cx="436563"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0"/>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62875" y="4316413"/>
            <a:ext cx="434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6"/>
          <p:cNvSpPr txBox="1"/>
          <p:nvPr userDrawn="1"/>
        </p:nvSpPr>
        <p:spPr>
          <a:xfrm>
            <a:off x="3282950"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a:t>
            </a:r>
            <a:r>
              <a:rPr lang="en-GB" sz="1600" err="1">
                <a:solidFill>
                  <a:schemeClr val="bg1"/>
                </a:solidFill>
                <a:latin typeface="+mj-lt"/>
                <a:cs typeface="+mn-cs"/>
              </a:rPr>
              <a:t>codeplaysoft</a:t>
            </a:r>
            <a:endParaRPr lang="en-GB" sz="1600">
              <a:solidFill>
                <a:schemeClr val="bg1"/>
              </a:solidFill>
              <a:latin typeface="+mj-lt"/>
              <a:cs typeface="+mn-cs"/>
            </a:endParaRPr>
          </a:p>
        </p:txBody>
      </p:sp>
      <p:sp>
        <p:nvSpPr>
          <p:cNvPr id="6" name="TextBox 17"/>
          <p:cNvSpPr txBox="1"/>
          <p:nvPr userDrawn="1"/>
        </p:nvSpPr>
        <p:spPr>
          <a:xfrm>
            <a:off x="7037388"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codeplay.com</a:t>
            </a:r>
          </a:p>
        </p:txBody>
      </p:sp>
      <p:pic>
        <p:nvPicPr>
          <p:cNvPr id="7" name="Picture 12"/>
          <p:cNvPicPr>
            <a:picLocks noChangeAspect="1"/>
          </p:cNvPicPr>
          <p:nvPr userDrawn="1"/>
        </p:nvPicPr>
        <p:blipFill>
          <a:blip r:embed="rId4">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883275" y="4316413"/>
            <a:ext cx="4365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8"/>
          <p:cNvSpPr txBox="1"/>
          <p:nvPr userDrawn="1"/>
        </p:nvSpPr>
        <p:spPr>
          <a:xfrm>
            <a:off x="5159375" y="4964113"/>
            <a:ext cx="1878013"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a:t>
            </a:r>
            <a:r>
              <a:rPr lang="en-GB" sz="1600" err="1">
                <a:solidFill>
                  <a:schemeClr val="bg1"/>
                </a:solidFill>
                <a:latin typeface="+mj-lt"/>
                <a:cs typeface="+mn-cs"/>
              </a:rPr>
              <a:t>codeplaysoft</a:t>
            </a:r>
            <a:endParaRPr lang="en-GB" sz="1600">
              <a:solidFill>
                <a:schemeClr val="bg1"/>
              </a:solidFill>
              <a:latin typeface="+mj-lt"/>
              <a:cs typeface="+mn-cs"/>
            </a:endParaRPr>
          </a:p>
        </p:txBody>
      </p:sp>
      <p:sp>
        <p:nvSpPr>
          <p:cNvPr id="2" name="Title 1"/>
          <p:cNvSpPr>
            <a:spLocks noGrp="1"/>
          </p:cNvSpPr>
          <p:nvPr>
            <p:ph type="title"/>
          </p:nvPr>
        </p:nvSpPr>
        <p:spPr>
          <a:xfrm>
            <a:off x="838199" y="2575267"/>
            <a:ext cx="10515600" cy="1325563"/>
          </a:xfrm>
          <a:prstGeom prst="rect">
            <a:avLst/>
          </a:prstGeom>
        </p:spPr>
        <p:txBody>
          <a:bodyPr/>
          <a:lstStyle>
            <a:lvl1pPr algn="ctr">
              <a:defRPr baseline="0">
                <a:solidFill>
                  <a:schemeClr val="bg1"/>
                </a:solidFill>
              </a:defRPr>
            </a:lvl1pPr>
          </a:lstStyle>
          <a:p>
            <a:r>
              <a:rPr lang="en-US"/>
              <a:t>Click to edit Master title style</a:t>
            </a:r>
            <a:endParaRPr lang="en-GB"/>
          </a:p>
        </p:txBody>
      </p:sp>
      <p:sp>
        <p:nvSpPr>
          <p:cNvPr id="10" name="TextBox 9">
            <a:extLst>
              <a:ext uri="{FF2B5EF4-FFF2-40B4-BE49-F238E27FC236}">
                <a16:creationId xmlns:a16="http://schemas.microsoft.com/office/drawing/2014/main" id="{57AC1174-5B5C-4C80-A02D-18DC993CB761}"/>
              </a:ext>
            </a:extLst>
          </p:cNvPr>
          <p:cNvSpPr txBox="1"/>
          <p:nvPr userDrawn="1"/>
        </p:nvSpPr>
        <p:spPr>
          <a:xfrm>
            <a:off x="8489042" y="6462651"/>
            <a:ext cx="3414712" cy="276225"/>
          </a:xfrm>
          <a:prstGeom prst="rect">
            <a:avLst/>
          </a:prstGeom>
          <a:noFill/>
        </p:spPr>
        <p:txBody>
          <a:bodyPr>
            <a:spAutoFit/>
          </a:bodyPr>
          <a:lstStyle/>
          <a:p>
            <a:pPr algn="r" fontAlgn="auto">
              <a:spcBef>
                <a:spcPts val="0"/>
              </a:spcBef>
              <a:spcAft>
                <a:spcPts val="0"/>
              </a:spcAft>
              <a:defRPr/>
            </a:pPr>
            <a:r>
              <a:rPr lang="en-GB" sz="1200">
                <a:solidFill>
                  <a:schemeClr val="bg1"/>
                </a:solidFill>
                <a:latin typeface="+mj-lt"/>
                <a:cs typeface="+mn-cs"/>
              </a:rPr>
              <a:t> </a:t>
            </a:r>
            <a:r>
              <a:rPr lang="en-GB" sz="1200">
                <a:solidFill>
                  <a:schemeClr val="bg1"/>
                </a:solidFill>
                <a:latin typeface="+mj-lt"/>
              </a:rPr>
              <a:t>Copyright Codeplay Software Ltd 2021</a:t>
            </a:r>
            <a:endParaRPr lang="en-GB" sz="1200">
              <a:solidFill>
                <a:schemeClr val="bg1"/>
              </a:solidFill>
              <a:latin typeface="+mj-lt"/>
              <a:cs typeface="+mn-cs"/>
            </a:endParaRPr>
          </a:p>
        </p:txBody>
      </p:sp>
    </p:spTree>
    <p:extLst>
      <p:ext uri="{BB962C8B-B14F-4D97-AF65-F5344CB8AC3E}">
        <p14:creationId xmlns:p14="http://schemas.microsoft.com/office/powerpoint/2010/main" val="2959121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End - Email">
    <p:bg>
      <p:bgPr>
        <a:solidFill>
          <a:schemeClr val="tx1"/>
        </a:solidFill>
        <a:effectLst/>
      </p:bgPr>
    </p:bg>
    <p:spTree>
      <p:nvGrpSpPr>
        <p:cNvPr id="1" name=""/>
        <p:cNvGrpSpPr/>
        <p:nvPr/>
      </p:nvGrpSpPr>
      <p:grpSpPr>
        <a:xfrm>
          <a:off x="0" y="0"/>
          <a:ext cx="0" cy="0"/>
          <a:chOff x="0" y="0"/>
          <a:chExt cx="0" cy="0"/>
        </a:xfrm>
      </p:grpSpPr>
      <p:pic>
        <p:nvPicPr>
          <p:cNvPr id="3"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03675" y="4319588"/>
            <a:ext cx="436563"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0"/>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62875" y="4316413"/>
            <a:ext cx="434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6"/>
          <p:cNvSpPr txBox="1"/>
          <p:nvPr userDrawn="1"/>
        </p:nvSpPr>
        <p:spPr>
          <a:xfrm>
            <a:off x="3282950"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a:t>
            </a:r>
            <a:r>
              <a:rPr lang="en-GB" sz="1600" err="1">
                <a:solidFill>
                  <a:schemeClr val="bg1"/>
                </a:solidFill>
                <a:latin typeface="+mj-lt"/>
                <a:cs typeface="+mn-cs"/>
              </a:rPr>
              <a:t>codeplaysoft</a:t>
            </a:r>
            <a:endParaRPr lang="en-GB" sz="1600">
              <a:solidFill>
                <a:schemeClr val="bg1"/>
              </a:solidFill>
              <a:latin typeface="+mj-lt"/>
              <a:cs typeface="+mn-cs"/>
            </a:endParaRPr>
          </a:p>
        </p:txBody>
      </p:sp>
      <p:sp>
        <p:nvSpPr>
          <p:cNvPr id="6" name="TextBox 17"/>
          <p:cNvSpPr txBox="1"/>
          <p:nvPr userDrawn="1"/>
        </p:nvSpPr>
        <p:spPr>
          <a:xfrm>
            <a:off x="7037388"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codeplay.com</a:t>
            </a:r>
          </a:p>
        </p:txBody>
      </p:sp>
      <p:pic>
        <p:nvPicPr>
          <p:cNvPr id="7" name="Picture 12"/>
          <p:cNvPicPr>
            <a:picLocks noChangeAspect="1"/>
          </p:cNvPicPr>
          <p:nvPr userDrawn="1"/>
        </p:nvPicPr>
        <p:blipFill>
          <a:blip r:embed="rId4">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884863" y="4316413"/>
            <a:ext cx="434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8"/>
          <p:cNvSpPr txBox="1"/>
          <p:nvPr userDrawn="1"/>
        </p:nvSpPr>
        <p:spPr>
          <a:xfrm>
            <a:off x="5203825" y="4965700"/>
            <a:ext cx="1833563" cy="338138"/>
          </a:xfrm>
          <a:prstGeom prst="rect">
            <a:avLst/>
          </a:prstGeom>
          <a:noFill/>
        </p:spPr>
        <p:txBody>
          <a:bodyPr wrap="square" anchor="ctr">
            <a:spAutoFit/>
          </a:bodyPr>
          <a:lstStyle/>
          <a:p>
            <a:pPr algn="ctr" fontAlgn="auto">
              <a:spcBef>
                <a:spcPts val="0"/>
              </a:spcBef>
              <a:spcAft>
                <a:spcPts val="0"/>
              </a:spcAft>
              <a:defRPr/>
            </a:pPr>
            <a:r>
              <a:rPr lang="en-GB" sz="1600">
                <a:solidFill>
                  <a:schemeClr val="bg1"/>
                </a:solidFill>
                <a:latin typeface="+mj-lt"/>
                <a:cs typeface="+mn-cs"/>
              </a:rPr>
              <a:t>info@codeplay.com</a:t>
            </a:r>
          </a:p>
        </p:txBody>
      </p:sp>
      <p:sp>
        <p:nvSpPr>
          <p:cNvPr id="2" name="Title 1"/>
          <p:cNvSpPr>
            <a:spLocks noGrp="1"/>
          </p:cNvSpPr>
          <p:nvPr>
            <p:ph type="title"/>
          </p:nvPr>
        </p:nvSpPr>
        <p:spPr>
          <a:xfrm>
            <a:off x="838199" y="2575267"/>
            <a:ext cx="10515600" cy="1325563"/>
          </a:xfrm>
          <a:prstGeom prst="rect">
            <a:avLst/>
          </a:prstGeom>
        </p:spPr>
        <p:txBody>
          <a:bodyPr/>
          <a:lstStyle>
            <a:lvl1pPr algn="ctr">
              <a:defRPr baseline="0">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2810601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 Recruitment and Facebook">
    <p:bg>
      <p:bgPr>
        <a:solidFill>
          <a:schemeClr val="tx1"/>
        </a:solidFill>
        <a:effectLst/>
      </p:bgPr>
    </p:bg>
    <p:spTree>
      <p:nvGrpSpPr>
        <p:cNvPr id="1" name=""/>
        <p:cNvGrpSpPr/>
        <p:nvPr/>
      </p:nvGrpSpPr>
      <p:grpSpPr>
        <a:xfrm>
          <a:off x="0" y="0"/>
          <a:ext cx="0" cy="0"/>
          <a:chOff x="0" y="0"/>
          <a:chExt cx="0" cy="0"/>
        </a:xfrm>
      </p:grpSpPr>
      <p:pic>
        <p:nvPicPr>
          <p:cNvPr id="3" name="Picture 1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03675" y="4319588"/>
            <a:ext cx="436563"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6"/>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883275" y="4316413"/>
            <a:ext cx="4365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762875" y="4316413"/>
            <a:ext cx="434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8"/>
          <p:cNvSpPr txBox="1"/>
          <p:nvPr userDrawn="1"/>
        </p:nvSpPr>
        <p:spPr>
          <a:xfrm>
            <a:off x="5159375" y="4964113"/>
            <a:ext cx="1878013"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a:t>
            </a:r>
            <a:r>
              <a:rPr lang="en-GB" sz="1600" err="1">
                <a:solidFill>
                  <a:schemeClr val="bg1"/>
                </a:solidFill>
                <a:latin typeface="+mj-lt"/>
                <a:cs typeface="+mn-cs"/>
              </a:rPr>
              <a:t>codeplaysoft</a:t>
            </a:r>
            <a:endParaRPr lang="en-GB" sz="1600">
              <a:solidFill>
                <a:schemeClr val="bg1"/>
              </a:solidFill>
              <a:latin typeface="+mj-lt"/>
              <a:cs typeface="+mn-cs"/>
            </a:endParaRPr>
          </a:p>
        </p:txBody>
      </p:sp>
      <p:sp>
        <p:nvSpPr>
          <p:cNvPr id="7" name="TextBox 19"/>
          <p:cNvSpPr txBox="1"/>
          <p:nvPr userDrawn="1"/>
        </p:nvSpPr>
        <p:spPr>
          <a:xfrm>
            <a:off x="3282950"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a:t>
            </a:r>
            <a:r>
              <a:rPr lang="en-GB" sz="1600" err="1">
                <a:solidFill>
                  <a:schemeClr val="bg1"/>
                </a:solidFill>
                <a:latin typeface="+mj-lt"/>
                <a:cs typeface="+mn-cs"/>
              </a:rPr>
              <a:t>codeplaysoft</a:t>
            </a:r>
            <a:endParaRPr lang="en-GB" sz="1600">
              <a:solidFill>
                <a:schemeClr val="bg1"/>
              </a:solidFill>
              <a:latin typeface="+mj-lt"/>
              <a:cs typeface="+mn-cs"/>
            </a:endParaRPr>
          </a:p>
        </p:txBody>
      </p:sp>
      <p:sp>
        <p:nvSpPr>
          <p:cNvPr id="8" name="TextBox 20"/>
          <p:cNvSpPr txBox="1"/>
          <p:nvPr userDrawn="1"/>
        </p:nvSpPr>
        <p:spPr>
          <a:xfrm>
            <a:off x="7037388"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codeplay.com</a:t>
            </a:r>
          </a:p>
        </p:txBody>
      </p:sp>
      <p:pic>
        <p:nvPicPr>
          <p:cNvPr id="9" name="Picture 10"/>
          <p:cNvPicPr>
            <a:picLocks noChangeAspect="1"/>
          </p:cNvPicPr>
          <p:nvPr userDrawn="1"/>
        </p:nvPicPr>
        <p:blipFill>
          <a:blip r:embed="rId5">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ight Triangle 11"/>
          <p:cNvSpPr/>
          <p:nvPr userDrawn="1"/>
        </p:nvSpPr>
        <p:spPr>
          <a:xfrm rot="5400000">
            <a:off x="65087" y="-65087"/>
            <a:ext cx="2251075" cy="2381250"/>
          </a:xfrm>
          <a:prstGeom prst="rtTriangle">
            <a:avLst/>
          </a:prstGeom>
          <a:solidFill>
            <a:srgbClr val="FF29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a:p>
            <a:pPr algn="ctr">
              <a:defRPr/>
            </a:pPr>
            <a:endParaRPr lang="en-GB"/>
          </a:p>
        </p:txBody>
      </p:sp>
      <p:sp>
        <p:nvSpPr>
          <p:cNvPr id="12" name="TextBox 1"/>
          <p:cNvSpPr txBox="1"/>
          <p:nvPr userDrawn="1"/>
        </p:nvSpPr>
        <p:spPr>
          <a:xfrm rot="19004009">
            <a:off x="-17463" y="214313"/>
            <a:ext cx="1265238" cy="708025"/>
          </a:xfrm>
          <a:prstGeom prst="rect">
            <a:avLst/>
          </a:prstGeom>
          <a:noFill/>
        </p:spPr>
        <p:txBody>
          <a:bodyPr>
            <a:spAutoFit/>
          </a:bodyPr>
          <a:lstStyle/>
          <a:p>
            <a:pPr algn="ctr">
              <a:defRPr/>
            </a:pPr>
            <a:r>
              <a:rPr lang="en-GB" sz="2000">
                <a:solidFill>
                  <a:schemeClr val="bg1"/>
                </a:solidFill>
                <a:latin typeface="+mn-lt"/>
              </a:rPr>
              <a:t>We’re Hiring!</a:t>
            </a:r>
          </a:p>
        </p:txBody>
      </p:sp>
      <p:sp>
        <p:nvSpPr>
          <p:cNvPr id="13" name="TextBox 13"/>
          <p:cNvSpPr txBox="1"/>
          <p:nvPr userDrawn="1"/>
        </p:nvSpPr>
        <p:spPr>
          <a:xfrm rot="18994572">
            <a:off x="156870" y="801357"/>
            <a:ext cx="1643129" cy="253916"/>
          </a:xfrm>
          <a:prstGeom prst="rect">
            <a:avLst/>
          </a:prstGeom>
          <a:solidFill>
            <a:srgbClr val="FF2957">
              <a:alpha val="36000"/>
            </a:srgbClr>
          </a:solidFill>
        </p:spPr>
        <p:txBody>
          <a:bodyPr>
            <a:spAutoFit/>
          </a:bodyPr>
          <a:lstStyle/>
          <a:p>
            <a:pPr algn="ctr">
              <a:defRPr/>
            </a:pPr>
            <a:r>
              <a:rPr lang="en-GB" sz="1050">
                <a:solidFill>
                  <a:schemeClr val="bg1">
                    <a:alpha val="41000"/>
                  </a:schemeClr>
                </a:solidFill>
                <a:latin typeface="+mn-lt"/>
              </a:rPr>
              <a:t>codeplay.com/careers/</a:t>
            </a:r>
          </a:p>
        </p:txBody>
      </p:sp>
      <p:sp>
        <p:nvSpPr>
          <p:cNvPr id="10" name="Title 1"/>
          <p:cNvSpPr>
            <a:spLocks noGrp="1"/>
          </p:cNvSpPr>
          <p:nvPr>
            <p:ph type="title"/>
          </p:nvPr>
        </p:nvSpPr>
        <p:spPr>
          <a:xfrm>
            <a:off x="838199" y="2575267"/>
            <a:ext cx="10515600" cy="1325563"/>
          </a:xfrm>
          <a:prstGeom prst="rect">
            <a:avLst/>
          </a:prstGeom>
        </p:spPr>
        <p:txBody>
          <a:bodyPr/>
          <a:lstStyle>
            <a:lvl1pPr algn="ctr">
              <a:defRPr baseline="0">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32563157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 Recruitment and Email">
    <p:bg>
      <p:bgPr>
        <a:solidFill>
          <a:schemeClr val="tx1"/>
        </a:solidFill>
        <a:effectLst/>
      </p:bgPr>
    </p:bg>
    <p:spTree>
      <p:nvGrpSpPr>
        <p:cNvPr id="1" name=""/>
        <p:cNvGrpSpPr/>
        <p:nvPr/>
      </p:nvGrpSpPr>
      <p:grpSpPr>
        <a:xfrm>
          <a:off x="0" y="0"/>
          <a:ext cx="0" cy="0"/>
          <a:chOff x="0" y="0"/>
          <a:chExt cx="0" cy="0"/>
        </a:xfrm>
      </p:grpSpPr>
      <p:pic>
        <p:nvPicPr>
          <p:cNvPr id="3" name="Picture 1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03675" y="4319588"/>
            <a:ext cx="436563"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7"/>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62875" y="4316413"/>
            <a:ext cx="434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19"/>
          <p:cNvSpPr txBox="1"/>
          <p:nvPr userDrawn="1"/>
        </p:nvSpPr>
        <p:spPr>
          <a:xfrm>
            <a:off x="3282950"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a:t>
            </a:r>
            <a:r>
              <a:rPr lang="en-GB" sz="1600" err="1">
                <a:solidFill>
                  <a:schemeClr val="bg1"/>
                </a:solidFill>
                <a:latin typeface="+mj-lt"/>
                <a:cs typeface="+mn-cs"/>
              </a:rPr>
              <a:t>codeplaysoft</a:t>
            </a:r>
            <a:endParaRPr lang="en-GB" sz="1600">
              <a:solidFill>
                <a:schemeClr val="bg1"/>
              </a:solidFill>
              <a:latin typeface="+mj-lt"/>
              <a:cs typeface="+mn-cs"/>
            </a:endParaRPr>
          </a:p>
        </p:txBody>
      </p:sp>
      <p:sp>
        <p:nvSpPr>
          <p:cNvPr id="6" name="TextBox 20"/>
          <p:cNvSpPr txBox="1"/>
          <p:nvPr userDrawn="1"/>
        </p:nvSpPr>
        <p:spPr>
          <a:xfrm>
            <a:off x="7037388" y="4964113"/>
            <a:ext cx="1876425" cy="338137"/>
          </a:xfrm>
          <a:prstGeom prst="rect">
            <a:avLst/>
          </a:prstGeom>
          <a:noFill/>
        </p:spPr>
        <p:txBody>
          <a:bodyPr anchor="ctr">
            <a:spAutoFit/>
          </a:bodyPr>
          <a:lstStyle/>
          <a:p>
            <a:pPr algn="ctr" fontAlgn="auto">
              <a:spcBef>
                <a:spcPts val="0"/>
              </a:spcBef>
              <a:spcAft>
                <a:spcPts val="0"/>
              </a:spcAft>
              <a:defRPr/>
            </a:pPr>
            <a:r>
              <a:rPr lang="en-GB" sz="1600">
                <a:solidFill>
                  <a:schemeClr val="bg1"/>
                </a:solidFill>
                <a:latin typeface="+mj-lt"/>
                <a:cs typeface="+mn-cs"/>
              </a:rPr>
              <a:t>codeplay.com</a:t>
            </a:r>
          </a:p>
        </p:txBody>
      </p:sp>
      <p:pic>
        <p:nvPicPr>
          <p:cNvPr id="7" name="Picture 10"/>
          <p:cNvPicPr>
            <a:picLocks noChangeAspect="1"/>
          </p:cNvPicPr>
          <p:nvPr userDrawn="1"/>
        </p:nvPicPr>
        <p:blipFill>
          <a:blip r:embed="rId4">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ight Triangle 11"/>
          <p:cNvSpPr/>
          <p:nvPr userDrawn="1"/>
        </p:nvSpPr>
        <p:spPr>
          <a:xfrm rot="5400000">
            <a:off x="65087" y="-65087"/>
            <a:ext cx="2251075" cy="2381250"/>
          </a:xfrm>
          <a:prstGeom prst="rtTriangle">
            <a:avLst/>
          </a:prstGeom>
          <a:solidFill>
            <a:srgbClr val="FF29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a:p>
            <a:pPr algn="ctr">
              <a:defRPr/>
            </a:pPr>
            <a:endParaRPr lang="en-GB"/>
          </a:p>
        </p:txBody>
      </p:sp>
      <p:sp>
        <p:nvSpPr>
          <p:cNvPr id="9" name="TextBox 1"/>
          <p:cNvSpPr txBox="1"/>
          <p:nvPr userDrawn="1"/>
        </p:nvSpPr>
        <p:spPr>
          <a:xfrm rot="19004009">
            <a:off x="-17463" y="214313"/>
            <a:ext cx="1265238" cy="708025"/>
          </a:xfrm>
          <a:prstGeom prst="rect">
            <a:avLst/>
          </a:prstGeom>
          <a:noFill/>
        </p:spPr>
        <p:txBody>
          <a:bodyPr>
            <a:spAutoFit/>
          </a:bodyPr>
          <a:lstStyle/>
          <a:p>
            <a:pPr algn="ctr">
              <a:defRPr/>
            </a:pPr>
            <a:r>
              <a:rPr lang="en-GB" sz="2000">
                <a:solidFill>
                  <a:schemeClr val="bg1"/>
                </a:solidFill>
                <a:latin typeface="+mn-lt"/>
              </a:rPr>
              <a:t>We’re Hiring!</a:t>
            </a:r>
          </a:p>
        </p:txBody>
      </p:sp>
      <p:sp>
        <p:nvSpPr>
          <p:cNvPr id="11" name="TextBox 13"/>
          <p:cNvSpPr txBox="1"/>
          <p:nvPr userDrawn="1"/>
        </p:nvSpPr>
        <p:spPr>
          <a:xfrm rot="18994572">
            <a:off x="156870" y="801357"/>
            <a:ext cx="1643129" cy="253916"/>
          </a:xfrm>
          <a:prstGeom prst="rect">
            <a:avLst/>
          </a:prstGeom>
          <a:solidFill>
            <a:srgbClr val="FF2957">
              <a:alpha val="36000"/>
            </a:srgbClr>
          </a:solidFill>
        </p:spPr>
        <p:txBody>
          <a:bodyPr>
            <a:spAutoFit/>
          </a:bodyPr>
          <a:lstStyle/>
          <a:p>
            <a:pPr algn="ctr">
              <a:defRPr/>
            </a:pPr>
            <a:r>
              <a:rPr lang="en-GB" sz="1050">
                <a:solidFill>
                  <a:schemeClr val="bg1">
                    <a:alpha val="41000"/>
                  </a:schemeClr>
                </a:solidFill>
                <a:latin typeface="+mn-lt"/>
              </a:rPr>
              <a:t>codeplay.com/careers/</a:t>
            </a:r>
          </a:p>
        </p:txBody>
      </p:sp>
      <p:pic>
        <p:nvPicPr>
          <p:cNvPr id="12" name="Picture 16"/>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884863" y="4316413"/>
            <a:ext cx="4349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8"/>
          <p:cNvSpPr txBox="1"/>
          <p:nvPr userDrawn="1"/>
        </p:nvSpPr>
        <p:spPr>
          <a:xfrm>
            <a:off x="5203825" y="4965700"/>
            <a:ext cx="1833563" cy="338138"/>
          </a:xfrm>
          <a:prstGeom prst="rect">
            <a:avLst/>
          </a:prstGeom>
          <a:noFill/>
        </p:spPr>
        <p:txBody>
          <a:bodyPr wrap="square" anchor="ctr">
            <a:spAutoFit/>
          </a:bodyPr>
          <a:lstStyle/>
          <a:p>
            <a:pPr algn="ctr" fontAlgn="auto">
              <a:spcBef>
                <a:spcPts val="0"/>
              </a:spcBef>
              <a:spcAft>
                <a:spcPts val="0"/>
              </a:spcAft>
              <a:defRPr/>
            </a:pPr>
            <a:r>
              <a:rPr lang="en-GB" sz="1600">
                <a:solidFill>
                  <a:schemeClr val="bg1"/>
                </a:solidFill>
                <a:latin typeface="+mj-lt"/>
                <a:cs typeface="+mn-cs"/>
              </a:rPr>
              <a:t>info@codeplay.com</a:t>
            </a:r>
          </a:p>
        </p:txBody>
      </p:sp>
      <p:sp>
        <p:nvSpPr>
          <p:cNvPr id="10" name="Title 1"/>
          <p:cNvSpPr>
            <a:spLocks noGrp="1"/>
          </p:cNvSpPr>
          <p:nvPr>
            <p:ph type="title"/>
          </p:nvPr>
        </p:nvSpPr>
        <p:spPr>
          <a:xfrm>
            <a:off x="838199" y="2575267"/>
            <a:ext cx="10515600" cy="1325563"/>
          </a:xfrm>
          <a:prstGeom prst="rect">
            <a:avLst/>
          </a:prstGeom>
        </p:spPr>
        <p:txBody>
          <a:bodyPr/>
          <a:lstStyle>
            <a:lvl1pPr algn="ctr">
              <a:defRPr baseline="0">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4212580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32"/>
        <p:cNvGrpSpPr/>
        <p:nvPr/>
      </p:nvGrpSpPr>
      <p:grpSpPr>
        <a:xfrm>
          <a:off x="0" y="0"/>
          <a:ext cx="0" cy="0"/>
          <a:chOff x="0" y="0"/>
          <a:chExt cx="0" cy="0"/>
        </a:xfrm>
      </p:grpSpPr>
      <p:sp>
        <p:nvSpPr>
          <p:cNvPr id="33" name="Google Shape;33;p7"/>
          <p:cNvSpPr txBox="1">
            <a:spLocks noGrp="1"/>
          </p:cNvSpPr>
          <p:nvPr>
            <p:ph type="body" idx="1"/>
          </p:nvPr>
        </p:nvSpPr>
        <p:spPr>
          <a:xfrm>
            <a:off x="6172200" y="1572260"/>
            <a:ext cx="5181600" cy="4604703"/>
          </a:xfrm>
          <a:prstGeom prst="rect">
            <a:avLst/>
          </a:prstGeom>
          <a:noFill/>
          <a:ln>
            <a:noFill/>
          </a:ln>
        </p:spPr>
        <p:txBody>
          <a:bodyPr spcFirstLastPara="1" wrap="square" lIns="91425" tIns="91425" rIns="91425" bIns="91425" anchor="t" anchorCtr="0">
            <a:no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4" name="Google Shape;34;p7"/>
          <p:cNvSpPr txBox="1">
            <a:spLocks noGrp="1"/>
          </p:cNvSpPr>
          <p:nvPr>
            <p:ph type="title"/>
          </p:nvPr>
        </p:nvSpPr>
        <p:spPr>
          <a:xfrm>
            <a:off x="838200" y="365125"/>
            <a:ext cx="10515600" cy="1207135"/>
          </a:xfrm>
          <a:prstGeom prst="rect">
            <a:avLst/>
          </a:prstGeom>
          <a:noFill/>
          <a:ln>
            <a:noFill/>
          </a:ln>
        </p:spPr>
        <p:txBody>
          <a:bodyPr spcFirstLastPara="1" wrap="square" lIns="91425" tIns="91425" rIns="91425" bIns="91425" anchor="ctr" anchorCtr="0">
            <a:noAutofit/>
          </a:bodyPr>
          <a:lstStyle>
            <a:lvl1pPr marL="0" marR="0" lvl="0"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5" name="Google Shape;35;p7"/>
          <p:cNvSpPr txBox="1">
            <a:spLocks noGrp="1"/>
          </p:cNvSpPr>
          <p:nvPr>
            <p:ph type="body" idx="2"/>
          </p:nvPr>
        </p:nvSpPr>
        <p:spPr>
          <a:xfrm>
            <a:off x="838200" y="1572259"/>
            <a:ext cx="5181600" cy="4604703"/>
          </a:xfrm>
          <a:prstGeom prst="rect">
            <a:avLst/>
          </a:prstGeom>
          <a:noFill/>
          <a:ln>
            <a:noFill/>
          </a:ln>
        </p:spPr>
        <p:txBody>
          <a:bodyPr spcFirstLastPara="1" wrap="square" lIns="91425" tIns="91425" rIns="91425" bIns="91425" anchor="t" anchorCtr="0">
            <a:no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6243020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1"/>
        </a:solidFill>
        <a:effectLst/>
      </p:bgPr>
    </p:bg>
    <p:spTree>
      <p:nvGrpSpPr>
        <p:cNvPr id="1" name=""/>
        <p:cNvGrpSpPr/>
        <p:nvPr/>
      </p:nvGrpSpPr>
      <p:grpSpPr>
        <a:xfrm>
          <a:off x="0" y="0"/>
          <a:ext cx="0" cy="0"/>
          <a:chOff x="0" y="0"/>
          <a:chExt cx="0" cy="0"/>
        </a:xfrm>
      </p:grpSpPr>
      <p:pic>
        <p:nvPicPr>
          <p:cNvPr id="5" name="Picture 5"/>
          <p:cNvPicPr>
            <a:picLocks noChangeAspect="1"/>
          </p:cNvPicPr>
          <p:nvPr userDrawn="1"/>
        </p:nvPicPr>
        <p:blipFill>
          <a:blip r:embed="rId2">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Triangle 5"/>
          <p:cNvSpPr/>
          <p:nvPr userDrawn="1"/>
        </p:nvSpPr>
        <p:spPr>
          <a:xfrm rot="5400000">
            <a:off x="54768" y="-54768"/>
            <a:ext cx="1890713" cy="2000250"/>
          </a:xfrm>
          <a:prstGeom prst="rtTriangle">
            <a:avLst/>
          </a:prstGeom>
          <a:solidFill>
            <a:srgbClr val="FF29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a:p>
            <a:pPr algn="ctr">
              <a:defRPr/>
            </a:pPr>
            <a:endParaRPr lang="en-GB"/>
          </a:p>
        </p:txBody>
      </p:sp>
      <p:sp>
        <p:nvSpPr>
          <p:cNvPr id="7" name="TextBox 7"/>
          <p:cNvSpPr txBox="1"/>
          <p:nvPr userDrawn="1"/>
        </p:nvSpPr>
        <p:spPr>
          <a:xfrm rot="18994469">
            <a:off x="14288" y="514350"/>
            <a:ext cx="1422400" cy="338138"/>
          </a:xfrm>
          <a:prstGeom prst="rect">
            <a:avLst/>
          </a:prstGeom>
          <a:noFill/>
        </p:spPr>
        <p:txBody>
          <a:bodyPr wrap="none">
            <a:spAutoFit/>
          </a:bodyPr>
          <a:lstStyle/>
          <a:p>
            <a:pPr>
              <a:defRPr/>
            </a:pPr>
            <a:r>
              <a:rPr lang="en-GB" sz="1600">
                <a:solidFill>
                  <a:schemeClr val="bg1"/>
                </a:solidFill>
                <a:latin typeface="+mn-lt"/>
              </a:rPr>
              <a:t>CONFIDENTIAL</a:t>
            </a:r>
          </a:p>
        </p:txBody>
      </p:sp>
      <p:sp>
        <p:nvSpPr>
          <p:cNvPr id="16" name="Text Placeholder 13"/>
          <p:cNvSpPr>
            <a:spLocks noGrp="1"/>
          </p:cNvSpPr>
          <p:nvPr>
            <p:ph type="body" sz="quarter" idx="12"/>
          </p:nvPr>
        </p:nvSpPr>
        <p:spPr>
          <a:xfrm>
            <a:off x="1242060" y="2868790"/>
            <a:ext cx="9723120" cy="757130"/>
          </a:xfrm>
        </p:spPr>
        <p:txBody>
          <a:bodyPr>
            <a:spAutoFit/>
          </a:bodyPr>
          <a:lstStyle>
            <a:lvl1pPr marL="0" indent="0" algn="ctr">
              <a:buNone/>
              <a:defRPr sz="4800" baseline="0">
                <a:solidFill>
                  <a:schemeClr val="bg1"/>
                </a:solidFill>
              </a:defRPr>
            </a:lvl1pPr>
          </a:lstStyle>
          <a:p>
            <a:pPr lvl="0"/>
            <a:r>
              <a:rPr lang="en-US"/>
              <a:t>Click to edit Master text styles</a:t>
            </a:r>
          </a:p>
        </p:txBody>
      </p:sp>
      <p:sp>
        <p:nvSpPr>
          <p:cNvPr id="17" name="Text Placeholder 13"/>
          <p:cNvSpPr>
            <a:spLocks noGrp="1"/>
          </p:cNvSpPr>
          <p:nvPr>
            <p:ph type="body" sz="quarter" idx="13"/>
          </p:nvPr>
        </p:nvSpPr>
        <p:spPr>
          <a:xfrm>
            <a:off x="1242060" y="3639544"/>
            <a:ext cx="9723120" cy="424732"/>
          </a:xfrm>
        </p:spPr>
        <p:txBody>
          <a:bodyPr>
            <a:spAutoFit/>
          </a:bodyPr>
          <a:lstStyle>
            <a:lvl1pPr marL="0" marR="0" indent="0" algn="ctr" defTabSz="914400" rtl="0" eaLnBrk="1" fontAlgn="base" latinLnBrk="0" hangingPunct="1">
              <a:lnSpc>
                <a:spcPct val="90000"/>
              </a:lnSpc>
              <a:spcBef>
                <a:spcPts val="1000"/>
              </a:spcBef>
              <a:spcAft>
                <a:spcPct val="0"/>
              </a:spcAft>
              <a:buClrTx/>
              <a:buSzTx/>
              <a:buFont typeface="Arial" panose="020B0604020202020204" pitchFamily="34" charset="0"/>
              <a:buNone/>
              <a:tabLst/>
              <a:defRPr sz="2400" baseline="0">
                <a:solidFill>
                  <a:schemeClr val="bg2">
                    <a:lumMod val="90000"/>
                  </a:schemeClr>
                </a:solidFill>
              </a:defRPr>
            </a:lvl1pPr>
          </a:lstStyle>
          <a:p>
            <a:pPr lvl="0"/>
            <a:r>
              <a:rPr lang="en-US"/>
              <a:t>Click to edit Master text styles</a:t>
            </a:r>
          </a:p>
        </p:txBody>
      </p:sp>
      <p:sp>
        <p:nvSpPr>
          <p:cNvPr id="10" name="Text Placeholder 13"/>
          <p:cNvSpPr>
            <a:spLocks noGrp="1"/>
          </p:cNvSpPr>
          <p:nvPr>
            <p:ph type="body" sz="quarter" idx="14"/>
          </p:nvPr>
        </p:nvSpPr>
        <p:spPr>
          <a:xfrm>
            <a:off x="1242060" y="5534819"/>
            <a:ext cx="9723120" cy="306512"/>
          </a:xfrm>
        </p:spPr>
        <p:txBody>
          <a:bodyPr anchor="ctr">
            <a:normAutofit/>
          </a:bodyPr>
          <a:lstStyle>
            <a:lvl1pPr marL="0" indent="0" algn="ctr">
              <a:buNone/>
              <a:defRPr sz="1400" baseline="0">
                <a:solidFill>
                  <a:schemeClr val="bg2">
                    <a:lumMod val="90000"/>
                  </a:schemeClr>
                </a:solidFill>
              </a:defRPr>
            </a:lvl1pPr>
          </a:lstStyle>
          <a:p>
            <a:pPr lvl="0"/>
            <a:r>
              <a:rPr lang="en-US"/>
              <a:t>Click to edit Master text styles</a:t>
            </a:r>
          </a:p>
        </p:txBody>
      </p:sp>
    </p:spTree>
    <p:extLst>
      <p:ext uri="{BB962C8B-B14F-4D97-AF65-F5344CB8AC3E}">
        <p14:creationId xmlns:p14="http://schemas.microsoft.com/office/powerpoint/2010/main" val="3911710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ext Placeholder 2"/>
          <p:cNvSpPr>
            <a:spLocks noGrp="1"/>
          </p:cNvSpPr>
          <p:nvPr>
            <p:ph idx="1"/>
          </p:nvPr>
        </p:nvSpPr>
        <p:spPr>
          <a:xfrm>
            <a:off x="838200" y="1276350"/>
            <a:ext cx="10515600" cy="4505325"/>
          </a:xfrm>
          <a:prstGeom prst="rect">
            <a:avLst/>
          </a:prstGeom>
        </p:spPr>
        <p:txBody>
          <a:bodyPr rtlCol="0">
            <a:normAutofit/>
          </a:bodyPr>
          <a:lstStyle>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4744670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ext Placeholder 2"/>
          <p:cNvSpPr>
            <a:spLocks noGrp="1"/>
          </p:cNvSpPr>
          <p:nvPr>
            <p:ph idx="1"/>
          </p:nvPr>
        </p:nvSpPr>
        <p:spPr>
          <a:xfrm>
            <a:off x="838200" y="1276350"/>
            <a:ext cx="10515600" cy="4505325"/>
          </a:xfrm>
          <a:prstGeom prst="rect">
            <a:avLst/>
          </a:prstGeom>
        </p:spPr>
        <p:txBody>
          <a:bodyPr rtlCol="0">
            <a:normAutofit/>
          </a:bodyPr>
          <a:lstStyle>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303688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ource Cod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276350"/>
            <a:ext cx="10509250" cy="4676775"/>
          </a:xfrm>
        </p:spPr>
        <p:txBody>
          <a:bodyPr>
            <a:normAutofit/>
          </a:bodyPr>
          <a:lstStyle>
            <a:lvl1pPr marL="0" indent="0">
              <a:buNone/>
              <a:defRPr sz="3200" baseline="0">
                <a:solidFill>
                  <a:schemeClr val="tx1"/>
                </a:solidFill>
                <a:latin typeface="Consolas" panose="020B0609020204030204" pitchFamily="49" charset="0"/>
                <a:cs typeface="Consolas" panose="020B0609020204030204" pitchFamily="49"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134549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ource Code and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276350"/>
            <a:ext cx="5181600" cy="4900613"/>
          </a:xfrm>
        </p:spPr>
        <p:txBody>
          <a:bodyPr/>
          <a:lstStyle>
            <a:lvl1pPr marL="0" indent="0">
              <a:buNone/>
              <a:defRPr baseline="0">
                <a:latin typeface="Consolas" panose="020B0609020204030204" pitchFamily="49" charset="0"/>
                <a:cs typeface="Consolas" panose="020B0609020204030204" pitchFamily="49" charset="0"/>
              </a:defRPr>
            </a:lvl1pPr>
          </a:lstStyle>
          <a:p>
            <a:pPr lvl="0"/>
            <a:r>
              <a:rPr lang="en-US"/>
              <a:t>Click to edit Master text styles</a:t>
            </a:r>
          </a:p>
        </p:txBody>
      </p:sp>
      <p:sp>
        <p:nvSpPr>
          <p:cNvPr id="4" name="Content Placeholder 3"/>
          <p:cNvSpPr>
            <a:spLocks noGrp="1"/>
          </p:cNvSpPr>
          <p:nvPr>
            <p:ph sz="half" idx="2"/>
          </p:nvPr>
        </p:nvSpPr>
        <p:spPr>
          <a:xfrm>
            <a:off x="6172200" y="1276350"/>
            <a:ext cx="5181600" cy="4900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25766125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ource Code Comparison">
    <p:spTree>
      <p:nvGrpSpPr>
        <p:cNvPr id="1" name=""/>
        <p:cNvGrpSpPr/>
        <p:nvPr/>
      </p:nvGrpSpPr>
      <p:grpSpPr>
        <a:xfrm>
          <a:off x="0" y="0"/>
          <a:ext cx="0" cy="0"/>
          <a:chOff x="0" y="0"/>
          <a:chExt cx="0" cy="0"/>
        </a:xfrm>
      </p:grpSpPr>
      <p:sp>
        <p:nvSpPr>
          <p:cNvPr id="10" name="Text Placeholder 5"/>
          <p:cNvSpPr>
            <a:spLocks noGrp="1"/>
          </p:cNvSpPr>
          <p:nvPr>
            <p:ph type="body" sz="quarter" idx="13"/>
          </p:nvPr>
        </p:nvSpPr>
        <p:spPr>
          <a:xfrm>
            <a:off x="838199" y="1276350"/>
            <a:ext cx="5162549" cy="647065"/>
          </a:xfrm>
        </p:spPr>
        <p:txBody>
          <a:bodyPr anchor="ctr">
            <a:normAutofit/>
          </a:bodyPr>
          <a:lstStyle>
            <a:lvl1pPr marL="0" indent="0" algn="l">
              <a:buNone/>
              <a:defRPr sz="3600" b="0"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Text Placeholder 5"/>
          <p:cNvSpPr>
            <a:spLocks noGrp="1"/>
          </p:cNvSpPr>
          <p:nvPr>
            <p:ph type="body" sz="quarter" idx="14"/>
          </p:nvPr>
        </p:nvSpPr>
        <p:spPr>
          <a:xfrm>
            <a:off x="6210300" y="1294765"/>
            <a:ext cx="5143499" cy="647065"/>
          </a:xfrm>
        </p:spPr>
        <p:txBody>
          <a:bodyPr anchor="ctr">
            <a:normAutofit/>
          </a:bodyPr>
          <a:lstStyle>
            <a:lvl1pPr marL="0" indent="0" algn="l">
              <a:buNone/>
              <a:defRPr sz="360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Text Placeholder 11"/>
          <p:cNvSpPr>
            <a:spLocks noGrp="1"/>
          </p:cNvSpPr>
          <p:nvPr>
            <p:ph type="body" sz="quarter" idx="15"/>
          </p:nvPr>
        </p:nvSpPr>
        <p:spPr>
          <a:xfrm>
            <a:off x="838199" y="1923415"/>
            <a:ext cx="5162549" cy="3943984"/>
          </a:xfrm>
        </p:spPr>
        <p:txBody>
          <a:bodyPr>
            <a:normAutofit/>
          </a:bodyPr>
          <a:lstStyle>
            <a:lvl1pPr marL="0" indent="0">
              <a:buNone/>
              <a:defRPr sz="3200" baseline="0">
                <a:latin typeface="Consolas" panose="020B0609020204030204" pitchFamily="49" charset="0"/>
                <a:cs typeface="Consolas" panose="020B0609020204030204" pitchFamily="49" charset="0"/>
              </a:defRPr>
            </a:lvl1pPr>
          </a:lstStyle>
          <a:p>
            <a:pPr lvl="0"/>
            <a:r>
              <a:rPr lang="en-US"/>
              <a:t>Click to edit Master text styles</a:t>
            </a:r>
          </a:p>
        </p:txBody>
      </p:sp>
      <p:sp>
        <p:nvSpPr>
          <p:cNvPr id="14" name="Text Placeholder 11"/>
          <p:cNvSpPr>
            <a:spLocks noGrp="1"/>
          </p:cNvSpPr>
          <p:nvPr>
            <p:ph type="body" sz="quarter" idx="16"/>
          </p:nvPr>
        </p:nvSpPr>
        <p:spPr>
          <a:xfrm>
            <a:off x="6210301" y="1941831"/>
            <a:ext cx="5143499" cy="3925568"/>
          </a:xfrm>
        </p:spPr>
        <p:txBody>
          <a:bodyPr>
            <a:normAutofit/>
          </a:bodyPr>
          <a:lstStyle>
            <a:lvl1pPr marL="0" indent="0">
              <a:buNone/>
              <a:defRPr sz="3200">
                <a:latin typeface="Consolas" panose="020B0609020204030204" pitchFamily="49" charset="0"/>
                <a:cs typeface="Consolas" panose="020B0609020204030204" pitchFamily="49" charset="0"/>
              </a:defRPr>
            </a:lvl1pPr>
          </a:lstStyle>
          <a:p>
            <a:pPr lvl="0"/>
            <a:r>
              <a:rPr lang="en-US"/>
              <a:t>Click to edit Master text styles</a:t>
            </a:r>
          </a:p>
        </p:txBody>
      </p:sp>
      <p:sp>
        <p:nvSpPr>
          <p:cNvPr id="8"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2783567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838200" y="2828290"/>
            <a:ext cx="10515600" cy="1207135"/>
          </a:xfrm>
          <a:prstGeom prst="rect">
            <a:avLst/>
          </a:prstGeom>
        </p:spPr>
        <p:txBody>
          <a:bodyPr rtlCol="0">
            <a:normAutofit/>
          </a:bodyPr>
          <a:lstStyle/>
          <a:p>
            <a:r>
              <a:rPr lang="en-US"/>
              <a:t>Click to edit Master title style</a:t>
            </a:r>
            <a:endParaRPr lang="en-GB"/>
          </a:p>
        </p:txBody>
      </p:sp>
    </p:spTree>
    <p:extLst>
      <p:ext uri="{BB962C8B-B14F-4D97-AF65-F5344CB8AC3E}">
        <p14:creationId xmlns:p14="http://schemas.microsoft.com/office/powerpoint/2010/main" val="30979965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172200" y="1276350"/>
            <a:ext cx="5181600" cy="4900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3"/>
          <p:cNvSpPr>
            <a:spLocks noGrp="1"/>
          </p:cNvSpPr>
          <p:nvPr>
            <p:ph sz="half" idx="10"/>
          </p:nvPr>
        </p:nvSpPr>
        <p:spPr>
          <a:xfrm>
            <a:off x="838200" y="1276351"/>
            <a:ext cx="5181600" cy="4900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20674071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ext Placeholder 5"/>
          <p:cNvSpPr>
            <a:spLocks noGrp="1"/>
          </p:cNvSpPr>
          <p:nvPr>
            <p:ph type="body" sz="quarter" idx="13"/>
          </p:nvPr>
        </p:nvSpPr>
        <p:spPr>
          <a:xfrm>
            <a:off x="838199" y="1276350"/>
            <a:ext cx="5162549" cy="647065"/>
          </a:xfrm>
        </p:spPr>
        <p:txBody>
          <a:bodyPr anchor="ctr">
            <a:normAutofit/>
          </a:bodyPr>
          <a:lstStyle>
            <a:lvl1pPr marL="0" indent="0" algn="l">
              <a:buNone/>
              <a:defRPr sz="3600" b="0"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Text Placeholder 5"/>
          <p:cNvSpPr>
            <a:spLocks noGrp="1"/>
          </p:cNvSpPr>
          <p:nvPr>
            <p:ph type="body" sz="quarter" idx="14"/>
          </p:nvPr>
        </p:nvSpPr>
        <p:spPr>
          <a:xfrm>
            <a:off x="6210301" y="1276350"/>
            <a:ext cx="5143499" cy="647065"/>
          </a:xfrm>
        </p:spPr>
        <p:txBody>
          <a:bodyPr anchor="ctr">
            <a:normAutofit/>
          </a:bodyPr>
          <a:lstStyle>
            <a:lvl1pPr marL="0" indent="0" algn="l">
              <a:buNone/>
              <a:defRPr sz="360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Text Placeholder 11"/>
          <p:cNvSpPr>
            <a:spLocks noGrp="1"/>
          </p:cNvSpPr>
          <p:nvPr>
            <p:ph type="body" sz="quarter" idx="15"/>
          </p:nvPr>
        </p:nvSpPr>
        <p:spPr>
          <a:xfrm>
            <a:off x="838199" y="1923415"/>
            <a:ext cx="5162549" cy="3943984"/>
          </a:xfrm>
        </p:spPr>
        <p:txBody>
          <a:bodyPr>
            <a:normAutofit/>
          </a:bodyPr>
          <a:lstStyle>
            <a:lvl1pPr>
              <a:defRPr sz="3200" baseline="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1"/>
          <p:cNvSpPr>
            <a:spLocks noGrp="1"/>
          </p:cNvSpPr>
          <p:nvPr>
            <p:ph type="body" sz="quarter" idx="16"/>
          </p:nvPr>
        </p:nvSpPr>
        <p:spPr>
          <a:xfrm>
            <a:off x="6210301" y="1923415"/>
            <a:ext cx="5143499" cy="3943983"/>
          </a:xfrm>
        </p:spPr>
        <p:txBody>
          <a:bodyPr>
            <a:normAutofit/>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1781439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42330310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3932237" cy="1600200"/>
          </a:xfrm>
          <a:prstGeom prst="rect">
            <a:avLst/>
          </a:prstGeom>
        </p:spPr>
        <p:txBody>
          <a:bodyPr bIns="612000"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365125"/>
            <a:ext cx="6172200" cy="54959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1965325"/>
            <a:ext cx="3932237" cy="39036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754560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3932237" cy="1600200"/>
          </a:xfrm>
          <a:prstGeom prst="rect">
            <a:avLst/>
          </a:prstGeom>
        </p:spPr>
        <p:txBody>
          <a:bodyPr tIns="72000" bIns="612000"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365125"/>
            <a:ext cx="6172200" cy="5495926"/>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839788" y="1965325"/>
            <a:ext cx="3932237" cy="39036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11628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urce Cod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276350"/>
            <a:ext cx="10509250" cy="4676775"/>
          </a:xfrm>
        </p:spPr>
        <p:txBody>
          <a:bodyPr>
            <a:normAutofit/>
          </a:bodyPr>
          <a:lstStyle>
            <a:lvl1pPr marL="0" indent="0">
              <a:buNone/>
              <a:defRPr sz="3200" baseline="0">
                <a:solidFill>
                  <a:schemeClr val="tx1"/>
                </a:solidFill>
                <a:latin typeface="Consolas" panose="020B0609020204030204" pitchFamily="49" charset="0"/>
                <a:cs typeface="Consolas" panose="020B0609020204030204" pitchFamily="49"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40893340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1835491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8867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914773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End">
    <p:bg>
      <p:bgPr>
        <a:solidFill>
          <a:schemeClr val="tx1"/>
        </a:solidFill>
        <a:effectLst/>
      </p:bgPr>
    </p:bg>
    <p:spTree>
      <p:nvGrpSpPr>
        <p:cNvPr id="1" name=""/>
        <p:cNvGrpSpPr/>
        <p:nvPr/>
      </p:nvGrpSpPr>
      <p:grpSpPr>
        <a:xfrm>
          <a:off x="0" y="0"/>
          <a:ext cx="0" cy="0"/>
          <a:chOff x="0" y="0"/>
          <a:chExt cx="0" cy="0"/>
        </a:xfrm>
      </p:grpSpPr>
      <p:pic>
        <p:nvPicPr>
          <p:cNvPr id="3" name="Picture 12"/>
          <p:cNvPicPr>
            <a:picLocks noChangeAspect="1"/>
          </p:cNvPicPr>
          <p:nvPr userDrawn="1"/>
        </p:nvPicPr>
        <p:blipFill>
          <a:blip r:embed="rId2">
            <a:extLst>
              <a:ext uri="{28A0092B-C50C-407E-A947-70E740481C1C}">
                <a14:useLocalDpi xmlns:a14="http://schemas.microsoft.com/office/drawing/2010/main" val="0"/>
              </a:ext>
            </a:extLst>
          </a:blip>
          <a:srcRect/>
          <a:stretch/>
        </p:blipFill>
        <p:spPr bwMode="auto">
          <a:xfrm>
            <a:off x="5221187" y="1657569"/>
            <a:ext cx="1749625" cy="46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199" y="2575267"/>
            <a:ext cx="10515600" cy="1325563"/>
          </a:xfrm>
          <a:prstGeom prst="rect">
            <a:avLst/>
          </a:prstGeom>
        </p:spPr>
        <p:txBody>
          <a:bodyPr/>
          <a:lstStyle>
            <a:lvl1pPr algn="ctr">
              <a:defRPr baseline="0">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3627003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urce Code and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276350"/>
            <a:ext cx="5181600" cy="4900613"/>
          </a:xfrm>
        </p:spPr>
        <p:txBody>
          <a:bodyPr/>
          <a:lstStyle>
            <a:lvl1pPr marL="0" indent="0">
              <a:buNone/>
              <a:defRPr baseline="0">
                <a:latin typeface="Consolas" panose="020B0609020204030204" pitchFamily="49" charset="0"/>
                <a:cs typeface="Consolas" panose="020B0609020204030204" pitchFamily="49" charset="0"/>
              </a:defRPr>
            </a:lvl1pPr>
          </a:lstStyle>
          <a:p>
            <a:pPr lvl="0"/>
            <a:r>
              <a:rPr lang="en-US"/>
              <a:t>Click to edit Master text styles</a:t>
            </a:r>
          </a:p>
        </p:txBody>
      </p:sp>
      <p:sp>
        <p:nvSpPr>
          <p:cNvPr id="4" name="Content Placeholder 3"/>
          <p:cNvSpPr>
            <a:spLocks noGrp="1"/>
          </p:cNvSpPr>
          <p:nvPr>
            <p:ph sz="half" idx="2"/>
          </p:nvPr>
        </p:nvSpPr>
        <p:spPr>
          <a:xfrm>
            <a:off x="6172200" y="1276350"/>
            <a:ext cx="5181600" cy="4900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2992813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urce Code Comparison">
    <p:spTree>
      <p:nvGrpSpPr>
        <p:cNvPr id="1" name=""/>
        <p:cNvGrpSpPr/>
        <p:nvPr/>
      </p:nvGrpSpPr>
      <p:grpSpPr>
        <a:xfrm>
          <a:off x="0" y="0"/>
          <a:ext cx="0" cy="0"/>
          <a:chOff x="0" y="0"/>
          <a:chExt cx="0" cy="0"/>
        </a:xfrm>
      </p:grpSpPr>
      <p:sp>
        <p:nvSpPr>
          <p:cNvPr id="10" name="Text Placeholder 5"/>
          <p:cNvSpPr>
            <a:spLocks noGrp="1"/>
          </p:cNvSpPr>
          <p:nvPr>
            <p:ph type="body" sz="quarter" idx="13"/>
          </p:nvPr>
        </p:nvSpPr>
        <p:spPr>
          <a:xfrm>
            <a:off x="838199" y="1296035"/>
            <a:ext cx="5162549" cy="647065"/>
          </a:xfrm>
        </p:spPr>
        <p:txBody>
          <a:bodyPr anchor="ctr">
            <a:normAutofit/>
          </a:bodyPr>
          <a:lstStyle>
            <a:lvl1pPr marL="0" indent="0" algn="l">
              <a:buNone/>
              <a:defRPr sz="3600" b="0"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Text Placeholder 5"/>
          <p:cNvSpPr>
            <a:spLocks noGrp="1"/>
          </p:cNvSpPr>
          <p:nvPr>
            <p:ph type="body" sz="quarter" idx="14"/>
          </p:nvPr>
        </p:nvSpPr>
        <p:spPr>
          <a:xfrm>
            <a:off x="6210301" y="1276350"/>
            <a:ext cx="5143499" cy="647065"/>
          </a:xfrm>
        </p:spPr>
        <p:txBody>
          <a:bodyPr anchor="ctr">
            <a:normAutofit/>
          </a:bodyPr>
          <a:lstStyle>
            <a:lvl1pPr marL="0" indent="0" algn="l">
              <a:buNone/>
              <a:defRPr sz="360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Text Placeholder 11"/>
          <p:cNvSpPr>
            <a:spLocks noGrp="1"/>
          </p:cNvSpPr>
          <p:nvPr>
            <p:ph type="body" sz="quarter" idx="15"/>
          </p:nvPr>
        </p:nvSpPr>
        <p:spPr>
          <a:xfrm>
            <a:off x="838199" y="1962785"/>
            <a:ext cx="5162549" cy="3904614"/>
          </a:xfrm>
        </p:spPr>
        <p:txBody>
          <a:bodyPr>
            <a:normAutofit/>
          </a:bodyPr>
          <a:lstStyle>
            <a:lvl1pPr marL="0" indent="0">
              <a:buNone/>
              <a:defRPr sz="3200" baseline="0">
                <a:latin typeface="Consolas" panose="020B0609020204030204" pitchFamily="49" charset="0"/>
                <a:cs typeface="Consolas" panose="020B0609020204030204" pitchFamily="49" charset="0"/>
              </a:defRPr>
            </a:lvl1pPr>
          </a:lstStyle>
          <a:p>
            <a:pPr lvl="0"/>
            <a:r>
              <a:rPr lang="en-US"/>
              <a:t>Click to edit Master text styles</a:t>
            </a:r>
          </a:p>
        </p:txBody>
      </p:sp>
      <p:sp>
        <p:nvSpPr>
          <p:cNvPr id="14" name="Text Placeholder 11"/>
          <p:cNvSpPr>
            <a:spLocks noGrp="1"/>
          </p:cNvSpPr>
          <p:nvPr>
            <p:ph type="body" sz="quarter" idx="16"/>
          </p:nvPr>
        </p:nvSpPr>
        <p:spPr>
          <a:xfrm>
            <a:off x="6210301" y="1943101"/>
            <a:ext cx="5143499" cy="3924298"/>
          </a:xfrm>
        </p:spPr>
        <p:txBody>
          <a:bodyPr>
            <a:normAutofit/>
          </a:bodyPr>
          <a:lstStyle>
            <a:lvl1pPr marL="0" indent="0">
              <a:buNone/>
              <a:defRPr sz="3200">
                <a:latin typeface="Consolas" panose="020B0609020204030204" pitchFamily="49" charset="0"/>
                <a:cs typeface="Consolas" panose="020B0609020204030204" pitchFamily="49" charset="0"/>
              </a:defRPr>
            </a:lvl1pPr>
          </a:lstStyle>
          <a:p>
            <a:pPr lvl="0"/>
            <a:r>
              <a:rPr lang="en-US"/>
              <a:t>Click to edit Master text styles</a:t>
            </a:r>
          </a:p>
        </p:txBody>
      </p:sp>
      <p:sp>
        <p:nvSpPr>
          <p:cNvPr id="8"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352883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838200" y="2828290"/>
            <a:ext cx="10515600" cy="1207135"/>
          </a:xfrm>
          <a:prstGeom prst="rect">
            <a:avLst/>
          </a:prstGeom>
        </p:spPr>
        <p:txBody>
          <a:bodyPr rtlCol="0">
            <a:normAutofit/>
          </a:bodyPr>
          <a:lstStyle/>
          <a:p>
            <a:r>
              <a:rPr lang="en-US"/>
              <a:t>Click to edit Master title style</a:t>
            </a:r>
            <a:endParaRPr lang="en-GB"/>
          </a:p>
        </p:txBody>
      </p:sp>
    </p:spTree>
    <p:extLst>
      <p:ext uri="{BB962C8B-B14F-4D97-AF65-F5344CB8AC3E}">
        <p14:creationId xmlns:p14="http://schemas.microsoft.com/office/powerpoint/2010/main" val="512903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172200" y="1276350"/>
            <a:ext cx="5181600" cy="4900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3"/>
          <p:cNvSpPr>
            <a:spLocks noGrp="1"/>
          </p:cNvSpPr>
          <p:nvPr>
            <p:ph sz="half" idx="10"/>
          </p:nvPr>
        </p:nvSpPr>
        <p:spPr>
          <a:xfrm>
            <a:off x="838200" y="1276351"/>
            <a:ext cx="5181600" cy="4900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1366558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ext Placeholder 5"/>
          <p:cNvSpPr>
            <a:spLocks noGrp="1"/>
          </p:cNvSpPr>
          <p:nvPr>
            <p:ph type="body" sz="quarter" idx="13"/>
          </p:nvPr>
        </p:nvSpPr>
        <p:spPr>
          <a:xfrm>
            <a:off x="838198" y="1287462"/>
            <a:ext cx="5162549" cy="647065"/>
          </a:xfrm>
        </p:spPr>
        <p:txBody>
          <a:bodyPr anchor="ctr">
            <a:normAutofit/>
          </a:bodyPr>
          <a:lstStyle>
            <a:lvl1pPr marL="0" indent="0" algn="l">
              <a:buNone/>
              <a:defRPr sz="3600" b="0" baseline="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Text Placeholder 5"/>
          <p:cNvSpPr>
            <a:spLocks noGrp="1"/>
          </p:cNvSpPr>
          <p:nvPr>
            <p:ph type="body" sz="quarter" idx="14"/>
          </p:nvPr>
        </p:nvSpPr>
        <p:spPr>
          <a:xfrm>
            <a:off x="6210301" y="1276350"/>
            <a:ext cx="5143499" cy="647065"/>
          </a:xfrm>
        </p:spPr>
        <p:txBody>
          <a:bodyPr anchor="ctr">
            <a:normAutofit/>
          </a:bodyPr>
          <a:lstStyle>
            <a:lvl1pPr marL="0" indent="0" algn="l">
              <a:buNone/>
              <a:defRPr sz="3600">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Text Placeholder 11"/>
          <p:cNvSpPr>
            <a:spLocks noGrp="1"/>
          </p:cNvSpPr>
          <p:nvPr>
            <p:ph type="body" sz="quarter" idx="15"/>
          </p:nvPr>
        </p:nvSpPr>
        <p:spPr>
          <a:xfrm>
            <a:off x="838199" y="1945639"/>
            <a:ext cx="5162549" cy="3921760"/>
          </a:xfrm>
        </p:spPr>
        <p:txBody>
          <a:bodyPr>
            <a:normAutofit/>
          </a:bodyPr>
          <a:lstStyle>
            <a:lvl1pPr>
              <a:defRPr sz="3200" baseline="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1"/>
          <p:cNvSpPr>
            <a:spLocks noGrp="1"/>
          </p:cNvSpPr>
          <p:nvPr>
            <p:ph type="body" sz="quarter" idx="16"/>
          </p:nvPr>
        </p:nvSpPr>
        <p:spPr>
          <a:xfrm>
            <a:off x="6210301" y="1923415"/>
            <a:ext cx="5143499" cy="3943983"/>
          </a:xfrm>
        </p:spPr>
        <p:txBody>
          <a:bodyPr>
            <a:normAutofit/>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932698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bwMode="auto">
          <a:xfrm>
            <a:off x="838200" y="365125"/>
            <a:ext cx="10515600" cy="911225"/>
          </a:xfrm>
          <a:prstGeom prst="rect">
            <a:avLst/>
          </a:prstGeom>
          <a:noFill/>
          <a:ln>
            <a:noFill/>
          </a:ln>
        </p:spPr>
        <p:txBody>
          <a:bodyPr/>
          <a:lstStyle/>
          <a:p>
            <a:pPr lvl="0"/>
            <a:r>
              <a:rPr lang="en-US" altLang="en-US"/>
              <a:t>Click to edit Master title style</a:t>
            </a:r>
            <a:endParaRPr lang="en-GB" altLang="en-US"/>
          </a:p>
        </p:txBody>
      </p:sp>
    </p:spTree>
    <p:extLst>
      <p:ext uri="{BB962C8B-B14F-4D97-AF65-F5344CB8AC3E}">
        <p14:creationId xmlns:p14="http://schemas.microsoft.com/office/powerpoint/2010/main" val="3083648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2.png"/><Relationship Id="rId2" Type="http://schemas.openxmlformats.org/officeDocument/2006/relationships/slideLayout" Target="../slideLayouts/slideLayout20.xml"/><Relationship Id="rId16"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2.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pic>
        <p:nvPicPr>
          <p:cNvPr id="1026" name="Picture 3"/>
          <p:cNvPicPr>
            <a:picLocks noChangeAspect="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0" y="6176963"/>
            <a:ext cx="12192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838200" y="365125"/>
            <a:ext cx="10515600"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4680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p:cNvSpPr>
            <a:spLocks noGrp="1"/>
          </p:cNvSpPr>
          <p:nvPr>
            <p:ph type="body" idx="1"/>
          </p:nvPr>
        </p:nvSpPr>
        <p:spPr bwMode="auto">
          <a:xfrm>
            <a:off x="838200" y="1276350"/>
            <a:ext cx="10515600"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altLang="en-US"/>
              <a:t>Lorem ipsum dolor sit amet</a:t>
            </a:r>
          </a:p>
          <a:p>
            <a:pPr lvl="0"/>
            <a:r>
              <a:rPr lang="da-DK" altLang="en-US"/>
              <a:t>Lorem ipsum dolor sit amet</a:t>
            </a:r>
            <a:endParaRPr lang="en-GB" altLang="en-US"/>
          </a:p>
          <a:p>
            <a:pPr lvl="0"/>
            <a:r>
              <a:rPr lang="da-DK" altLang="en-US"/>
              <a:t>Lorem ipsum dolor sit amet</a:t>
            </a:r>
            <a:endParaRPr lang="en-GB" altLang="en-US"/>
          </a:p>
          <a:p>
            <a:pPr lvl="0"/>
            <a:r>
              <a:rPr lang="da-DK" altLang="en-US"/>
              <a:t>Lorem ipsum dolor sit amet</a:t>
            </a:r>
            <a:endParaRPr lang="en-GB" altLang="en-US"/>
          </a:p>
          <a:p>
            <a:pPr lvl="0"/>
            <a:r>
              <a:rPr lang="da-DK" altLang="en-US"/>
              <a:t>Lorem ipsum dolor sit amet</a:t>
            </a:r>
            <a:endParaRPr lang="en-GB" altLang="en-US"/>
          </a:p>
          <a:p>
            <a:pPr lvl="0"/>
            <a:r>
              <a:rPr lang="da-DK" altLang="en-US"/>
              <a:t>Lorem ipsum dolor sit amet</a:t>
            </a:r>
            <a:endParaRPr lang="en-GB" altLang="en-US"/>
          </a:p>
          <a:p>
            <a:pPr lvl="0"/>
            <a:endParaRPr lang="en-GB" altLang="en-US"/>
          </a:p>
        </p:txBody>
      </p:sp>
      <p:pic>
        <p:nvPicPr>
          <p:cNvPr id="1029" name="Picture 12"/>
          <p:cNvPicPr>
            <a:picLocks noChangeAspect="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38200" y="6462713"/>
            <a:ext cx="1020763"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userDrawn="1"/>
        </p:nvSpPr>
        <p:spPr>
          <a:xfrm>
            <a:off x="8062913" y="6418263"/>
            <a:ext cx="3414712" cy="276225"/>
          </a:xfrm>
          <a:prstGeom prst="rect">
            <a:avLst/>
          </a:prstGeom>
          <a:noFill/>
        </p:spPr>
        <p:txBody>
          <a:bodyPr>
            <a:spAutoFit/>
          </a:bodyPr>
          <a:lstStyle/>
          <a:p>
            <a:pPr algn="r" fontAlgn="auto">
              <a:spcBef>
                <a:spcPts val="0"/>
              </a:spcBef>
              <a:spcAft>
                <a:spcPts val="0"/>
              </a:spcAft>
              <a:defRPr/>
            </a:pPr>
            <a:r>
              <a:rPr lang="en-GB" sz="1200" dirty="0">
                <a:solidFill>
                  <a:schemeClr val="bg1"/>
                </a:solidFill>
                <a:latin typeface="+mj-lt"/>
                <a:cs typeface="+mn-cs"/>
              </a:rPr>
              <a:t> </a:t>
            </a:r>
            <a:r>
              <a:rPr lang="en-GB" sz="1200" dirty="0">
                <a:solidFill>
                  <a:schemeClr val="bg1"/>
                </a:solidFill>
                <a:latin typeface="+mj-lt"/>
              </a:rPr>
              <a:t>Copyright Codeplay Software Ltd 2022</a:t>
            </a:r>
            <a:endParaRPr lang="en-GB" sz="1200" dirty="0">
              <a:solidFill>
                <a:schemeClr val="bg1"/>
              </a:solidFill>
              <a:latin typeface="+mj-lt"/>
              <a:cs typeface="+mn-cs"/>
            </a:endParaRPr>
          </a:p>
        </p:txBody>
      </p:sp>
      <p:sp>
        <p:nvSpPr>
          <p:cNvPr id="6" name="TextBox 5"/>
          <p:cNvSpPr txBox="1"/>
          <p:nvPr userDrawn="1"/>
        </p:nvSpPr>
        <p:spPr>
          <a:xfrm>
            <a:off x="5667375" y="6454775"/>
            <a:ext cx="857250" cy="276225"/>
          </a:xfrm>
          <a:prstGeom prst="rect">
            <a:avLst/>
          </a:prstGeom>
          <a:noFill/>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45B85DCC-9B86-48F4-9E35-49BB62D0E08C}" type="slidenum">
              <a:rPr lang="en-GB" altLang="en-US" sz="1200">
                <a:solidFill>
                  <a:srgbClr val="D9D9D9"/>
                </a:solidFill>
                <a:latin typeface="Calibri Light" panose="020F0302020204030204" pitchFamily="34" charset="0"/>
              </a:rPr>
              <a:pPr algn="ctr"/>
              <a:t>‹#›</a:t>
            </a:fld>
            <a:endParaRPr lang="en-GB" altLang="en-US" sz="1200">
              <a:solidFill>
                <a:srgbClr val="D9D9D9"/>
              </a:solidFill>
              <a:latin typeface="Calibri Light" panose="020F0302020204030204" pitchFamily="34" charset="0"/>
            </a:endParaRPr>
          </a:p>
        </p:txBody>
      </p:sp>
    </p:spTree>
  </p:cSld>
  <p:clrMap bg1="lt1" tx1="dk1" bg2="lt2" tx2="dk2" accent1="accent1" accent2="accent2" accent3="accent3" accent4="accent4" accent5="accent5" accent6="accent6" hlink="hlink" folHlink="folHlink"/>
  <p:sldLayoutIdLst>
    <p:sldLayoutId id="2147483771"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72" r:id="rId14"/>
    <p:sldLayoutId id="2147483773" r:id="rId15"/>
    <p:sldLayoutId id="2147483774" r:id="rId16"/>
    <p:sldLayoutId id="2147483775" r:id="rId17"/>
    <p:sldLayoutId id="2147483778" r:id="rId18"/>
  </p:sldLayoutIdLst>
  <p:hf hdr="0" ftr="0" dt="0"/>
  <p:txStyles>
    <p:titleStyle>
      <a:lvl1pPr algn="ctr" rtl="0" eaLnBrk="1" fontAlgn="base" hangingPunct="1">
        <a:lnSpc>
          <a:spcPct val="90000"/>
        </a:lnSpc>
        <a:spcBef>
          <a:spcPct val="0"/>
        </a:spcBef>
        <a:spcAft>
          <a:spcPct val="0"/>
        </a:spcAft>
        <a:defRPr sz="4400" kern="1200">
          <a:solidFill>
            <a:schemeClr val="tx1"/>
          </a:solidFill>
          <a:latin typeface="+mj-lt"/>
          <a:ea typeface="+mj-ea"/>
          <a:cs typeface="+mj-cs"/>
        </a:defRPr>
      </a:lvl1pPr>
      <a:lvl2pPr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3200" kern="1200">
          <a:solidFill>
            <a:schemeClr val="tx1"/>
          </a:solidFill>
          <a:latin typeface="+mj-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j-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j-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j-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pic>
        <p:nvPicPr>
          <p:cNvPr id="19458" name="Picture 3"/>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176963"/>
            <a:ext cx="12192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Placeholder 2"/>
          <p:cNvSpPr>
            <a:spLocks noGrp="1"/>
          </p:cNvSpPr>
          <p:nvPr>
            <p:ph type="body" idx="1"/>
          </p:nvPr>
        </p:nvSpPr>
        <p:spPr bwMode="auto">
          <a:xfrm>
            <a:off x="838200" y="1276350"/>
            <a:ext cx="10515600"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altLang="en-US"/>
              <a:t>Lorem ipsum dolor sit amet</a:t>
            </a:r>
          </a:p>
          <a:p>
            <a:pPr lvl="0"/>
            <a:r>
              <a:rPr lang="da-DK" altLang="en-US"/>
              <a:t>Lorem ipsum dolor sit amet</a:t>
            </a:r>
            <a:endParaRPr lang="en-GB" altLang="en-US"/>
          </a:p>
          <a:p>
            <a:pPr lvl="0"/>
            <a:r>
              <a:rPr lang="da-DK" altLang="en-US"/>
              <a:t>Lorem ipsum dolor sit amet</a:t>
            </a:r>
            <a:endParaRPr lang="en-GB" altLang="en-US"/>
          </a:p>
          <a:p>
            <a:pPr lvl="0"/>
            <a:r>
              <a:rPr lang="da-DK" altLang="en-US"/>
              <a:t>Lorem ipsum dolor sit amet</a:t>
            </a:r>
            <a:endParaRPr lang="en-GB" altLang="en-US"/>
          </a:p>
          <a:p>
            <a:pPr lvl="0"/>
            <a:r>
              <a:rPr lang="da-DK" altLang="en-US"/>
              <a:t>Lorem ipsum dolor sit amet</a:t>
            </a:r>
            <a:endParaRPr lang="en-GB" altLang="en-US"/>
          </a:p>
          <a:p>
            <a:pPr lvl="0"/>
            <a:r>
              <a:rPr lang="da-DK" altLang="en-US"/>
              <a:t>Lorem ipsum dolor sit amet</a:t>
            </a:r>
            <a:endParaRPr lang="en-GB" altLang="en-US"/>
          </a:p>
          <a:p>
            <a:pPr lvl="0"/>
            <a:endParaRPr lang="en-GB" altLang="en-US"/>
          </a:p>
        </p:txBody>
      </p:sp>
      <p:pic>
        <p:nvPicPr>
          <p:cNvPr id="19460" name="Picture 12"/>
          <p:cNvPicPr>
            <a:picLocks noChangeAspect="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838200" y="6462713"/>
            <a:ext cx="1020763"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userDrawn="1"/>
        </p:nvSpPr>
        <p:spPr>
          <a:xfrm>
            <a:off x="8062913" y="6418263"/>
            <a:ext cx="3414712" cy="276225"/>
          </a:xfrm>
          <a:prstGeom prst="rect">
            <a:avLst/>
          </a:prstGeom>
          <a:noFill/>
        </p:spPr>
        <p:txBody>
          <a:bodyPr>
            <a:spAutoFit/>
          </a:bodyPr>
          <a:lstStyle/>
          <a:p>
            <a:pPr algn="r" fontAlgn="auto">
              <a:spcBef>
                <a:spcPts val="0"/>
              </a:spcBef>
              <a:spcAft>
                <a:spcPts val="0"/>
              </a:spcAft>
              <a:defRPr/>
            </a:pPr>
            <a:r>
              <a:rPr lang="en-GB" sz="1200">
                <a:solidFill>
                  <a:schemeClr val="bg1"/>
                </a:solidFill>
                <a:latin typeface="+mj-lt"/>
                <a:cs typeface="+mn-cs"/>
              </a:rPr>
              <a:t>© 2021 </a:t>
            </a:r>
            <a:r>
              <a:rPr lang="en-GB" sz="1200" err="1">
                <a:solidFill>
                  <a:schemeClr val="bg1"/>
                </a:solidFill>
                <a:latin typeface="+mj-lt"/>
                <a:cs typeface="+mn-cs"/>
              </a:rPr>
              <a:t>Codeplay</a:t>
            </a:r>
            <a:r>
              <a:rPr lang="en-GB" sz="1200">
                <a:solidFill>
                  <a:schemeClr val="bg1"/>
                </a:solidFill>
                <a:latin typeface="+mj-lt"/>
                <a:cs typeface="+mn-cs"/>
              </a:rPr>
              <a:t> Software Ltd. - CONFIDENTIAL</a:t>
            </a:r>
          </a:p>
        </p:txBody>
      </p:sp>
      <p:sp>
        <p:nvSpPr>
          <p:cNvPr id="6" name="TextBox 5"/>
          <p:cNvSpPr txBox="1"/>
          <p:nvPr userDrawn="1"/>
        </p:nvSpPr>
        <p:spPr>
          <a:xfrm>
            <a:off x="5667375" y="6454775"/>
            <a:ext cx="857250" cy="276225"/>
          </a:xfrm>
          <a:prstGeom prst="rect">
            <a:avLst/>
          </a:prstGeom>
          <a:noFill/>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fld id="{3E34610B-3219-4944-9857-E62A1FF6A02B}" type="slidenum">
              <a:rPr lang="en-GB" altLang="en-US" sz="1200">
                <a:solidFill>
                  <a:srgbClr val="D9D9D9"/>
                </a:solidFill>
                <a:latin typeface="Calibri Light" panose="020F0302020204030204" pitchFamily="34" charset="0"/>
              </a:rPr>
              <a:pPr algn="ctr"/>
              <a:t>‹#›</a:t>
            </a:fld>
            <a:endParaRPr lang="en-GB" altLang="en-US" sz="1200">
              <a:solidFill>
                <a:srgbClr val="D9D9D9"/>
              </a:solidFill>
              <a:latin typeface="Calibri Light" panose="020F0302020204030204" pitchFamily="34" charset="0"/>
            </a:endParaRPr>
          </a:p>
        </p:txBody>
      </p:sp>
      <p:sp>
        <p:nvSpPr>
          <p:cNvPr id="19463" name="Title Placeholder 1"/>
          <p:cNvSpPr>
            <a:spLocks noGrp="1"/>
          </p:cNvSpPr>
          <p:nvPr>
            <p:ph type="title"/>
          </p:nvPr>
        </p:nvSpPr>
        <p:spPr bwMode="auto">
          <a:xfrm>
            <a:off x="838200" y="365125"/>
            <a:ext cx="10515600"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46800" numCol="1" anchor="ctr" anchorCtr="0" compatLnSpc="1">
            <a:prstTxWarp prst="textNoShape">
              <a:avLst/>
            </a:prstTxWarp>
          </a:bodyPr>
          <a:lstStyle/>
          <a:p>
            <a:pPr lvl="0"/>
            <a:r>
              <a:rPr lang="en-US" altLang="en-US"/>
              <a:t>Click to edit Master title style</a:t>
            </a:r>
            <a:endParaRPr lang="en-GB" altLang="en-US"/>
          </a:p>
        </p:txBody>
      </p:sp>
    </p:spTree>
  </p:cSld>
  <p:clrMap bg1="lt1" tx1="dk1" bg2="lt2" tx2="dk2" accent1="accent1" accent2="accent2" accent3="accent3" accent4="accent4" accent5="accent5" accent6="accent6" hlink="hlink" folHlink="folHlink"/>
  <p:sldLayoutIdLst>
    <p:sldLayoutId id="2147483776"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7" r:id="rId14"/>
  </p:sldLayoutIdLst>
  <p:hf hdr="0" ftr="0" dt="0"/>
  <p:txStyles>
    <p:titleStyle>
      <a:lvl1pPr algn="ctr" rtl="0" eaLnBrk="0" fontAlgn="base" hangingPunct="0">
        <a:lnSpc>
          <a:spcPct val="90000"/>
        </a:lnSpc>
        <a:spcBef>
          <a:spcPct val="0"/>
        </a:spcBef>
        <a:spcAft>
          <a:spcPct val="0"/>
        </a:spcAft>
        <a:defRPr sz="4400" kern="1200">
          <a:solidFill>
            <a:schemeClr val="tx1"/>
          </a:solidFill>
          <a:latin typeface="+mj-lt"/>
          <a:ea typeface="+mj-ea"/>
          <a:cs typeface="+mj-cs"/>
        </a:defRPr>
      </a:lvl1pPr>
      <a:lvl2pPr algn="ctr"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ctr"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ctr"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ctr"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ctr"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3200" kern="1200">
          <a:solidFill>
            <a:schemeClr val="tx1"/>
          </a:solidFill>
          <a:latin typeface="+mj-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j-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j-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j-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github.com/codeplaysoftware/cuda-to-sycl-nbod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github.com/oneapi-src/SYCLomati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2.xml"/><Relationship Id="rId16"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svg"/><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28.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hyperlink" Target="https://en.wikipedia.org/wiki/Lawrence_Berkeley_National_Laboratory" TargetMode="External"/><Relationship Id="rId3" Type="http://schemas.openxmlformats.org/officeDocument/2006/relationships/hyperlink" Target="https://www.ornl.gov/news/us-department-energy-and-cray-deliver-record-setting-frontier-supercomputer-ornl" TargetMode="External"/><Relationship Id="rId7" Type="http://schemas.openxmlformats.org/officeDocument/2006/relationships/hyperlink" Target="http://www.humanitariantechnology.org/HumTech2015/poster-exhibit-and-networking-session/" TargetMode="External"/><Relationship Id="rId12" Type="http://schemas.openxmlformats.org/officeDocument/2006/relationships/image" Target="../media/image37.jpe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6.jpeg"/><Relationship Id="rId5" Type="http://schemas.openxmlformats.org/officeDocument/2006/relationships/hyperlink" Target="http://www.mcs.anl.gov/~hereld/doecgf2014/" TargetMode="External"/><Relationship Id="rId10" Type="http://schemas.openxmlformats.org/officeDocument/2006/relationships/image" Target="../media/image35.jpeg"/><Relationship Id="rId4" Type="http://schemas.openxmlformats.org/officeDocument/2006/relationships/image" Target="../media/image31.jpeg"/><Relationship Id="rId9" Type="http://schemas.openxmlformats.org/officeDocument/2006/relationships/image" Target="../media/image34.png"/></Relationships>
</file>

<file path=ppt/slides/_rels/slide8.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 Placeholder 6"/>
          <p:cNvSpPr>
            <a:spLocks noGrp="1"/>
          </p:cNvSpPr>
          <p:nvPr>
            <p:ph type="body" sz="quarter" idx="12"/>
          </p:nvPr>
        </p:nvSpPr>
        <p:spPr>
          <a:xfrm>
            <a:off x="1241425" y="2461635"/>
            <a:ext cx="9723438" cy="1421928"/>
          </a:xfrm>
        </p:spPr>
        <p:txBody>
          <a:bodyPr/>
          <a:lstStyle/>
          <a:p>
            <a:r>
              <a:rPr lang="en-US">
                <a:ea typeface="+mj-lt"/>
                <a:cs typeface="+mj-lt"/>
              </a:rPr>
              <a:t>How to port your code from CUDA to SYCL, targeting Nvidia GPUs and more</a:t>
            </a:r>
            <a:endParaRPr lang="en-US"/>
          </a:p>
        </p:txBody>
      </p:sp>
      <p:sp>
        <p:nvSpPr>
          <p:cNvPr id="8" name="Text Placeholder 7"/>
          <p:cNvSpPr>
            <a:spLocks noGrp="1"/>
          </p:cNvSpPr>
          <p:nvPr>
            <p:ph type="body" sz="quarter" idx="13"/>
          </p:nvPr>
        </p:nvSpPr>
        <p:spPr>
          <a:xfrm>
            <a:off x="1241425" y="3951865"/>
            <a:ext cx="9723438" cy="424732"/>
          </a:xfrm>
        </p:spPr>
        <p:txBody>
          <a:bodyPr/>
          <a:lstStyle/>
          <a:p>
            <a:pPr>
              <a:defRPr/>
            </a:pPr>
            <a:r>
              <a:rPr lang="en-GB">
                <a:ea typeface="+mj-lt"/>
                <a:cs typeface="+mj-lt"/>
              </a:rPr>
              <a:t>Joe Todd – Senior Software Engineer</a:t>
            </a:r>
          </a:p>
        </p:txBody>
      </p:sp>
      <p:sp>
        <p:nvSpPr>
          <p:cNvPr id="9" name="Text Placeholder 8"/>
          <p:cNvSpPr>
            <a:spLocks noGrp="1"/>
          </p:cNvSpPr>
          <p:nvPr>
            <p:ph type="body" sz="quarter" idx="14"/>
          </p:nvPr>
        </p:nvSpPr>
        <p:spPr>
          <a:xfrm>
            <a:off x="1241425" y="5535613"/>
            <a:ext cx="9723438" cy="306387"/>
          </a:xfrm>
        </p:spPr>
        <p:txBody>
          <a:bodyPr/>
          <a:lstStyle/>
          <a:p>
            <a:pPr>
              <a:defRPr/>
            </a:pPr>
            <a:endParaRPr lang="en-GB" dirty="0">
              <a:ea typeface="+mj-lt"/>
              <a:cs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ext&#10;&#10;Description automatically generated">
            <a:extLst>
              <a:ext uri="{FF2B5EF4-FFF2-40B4-BE49-F238E27FC236}">
                <a16:creationId xmlns:a16="http://schemas.microsoft.com/office/drawing/2014/main" id="{7AB76454-D542-A33F-4314-09E37D87126E}"/>
              </a:ext>
            </a:extLst>
          </p:cNvPr>
          <p:cNvPicPr>
            <a:picLocks noGrp="1" noChangeAspect="1"/>
          </p:cNvPicPr>
          <p:nvPr>
            <p:ph idx="1"/>
          </p:nvPr>
        </p:nvPicPr>
        <p:blipFill>
          <a:blip r:embed="rId2"/>
          <a:stretch>
            <a:fillRect/>
          </a:stretch>
        </p:blipFill>
        <p:spPr>
          <a:xfrm>
            <a:off x="2814205" y="3630323"/>
            <a:ext cx="6096000" cy="2152650"/>
          </a:xfrm>
        </p:spPr>
      </p:pic>
      <p:sp>
        <p:nvSpPr>
          <p:cNvPr id="3" name="Title 2">
            <a:extLst>
              <a:ext uri="{FF2B5EF4-FFF2-40B4-BE49-F238E27FC236}">
                <a16:creationId xmlns:a16="http://schemas.microsoft.com/office/drawing/2014/main" id="{37F4E133-FFE8-85B0-E577-F3BC9761C58A}"/>
              </a:ext>
            </a:extLst>
          </p:cNvPr>
          <p:cNvSpPr>
            <a:spLocks noGrp="1"/>
          </p:cNvSpPr>
          <p:nvPr>
            <p:ph type="title"/>
          </p:nvPr>
        </p:nvSpPr>
        <p:spPr/>
        <p:txBody>
          <a:bodyPr/>
          <a:lstStyle/>
          <a:p>
            <a:r>
              <a:rPr lang="en-GB">
                <a:cs typeface="Calibri Light"/>
              </a:rPr>
              <a:t>N-Body</a:t>
            </a:r>
            <a:endParaRPr lang="en-GB"/>
          </a:p>
        </p:txBody>
      </p:sp>
      <p:pic>
        <p:nvPicPr>
          <p:cNvPr id="6" name="Picture 4" descr="A picture containing text, clock, watch, gauge&#10;&#10;Description automatically generated">
            <a:extLst>
              <a:ext uri="{FF2B5EF4-FFF2-40B4-BE49-F238E27FC236}">
                <a16:creationId xmlns:a16="http://schemas.microsoft.com/office/drawing/2014/main" id="{DE6B423B-1850-2FC8-A62A-8C17444C7609}"/>
              </a:ext>
            </a:extLst>
          </p:cNvPr>
          <p:cNvPicPr>
            <a:picLocks noChangeAspect="1"/>
          </p:cNvPicPr>
          <p:nvPr/>
        </p:nvPicPr>
        <p:blipFill>
          <a:blip r:embed="rId3"/>
          <a:stretch>
            <a:fillRect/>
          </a:stretch>
        </p:blipFill>
        <p:spPr>
          <a:xfrm>
            <a:off x="4069773" y="1716594"/>
            <a:ext cx="3588541" cy="1281687"/>
          </a:xfrm>
          <a:prstGeom prst="rect">
            <a:avLst/>
          </a:prstGeom>
        </p:spPr>
      </p:pic>
    </p:spTree>
    <p:extLst>
      <p:ext uri="{BB962C8B-B14F-4D97-AF65-F5344CB8AC3E}">
        <p14:creationId xmlns:p14="http://schemas.microsoft.com/office/powerpoint/2010/main" val="951824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D43DDF-42EA-EA65-A34A-82EF0352D988}"/>
              </a:ext>
            </a:extLst>
          </p:cNvPr>
          <p:cNvSpPr>
            <a:spLocks noGrp="1"/>
          </p:cNvSpPr>
          <p:nvPr>
            <p:ph idx="1"/>
          </p:nvPr>
        </p:nvSpPr>
        <p:spPr/>
        <p:txBody>
          <a:bodyPr/>
          <a:lstStyle/>
          <a:p>
            <a:r>
              <a:rPr lang="en-GB">
                <a:cs typeface="Calibri Light"/>
              </a:rPr>
              <a:t>Designed to be accessible – please try it out!</a:t>
            </a:r>
          </a:p>
          <a:p>
            <a:pPr lvl="1"/>
            <a:r>
              <a:rPr lang="en-GB" sz="2800">
                <a:ea typeface="+mj-lt"/>
                <a:cs typeface="+mj-lt"/>
                <a:hlinkClick r:id="rId2"/>
              </a:rPr>
              <a:t>https://github.com/codeplaysoftware/cuda-to-sycl-nbody</a:t>
            </a:r>
            <a:br>
              <a:rPr lang="en-GB" sz="2800">
                <a:ea typeface="+mj-lt"/>
                <a:cs typeface="+mj-lt"/>
              </a:rPr>
            </a:br>
            <a:endParaRPr lang="en-GB" sz="2800">
              <a:ea typeface="+mj-lt"/>
              <a:cs typeface="+mj-lt"/>
            </a:endParaRPr>
          </a:p>
          <a:p>
            <a:r>
              <a:rPr lang="en-GB">
                <a:cs typeface="Calibri Light"/>
              </a:rPr>
              <a:t>Single .cu file (simulator.cu)</a:t>
            </a:r>
            <a:br>
              <a:rPr lang="en-US"/>
            </a:br>
            <a:endParaRPr lang="en-GB">
              <a:cs typeface="Calibri Light"/>
            </a:endParaRPr>
          </a:p>
          <a:p>
            <a:r>
              <a:rPr lang="en-GB">
                <a:cs typeface="Calibri Light"/>
              </a:rPr>
              <a:t>Lots of scripts provided to:</a:t>
            </a:r>
          </a:p>
          <a:p>
            <a:pPr lvl="1"/>
            <a:r>
              <a:rPr lang="en-GB">
                <a:cs typeface="Calibri Light"/>
              </a:rPr>
              <a:t>Convert with DPCT</a:t>
            </a:r>
          </a:p>
          <a:p>
            <a:pPr lvl="1"/>
            <a:r>
              <a:rPr lang="en-GB">
                <a:cs typeface="Calibri Light"/>
              </a:rPr>
              <a:t>Build the CUDA &amp; SYCL demos</a:t>
            </a:r>
          </a:p>
          <a:p>
            <a:pPr lvl="1"/>
            <a:r>
              <a:rPr lang="en-GB">
                <a:cs typeface="Calibri Light"/>
              </a:rPr>
              <a:t>Run them (even without X graphical output)</a:t>
            </a:r>
          </a:p>
        </p:txBody>
      </p:sp>
      <p:sp>
        <p:nvSpPr>
          <p:cNvPr id="3" name="Title 2">
            <a:extLst>
              <a:ext uri="{FF2B5EF4-FFF2-40B4-BE49-F238E27FC236}">
                <a16:creationId xmlns:a16="http://schemas.microsoft.com/office/drawing/2014/main" id="{56D3EC74-5296-C2DF-5B46-558B98F27B90}"/>
              </a:ext>
            </a:extLst>
          </p:cNvPr>
          <p:cNvSpPr>
            <a:spLocks noGrp="1"/>
          </p:cNvSpPr>
          <p:nvPr>
            <p:ph type="title"/>
          </p:nvPr>
        </p:nvSpPr>
        <p:spPr/>
        <p:txBody>
          <a:bodyPr/>
          <a:lstStyle/>
          <a:p>
            <a:r>
              <a:rPr lang="en-GB">
                <a:cs typeface="Calibri Light"/>
              </a:rPr>
              <a:t>N-Body</a:t>
            </a:r>
            <a:endParaRPr lang="en-GB"/>
          </a:p>
        </p:txBody>
      </p:sp>
    </p:spTree>
    <p:extLst>
      <p:ext uri="{BB962C8B-B14F-4D97-AF65-F5344CB8AC3E}">
        <p14:creationId xmlns:p14="http://schemas.microsoft.com/office/powerpoint/2010/main" val="1061456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3269DA-09D6-D3D8-B027-AF1F179DBCB6}"/>
              </a:ext>
            </a:extLst>
          </p:cNvPr>
          <p:cNvSpPr>
            <a:spLocks noGrp="1"/>
          </p:cNvSpPr>
          <p:nvPr>
            <p:ph idx="1"/>
          </p:nvPr>
        </p:nvSpPr>
        <p:spPr/>
        <p:txBody>
          <a:bodyPr/>
          <a:lstStyle/>
          <a:p>
            <a:r>
              <a:rPr lang="en-GB">
                <a:cs typeface="Calibri Light"/>
              </a:rPr>
              <a:t>Converts CUDA code to SYCL</a:t>
            </a:r>
          </a:p>
          <a:p>
            <a:r>
              <a:rPr lang="en-GB">
                <a:cs typeface="Calibri Light"/>
              </a:rPr>
              <a:t>Operates on individual .cu files</a:t>
            </a:r>
          </a:p>
          <a:p>
            <a:pPr lvl="1"/>
            <a:r>
              <a:rPr lang="en-GB">
                <a:cs typeface="Calibri Light"/>
              </a:rPr>
              <a:t>But can `intercept-build make` to generate list of DPCT conversions</a:t>
            </a:r>
          </a:p>
          <a:p>
            <a:r>
              <a:rPr lang="en-GB">
                <a:cs typeface="Calibri Light"/>
              </a:rPr>
              <a:t>Promises ~90% code conversion</a:t>
            </a:r>
          </a:p>
          <a:p>
            <a:pPr lvl="1"/>
            <a:r>
              <a:rPr lang="en-GB">
                <a:cs typeface="Calibri Light"/>
              </a:rPr>
              <a:t>Managed 100% for N-Body!</a:t>
            </a:r>
          </a:p>
          <a:p>
            <a:r>
              <a:rPr lang="en-GB">
                <a:cs typeface="Calibri Light"/>
              </a:rPr>
              <a:t>Verbose warnings in SYCL output</a:t>
            </a:r>
          </a:p>
        </p:txBody>
      </p:sp>
      <p:sp>
        <p:nvSpPr>
          <p:cNvPr id="3" name="Title 2">
            <a:extLst>
              <a:ext uri="{FF2B5EF4-FFF2-40B4-BE49-F238E27FC236}">
                <a16:creationId xmlns:a16="http://schemas.microsoft.com/office/drawing/2014/main" id="{0CCAE96F-4EC4-229A-6205-B52AC4D96682}"/>
              </a:ext>
            </a:extLst>
          </p:cNvPr>
          <p:cNvSpPr>
            <a:spLocks noGrp="1"/>
          </p:cNvSpPr>
          <p:nvPr>
            <p:ph type="title"/>
          </p:nvPr>
        </p:nvSpPr>
        <p:spPr/>
        <p:txBody>
          <a:bodyPr/>
          <a:lstStyle/>
          <a:p>
            <a:r>
              <a:rPr lang="en-GB">
                <a:cs typeface="Calibri Light"/>
              </a:rPr>
              <a:t>Intel DPC++ Compatibility Tool (DPCT)</a:t>
            </a:r>
            <a:endParaRPr lang="en-GB"/>
          </a:p>
        </p:txBody>
      </p:sp>
      <p:pic>
        <p:nvPicPr>
          <p:cNvPr id="4" name="Picture 4" descr="Diagram&#10;&#10;Description automatically generated">
            <a:extLst>
              <a:ext uri="{FF2B5EF4-FFF2-40B4-BE49-F238E27FC236}">
                <a16:creationId xmlns:a16="http://schemas.microsoft.com/office/drawing/2014/main" id="{35B87FFD-1BE3-A1AD-4600-056BF43EADCE}"/>
              </a:ext>
            </a:extLst>
          </p:cNvPr>
          <p:cNvPicPr>
            <a:picLocks noChangeAspect="1"/>
          </p:cNvPicPr>
          <p:nvPr/>
        </p:nvPicPr>
        <p:blipFill>
          <a:blip r:embed="rId2"/>
          <a:stretch>
            <a:fillRect/>
          </a:stretch>
        </p:blipFill>
        <p:spPr>
          <a:xfrm>
            <a:off x="2160443" y="4472853"/>
            <a:ext cx="7862454" cy="1635702"/>
          </a:xfrm>
          <a:prstGeom prst="rect">
            <a:avLst/>
          </a:prstGeom>
        </p:spPr>
      </p:pic>
    </p:spTree>
    <p:extLst>
      <p:ext uri="{BB962C8B-B14F-4D97-AF65-F5344CB8AC3E}">
        <p14:creationId xmlns:p14="http://schemas.microsoft.com/office/powerpoint/2010/main" val="835559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B09DF5-C5BC-AFF6-0AED-57F221B51B99}"/>
              </a:ext>
            </a:extLst>
          </p:cNvPr>
          <p:cNvSpPr>
            <a:spLocks noGrp="1"/>
          </p:cNvSpPr>
          <p:nvPr>
            <p:ph type="title"/>
          </p:nvPr>
        </p:nvSpPr>
        <p:spPr/>
        <p:txBody>
          <a:bodyPr/>
          <a:lstStyle/>
          <a:p>
            <a:r>
              <a:rPr lang="en-GB">
                <a:cs typeface="Calibri Light"/>
              </a:rPr>
              <a:t>DPCT output</a:t>
            </a:r>
            <a:endParaRPr lang="en-GB"/>
          </a:p>
        </p:txBody>
      </p:sp>
    </p:spTree>
    <p:extLst>
      <p:ext uri="{BB962C8B-B14F-4D97-AF65-F5344CB8AC3E}">
        <p14:creationId xmlns:p14="http://schemas.microsoft.com/office/powerpoint/2010/main" val="64409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ext&#10;&#10;Description automatically generated">
            <a:extLst>
              <a:ext uri="{FF2B5EF4-FFF2-40B4-BE49-F238E27FC236}">
                <a16:creationId xmlns:a16="http://schemas.microsoft.com/office/drawing/2014/main" id="{D9459B1B-55D5-F0D3-F6AE-48EB8445473F}"/>
              </a:ext>
            </a:extLst>
          </p:cNvPr>
          <p:cNvPicPr>
            <a:picLocks noGrp="1" noChangeAspect="1"/>
          </p:cNvPicPr>
          <p:nvPr>
            <p:ph idx="1"/>
          </p:nvPr>
        </p:nvPicPr>
        <p:blipFill>
          <a:blip r:embed="rId3"/>
          <a:stretch>
            <a:fillRect/>
          </a:stretch>
        </p:blipFill>
        <p:spPr>
          <a:xfrm>
            <a:off x="453755" y="1370769"/>
            <a:ext cx="5257761" cy="4505325"/>
          </a:xfrm>
        </p:spPr>
      </p:pic>
      <p:pic>
        <p:nvPicPr>
          <p:cNvPr id="5" name="Picture 5" descr="Text&#10;&#10;Description automatically generated">
            <a:extLst>
              <a:ext uri="{FF2B5EF4-FFF2-40B4-BE49-F238E27FC236}">
                <a16:creationId xmlns:a16="http://schemas.microsoft.com/office/drawing/2014/main" id="{3F71BBE6-AD75-79D3-A0C0-94F2FA9243C9}"/>
              </a:ext>
            </a:extLst>
          </p:cNvPr>
          <p:cNvPicPr>
            <a:picLocks noChangeAspect="1"/>
          </p:cNvPicPr>
          <p:nvPr/>
        </p:nvPicPr>
        <p:blipFill rotWithShape="1">
          <a:blip r:embed="rId4"/>
          <a:srcRect r="142" b="25811"/>
          <a:stretch/>
        </p:blipFill>
        <p:spPr>
          <a:xfrm>
            <a:off x="5841423" y="1370525"/>
            <a:ext cx="6102933" cy="4556330"/>
          </a:xfrm>
          <a:prstGeom prst="rect">
            <a:avLst/>
          </a:prstGeom>
        </p:spPr>
      </p:pic>
      <p:sp>
        <p:nvSpPr>
          <p:cNvPr id="6" name="Rectangle 5">
            <a:extLst>
              <a:ext uri="{FF2B5EF4-FFF2-40B4-BE49-F238E27FC236}">
                <a16:creationId xmlns:a16="http://schemas.microsoft.com/office/drawing/2014/main" id="{508BDBD4-6DC6-A5C2-6E1B-9D3C4EEADA1E}"/>
              </a:ext>
            </a:extLst>
          </p:cNvPr>
          <p:cNvSpPr/>
          <p:nvPr/>
        </p:nvSpPr>
        <p:spPr>
          <a:xfrm>
            <a:off x="5837959" y="1533559"/>
            <a:ext cx="4173680" cy="36368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19833F3A-65A5-9704-C264-709100A8D091}"/>
              </a:ext>
            </a:extLst>
          </p:cNvPr>
          <p:cNvGrpSpPr/>
          <p:nvPr/>
        </p:nvGrpSpPr>
        <p:grpSpPr>
          <a:xfrm>
            <a:off x="687531" y="1872995"/>
            <a:ext cx="10801349" cy="2575214"/>
            <a:chOff x="687531" y="1336962"/>
            <a:chExt cx="10801349" cy="2575214"/>
          </a:xfrm>
        </p:grpSpPr>
        <p:sp>
          <p:nvSpPr>
            <p:cNvPr id="9" name="Rectangle 8">
              <a:extLst>
                <a:ext uri="{FF2B5EF4-FFF2-40B4-BE49-F238E27FC236}">
                  <a16:creationId xmlns:a16="http://schemas.microsoft.com/office/drawing/2014/main" id="{DDACD5E0-E5F8-5799-859E-9BC907C63308}"/>
                </a:ext>
              </a:extLst>
            </p:cNvPr>
            <p:cNvSpPr/>
            <p:nvPr/>
          </p:nvSpPr>
          <p:spPr>
            <a:xfrm>
              <a:off x="6042314" y="2301585"/>
              <a:ext cx="5446566" cy="1610591"/>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CDAB8BF-7D3F-D167-5E8B-11A89B26EB77}"/>
                </a:ext>
              </a:extLst>
            </p:cNvPr>
            <p:cNvSpPr/>
            <p:nvPr/>
          </p:nvSpPr>
          <p:spPr>
            <a:xfrm>
              <a:off x="687531" y="1336962"/>
              <a:ext cx="4788477" cy="588820"/>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itle 2">
            <a:extLst>
              <a:ext uri="{FF2B5EF4-FFF2-40B4-BE49-F238E27FC236}">
                <a16:creationId xmlns:a16="http://schemas.microsoft.com/office/drawing/2014/main" id="{E27A31C9-5594-495D-B155-96C3B4197AA5}"/>
              </a:ext>
            </a:extLst>
          </p:cNvPr>
          <p:cNvSpPr>
            <a:spLocks noGrp="1"/>
          </p:cNvSpPr>
          <p:nvPr>
            <p:ph type="title"/>
          </p:nvPr>
        </p:nvSpPr>
        <p:spPr>
          <a:xfrm>
            <a:off x="838200" y="365125"/>
            <a:ext cx="10515600" cy="911225"/>
          </a:xfrm>
        </p:spPr>
        <p:txBody>
          <a:bodyPr/>
          <a:lstStyle/>
          <a:p>
            <a:r>
              <a:rPr lang="en-GB">
                <a:cs typeface="Calibri Light"/>
              </a:rPr>
              <a:t>DPCT output: Error Handling</a:t>
            </a:r>
            <a:endParaRPr lang="en-GB"/>
          </a:p>
        </p:txBody>
      </p:sp>
    </p:spTree>
    <p:extLst>
      <p:ext uri="{BB962C8B-B14F-4D97-AF65-F5344CB8AC3E}">
        <p14:creationId xmlns:p14="http://schemas.microsoft.com/office/powerpoint/2010/main" val="314396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5A423F-E828-D7CD-ED89-60A407183EF9}"/>
              </a:ext>
            </a:extLst>
          </p:cNvPr>
          <p:cNvSpPr>
            <a:spLocks noGrp="1"/>
          </p:cNvSpPr>
          <p:nvPr>
            <p:ph type="title"/>
          </p:nvPr>
        </p:nvSpPr>
        <p:spPr/>
        <p:txBody>
          <a:bodyPr/>
          <a:lstStyle/>
          <a:p>
            <a:r>
              <a:rPr lang="en-GB">
                <a:cs typeface="Calibri Light"/>
              </a:rPr>
              <a:t>Error codes vs Exceptions</a:t>
            </a:r>
            <a:endParaRPr lang="en-GB"/>
          </a:p>
        </p:txBody>
      </p:sp>
      <p:pic>
        <p:nvPicPr>
          <p:cNvPr id="5" name="Picture 4" descr="Text&#10;&#10;Description automatically generated">
            <a:extLst>
              <a:ext uri="{FF2B5EF4-FFF2-40B4-BE49-F238E27FC236}">
                <a16:creationId xmlns:a16="http://schemas.microsoft.com/office/drawing/2014/main" id="{0166B2C9-AC6A-BEAC-D404-D70598A8E67E}"/>
              </a:ext>
            </a:extLst>
          </p:cNvPr>
          <p:cNvPicPr>
            <a:picLocks noChangeAspect="1"/>
          </p:cNvPicPr>
          <p:nvPr/>
        </p:nvPicPr>
        <p:blipFill>
          <a:blip r:embed="rId2"/>
          <a:stretch>
            <a:fillRect/>
          </a:stretch>
        </p:blipFill>
        <p:spPr>
          <a:xfrm>
            <a:off x="2940627" y="1320910"/>
            <a:ext cx="6483927" cy="1852247"/>
          </a:xfrm>
          <a:prstGeom prst="rect">
            <a:avLst/>
          </a:prstGeom>
        </p:spPr>
      </p:pic>
      <p:pic>
        <p:nvPicPr>
          <p:cNvPr id="7" name="Picture 5">
            <a:extLst>
              <a:ext uri="{FF2B5EF4-FFF2-40B4-BE49-F238E27FC236}">
                <a16:creationId xmlns:a16="http://schemas.microsoft.com/office/drawing/2014/main" id="{5C4BCBB5-6B24-42CD-8D40-C76194BA3C54}"/>
              </a:ext>
            </a:extLst>
          </p:cNvPr>
          <p:cNvPicPr>
            <a:picLocks noChangeAspect="1"/>
          </p:cNvPicPr>
          <p:nvPr/>
        </p:nvPicPr>
        <p:blipFill>
          <a:blip r:embed="rId3"/>
          <a:stretch>
            <a:fillRect/>
          </a:stretch>
        </p:blipFill>
        <p:spPr>
          <a:xfrm>
            <a:off x="2914650" y="4671338"/>
            <a:ext cx="6535881" cy="901028"/>
          </a:xfrm>
          <a:prstGeom prst="rect">
            <a:avLst/>
          </a:prstGeom>
        </p:spPr>
      </p:pic>
      <p:sp>
        <p:nvSpPr>
          <p:cNvPr id="9" name="Arrow: Right 8">
            <a:extLst>
              <a:ext uri="{FF2B5EF4-FFF2-40B4-BE49-F238E27FC236}">
                <a16:creationId xmlns:a16="http://schemas.microsoft.com/office/drawing/2014/main" id="{DED54A0B-00B3-1432-1A96-FB9EF4184E02}"/>
              </a:ext>
            </a:extLst>
          </p:cNvPr>
          <p:cNvSpPr/>
          <p:nvPr/>
        </p:nvSpPr>
        <p:spPr>
          <a:xfrm rot="5400000">
            <a:off x="5689057" y="3623967"/>
            <a:ext cx="978477" cy="4849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5919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3111E8-5F9A-A439-8B22-31BEE64CDEC4}"/>
              </a:ext>
            </a:extLst>
          </p:cNvPr>
          <p:cNvSpPr>
            <a:spLocks noGrp="1"/>
          </p:cNvSpPr>
          <p:nvPr>
            <p:ph idx="1"/>
          </p:nvPr>
        </p:nvSpPr>
        <p:spPr/>
        <p:txBody>
          <a:bodyPr/>
          <a:lstStyle/>
          <a:p>
            <a:pPr>
              <a:lnSpc>
                <a:spcPct val="150000"/>
              </a:lnSpc>
            </a:pPr>
            <a:r>
              <a:rPr lang="en-GB">
                <a:cs typeface="Calibri Light"/>
              </a:rPr>
              <a:t>Relies on helper headers for migration</a:t>
            </a:r>
            <a:endParaRPr lang="en-US"/>
          </a:p>
          <a:p>
            <a:pPr>
              <a:lnSpc>
                <a:spcPct val="150000"/>
              </a:lnSpc>
            </a:pPr>
            <a:r>
              <a:rPr lang="en-GB">
                <a:cs typeface="Calibri Light"/>
              </a:rPr>
              <a:t>Verbose comments</a:t>
            </a:r>
          </a:p>
          <a:p>
            <a:pPr>
              <a:lnSpc>
                <a:spcPct val="150000"/>
              </a:lnSpc>
            </a:pPr>
            <a:r>
              <a:rPr lang="en-GB">
                <a:cs typeface="Calibri Light"/>
              </a:rPr>
              <a:t>No-op error handling macros</a:t>
            </a:r>
          </a:p>
        </p:txBody>
      </p:sp>
      <p:sp>
        <p:nvSpPr>
          <p:cNvPr id="3" name="Title 2">
            <a:extLst>
              <a:ext uri="{FF2B5EF4-FFF2-40B4-BE49-F238E27FC236}">
                <a16:creationId xmlns:a16="http://schemas.microsoft.com/office/drawing/2014/main" id="{B5B09DF5-C5BC-AFF6-0AED-57F221B51B99}"/>
              </a:ext>
            </a:extLst>
          </p:cNvPr>
          <p:cNvSpPr>
            <a:spLocks noGrp="1"/>
          </p:cNvSpPr>
          <p:nvPr>
            <p:ph type="title"/>
          </p:nvPr>
        </p:nvSpPr>
        <p:spPr/>
        <p:txBody>
          <a:bodyPr/>
          <a:lstStyle/>
          <a:p>
            <a:r>
              <a:rPr lang="en-GB">
                <a:cs typeface="Calibri Light"/>
              </a:rPr>
              <a:t>DPCT output</a:t>
            </a:r>
            <a:endParaRPr lang="en-GB"/>
          </a:p>
        </p:txBody>
      </p:sp>
    </p:spTree>
    <p:extLst>
      <p:ext uri="{BB962C8B-B14F-4D97-AF65-F5344CB8AC3E}">
        <p14:creationId xmlns:p14="http://schemas.microsoft.com/office/powerpoint/2010/main" val="1996261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ext&#10;&#10;Description automatically generated">
            <a:extLst>
              <a:ext uri="{FF2B5EF4-FFF2-40B4-BE49-F238E27FC236}">
                <a16:creationId xmlns:a16="http://schemas.microsoft.com/office/drawing/2014/main" id="{91D65898-B8EF-A1DC-C897-940C812345D9}"/>
              </a:ext>
            </a:extLst>
          </p:cNvPr>
          <p:cNvPicPr>
            <a:picLocks noGrp="1" noChangeAspect="1"/>
          </p:cNvPicPr>
          <p:nvPr>
            <p:ph idx="1"/>
          </p:nvPr>
        </p:nvPicPr>
        <p:blipFill>
          <a:blip r:embed="rId2"/>
          <a:stretch>
            <a:fillRect/>
          </a:stretch>
        </p:blipFill>
        <p:spPr>
          <a:xfrm>
            <a:off x="153698" y="284450"/>
            <a:ext cx="6048375" cy="2228850"/>
          </a:xfrm>
        </p:spPr>
      </p:pic>
      <p:pic>
        <p:nvPicPr>
          <p:cNvPr id="5" name="Picture 5" descr="Text&#10;&#10;Description automatically generated">
            <a:extLst>
              <a:ext uri="{FF2B5EF4-FFF2-40B4-BE49-F238E27FC236}">
                <a16:creationId xmlns:a16="http://schemas.microsoft.com/office/drawing/2014/main" id="{6469BAA9-62DD-5CC9-96A5-F341FF8369CF}"/>
              </a:ext>
            </a:extLst>
          </p:cNvPr>
          <p:cNvPicPr>
            <a:picLocks noChangeAspect="1"/>
          </p:cNvPicPr>
          <p:nvPr/>
        </p:nvPicPr>
        <p:blipFill>
          <a:blip r:embed="rId3"/>
          <a:stretch>
            <a:fillRect/>
          </a:stretch>
        </p:blipFill>
        <p:spPr>
          <a:xfrm>
            <a:off x="6283036" y="287805"/>
            <a:ext cx="5808517" cy="3814550"/>
          </a:xfrm>
          <a:prstGeom prst="rect">
            <a:avLst/>
          </a:prstGeom>
        </p:spPr>
      </p:pic>
      <p:grpSp>
        <p:nvGrpSpPr>
          <p:cNvPr id="9" name="Group 8">
            <a:extLst>
              <a:ext uri="{FF2B5EF4-FFF2-40B4-BE49-F238E27FC236}">
                <a16:creationId xmlns:a16="http://schemas.microsoft.com/office/drawing/2014/main" id="{15A4C401-1380-1741-9640-37EA2993AA94}"/>
              </a:ext>
            </a:extLst>
          </p:cNvPr>
          <p:cNvGrpSpPr/>
          <p:nvPr/>
        </p:nvGrpSpPr>
        <p:grpSpPr>
          <a:xfrm>
            <a:off x="517812" y="1323108"/>
            <a:ext cx="11429999" cy="1272887"/>
            <a:chOff x="517812" y="1323108"/>
            <a:chExt cx="11429999" cy="1272887"/>
          </a:xfrm>
        </p:grpSpPr>
        <p:sp>
          <p:nvSpPr>
            <p:cNvPr id="7" name="Rectangle 6">
              <a:extLst>
                <a:ext uri="{FF2B5EF4-FFF2-40B4-BE49-F238E27FC236}">
                  <a16:creationId xmlns:a16="http://schemas.microsoft.com/office/drawing/2014/main" id="{2333F4CA-153C-733C-3E4D-3B1098945F75}"/>
                </a:ext>
              </a:extLst>
            </p:cNvPr>
            <p:cNvSpPr/>
            <p:nvPr/>
          </p:nvSpPr>
          <p:spPr>
            <a:xfrm>
              <a:off x="6527222" y="1323108"/>
              <a:ext cx="5420589" cy="1272887"/>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2CF485D-0569-3EA7-7460-0D8DF3765181}"/>
                </a:ext>
              </a:extLst>
            </p:cNvPr>
            <p:cNvSpPr/>
            <p:nvPr/>
          </p:nvSpPr>
          <p:spPr>
            <a:xfrm>
              <a:off x="517812" y="1427017"/>
              <a:ext cx="5550475" cy="242456"/>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a:extLst>
              <a:ext uri="{FF2B5EF4-FFF2-40B4-BE49-F238E27FC236}">
                <a16:creationId xmlns:a16="http://schemas.microsoft.com/office/drawing/2014/main" id="{F7DDF8F0-695A-BFF6-7FE5-4112F0399A0F}"/>
              </a:ext>
            </a:extLst>
          </p:cNvPr>
          <p:cNvGrpSpPr/>
          <p:nvPr/>
        </p:nvGrpSpPr>
        <p:grpSpPr>
          <a:xfrm>
            <a:off x="479712" y="1813213"/>
            <a:ext cx="11507930" cy="2086840"/>
            <a:chOff x="517812" y="1262495"/>
            <a:chExt cx="11507930" cy="2086840"/>
          </a:xfrm>
        </p:grpSpPr>
        <p:sp>
          <p:nvSpPr>
            <p:cNvPr id="11" name="Rectangle 10">
              <a:extLst>
                <a:ext uri="{FF2B5EF4-FFF2-40B4-BE49-F238E27FC236}">
                  <a16:creationId xmlns:a16="http://schemas.microsoft.com/office/drawing/2014/main" id="{23B52728-5CA2-F088-291A-11B37D2D65B0}"/>
                </a:ext>
              </a:extLst>
            </p:cNvPr>
            <p:cNvSpPr/>
            <p:nvPr/>
          </p:nvSpPr>
          <p:spPr>
            <a:xfrm>
              <a:off x="6527222" y="2111085"/>
              <a:ext cx="5498520" cy="1238250"/>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EB2A22AA-E460-91BA-65ED-9E0B597B1CC0}"/>
                </a:ext>
              </a:extLst>
            </p:cNvPr>
            <p:cNvSpPr/>
            <p:nvPr/>
          </p:nvSpPr>
          <p:spPr>
            <a:xfrm>
              <a:off x="517812" y="1262495"/>
              <a:ext cx="2285998" cy="381001"/>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TextBox 13">
            <a:extLst>
              <a:ext uri="{FF2B5EF4-FFF2-40B4-BE49-F238E27FC236}">
                <a16:creationId xmlns:a16="http://schemas.microsoft.com/office/drawing/2014/main" id="{803C4E24-8A08-49D1-F6F7-05138E90884F}"/>
              </a:ext>
            </a:extLst>
          </p:cNvPr>
          <p:cNvSpPr txBox="1"/>
          <p:nvPr/>
        </p:nvSpPr>
        <p:spPr>
          <a:xfrm>
            <a:off x="481445" y="3382241"/>
            <a:ext cx="5436175"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3200">
                <a:latin typeface="Calibri Light"/>
                <a:cs typeface="Arial"/>
              </a:rPr>
              <a:t>Informative, slightly pedantic warnings</a:t>
            </a:r>
            <a:endParaRPr lang="en-GB" sz="3200">
              <a:latin typeface="Calibri Light"/>
            </a:endParaRPr>
          </a:p>
          <a:p>
            <a:pPr marL="285750" indent="-285750">
              <a:buFont typeface="Arial"/>
              <a:buChar char="•"/>
            </a:pPr>
            <a:r>
              <a:rPr lang="en-GB" sz="3200">
                <a:latin typeface="Calibri Light"/>
                <a:cs typeface="Arial"/>
              </a:rPr>
              <a:t>Occasionally spurious warnings</a:t>
            </a:r>
          </a:p>
        </p:txBody>
      </p:sp>
    </p:spTree>
    <p:extLst>
      <p:ext uri="{BB962C8B-B14F-4D97-AF65-F5344CB8AC3E}">
        <p14:creationId xmlns:p14="http://schemas.microsoft.com/office/powerpoint/2010/main" val="305665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3111E8-5F9A-A439-8B22-31BEE64CDEC4}"/>
              </a:ext>
            </a:extLst>
          </p:cNvPr>
          <p:cNvSpPr>
            <a:spLocks noGrp="1"/>
          </p:cNvSpPr>
          <p:nvPr>
            <p:ph idx="1"/>
          </p:nvPr>
        </p:nvSpPr>
        <p:spPr/>
        <p:txBody>
          <a:bodyPr/>
          <a:lstStyle/>
          <a:p>
            <a:pPr>
              <a:lnSpc>
                <a:spcPct val="150000"/>
              </a:lnSpc>
            </a:pPr>
            <a:r>
              <a:rPr lang="en-GB">
                <a:cs typeface="Calibri Light"/>
              </a:rPr>
              <a:t>Relies on helper headers for migration</a:t>
            </a:r>
            <a:endParaRPr lang="en-US"/>
          </a:p>
          <a:p>
            <a:pPr>
              <a:lnSpc>
                <a:spcPct val="150000"/>
              </a:lnSpc>
            </a:pPr>
            <a:r>
              <a:rPr lang="en-GB">
                <a:cs typeface="Calibri Light"/>
              </a:rPr>
              <a:t>Verbose comments</a:t>
            </a:r>
          </a:p>
          <a:p>
            <a:pPr>
              <a:lnSpc>
                <a:spcPct val="150000"/>
              </a:lnSpc>
            </a:pPr>
            <a:r>
              <a:rPr lang="en-GB">
                <a:cs typeface="Calibri Light"/>
              </a:rPr>
              <a:t>No-op error handling macros</a:t>
            </a:r>
          </a:p>
          <a:p>
            <a:pPr marL="285750" indent="-285750">
              <a:lnSpc>
                <a:spcPct val="150000"/>
              </a:lnSpc>
              <a:spcBef>
                <a:spcPct val="0"/>
              </a:spcBef>
              <a:buFont typeface="Arial,Sans-Serif" panose="020B0604020202020204" pitchFamily="34" charset="0"/>
            </a:pPr>
            <a:r>
              <a:rPr lang="en-GB">
                <a:ea typeface="+mj-lt"/>
                <a:cs typeface="+mj-lt"/>
              </a:rPr>
              <a:t>Informative, slightly pedantic warnings</a:t>
            </a:r>
          </a:p>
          <a:p>
            <a:pPr marL="285750" indent="-285750">
              <a:lnSpc>
                <a:spcPct val="150000"/>
              </a:lnSpc>
              <a:spcBef>
                <a:spcPct val="0"/>
              </a:spcBef>
              <a:buFont typeface="Arial,Sans-Serif" panose="020B0604020202020204" pitchFamily="34" charset="0"/>
            </a:pPr>
            <a:r>
              <a:rPr lang="en-GB">
                <a:ea typeface="+mj-lt"/>
                <a:cs typeface="+mj-lt"/>
              </a:rPr>
              <a:t>Occasionally spurious warnings</a:t>
            </a:r>
            <a:endParaRPr lang="en-GB">
              <a:cs typeface="Calibri Light"/>
            </a:endParaRPr>
          </a:p>
        </p:txBody>
      </p:sp>
      <p:sp>
        <p:nvSpPr>
          <p:cNvPr id="3" name="Title 2">
            <a:extLst>
              <a:ext uri="{FF2B5EF4-FFF2-40B4-BE49-F238E27FC236}">
                <a16:creationId xmlns:a16="http://schemas.microsoft.com/office/drawing/2014/main" id="{B5B09DF5-C5BC-AFF6-0AED-57F221B51B99}"/>
              </a:ext>
            </a:extLst>
          </p:cNvPr>
          <p:cNvSpPr>
            <a:spLocks noGrp="1"/>
          </p:cNvSpPr>
          <p:nvPr>
            <p:ph type="title"/>
          </p:nvPr>
        </p:nvSpPr>
        <p:spPr/>
        <p:txBody>
          <a:bodyPr/>
          <a:lstStyle/>
          <a:p>
            <a:r>
              <a:rPr lang="en-GB">
                <a:cs typeface="Calibri Light"/>
              </a:rPr>
              <a:t>DPCT output</a:t>
            </a:r>
            <a:endParaRPr lang="en-GB"/>
          </a:p>
        </p:txBody>
      </p:sp>
    </p:spTree>
    <p:extLst>
      <p:ext uri="{BB962C8B-B14F-4D97-AF65-F5344CB8AC3E}">
        <p14:creationId xmlns:p14="http://schemas.microsoft.com/office/powerpoint/2010/main" val="185783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3369E1-64F7-34D4-68FA-B9810F48679A}"/>
              </a:ext>
            </a:extLst>
          </p:cNvPr>
          <p:cNvSpPr>
            <a:spLocks noGrp="1"/>
          </p:cNvSpPr>
          <p:nvPr>
            <p:ph idx="1"/>
          </p:nvPr>
        </p:nvSpPr>
        <p:spPr/>
        <p:txBody>
          <a:bodyPr>
            <a:normAutofit lnSpcReduction="10000"/>
          </a:bodyPr>
          <a:lstStyle/>
          <a:p>
            <a:r>
              <a:rPr lang="en-GB">
                <a:cs typeface="Calibri Light"/>
              </a:rPr>
              <a:t>Variety of helper functions:</a:t>
            </a:r>
          </a:p>
          <a:p>
            <a:pPr lvl="1"/>
            <a:r>
              <a:rPr lang="en-GB">
                <a:cs typeface="Calibri Light"/>
              </a:rPr>
              <a:t>Device info</a:t>
            </a:r>
          </a:p>
          <a:p>
            <a:pPr lvl="1"/>
            <a:r>
              <a:rPr lang="en-GB">
                <a:cs typeface="Calibri Light"/>
              </a:rPr>
              <a:t>Software atomics (compare and swap)</a:t>
            </a:r>
          </a:p>
          <a:p>
            <a:pPr lvl="1"/>
            <a:r>
              <a:rPr lang="en-GB">
                <a:cs typeface="Calibri Light"/>
              </a:rPr>
              <a:t>Memory transfer &amp; info</a:t>
            </a:r>
          </a:p>
          <a:p>
            <a:pPr lvl="1"/>
            <a:r>
              <a:rPr lang="en-GB">
                <a:cs typeface="Calibri Light"/>
              </a:rPr>
              <a:t>etc...</a:t>
            </a:r>
          </a:p>
          <a:p>
            <a:pPr indent="-285750"/>
            <a:r>
              <a:rPr lang="en-GB">
                <a:cs typeface="Calibri Light"/>
              </a:rPr>
              <a:t>All headers generated by default</a:t>
            </a:r>
          </a:p>
          <a:p>
            <a:pPr lvl="1"/>
            <a:r>
              <a:rPr lang="en-GB">
                <a:cs typeface="Calibri Light"/>
              </a:rPr>
              <a:t>Possibly unneeded, lots of 'dead' code</a:t>
            </a:r>
          </a:p>
          <a:p>
            <a:pPr lvl="1"/>
            <a:r>
              <a:rPr lang="en-GB">
                <a:cs typeface="Calibri Light"/>
              </a:rPr>
              <a:t>Consider what you need/don't need</a:t>
            </a:r>
          </a:p>
          <a:p>
            <a:pPr indent="-285750"/>
            <a:r>
              <a:rPr lang="en-GB" dirty="0">
                <a:cs typeface="Calibri Light"/>
              </a:rPr>
              <a:t>Good for initial rapid porting but advise to remove dependencies later</a:t>
            </a:r>
          </a:p>
          <a:p>
            <a:pPr lvl="1" indent="-285750"/>
            <a:r>
              <a:rPr lang="en-GB" dirty="0">
                <a:cs typeface="Calibri Light"/>
              </a:rPr>
              <a:t>Produce portable code for all </a:t>
            </a:r>
            <a:r>
              <a:rPr lang="en-GB">
                <a:cs typeface="Calibri Light"/>
              </a:rPr>
              <a:t>SYCL compilers</a:t>
            </a:r>
            <a:endParaRPr lang="en-GB" dirty="0">
              <a:cs typeface="Calibri Light"/>
            </a:endParaRPr>
          </a:p>
        </p:txBody>
      </p:sp>
      <p:sp>
        <p:nvSpPr>
          <p:cNvPr id="3" name="Title 2">
            <a:extLst>
              <a:ext uri="{FF2B5EF4-FFF2-40B4-BE49-F238E27FC236}">
                <a16:creationId xmlns:a16="http://schemas.microsoft.com/office/drawing/2014/main" id="{B01613EA-9FD2-D2F9-C23C-B164D9FFF373}"/>
              </a:ext>
            </a:extLst>
          </p:cNvPr>
          <p:cNvSpPr>
            <a:spLocks noGrp="1"/>
          </p:cNvSpPr>
          <p:nvPr>
            <p:ph type="title"/>
          </p:nvPr>
        </p:nvSpPr>
        <p:spPr/>
        <p:txBody>
          <a:bodyPr/>
          <a:lstStyle/>
          <a:p>
            <a:r>
              <a:rPr lang="en-GB">
                <a:cs typeface="Calibri Light"/>
              </a:rPr>
              <a:t>Helper Headers</a:t>
            </a:r>
            <a:endParaRPr lang="en-GB"/>
          </a:p>
        </p:txBody>
      </p:sp>
    </p:spTree>
    <p:extLst>
      <p:ext uri="{BB962C8B-B14F-4D97-AF65-F5344CB8AC3E}">
        <p14:creationId xmlns:p14="http://schemas.microsoft.com/office/powerpoint/2010/main" val="1126444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D70932-E3CA-4742-BACA-734ED11AB226}"/>
              </a:ext>
            </a:extLst>
          </p:cNvPr>
          <p:cNvPicPr>
            <a:picLocks noChangeAspect="1"/>
          </p:cNvPicPr>
          <p:nvPr/>
        </p:nvPicPr>
        <p:blipFill>
          <a:blip r:embed="rId2">
            <a:alphaModFix amt="29000"/>
          </a:blip>
          <a:stretch>
            <a:fillRect/>
          </a:stretch>
        </p:blipFill>
        <p:spPr>
          <a:xfrm>
            <a:off x="1492009" y="88887"/>
            <a:ext cx="9207981" cy="6140741"/>
          </a:xfrm>
          <a:prstGeom prst="rect">
            <a:avLst/>
          </a:prstGeom>
        </p:spPr>
      </p:pic>
      <p:sp>
        <p:nvSpPr>
          <p:cNvPr id="2" name="Content Placeholder 1">
            <a:extLst>
              <a:ext uri="{FF2B5EF4-FFF2-40B4-BE49-F238E27FC236}">
                <a16:creationId xmlns:a16="http://schemas.microsoft.com/office/drawing/2014/main" id="{B1924746-BAF1-4340-AA86-CCE4AAC5C9E9}"/>
              </a:ext>
            </a:extLst>
          </p:cNvPr>
          <p:cNvSpPr>
            <a:spLocks noGrp="1"/>
          </p:cNvSpPr>
          <p:nvPr>
            <p:ph idx="1"/>
          </p:nvPr>
        </p:nvSpPr>
        <p:spPr/>
        <p:txBody>
          <a:bodyPr anchor="ctr">
            <a:normAutofit/>
          </a:bodyPr>
          <a:lstStyle/>
          <a:p>
            <a:pPr algn="l" rtl="0" fontAlgn="base"/>
            <a:r>
              <a:rPr lang="en-GB" sz="2400" b="0" i="0" u="none" strike="noStrike">
                <a:solidFill>
                  <a:srgbClr val="000000"/>
                </a:solidFill>
                <a:effectLst/>
                <a:latin typeface="Arial" panose="020B0604020202020204" pitchFamily="34" charset="0"/>
              </a:rPr>
              <a:t>Nvidia is a registered trademark of NVIDIA Corporation</a:t>
            </a:r>
            <a:endParaRPr lang="en-US" sz="2400" b="0" i="0">
              <a:effectLst/>
            </a:endParaRPr>
          </a:p>
          <a:p>
            <a:pPr algn="l" rtl="0" fontAlgn="base"/>
            <a:r>
              <a:rPr lang="en-US" sz="2400">
                <a:latin typeface="Arial" panose="020B0604020202020204" pitchFamily="34" charset="0"/>
              </a:rPr>
              <a:t>Intel is a registered trademark of Intel Corporation</a:t>
            </a:r>
            <a:endParaRPr lang="en-US" sz="2400" b="0" i="0">
              <a:effectLst/>
            </a:endParaRPr>
          </a:p>
          <a:p>
            <a:pPr algn="l" rtl="0" fontAlgn="base"/>
            <a:r>
              <a:rPr lang="en-GB" sz="2400" b="0" i="0" u="none" strike="noStrike">
                <a:solidFill>
                  <a:srgbClr val="000000"/>
                </a:solidFill>
                <a:effectLst/>
                <a:latin typeface="Arial" panose="020B0604020202020204" pitchFamily="34" charset="0"/>
              </a:rPr>
              <a:t>SYCL, SPIR are trademarks of the </a:t>
            </a:r>
            <a:r>
              <a:rPr lang="en-GB" sz="2400" b="0" i="0" u="none" strike="noStrike" err="1">
                <a:solidFill>
                  <a:srgbClr val="000000"/>
                </a:solidFill>
                <a:effectLst/>
                <a:latin typeface="Arial" panose="020B0604020202020204" pitchFamily="34" charset="0"/>
              </a:rPr>
              <a:t>Khronos</a:t>
            </a:r>
            <a:r>
              <a:rPr lang="en-GB" sz="2400" b="0" i="0" u="none" strike="noStrike">
                <a:solidFill>
                  <a:srgbClr val="000000"/>
                </a:solidFill>
                <a:effectLst/>
                <a:latin typeface="Arial" panose="020B0604020202020204" pitchFamily="34" charset="0"/>
              </a:rPr>
              <a:t> Group Inc. OpenCL and the OpenCL logo are trademarks of Apple Inc. used by permission by </a:t>
            </a:r>
            <a:r>
              <a:rPr lang="en-GB" sz="2400" b="0" i="0" u="none" strike="noStrike" err="1">
                <a:solidFill>
                  <a:srgbClr val="000000"/>
                </a:solidFill>
                <a:effectLst/>
                <a:latin typeface="Arial" panose="020B0604020202020204" pitchFamily="34" charset="0"/>
              </a:rPr>
              <a:t>Khronos</a:t>
            </a:r>
            <a:endParaRPr lang="en-US" sz="2400" b="0" i="0">
              <a:effectLst/>
            </a:endParaRPr>
          </a:p>
        </p:txBody>
      </p:sp>
    </p:spTree>
    <p:extLst>
      <p:ext uri="{BB962C8B-B14F-4D97-AF65-F5344CB8AC3E}">
        <p14:creationId xmlns:p14="http://schemas.microsoft.com/office/powerpoint/2010/main" val="345612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5CFF4-34DD-280E-5BA6-E9763F80C812}"/>
              </a:ext>
            </a:extLst>
          </p:cNvPr>
          <p:cNvSpPr>
            <a:spLocks noGrp="1"/>
          </p:cNvSpPr>
          <p:nvPr>
            <p:ph idx="1"/>
          </p:nvPr>
        </p:nvSpPr>
        <p:spPr/>
        <p:txBody>
          <a:bodyPr/>
          <a:lstStyle/>
          <a:p>
            <a:r>
              <a:rPr lang="en-GB">
                <a:cs typeface="Calibri Light"/>
              </a:rPr>
              <a:t>Should match performance on given Nvidia platform</a:t>
            </a:r>
          </a:p>
          <a:p>
            <a:endParaRPr lang="en-GB">
              <a:cs typeface="Calibri Light"/>
            </a:endParaRPr>
          </a:p>
        </p:txBody>
      </p:sp>
      <p:sp>
        <p:nvSpPr>
          <p:cNvPr id="3" name="Title 2">
            <a:extLst>
              <a:ext uri="{FF2B5EF4-FFF2-40B4-BE49-F238E27FC236}">
                <a16:creationId xmlns:a16="http://schemas.microsoft.com/office/drawing/2014/main" id="{7FBF7AE5-79B0-E426-83AE-007ECB06F0D2}"/>
              </a:ext>
            </a:extLst>
          </p:cNvPr>
          <p:cNvSpPr>
            <a:spLocks noGrp="1"/>
          </p:cNvSpPr>
          <p:nvPr>
            <p:ph type="title"/>
          </p:nvPr>
        </p:nvSpPr>
        <p:spPr/>
        <p:txBody>
          <a:bodyPr/>
          <a:lstStyle/>
          <a:p>
            <a:r>
              <a:rPr lang="en-GB">
                <a:cs typeface="Calibri Light"/>
              </a:rPr>
              <a:t>Performance</a:t>
            </a:r>
            <a:endParaRPr lang="en-GB"/>
          </a:p>
        </p:txBody>
      </p:sp>
      <p:pic>
        <p:nvPicPr>
          <p:cNvPr id="4" name="Picture 4">
            <a:extLst>
              <a:ext uri="{FF2B5EF4-FFF2-40B4-BE49-F238E27FC236}">
                <a16:creationId xmlns:a16="http://schemas.microsoft.com/office/drawing/2014/main" id="{7023D5E1-DAFD-3060-3615-C2AFD6EDFE9E}"/>
              </a:ext>
            </a:extLst>
          </p:cNvPr>
          <p:cNvPicPr>
            <a:picLocks noChangeAspect="1"/>
          </p:cNvPicPr>
          <p:nvPr/>
        </p:nvPicPr>
        <p:blipFill>
          <a:blip r:embed="rId2"/>
          <a:stretch>
            <a:fillRect/>
          </a:stretch>
        </p:blipFill>
        <p:spPr>
          <a:xfrm>
            <a:off x="1598468" y="2130544"/>
            <a:ext cx="8995062" cy="1592457"/>
          </a:xfrm>
          <a:prstGeom prst="rect">
            <a:avLst/>
          </a:prstGeom>
        </p:spPr>
      </p:pic>
      <p:pic>
        <p:nvPicPr>
          <p:cNvPr id="5" name="Picture 5">
            <a:extLst>
              <a:ext uri="{FF2B5EF4-FFF2-40B4-BE49-F238E27FC236}">
                <a16:creationId xmlns:a16="http://schemas.microsoft.com/office/drawing/2014/main" id="{7B903631-050A-216D-80D7-CD13A8C287D3}"/>
              </a:ext>
            </a:extLst>
          </p:cNvPr>
          <p:cNvPicPr>
            <a:picLocks noChangeAspect="1"/>
          </p:cNvPicPr>
          <p:nvPr/>
        </p:nvPicPr>
        <p:blipFill>
          <a:blip r:embed="rId3"/>
          <a:stretch>
            <a:fillRect/>
          </a:stretch>
        </p:blipFill>
        <p:spPr>
          <a:xfrm>
            <a:off x="1598468" y="4026884"/>
            <a:ext cx="8995062" cy="1592457"/>
          </a:xfrm>
          <a:prstGeom prst="rect">
            <a:avLst/>
          </a:prstGeom>
        </p:spPr>
      </p:pic>
    </p:spTree>
    <p:extLst>
      <p:ext uri="{BB962C8B-B14F-4D97-AF65-F5344CB8AC3E}">
        <p14:creationId xmlns:p14="http://schemas.microsoft.com/office/powerpoint/2010/main" val="1207033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5CFF4-34DD-280E-5BA6-E9763F80C812}"/>
              </a:ext>
            </a:extLst>
          </p:cNvPr>
          <p:cNvSpPr>
            <a:spLocks noGrp="1"/>
          </p:cNvSpPr>
          <p:nvPr>
            <p:ph idx="1"/>
          </p:nvPr>
        </p:nvSpPr>
        <p:spPr/>
        <p:txBody>
          <a:bodyPr/>
          <a:lstStyle/>
          <a:p>
            <a:r>
              <a:rPr lang="en-GB">
                <a:cs typeface="Calibri Light"/>
              </a:rPr>
              <a:t>Should match performance on given Nvidia platform</a:t>
            </a:r>
          </a:p>
          <a:p>
            <a:r>
              <a:rPr lang="en-GB">
                <a:cs typeface="Calibri Light"/>
              </a:rPr>
              <a:t>N-body is actually faster!</a:t>
            </a:r>
          </a:p>
          <a:p>
            <a:r>
              <a:rPr lang="en-GB">
                <a:cs typeface="Calibri Light"/>
              </a:rPr>
              <a:t>You can test this yourself</a:t>
            </a:r>
          </a:p>
          <a:p>
            <a:endParaRPr lang="en-GB">
              <a:cs typeface="Calibri Light"/>
            </a:endParaRPr>
          </a:p>
          <a:p>
            <a:r>
              <a:rPr lang="en-GB">
                <a:cs typeface="Calibri Light"/>
              </a:rPr>
              <a:t>What if your code isn't as fast...</a:t>
            </a:r>
          </a:p>
        </p:txBody>
      </p:sp>
      <p:sp>
        <p:nvSpPr>
          <p:cNvPr id="3" name="Title 2">
            <a:extLst>
              <a:ext uri="{FF2B5EF4-FFF2-40B4-BE49-F238E27FC236}">
                <a16:creationId xmlns:a16="http://schemas.microsoft.com/office/drawing/2014/main" id="{7FBF7AE5-79B0-E426-83AE-007ECB06F0D2}"/>
              </a:ext>
            </a:extLst>
          </p:cNvPr>
          <p:cNvSpPr>
            <a:spLocks noGrp="1"/>
          </p:cNvSpPr>
          <p:nvPr>
            <p:ph type="title"/>
          </p:nvPr>
        </p:nvSpPr>
        <p:spPr/>
        <p:txBody>
          <a:bodyPr/>
          <a:lstStyle/>
          <a:p>
            <a:r>
              <a:rPr lang="en-GB">
                <a:cs typeface="Calibri Light"/>
              </a:rPr>
              <a:t>Performance</a:t>
            </a:r>
            <a:endParaRPr lang="en-GB"/>
          </a:p>
        </p:txBody>
      </p:sp>
    </p:spTree>
    <p:extLst>
      <p:ext uri="{BB962C8B-B14F-4D97-AF65-F5344CB8AC3E}">
        <p14:creationId xmlns:p14="http://schemas.microsoft.com/office/powerpoint/2010/main" val="4151096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6A0DB8-157D-98D5-AA40-36A23831E321}"/>
              </a:ext>
            </a:extLst>
          </p:cNvPr>
          <p:cNvSpPr>
            <a:spLocks noGrp="1"/>
          </p:cNvSpPr>
          <p:nvPr>
            <p:ph idx="1"/>
          </p:nvPr>
        </p:nvSpPr>
        <p:spPr/>
        <p:txBody>
          <a:bodyPr/>
          <a:lstStyle/>
          <a:p>
            <a:r>
              <a:rPr lang="en-GB">
                <a:cs typeface="Calibri Light"/>
              </a:rPr>
              <a:t>Profile with Nvidia tools (</a:t>
            </a:r>
            <a:r>
              <a:rPr lang="en-GB" err="1">
                <a:cs typeface="Calibri Light"/>
              </a:rPr>
              <a:t>Nsight</a:t>
            </a:r>
            <a:r>
              <a:rPr lang="en-GB">
                <a:cs typeface="Calibri Light"/>
              </a:rPr>
              <a:t> Systems/Compute)</a:t>
            </a:r>
          </a:p>
          <a:p>
            <a:r>
              <a:rPr lang="en-GB">
                <a:cs typeface="Calibri Light"/>
              </a:rPr>
              <a:t>Avoid shared USM when possible</a:t>
            </a:r>
          </a:p>
          <a:p>
            <a:r>
              <a:rPr lang="en-GB">
                <a:cs typeface="Calibri Light"/>
              </a:rPr>
              <a:t>Experiment with work group size</a:t>
            </a:r>
          </a:p>
          <a:p>
            <a:r>
              <a:rPr lang="en-GB">
                <a:cs typeface="Calibri Light"/>
              </a:rPr>
              <a:t>Ensure you're </a:t>
            </a:r>
            <a:r>
              <a:rPr lang="en-GB" err="1">
                <a:cs typeface="Calibri Light"/>
              </a:rPr>
              <a:t>inlining</a:t>
            </a:r>
            <a:r>
              <a:rPr lang="en-GB">
                <a:cs typeface="Calibri Light"/>
              </a:rPr>
              <a:t> as much as possible:</a:t>
            </a:r>
          </a:p>
          <a:p>
            <a:pPr lvl="1"/>
            <a:r>
              <a:rPr lang="en-GB">
                <a:ea typeface="+mj-lt"/>
                <a:cs typeface="+mj-lt"/>
              </a:rPr>
              <a:t>-</a:t>
            </a:r>
            <a:r>
              <a:rPr lang="en-GB" err="1">
                <a:ea typeface="+mj-lt"/>
                <a:cs typeface="+mj-lt"/>
              </a:rPr>
              <a:t>fgpu</a:t>
            </a:r>
            <a:r>
              <a:rPr lang="en-GB">
                <a:ea typeface="+mj-lt"/>
                <a:cs typeface="+mj-lt"/>
              </a:rPr>
              <a:t>-inline-threshold=100000</a:t>
            </a:r>
          </a:p>
          <a:p>
            <a:r>
              <a:rPr lang="en-GB">
                <a:ea typeface="+mj-lt"/>
                <a:cs typeface="+mj-lt"/>
              </a:rPr>
              <a:t>Ensure you're using hardware atomics if needed:</a:t>
            </a:r>
          </a:p>
          <a:p>
            <a:pPr lvl="1"/>
            <a:r>
              <a:rPr lang="en-GB">
                <a:ea typeface="+mj-lt"/>
                <a:cs typeface="+mj-lt"/>
              </a:rPr>
              <a:t>-DSYCL_USE_NATIVE_FP_ATOMICS</a:t>
            </a:r>
          </a:p>
        </p:txBody>
      </p:sp>
      <p:sp>
        <p:nvSpPr>
          <p:cNvPr id="3" name="Title 2">
            <a:extLst>
              <a:ext uri="{FF2B5EF4-FFF2-40B4-BE49-F238E27FC236}">
                <a16:creationId xmlns:a16="http://schemas.microsoft.com/office/drawing/2014/main" id="{21DF15EF-0852-250B-AC85-223CA64CAE25}"/>
              </a:ext>
            </a:extLst>
          </p:cNvPr>
          <p:cNvSpPr>
            <a:spLocks noGrp="1"/>
          </p:cNvSpPr>
          <p:nvPr>
            <p:ph type="title"/>
          </p:nvPr>
        </p:nvSpPr>
        <p:spPr/>
        <p:txBody>
          <a:bodyPr/>
          <a:lstStyle/>
          <a:p>
            <a:r>
              <a:rPr lang="en-GB">
                <a:cs typeface="Calibri Light"/>
              </a:rPr>
              <a:t>Performance Tips</a:t>
            </a:r>
            <a:endParaRPr lang="en-GB"/>
          </a:p>
        </p:txBody>
      </p:sp>
    </p:spTree>
    <p:extLst>
      <p:ext uri="{BB962C8B-B14F-4D97-AF65-F5344CB8AC3E}">
        <p14:creationId xmlns:p14="http://schemas.microsoft.com/office/powerpoint/2010/main" val="4276077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6B87EB-6994-8FCC-B564-640465344C74}"/>
              </a:ext>
            </a:extLst>
          </p:cNvPr>
          <p:cNvSpPr>
            <a:spLocks noGrp="1"/>
          </p:cNvSpPr>
          <p:nvPr>
            <p:ph idx="1"/>
          </p:nvPr>
        </p:nvSpPr>
        <p:spPr/>
        <p:txBody>
          <a:bodyPr>
            <a:normAutofit fontScale="92500" lnSpcReduction="10000"/>
          </a:bodyPr>
          <a:lstStyle/>
          <a:p>
            <a:r>
              <a:rPr lang="en-GB">
                <a:cs typeface="Calibri Light"/>
              </a:rPr>
              <a:t>Doesn't quite track latest CUDA version</a:t>
            </a:r>
          </a:p>
          <a:p>
            <a:r>
              <a:rPr lang="en-GB">
                <a:cs typeface="Calibri Light"/>
              </a:rPr>
              <a:t>Only ~90% code translation</a:t>
            </a:r>
          </a:p>
          <a:p>
            <a:r>
              <a:rPr lang="en-GB">
                <a:cs typeface="Calibri Light"/>
              </a:rPr>
              <a:t>Can't quite handle e.g. </a:t>
            </a:r>
            <a:r>
              <a:rPr lang="en-GB" err="1">
                <a:cs typeface="Calibri Light"/>
              </a:rPr>
              <a:t>cuRAND</a:t>
            </a:r>
            <a:r>
              <a:rPr lang="en-GB">
                <a:cs typeface="Calibri Light"/>
              </a:rPr>
              <a:t> on device</a:t>
            </a:r>
          </a:p>
          <a:p>
            <a:r>
              <a:rPr lang="en-GB">
                <a:cs typeface="Calibri Light"/>
              </a:rPr>
              <a:t>Relies on 'helper' headers</a:t>
            </a:r>
          </a:p>
          <a:p>
            <a:r>
              <a:rPr lang="en-GB">
                <a:cs typeface="Calibri Light"/>
              </a:rPr>
              <a:t>Struggles with kernel range dimensions (1D, 3D?)</a:t>
            </a:r>
          </a:p>
          <a:p>
            <a:pPr marL="0" indent="0">
              <a:buNone/>
            </a:pPr>
            <a:r>
              <a:rPr lang="en-GB">
                <a:cs typeface="Calibri Light"/>
              </a:rPr>
              <a:t>But:</a:t>
            </a:r>
          </a:p>
          <a:p>
            <a:r>
              <a:rPr lang="en-GB" dirty="0">
                <a:cs typeface="Calibri Light"/>
              </a:rPr>
              <a:t>Rapid initial porting to get working code</a:t>
            </a:r>
          </a:p>
          <a:p>
            <a:r>
              <a:rPr lang="en-GB">
                <a:cs typeface="Calibri Light"/>
              </a:rPr>
              <a:t>Clear comments on </a:t>
            </a:r>
            <a:r>
              <a:rPr lang="en-GB" dirty="0">
                <a:cs typeface="Calibri Light"/>
              </a:rPr>
              <a:t>required </a:t>
            </a:r>
            <a:r>
              <a:rPr lang="en-GB">
                <a:cs typeface="Calibri Light"/>
              </a:rPr>
              <a:t>manual coding</a:t>
            </a:r>
          </a:p>
          <a:p>
            <a:r>
              <a:rPr lang="en-GB">
                <a:cs typeface="Calibri Light"/>
              </a:rPr>
              <a:t>Possible to remove need for helper headers</a:t>
            </a:r>
            <a:r>
              <a:rPr lang="en-GB" dirty="0">
                <a:cs typeface="Calibri Light"/>
              </a:rPr>
              <a:t> later</a:t>
            </a:r>
            <a:endParaRPr lang="en-GB">
              <a:cs typeface="Calibri Light"/>
            </a:endParaRPr>
          </a:p>
          <a:p>
            <a:endParaRPr lang="en-GB">
              <a:cs typeface="Calibri Light"/>
            </a:endParaRPr>
          </a:p>
        </p:txBody>
      </p:sp>
      <p:sp>
        <p:nvSpPr>
          <p:cNvPr id="3" name="Title 2">
            <a:extLst>
              <a:ext uri="{FF2B5EF4-FFF2-40B4-BE49-F238E27FC236}">
                <a16:creationId xmlns:a16="http://schemas.microsoft.com/office/drawing/2014/main" id="{B799FF27-3ADB-03CC-5DE7-8DAE80DE3854}"/>
              </a:ext>
            </a:extLst>
          </p:cNvPr>
          <p:cNvSpPr>
            <a:spLocks noGrp="1"/>
          </p:cNvSpPr>
          <p:nvPr>
            <p:ph type="title"/>
          </p:nvPr>
        </p:nvSpPr>
        <p:spPr/>
        <p:txBody>
          <a:bodyPr/>
          <a:lstStyle/>
          <a:p>
            <a:r>
              <a:rPr lang="en-GB">
                <a:cs typeface="Calibri Light"/>
              </a:rPr>
              <a:t>DPCT caveats</a:t>
            </a:r>
          </a:p>
        </p:txBody>
      </p:sp>
    </p:spTree>
    <p:extLst>
      <p:ext uri="{BB962C8B-B14F-4D97-AF65-F5344CB8AC3E}">
        <p14:creationId xmlns:p14="http://schemas.microsoft.com/office/powerpoint/2010/main" val="5060995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FE84CC-7D50-5437-345C-6B33FD73121D}"/>
              </a:ext>
            </a:extLst>
          </p:cNvPr>
          <p:cNvSpPr>
            <a:spLocks noGrp="1"/>
          </p:cNvSpPr>
          <p:nvPr>
            <p:ph idx="1"/>
          </p:nvPr>
        </p:nvSpPr>
        <p:spPr/>
        <p:txBody>
          <a:bodyPr>
            <a:normAutofit/>
          </a:bodyPr>
          <a:lstStyle/>
          <a:p>
            <a:r>
              <a:rPr lang="en-GB">
                <a:cs typeface="Calibri Light"/>
              </a:rPr>
              <a:t>Open-source version of DPC++ Compatibility Tool</a:t>
            </a:r>
            <a:endParaRPr lang="en-GB">
              <a:ea typeface="+mj-lt"/>
              <a:cs typeface="+mj-lt"/>
            </a:endParaRPr>
          </a:p>
          <a:p>
            <a:r>
              <a:rPr lang="en-GB">
                <a:cs typeface="Calibri Light"/>
              </a:rPr>
              <a:t>May be slightly different – difficult to say</a:t>
            </a:r>
            <a:endParaRPr lang="en-GB" dirty="0">
              <a:cs typeface="Calibri Light"/>
            </a:endParaRPr>
          </a:p>
          <a:p>
            <a:r>
              <a:rPr lang="en-GB">
                <a:cs typeface="Calibri Light"/>
              </a:rPr>
              <a:t>Now we can:</a:t>
            </a:r>
            <a:endParaRPr lang="en-GB" dirty="0">
              <a:cs typeface="Calibri Light"/>
            </a:endParaRPr>
          </a:p>
          <a:p>
            <a:pPr lvl="1"/>
            <a:r>
              <a:rPr lang="en-GB" sz="3200">
                <a:cs typeface="Calibri Light"/>
              </a:rPr>
              <a:t>Submit issues</a:t>
            </a:r>
          </a:p>
          <a:p>
            <a:pPr lvl="1"/>
            <a:r>
              <a:rPr lang="en-GB" sz="3200">
                <a:cs typeface="Calibri Light"/>
              </a:rPr>
              <a:t>Propose solutions</a:t>
            </a:r>
          </a:p>
          <a:p>
            <a:pPr lvl="1"/>
            <a:r>
              <a:rPr lang="en-GB" sz="3200">
                <a:cs typeface="Calibri Light"/>
              </a:rPr>
              <a:t>Submit PRs</a:t>
            </a:r>
            <a:br>
              <a:rPr lang="en-GB" sz="3200" dirty="0">
                <a:cs typeface="Calibri Light"/>
              </a:rPr>
            </a:br>
            <a:endParaRPr lang="en-GB" sz="3200" dirty="0">
              <a:cs typeface="Calibri Light"/>
            </a:endParaRPr>
          </a:p>
          <a:p>
            <a:pPr marL="0" indent="0" algn="ctr">
              <a:buNone/>
            </a:pPr>
            <a:r>
              <a:rPr lang="en-GB" dirty="0">
                <a:ea typeface="+mj-lt"/>
                <a:cs typeface="+mj-lt"/>
                <a:hlinkClick r:id="rId2"/>
              </a:rPr>
              <a:t>https://github.com/oneapi-src/SYCLomatic</a:t>
            </a:r>
            <a:endParaRPr lang="en-GB" dirty="0">
              <a:cs typeface="Calibri Light"/>
            </a:endParaRPr>
          </a:p>
        </p:txBody>
      </p:sp>
      <p:sp>
        <p:nvSpPr>
          <p:cNvPr id="3" name="Title 2">
            <a:extLst>
              <a:ext uri="{FF2B5EF4-FFF2-40B4-BE49-F238E27FC236}">
                <a16:creationId xmlns:a16="http://schemas.microsoft.com/office/drawing/2014/main" id="{B49CD3B1-33AA-7419-F714-1F1CB0895B2C}"/>
              </a:ext>
            </a:extLst>
          </p:cNvPr>
          <p:cNvSpPr>
            <a:spLocks noGrp="1"/>
          </p:cNvSpPr>
          <p:nvPr>
            <p:ph type="title"/>
          </p:nvPr>
        </p:nvSpPr>
        <p:spPr/>
        <p:txBody>
          <a:bodyPr/>
          <a:lstStyle/>
          <a:p>
            <a:r>
              <a:rPr lang="en-GB" dirty="0" err="1">
                <a:cs typeface="Calibri Light"/>
              </a:rPr>
              <a:t>SYCLomatic</a:t>
            </a:r>
            <a:endParaRPr lang="en-GB" dirty="0" err="1"/>
          </a:p>
        </p:txBody>
      </p:sp>
    </p:spTree>
    <p:extLst>
      <p:ext uri="{BB962C8B-B14F-4D97-AF65-F5344CB8AC3E}">
        <p14:creationId xmlns:p14="http://schemas.microsoft.com/office/powerpoint/2010/main" val="21494472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49CFC3-B1A5-81D1-E172-8818125094CE}"/>
              </a:ext>
            </a:extLst>
          </p:cNvPr>
          <p:cNvSpPr>
            <a:spLocks noGrp="1"/>
          </p:cNvSpPr>
          <p:nvPr>
            <p:ph idx="1"/>
          </p:nvPr>
        </p:nvSpPr>
        <p:spPr/>
        <p:txBody>
          <a:bodyPr>
            <a:normAutofit fontScale="92500"/>
          </a:bodyPr>
          <a:lstStyle/>
          <a:p>
            <a:pPr>
              <a:lnSpc>
                <a:spcPct val="150000"/>
              </a:lnSpc>
            </a:pPr>
            <a:r>
              <a:rPr lang="en-GB">
                <a:cs typeface="Calibri Light"/>
              </a:rPr>
              <a:t>DPCT converted our simple n-body code entirely automatically</a:t>
            </a:r>
          </a:p>
          <a:p>
            <a:pPr>
              <a:lnSpc>
                <a:spcPct val="150000"/>
              </a:lnSpc>
            </a:pPr>
            <a:r>
              <a:rPr lang="en-GB">
                <a:cs typeface="Calibri Light"/>
              </a:rPr>
              <a:t>Performance is </a:t>
            </a:r>
            <a:r>
              <a:rPr lang="en-GB" i="1">
                <a:cs typeface="Calibri Light"/>
              </a:rPr>
              <a:t>better </a:t>
            </a:r>
            <a:r>
              <a:rPr lang="en-GB">
                <a:cs typeface="Calibri Light"/>
              </a:rPr>
              <a:t>than CUDA!</a:t>
            </a:r>
          </a:p>
          <a:p>
            <a:pPr>
              <a:lnSpc>
                <a:spcPct val="150000"/>
              </a:lnSpc>
            </a:pPr>
            <a:r>
              <a:rPr lang="en-GB">
                <a:cs typeface="Calibri Light"/>
              </a:rPr>
              <a:t>The tool is very helpful to </a:t>
            </a:r>
            <a:r>
              <a:rPr lang="en-GB" dirty="0">
                <a:cs typeface="Calibri Light"/>
              </a:rPr>
              <a:t>rapidly </a:t>
            </a:r>
            <a:r>
              <a:rPr lang="en-GB">
                <a:cs typeface="Calibri Light"/>
              </a:rPr>
              <a:t>get </a:t>
            </a:r>
            <a:r>
              <a:rPr lang="en-GB" dirty="0">
                <a:cs typeface="Calibri Light"/>
              </a:rPr>
              <a:t>working code</a:t>
            </a:r>
            <a:r>
              <a:rPr lang="en-GB">
                <a:cs typeface="Calibri Light"/>
              </a:rPr>
              <a:t>, but...</a:t>
            </a:r>
          </a:p>
          <a:p>
            <a:pPr lvl="1">
              <a:lnSpc>
                <a:spcPct val="150000"/>
              </a:lnSpc>
            </a:pPr>
            <a:r>
              <a:rPr lang="en-GB">
                <a:cs typeface="Calibri Light"/>
              </a:rPr>
              <a:t>It leaves muddy footprints</a:t>
            </a:r>
          </a:p>
          <a:p>
            <a:pPr lvl="1">
              <a:lnSpc>
                <a:spcPct val="150000"/>
              </a:lnSpc>
            </a:pPr>
            <a:r>
              <a:rPr lang="en-GB">
                <a:cs typeface="Calibri Light"/>
              </a:rPr>
              <a:t>It doesn't really touch the architecture</a:t>
            </a:r>
          </a:p>
          <a:p>
            <a:pPr lvl="1">
              <a:lnSpc>
                <a:spcPct val="150000"/>
              </a:lnSpc>
            </a:pPr>
            <a:r>
              <a:rPr lang="en-GB">
                <a:cs typeface="Calibri Light"/>
              </a:rPr>
              <a:t>Result relies on DPCT helper headers</a:t>
            </a:r>
          </a:p>
          <a:p>
            <a:pPr lvl="1"/>
            <a:endParaRPr lang="en-GB">
              <a:cs typeface="Calibri Light"/>
            </a:endParaRPr>
          </a:p>
        </p:txBody>
      </p:sp>
      <p:sp>
        <p:nvSpPr>
          <p:cNvPr id="3" name="Title 2">
            <a:extLst>
              <a:ext uri="{FF2B5EF4-FFF2-40B4-BE49-F238E27FC236}">
                <a16:creationId xmlns:a16="http://schemas.microsoft.com/office/drawing/2014/main" id="{C34FA876-1D9A-EA23-B12D-DFC1FD748DB7}"/>
              </a:ext>
            </a:extLst>
          </p:cNvPr>
          <p:cNvSpPr>
            <a:spLocks noGrp="1"/>
          </p:cNvSpPr>
          <p:nvPr>
            <p:ph type="title"/>
          </p:nvPr>
        </p:nvSpPr>
        <p:spPr/>
        <p:txBody>
          <a:bodyPr/>
          <a:lstStyle/>
          <a:p>
            <a:r>
              <a:rPr lang="en-GB">
                <a:cs typeface="Calibri Light"/>
              </a:rPr>
              <a:t>Summary</a:t>
            </a:r>
            <a:endParaRPr lang="en-GB"/>
          </a:p>
        </p:txBody>
      </p:sp>
    </p:spTree>
    <p:extLst>
      <p:ext uri="{BB962C8B-B14F-4D97-AF65-F5344CB8AC3E}">
        <p14:creationId xmlns:p14="http://schemas.microsoft.com/office/powerpoint/2010/main" val="3047451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5"/>
          <p:cNvSpPr>
            <a:spLocks noGrp="1"/>
          </p:cNvSpPr>
          <p:nvPr>
            <p:ph type="title"/>
          </p:nvPr>
        </p:nvSpPr>
        <p:spPr>
          <a:xfrm>
            <a:off x="838200" y="2574925"/>
            <a:ext cx="10515600" cy="1325563"/>
          </a:xfrm>
        </p:spPr>
        <p:txBody>
          <a:bodyPr/>
          <a:lstStyle/>
          <a:p>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EC13DBB7-C69F-46C0-A76E-AE895ADB30FB}"/>
              </a:ext>
            </a:extLst>
          </p:cNvPr>
          <p:cNvCxnSpPr>
            <a:cxnSpLocks/>
          </p:cNvCxnSpPr>
          <p:nvPr/>
        </p:nvCxnSpPr>
        <p:spPr>
          <a:xfrm flipV="1">
            <a:off x="5820792" y="0"/>
            <a:ext cx="0" cy="631202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3424A9E-6146-4741-814B-F11655714A7F}"/>
              </a:ext>
            </a:extLst>
          </p:cNvPr>
          <p:cNvCxnSpPr>
            <a:cxnSpLocks/>
          </p:cNvCxnSpPr>
          <p:nvPr/>
        </p:nvCxnSpPr>
        <p:spPr>
          <a:xfrm>
            <a:off x="-79899" y="3089429"/>
            <a:ext cx="1227189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37901" name="Picture 37900" descr="A picture containing clock, black, sitting, tower&#10;&#10;Description automatically generated">
            <a:extLst>
              <a:ext uri="{FF2B5EF4-FFF2-40B4-BE49-F238E27FC236}">
                <a16:creationId xmlns:a16="http://schemas.microsoft.com/office/drawing/2014/main" id="{F65E2070-0237-491E-9B83-4B199A68A0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3859" y="270402"/>
            <a:ext cx="5638053" cy="5638053"/>
          </a:xfrm>
          <a:prstGeom prst="rect">
            <a:avLst/>
          </a:prstGeom>
        </p:spPr>
      </p:pic>
      <p:sp>
        <p:nvSpPr>
          <p:cNvPr id="24" name="Oval 23">
            <a:extLst>
              <a:ext uri="{FF2B5EF4-FFF2-40B4-BE49-F238E27FC236}">
                <a16:creationId xmlns:a16="http://schemas.microsoft.com/office/drawing/2014/main" id="{1CA9EC09-77BB-4AAC-B6F8-7A99D65EA651}"/>
              </a:ext>
            </a:extLst>
          </p:cNvPr>
          <p:cNvSpPr/>
          <p:nvPr/>
        </p:nvSpPr>
        <p:spPr>
          <a:xfrm>
            <a:off x="4401490" y="1616630"/>
            <a:ext cx="2984333" cy="2984333"/>
          </a:xfrm>
          <a:prstGeom prst="ellipse">
            <a:avLst/>
          </a:prstGeom>
          <a:solidFill>
            <a:schemeClr val="tx1">
              <a:lumMod val="90000"/>
              <a:lumOff val="10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03594010-6CB2-4009-B7C3-4FD5F86F8399}"/>
              </a:ext>
            </a:extLst>
          </p:cNvPr>
          <p:cNvSpPr txBox="1"/>
          <p:nvPr/>
        </p:nvSpPr>
        <p:spPr>
          <a:xfrm>
            <a:off x="4626206" y="2644169"/>
            <a:ext cx="2557593" cy="1200329"/>
          </a:xfrm>
          <a:prstGeom prst="rect">
            <a:avLst/>
          </a:prstGeom>
          <a:noFill/>
        </p:spPr>
        <p:txBody>
          <a:bodyPr wrap="square" rtlCol="0">
            <a:spAutoFit/>
          </a:bodyPr>
          <a:lstStyle/>
          <a:p>
            <a:pPr algn="ctr"/>
            <a:r>
              <a:rPr lang="en-GB" sz="2400">
                <a:solidFill>
                  <a:schemeClr val="bg1"/>
                </a:solidFill>
                <a:latin typeface="+mn-lt"/>
              </a:rPr>
              <a:t>Enabling AI &amp; HPC to be Open, Safe &amp; Accessible to All</a:t>
            </a:r>
          </a:p>
        </p:txBody>
      </p:sp>
      <p:pic>
        <p:nvPicPr>
          <p:cNvPr id="37888" name="Graphic 37887">
            <a:extLst>
              <a:ext uri="{FF2B5EF4-FFF2-40B4-BE49-F238E27FC236}">
                <a16:creationId xmlns:a16="http://schemas.microsoft.com/office/drawing/2014/main" id="{A3FA0DC5-1033-40AF-8B61-A1B4CE75E6E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81800" y="2226563"/>
            <a:ext cx="1077982" cy="224107"/>
          </a:xfrm>
          <a:prstGeom prst="rect">
            <a:avLst/>
          </a:prstGeom>
        </p:spPr>
      </p:pic>
      <p:grpSp>
        <p:nvGrpSpPr>
          <p:cNvPr id="10" name="Group 9">
            <a:extLst>
              <a:ext uri="{FF2B5EF4-FFF2-40B4-BE49-F238E27FC236}">
                <a16:creationId xmlns:a16="http://schemas.microsoft.com/office/drawing/2014/main" id="{00C236AE-78D5-49A3-9E9C-05407AAD9350}"/>
              </a:ext>
            </a:extLst>
          </p:cNvPr>
          <p:cNvGrpSpPr/>
          <p:nvPr/>
        </p:nvGrpSpPr>
        <p:grpSpPr>
          <a:xfrm>
            <a:off x="7863156" y="3234539"/>
            <a:ext cx="3595495" cy="2518079"/>
            <a:chOff x="8240660" y="206114"/>
            <a:chExt cx="3595495" cy="2518079"/>
          </a:xfrm>
        </p:grpSpPr>
        <p:sp>
          <p:nvSpPr>
            <p:cNvPr id="34" name="Rectangle 33">
              <a:extLst>
                <a:ext uri="{FF2B5EF4-FFF2-40B4-BE49-F238E27FC236}">
                  <a16:creationId xmlns:a16="http://schemas.microsoft.com/office/drawing/2014/main" id="{DADF9328-EA1A-44C6-8C3B-E154B174FB40}"/>
                </a:ext>
              </a:extLst>
            </p:cNvPr>
            <p:cNvSpPr/>
            <p:nvPr/>
          </p:nvSpPr>
          <p:spPr>
            <a:xfrm>
              <a:off x="8605597" y="206114"/>
              <a:ext cx="3230558" cy="369332"/>
            </a:xfrm>
            <a:prstGeom prst="rect">
              <a:avLst/>
            </a:prstGeom>
          </p:spPr>
          <p:txBody>
            <a:bodyPr wrap="square">
              <a:spAutoFit/>
            </a:bodyPr>
            <a:lstStyle/>
            <a:p>
              <a:pPr algn="r">
                <a:spcBef>
                  <a:spcPts val="0"/>
                </a:spcBef>
              </a:pPr>
              <a:r>
                <a:rPr lang="en-GB" b="1">
                  <a:latin typeface="+mn-lt"/>
                </a:rPr>
                <a:t>Markets</a:t>
              </a:r>
            </a:p>
          </p:txBody>
        </p:sp>
        <p:sp>
          <p:nvSpPr>
            <p:cNvPr id="60" name="TextBox 59">
              <a:extLst>
                <a:ext uri="{FF2B5EF4-FFF2-40B4-BE49-F238E27FC236}">
                  <a16:creationId xmlns:a16="http://schemas.microsoft.com/office/drawing/2014/main" id="{BBEA2323-030E-4FAD-9205-D3A3E67C086B}"/>
                </a:ext>
              </a:extLst>
            </p:cNvPr>
            <p:cNvSpPr txBox="1"/>
            <p:nvPr/>
          </p:nvSpPr>
          <p:spPr>
            <a:xfrm>
              <a:off x="8240660" y="708257"/>
              <a:ext cx="3595495" cy="2015936"/>
            </a:xfrm>
            <a:prstGeom prst="rect">
              <a:avLst/>
            </a:prstGeom>
            <a:noFill/>
          </p:spPr>
          <p:txBody>
            <a:bodyPr wrap="square" rtlCol="0">
              <a:spAutoFit/>
            </a:bodyPr>
            <a:lstStyle/>
            <a:p>
              <a:pPr algn="r">
                <a:spcAft>
                  <a:spcPts val="600"/>
                </a:spcAft>
              </a:pPr>
              <a:r>
                <a:rPr lang="en-GB" sz="1500">
                  <a:latin typeface="+mj-lt"/>
                  <a:ea typeface="Roboto Light" panose="02000000000000000000" pitchFamily="2" charset="0"/>
                </a:rPr>
                <a:t>High Performance Compute (HPC)</a:t>
              </a:r>
              <a:br>
                <a:rPr lang="en-GB" sz="1500">
                  <a:latin typeface="+mj-lt"/>
                  <a:ea typeface="Roboto Light" panose="02000000000000000000" pitchFamily="2" charset="0"/>
                </a:rPr>
              </a:br>
              <a:r>
                <a:rPr lang="en-GB" sz="1500">
                  <a:latin typeface="+mj-lt"/>
                  <a:ea typeface="Roboto Light" panose="02000000000000000000" pitchFamily="2" charset="0"/>
                </a:rPr>
                <a:t>Automotive ADAS, IoT, Cloud Compute</a:t>
              </a:r>
              <a:br>
                <a:rPr lang="en-GB" sz="1500">
                  <a:latin typeface="+mj-lt"/>
                  <a:ea typeface="Roboto Light" panose="02000000000000000000" pitchFamily="2" charset="0"/>
                </a:rPr>
              </a:br>
              <a:r>
                <a:rPr lang="en-GB" sz="1500">
                  <a:latin typeface="+mj-lt"/>
                  <a:ea typeface="Roboto Light" panose="02000000000000000000" pitchFamily="2" charset="0"/>
                </a:rPr>
                <a:t>Smartphones &amp; Tablets</a:t>
              </a:r>
              <a:br>
                <a:rPr lang="en-GB" sz="1500">
                  <a:latin typeface="+mj-lt"/>
                  <a:ea typeface="Roboto Light" panose="02000000000000000000" pitchFamily="2" charset="0"/>
                </a:rPr>
              </a:br>
              <a:r>
                <a:rPr lang="en-GB" sz="1500">
                  <a:latin typeface="+mj-lt"/>
                  <a:ea typeface="Roboto Light" panose="02000000000000000000" pitchFamily="2" charset="0"/>
                </a:rPr>
                <a:t>Medical &amp; Industrial</a:t>
              </a:r>
            </a:p>
            <a:p>
              <a:pPr algn="r">
                <a:spcAft>
                  <a:spcPts val="600"/>
                </a:spcAft>
              </a:pPr>
              <a:r>
                <a:rPr lang="en-GB" sz="1500" b="1">
                  <a:latin typeface="+mj-lt"/>
                  <a:ea typeface="Roboto Light" panose="02000000000000000000" pitchFamily="2" charset="0"/>
                </a:rPr>
                <a:t>Technologies: </a:t>
              </a:r>
              <a:r>
                <a:rPr lang="en-GB" sz="1500">
                  <a:latin typeface="+mj-lt"/>
                </a:rPr>
                <a:t>Artificial Intelligence</a:t>
              </a:r>
              <a:br>
                <a:rPr lang="en-GB" sz="1500" b="1">
                  <a:latin typeface="+mj-lt"/>
                  <a:ea typeface="Roboto Light" panose="02000000000000000000" pitchFamily="2" charset="0"/>
                </a:rPr>
              </a:br>
              <a:r>
                <a:rPr lang="en-GB" sz="1500">
                  <a:latin typeface="+mj-lt"/>
                  <a:ea typeface="Roboto Light" panose="02000000000000000000" pitchFamily="2" charset="0"/>
                </a:rPr>
                <a:t>Vision Processing</a:t>
              </a:r>
              <a:br>
                <a:rPr lang="en-GB" sz="1500">
                  <a:latin typeface="+mj-lt"/>
                  <a:ea typeface="Roboto Light" panose="02000000000000000000" pitchFamily="2" charset="0"/>
                </a:rPr>
              </a:br>
              <a:r>
                <a:rPr lang="en-GB" sz="1500">
                  <a:latin typeface="+mj-lt"/>
                  <a:ea typeface="Roboto Light" panose="02000000000000000000" pitchFamily="2" charset="0"/>
                </a:rPr>
                <a:t>Machine Learning</a:t>
              </a:r>
              <a:br>
                <a:rPr lang="en-GB" sz="1500">
                  <a:latin typeface="+mj-lt"/>
                  <a:ea typeface="Roboto Light" panose="02000000000000000000" pitchFamily="2" charset="0"/>
                </a:rPr>
              </a:br>
              <a:r>
                <a:rPr lang="en-GB" sz="1500">
                  <a:latin typeface="+mj-lt"/>
                  <a:ea typeface="Roboto Light" panose="02000000000000000000" pitchFamily="2" charset="0"/>
                </a:rPr>
                <a:t>Big Data Compute</a:t>
              </a:r>
            </a:p>
          </p:txBody>
        </p:sp>
      </p:grpSp>
      <p:grpSp>
        <p:nvGrpSpPr>
          <p:cNvPr id="4" name="Group 3">
            <a:extLst>
              <a:ext uri="{FF2B5EF4-FFF2-40B4-BE49-F238E27FC236}">
                <a16:creationId xmlns:a16="http://schemas.microsoft.com/office/drawing/2014/main" id="{10B63B9C-00D3-4B71-9D6C-281D53D4E013}"/>
              </a:ext>
            </a:extLst>
          </p:cNvPr>
          <p:cNvGrpSpPr/>
          <p:nvPr/>
        </p:nvGrpSpPr>
        <p:grpSpPr>
          <a:xfrm>
            <a:off x="435766" y="375299"/>
            <a:ext cx="3597825" cy="2353474"/>
            <a:chOff x="267986" y="3244334"/>
            <a:chExt cx="3597825" cy="2353474"/>
          </a:xfrm>
        </p:grpSpPr>
        <p:sp>
          <p:nvSpPr>
            <p:cNvPr id="39" name="Rectangle 38">
              <a:extLst>
                <a:ext uri="{FF2B5EF4-FFF2-40B4-BE49-F238E27FC236}">
                  <a16:creationId xmlns:a16="http://schemas.microsoft.com/office/drawing/2014/main" id="{0FCD2179-F92F-4188-A7E6-964DE51D5FA1}"/>
                </a:ext>
              </a:extLst>
            </p:cNvPr>
            <p:cNvSpPr/>
            <p:nvPr/>
          </p:nvSpPr>
          <p:spPr>
            <a:xfrm>
              <a:off x="267986" y="3244334"/>
              <a:ext cx="3230558" cy="369332"/>
            </a:xfrm>
            <a:prstGeom prst="rect">
              <a:avLst/>
            </a:prstGeom>
          </p:spPr>
          <p:txBody>
            <a:bodyPr wrap="square">
              <a:spAutoFit/>
            </a:bodyPr>
            <a:lstStyle/>
            <a:p>
              <a:pPr>
                <a:spcBef>
                  <a:spcPts val="0"/>
                </a:spcBef>
              </a:pPr>
              <a:r>
                <a:rPr lang="en-GB" b="1">
                  <a:latin typeface="+mn-lt"/>
                </a:rPr>
                <a:t>Company</a:t>
              </a:r>
            </a:p>
          </p:txBody>
        </p:sp>
        <p:sp>
          <p:nvSpPr>
            <p:cNvPr id="61" name="TextBox 60">
              <a:extLst>
                <a:ext uri="{FF2B5EF4-FFF2-40B4-BE49-F238E27FC236}">
                  <a16:creationId xmlns:a16="http://schemas.microsoft.com/office/drawing/2014/main" id="{28CA7EDF-149B-410A-8FC6-6B50F30DCE00}"/>
                </a:ext>
              </a:extLst>
            </p:cNvPr>
            <p:cNvSpPr txBox="1"/>
            <p:nvPr/>
          </p:nvSpPr>
          <p:spPr>
            <a:xfrm>
              <a:off x="270316" y="3735760"/>
              <a:ext cx="3595495" cy="1862048"/>
            </a:xfrm>
            <a:prstGeom prst="rect">
              <a:avLst/>
            </a:prstGeom>
            <a:noFill/>
          </p:spPr>
          <p:txBody>
            <a:bodyPr wrap="square" rtlCol="0">
              <a:spAutoFit/>
            </a:bodyPr>
            <a:lstStyle/>
            <a:p>
              <a:pPr>
                <a:spcAft>
                  <a:spcPts val="600"/>
                </a:spcAft>
              </a:pPr>
              <a:r>
                <a:rPr lang="en-GB" sz="1500">
                  <a:latin typeface="+mj-lt"/>
                  <a:ea typeface="Roboto Light" panose="02000000000000000000" pitchFamily="2" charset="0"/>
                </a:rPr>
                <a:t>Leaders in enabling high-performance software solutions for new AI processing systems</a:t>
              </a:r>
            </a:p>
            <a:p>
              <a:pPr>
                <a:spcAft>
                  <a:spcPts val="600"/>
                </a:spcAft>
              </a:pPr>
              <a:r>
                <a:rPr lang="en-GB" sz="1500">
                  <a:latin typeface="+mj-lt"/>
                  <a:ea typeface="Roboto Light" panose="02000000000000000000" pitchFamily="2" charset="0"/>
                </a:rPr>
                <a:t>Enabling the toughest processors with tools and middleware based on open standards</a:t>
              </a:r>
            </a:p>
            <a:p>
              <a:pPr>
                <a:spcAft>
                  <a:spcPts val="600"/>
                </a:spcAft>
              </a:pPr>
              <a:r>
                <a:rPr lang="en-GB" sz="1500">
                  <a:latin typeface="+mj-lt"/>
                  <a:ea typeface="Roboto Light" panose="02000000000000000000" pitchFamily="2" charset="0"/>
                </a:rPr>
                <a:t>Established 2002 in Scotland with ~80 employees</a:t>
              </a:r>
            </a:p>
          </p:txBody>
        </p:sp>
      </p:grpSp>
      <p:sp>
        <p:nvSpPr>
          <p:cNvPr id="48" name="Rectangle 47"/>
          <p:cNvSpPr/>
          <p:nvPr/>
        </p:nvSpPr>
        <p:spPr>
          <a:xfrm>
            <a:off x="486100" y="3117094"/>
            <a:ext cx="3230558" cy="369332"/>
          </a:xfrm>
          <a:prstGeom prst="rect">
            <a:avLst/>
          </a:prstGeom>
        </p:spPr>
        <p:txBody>
          <a:bodyPr wrap="square">
            <a:spAutoFit/>
          </a:bodyPr>
          <a:lstStyle/>
          <a:p>
            <a:pPr>
              <a:spcBef>
                <a:spcPts val="0"/>
              </a:spcBef>
            </a:pPr>
            <a:r>
              <a:rPr lang="en-GB" b="1">
                <a:latin typeface="+mn-lt"/>
              </a:rPr>
              <a:t>Products</a:t>
            </a:r>
          </a:p>
        </p:txBody>
      </p:sp>
      <p:sp>
        <p:nvSpPr>
          <p:cNvPr id="37892" name="TextBox 37891">
            <a:extLst>
              <a:ext uri="{FF2B5EF4-FFF2-40B4-BE49-F238E27FC236}">
                <a16:creationId xmlns:a16="http://schemas.microsoft.com/office/drawing/2014/main" id="{7DF01376-2037-4EC5-8FCF-A7F60D87AD67}"/>
              </a:ext>
            </a:extLst>
          </p:cNvPr>
          <p:cNvSpPr txBox="1"/>
          <p:nvPr/>
        </p:nvSpPr>
        <p:spPr>
          <a:xfrm>
            <a:off x="492459" y="3911171"/>
            <a:ext cx="1930686" cy="769441"/>
          </a:xfrm>
          <a:prstGeom prst="rect">
            <a:avLst/>
          </a:prstGeom>
          <a:noFill/>
        </p:spPr>
        <p:txBody>
          <a:bodyPr wrap="square" rtlCol="0">
            <a:spAutoFit/>
          </a:bodyPr>
          <a:lstStyle/>
          <a:p>
            <a:pPr>
              <a:spcAft>
                <a:spcPts val="600"/>
              </a:spcAft>
            </a:pPr>
            <a:r>
              <a:rPr lang="en-GB" sz="1100">
                <a:latin typeface="+mj-lt"/>
                <a:ea typeface="Roboto Light" panose="02000000000000000000" pitchFamily="2" charset="0"/>
              </a:rPr>
              <a:t>Integrates all the industry standard technologies needed to support a very wide range of AI and HPC</a:t>
            </a:r>
          </a:p>
        </p:txBody>
      </p:sp>
      <p:grpSp>
        <p:nvGrpSpPr>
          <p:cNvPr id="9" name="Group 8">
            <a:extLst>
              <a:ext uri="{FF2B5EF4-FFF2-40B4-BE49-F238E27FC236}">
                <a16:creationId xmlns:a16="http://schemas.microsoft.com/office/drawing/2014/main" id="{5929A0C4-F1B7-44CA-986E-684C74A6FB37}"/>
              </a:ext>
            </a:extLst>
          </p:cNvPr>
          <p:cNvGrpSpPr/>
          <p:nvPr/>
        </p:nvGrpSpPr>
        <p:grpSpPr>
          <a:xfrm>
            <a:off x="503486" y="4930346"/>
            <a:ext cx="1960988" cy="952359"/>
            <a:chOff x="503486" y="4930346"/>
            <a:chExt cx="1960988" cy="952359"/>
          </a:xfrm>
        </p:grpSpPr>
        <p:pic>
          <p:nvPicPr>
            <p:cNvPr id="69" name="Picture 68">
              <a:extLst>
                <a:ext uri="{FF2B5EF4-FFF2-40B4-BE49-F238E27FC236}">
                  <a16:creationId xmlns:a16="http://schemas.microsoft.com/office/drawing/2014/main" id="{D9858FC4-17BD-4B96-92C9-47F0EFB535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7418" y="4930346"/>
              <a:ext cx="1484679" cy="187310"/>
            </a:xfrm>
            <a:prstGeom prst="rect">
              <a:avLst/>
            </a:prstGeom>
          </p:spPr>
        </p:pic>
        <p:sp>
          <p:nvSpPr>
            <p:cNvPr id="66" name="TextBox 65">
              <a:extLst>
                <a:ext uri="{FF2B5EF4-FFF2-40B4-BE49-F238E27FC236}">
                  <a16:creationId xmlns:a16="http://schemas.microsoft.com/office/drawing/2014/main" id="{C750EA04-93CE-4A0B-9AEE-0878DE8F037D}"/>
                </a:ext>
              </a:extLst>
            </p:cNvPr>
            <p:cNvSpPr txBox="1"/>
            <p:nvPr/>
          </p:nvSpPr>
          <p:spPr>
            <a:xfrm>
              <a:off x="503486" y="5144041"/>
              <a:ext cx="1960988" cy="738664"/>
            </a:xfrm>
            <a:prstGeom prst="rect">
              <a:avLst/>
            </a:prstGeom>
            <a:noFill/>
          </p:spPr>
          <p:txBody>
            <a:bodyPr wrap="square" rtlCol="0">
              <a:spAutoFit/>
            </a:bodyPr>
            <a:lstStyle/>
            <a:p>
              <a:pPr>
                <a:spcAft>
                  <a:spcPts val="600"/>
                </a:spcAft>
              </a:pPr>
              <a:r>
                <a:rPr lang="en-GB" sz="1050">
                  <a:latin typeface="+mj-lt"/>
                  <a:ea typeface="Roboto Light" panose="02000000000000000000" pitchFamily="2" charset="0"/>
                </a:rPr>
                <a:t>The heart of Codeplay's compute technology enabling OpenCL™, SPIR-V™, HSA™ and Vulkan™</a:t>
              </a:r>
            </a:p>
          </p:txBody>
        </p:sp>
      </p:grpSp>
      <p:pic>
        <p:nvPicPr>
          <p:cNvPr id="67" name="Picture 66" descr="A close up of a logo&#10;&#10;Description automatically generated">
            <a:extLst>
              <a:ext uri="{FF2B5EF4-FFF2-40B4-BE49-F238E27FC236}">
                <a16:creationId xmlns:a16="http://schemas.microsoft.com/office/drawing/2014/main" id="{1DD21E70-0BCF-4871-955A-46945250F012}"/>
              </a:ext>
            </a:extLst>
          </p:cNvPr>
          <p:cNvPicPr>
            <a:picLocks noChangeAspect="1"/>
          </p:cNvPicPr>
          <p:nvPr/>
        </p:nvPicPr>
        <p:blipFill rotWithShape="1">
          <a:blip r:embed="rId7">
            <a:extLst>
              <a:ext uri="{28A0092B-C50C-407E-A947-70E740481C1C}">
                <a14:useLocalDpi xmlns:a14="http://schemas.microsoft.com/office/drawing/2010/main" val="0"/>
              </a:ext>
            </a:extLst>
          </a:blip>
          <a:srcRect b="29377"/>
          <a:stretch/>
        </p:blipFill>
        <p:spPr>
          <a:xfrm>
            <a:off x="602349" y="3660912"/>
            <a:ext cx="903027" cy="165621"/>
          </a:xfrm>
          <a:prstGeom prst="rect">
            <a:avLst/>
          </a:prstGeom>
        </p:spPr>
      </p:pic>
      <p:grpSp>
        <p:nvGrpSpPr>
          <p:cNvPr id="7" name="Group 6">
            <a:extLst>
              <a:ext uri="{FF2B5EF4-FFF2-40B4-BE49-F238E27FC236}">
                <a16:creationId xmlns:a16="http://schemas.microsoft.com/office/drawing/2014/main" id="{9145D659-A7D7-4D7C-B4B2-0BEBCC6D0A44}"/>
              </a:ext>
            </a:extLst>
          </p:cNvPr>
          <p:cNvGrpSpPr/>
          <p:nvPr/>
        </p:nvGrpSpPr>
        <p:grpSpPr>
          <a:xfrm>
            <a:off x="2692281" y="4908295"/>
            <a:ext cx="1930686" cy="1005499"/>
            <a:chOff x="2692281" y="4908295"/>
            <a:chExt cx="1930686" cy="1005499"/>
          </a:xfrm>
        </p:grpSpPr>
        <p:sp>
          <p:nvSpPr>
            <p:cNvPr id="65" name="TextBox 64">
              <a:extLst>
                <a:ext uri="{FF2B5EF4-FFF2-40B4-BE49-F238E27FC236}">
                  <a16:creationId xmlns:a16="http://schemas.microsoft.com/office/drawing/2014/main" id="{3F49DBDB-10DA-4A85-A6C9-9DD0664405ED}"/>
                </a:ext>
              </a:extLst>
            </p:cNvPr>
            <p:cNvSpPr txBox="1"/>
            <p:nvPr/>
          </p:nvSpPr>
          <p:spPr>
            <a:xfrm>
              <a:off x="2692281" y="5144353"/>
              <a:ext cx="1930686" cy="769441"/>
            </a:xfrm>
            <a:prstGeom prst="rect">
              <a:avLst/>
            </a:prstGeom>
            <a:noFill/>
          </p:spPr>
          <p:txBody>
            <a:bodyPr wrap="square" rtlCol="0">
              <a:spAutoFit/>
            </a:bodyPr>
            <a:lstStyle/>
            <a:p>
              <a:pPr>
                <a:spcAft>
                  <a:spcPts val="600"/>
                </a:spcAft>
              </a:pPr>
              <a:r>
                <a:rPr lang="en-GB" sz="1100">
                  <a:latin typeface="+mj-lt"/>
                  <a:ea typeface="Roboto Light" panose="02000000000000000000" pitchFamily="2" charset="0"/>
                </a:rPr>
                <a:t>C++ platform via the SYCL™ open standard, enabling vision &amp; machine learning e.g. TensorFlow™</a:t>
              </a:r>
            </a:p>
          </p:txBody>
        </p:sp>
        <p:pic>
          <p:nvPicPr>
            <p:cNvPr id="68" name="Picture 67">
              <a:extLst>
                <a:ext uri="{FF2B5EF4-FFF2-40B4-BE49-F238E27FC236}">
                  <a16:creationId xmlns:a16="http://schemas.microsoft.com/office/drawing/2014/main" id="{6D7CB397-23F5-4FDF-B87F-E2CEB681D71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42989" y="4908295"/>
              <a:ext cx="1467937" cy="208121"/>
            </a:xfrm>
            <a:prstGeom prst="rect">
              <a:avLst/>
            </a:prstGeom>
          </p:spPr>
        </p:pic>
      </p:grpSp>
      <p:cxnSp>
        <p:nvCxnSpPr>
          <p:cNvPr id="37903" name="Straight Connector 37902">
            <a:extLst>
              <a:ext uri="{FF2B5EF4-FFF2-40B4-BE49-F238E27FC236}">
                <a16:creationId xmlns:a16="http://schemas.microsoft.com/office/drawing/2014/main" id="{BBA850E3-C991-42A4-B36B-D093F3F482C7}"/>
              </a:ext>
            </a:extLst>
          </p:cNvPr>
          <p:cNvCxnSpPr/>
          <p:nvPr/>
        </p:nvCxnSpPr>
        <p:spPr>
          <a:xfrm>
            <a:off x="2490797" y="3619237"/>
            <a:ext cx="0" cy="21503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3F71D73-E091-4B32-BEE6-94F9AE646339}"/>
              </a:ext>
            </a:extLst>
          </p:cNvPr>
          <p:cNvCxnSpPr>
            <a:cxnSpLocks/>
          </p:cNvCxnSpPr>
          <p:nvPr/>
        </p:nvCxnSpPr>
        <p:spPr>
          <a:xfrm flipH="1">
            <a:off x="492459" y="4741658"/>
            <a:ext cx="3830094"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7893" name="TextBox 37892">
            <a:extLst>
              <a:ext uri="{FF2B5EF4-FFF2-40B4-BE49-F238E27FC236}">
                <a16:creationId xmlns:a16="http://schemas.microsoft.com/office/drawing/2014/main" id="{3BF0711B-9B94-434A-9C8B-14F61CA6B512}"/>
              </a:ext>
            </a:extLst>
          </p:cNvPr>
          <p:cNvSpPr txBox="1"/>
          <p:nvPr/>
        </p:nvSpPr>
        <p:spPr>
          <a:xfrm>
            <a:off x="10025442" y="2680621"/>
            <a:ext cx="1436503" cy="313544"/>
          </a:xfrm>
          <a:prstGeom prst="rect">
            <a:avLst/>
          </a:prstGeom>
          <a:noFill/>
        </p:spPr>
        <p:txBody>
          <a:bodyPr wrap="square" rtlCol="0">
            <a:spAutoFit/>
          </a:bodyPr>
          <a:lstStyle/>
          <a:p>
            <a:r>
              <a:rPr lang="en-GB" sz="1400" b="1">
                <a:latin typeface="+mn-lt"/>
              </a:rPr>
              <a:t>And many more!</a:t>
            </a:r>
          </a:p>
        </p:txBody>
      </p:sp>
      <p:sp>
        <p:nvSpPr>
          <p:cNvPr id="40" name="Rectangle 39">
            <a:extLst>
              <a:ext uri="{FF2B5EF4-FFF2-40B4-BE49-F238E27FC236}">
                <a16:creationId xmlns:a16="http://schemas.microsoft.com/office/drawing/2014/main" id="{18F4E9D8-6163-426D-8ECA-9303608D44FD}"/>
              </a:ext>
            </a:extLst>
          </p:cNvPr>
          <p:cNvSpPr/>
          <p:nvPr/>
        </p:nvSpPr>
        <p:spPr>
          <a:xfrm>
            <a:off x="8202925" y="475967"/>
            <a:ext cx="3230558" cy="369332"/>
          </a:xfrm>
          <a:prstGeom prst="rect">
            <a:avLst/>
          </a:prstGeom>
        </p:spPr>
        <p:txBody>
          <a:bodyPr wrap="square">
            <a:spAutoFit/>
          </a:bodyPr>
          <a:lstStyle/>
          <a:p>
            <a:pPr algn="r">
              <a:spcBef>
                <a:spcPts val="0"/>
              </a:spcBef>
            </a:pPr>
            <a:r>
              <a:rPr lang="en-GB" b="1">
                <a:latin typeface="+mn-lt"/>
              </a:rPr>
              <a:t>Partners</a:t>
            </a:r>
          </a:p>
        </p:txBody>
      </p:sp>
      <p:pic>
        <p:nvPicPr>
          <p:cNvPr id="71" name="Picture 70">
            <a:extLst>
              <a:ext uri="{FF2B5EF4-FFF2-40B4-BE49-F238E27FC236}">
                <a16:creationId xmlns:a16="http://schemas.microsoft.com/office/drawing/2014/main" id="{829B3DD1-37C3-4837-9750-4131AC0927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77746" y="801929"/>
            <a:ext cx="1349709" cy="469464"/>
          </a:xfrm>
          <a:prstGeom prst="rect">
            <a:avLst/>
          </a:prstGeom>
        </p:spPr>
      </p:pic>
      <p:pic>
        <p:nvPicPr>
          <p:cNvPr id="72" name="Picture 2" descr="Image result for ceva dsp logo">
            <a:extLst>
              <a:ext uri="{FF2B5EF4-FFF2-40B4-BE49-F238E27FC236}">
                <a16:creationId xmlns:a16="http://schemas.microsoft.com/office/drawing/2014/main" id="{3081DFB0-833E-4E8E-B16B-1BEDFB9552B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37187" y="1012766"/>
            <a:ext cx="671998" cy="268239"/>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8" descr="Image result for renesas logo">
            <a:extLst>
              <a:ext uri="{FF2B5EF4-FFF2-40B4-BE49-F238E27FC236}">
                <a16:creationId xmlns:a16="http://schemas.microsoft.com/office/drawing/2014/main" id="{516C554E-764D-4E2E-A525-904C982C16F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784748" y="1684324"/>
            <a:ext cx="953412" cy="157922"/>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4" descr="Image result for synopsys logo">
            <a:extLst>
              <a:ext uri="{FF2B5EF4-FFF2-40B4-BE49-F238E27FC236}">
                <a16:creationId xmlns:a16="http://schemas.microsoft.com/office/drawing/2014/main" id="{2417C408-7A07-4F4D-8044-490711DAD99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149136" y="765840"/>
            <a:ext cx="848101" cy="18658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A picture containing shape&#10;&#10;Description automatically generated">
            <a:extLst>
              <a:ext uri="{FF2B5EF4-FFF2-40B4-BE49-F238E27FC236}">
                <a16:creationId xmlns:a16="http://schemas.microsoft.com/office/drawing/2014/main" id="{D77BAA41-C0B3-45BF-B1A9-E2E400B46EED}"/>
              </a:ext>
            </a:extLst>
          </p:cNvPr>
          <p:cNvPicPr>
            <a:picLocks noChangeAspect="1"/>
          </p:cNvPicPr>
          <p:nvPr/>
        </p:nvPicPr>
        <p:blipFill>
          <a:blip r:embed="rId13"/>
          <a:stretch>
            <a:fillRect/>
          </a:stretch>
        </p:blipFill>
        <p:spPr>
          <a:xfrm>
            <a:off x="10139786" y="1579020"/>
            <a:ext cx="1501491" cy="549117"/>
          </a:xfrm>
          <a:prstGeom prst="rect">
            <a:avLst/>
          </a:prstGeom>
        </p:spPr>
      </p:pic>
      <p:pic>
        <p:nvPicPr>
          <p:cNvPr id="3" name="Picture 3" descr="Text&#10;&#10;Description automatically generated">
            <a:extLst>
              <a:ext uri="{FF2B5EF4-FFF2-40B4-BE49-F238E27FC236}">
                <a16:creationId xmlns:a16="http://schemas.microsoft.com/office/drawing/2014/main" id="{B0F529E7-0904-4FD1-8EB4-344E6E9B5713}"/>
              </a:ext>
            </a:extLst>
          </p:cNvPr>
          <p:cNvPicPr>
            <a:picLocks noChangeAspect="1"/>
          </p:cNvPicPr>
          <p:nvPr/>
        </p:nvPicPr>
        <p:blipFill rotWithShape="1">
          <a:blip r:embed="rId14"/>
          <a:srcRect l="7251" r="10776"/>
          <a:stretch/>
        </p:blipFill>
        <p:spPr>
          <a:xfrm>
            <a:off x="10194245" y="877634"/>
            <a:ext cx="1392572" cy="600597"/>
          </a:xfrm>
          <a:prstGeom prst="rect">
            <a:avLst/>
          </a:prstGeom>
        </p:spPr>
      </p:pic>
      <p:pic>
        <p:nvPicPr>
          <p:cNvPr id="31" name="Picture 30">
            <a:extLst>
              <a:ext uri="{FF2B5EF4-FFF2-40B4-BE49-F238E27FC236}">
                <a16:creationId xmlns:a16="http://schemas.microsoft.com/office/drawing/2014/main" id="{88C54C2F-4E9D-4A9A-BE35-13EC2AA63213}"/>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9110693" y="1572268"/>
            <a:ext cx="924987" cy="541259"/>
          </a:xfrm>
          <a:prstGeom prst="rect">
            <a:avLst/>
          </a:prstGeom>
        </p:spPr>
      </p:pic>
      <p:pic>
        <p:nvPicPr>
          <p:cNvPr id="1026" name="Picture 2" descr="Lawrence Berkeley National Laboratory">
            <a:extLst>
              <a:ext uri="{FF2B5EF4-FFF2-40B4-BE49-F238E27FC236}">
                <a16:creationId xmlns:a16="http://schemas.microsoft.com/office/drawing/2014/main" id="{E0F530A0-6849-48CE-B9CF-92197FE12DB9}"/>
              </a:ext>
            </a:extLst>
          </p:cNvPr>
          <p:cNvPicPr>
            <a:picLocks noChangeAspect="1" noChangeArrowheads="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41421" y="2116767"/>
            <a:ext cx="919672" cy="5738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Advanced Photon Source (APS)">
            <a:extLst>
              <a:ext uri="{FF2B5EF4-FFF2-40B4-BE49-F238E27FC236}">
                <a16:creationId xmlns:a16="http://schemas.microsoft.com/office/drawing/2014/main" id="{5D4DC723-8453-4BE7-8E67-BD34D498ED3F}"/>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322079" y="2216694"/>
            <a:ext cx="1136905" cy="397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ExOne | Oak Ridge National Lab">
            <a:extLst>
              <a:ext uri="{FF2B5EF4-FFF2-40B4-BE49-F238E27FC236}">
                <a16:creationId xmlns:a16="http://schemas.microsoft.com/office/drawing/2014/main" id="{9D36D4F7-2437-4F9E-A0C6-64EE23A54B8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124353" y="2204977"/>
            <a:ext cx="1015433" cy="52379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a:extLst>
              <a:ext uri="{FF2B5EF4-FFF2-40B4-BE49-F238E27FC236}">
                <a16:creationId xmlns:a16="http://schemas.microsoft.com/office/drawing/2014/main" id="{CC7935FB-8DD7-4BF2-93F0-B0C84831A935}"/>
              </a:ext>
            </a:extLst>
          </p:cNvPr>
          <p:cNvPicPr>
            <a:picLocks noChangeAspect="1"/>
          </p:cNvPicPr>
          <p:nvPr/>
        </p:nvPicPr>
        <p:blipFill>
          <a:blip r:embed="rId19">
            <a:clrChange>
              <a:clrFrom>
                <a:srgbClr val="FFFFFF"/>
              </a:clrFrom>
              <a:clrTo>
                <a:srgbClr val="FFFFFF">
                  <a:alpha val="0"/>
                </a:srgbClr>
              </a:clrTo>
            </a:clrChange>
          </a:blip>
          <a:stretch>
            <a:fillRect/>
          </a:stretch>
        </p:blipFill>
        <p:spPr>
          <a:xfrm>
            <a:off x="7116903" y="821322"/>
            <a:ext cx="708798" cy="287063"/>
          </a:xfrm>
          <a:prstGeom prst="rect">
            <a:avLst/>
          </a:prstGeom>
        </p:spPr>
      </p:pic>
    </p:spTree>
    <p:extLst>
      <p:ext uri="{BB962C8B-B14F-4D97-AF65-F5344CB8AC3E}">
        <p14:creationId xmlns:p14="http://schemas.microsoft.com/office/powerpoint/2010/main" val="881253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924D6E-E67A-4F36-841D-EB5776D1960F}"/>
              </a:ext>
            </a:extLst>
          </p:cNvPr>
          <p:cNvSpPr>
            <a:spLocks noGrp="1"/>
          </p:cNvSpPr>
          <p:nvPr>
            <p:ph idx="1"/>
          </p:nvPr>
        </p:nvSpPr>
        <p:spPr/>
        <p:txBody>
          <a:bodyPr anchor="ctr"/>
          <a:lstStyle/>
          <a:p>
            <a:r>
              <a:rPr lang="en-GB"/>
              <a:t>Why migrate from CUDA to SYCL?</a:t>
            </a:r>
          </a:p>
          <a:p>
            <a:r>
              <a:rPr lang="en-GB"/>
              <a:t>How to convert CUDA code to SYCL?</a:t>
            </a:r>
          </a:p>
          <a:p>
            <a:r>
              <a:rPr lang="en-GB"/>
              <a:t>How does the code compare?</a:t>
            </a:r>
          </a:p>
          <a:p>
            <a:r>
              <a:rPr lang="en-GB"/>
              <a:t>How to achieve performance using SYCL?</a:t>
            </a:r>
          </a:p>
        </p:txBody>
      </p:sp>
      <p:sp>
        <p:nvSpPr>
          <p:cNvPr id="3" name="Title 2">
            <a:extLst>
              <a:ext uri="{FF2B5EF4-FFF2-40B4-BE49-F238E27FC236}">
                <a16:creationId xmlns:a16="http://schemas.microsoft.com/office/drawing/2014/main" id="{7F7035F3-C5B8-496B-A7C1-A0DFA8166AB0}"/>
              </a:ext>
            </a:extLst>
          </p:cNvPr>
          <p:cNvSpPr>
            <a:spLocks noGrp="1"/>
          </p:cNvSpPr>
          <p:nvPr>
            <p:ph type="title"/>
          </p:nvPr>
        </p:nvSpPr>
        <p:spPr/>
        <p:txBody>
          <a:bodyPr/>
          <a:lstStyle/>
          <a:p>
            <a:r>
              <a:rPr lang="en-GB"/>
              <a:t>Migrating from CUDA to SYCL</a:t>
            </a:r>
          </a:p>
        </p:txBody>
      </p:sp>
    </p:spTree>
    <p:extLst>
      <p:ext uri="{BB962C8B-B14F-4D97-AF65-F5344CB8AC3E}">
        <p14:creationId xmlns:p14="http://schemas.microsoft.com/office/powerpoint/2010/main" val="3482854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D5BD15-DF52-42C7-A837-2061787CB675}"/>
              </a:ext>
            </a:extLst>
          </p:cNvPr>
          <p:cNvSpPr>
            <a:spLocks noGrp="1"/>
          </p:cNvSpPr>
          <p:nvPr>
            <p:ph type="body" idx="1"/>
          </p:nvPr>
        </p:nvSpPr>
        <p:spPr/>
        <p:txBody>
          <a:bodyPr anchor="ctr"/>
          <a:lstStyle/>
          <a:p>
            <a:r>
              <a:rPr lang="en-GB"/>
              <a:t>SYCL sits at the heart of </a:t>
            </a:r>
            <a:r>
              <a:rPr lang="en-GB" err="1"/>
              <a:t>oneAPI</a:t>
            </a:r>
            <a:endParaRPr lang="en-GB"/>
          </a:p>
          <a:p>
            <a:r>
              <a:rPr lang="en-GB"/>
              <a:t>Provides an open standard interface for developers</a:t>
            </a:r>
          </a:p>
          <a:p>
            <a:r>
              <a:rPr lang="en-GB"/>
              <a:t>Defined by the industry</a:t>
            </a:r>
          </a:p>
        </p:txBody>
      </p:sp>
      <p:sp>
        <p:nvSpPr>
          <p:cNvPr id="3" name="Title 2">
            <a:extLst>
              <a:ext uri="{FF2B5EF4-FFF2-40B4-BE49-F238E27FC236}">
                <a16:creationId xmlns:a16="http://schemas.microsoft.com/office/drawing/2014/main" id="{461B579C-8FF5-402D-BE4E-01E4559F0ECE}"/>
              </a:ext>
            </a:extLst>
          </p:cNvPr>
          <p:cNvSpPr>
            <a:spLocks noGrp="1"/>
          </p:cNvSpPr>
          <p:nvPr>
            <p:ph type="title"/>
          </p:nvPr>
        </p:nvSpPr>
        <p:spPr/>
        <p:txBody>
          <a:bodyPr/>
          <a:lstStyle/>
          <a:p>
            <a:r>
              <a:rPr lang="en-GB" err="1"/>
              <a:t>oneAPI</a:t>
            </a:r>
            <a:r>
              <a:rPr lang="en-GB"/>
              <a:t> and SYCL</a:t>
            </a:r>
          </a:p>
        </p:txBody>
      </p:sp>
      <p:sp>
        <p:nvSpPr>
          <p:cNvPr id="4" name="Text Placeholder 3">
            <a:extLst>
              <a:ext uri="{FF2B5EF4-FFF2-40B4-BE49-F238E27FC236}">
                <a16:creationId xmlns:a16="http://schemas.microsoft.com/office/drawing/2014/main" id="{8ED17B8B-FD64-47E4-A780-5C6BC6A82ADC}"/>
              </a:ext>
            </a:extLst>
          </p:cNvPr>
          <p:cNvSpPr>
            <a:spLocks noGrp="1"/>
          </p:cNvSpPr>
          <p:nvPr>
            <p:ph type="body" idx="2"/>
          </p:nvPr>
        </p:nvSpPr>
        <p:spPr/>
        <p:txBody>
          <a:bodyPr/>
          <a:lstStyle/>
          <a:p>
            <a:endParaRPr lang="en-GB"/>
          </a:p>
        </p:txBody>
      </p:sp>
      <p:pic>
        <p:nvPicPr>
          <p:cNvPr id="5" name="Picture 4" descr="Logo&#10;&#10;Description automatically generated">
            <a:extLst>
              <a:ext uri="{FF2B5EF4-FFF2-40B4-BE49-F238E27FC236}">
                <a16:creationId xmlns:a16="http://schemas.microsoft.com/office/drawing/2014/main" id="{4A7E72BF-67D3-43ED-B99C-A4101F9B5EA3}"/>
              </a:ext>
            </a:extLst>
          </p:cNvPr>
          <p:cNvPicPr>
            <a:picLocks noChangeAspect="1"/>
          </p:cNvPicPr>
          <p:nvPr/>
        </p:nvPicPr>
        <p:blipFill>
          <a:blip r:embed="rId3"/>
          <a:stretch>
            <a:fillRect/>
          </a:stretch>
        </p:blipFill>
        <p:spPr>
          <a:xfrm>
            <a:off x="266699" y="1506312"/>
            <a:ext cx="3265713" cy="1836964"/>
          </a:xfrm>
          <a:prstGeom prst="rect">
            <a:avLst/>
          </a:prstGeom>
        </p:spPr>
      </p:pic>
      <p:pic>
        <p:nvPicPr>
          <p:cNvPr id="6" name="Google Shape;553;p112">
            <a:extLst>
              <a:ext uri="{FF2B5EF4-FFF2-40B4-BE49-F238E27FC236}">
                <a16:creationId xmlns:a16="http://schemas.microsoft.com/office/drawing/2014/main" id="{7B11F091-6DF3-4178-A5B1-53C6AC3C5B12}"/>
              </a:ext>
            </a:extLst>
          </p:cNvPr>
          <p:cNvPicPr preferRelativeResize="0">
            <a:picLocks noChangeAspect="1"/>
          </p:cNvPicPr>
          <p:nvPr/>
        </p:nvPicPr>
        <p:blipFill rotWithShape="1">
          <a:blip r:embed="rId4">
            <a:alphaModFix/>
          </a:blip>
          <a:srcRect/>
          <a:stretch/>
        </p:blipFill>
        <p:spPr>
          <a:xfrm>
            <a:off x="3516565" y="1821226"/>
            <a:ext cx="2655635" cy="1207135"/>
          </a:xfrm>
          <a:prstGeom prst="rect">
            <a:avLst/>
          </a:prstGeom>
          <a:noFill/>
          <a:ln>
            <a:noFill/>
          </a:ln>
        </p:spPr>
      </p:pic>
      <p:pic>
        <p:nvPicPr>
          <p:cNvPr id="10" name="Picture 9" descr="Graphical user interface, diagram&#10;&#10;Description automatically generated">
            <a:extLst>
              <a:ext uri="{FF2B5EF4-FFF2-40B4-BE49-F238E27FC236}">
                <a16:creationId xmlns:a16="http://schemas.microsoft.com/office/drawing/2014/main" id="{6433D834-7CE0-4F98-BB0D-C7B9B63B7E38}"/>
              </a:ext>
            </a:extLst>
          </p:cNvPr>
          <p:cNvPicPr>
            <a:picLocks noChangeAspect="1"/>
          </p:cNvPicPr>
          <p:nvPr/>
        </p:nvPicPr>
        <p:blipFill>
          <a:blip r:embed="rId5"/>
          <a:stretch>
            <a:fillRect/>
          </a:stretch>
        </p:blipFill>
        <p:spPr>
          <a:xfrm>
            <a:off x="405494" y="3979796"/>
            <a:ext cx="3758152" cy="2113960"/>
          </a:xfrm>
          <a:prstGeom prst="rect">
            <a:avLst/>
          </a:prstGeom>
        </p:spPr>
      </p:pic>
      <p:sp>
        <p:nvSpPr>
          <p:cNvPr id="13" name="Flowchart: Multidocument 12">
            <a:extLst>
              <a:ext uri="{FF2B5EF4-FFF2-40B4-BE49-F238E27FC236}">
                <a16:creationId xmlns:a16="http://schemas.microsoft.com/office/drawing/2014/main" id="{9B8B9045-95C5-4FF9-B8B5-7E2FADE60594}"/>
              </a:ext>
            </a:extLst>
          </p:cNvPr>
          <p:cNvSpPr/>
          <p:nvPr/>
        </p:nvSpPr>
        <p:spPr>
          <a:xfrm>
            <a:off x="3485870" y="3664881"/>
            <a:ext cx="1500997" cy="1085850"/>
          </a:xfrm>
          <a:prstGeom prst="flowChartMultidocumen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latin typeface="Tahoma" panose="020B0604030504040204" pitchFamily="34" charset="0"/>
                <a:ea typeface="Tahoma" panose="020B0604030504040204" pitchFamily="34" charset="0"/>
                <a:cs typeface="Tahoma" panose="020B0604030504040204" pitchFamily="34" charset="0"/>
              </a:rPr>
              <a:t>SYCL source code</a:t>
            </a:r>
          </a:p>
        </p:txBody>
      </p:sp>
    </p:spTree>
    <p:extLst>
      <p:ext uri="{BB962C8B-B14F-4D97-AF65-F5344CB8AC3E}">
        <p14:creationId xmlns:p14="http://schemas.microsoft.com/office/powerpoint/2010/main" val="3625271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Diagram&#10;&#10;Description automatically generated">
            <a:extLst>
              <a:ext uri="{FF2B5EF4-FFF2-40B4-BE49-F238E27FC236}">
                <a16:creationId xmlns:a16="http://schemas.microsoft.com/office/drawing/2014/main" id="{5C887338-6800-4498-8BDA-50A5E68A6B7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442360"/>
            <a:ext cx="5181600" cy="2568593"/>
          </a:xfrm>
        </p:spPr>
      </p:pic>
      <p:sp>
        <p:nvSpPr>
          <p:cNvPr id="5" name="Content Placeholder 4">
            <a:extLst>
              <a:ext uri="{FF2B5EF4-FFF2-40B4-BE49-F238E27FC236}">
                <a16:creationId xmlns:a16="http://schemas.microsoft.com/office/drawing/2014/main" id="{A61892D2-3CE9-442F-907E-B2277A76F48B}"/>
              </a:ext>
            </a:extLst>
          </p:cNvPr>
          <p:cNvSpPr>
            <a:spLocks noGrp="1"/>
          </p:cNvSpPr>
          <p:nvPr>
            <p:ph sz="half" idx="10"/>
          </p:nvPr>
        </p:nvSpPr>
        <p:spPr/>
        <p:txBody>
          <a:bodyPr anchor="ctr"/>
          <a:lstStyle/>
          <a:p>
            <a:r>
              <a:rPr lang="en-GB"/>
              <a:t>CUDA is a proprietary interface</a:t>
            </a:r>
          </a:p>
          <a:p>
            <a:r>
              <a:rPr lang="en-GB"/>
              <a:t>Can only be used to target Nvidia GPUs</a:t>
            </a:r>
          </a:p>
          <a:p>
            <a:r>
              <a:rPr lang="en-GB"/>
              <a:t>SYCL is an open standard interface</a:t>
            </a:r>
          </a:p>
          <a:p>
            <a:r>
              <a:rPr lang="en-GB"/>
              <a:t>SYCL can be used to target Nvidia, Intel and AMD processors</a:t>
            </a:r>
          </a:p>
        </p:txBody>
      </p:sp>
      <p:sp>
        <p:nvSpPr>
          <p:cNvPr id="3" name="Title 2">
            <a:extLst>
              <a:ext uri="{FF2B5EF4-FFF2-40B4-BE49-F238E27FC236}">
                <a16:creationId xmlns:a16="http://schemas.microsoft.com/office/drawing/2014/main" id="{92C6D804-78DC-40A4-9DD3-127A275A17C4}"/>
              </a:ext>
            </a:extLst>
          </p:cNvPr>
          <p:cNvSpPr>
            <a:spLocks noGrp="1"/>
          </p:cNvSpPr>
          <p:nvPr>
            <p:ph type="title"/>
          </p:nvPr>
        </p:nvSpPr>
        <p:spPr/>
        <p:txBody>
          <a:bodyPr/>
          <a:lstStyle/>
          <a:p>
            <a:r>
              <a:rPr lang="en-GB"/>
              <a:t>Why Migrate from CUDA to SYCL?</a:t>
            </a:r>
          </a:p>
        </p:txBody>
      </p:sp>
    </p:spTree>
    <p:extLst>
      <p:ext uri="{BB962C8B-B14F-4D97-AF65-F5344CB8AC3E}">
        <p14:creationId xmlns:p14="http://schemas.microsoft.com/office/powerpoint/2010/main" val="1205904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677CAA-0428-9E6E-1B60-6C1D335CC8C2}"/>
              </a:ext>
            </a:extLst>
          </p:cNvPr>
          <p:cNvSpPr>
            <a:spLocks noGrp="1"/>
          </p:cNvSpPr>
          <p:nvPr>
            <p:ph sz="half" idx="2"/>
          </p:nvPr>
        </p:nvSpPr>
        <p:spPr/>
        <p:txBody>
          <a:bodyPr/>
          <a:lstStyle/>
          <a:p>
            <a:endParaRPr lang="en-GB"/>
          </a:p>
        </p:txBody>
      </p:sp>
      <p:sp>
        <p:nvSpPr>
          <p:cNvPr id="3" name="Content Placeholder 2">
            <a:extLst>
              <a:ext uri="{FF2B5EF4-FFF2-40B4-BE49-F238E27FC236}">
                <a16:creationId xmlns:a16="http://schemas.microsoft.com/office/drawing/2014/main" id="{BC33FD1C-B809-CE14-D7B0-565ECCEB34E7}"/>
              </a:ext>
            </a:extLst>
          </p:cNvPr>
          <p:cNvSpPr>
            <a:spLocks noGrp="1"/>
          </p:cNvSpPr>
          <p:nvPr>
            <p:ph sz="half" idx="10"/>
          </p:nvPr>
        </p:nvSpPr>
        <p:spPr/>
        <p:txBody>
          <a:bodyPr anchor="ctr"/>
          <a:lstStyle/>
          <a:p>
            <a:r>
              <a:rPr lang="en-GB" dirty="0"/>
              <a:t>SYCL is deployed on some of the fastest supercomputers</a:t>
            </a:r>
          </a:p>
          <a:p>
            <a:r>
              <a:rPr lang="en-GB" dirty="0"/>
              <a:t>Codeplay develops and maintains SYCL for Perlmutter and Frontier</a:t>
            </a:r>
          </a:p>
        </p:txBody>
      </p:sp>
      <p:sp>
        <p:nvSpPr>
          <p:cNvPr id="4" name="Title 3">
            <a:extLst>
              <a:ext uri="{FF2B5EF4-FFF2-40B4-BE49-F238E27FC236}">
                <a16:creationId xmlns:a16="http://schemas.microsoft.com/office/drawing/2014/main" id="{061F19BE-EC1D-4842-57BD-0CE90564C275}"/>
              </a:ext>
            </a:extLst>
          </p:cNvPr>
          <p:cNvSpPr>
            <a:spLocks noGrp="1"/>
          </p:cNvSpPr>
          <p:nvPr>
            <p:ph type="title"/>
          </p:nvPr>
        </p:nvSpPr>
        <p:spPr/>
        <p:txBody>
          <a:bodyPr/>
          <a:lstStyle/>
          <a:p>
            <a:r>
              <a:rPr lang="en-GB" dirty="0"/>
              <a:t>SYCL on the Fastest Supercomputers</a:t>
            </a:r>
          </a:p>
        </p:txBody>
      </p:sp>
      <p:grpSp>
        <p:nvGrpSpPr>
          <p:cNvPr id="5" name="Group 4">
            <a:extLst>
              <a:ext uri="{FF2B5EF4-FFF2-40B4-BE49-F238E27FC236}">
                <a16:creationId xmlns:a16="http://schemas.microsoft.com/office/drawing/2014/main" id="{7A83A581-B2C0-62E7-4CD5-068325846603}"/>
              </a:ext>
            </a:extLst>
          </p:cNvPr>
          <p:cNvGrpSpPr/>
          <p:nvPr/>
        </p:nvGrpSpPr>
        <p:grpSpPr>
          <a:xfrm>
            <a:off x="7673714" y="2305682"/>
            <a:ext cx="2814179" cy="2744762"/>
            <a:chOff x="2992051" y="2098448"/>
            <a:chExt cx="3028470" cy="2953767"/>
          </a:xfrm>
        </p:grpSpPr>
        <p:sp>
          <p:nvSpPr>
            <p:cNvPr id="6" name="Oval 5">
              <a:extLst>
                <a:ext uri="{FF2B5EF4-FFF2-40B4-BE49-F238E27FC236}">
                  <a16:creationId xmlns:a16="http://schemas.microsoft.com/office/drawing/2014/main" id="{26370704-BAE2-A87B-1578-FA8EFEC3BAB4}"/>
                </a:ext>
              </a:extLst>
            </p:cNvPr>
            <p:cNvSpPr/>
            <p:nvPr/>
          </p:nvSpPr>
          <p:spPr>
            <a:xfrm>
              <a:off x="2992051" y="2133174"/>
              <a:ext cx="2919041" cy="29190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4DCDE05A-4E9B-FEF4-B823-1DDAEBEBAF7C}"/>
                </a:ext>
              </a:extLst>
            </p:cNvPr>
            <p:cNvSpPr/>
            <p:nvPr/>
          </p:nvSpPr>
          <p:spPr>
            <a:xfrm>
              <a:off x="3288942" y="2430065"/>
              <a:ext cx="2325258" cy="232525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Isosceles Triangle 7">
              <a:extLst>
                <a:ext uri="{FF2B5EF4-FFF2-40B4-BE49-F238E27FC236}">
                  <a16:creationId xmlns:a16="http://schemas.microsoft.com/office/drawing/2014/main" id="{23B067B2-D1E8-9E79-F8CB-7CB861CA7FC0}"/>
                </a:ext>
              </a:extLst>
            </p:cNvPr>
            <p:cNvSpPr/>
            <p:nvPr/>
          </p:nvSpPr>
          <p:spPr>
            <a:xfrm rot="4380066">
              <a:off x="3846687" y="2130297"/>
              <a:ext cx="516673" cy="452975"/>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Isosceles Triangle 8">
              <a:extLst>
                <a:ext uri="{FF2B5EF4-FFF2-40B4-BE49-F238E27FC236}">
                  <a16:creationId xmlns:a16="http://schemas.microsoft.com/office/drawing/2014/main" id="{E3226F89-E384-6444-FEA5-BB0AE2CCCD86}"/>
                </a:ext>
              </a:extLst>
            </p:cNvPr>
            <p:cNvSpPr/>
            <p:nvPr/>
          </p:nvSpPr>
          <p:spPr>
            <a:xfrm rot="10800000">
              <a:off x="5503848" y="3510010"/>
              <a:ext cx="516673" cy="452975"/>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Isosceles Triangle 9">
              <a:extLst>
                <a:ext uri="{FF2B5EF4-FFF2-40B4-BE49-F238E27FC236}">
                  <a16:creationId xmlns:a16="http://schemas.microsoft.com/office/drawing/2014/main" id="{EA8E9CDF-641C-5248-DAD3-D7FC78E3E6A9}"/>
                </a:ext>
              </a:extLst>
            </p:cNvPr>
            <p:cNvSpPr/>
            <p:nvPr/>
          </p:nvSpPr>
          <p:spPr>
            <a:xfrm rot="4155306">
              <a:off x="3576151" y="4435105"/>
              <a:ext cx="516673" cy="452975"/>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1" name="Picture 10" descr="A picture containing text, computer&#10;&#10;Description automatically generated">
            <a:extLst>
              <a:ext uri="{FF2B5EF4-FFF2-40B4-BE49-F238E27FC236}">
                <a16:creationId xmlns:a16="http://schemas.microsoft.com/office/drawing/2014/main" id="{8C0A4CCD-E57E-B563-D43B-B2917901921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112268" y="4532819"/>
            <a:ext cx="2186175" cy="950804"/>
          </a:xfrm>
          <a:prstGeom prst="rect">
            <a:avLst/>
          </a:prstGeom>
        </p:spPr>
      </p:pic>
      <p:pic>
        <p:nvPicPr>
          <p:cNvPr id="12" name="Picture 11" descr="Logo, company name&#10;&#10;Description automatically generated">
            <a:extLst>
              <a:ext uri="{FF2B5EF4-FFF2-40B4-BE49-F238E27FC236}">
                <a16:creationId xmlns:a16="http://schemas.microsoft.com/office/drawing/2014/main" id="{8420ABA9-A44B-B924-74CB-4633C39475A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0459426" y="1745397"/>
            <a:ext cx="1619952" cy="610308"/>
          </a:xfrm>
          <a:prstGeom prst="rect">
            <a:avLst/>
          </a:prstGeom>
        </p:spPr>
      </p:pic>
      <p:sp>
        <p:nvSpPr>
          <p:cNvPr id="13" name="TextBox 12">
            <a:extLst>
              <a:ext uri="{FF2B5EF4-FFF2-40B4-BE49-F238E27FC236}">
                <a16:creationId xmlns:a16="http://schemas.microsoft.com/office/drawing/2014/main" id="{2A611878-D6F1-D81F-9984-67B4A77EA0C7}"/>
              </a:ext>
            </a:extLst>
          </p:cNvPr>
          <p:cNvSpPr txBox="1"/>
          <p:nvPr/>
        </p:nvSpPr>
        <p:spPr>
          <a:xfrm rot="21054819">
            <a:off x="10128704" y="5273237"/>
            <a:ext cx="1244251" cy="338554"/>
          </a:xfrm>
          <a:prstGeom prst="rect">
            <a:avLst/>
          </a:prstGeom>
          <a:noFill/>
        </p:spPr>
        <p:txBody>
          <a:bodyPr wrap="none" rtlCol="0">
            <a:spAutoFit/>
          </a:bodyPr>
          <a:lstStyle/>
          <a:p>
            <a:r>
              <a:rPr lang="en-GB" sz="1600">
                <a:solidFill>
                  <a:schemeClr val="accent2"/>
                </a:solidFill>
              </a:rPr>
              <a:t>AMD GPUs</a:t>
            </a:r>
          </a:p>
        </p:txBody>
      </p:sp>
      <p:sp>
        <p:nvSpPr>
          <p:cNvPr id="14" name="TextBox 13">
            <a:extLst>
              <a:ext uri="{FF2B5EF4-FFF2-40B4-BE49-F238E27FC236}">
                <a16:creationId xmlns:a16="http://schemas.microsoft.com/office/drawing/2014/main" id="{5AE4D1A0-2FA4-FC61-F371-D105BACD37F7}"/>
              </a:ext>
            </a:extLst>
          </p:cNvPr>
          <p:cNvSpPr txBox="1"/>
          <p:nvPr/>
        </p:nvSpPr>
        <p:spPr>
          <a:xfrm rot="20918463">
            <a:off x="6278749" y="3913325"/>
            <a:ext cx="1460528" cy="338554"/>
          </a:xfrm>
          <a:prstGeom prst="rect">
            <a:avLst/>
          </a:prstGeom>
          <a:noFill/>
        </p:spPr>
        <p:txBody>
          <a:bodyPr wrap="none" rtlCol="0">
            <a:spAutoFit/>
          </a:bodyPr>
          <a:lstStyle/>
          <a:p>
            <a:r>
              <a:rPr lang="en-GB" sz="1600">
                <a:solidFill>
                  <a:schemeClr val="accent2"/>
                </a:solidFill>
              </a:rPr>
              <a:t>NVIDIA GPUs</a:t>
            </a:r>
          </a:p>
        </p:txBody>
      </p:sp>
      <p:sp>
        <p:nvSpPr>
          <p:cNvPr id="15" name="TextBox 14">
            <a:extLst>
              <a:ext uri="{FF2B5EF4-FFF2-40B4-BE49-F238E27FC236}">
                <a16:creationId xmlns:a16="http://schemas.microsoft.com/office/drawing/2014/main" id="{AF10C4F7-D8FB-6036-70EC-2808848FDAD7}"/>
              </a:ext>
            </a:extLst>
          </p:cNvPr>
          <p:cNvSpPr txBox="1"/>
          <p:nvPr/>
        </p:nvSpPr>
        <p:spPr>
          <a:xfrm rot="21109125">
            <a:off x="10661678" y="3053441"/>
            <a:ext cx="1176925" cy="338554"/>
          </a:xfrm>
          <a:prstGeom prst="rect">
            <a:avLst/>
          </a:prstGeom>
          <a:noFill/>
        </p:spPr>
        <p:txBody>
          <a:bodyPr wrap="none" rtlCol="0">
            <a:spAutoFit/>
          </a:bodyPr>
          <a:lstStyle/>
          <a:p>
            <a:r>
              <a:rPr lang="en-GB" sz="1600">
                <a:solidFill>
                  <a:schemeClr val="accent2"/>
                </a:solidFill>
              </a:rPr>
              <a:t>Intel GPUs</a:t>
            </a:r>
          </a:p>
        </p:txBody>
      </p:sp>
      <p:pic>
        <p:nvPicPr>
          <p:cNvPr id="16" name="Picture 15" descr="A picture containing qr code&#10;&#10;Description automatically generated">
            <a:extLst>
              <a:ext uri="{FF2B5EF4-FFF2-40B4-BE49-F238E27FC236}">
                <a16:creationId xmlns:a16="http://schemas.microsoft.com/office/drawing/2014/main" id="{77D8687B-6EA4-2A22-A919-B1343083D31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10284527" y="4266373"/>
            <a:ext cx="1721267" cy="414223"/>
          </a:xfrm>
          <a:prstGeom prst="rect">
            <a:avLst/>
          </a:prstGeom>
        </p:spPr>
      </p:pic>
      <p:pic>
        <p:nvPicPr>
          <p:cNvPr id="17" name="Picture 2" descr="SYCL - Wikipedia">
            <a:extLst>
              <a:ext uri="{FF2B5EF4-FFF2-40B4-BE49-F238E27FC236}">
                <a16:creationId xmlns:a16="http://schemas.microsoft.com/office/drawing/2014/main" id="{F37E1DAA-48E0-C957-5607-B65F5BAD767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17594" y="3231745"/>
            <a:ext cx="860030" cy="37554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oneAPI Specification — oneAPI Specification 0.5 documentation">
            <a:extLst>
              <a:ext uri="{FF2B5EF4-FFF2-40B4-BE49-F238E27FC236}">
                <a16:creationId xmlns:a16="http://schemas.microsoft.com/office/drawing/2014/main" id="{569C21D1-26A2-C143-8403-1087CCB48D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81213" y="3711797"/>
            <a:ext cx="428657" cy="45223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New &amp;#39;Aurora&amp;#39; supercomputer poised to be fastest in U.S. history">
            <a:extLst>
              <a:ext uri="{FF2B5EF4-FFF2-40B4-BE49-F238E27FC236}">
                <a16:creationId xmlns:a16="http://schemas.microsoft.com/office/drawing/2014/main" id="{45DFE846-A186-676E-D15C-CC319A478DE0}"/>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86507" y="2219497"/>
            <a:ext cx="2570150" cy="110302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Next-gen supercomputer lays foundation for exascale -- GCN">
            <a:extLst>
              <a:ext uri="{FF2B5EF4-FFF2-40B4-BE49-F238E27FC236}">
                <a16:creationId xmlns:a16="http://schemas.microsoft.com/office/drawing/2014/main" id="{D06C2AA6-1C79-2B26-0BD0-589619F0A38F}"/>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19800" y="3198573"/>
            <a:ext cx="1963617" cy="95080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Logo, company name&#10;&#10;Description automatically generated">
            <a:extLst>
              <a:ext uri="{FF2B5EF4-FFF2-40B4-BE49-F238E27FC236}">
                <a16:creationId xmlns:a16="http://schemas.microsoft.com/office/drawing/2014/main" id="{70CA2BB0-8783-A107-0645-BB427664BA21}"/>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6689872" y="2781260"/>
            <a:ext cx="932643" cy="707699"/>
          </a:xfrm>
          <a:prstGeom prst="rect">
            <a:avLst/>
          </a:prstGeom>
        </p:spPr>
      </p:pic>
    </p:spTree>
    <p:extLst>
      <p:ext uri="{BB962C8B-B14F-4D97-AF65-F5344CB8AC3E}">
        <p14:creationId xmlns:p14="http://schemas.microsoft.com/office/powerpoint/2010/main" val="196962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9B3B77-F28B-A1FC-E196-48DB40EA6455}"/>
              </a:ext>
            </a:extLst>
          </p:cNvPr>
          <p:cNvSpPr>
            <a:spLocks noGrp="1"/>
          </p:cNvSpPr>
          <p:nvPr>
            <p:ph idx="1"/>
          </p:nvPr>
        </p:nvSpPr>
        <p:spPr/>
        <p:txBody>
          <a:bodyPr/>
          <a:lstStyle/>
          <a:p>
            <a:pPr marL="0" indent="0" algn="ctr">
              <a:buNone/>
            </a:pPr>
            <a:r>
              <a:rPr lang="en-GB">
                <a:cs typeface="Calibri Light"/>
              </a:rPr>
              <a:t>Simple case study using the Intel DPC++ Compatibility Tool to convert a small CUDA </a:t>
            </a:r>
            <a:r>
              <a:rPr lang="en-GB" dirty="0">
                <a:cs typeface="Calibri Light"/>
              </a:rPr>
              <a:t>project</a:t>
            </a:r>
            <a:r>
              <a:rPr lang="en-GB">
                <a:cs typeface="Calibri Light"/>
              </a:rPr>
              <a:t> to SYCL, will cover:</a:t>
            </a:r>
            <a:br>
              <a:rPr lang="en-GB">
                <a:cs typeface="Calibri Light"/>
              </a:rPr>
            </a:br>
            <a:endParaRPr lang="en-GB">
              <a:cs typeface="Calibri Light"/>
            </a:endParaRPr>
          </a:p>
          <a:p>
            <a:r>
              <a:rPr lang="en-GB">
                <a:latin typeface="Calibri Light"/>
                <a:cs typeface="Calibri Light"/>
              </a:rPr>
              <a:t>N-Body Simulation</a:t>
            </a:r>
          </a:p>
          <a:p>
            <a:r>
              <a:rPr lang="en-GB">
                <a:latin typeface="Calibri Light"/>
                <a:cs typeface="Calibri Light"/>
              </a:rPr>
              <a:t>Using the DPCT conversion tool</a:t>
            </a:r>
          </a:p>
          <a:p>
            <a:r>
              <a:rPr lang="en-GB">
                <a:latin typeface="Calibri Light"/>
                <a:cs typeface="Calibri Light"/>
              </a:rPr>
              <a:t>Quick look at DPCT output</a:t>
            </a:r>
          </a:p>
          <a:p>
            <a:r>
              <a:rPr lang="en-GB">
                <a:latin typeface="Calibri Light"/>
                <a:cs typeface="Calibri Light"/>
              </a:rPr>
              <a:t>Performance</a:t>
            </a:r>
          </a:p>
          <a:p>
            <a:r>
              <a:rPr lang="en-GB">
                <a:latin typeface="Calibri Light"/>
                <a:cs typeface="Calibri Light"/>
              </a:rPr>
              <a:t>Caveats</a:t>
            </a:r>
          </a:p>
        </p:txBody>
      </p:sp>
      <p:sp>
        <p:nvSpPr>
          <p:cNvPr id="3" name="Title 2">
            <a:extLst>
              <a:ext uri="{FF2B5EF4-FFF2-40B4-BE49-F238E27FC236}">
                <a16:creationId xmlns:a16="http://schemas.microsoft.com/office/drawing/2014/main" id="{9F4A203F-261A-525D-F7DA-BD1654041346}"/>
              </a:ext>
            </a:extLst>
          </p:cNvPr>
          <p:cNvSpPr>
            <a:spLocks noGrp="1"/>
          </p:cNvSpPr>
          <p:nvPr>
            <p:ph type="title"/>
          </p:nvPr>
        </p:nvSpPr>
        <p:spPr/>
        <p:txBody>
          <a:bodyPr/>
          <a:lstStyle/>
          <a:p>
            <a:r>
              <a:rPr lang="en-GB">
                <a:cs typeface="Calibri Light"/>
              </a:rPr>
              <a:t>Overview</a:t>
            </a:r>
            <a:endParaRPr lang="en-US"/>
          </a:p>
        </p:txBody>
      </p:sp>
      <p:pic>
        <p:nvPicPr>
          <p:cNvPr id="5" name="Picture 5">
            <a:extLst>
              <a:ext uri="{FF2B5EF4-FFF2-40B4-BE49-F238E27FC236}">
                <a16:creationId xmlns:a16="http://schemas.microsoft.com/office/drawing/2014/main" id="{8D01F5C9-F407-694A-9630-44A1915CE287}"/>
              </a:ext>
            </a:extLst>
          </p:cNvPr>
          <p:cNvPicPr>
            <a:picLocks noChangeAspect="1"/>
          </p:cNvPicPr>
          <p:nvPr/>
        </p:nvPicPr>
        <p:blipFill>
          <a:blip r:embed="rId2"/>
          <a:stretch>
            <a:fillRect/>
          </a:stretch>
        </p:blipFill>
        <p:spPr>
          <a:xfrm>
            <a:off x="6482162" y="2681125"/>
            <a:ext cx="5519476" cy="3100973"/>
          </a:xfrm>
          <a:prstGeom prst="rect">
            <a:avLst/>
          </a:prstGeom>
        </p:spPr>
      </p:pic>
    </p:spTree>
    <p:extLst>
      <p:ext uri="{BB962C8B-B14F-4D97-AF65-F5344CB8AC3E}">
        <p14:creationId xmlns:p14="http://schemas.microsoft.com/office/powerpoint/2010/main" val="3636725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D5C1E0-BC10-E765-03DB-C0CC804824FE}"/>
              </a:ext>
            </a:extLst>
          </p:cNvPr>
          <p:cNvSpPr>
            <a:spLocks noGrp="1"/>
          </p:cNvSpPr>
          <p:nvPr>
            <p:ph idx="1"/>
          </p:nvPr>
        </p:nvSpPr>
        <p:spPr/>
        <p:txBody>
          <a:bodyPr>
            <a:normAutofit/>
          </a:bodyPr>
          <a:lstStyle/>
          <a:p>
            <a:r>
              <a:rPr lang="en-GB">
                <a:cs typeface="Calibri Light"/>
              </a:rPr>
              <a:t>Simulates gravitational interaction in a fictional galaxy</a:t>
            </a:r>
          </a:p>
          <a:p>
            <a:endParaRPr lang="en-GB">
              <a:cs typeface="Calibri Light"/>
            </a:endParaRPr>
          </a:p>
          <a:p>
            <a:endParaRPr lang="en-GB">
              <a:cs typeface="Calibri Light"/>
            </a:endParaRPr>
          </a:p>
          <a:p>
            <a:endParaRPr lang="en-GB">
              <a:cs typeface="Calibri Light"/>
            </a:endParaRPr>
          </a:p>
          <a:p>
            <a:r>
              <a:rPr lang="en-GB">
                <a:cs typeface="Calibri Light"/>
              </a:rPr>
              <a:t>Intentionally simple kernel</a:t>
            </a:r>
          </a:p>
          <a:p>
            <a:pPr lvl="1"/>
            <a:r>
              <a:rPr lang="en-GB">
                <a:cs typeface="Calibri Light"/>
              </a:rPr>
              <a:t>No use of shared memory</a:t>
            </a:r>
          </a:p>
          <a:p>
            <a:pPr lvl="1"/>
            <a:r>
              <a:rPr lang="en-GB">
                <a:cs typeface="Calibri Light"/>
              </a:rPr>
              <a:t>O(N</a:t>
            </a:r>
            <a:r>
              <a:rPr lang="en-GB" baseline="30000">
                <a:cs typeface="Calibri Light"/>
              </a:rPr>
              <a:t>2</a:t>
            </a:r>
            <a:r>
              <a:rPr lang="en-GB">
                <a:cs typeface="Calibri Light"/>
              </a:rPr>
              <a:t>) computation</a:t>
            </a:r>
          </a:p>
          <a:p>
            <a:r>
              <a:rPr lang="en-GB">
                <a:cs typeface="Calibri Light"/>
              </a:rPr>
              <a:t>OpenGL for graphics (in separate TUs)</a:t>
            </a:r>
          </a:p>
          <a:p>
            <a:pPr lvl="1"/>
            <a:endParaRPr lang="en-GB">
              <a:cs typeface="Calibri Light"/>
            </a:endParaRPr>
          </a:p>
          <a:p>
            <a:endParaRPr lang="en-GB">
              <a:cs typeface="Calibri Light"/>
            </a:endParaRPr>
          </a:p>
        </p:txBody>
      </p:sp>
      <p:sp>
        <p:nvSpPr>
          <p:cNvPr id="3" name="Title 2">
            <a:extLst>
              <a:ext uri="{FF2B5EF4-FFF2-40B4-BE49-F238E27FC236}">
                <a16:creationId xmlns:a16="http://schemas.microsoft.com/office/drawing/2014/main" id="{BBA5C336-7D4A-14CD-386A-ADC63AC2ED86}"/>
              </a:ext>
            </a:extLst>
          </p:cNvPr>
          <p:cNvSpPr>
            <a:spLocks noGrp="1"/>
          </p:cNvSpPr>
          <p:nvPr>
            <p:ph type="title"/>
          </p:nvPr>
        </p:nvSpPr>
        <p:spPr/>
        <p:txBody>
          <a:bodyPr/>
          <a:lstStyle/>
          <a:p>
            <a:r>
              <a:rPr lang="en-GB">
                <a:cs typeface="Calibri Light"/>
              </a:rPr>
              <a:t>N-Body</a:t>
            </a:r>
            <a:endParaRPr lang="en-GB"/>
          </a:p>
        </p:txBody>
      </p:sp>
      <p:pic>
        <p:nvPicPr>
          <p:cNvPr id="4" name="Picture 4" descr="A picture containing text, clock, watch, gauge&#10;&#10;Description automatically generated">
            <a:extLst>
              <a:ext uri="{FF2B5EF4-FFF2-40B4-BE49-F238E27FC236}">
                <a16:creationId xmlns:a16="http://schemas.microsoft.com/office/drawing/2014/main" id="{FF51AFB7-A290-DEF3-4BE6-712DB1B0761C}"/>
              </a:ext>
            </a:extLst>
          </p:cNvPr>
          <p:cNvPicPr>
            <a:picLocks noChangeAspect="1"/>
          </p:cNvPicPr>
          <p:nvPr/>
        </p:nvPicPr>
        <p:blipFill>
          <a:blip r:embed="rId3"/>
          <a:stretch>
            <a:fillRect/>
          </a:stretch>
        </p:blipFill>
        <p:spPr>
          <a:xfrm>
            <a:off x="3879057" y="2097594"/>
            <a:ext cx="3588541" cy="1281687"/>
          </a:xfrm>
          <a:prstGeom prst="rect">
            <a:avLst/>
          </a:prstGeom>
        </p:spPr>
      </p:pic>
      <p:pic>
        <p:nvPicPr>
          <p:cNvPr id="5" name="Picture 5">
            <a:extLst>
              <a:ext uri="{FF2B5EF4-FFF2-40B4-BE49-F238E27FC236}">
                <a16:creationId xmlns:a16="http://schemas.microsoft.com/office/drawing/2014/main" id="{D0FA9066-2062-55E8-5697-AA30A697D969}"/>
              </a:ext>
            </a:extLst>
          </p:cNvPr>
          <p:cNvPicPr>
            <a:picLocks noChangeAspect="1"/>
          </p:cNvPicPr>
          <p:nvPr/>
        </p:nvPicPr>
        <p:blipFill>
          <a:blip r:embed="rId4"/>
          <a:stretch>
            <a:fillRect/>
          </a:stretch>
        </p:blipFill>
        <p:spPr>
          <a:xfrm>
            <a:off x="7534275" y="3526632"/>
            <a:ext cx="4433887" cy="2495549"/>
          </a:xfrm>
          <a:prstGeom prst="rect">
            <a:avLst/>
          </a:prstGeom>
        </p:spPr>
      </p:pic>
    </p:spTree>
    <p:extLst>
      <p:ext uri="{BB962C8B-B14F-4D97-AF65-F5344CB8AC3E}">
        <p14:creationId xmlns:p14="http://schemas.microsoft.com/office/powerpoint/2010/main" val="2933531995"/>
      </p:ext>
    </p:extLst>
  </p:cSld>
  <p:clrMapOvr>
    <a:masterClrMapping/>
  </p:clrMapOvr>
</p:sld>
</file>

<file path=ppt/theme/theme1.xml><?xml version="1.0" encoding="utf-8"?>
<a:theme xmlns:a="http://schemas.openxmlformats.org/drawingml/2006/main" name="Event Styling">
  <a:themeElements>
    <a:clrScheme name="Codeplay Color Theme">
      <a:dk1>
        <a:srgbClr val="0C0C0C"/>
      </a:dk1>
      <a:lt1>
        <a:sysClr val="window" lastClr="FFFFFF"/>
      </a:lt1>
      <a:dk2>
        <a:srgbClr val="000000"/>
      </a:dk2>
      <a:lt2>
        <a:srgbClr val="F8F8F8"/>
      </a:lt2>
      <a:accent1>
        <a:srgbClr val="6DAA2D"/>
      </a:accent1>
      <a:accent2>
        <a:srgbClr val="00B0F0"/>
      </a:accent2>
      <a:accent3>
        <a:srgbClr val="7F7F7F"/>
      </a:accent3>
      <a:accent4>
        <a:srgbClr val="FF3333"/>
      </a:accent4>
      <a:accent5>
        <a:srgbClr val="FFC000"/>
      </a:accent5>
      <a:accent6>
        <a:srgbClr val="242424"/>
      </a:accent6>
      <a:hlink>
        <a:srgbClr val="5F5F5F"/>
      </a:hlink>
      <a:folHlink>
        <a:srgbClr val="919191"/>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68B2F139-80EC-4827-BFD3-D8CB781C8EEA}" vid="{0015C672-6C8B-4B92-8497-C9FE0A531276}"/>
    </a:ext>
  </a:extLst>
</a:theme>
</file>

<file path=ppt/theme/theme2.xml><?xml version="1.0" encoding="utf-8"?>
<a:theme xmlns:a="http://schemas.openxmlformats.org/drawingml/2006/main" name="Confidential Styling">
  <a:themeElements>
    <a:clrScheme name="Codeplay Color Theme">
      <a:dk1>
        <a:srgbClr val="0C0C0C"/>
      </a:dk1>
      <a:lt1>
        <a:sysClr val="window" lastClr="FFFFFF"/>
      </a:lt1>
      <a:dk2>
        <a:srgbClr val="000000"/>
      </a:dk2>
      <a:lt2>
        <a:srgbClr val="F8F8F8"/>
      </a:lt2>
      <a:accent1>
        <a:srgbClr val="6DAA2D"/>
      </a:accent1>
      <a:accent2>
        <a:srgbClr val="00B0F0"/>
      </a:accent2>
      <a:accent3>
        <a:srgbClr val="7F7F7F"/>
      </a:accent3>
      <a:accent4>
        <a:srgbClr val="FF3333"/>
      </a:accent4>
      <a:accent5>
        <a:srgbClr val="FFC000"/>
      </a:accent5>
      <a:accent6>
        <a:srgbClr val="242424"/>
      </a:accent6>
      <a:hlink>
        <a:srgbClr val="5F5F5F"/>
      </a:hlink>
      <a:folHlink>
        <a:srgbClr val="919191"/>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68B2F139-80EC-4827-BFD3-D8CB781C8EEA}" vid="{1BA34061-C405-4B2B-8105-BEE1B6332E5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Useage xmlns="a65aada9-6c2f-40e8-9031-afae87d7af41" xsi:nil="true"/>
    <_dlc_DocId xmlns="2582df3a-0e95-4c2a-9bb5-a98401a68dc8">35FDUEPU57QF-1309999093-169</_dlc_DocId>
    <_dlc_DocIdUrl xmlns="2582df3a-0e95-4c2a-9bb5-a98401a68dc8">
      <Url>https://codeplay.sharepoint.com/sites/intranet/_layouts/15/DocIdRedir.aspx?ID=35FDUEPU57QF-1309999093-169</Url>
      <Description>35FDUEPU57QF-1309999093-169</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1DFB74A1865C0429D345268AC5663DE" ma:contentTypeVersion="12" ma:contentTypeDescription="Create a new document." ma:contentTypeScope="" ma:versionID="943b2e26bfd50dc7b77963026a188be4">
  <xsd:schema xmlns:xsd="http://www.w3.org/2001/XMLSchema" xmlns:xs="http://www.w3.org/2001/XMLSchema" xmlns:p="http://schemas.microsoft.com/office/2006/metadata/properties" xmlns:ns2="a65aada9-6c2f-40e8-9031-afae87d7af41" xmlns:ns3="2582df3a-0e95-4c2a-9bb5-a98401a68dc8" targetNamespace="http://schemas.microsoft.com/office/2006/metadata/properties" ma:root="true" ma:fieldsID="0e918a2cb1ca8a7f316c9dc6aa30188b" ns2:_="" ns3:_="">
    <xsd:import namespace="a65aada9-6c2f-40e8-9031-afae87d7af41"/>
    <xsd:import namespace="2582df3a-0e95-4c2a-9bb5-a98401a68d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3:_dlc_DocId" minOccurs="0"/>
                <xsd:element ref="ns3:_dlc_DocIdUrl" minOccurs="0"/>
                <xsd:element ref="ns3:_dlc_DocIdPersistId" minOccurs="0"/>
                <xsd:element ref="ns3:SharedWithUsers" minOccurs="0"/>
                <xsd:element ref="ns3:SharedWithDetails" minOccurs="0"/>
                <xsd:element ref="ns2:Useage"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5aada9-6c2f-40e8-9031-afae87d7af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Useage" ma:index="16" nillable="true" ma:displayName="Useage" ma:format="Dropdown" ma:internalName="Useage">
      <xsd:simpleType>
        <xsd:restriction base="dms:Note">
          <xsd:maxLength value="255"/>
        </xsd:restrictio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82df3a-0e95-4c2a-9bb5-a98401a68dc8"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BDDC95BA-491C-4E84-A487-E8D9CBFCD458}">
  <ds:schemaRefs>
    <ds:schemaRef ds:uri="2582df3a-0e95-4c2a-9bb5-a98401a68dc8"/>
    <ds:schemaRef ds:uri="a65aada9-6c2f-40e8-9031-afae87d7af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1CDE4C9-BC5D-4EE9-824F-58FAA3988070}">
  <ds:schemaRefs>
    <ds:schemaRef ds:uri="http://schemas.microsoft.com/sharepoint/v3/contenttype/forms"/>
  </ds:schemaRefs>
</ds:datastoreItem>
</file>

<file path=customXml/itemProps3.xml><?xml version="1.0" encoding="utf-8"?>
<ds:datastoreItem xmlns:ds="http://schemas.openxmlformats.org/officeDocument/2006/customXml" ds:itemID="{7DC003C5-E916-4DD9-98AD-2996EBE0AC5D}">
  <ds:schemaRefs>
    <ds:schemaRef ds:uri="2582df3a-0e95-4c2a-9bb5-a98401a68dc8"/>
    <ds:schemaRef ds:uri="a65aada9-6c2f-40e8-9031-afae87d7af4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B556CD30-037F-49EE-ABD0-C8B8B1A0253D}">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Presentation-1</Template>
  <Application>Microsoft Office PowerPoint</Application>
  <PresentationFormat>Widescreen</PresentationFormat>
  <Slides>26</Slides>
  <Notes>5</Notes>
  <HiddenSlides>0</HiddenSlide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Event Styling</vt:lpstr>
      <vt:lpstr>Confidential Styling</vt:lpstr>
      <vt:lpstr>PowerPoint Presentation</vt:lpstr>
      <vt:lpstr>PowerPoint Presentation</vt:lpstr>
      <vt:lpstr>PowerPoint Presentation</vt:lpstr>
      <vt:lpstr>Migrating from CUDA to SYCL</vt:lpstr>
      <vt:lpstr>oneAPI and SYCL</vt:lpstr>
      <vt:lpstr>Why Migrate from CUDA to SYCL?</vt:lpstr>
      <vt:lpstr>SYCL on the Fastest Supercomputers</vt:lpstr>
      <vt:lpstr>Overview</vt:lpstr>
      <vt:lpstr>N-Body</vt:lpstr>
      <vt:lpstr>N-Body</vt:lpstr>
      <vt:lpstr>N-Body</vt:lpstr>
      <vt:lpstr>Intel DPC++ Compatibility Tool (DPCT)</vt:lpstr>
      <vt:lpstr>DPCT output</vt:lpstr>
      <vt:lpstr>DPCT output: Error Handling</vt:lpstr>
      <vt:lpstr>Error codes vs Exceptions</vt:lpstr>
      <vt:lpstr>DPCT output</vt:lpstr>
      <vt:lpstr>PowerPoint Presentation</vt:lpstr>
      <vt:lpstr>DPCT output</vt:lpstr>
      <vt:lpstr>Helper Headers</vt:lpstr>
      <vt:lpstr>Performance</vt:lpstr>
      <vt:lpstr>Performance</vt:lpstr>
      <vt:lpstr>Performance Tips</vt:lpstr>
      <vt:lpstr>DPCT caveats</vt:lpstr>
      <vt:lpstr>SYCLomatic</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Morag Frazer</dc:creator>
  <cp:revision>36</cp:revision>
  <cp:lastPrinted>2015-09-30T13:29:51Z</cp:lastPrinted>
  <dcterms:created xsi:type="dcterms:W3CDTF">2021-04-06T08:04:42Z</dcterms:created>
  <dcterms:modified xsi:type="dcterms:W3CDTF">2022-06-08T12:18:40Z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0x01010081DFB74A1865C0429D345268AC5663DE</vt:lpwstr>
  </property>
  <property fmtid="{D5CDD505-2E9C-101B-9397-08002B2CF9AE}" pid="3" name="_dlc_DocIdItemGuid">
    <vt:lpwstr>13fbfcd0-f790-4e8b-8ae0-149101aa32ff</vt:lpwstr>
  </property>
</Properties>
</file>