
<file path=[Content_Types].xml><?xml version="1.0" encoding="utf-8"?>
<Types xmlns="http://schemas.openxmlformats.org/package/2006/content-types">
  <Default Extension="emf" ContentType="image/x-emf"/>
  <Default Extension="gif" ContentType="image/gi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6"/>
  </p:notesMasterIdLst>
  <p:handoutMasterIdLst>
    <p:handoutMasterId r:id="rId7"/>
  </p:handoutMasterIdLst>
  <p:sldIdLst>
    <p:sldId id="257" r:id="rId2"/>
    <p:sldId id="265" r:id="rId3"/>
    <p:sldId id="269" r:id="rId4"/>
    <p:sldId id="270" r:id="rId5"/>
  </p:sldIdLst>
  <p:sldSz cx="12192000" cy="6858000"/>
  <p:notesSz cx="6797675" cy="9928225"/>
  <p:defaultTextStyle>
    <a:defPPr>
      <a:defRPr lang="el-G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BD2E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51" autoAdjust="0"/>
    <p:restoredTop sz="94660"/>
  </p:normalViewPr>
  <p:slideViewPr>
    <p:cSldViewPr snapToGrid="0">
      <p:cViewPr varScale="1">
        <p:scale>
          <a:sx n="108" d="100"/>
          <a:sy n="108" d="100"/>
        </p:scale>
        <p:origin x="144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75324CF-3BA3-4821-864C-BDBD0FFE0EC4}" type="datetimeFigureOut">
              <a:rPr lang="el-GR" smtClean="0"/>
              <a:t>27/9/2021</a:t>
            </a:fld>
            <a:endParaRPr lang="el-G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EC4045-1EE9-444C-9B29-26A267D4097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3180419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813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4BD3EF6-B980-46B7-B9AE-B1D4262AC989}" type="datetimeFigureOut">
              <a:rPr lang="el-GR" smtClean="0"/>
              <a:t>27/9/2021</a:t>
            </a:fld>
            <a:endParaRPr lang="el-GR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22275" y="1241425"/>
            <a:ext cx="5953125" cy="3349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l-GR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77958"/>
            <a:ext cx="5438140" cy="3909239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813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FDCDC77-6A9D-40F1-81C4-1E33F4601CDD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7582822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FDCDC77-6A9D-40F1-81C4-1E33F4601CDD}" type="slidenum">
              <a:rPr lang="el-GR" smtClean="0"/>
              <a:t>1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0814124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06122616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354533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7458398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41942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63978959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11662078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8838284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6129193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44548208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236415737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l-G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6826152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l-G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l-G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l-GR"/>
              <a:t>10/2/2020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/>
              <a:t>NM_UoI</a:t>
            </a:r>
            <a:endParaRPr lang="el-G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44B3A55-1CC8-4CC7-83B4-BF503F23B8E2}" type="slidenum">
              <a:rPr lang="el-GR" smtClean="0"/>
              <a:t>‹#›</a:t>
            </a:fld>
            <a:endParaRPr lang="el-GR"/>
          </a:p>
        </p:txBody>
      </p:sp>
    </p:spTree>
    <p:extLst>
      <p:ext uri="{BB962C8B-B14F-4D97-AF65-F5344CB8AC3E}">
        <p14:creationId xmlns:p14="http://schemas.microsoft.com/office/powerpoint/2010/main" val="42037331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l-G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emf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" name="Straight Connector 2"/>
          <p:cNvCxnSpPr/>
          <p:nvPr/>
        </p:nvCxnSpPr>
        <p:spPr>
          <a:xfrm flipV="1">
            <a:off x="0" y="4657458"/>
            <a:ext cx="12066662" cy="854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extBox 3"/>
          <p:cNvSpPr txBox="1"/>
          <p:nvPr/>
        </p:nvSpPr>
        <p:spPr>
          <a:xfrm>
            <a:off x="334834" y="4126182"/>
            <a:ext cx="690663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Progress</a:t>
            </a:r>
            <a:r>
              <a:rPr lang="en-US" sz="1800" spc="-4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of</a:t>
            </a:r>
            <a:r>
              <a:rPr lang="en-US" sz="1800" spc="-3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spc="5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reek</a:t>
            </a:r>
            <a:r>
              <a:rPr lang="en-US" sz="1800" spc="-4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ILO</a:t>
            </a:r>
            <a:r>
              <a:rPr lang="en-US" sz="1800" spc="-3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activities</a:t>
            </a:r>
          </a:p>
          <a:p>
            <a:endParaRPr lang="en-US" dirty="0"/>
          </a:p>
          <a:p>
            <a:r>
              <a:rPr lang="en-US" dirty="0"/>
              <a:t>24</a:t>
            </a:r>
            <a:r>
              <a:rPr lang="en-US" baseline="30000" dirty="0"/>
              <a:t>th</a:t>
            </a:r>
            <a:r>
              <a:rPr lang="en-US" dirty="0"/>
              <a:t> CERN-GREEK WG, CERN 27.09.2021</a:t>
            </a:r>
          </a:p>
          <a:p>
            <a:r>
              <a:rPr lang="en-US" dirty="0"/>
              <a:t>N. </a:t>
            </a:r>
            <a:r>
              <a:rPr lang="en-US" dirty="0" err="1"/>
              <a:t>Manthos</a:t>
            </a:r>
            <a:r>
              <a:rPr lang="en-US" dirty="0"/>
              <a:t>, Greek ILO</a:t>
            </a:r>
            <a:endParaRPr lang="el-GR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 dirty="0"/>
              <a:t>10/2/2020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1</a:t>
            </a:fld>
            <a:endParaRPr lang="el-GR"/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50434" y="5013068"/>
            <a:ext cx="1006732" cy="1006732"/>
          </a:xfrm>
          <a:prstGeom prst="rect">
            <a:avLst/>
          </a:prstGeom>
        </p:spPr>
      </p:pic>
      <p:pic>
        <p:nvPicPr>
          <p:cNvPr id="12" name="Picture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240" y="72390"/>
            <a:ext cx="1613144" cy="91579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438384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  <a:endParaRPr lang="el-GR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310000" y="6187643"/>
            <a:ext cx="4114800" cy="365125"/>
          </a:xfrm>
        </p:spPr>
        <p:txBody>
          <a:bodyPr/>
          <a:lstStyle/>
          <a:p>
            <a:r>
              <a:rPr lang="en-US" dirty="0"/>
              <a:t>NM_UoI</a:t>
            </a:r>
            <a:endParaRPr lang="el-GR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2</a:t>
            </a:fld>
            <a:endParaRPr lang="el-GR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0" y="401652"/>
            <a:ext cx="12066662" cy="854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0916" y="32320"/>
            <a:ext cx="985330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Industrial Return to Greece (CHF</a:t>
            </a:r>
            <a:r>
              <a:rPr lang="en-US" dirty="0">
                <a:solidFill>
                  <a:srgbClr val="7030A0"/>
                </a:solidFill>
              </a:rPr>
              <a:t>). YTQ3 FOR 2021.</a:t>
            </a:r>
            <a:endParaRPr lang="el-GR" b="1" dirty="0">
              <a:solidFill>
                <a:srgbClr val="7030A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46187" y="2508575"/>
            <a:ext cx="10907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/>
              <a:t>201</a:t>
            </a:r>
            <a:r>
              <a:rPr lang="en-US" sz="1400" b="1" dirty="0"/>
              <a:t>9</a:t>
            </a:r>
            <a:r>
              <a:rPr lang="el-GR" sz="1400" b="1" dirty="0"/>
              <a:t> : </a:t>
            </a:r>
            <a:r>
              <a:rPr lang="el-GR" sz="1400" b="1" dirty="0">
                <a:solidFill>
                  <a:schemeClr val="accent2">
                    <a:lumMod val="50000"/>
                  </a:schemeClr>
                </a:solidFill>
              </a:rPr>
              <a:t>1 1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71</a:t>
            </a:r>
            <a:r>
              <a:rPr lang="el-GR" sz="1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420 100</a:t>
            </a:r>
            <a:r>
              <a:rPr lang="en-US" sz="1400" b="1" dirty="0"/>
              <a:t>, </a:t>
            </a:r>
            <a:r>
              <a:rPr lang="en-US" sz="1400" b="1" dirty="0">
                <a:solidFill>
                  <a:srgbClr val="0070C0"/>
                </a:solidFill>
              </a:rPr>
              <a:t>12 453 650 (1.06%)    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261 610 000, 167 528 000                      </a:t>
            </a:r>
            <a:r>
              <a:rPr lang="en-US" sz="1400" b="1" dirty="0">
                <a:solidFill>
                  <a:srgbClr val="00B0F0"/>
                </a:solidFill>
              </a:rPr>
              <a:t>2 793 000,             449 000                </a:t>
            </a:r>
            <a:r>
              <a:rPr lang="en-US" sz="1400" b="1" dirty="0">
                <a:solidFill>
                  <a:srgbClr val="002060"/>
                </a:solidFill>
              </a:rPr>
              <a:t>IRC 1</a:t>
            </a:r>
            <a:r>
              <a:rPr lang="el-GR" sz="1400" b="1" dirty="0">
                <a:solidFill>
                  <a:srgbClr val="002060"/>
                </a:solidFill>
              </a:rPr>
              <a:t>      </a:t>
            </a:r>
            <a:r>
              <a:rPr lang="en-US" sz="1400" b="1" dirty="0">
                <a:solidFill>
                  <a:srgbClr val="002060"/>
                </a:solidFill>
              </a:rPr>
              <a:t> </a:t>
            </a:r>
            <a:r>
              <a:rPr lang="en-US" sz="1400" b="1" dirty="0">
                <a:solidFill>
                  <a:srgbClr val="009E47"/>
                </a:solidFill>
              </a:rPr>
              <a:t>(1),  0.25(0.4)</a:t>
            </a:r>
            <a:endParaRPr lang="el-GR" sz="1400" b="1" dirty="0">
              <a:solidFill>
                <a:srgbClr val="00B05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31015" y="2721200"/>
            <a:ext cx="1090761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/>
              <a:t>2018 :</a:t>
            </a:r>
            <a:r>
              <a:rPr lang="en-US" sz="1400" b="1" dirty="0"/>
              <a:t> </a:t>
            </a:r>
            <a:r>
              <a:rPr lang="el-GR" sz="1400" b="1" dirty="0">
                <a:solidFill>
                  <a:schemeClr val="accent2">
                    <a:lumMod val="50000"/>
                  </a:schemeClr>
                </a:solidFill>
              </a:rPr>
              <a:t>1 148 237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 250</a:t>
            </a:r>
            <a:r>
              <a:rPr lang="en-US" sz="1400" b="1" dirty="0"/>
              <a:t>, </a:t>
            </a:r>
            <a:r>
              <a:rPr lang="en-US" sz="1400" b="1" dirty="0">
                <a:solidFill>
                  <a:srgbClr val="0070C0"/>
                </a:solidFill>
              </a:rPr>
              <a:t>12 567 300 (1.09%)    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267 860 000, 146 760 000                      </a:t>
            </a:r>
            <a:r>
              <a:rPr lang="en-US" sz="1400" b="1" dirty="0">
                <a:solidFill>
                  <a:srgbClr val="00B0F0"/>
                </a:solidFill>
              </a:rPr>
              <a:t>1 973 013,             487 000                 IRC 0.67 </a:t>
            </a:r>
            <a:r>
              <a:rPr lang="en-US" sz="1400" b="1" dirty="0">
                <a:solidFill>
                  <a:srgbClr val="009E47"/>
                </a:solidFill>
              </a:rPr>
              <a:t>(1)</a:t>
            </a:r>
            <a:r>
              <a:rPr lang="en-US" sz="1400" b="1" dirty="0">
                <a:solidFill>
                  <a:srgbClr val="00B0F0"/>
                </a:solidFill>
              </a:rPr>
              <a:t>, 0.3</a:t>
            </a:r>
            <a:r>
              <a:rPr lang="el-GR" sz="1400" b="1" dirty="0">
                <a:solidFill>
                  <a:srgbClr val="00B0F0"/>
                </a:solidFill>
              </a:rPr>
              <a:t>0</a:t>
            </a:r>
            <a:r>
              <a:rPr lang="en-US" sz="1400" b="1" dirty="0">
                <a:solidFill>
                  <a:srgbClr val="00B0F0"/>
                </a:solidFill>
              </a:rPr>
              <a:t> </a:t>
            </a:r>
            <a:r>
              <a:rPr lang="en-US" sz="1400" b="1" dirty="0">
                <a:solidFill>
                  <a:srgbClr val="00B050"/>
                </a:solidFill>
              </a:rPr>
              <a:t>(0.4) </a:t>
            </a:r>
            <a:endParaRPr lang="el-GR" sz="1400" b="1" dirty="0">
              <a:solidFill>
                <a:srgbClr val="00B050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 rotWithShape="1">
          <a:blip r:embed="rId2"/>
          <a:srcRect t="87317" r="27005"/>
          <a:stretch/>
        </p:blipFill>
        <p:spPr>
          <a:xfrm>
            <a:off x="3683726" y="4676096"/>
            <a:ext cx="3543598" cy="433480"/>
          </a:xfrm>
          <a:prstGeom prst="rect">
            <a:avLst/>
          </a:prstGeom>
        </p:spPr>
      </p:pic>
      <p:sp>
        <p:nvSpPr>
          <p:cNvPr id="85" name="TextBox 84"/>
          <p:cNvSpPr txBox="1"/>
          <p:nvPr/>
        </p:nvSpPr>
        <p:spPr>
          <a:xfrm>
            <a:off x="1364921" y="955317"/>
            <a:ext cx="2403023" cy="421270"/>
          </a:xfrm>
          <a:prstGeom prst="rect">
            <a:avLst/>
          </a:prstGeom>
          <a:solidFill>
            <a:srgbClr val="F5F5F5"/>
          </a:solidFill>
        </p:spPr>
        <p:txBody>
          <a:bodyPr wrap="squar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b="0" i="0" u="none" strike="noStrike" dirty="0">
                <a:solidFill>
                  <a:srgbClr val="333333"/>
                </a:solidFill>
                <a:latin typeface="Calibri"/>
              </a:rPr>
              <a:t>Contributions (CHF)</a:t>
            </a:r>
          </a:p>
        </p:txBody>
      </p:sp>
      <p:sp>
        <p:nvSpPr>
          <p:cNvPr id="114" name="TextBox 113"/>
          <p:cNvSpPr txBox="1"/>
          <p:nvPr/>
        </p:nvSpPr>
        <p:spPr>
          <a:xfrm>
            <a:off x="3911203" y="996624"/>
            <a:ext cx="2932726" cy="636714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1600" b="0" i="0" u="none" strike="noStrike" dirty="0">
                <a:solidFill>
                  <a:srgbClr val="333333"/>
                </a:solidFill>
                <a:latin typeface="Calibri"/>
              </a:rPr>
              <a:t>Expenditures</a:t>
            </a:r>
            <a:r>
              <a:rPr lang="en-US" sz="1600" b="0" i="0" u="none" strike="noStrike" dirty="0">
                <a:solidFill>
                  <a:srgbClr val="333333"/>
                </a:solidFill>
                <a:latin typeface="Calibri"/>
              </a:rPr>
              <a:t> (supplies, Services)</a:t>
            </a:r>
          </a:p>
          <a:p>
            <a:pPr marL="0" marR="0" lvl="0" indent="0" algn="l" fontAlgn="base"/>
            <a:r>
              <a:rPr sz="1600" b="0" i="0" u="none" strike="noStrike" dirty="0">
                <a:solidFill>
                  <a:srgbClr val="333333"/>
                </a:solidFill>
                <a:latin typeface="Calibri"/>
              </a:rPr>
              <a:t>(All countries totals, CHF)</a:t>
            </a:r>
          </a:p>
        </p:txBody>
      </p:sp>
      <p:sp>
        <p:nvSpPr>
          <p:cNvPr id="136" name="TextBox 135"/>
          <p:cNvSpPr txBox="1"/>
          <p:nvPr/>
        </p:nvSpPr>
        <p:spPr>
          <a:xfrm>
            <a:off x="6979235" y="972700"/>
            <a:ext cx="1364668" cy="636714"/>
          </a:xfrm>
          <a:prstGeom prst="rect">
            <a:avLst/>
          </a:prstGeom>
          <a:solidFill>
            <a:srgbClr val="F5F5F5"/>
          </a:solidFill>
        </p:spPr>
        <p:txBody>
          <a:bodyPr wrap="none" lIns="107156" tIns="71438" rIns="107156" bIns="71438" rtlCol="0">
            <a:spAutoFit/>
          </a:bodyPr>
          <a:lstStyle/>
          <a:p>
            <a:pPr marL="0" marR="0" lvl="0" indent="0" algn="l" fontAlgn="base"/>
            <a:r>
              <a:rPr sz="1600" b="0" i="0" u="none" strike="noStrike" dirty="0">
                <a:solidFill>
                  <a:srgbClr val="333333"/>
                </a:solidFill>
                <a:latin typeface="Calibri"/>
              </a:rPr>
              <a:t>Expenditures </a:t>
            </a:r>
            <a:endParaRPr lang="en-US" sz="1600" b="0" i="0" u="none" strike="noStrike" dirty="0">
              <a:solidFill>
                <a:srgbClr val="333333"/>
              </a:solidFill>
              <a:latin typeface="Calibri"/>
            </a:endParaRPr>
          </a:p>
          <a:p>
            <a:pPr marL="0" marR="0" lvl="0" indent="0" algn="l" fontAlgn="base"/>
            <a:r>
              <a:rPr sz="1600" b="0" i="0" u="none" strike="noStrike" dirty="0">
                <a:solidFill>
                  <a:srgbClr val="333333"/>
                </a:solidFill>
                <a:latin typeface="Calibri"/>
              </a:rPr>
              <a:t>(Greece, CHF)</a:t>
            </a:r>
          </a:p>
        </p:txBody>
      </p:sp>
      <p:pic>
        <p:nvPicPr>
          <p:cNvPr id="160" name="Picture 159"/>
          <p:cNvPicPr>
            <a:picLocks noChangeAspect="1"/>
          </p:cNvPicPr>
          <p:nvPr/>
        </p:nvPicPr>
        <p:blipFill rotWithShape="1">
          <a:blip r:embed="rId2"/>
          <a:srcRect l="1364" t="88118" r="92182" b="1882"/>
          <a:stretch/>
        </p:blipFill>
        <p:spPr>
          <a:xfrm>
            <a:off x="1787409" y="1426133"/>
            <a:ext cx="422391" cy="500245"/>
          </a:xfrm>
          <a:prstGeom prst="rect">
            <a:avLst/>
          </a:prstGeom>
        </p:spPr>
      </p:pic>
      <p:pic>
        <p:nvPicPr>
          <p:cNvPr id="164" name="Picture 163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9" t="47223" r="51296" b="41527"/>
          <a:stretch/>
        </p:blipFill>
        <p:spPr>
          <a:xfrm>
            <a:off x="8131693" y="1516971"/>
            <a:ext cx="552880" cy="457493"/>
          </a:xfrm>
          <a:prstGeom prst="rect">
            <a:avLst/>
          </a:prstGeom>
        </p:spPr>
      </p:pic>
      <p:pic>
        <p:nvPicPr>
          <p:cNvPr id="165" name="Picture 16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9" t="47223" r="51296" b="41527"/>
          <a:stretch/>
        </p:blipFill>
        <p:spPr>
          <a:xfrm>
            <a:off x="5139169" y="3466116"/>
            <a:ext cx="821715" cy="67994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35582" y="1756480"/>
            <a:ext cx="2377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63" name="TextBox 162"/>
          <p:cNvSpPr txBox="1"/>
          <p:nvPr/>
        </p:nvSpPr>
        <p:spPr>
          <a:xfrm>
            <a:off x="4056343" y="1785179"/>
            <a:ext cx="419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II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68" name="TextBox 167"/>
          <p:cNvSpPr txBox="1"/>
          <p:nvPr/>
        </p:nvSpPr>
        <p:spPr>
          <a:xfrm>
            <a:off x="6620084" y="1749366"/>
            <a:ext cx="41914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III</a:t>
            </a:r>
            <a:endParaRPr lang="el-GR" dirty="0">
              <a:solidFill>
                <a:srgbClr val="FF0000"/>
              </a:solidFill>
            </a:endParaRPr>
          </a:p>
        </p:txBody>
      </p:sp>
      <p:sp>
        <p:nvSpPr>
          <p:cNvPr id="169" name="TextBox 168"/>
          <p:cNvSpPr txBox="1"/>
          <p:nvPr/>
        </p:nvSpPr>
        <p:spPr>
          <a:xfrm>
            <a:off x="2419450" y="487394"/>
            <a:ext cx="723255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>
                <a:solidFill>
                  <a:srgbClr val="002060"/>
                </a:solidFill>
              </a:rPr>
              <a:t>IRC=</a:t>
            </a:r>
            <a:r>
              <a:rPr lang="en-US" sz="2400" dirty="0">
                <a:solidFill>
                  <a:srgbClr val="FF0000"/>
                </a:solidFill>
              </a:rPr>
              <a:t>(III/II)/I</a:t>
            </a:r>
            <a:r>
              <a:rPr lang="en-US" sz="2400" dirty="0">
                <a:solidFill>
                  <a:srgbClr val="002060"/>
                </a:solidFill>
              </a:rPr>
              <a:t>= </a:t>
            </a:r>
            <a:r>
              <a:rPr lang="en-US" sz="2400" dirty="0">
                <a:solidFill>
                  <a:srgbClr val="002060"/>
                </a:solidFill>
                <a:highlight>
                  <a:srgbClr val="FFFF00"/>
                </a:highlight>
              </a:rPr>
              <a:t>2019:</a:t>
            </a:r>
            <a:r>
              <a:rPr lang="en-US" sz="2400" dirty="0">
                <a:solidFill>
                  <a:srgbClr val="002060"/>
                </a:solidFill>
              </a:rPr>
              <a:t> (2793/261610)*100/(1.06)=1</a:t>
            </a:r>
            <a:endParaRPr lang="el-GR" sz="2400" dirty="0">
              <a:solidFill>
                <a:srgbClr val="002060"/>
              </a:solidFill>
            </a:endParaRPr>
          </a:p>
        </p:txBody>
      </p:sp>
      <p:pic>
        <p:nvPicPr>
          <p:cNvPr id="170" name="Picture 169"/>
          <p:cNvPicPr>
            <a:picLocks noChangeAspect="1"/>
          </p:cNvPicPr>
          <p:nvPr/>
        </p:nvPicPr>
        <p:blipFill rotWithShape="1">
          <a:blip r:embed="rId2"/>
          <a:srcRect l="1364" t="88118" r="92182" b="1882"/>
          <a:stretch/>
        </p:blipFill>
        <p:spPr>
          <a:xfrm>
            <a:off x="4821543" y="1503901"/>
            <a:ext cx="455785" cy="539794"/>
          </a:xfrm>
          <a:prstGeom prst="rect">
            <a:avLst/>
          </a:prstGeom>
        </p:spPr>
      </p:pic>
      <p:pic>
        <p:nvPicPr>
          <p:cNvPr id="171" name="Picture 170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8519" t="47223" r="51296" b="41527"/>
          <a:stretch/>
        </p:blipFill>
        <p:spPr>
          <a:xfrm>
            <a:off x="2747450" y="1503900"/>
            <a:ext cx="552880" cy="457493"/>
          </a:xfrm>
          <a:prstGeom prst="rect">
            <a:avLst/>
          </a:prstGeom>
        </p:spPr>
      </p:pic>
      <p:sp>
        <p:nvSpPr>
          <p:cNvPr id="166" name="TextBox 165">
            <a:extLst>
              <a:ext uri="{FF2B5EF4-FFF2-40B4-BE49-F238E27FC236}">
                <a16:creationId xmlns:a16="http://schemas.microsoft.com/office/drawing/2014/main" id="{B544C30F-36D2-45B0-A3EC-9D5FD21A00A1}"/>
              </a:ext>
            </a:extLst>
          </p:cNvPr>
          <p:cNvSpPr txBox="1"/>
          <p:nvPr/>
        </p:nvSpPr>
        <p:spPr>
          <a:xfrm>
            <a:off x="446186" y="2362475"/>
            <a:ext cx="10287923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/>
              <a:t>20</a:t>
            </a:r>
            <a:r>
              <a:rPr lang="en-US" sz="1400" b="1" dirty="0"/>
              <a:t>20</a:t>
            </a:r>
            <a:r>
              <a:rPr lang="el-GR" sz="1400" b="1" dirty="0"/>
              <a:t> : </a:t>
            </a:r>
            <a:r>
              <a:rPr lang="el-GR" sz="1400" b="1" dirty="0">
                <a:solidFill>
                  <a:schemeClr val="accent2">
                    <a:lumMod val="50000"/>
                  </a:schemeClr>
                </a:solidFill>
              </a:rPr>
              <a:t>1 1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68</a:t>
            </a:r>
            <a:r>
              <a:rPr lang="el-GR" sz="1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922 250</a:t>
            </a:r>
            <a:r>
              <a:rPr lang="en-US" sz="1400" b="1" dirty="0"/>
              <a:t>, </a:t>
            </a:r>
            <a:r>
              <a:rPr lang="en-US" sz="1400" b="1" dirty="0">
                <a:solidFill>
                  <a:srgbClr val="0070C0"/>
                </a:solidFill>
              </a:rPr>
              <a:t>12 308 750 (1.05%)    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207 407 000, 131 217 000                      </a:t>
            </a:r>
            <a:r>
              <a:rPr lang="en-US" sz="1400" b="1" dirty="0">
                <a:solidFill>
                  <a:srgbClr val="002060"/>
                </a:solidFill>
              </a:rPr>
              <a:t>1 544 000,             446 000                IRC 0.72 </a:t>
            </a:r>
            <a:r>
              <a:rPr lang="en-US" sz="1400" b="1" dirty="0">
                <a:solidFill>
                  <a:srgbClr val="009E47"/>
                </a:solidFill>
              </a:rPr>
              <a:t>(1),  0.33(0.4) </a:t>
            </a:r>
            <a:r>
              <a:rPr lang="en-US" sz="1400" b="1" dirty="0">
                <a:solidFill>
                  <a:srgbClr val="7030A0"/>
                </a:solidFill>
              </a:rPr>
              <a:t> </a:t>
            </a:r>
            <a:endParaRPr lang="el-GR" sz="1400" b="1" dirty="0">
              <a:solidFill>
                <a:srgbClr val="7030A0"/>
              </a:solidFill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F93C4F62-0F83-4E62-832D-B1E9E58E01AC}"/>
              </a:ext>
            </a:extLst>
          </p:cNvPr>
          <p:cNvSpPr txBox="1"/>
          <p:nvPr/>
        </p:nvSpPr>
        <p:spPr>
          <a:xfrm flipH="1">
            <a:off x="2704071" y="5164170"/>
            <a:ext cx="279120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Services  </a:t>
            </a:r>
            <a:r>
              <a:rPr lang="en-US" dirty="0" err="1"/>
              <a:t>Sypplies</a:t>
            </a:r>
            <a:r>
              <a:rPr lang="en-US" dirty="0"/>
              <a:t>    Teams</a:t>
            </a:r>
            <a:endParaRPr lang="el-GR" dirty="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2188BF8-745E-4D73-BEFE-0F76AB379B13}"/>
              </a:ext>
            </a:extLst>
          </p:cNvPr>
          <p:cNvSpPr txBox="1"/>
          <p:nvPr/>
        </p:nvSpPr>
        <p:spPr>
          <a:xfrm>
            <a:off x="9687511" y="5342145"/>
            <a:ext cx="260975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FFFF00"/>
                </a:highlight>
              </a:rPr>
              <a:t>Greek Top suppliers 2021</a:t>
            </a:r>
            <a:endParaRPr lang="en-US" dirty="0"/>
          </a:p>
          <a:p>
            <a:r>
              <a:rPr lang="en-US" dirty="0" err="1"/>
              <a:t>Kampakas</a:t>
            </a:r>
            <a:endParaRPr lang="en-US" dirty="0"/>
          </a:p>
          <a:p>
            <a:r>
              <a:rPr lang="en-US" dirty="0" err="1"/>
              <a:t>Morfi</a:t>
            </a:r>
            <a:r>
              <a:rPr lang="en-US" dirty="0"/>
              <a:t> molds</a:t>
            </a:r>
          </a:p>
          <a:p>
            <a:r>
              <a:rPr lang="en-US" dirty="0" err="1"/>
              <a:t>Eurotrade</a:t>
            </a:r>
            <a:endParaRPr lang="en-US" dirty="0"/>
          </a:p>
          <a:p>
            <a:r>
              <a:rPr lang="en-US" dirty="0" err="1"/>
              <a:t>Rentron</a:t>
            </a:r>
            <a:endParaRPr lang="en-US" dirty="0"/>
          </a:p>
          <a:p>
            <a:endParaRPr lang="el-GR" dirty="0"/>
          </a:p>
        </p:txBody>
      </p:sp>
      <p:sp>
        <p:nvSpPr>
          <p:cNvPr id="8" name="TextBox 7"/>
          <p:cNvSpPr txBox="1"/>
          <p:nvPr/>
        </p:nvSpPr>
        <p:spPr>
          <a:xfrm>
            <a:off x="1867805" y="5642917"/>
            <a:ext cx="662083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/>
              <a:t> </a:t>
            </a:r>
            <a:r>
              <a:rPr lang="en-US" sz="1600" b="1" dirty="0"/>
              <a:t>2020:     446 000 + 1 544 000 +     56 000 = 2 046 000/ 12 308 750  = ~ 17%</a:t>
            </a:r>
          </a:p>
          <a:p>
            <a:endParaRPr lang="en-US" sz="1600" b="1" dirty="0"/>
          </a:p>
          <a:p>
            <a:r>
              <a:rPr lang="en-US" sz="1600" b="1" dirty="0"/>
              <a:t> 2019:     449 000 + 2 793 000 +   161 000 = 3 403 000/ 12 453 650  = ~ 27%</a:t>
            </a:r>
          </a:p>
          <a:p>
            <a:r>
              <a:rPr lang="en-US" sz="1600" b="1" dirty="0"/>
              <a:t> 2018:     486 809 + 1 973 012 +   206 011 = 2 665 832/ 12 567 300  = ~ 21%</a:t>
            </a:r>
            <a:endParaRPr lang="el-GR" sz="1600" b="1" dirty="0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BD09416C-708E-4779-B1BB-0E0788EED5AB}"/>
              </a:ext>
            </a:extLst>
          </p:cNvPr>
          <p:cNvSpPr/>
          <p:nvPr/>
        </p:nvSpPr>
        <p:spPr>
          <a:xfrm>
            <a:off x="3683726" y="3643879"/>
            <a:ext cx="339634" cy="138849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B5A8A66F-0E94-4F76-BFB1-E0BE64158DC5}"/>
              </a:ext>
            </a:extLst>
          </p:cNvPr>
          <p:cNvSpPr txBox="1"/>
          <p:nvPr/>
        </p:nvSpPr>
        <p:spPr>
          <a:xfrm>
            <a:off x="0" y="1985855"/>
            <a:ext cx="11620476" cy="738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400" b="1" dirty="0"/>
              <a:t>20</a:t>
            </a:r>
            <a:r>
              <a:rPr lang="en-US" sz="1400" b="1" dirty="0"/>
              <a:t>21 YTQ3</a:t>
            </a:r>
            <a:r>
              <a:rPr lang="el-GR" sz="1400" b="1" dirty="0"/>
              <a:t> : </a:t>
            </a:r>
            <a:r>
              <a:rPr lang="el-GR" sz="1400" b="1" dirty="0">
                <a:solidFill>
                  <a:schemeClr val="accent2">
                    <a:lumMod val="50000"/>
                  </a:schemeClr>
                </a:solidFill>
              </a:rPr>
              <a:t>1 1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99</a:t>
            </a:r>
            <a:r>
              <a:rPr lang="el-GR" sz="1400" b="1" dirty="0">
                <a:solidFill>
                  <a:schemeClr val="accent2">
                    <a:lumMod val="50000"/>
                  </a:schemeClr>
                </a:solidFill>
              </a:rPr>
              <a:t>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321 000</a:t>
            </a:r>
            <a:r>
              <a:rPr lang="en-US" sz="1400" b="1" dirty="0"/>
              <a:t>, </a:t>
            </a:r>
            <a:r>
              <a:rPr lang="en-US" sz="1400" b="1" dirty="0">
                <a:solidFill>
                  <a:srgbClr val="0070C0"/>
                </a:solidFill>
              </a:rPr>
              <a:t>12 233 000 (1.02%)     </a:t>
            </a:r>
            <a:r>
              <a:rPr lang="en-US" sz="1400" b="1" dirty="0">
                <a:solidFill>
                  <a:schemeClr val="accent2">
                    <a:lumMod val="50000"/>
                  </a:schemeClr>
                </a:solidFill>
              </a:rPr>
              <a:t>302 391 000, 132 149 000                      </a:t>
            </a:r>
            <a:r>
              <a:rPr lang="en-US" sz="1400" b="1" dirty="0">
                <a:solidFill>
                  <a:srgbClr val="002060"/>
                </a:solidFill>
              </a:rPr>
              <a:t>    923 000,             462 000                IRC 0.3   </a:t>
            </a:r>
            <a:r>
              <a:rPr lang="en-US" sz="1400" b="1" dirty="0">
                <a:solidFill>
                  <a:srgbClr val="009E47"/>
                </a:solidFill>
              </a:rPr>
              <a:t>(1),  0.23(0.4)</a:t>
            </a:r>
          </a:p>
          <a:p>
            <a:r>
              <a:rPr lang="en-US" sz="1400" b="1" dirty="0"/>
              <a:t>2020  YTQ3:	</a:t>
            </a:r>
            <a:r>
              <a:rPr lang="en-US" sz="1400" b="1" dirty="0">
                <a:solidFill>
                  <a:srgbClr val="009E47"/>
                </a:solidFill>
              </a:rPr>
              <a:t>						</a:t>
            </a:r>
            <a:r>
              <a:rPr lang="en-US" sz="1400" b="1" dirty="0">
                <a:solidFill>
                  <a:srgbClr val="9BD2ED"/>
                </a:solidFill>
              </a:rPr>
              <a:t>1 538 000,             420 000                IRC 0.62 </a:t>
            </a:r>
            <a:r>
              <a:rPr lang="en-US" sz="1400" b="1" dirty="0">
                <a:solidFill>
                  <a:srgbClr val="009E47"/>
                </a:solidFill>
              </a:rPr>
              <a:t>(1),  0.29(0.4) 			</a:t>
            </a:r>
            <a:endParaRPr lang="el-GR" sz="1400" b="1" dirty="0">
              <a:solidFill>
                <a:srgbClr val="7030A0"/>
              </a:solidFill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4F195C88-1A31-4DDF-94D8-0E4102561E50}"/>
              </a:ext>
            </a:extLst>
          </p:cNvPr>
          <p:cNvSpPr txBox="1"/>
          <p:nvPr/>
        </p:nvSpPr>
        <p:spPr>
          <a:xfrm>
            <a:off x="1391244" y="5467661"/>
            <a:ext cx="6859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/>
              <a:t> </a:t>
            </a:r>
            <a:r>
              <a:rPr lang="en-US" sz="1600" b="1" dirty="0"/>
              <a:t>2021 YTQ3:     </a:t>
            </a:r>
            <a:r>
              <a:rPr lang="en-US" sz="1600" b="1" dirty="0">
                <a:solidFill>
                  <a:srgbClr val="FF0000"/>
                </a:solidFill>
              </a:rPr>
              <a:t>462 000 +    923 000 +     --------- = 1 385 000/ 12 233 000  = ~ 11%</a:t>
            </a:r>
            <a:endParaRPr lang="el-GR" sz="1600" b="1" dirty="0">
              <a:solidFill>
                <a:srgbClr val="FF0000"/>
              </a:solidFill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E175DAA-BF10-4955-8FCD-2C1FEC394B06}"/>
              </a:ext>
            </a:extLst>
          </p:cNvPr>
          <p:cNvSpPr txBox="1"/>
          <p:nvPr/>
        </p:nvSpPr>
        <p:spPr>
          <a:xfrm>
            <a:off x="8261548" y="5598046"/>
            <a:ext cx="143020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highlight>
                  <a:srgbClr val="00FF00"/>
                </a:highlight>
              </a:rPr>
              <a:t>Fair enough</a:t>
            </a:r>
          </a:p>
          <a:p>
            <a:r>
              <a:rPr lang="en-US" dirty="0">
                <a:highlight>
                  <a:srgbClr val="00FF00"/>
                </a:highlight>
              </a:rPr>
              <a:t>target ~35%</a:t>
            </a:r>
          </a:p>
          <a:p>
            <a:r>
              <a:rPr lang="en-US" dirty="0">
                <a:highlight>
                  <a:srgbClr val="00FF00"/>
                </a:highlight>
              </a:rPr>
              <a:t>i.e. ~ 4 MCHF</a:t>
            </a:r>
          </a:p>
        </p:txBody>
      </p:sp>
      <p:pic>
        <p:nvPicPr>
          <p:cNvPr id="35" name="IRSupplies">
            <a:extLst>
              <a:ext uri="{FF2B5EF4-FFF2-40B4-BE49-F238E27FC236}">
                <a16:creationId xmlns:a16="http://schemas.microsoft.com/office/drawing/2014/main" id="{A5371A43-F3CC-402E-B5E4-551C69A35EF0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74502" y="3122318"/>
            <a:ext cx="2886075" cy="1678781"/>
          </a:xfrm>
          <a:prstGeom prst="rect">
            <a:avLst/>
          </a:prstGeom>
        </p:spPr>
      </p:pic>
      <p:pic>
        <p:nvPicPr>
          <p:cNvPr id="36" name="IRServices">
            <a:extLst>
              <a:ext uri="{FF2B5EF4-FFF2-40B4-BE49-F238E27FC236}">
                <a16:creationId xmlns:a16="http://schemas.microsoft.com/office/drawing/2014/main" id="{6114D477-3B60-4725-813A-C4A79F7FDF6F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7356910" y="3224467"/>
            <a:ext cx="2886075" cy="1678781"/>
          </a:xfrm>
          <a:prstGeom prst="rect">
            <a:avLst/>
          </a:prstGeom>
        </p:spPr>
      </p:pic>
      <p:sp>
        <p:nvSpPr>
          <p:cNvPr id="37" name="TextBox 36">
            <a:extLst>
              <a:ext uri="{FF2B5EF4-FFF2-40B4-BE49-F238E27FC236}">
                <a16:creationId xmlns:a16="http://schemas.microsoft.com/office/drawing/2014/main" id="{E175B56A-019A-4BC7-95FC-5416BE1C1655}"/>
              </a:ext>
            </a:extLst>
          </p:cNvPr>
          <p:cNvSpPr txBox="1"/>
          <p:nvPr/>
        </p:nvSpPr>
        <p:spPr>
          <a:xfrm>
            <a:off x="1376586" y="5870476"/>
            <a:ext cx="685933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l-GR" sz="1600" b="1" dirty="0"/>
              <a:t> </a:t>
            </a:r>
            <a:r>
              <a:rPr lang="en-US" sz="1600" b="1" dirty="0"/>
              <a:t>2020 YTQ3:     420 000 + 1 538 000 +     56 000 = 2 014 000/ 12 </a:t>
            </a:r>
            <a:r>
              <a:rPr lang="el-GR" sz="1600" b="1" dirty="0"/>
              <a:t>308</a:t>
            </a:r>
            <a:r>
              <a:rPr lang="en-US" sz="1600" b="1" dirty="0"/>
              <a:t> </a:t>
            </a:r>
            <a:r>
              <a:rPr lang="el-GR" sz="1600" b="1" dirty="0"/>
              <a:t>750</a:t>
            </a:r>
            <a:r>
              <a:rPr lang="en-US" sz="1600" b="1" dirty="0"/>
              <a:t>  = ~ 16%</a:t>
            </a:r>
            <a:endParaRPr lang="el-GR" sz="16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BBC3D466-96CB-4061-9A4D-29FC5F7F7EC6}"/>
              </a:ext>
            </a:extLst>
          </p:cNvPr>
          <p:cNvSpPr txBox="1"/>
          <p:nvPr/>
        </p:nvSpPr>
        <p:spPr>
          <a:xfrm>
            <a:off x="9624822" y="736654"/>
            <a:ext cx="2341705" cy="1200329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/>
              <a:t>Poorly : 0.3&lt;IRC&lt;1</a:t>
            </a:r>
          </a:p>
          <a:p>
            <a:r>
              <a:rPr lang="en-US" dirty="0"/>
              <a:t>Very poorly: IRC&lt;0.3</a:t>
            </a:r>
          </a:p>
          <a:p>
            <a:r>
              <a:rPr lang="en-US" dirty="0">
                <a:solidFill>
                  <a:srgbClr val="FF0000"/>
                </a:solidFill>
              </a:rPr>
              <a:t>Greece: poorly balanced (until  2022)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E7DDF94-4376-42E2-B801-FD4592E58266}"/>
              </a:ext>
            </a:extLst>
          </p:cNvPr>
          <p:cNvSpPr txBox="1"/>
          <p:nvPr/>
        </p:nvSpPr>
        <p:spPr>
          <a:xfrm>
            <a:off x="10591066" y="2312311"/>
            <a:ext cx="155581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800" b="1" dirty="0">
                <a:solidFill>
                  <a:srgbClr val="7030A0"/>
                </a:solidFill>
              </a:rPr>
              <a:t>5y: 0.77, 0.29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9723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3</a:t>
            </a:fld>
            <a:endParaRPr lang="el-GR" dirty="0"/>
          </a:p>
        </p:txBody>
      </p:sp>
      <p:cxnSp>
        <p:nvCxnSpPr>
          <p:cNvPr id="5" name="Straight Connector 4"/>
          <p:cNvCxnSpPr/>
          <p:nvPr/>
        </p:nvCxnSpPr>
        <p:spPr>
          <a:xfrm flipV="1">
            <a:off x="62669" y="523494"/>
            <a:ext cx="12066662" cy="854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TextBox 5"/>
          <p:cNvSpPr txBox="1"/>
          <p:nvPr/>
        </p:nvSpPr>
        <p:spPr>
          <a:xfrm>
            <a:off x="170916" y="123384"/>
            <a:ext cx="9853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Actions to increase the return </a:t>
            </a:r>
            <a:endParaRPr lang="el-GR" sz="2000" dirty="0"/>
          </a:p>
        </p:txBody>
      </p:sp>
      <p:sp>
        <p:nvSpPr>
          <p:cNvPr id="7" name="TextBox 6"/>
          <p:cNvSpPr txBox="1"/>
          <p:nvPr/>
        </p:nvSpPr>
        <p:spPr>
          <a:xfrm>
            <a:off x="170916" y="727680"/>
            <a:ext cx="11606954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Invitation of potential Greek firms to enrich the firm database.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Contact more Greek firms during the market surveys.</a:t>
            </a:r>
          </a:p>
          <a:p>
            <a:endParaRPr lang="en-US" b="1" dirty="0">
              <a:solidFill>
                <a:srgbClr val="7030A0"/>
              </a:solidFill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Workshop “Doing business with CERN”, 16 or </a:t>
            </a:r>
            <a:r>
              <a:rPr lang="el-GR" dirty="0"/>
              <a:t>1</a:t>
            </a:r>
            <a:r>
              <a:rPr lang="en-US" dirty="0"/>
              <a:t>8 Nov 2021 (exact day is pending, duration 2.5 h), with potential Greek firms</a:t>
            </a:r>
            <a:r>
              <a:rPr lang="el-GR" dirty="0"/>
              <a:t>,</a:t>
            </a:r>
            <a:r>
              <a:rPr lang="en-US" dirty="0"/>
              <a:t> organized by GSRI (Ministry of Development and Investment) in Greece to advertise the CERN “market”</a:t>
            </a:r>
            <a:r>
              <a:rPr lang="el-GR" dirty="0"/>
              <a:t>. </a:t>
            </a:r>
            <a:r>
              <a:rPr lang="en-US" dirty="0"/>
              <a:t>Talks by CERN procurement service experts and B2B. Invitation of ~100 firms.</a:t>
            </a:r>
          </a:p>
          <a:p>
            <a:endParaRPr lang="el-GR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It would be followed by a national industry event at CERN (</a:t>
            </a:r>
            <a:r>
              <a:rPr lang="en-US" dirty="0" err="1"/>
              <a:t>Greece@CERN</a:t>
            </a:r>
            <a:r>
              <a:rPr lang="en-US" dirty="0"/>
              <a:t>), 7-8 Feb2022 (reserved). Participation target: ~30 firms. Expression of interest after the Workshop “Doing business with CERN”, Nov </a:t>
            </a:r>
            <a:r>
              <a:rPr lang="el-GR" dirty="0"/>
              <a:t>202</a:t>
            </a:r>
            <a:r>
              <a:rPr lang="en-US" dirty="0"/>
              <a:t>1.</a:t>
            </a:r>
          </a:p>
          <a:p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/>
              <a:t>Concerns for the proposal of replacing the national industry events at CERN by thematic industrial events although the justification is obvious.</a:t>
            </a:r>
            <a:endParaRPr lang="el-GR" dirty="0"/>
          </a:p>
          <a:p>
            <a:r>
              <a:rPr lang="en-US" dirty="0"/>
              <a:t>     </a:t>
            </a:r>
          </a:p>
          <a:p>
            <a:r>
              <a:rPr lang="en-US" dirty="0"/>
              <a:t>     I propose to keep both possibilities active, targeting the national industry events (2-3 per year) to poorly and very poorly </a:t>
            </a:r>
          </a:p>
          <a:p>
            <a:r>
              <a:rPr lang="en-US" dirty="0"/>
              <a:t>     balanced countries.</a:t>
            </a:r>
            <a:endParaRPr lang="el-GR" dirty="0"/>
          </a:p>
        </p:txBody>
      </p:sp>
    </p:spTree>
    <p:extLst>
      <p:ext uri="{BB962C8B-B14F-4D97-AF65-F5344CB8AC3E}">
        <p14:creationId xmlns:p14="http://schemas.microsoft.com/office/powerpoint/2010/main" val="4148665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C3AA236-874B-48E2-8FB4-5BC327A1F62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l-GR"/>
              <a:t>10/2/2020</a:t>
            </a:r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4963B46-F36A-4FAF-A1A5-131951AF69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NM_UoI</a:t>
            </a:r>
            <a:endParaRPr lang="el-GR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C16C1AA-FD1F-46A4-BA9F-204156B7DCA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44B3A55-1CC8-4CC7-83B4-BF503F23B8E2}" type="slidenum">
              <a:rPr lang="el-GR" smtClean="0"/>
              <a:t>4</a:t>
            </a:fld>
            <a:endParaRPr lang="el-GR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76E1AB01-799D-4DBC-8A22-8E5E7C58BDAA}"/>
              </a:ext>
            </a:extLst>
          </p:cNvPr>
          <p:cNvSpPr txBox="1"/>
          <p:nvPr/>
        </p:nvSpPr>
        <p:spPr>
          <a:xfrm>
            <a:off x="258932" y="745959"/>
            <a:ext cx="11674136" cy="346460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Zoom link:…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 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09:30-9:45 Welcome (the importance of the CERN yearly return.)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A.Kyriazis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GS for R&amp;I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09:45-10:00 Role of CERN in basic research and technology, Emmanuel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Tsesmelis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– CERN International Relations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10:00-10:15 Yearly update on the Greece participation at CERN, C. Fountas, Delegate of Greece to the CERN council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10:15-11:00 How to do business with CERN – Procurement rules and practical advice, Anders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Unnervik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et al, CERN.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11:00-11:10 Greek firms and CERN, N.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Manthos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Greek ILO at CERN.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11:10-11:20 Successful cases concerning business of Greek firms with CERN, Petros </a:t>
            </a:r>
            <a:r>
              <a:rPr lang="en-US" sz="1800" dirty="0" err="1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Soukoulias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PRI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Β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EMTH (</a:t>
            </a:r>
            <a:r>
              <a:rPr lang="el-GR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ΠΣΕΚ ΑΜΘ</a:t>
            </a: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marL="0" marR="0">
              <a:lnSpc>
                <a:spcPct val="107000"/>
              </a:lnSpc>
              <a:spcBef>
                <a:spcPts val="0"/>
              </a:spcBef>
              <a:spcAft>
                <a:spcPts val="800"/>
              </a:spcAft>
            </a:pPr>
            <a:r>
              <a:rPr lang="en-US" sz="1800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11:20-12:00 Questions, discussions and B2B meetings of Greek firms with CERN Representatives and participants </a:t>
            </a: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C307A57-8D62-4FD8-AC8B-87C4AA585BAA}"/>
              </a:ext>
            </a:extLst>
          </p:cNvPr>
          <p:cNvCxnSpPr/>
          <p:nvPr/>
        </p:nvCxnSpPr>
        <p:spPr>
          <a:xfrm flipV="1">
            <a:off x="62669" y="523494"/>
            <a:ext cx="12066662" cy="8546"/>
          </a:xfrm>
          <a:prstGeom prst="line">
            <a:avLst/>
          </a:prstGeom>
          <a:ln w="28575">
            <a:solidFill>
              <a:srgbClr val="7030A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extBox 7">
            <a:extLst>
              <a:ext uri="{FF2B5EF4-FFF2-40B4-BE49-F238E27FC236}">
                <a16:creationId xmlns:a16="http://schemas.microsoft.com/office/drawing/2014/main" id="{258F8081-302B-4EED-B013-5F87E187EBB4}"/>
              </a:ext>
            </a:extLst>
          </p:cNvPr>
          <p:cNvSpPr txBox="1"/>
          <p:nvPr/>
        </p:nvSpPr>
        <p:spPr>
          <a:xfrm>
            <a:off x="170916" y="123384"/>
            <a:ext cx="985330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/>
              <a:t>Tentative agenda of the “Doing business with CERN”, 16 or 18.11.2021 </a:t>
            </a:r>
            <a:endParaRPr lang="el-GR" sz="2000" dirty="0"/>
          </a:p>
        </p:txBody>
      </p:sp>
    </p:spTree>
    <p:extLst>
      <p:ext uri="{BB962C8B-B14F-4D97-AF65-F5344CB8AC3E}">
        <p14:creationId xmlns:p14="http://schemas.microsoft.com/office/powerpoint/2010/main" val="942833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3760</TotalTime>
  <Words>760</Words>
  <Application>Microsoft Office PowerPoint</Application>
  <PresentationFormat>Widescreen</PresentationFormat>
  <Paragraphs>75</Paragraphs>
  <Slides>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nikosdt</dc:creator>
  <cp:lastModifiedBy>ΝΙΚΟΛΑΟΣ ΜΑΝΘΟΣ</cp:lastModifiedBy>
  <cp:revision>289</cp:revision>
  <cp:lastPrinted>2020-02-07T08:29:39Z</cp:lastPrinted>
  <dcterms:created xsi:type="dcterms:W3CDTF">2018-06-07T17:03:11Z</dcterms:created>
  <dcterms:modified xsi:type="dcterms:W3CDTF">2021-09-27T11:56:30Z</dcterms:modified>
</cp:coreProperties>
</file>