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>
      <p:cViewPr varScale="1">
        <p:scale>
          <a:sx n="128" d="100"/>
          <a:sy n="128" d="100"/>
        </p:scale>
        <p:origin x="91" y="1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27/09/2021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27/09/2021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27/09/2021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27/09/2021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27/09/2021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27/09/2021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27/09/2021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27/09/2021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27/09/2021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27/09/2021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27/09/2021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30DBB-9FD5-43E7-88F1-55A569E9525E}" type="datetimeFigureOut">
              <a:rPr lang="nl-BE"/>
              <a:t>27/09/2021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36665-E7E9-4861-9ADF-F11A47CBAD79}" type="slidenum">
              <a:rPr lang="nl-BE"/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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-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457200" y="1981200"/>
          <a:ext cx="8686800" cy="3124200"/>
          <a:chOff x="457200" y="1981200"/>
          <a:chExt cx="8686800" cy="3124200"/>
        </a:xfrm>
      </p:grpSpPr>
      <p:sp>
        <p:nvSpPr>
          <p:cNvPr id="3" name="TextBox 2"/>
          <p:cNvSpPr txBox="1"/>
          <p:nvPr/>
        </p:nvSpPr>
        <p:spPr>
          <a:xfrm>
            <a:off x="457200" y="1981200"/>
            <a:ext cx="8229600" cy="685800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pPr marL="0" marR="0" lvl="0" indent="0" algn="ctr" fontAlgn="base"/>
            <a:r>
              <a:rPr sz="4800" b="1" i="0" u="none" strike="noStrike">
                <a:solidFill>
                  <a:srgbClr val="404040"/>
                </a:solidFill>
                <a:latin typeface="Calibri"/>
              </a:rPr>
              <a:t>Procurement Overview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7200" y="2667000"/>
            <a:ext cx="8229600" cy="457200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pPr marL="0" marR="0" lvl="0" indent="0" algn="ctr" fontAlgn="base"/>
            <a:r>
              <a:rPr sz="3600" b="0" i="0" u="none" strike="noStrike">
                <a:solidFill>
                  <a:srgbClr val="808080"/>
                </a:solidFill>
                <a:latin typeface="Calibri"/>
              </a:rPr>
              <a:t>for Greece(Member State)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564356" y="332994"/>
          <a:ext cx="8708231" cy="4819269"/>
          <a:chOff x="564356" y="332994"/>
          <a:chExt cx="8708231" cy="4819269"/>
        </a:xfrm>
      </p:grpSpPr>
      <p:sp>
        <p:nvSpPr>
          <p:cNvPr id="17" name="TextBox 16"/>
          <p:cNvSpPr txBox="1"/>
          <p:nvPr/>
        </p:nvSpPr>
        <p:spPr>
          <a:xfrm>
            <a:off x="564356" y="332994"/>
            <a:ext cx="6050756" cy="185738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350" b="0" i="0" u="none" strike="noStrike">
                <a:solidFill>
                  <a:srgbClr val="333333"/>
                </a:solidFill>
                <a:latin typeface="Calibri"/>
              </a:rPr>
              <a:t>Status of Member States (For Supply contracts from 01.03.2021 until end of February 2022)</a:t>
            </a:r>
          </a:p>
        </p:txBody>
      </p:sp>
      <p:pic>
        <p:nvPicPr>
          <p:cNvPr id="2" name="Map" descr="Status of Member Stat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6" y="504444"/>
            <a:ext cx="8143875" cy="43148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64994" y="1997488"/>
            <a:ext cx="2836069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Key Figures for Greece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64994" y="2287143"/>
            <a:ext cx="2836069" cy="1478756"/>
          </a:xfrm>
          <a:prstGeom prst="rect">
            <a:avLst/>
          </a:prstGeom>
          <a:solidFill>
            <a:srgbClr val="FFFFFF"/>
          </a:solidFill>
        </p:spPr>
        <p:txBody>
          <a:bodyPr wrap="none" lIns="107156" tIns="107156" rIns="107156" bIns="10715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* Data not available in the DWH yet.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72150" y="2394299"/>
            <a:ext cx="2621756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No. of suppliers registered on eProcurement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160544" y="2394299"/>
            <a:ext cx="235744" cy="142875"/>
          </a:xfrm>
          <a:prstGeom prst="rect">
            <a:avLst/>
          </a:prstGeom>
          <a:solidFill>
            <a:srgbClr val="5BC0DE"/>
          </a:solidFill>
        </p:spPr>
        <p:txBody>
          <a:bodyPr wrap="none" lIns="60008" tIns="20003" rIns="60008" bIns="30004" rtlCol="0">
            <a:spAutoFit/>
          </a:bodyPr>
          <a:lstStyle/>
          <a:p>
            <a:pPr marL="0" marR="0" lvl="0" indent="0" algn="ctr" fontAlgn="base"/>
            <a:r>
              <a:rPr sz="788" b="0" i="0" u="none" strike="noStrike">
                <a:solidFill>
                  <a:srgbClr val="FFFFFF"/>
                </a:solidFill>
                <a:latin typeface="Calibri"/>
              </a:rPr>
              <a:t>70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72150" y="2605469"/>
            <a:ext cx="2621756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No. of contracts active in 2020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160544" y="2605469"/>
            <a:ext cx="235744" cy="142875"/>
          </a:xfrm>
          <a:prstGeom prst="rect">
            <a:avLst/>
          </a:prstGeom>
          <a:solidFill>
            <a:srgbClr val="5BC0DE"/>
          </a:solidFill>
        </p:spPr>
        <p:txBody>
          <a:bodyPr wrap="none" lIns="60008" tIns="20003" rIns="60008" bIns="30004" rtlCol="0">
            <a:spAutoFit/>
          </a:bodyPr>
          <a:lstStyle/>
          <a:p>
            <a:pPr marL="0" marR="0" lvl="0" indent="0" algn="ctr" fontAlgn="base"/>
            <a:r>
              <a:rPr sz="788" b="0" i="0" u="none" strike="noStrike">
                <a:solidFill>
                  <a:srgbClr val="FFFFFF"/>
                </a:solidFill>
                <a:latin typeface="Calibri"/>
              </a:rPr>
              <a:t>33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72150" y="2816638"/>
            <a:ext cx="2621756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No. of contracts awarded in 2020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17313" y="2816638"/>
            <a:ext cx="178594" cy="142875"/>
          </a:xfrm>
          <a:prstGeom prst="rect">
            <a:avLst/>
          </a:prstGeom>
          <a:solidFill>
            <a:srgbClr val="5BC0DE"/>
          </a:solidFill>
        </p:spPr>
        <p:txBody>
          <a:bodyPr wrap="none" lIns="60008" tIns="20003" rIns="60008" bIns="30004" rtlCol="0">
            <a:spAutoFit/>
          </a:bodyPr>
          <a:lstStyle/>
          <a:p>
            <a:pPr marL="0" marR="0" lvl="0" indent="0" algn="ctr" fontAlgn="base"/>
            <a:r>
              <a:rPr sz="788" b="0" i="0" u="none" strike="noStrike">
                <a:solidFill>
                  <a:srgbClr val="FFFFFF"/>
                </a:solidFill>
                <a:latin typeface="Calibri"/>
              </a:rPr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72150" y="3027807"/>
            <a:ext cx="2621756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No. of firms contacted for MS dispatched in 2020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0544" y="3027807"/>
            <a:ext cx="235744" cy="142875"/>
          </a:xfrm>
          <a:prstGeom prst="rect">
            <a:avLst/>
          </a:prstGeom>
          <a:solidFill>
            <a:srgbClr val="5BC0DE"/>
          </a:solidFill>
        </p:spPr>
        <p:txBody>
          <a:bodyPr wrap="none" lIns="60008" tIns="20003" rIns="60008" bIns="30004" rtlCol="0">
            <a:spAutoFit/>
          </a:bodyPr>
          <a:lstStyle/>
          <a:p>
            <a:pPr marL="0" marR="0" lvl="0" indent="0" algn="ctr" fontAlgn="base"/>
            <a:r>
              <a:rPr sz="788" b="0" i="0" u="none" strike="noStrike">
                <a:solidFill>
                  <a:srgbClr val="FFFFFF"/>
                </a:solidFill>
                <a:latin typeface="Calibri"/>
              </a:rPr>
              <a:t>31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72150" y="3238881"/>
            <a:ext cx="2621756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No. of firms contacted for IT dispatched in 2020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217313" y="3238881"/>
            <a:ext cx="178594" cy="142875"/>
          </a:xfrm>
          <a:prstGeom prst="rect">
            <a:avLst/>
          </a:prstGeom>
          <a:solidFill>
            <a:srgbClr val="5BC0DE"/>
          </a:solidFill>
        </p:spPr>
        <p:txBody>
          <a:bodyPr wrap="none" lIns="60008" tIns="20003" rIns="60008" bIns="30004" rtlCol="0">
            <a:spAutoFit/>
          </a:bodyPr>
          <a:lstStyle/>
          <a:p>
            <a:pPr marL="0" marR="0" lvl="0" indent="0" algn="ctr" fontAlgn="base"/>
            <a:r>
              <a:rPr sz="788" b="0" i="0" u="none" strike="noStrike">
                <a:solidFill>
                  <a:srgbClr val="FFFFFF"/>
                </a:solidFill>
                <a:latin typeface="Calibri"/>
              </a:rPr>
              <a:t>6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72150" y="3450050"/>
            <a:ext cx="2621756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No. of firms contacted for PE dispatched in 2020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160544" y="3450050"/>
            <a:ext cx="235744" cy="142875"/>
          </a:xfrm>
          <a:prstGeom prst="rect">
            <a:avLst/>
          </a:prstGeom>
          <a:solidFill>
            <a:srgbClr val="5BC0DE"/>
          </a:solidFill>
        </p:spPr>
        <p:txBody>
          <a:bodyPr wrap="none" lIns="60008" tIns="20003" rIns="60008" bIns="30004" rtlCol="0">
            <a:spAutoFit/>
          </a:bodyPr>
          <a:lstStyle/>
          <a:p>
            <a:pPr marL="0" marR="0" lvl="0" indent="0" algn="ctr" fontAlgn="base"/>
            <a:r>
              <a:rPr sz="788" b="0" i="0" u="none" strike="noStrike">
                <a:solidFill>
                  <a:srgbClr val="FFFFFF"/>
                </a:solidFill>
                <a:latin typeface="Calibri"/>
              </a:rPr>
              <a:t>16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-100775" y="-5486781"/>
          <a:ext cx="9022556" cy="4879943"/>
          <a:chOff x="-100775" y="-5486781"/>
          <a:chExt cx="9022556" cy="4879943"/>
        </a:xfrm>
      </p:grpSpPr>
      <p:sp>
        <p:nvSpPr>
          <p:cNvPr id="129" name="TextBox 128"/>
          <p:cNvSpPr txBox="1"/>
          <p:nvPr/>
        </p:nvSpPr>
        <p:spPr>
          <a:xfrm>
            <a:off x="564356" y="600075"/>
            <a:ext cx="8143875" cy="185738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350" b="0" i="0" u="none" strike="noStrike">
                <a:solidFill>
                  <a:srgbClr val="333333"/>
                </a:solidFill>
                <a:latin typeface="Calibri"/>
              </a:rPr>
              <a:t>Annual contributions and industrial returns for Greece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1500" y="862775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Contributions (kCHF)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2357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35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35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71500" y="1202531"/>
            <a:ext cx="378619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l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55072" y="1202531"/>
            <a:ext cx="892969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Country Contribution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50136" y="1202531"/>
            <a:ext cx="892969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All Countries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45200" y="1202531"/>
            <a:ext cx="385763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%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1500" y="1329881"/>
            <a:ext cx="378619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2016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55072" y="1329881"/>
            <a:ext cx="892969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14 612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50136" y="1329881"/>
            <a:ext cx="892969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1 127 444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45200" y="1329881"/>
            <a:ext cx="385763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1.3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71500" y="1489234"/>
            <a:ext cx="378619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55072" y="1489234"/>
            <a:ext cx="892969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13 454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50136" y="1489234"/>
            <a:ext cx="892969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1 142 179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45200" y="1489234"/>
            <a:ext cx="385763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1.18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1500" y="1648587"/>
            <a:ext cx="378619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55072" y="1648587"/>
            <a:ext cx="892969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12 567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850136" y="1648587"/>
            <a:ext cx="892969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1 148 237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745200" y="1648587"/>
            <a:ext cx="385763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1.09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1500" y="1807940"/>
            <a:ext cx="378619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55072" y="1807940"/>
            <a:ext cx="892969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12 454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850136" y="1807940"/>
            <a:ext cx="892969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1 171 420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745200" y="1807940"/>
            <a:ext cx="385763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1.06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71500" y="1967294"/>
            <a:ext cx="378619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55072" y="1967294"/>
            <a:ext cx="892969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12 309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850136" y="1967294"/>
            <a:ext cx="892969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1 196 893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745200" y="1967294"/>
            <a:ext cx="385763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1.03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1500" y="2126647"/>
            <a:ext cx="378619" cy="18573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55072" y="2126647"/>
            <a:ext cx="892969" cy="18573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12 233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850136" y="2126647"/>
            <a:ext cx="892969" cy="18573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1 199 321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745200" y="2126647"/>
            <a:ext cx="385763" cy="18573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1.02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357563" y="862775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Expenditures (All countries totals, kCHF)</a:t>
            </a:r>
          </a:p>
        </p:txBody>
      </p:sp>
      <p:graphicFrame>
        <p:nvGraphicFramePr>
          <p:cNvPr id="33" name="Table 3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500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5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3357563" y="1202531"/>
            <a:ext cx="642938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l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996976" y="1202531"/>
            <a:ext cx="942975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Supplies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943189" y="1202531"/>
            <a:ext cx="971550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Services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357563" y="1329881"/>
            <a:ext cx="642938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2016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996976" y="1329881"/>
            <a:ext cx="942975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342 577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943189" y="1329881"/>
            <a:ext cx="971550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146 851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357563" y="1489234"/>
            <a:ext cx="642938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2017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96976" y="1489234"/>
            <a:ext cx="942975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232 087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943189" y="1489234"/>
            <a:ext cx="971550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142 732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357563" y="1648587"/>
            <a:ext cx="642938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996976" y="1648587"/>
            <a:ext cx="942975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267 860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943189" y="1648587"/>
            <a:ext cx="971550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146 760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357563" y="1807940"/>
            <a:ext cx="642938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996976" y="1807940"/>
            <a:ext cx="942975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261 610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943189" y="1807940"/>
            <a:ext cx="971550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167 528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357563" y="1967294"/>
            <a:ext cx="642938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996976" y="1967294"/>
            <a:ext cx="942975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207 407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943189" y="1967294"/>
            <a:ext cx="971550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131 216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357563" y="2126647"/>
            <a:ext cx="642938" cy="18573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2021*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996976" y="2126647"/>
            <a:ext cx="942975" cy="18573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289 224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943189" y="2126647"/>
            <a:ext cx="971550" cy="18573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133 370</a:t>
            </a:r>
          </a:p>
        </p:txBody>
      </p:sp>
      <p:pic>
        <p:nvPicPr>
          <p:cNvPr id="55" name="expenditures-totals" descr="Expenditures of all countri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0775" y="-5486781"/>
            <a:ext cx="2609850" cy="1457325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-100775" y="-5486781"/>
            <a:ext cx="0" cy="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Expenditures (Greece, kCHF)</a:t>
            </a:r>
          </a:p>
        </p:txBody>
      </p:sp>
      <p:graphicFrame>
        <p:nvGraphicFramePr>
          <p:cNvPr id="57" name="Table 56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8" name="TextBox 57"/>
          <p:cNvSpPr txBox="1"/>
          <p:nvPr/>
        </p:nvSpPr>
        <p:spPr>
          <a:xfrm>
            <a:off x="-100775" y="-5486781"/>
            <a:ext cx="321469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l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-100775" y="-5486781"/>
            <a:ext cx="358045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Remaining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-100775" y="-5486781"/>
            <a:ext cx="358045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Procurement**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-100775" y="-5486781"/>
            <a:ext cx="358045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Personnel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-100775" y="-5486781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ct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No data available in table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143625" y="869918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Expenditures (Greece, kCHF)</a:t>
            </a:r>
          </a:p>
        </p:txBody>
      </p:sp>
      <p:graphicFrame>
        <p:nvGraphicFramePr>
          <p:cNvPr id="64" name="Table 63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500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5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5" name="TextBox 64"/>
          <p:cNvSpPr txBox="1"/>
          <p:nvPr/>
        </p:nvSpPr>
        <p:spPr>
          <a:xfrm>
            <a:off x="6143625" y="1209675"/>
            <a:ext cx="642938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l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783038" y="1209675"/>
            <a:ext cx="942975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Supplies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7729252" y="1209675"/>
            <a:ext cx="971550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Services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143625" y="1337024"/>
            <a:ext cx="642938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2016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783038" y="1337024"/>
            <a:ext cx="942975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1 554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7729252" y="1337024"/>
            <a:ext cx="971550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445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143625" y="1496378"/>
            <a:ext cx="642938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2017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783038" y="1496378"/>
            <a:ext cx="942975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1 794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7729252" y="1496378"/>
            <a:ext cx="971550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474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143625" y="1655731"/>
            <a:ext cx="642938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783038" y="1655731"/>
            <a:ext cx="942975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1 973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7729252" y="1655731"/>
            <a:ext cx="971550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487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6143625" y="1815084"/>
            <a:ext cx="642938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83038" y="1815084"/>
            <a:ext cx="942975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2 793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729252" y="1815084"/>
            <a:ext cx="971550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449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143625" y="1974437"/>
            <a:ext cx="642938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6783038" y="1974437"/>
            <a:ext cx="942975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1 544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7729252" y="1974437"/>
            <a:ext cx="971550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446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6143625" y="2133791"/>
            <a:ext cx="642938" cy="18573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2021*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783038" y="2133791"/>
            <a:ext cx="942975" cy="18573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930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7729252" y="2133791"/>
            <a:ext cx="971550" cy="18573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462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78656" y="2882075"/>
            <a:ext cx="714375" cy="128588"/>
          </a:xfrm>
          <a:prstGeom prst="rect">
            <a:avLst/>
          </a:prstGeom>
          <a:solidFill>
            <a:srgbClr val="F5F5F5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Industrial Return</a:t>
            </a:r>
          </a:p>
        </p:txBody>
      </p:sp>
      <p:graphicFrame>
        <p:nvGraphicFramePr>
          <p:cNvPr id="87" name="Table 86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371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77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77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77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48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8" name="TextBox 87"/>
          <p:cNvSpPr txBox="1"/>
          <p:nvPr/>
        </p:nvSpPr>
        <p:spPr>
          <a:xfrm>
            <a:off x="571500" y="3271457"/>
            <a:ext cx="514350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l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1082993" y="3271457"/>
            <a:ext cx="507206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Ratio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1594485" y="3271457"/>
            <a:ext cx="507206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Target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2105882" y="3271457"/>
            <a:ext cx="507206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Ratio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2617375" y="3271457"/>
            <a:ext cx="514350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Target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571500" y="3398806"/>
            <a:ext cx="514350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2016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1082993" y="3398806"/>
            <a:ext cx="507206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0.35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1594485" y="3398806"/>
            <a:ext cx="507206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0.9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2105882" y="3398806"/>
            <a:ext cx="507206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0.23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2617375" y="3398806"/>
            <a:ext cx="514350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571500" y="3558159"/>
            <a:ext cx="514350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2017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1082993" y="3558159"/>
            <a:ext cx="507206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0.66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1594485" y="3558159"/>
            <a:ext cx="507206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2105882" y="3558159"/>
            <a:ext cx="507206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0.28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2617375" y="3558159"/>
            <a:ext cx="514350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571500" y="3717512"/>
            <a:ext cx="514350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1082993" y="3717512"/>
            <a:ext cx="507206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0.67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1594485" y="3717512"/>
            <a:ext cx="507206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2105882" y="3717512"/>
            <a:ext cx="507206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0.3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2617375" y="3717512"/>
            <a:ext cx="514350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571500" y="3876866"/>
            <a:ext cx="514350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1082993" y="3876866"/>
            <a:ext cx="507206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1594485" y="3876866"/>
            <a:ext cx="507206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2105882" y="3876866"/>
            <a:ext cx="507206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0.25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2617375" y="3876866"/>
            <a:ext cx="514350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571500" y="4036219"/>
            <a:ext cx="514350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1082993" y="4036219"/>
            <a:ext cx="507206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0.72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1594485" y="4036219"/>
            <a:ext cx="507206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2105882" y="4036219"/>
            <a:ext cx="507206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0.33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2617375" y="4036219"/>
            <a:ext cx="514350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571500" y="4195572"/>
            <a:ext cx="514350" cy="18573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2021*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1082993" y="4195572"/>
            <a:ext cx="507206" cy="18573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0.32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1594485" y="4195572"/>
            <a:ext cx="507206" cy="18573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2105882" y="4195572"/>
            <a:ext cx="507206" cy="18573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0.34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2617375" y="4195572"/>
            <a:ext cx="514350" cy="18573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1082993" y="3144012"/>
            <a:ext cx="1014413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ct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Supplies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2105882" y="3144012"/>
            <a:ext cx="1021556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ct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Services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678656" y="4516850"/>
            <a:ext cx="700088" cy="114300"/>
          </a:xfrm>
          <a:prstGeom prst="rect">
            <a:avLst/>
          </a:prstGeom>
          <a:solidFill>
            <a:srgbClr val="F5F5F5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*Provisional figure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3357563" y="2804351"/>
            <a:ext cx="5343525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Annual Industrial Return</a:t>
            </a:r>
          </a:p>
        </p:txBody>
      </p:sp>
      <p:pic>
        <p:nvPicPr>
          <p:cNvPr id="127" name="IRSuppli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4719" y="3201162"/>
            <a:ext cx="2886075" cy="1678781"/>
          </a:xfrm>
          <a:prstGeom prst="rect">
            <a:avLst/>
          </a:prstGeom>
        </p:spPr>
      </p:pic>
      <p:pic>
        <p:nvPicPr>
          <p:cNvPr id="128" name="IRService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6481" y="3201162"/>
            <a:ext cx="2886075" cy="167878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564356" y="600075"/>
          <a:ext cx="8708231" cy="4945856"/>
          <a:chOff x="564356" y="600075"/>
          <a:chExt cx="8708231" cy="4945856"/>
        </a:xfrm>
      </p:grpSpPr>
      <p:sp>
        <p:nvSpPr>
          <p:cNvPr id="6" name="TextBox 5"/>
          <p:cNvSpPr txBox="1"/>
          <p:nvPr/>
        </p:nvSpPr>
        <p:spPr>
          <a:xfrm>
            <a:off x="564356" y="600075"/>
            <a:ext cx="8143875" cy="185738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350" b="0" i="0" u="none" strike="noStrike">
                <a:solidFill>
                  <a:srgbClr val="333333"/>
                </a:solidFill>
                <a:latin typeface="Calibri"/>
              </a:rPr>
              <a:t>Expenditure by department and procurement codes for Greece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1500" y="1391412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Expenditure by Department (kCHF)</a:t>
            </a:r>
          </a:p>
        </p:txBody>
      </p:sp>
      <p:pic>
        <p:nvPicPr>
          <p:cNvPr id="3" name="supplies-by-department" descr="Supplies by Departmen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56" y="1788319"/>
            <a:ext cx="2371725" cy="31575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57563" y="1391412"/>
            <a:ext cx="5343525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Expenditure by (Activity|Procurement) Code (kCHF)</a:t>
            </a:r>
          </a:p>
        </p:txBody>
      </p:sp>
      <p:pic>
        <p:nvPicPr>
          <p:cNvPr id="5" name="pie_supplies_by_cod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4719" y="1788319"/>
            <a:ext cx="5191125" cy="315039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8708231" cy="4738307"/>
          <a:chOff x="0" y="0"/>
          <a:chExt cx="8708231" cy="4738307"/>
        </a:xfrm>
      </p:grpSpPr>
      <p:sp>
        <p:nvSpPr>
          <p:cNvPr id="127" name="TextBox 126"/>
          <p:cNvSpPr txBox="1"/>
          <p:nvPr/>
        </p:nvSpPr>
        <p:spPr>
          <a:xfrm>
            <a:off x="564356" y="600075"/>
            <a:ext cx="6050756" cy="185738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350" b="0" i="0" u="none" strike="noStrike">
                <a:solidFill>
                  <a:srgbClr val="333333"/>
                </a:solidFill>
                <a:latin typeface="Calibri"/>
              </a:rPr>
              <a:t>Top Suppliers in Greece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64356" y="927068"/>
            <a:ext cx="3964781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013" b="0" i="0" u="none" strike="noStrike">
                <a:solidFill>
                  <a:srgbClr val="333333"/>
                </a:solidFill>
                <a:latin typeface="Calibri"/>
              </a:rPr>
              <a:t>By Country of Supplier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12930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43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43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71500" y="1595438"/>
            <a:ext cx="1578769" cy="25003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Supplier Name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51698" y="1595438"/>
            <a:ext cx="471488" cy="25003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Town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25662" y="1595438"/>
            <a:ext cx="400050" cy="25003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No. Orders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20663" y="1595438"/>
            <a:ext cx="750094" cy="25003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CERN Budget (CHF)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71233" y="1595438"/>
            <a:ext cx="750094" cy="25003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Teams Budget (CHF)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1500" y="1840135"/>
            <a:ext cx="157876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ELEKTROMECH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51698" y="1840135"/>
            <a:ext cx="471488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Athens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25662" y="1840135"/>
            <a:ext cx="400050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20663" y="1840135"/>
            <a:ext cx="750094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120 409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771233" y="1840135"/>
            <a:ext cx="750094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1500" y="2015776"/>
            <a:ext cx="1578769" cy="3143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SPYRIDON ALEXOPOULOS (ALEXMOLDS)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51698" y="2015776"/>
            <a:ext cx="471488" cy="3143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Perama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625662" y="2015776"/>
            <a:ext cx="400050" cy="3143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20663" y="2015776"/>
            <a:ext cx="750094" cy="3143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112 524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771233" y="2015776"/>
            <a:ext cx="750094" cy="3143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1500" y="2331053"/>
            <a:ext cx="157876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KAMPAKAS SA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151698" y="2331053"/>
            <a:ext cx="471488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Athens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625662" y="2331053"/>
            <a:ext cx="400050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020663" y="2331053"/>
            <a:ext cx="750094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103 893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771233" y="2331053"/>
            <a:ext cx="750094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71500" y="2506694"/>
            <a:ext cx="157876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EUROTRADE (EVROEMPORIKI)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151698" y="2506694"/>
            <a:ext cx="471488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Athens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625662" y="2506694"/>
            <a:ext cx="400050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020663" y="2506694"/>
            <a:ext cx="750094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68 604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771233" y="2506694"/>
            <a:ext cx="750094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28 817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71500" y="2682240"/>
            <a:ext cx="1578769" cy="45720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RENTRON SA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151698" y="2682240"/>
            <a:ext cx="471488" cy="45720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Athens Palaio Faliro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625662" y="2682240"/>
            <a:ext cx="400050" cy="45720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15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020663" y="2682240"/>
            <a:ext cx="750094" cy="45720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78 080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771233" y="2682240"/>
            <a:ext cx="750094" cy="45720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71500" y="3137345"/>
            <a:ext cx="1578769" cy="3143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MORFI MOLDS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151698" y="3137345"/>
            <a:ext cx="471488" cy="3143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Markopoulo Attiki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625662" y="3137345"/>
            <a:ext cx="400050" cy="3143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020663" y="3137345"/>
            <a:ext cx="750094" cy="3143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71 769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771233" y="3137345"/>
            <a:ext cx="750094" cy="3143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71500" y="3452622"/>
            <a:ext cx="1578769" cy="45720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BROS N AXAKALIS AND CO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151698" y="3452622"/>
            <a:ext cx="471488" cy="45720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Neo Ikonio   Perama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625662" y="3452622"/>
            <a:ext cx="400050" cy="45720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16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020663" y="3452622"/>
            <a:ext cx="750094" cy="45720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61 631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771233" y="3452622"/>
            <a:ext cx="750094" cy="45720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71500" y="3907631"/>
            <a:ext cx="1578769" cy="3143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SAFEDOOR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151698" y="3907631"/>
            <a:ext cx="471488" cy="3143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Kalivia Thorikou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625662" y="3907631"/>
            <a:ext cx="400050" cy="3143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020663" y="3907631"/>
            <a:ext cx="750094" cy="3143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49 479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771233" y="3907631"/>
            <a:ext cx="750094" cy="3143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71500" y="4222909"/>
            <a:ext cx="1578769" cy="31432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ARISTOTLE UNIVERSITY OF THESSALONIKI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151698" y="4222909"/>
            <a:ext cx="471488" cy="31432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Thessaloniki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625662" y="4222909"/>
            <a:ext cx="400050" cy="31432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6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020663" y="4222909"/>
            <a:ext cx="750094" cy="31432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48 224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771233" y="4222909"/>
            <a:ext cx="750094" cy="31432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71500" y="4538282"/>
            <a:ext cx="1578769" cy="2000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PRISMA ELECTRONICS SA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151698" y="4538282"/>
            <a:ext cx="471488" cy="2000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Alexandroupolis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625662" y="4538282"/>
            <a:ext cx="400050" cy="2000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8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020663" y="4538282"/>
            <a:ext cx="750094" cy="2000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5 293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771233" y="4538282"/>
            <a:ext cx="750094" cy="2000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42 385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743450" y="927068"/>
            <a:ext cx="3964781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013" b="0" i="0" u="none" strike="noStrike">
                <a:solidFill>
                  <a:srgbClr val="333333"/>
                </a:solidFill>
                <a:latin typeface="Calibri"/>
              </a:rPr>
              <a:t>By Country of Origin</a:t>
            </a:r>
          </a:p>
        </p:txBody>
      </p:sp>
      <p:graphicFrame>
        <p:nvGraphicFramePr>
          <p:cNvPr id="60" name="Table 59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12930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43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718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1" name="TextBox 60"/>
          <p:cNvSpPr txBox="1"/>
          <p:nvPr/>
        </p:nvSpPr>
        <p:spPr>
          <a:xfrm>
            <a:off x="4750594" y="1595438"/>
            <a:ext cx="1578769" cy="25003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Supplier Name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6330887" y="1595438"/>
            <a:ext cx="392906" cy="25003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Supplier Country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725888" y="1595438"/>
            <a:ext cx="392906" cy="25003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No. Orders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7120795" y="1595438"/>
            <a:ext cx="392906" cy="25003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% GR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515797" y="1595438"/>
            <a:ext cx="600075" cy="25003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CERN (CHF)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8108347" y="1595438"/>
            <a:ext cx="592931" cy="25003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Teams (CHF)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4750594" y="1840135"/>
            <a:ext cx="1578769" cy="31432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DCS DATA CONVERSION SERVICE (CH) - INTRACOM TELECOM (GR)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330887" y="1840135"/>
            <a:ext cx="392906" cy="31432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CH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725888" y="1840135"/>
            <a:ext cx="392906" cy="31432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7120795" y="1840135"/>
            <a:ext cx="392906" cy="31432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40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7515797" y="1840135"/>
            <a:ext cx="600075" cy="31432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461 600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8108347" y="1840135"/>
            <a:ext cx="592931" cy="31432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4750594" y="2155412"/>
            <a:ext cx="157876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ELEKTROMECH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330887" y="2155412"/>
            <a:ext cx="392906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GR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725888" y="2155412"/>
            <a:ext cx="392906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7120795" y="2155412"/>
            <a:ext cx="392906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7515797" y="2155412"/>
            <a:ext cx="600075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120 409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8108347" y="2155412"/>
            <a:ext cx="592931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4750594" y="2331053"/>
            <a:ext cx="1578769" cy="31432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SPYRIDON ALEXOPOULOS (ALEXMOLDS)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330887" y="2331053"/>
            <a:ext cx="392906" cy="31432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GR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6725888" y="2331053"/>
            <a:ext cx="392906" cy="31432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30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7120795" y="2331053"/>
            <a:ext cx="392906" cy="31432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7515797" y="2331053"/>
            <a:ext cx="600075" cy="31432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112 524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8108347" y="2331053"/>
            <a:ext cx="592931" cy="31432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4750594" y="2646331"/>
            <a:ext cx="157876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KAMPAKAS SA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330887" y="2646331"/>
            <a:ext cx="392906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GR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725888" y="2646331"/>
            <a:ext cx="392906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7120795" y="2646331"/>
            <a:ext cx="392906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515797" y="2646331"/>
            <a:ext cx="600075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103 893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8108347" y="2646331"/>
            <a:ext cx="592931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4750594" y="2821972"/>
            <a:ext cx="157876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EUROTRADE (EVROEMPORIKI)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6330887" y="2821972"/>
            <a:ext cx="392906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GR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6725888" y="2821972"/>
            <a:ext cx="392906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7120795" y="2821972"/>
            <a:ext cx="392906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7515797" y="2821972"/>
            <a:ext cx="600075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68 604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8108347" y="2821972"/>
            <a:ext cx="592931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28 817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4750594" y="2997613"/>
            <a:ext cx="157876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RENTRON SA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6330887" y="2997613"/>
            <a:ext cx="392906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GR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6725888" y="2997613"/>
            <a:ext cx="392906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15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7120795" y="2997613"/>
            <a:ext cx="392906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7515797" y="2997613"/>
            <a:ext cx="600075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78 080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8108347" y="2997613"/>
            <a:ext cx="592931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4750594" y="3173254"/>
            <a:ext cx="157876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MORFI MOLDS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6330887" y="3173254"/>
            <a:ext cx="392906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GR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6725888" y="3173254"/>
            <a:ext cx="392906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7120795" y="3173254"/>
            <a:ext cx="392906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7515797" y="3173254"/>
            <a:ext cx="600075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71 769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8108347" y="3173254"/>
            <a:ext cx="592931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4750594" y="3348800"/>
            <a:ext cx="157876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BROS N AXAKALIS AND CO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6330887" y="3348800"/>
            <a:ext cx="392906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GR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6725888" y="3348800"/>
            <a:ext cx="392906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16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7120795" y="3348800"/>
            <a:ext cx="392906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7515797" y="3348800"/>
            <a:ext cx="600075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61 448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8108347" y="3348800"/>
            <a:ext cx="592931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4750594" y="3524441"/>
            <a:ext cx="157876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SAFEDOOR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6330887" y="3524441"/>
            <a:ext cx="392906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GR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6725888" y="3524441"/>
            <a:ext cx="392906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7120795" y="3524441"/>
            <a:ext cx="392906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7515797" y="3524441"/>
            <a:ext cx="600075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49 479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8108347" y="3524441"/>
            <a:ext cx="592931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4750594" y="3700082"/>
            <a:ext cx="1578769" cy="34290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ARISTOTLE UNIVERSITY OF THESSALONIKI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6330887" y="3700082"/>
            <a:ext cx="392906" cy="34290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GR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6725888" y="3700082"/>
            <a:ext cx="392906" cy="34290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6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7120795" y="3700082"/>
            <a:ext cx="392906" cy="34290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7515797" y="3700082"/>
            <a:ext cx="600075" cy="34290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48 224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8108347" y="3700082"/>
            <a:ext cx="592931" cy="34290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8696325" cy="3405569"/>
          <a:chOff x="0" y="0"/>
          <a:chExt cx="8696325" cy="3405569"/>
        </a:xfrm>
      </p:grpSpPr>
      <p:sp>
        <p:nvSpPr>
          <p:cNvPr id="47" name="TextBox 46"/>
          <p:cNvSpPr txBox="1"/>
          <p:nvPr/>
        </p:nvSpPr>
        <p:spPr>
          <a:xfrm>
            <a:off x="1948815" y="581025"/>
            <a:ext cx="3200400" cy="214313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350" b="0" i="0" u="none" strike="noStrike">
                <a:solidFill>
                  <a:srgbClr val="333333"/>
                </a:solidFill>
                <a:latin typeface="Calibri"/>
              </a:rPr>
              <a:t>List of contract/orders with the highest turnover in 2021 for Greece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12072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1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1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88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71500" y="1348550"/>
            <a:ext cx="1350169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71438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Contract/Order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26431" y="1348550"/>
            <a:ext cx="2714625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71438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Description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36294" y="1348550"/>
            <a:ext cx="2714625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71438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Supplier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46156" y="1348550"/>
            <a:ext cx="1350169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19920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Amount (CHF)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1500" y="1485233"/>
            <a:ext cx="1350169" cy="31432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S220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26431" y="1485233"/>
            <a:ext cx="2714625" cy="31432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COMPUTER CENTRE OPERATIONS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36294" y="1485233"/>
            <a:ext cx="2714625" cy="31432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DCS DATA CONVERSION SERVICE (CH) - INTRACOM TELECOM (GR)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46156" y="1485233"/>
            <a:ext cx="1350169" cy="314325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461 600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1500" y="1800606"/>
            <a:ext cx="135016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B1583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26431" y="1800606"/>
            <a:ext cx="2714625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CAST IRON BLOCKS - SHIELDING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36294" y="1800606"/>
            <a:ext cx="2714625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KAMPAKAS SA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346156" y="1800606"/>
            <a:ext cx="135016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103 893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1500" y="1976247"/>
            <a:ext cx="135016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CA8563371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26431" y="1976247"/>
            <a:ext cx="2714625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J3067665, J3067666, SUPPORT LIGNE *N*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36294" y="1976247"/>
            <a:ext cx="2714625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MORFI MOLDS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346156" y="1976247"/>
            <a:ext cx="135016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71 769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1500" y="2151793"/>
            <a:ext cx="135016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CA8667985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26431" y="2151793"/>
            <a:ext cx="2714625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NEW CONTROL ROOMS T09-T10&amp;T11 EXP. AREAS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36294" y="2151793"/>
            <a:ext cx="2714625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EUROTRADE (EVROEMPORIKI)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346156" y="2151793"/>
            <a:ext cx="135016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64 402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71500" y="2327434"/>
            <a:ext cx="135016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BQ52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926431" y="2327434"/>
            <a:ext cx="2714625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RACK FOR IT SERVER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636294" y="2327434"/>
            <a:ext cx="2714625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RENTRON SA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346156" y="2327434"/>
            <a:ext cx="135016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56 701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71500" y="2503075"/>
            <a:ext cx="135016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CA8700834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926431" y="2503075"/>
            <a:ext cx="2714625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SPS FIRE RETARDANT PARTITIONS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636294" y="2503075"/>
            <a:ext cx="2714625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SAFEDOOR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346156" y="2503075"/>
            <a:ext cx="135016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41 427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71500" y="2678716"/>
            <a:ext cx="135016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CA8459246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926431" y="2678716"/>
            <a:ext cx="2714625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INSTALLATION ASCENSEUR PMR BATIMENT 501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636294" y="2678716"/>
            <a:ext cx="2714625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TECHLIFT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346156" y="2678716"/>
            <a:ext cx="135016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40 600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71500" y="2854262"/>
            <a:ext cx="135016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CA8295479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926431" y="2854262"/>
            <a:ext cx="2714625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FCC PUBLIC DRUPAL WEBSITE DEVELOPMENT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636294" y="2854262"/>
            <a:ext cx="2714625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G LAOUNAROS AND CO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346156" y="2854262"/>
            <a:ext cx="135016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28 619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71500" y="3029903"/>
            <a:ext cx="135016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CA8860926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26431" y="3029903"/>
            <a:ext cx="2714625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J3071846 TEST STAND SC LINK PATCH PANELS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636294" y="3029903"/>
            <a:ext cx="2714625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SPYRIDON ALEXOPOULOS (ALEXMOLDS)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346156" y="3029903"/>
            <a:ext cx="135016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27 772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71500" y="3205544"/>
            <a:ext cx="1350169" cy="2000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KE4499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926431" y="3205544"/>
            <a:ext cx="2714625" cy="2000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BE CO DS DEVELOPMENT / PJAS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636294" y="3205544"/>
            <a:ext cx="2714625" cy="2000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ARISTOTLE UNIVERSITY OF THESSALONIKI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346156" y="3205544"/>
            <a:ext cx="1350169" cy="2000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23 990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8708231" cy="2636806"/>
          <a:chOff x="0" y="0"/>
          <a:chExt cx="8708231" cy="2636806"/>
        </a:xfrm>
      </p:grpSpPr>
      <p:sp>
        <p:nvSpPr>
          <p:cNvPr id="43" name="TextBox 42"/>
          <p:cNvSpPr txBox="1"/>
          <p:nvPr/>
        </p:nvSpPr>
        <p:spPr>
          <a:xfrm>
            <a:off x="564356" y="528638"/>
            <a:ext cx="8143875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013" b="0" i="0" u="none" strike="noStrike">
                <a:solidFill>
                  <a:srgbClr val="333333"/>
                </a:solidFill>
                <a:latin typeface="Calibri"/>
              </a:rPr>
              <a:t>Price Enquiries above 50k CHF for Greece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1500" y="746951"/>
            <a:ext cx="2557463" cy="142875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endParaRPr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428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1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15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87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15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71500" y="946976"/>
            <a:ext cx="571500" cy="25003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71438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44048" y="946976"/>
            <a:ext cx="492919" cy="25003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19920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Firms Contacted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40300" y="946976"/>
            <a:ext cx="492919" cy="25003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19920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RANK (1)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36458" y="946976"/>
            <a:ext cx="500063" cy="25003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19920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RANK (2)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32710" y="946976"/>
            <a:ext cx="492919" cy="25003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19920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RANK (3)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1500" y="1191673"/>
            <a:ext cx="571500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2016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4048" y="1191673"/>
            <a:ext cx="49291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40300" y="1191673"/>
            <a:ext cx="49291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36458" y="1191673"/>
            <a:ext cx="500063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32710" y="1191673"/>
            <a:ext cx="49291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1500" y="1367314"/>
            <a:ext cx="571500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2017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44048" y="1367314"/>
            <a:ext cx="49291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40300" y="1367314"/>
            <a:ext cx="49291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36458" y="1367314"/>
            <a:ext cx="500063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632710" y="1367314"/>
            <a:ext cx="49291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1500" y="1542860"/>
            <a:ext cx="571500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44048" y="1542860"/>
            <a:ext cx="49291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19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40300" y="1542860"/>
            <a:ext cx="49291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136458" y="1542860"/>
            <a:ext cx="500063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632710" y="1542860"/>
            <a:ext cx="49291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71500" y="1718501"/>
            <a:ext cx="571500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44048" y="1718501"/>
            <a:ext cx="49291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9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640300" y="1718501"/>
            <a:ext cx="49291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136458" y="1718501"/>
            <a:ext cx="500063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32710" y="1718501"/>
            <a:ext cx="49291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71500" y="1894142"/>
            <a:ext cx="571500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144048" y="1894142"/>
            <a:ext cx="49291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16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640300" y="1894142"/>
            <a:ext cx="49291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136458" y="1894142"/>
            <a:ext cx="500063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632710" y="1894142"/>
            <a:ext cx="49291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71500" y="2069783"/>
            <a:ext cx="571500" cy="2000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144048" y="2069783"/>
            <a:ext cx="492919" cy="2000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8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640300" y="2069783"/>
            <a:ext cx="492919" cy="2000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136458" y="2069783"/>
            <a:ext cx="500063" cy="2000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632710" y="2069783"/>
            <a:ext cx="492919" cy="2000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357563" y="746951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Number of firms contacted</a:t>
            </a:r>
          </a:p>
        </p:txBody>
      </p:sp>
      <p:pic>
        <p:nvPicPr>
          <p:cNvPr id="40" name="bar_price_enquiri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63" y="1036606"/>
            <a:ext cx="2381250" cy="1600200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6143625" y="746951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Origin of firms contacted</a:t>
            </a:r>
          </a:p>
        </p:txBody>
      </p:sp>
      <p:pic>
        <p:nvPicPr>
          <p:cNvPr id="42" name="bar_origin_firms_price_enquiri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25" y="1036606"/>
            <a:ext cx="2381250" cy="1600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8708231" cy="2636806"/>
          <a:chOff x="0" y="0"/>
          <a:chExt cx="8708231" cy="2636806"/>
        </a:xfrm>
      </p:grpSpPr>
      <p:sp>
        <p:nvSpPr>
          <p:cNvPr id="50" name="TextBox 49"/>
          <p:cNvSpPr txBox="1"/>
          <p:nvPr/>
        </p:nvSpPr>
        <p:spPr>
          <a:xfrm>
            <a:off x="564356" y="528638"/>
            <a:ext cx="8143875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013" b="0" i="0" u="none" strike="noStrike">
                <a:solidFill>
                  <a:srgbClr val="333333"/>
                </a:solidFill>
                <a:latin typeface="Calibri"/>
              </a:rPr>
              <a:t>Market Surveys for Greece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1500" y="746951"/>
            <a:ext cx="2557463" cy="142875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endParaRPr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3571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8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2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29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29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229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71500" y="946976"/>
            <a:ext cx="500063" cy="25003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71438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0229" y="946976"/>
            <a:ext cx="407194" cy="25003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19920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Firms Contacted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81900" y="946976"/>
            <a:ext cx="414338" cy="25003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19920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Interested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93570" y="946976"/>
            <a:ext cx="414338" cy="25003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19920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Declined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05241" y="946976"/>
            <a:ext cx="414338" cy="25003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19920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No Reply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16911" y="946976"/>
            <a:ext cx="414338" cy="25003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19920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Selected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1500" y="1191673"/>
            <a:ext cx="500063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2016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70229" y="1191673"/>
            <a:ext cx="407194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38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81900" y="1191673"/>
            <a:ext cx="414338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9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93570" y="1191673"/>
            <a:ext cx="414338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05241" y="1191673"/>
            <a:ext cx="414338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28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16911" y="1191673"/>
            <a:ext cx="414338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1500" y="1367219"/>
            <a:ext cx="500063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2017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70229" y="1367219"/>
            <a:ext cx="407194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45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81900" y="1367219"/>
            <a:ext cx="414338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6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93570" y="1367219"/>
            <a:ext cx="414338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5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305241" y="1367219"/>
            <a:ext cx="414338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716911" y="1367219"/>
            <a:ext cx="414338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71500" y="1542860"/>
            <a:ext cx="500063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070229" y="1542860"/>
            <a:ext cx="407194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35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481900" y="1542860"/>
            <a:ext cx="414338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6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893570" y="1542860"/>
            <a:ext cx="414338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305241" y="1542860"/>
            <a:ext cx="414338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26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716911" y="1542860"/>
            <a:ext cx="414338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1500" y="1718501"/>
            <a:ext cx="500063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70229" y="1718501"/>
            <a:ext cx="407194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22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481900" y="1718501"/>
            <a:ext cx="414338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893570" y="1718501"/>
            <a:ext cx="414338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305241" y="1718501"/>
            <a:ext cx="414338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18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716911" y="1718501"/>
            <a:ext cx="414338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71500" y="1894142"/>
            <a:ext cx="500063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070229" y="1894142"/>
            <a:ext cx="407194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481900" y="1894142"/>
            <a:ext cx="414338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893570" y="1894142"/>
            <a:ext cx="414338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305241" y="1894142"/>
            <a:ext cx="414338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27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716911" y="1894142"/>
            <a:ext cx="414338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71500" y="2069687"/>
            <a:ext cx="500063" cy="2000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070229" y="2069687"/>
            <a:ext cx="407194" cy="2000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41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481900" y="2069687"/>
            <a:ext cx="414338" cy="2000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7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893570" y="2069687"/>
            <a:ext cx="414338" cy="2000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305241" y="2069687"/>
            <a:ext cx="414338" cy="2000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31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716911" y="2069687"/>
            <a:ext cx="414338" cy="2000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357563" y="746951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Number of firms contacted</a:t>
            </a:r>
          </a:p>
        </p:txBody>
      </p:sp>
      <p:pic>
        <p:nvPicPr>
          <p:cNvPr id="47" name="bar_market_survey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63" y="1036606"/>
            <a:ext cx="2381250" cy="1600200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6143625" y="746951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Origin of firms contacted</a:t>
            </a:r>
          </a:p>
        </p:txBody>
      </p:sp>
      <p:pic>
        <p:nvPicPr>
          <p:cNvPr id="49" name="bar_origin_firms_market_survey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25" y="1036606"/>
            <a:ext cx="2381250" cy="1600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8708231" cy="2636806"/>
          <a:chOff x="0" y="0"/>
          <a:chExt cx="8708231" cy="2636806"/>
        </a:xfrm>
      </p:grpSpPr>
      <p:sp>
        <p:nvSpPr>
          <p:cNvPr id="43" name="TextBox 42"/>
          <p:cNvSpPr txBox="1"/>
          <p:nvPr/>
        </p:nvSpPr>
        <p:spPr>
          <a:xfrm>
            <a:off x="564356" y="528638"/>
            <a:ext cx="8143875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013" b="0" i="0" u="none" strike="noStrike">
                <a:solidFill>
                  <a:srgbClr val="333333"/>
                </a:solidFill>
                <a:latin typeface="Calibri"/>
              </a:rPr>
              <a:t>Invitations to Tender for Greece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1500" y="746951"/>
            <a:ext cx="2557463" cy="142875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endParaRPr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428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1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15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87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15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71500" y="946976"/>
            <a:ext cx="571500" cy="25003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71438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44048" y="946976"/>
            <a:ext cx="492919" cy="25003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19920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Firms Contacted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40300" y="946976"/>
            <a:ext cx="492919" cy="25003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19920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RANK (1)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36458" y="946976"/>
            <a:ext cx="500063" cy="25003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19920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RANK (2)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32710" y="946976"/>
            <a:ext cx="492919" cy="25003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19920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RANK (3)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1500" y="1191673"/>
            <a:ext cx="571500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2016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4048" y="1191673"/>
            <a:ext cx="49291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40300" y="1191673"/>
            <a:ext cx="49291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36458" y="1191673"/>
            <a:ext cx="500063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32710" y="1191673"/>
            <a:ext cx="49291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1500" y="1367219"/>
            <a:ext cx="571500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2017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44048" y="1367219"/>
            <a:ext cx="49291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40300" y="1367219"/>
            <a:ext cx="49291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36458" y="1367219"/>
            <a:ext cx="500063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632710" y="1367219"/>
            <a:ext cx="49291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1500" y="1542860"/>
            <a:ext cx="571500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44048" y="1542860"/>
            <a:ext cx="49291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40300" y="1542860"/>
            <a:ext cx="49291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136458" y="1542860"/>
            <a:ext cx="500063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632710" y="1542860"/>
            <a:ext cx="49291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71500" y="1718501"/>
            <a:ext cx="571500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44048" y="1718501"/>
            <a:ext cx="49291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640300" y="1718501"/>
            <a:ext cx="49291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136458" y="1718501"/>
            <a:ext cx="500063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32710" y="1718501"/>
            <a:ext cx="49291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71500" y="1894142"/>
            <a:ext cx="571500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144048" y="1894142"/>
            <a:ext cx="49291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6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640300" y="1894142"/>
            <a:ext cx="49291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136458" y="1894142"/>
            <a:ext cx="500063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632710" y="1894142"/>
            <a:ext cx="49291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71500" y="2069687"/>
            <a:ext cx="571500" cy="2000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144048" y="2069687"/>
            <a:ext cx="492919" cy="2000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640300" y="2069687"/>
            <a:ext cx="492919" cy="2000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136458" y="2069687"/>
            <a:ext cx="500063" cy="2000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632710" y="2069687"/>
            <a:ext cx="492919" cy="20002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357563" y="746951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Number of firms contacted</a:t>
            </a:r>
          </a:p>
        </p:txBody>
      </p:sp>
      <p:pic>
        <p:nvPicPr>
          <p:cNvPr id="40" name="bar_invitations_tender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63" y="1036606"/>
            <a:ext cx="2381250" cy="1600200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6143625" y="746951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Origin of firms contacted</a:t>
            </a:r>
          </a:p>
        </p:txBody>
      </p:sp>
      <p:pic>
        <p:nvPicPr>
          <p:cNvPr id="42" name="bar_origin_firms_invitations_tender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25" y="1036606"/>
            <a:ext cx="2381250" cy="1600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858</Words>
  <Application>Microsoft Office PowerPoint</Application>
  <PresentationFormat>On-screen Show (16:9)</PresentationFormat>
  <Paragraphs>430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Procurement Overview</dc:title>
  <dc:subject>for Greece(Member State)</dc:subject>
  <dc:creator>FAP-BC</dc:creator>
  <cp:keywords>procurement</cp:keywords>
  <dc:description>An overview of procurement related data for a country</dc:description>
  <cp:lastModifiedBy>Anders Unnervik</cp:lastModifiedBy>
  <cp:revision>1</cp:revision>
  <dcterms:created xsi:type="dcterms:W3CDTF">2021-09-22T14:49:48Z</dcterms:created>
  <dcterms:modified xsi:type="dcterms:W3CDTF">2021-09-27T12:26:31Z</dcterms:modified>
  <cp:category>Report</cp:category>
</cp:coreProperties>
</file>