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964"/>
  </p:normalViewPr>
  <p:slideViewPr>
    <p:cSldViewPr snapToGrid="0" snapToObjects="1">
      <p:cViewPr varScale="1">
        <p:scale>
          <a:sx n="112" d="100"/>
          <a:sy n="112" d="100"/>
        </p:scale>
        <p:origin x="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1A9E8-2300-D84A-B509-2552677E20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1943AF-E166-6847-AB5A-FC74A9252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36170-1AEE-6549-939A-11542E01B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B5252-746A-A144-96AD-08A84BF74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6CF43-ED4E-294D-8025-FFEAE1EB9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934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04C92-72D1-B64C-A53E-CBD4F54B6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A31DCB-C0FD-C440-BFCF-0F4B72EB9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04C62-1171-6C4C-B3A8-C43F66246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116DA-65A0-494F-9985-D1F9C6248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AFF29-27B3-7641-BA6B-0C8686F09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41115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E21752-9358-9840-845F-8C7175F931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326728-1BC9-B048-95B1-DDD4F6660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35F1E-2E59-BF45-A78D-D8A413B27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972A6-947A-B84E-8D7C-CB5536EA2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7CAD0-AD3E-ED40-BDD4-C3F1B2B1C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54995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01B60-A2B4-8A44-9D87-1A3ECA56A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BD080-FEB9-3441-9251-B3E5BFC88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83C6F-DB72-9947-8A7C-93DD316E5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3E38A-7B6B-E445-9F9D-52D96E896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5585A4-6EF9-E04C-84DC-BBE77C6D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8028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70FED-6DB7-BB4D-8260-06608C13C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BD0C58-6BF3-2D45-9B36-4F40D5E9E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AF6B0-4FA0-694B-BF57-0481F8DFA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EAD95-9C7C-4D4D-AB54-592CDD1A5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ED26A-76F2-564A-9414-CE66356B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7853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7B463-07A6-1949-88B8-F62FA5046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34294-F36A-2049-8607-FB6799FDC4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29DADA-7449-3942-ABD7-5F1436B28E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7596CD-62B6-C145-B37E-936B74C7B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9B8C75-A913-2C45-BA48-8EA726E25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461F2D-3F8C-754B-BD94-AB59D64E7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59234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B0375-7FA3-2643-9F9D-9E1E06745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060861-650D-2C49-8C87-10862AE67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6D723E-57A9-B640-90D6-260522B2E3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4E82D0-E6D8-CC4B-8374-2AF02CDFA2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D053FB-CC51-4C44-8DEE-DE90941A8F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7287E2-9563-B64C-80C4-8D2B22E02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088F22-01B8-6742-8897-7764C41EC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9AD67D-3C1C-6C49-A2F2-D2243542A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477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F5B77-5486-8C49-A1CC-5F295B132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E112F-7F10-BC43-B986-E68107D1D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1BE72C-3AD6-6A47-B8D5-4260181AA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FF1C0C-49C7-CE49-AF2D-CC9C384DC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19853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3A671E-B827-AE44-BDB1-EAF404968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C4E754-644F-E149-AE20-0B992888A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770E96-74F9-734C-9E7E-56C8CF0BA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2929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5E3F0-517D-1D4B-91EC-3322C4E5F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57EDA-6481-6043-9B27-CAF687479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557622-8245-3D4F-92B2-08131A776C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432D4B-040F-CE47-A294-0F9981228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8D750-5D91-5E48-BAF6-CB4E7BFA4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902A1-4496-6140-807E-9A6FBB980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65069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43B93-D798-E44B-988F-4533361D3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129DCA-6831-BC46-9702-95D354C0B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6F0F2A-BFBC-B242-AC55-8B850A970F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5710AA-C959-F548-954E-CECC0C6A8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52EE50-0ECA-C144-9A1F-E1BB1AF39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9F0D1B-8AD1-3C46-8728-A0E49AF11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3991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285323-3737-0049-89E4-B1CBA429B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91E46-7E6C-8544-9E84-AB054C02C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774928-5AD5-644D-9E6F-90C54ECC4B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1E998-1BC7-D947-9A2B-6CB4611A9362}" type="datetimeFigureOut">
              <a:rPr lang="en-CH" smtClean="0"/>
              <a:t>13.09.21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B2C12-E467-414E-A365-23DF48E711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19EE2-CAE5-8F4E-AAEF-D6782C859F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5A7CF-9A80-6F47-883D-7ACA0907964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7485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88C17-860B-ED42-B73C-30C0E2C1B8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East Area Beam Commissioning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8F4856-D113-F848-B94B-0639B56455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M. Fraser on behalf of the PS commissioning team</a:t>
            </a:r>
          </a:p>
          <a:p>
            <a:r>
              <a:rPr lang="en-CH" dirty="0"/>
              <a:t>132nd EATM 14/9/2021</a:t>
            </a:r>
          </a:p>
        </p:txBody>
      </p:sp>
    </p:spTree>
    <p:extLst>
      <p:ext uri="{BB962C8B-B14F-4D97-AF65-F5344CB8AC3E}">
        <p14:creationId xmlns:p14="http://schemas.microsoft.com/office/powerpoint/2010/main" val="510055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2CEC2-54B2-994C-866D-312C4488E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Extraction Setup Status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48EE767-0AB2-B148-8202-643D2BB55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1621"/>
            <a:ext cx="11071860" cy="4674870"/>
          </a:xfrm>
        </p:spPr>
        <p:txBody>
          <a:bodyPr>
            <a:normAutofit fontScale="92500"/>
          </a:bodyPr>
          <a:lstStyle/>
          <a:p>
            <a:r>
              <a:rPr lang="en-GB" dirty="0"/>
              <a:t>High-level parameters used to adjust extraction rate (e.g. PSBEAM/QH_PFW)</a:t>
            </a:r>
          </a:p>
          <a:p>
            <a:r>
              <a:rPr lang="en-GB" dirty="0"/>
              <a:t>Septa (SEH23 and SMH57) aligned with beam and spiral step maximised (within H aperture limit apparently in SS41) </a:t>
            </a:r>
          </a:p>
          <a:p>
            <a:r>
              <a:rPr lang="en-GB" dirty="0"/>
              <a:t>Extraction beam loss acceptable from RP perspective (below acceptable limits for maximum proton flux)</a:t>
            </a:r>
          </a:p>
          <a:p>
            <a:r>
              <a:rPr lang="en-GB" dirty="0"/>
              <a:t>Loss optimisation studies to get underway: higher beam loss at start of spill in ring and upstream part of line: to be understood</a:t>
            </a:r>
          </a:p>
          <a:p>
            <a:r>
              <a:rPr lang="en-GB" dirty="0"/>
              <a:t>Fast extraction setup and ready for BCT / XSEC BI calibrations</a:t>
            </a:r>
          </a:p>
          <a:p>
            <a:pPr lvl="1"/>
            <a:r>
              <a:rPr lang="en-GB" dirty="0"/>
              <a:t>Successful test to increased slow bump 57 amplitude to reduce fast extraction beam loss</a:t>
            </a:r>
          </a:p>
          <a:p>
            <a:r>
              <a:rPr lang="en-GB" dirty="0"/>
              <a:t>SEH23 anode/cathode movement interlock perturbed by beam induced noise on AD cycle (masked for now, ABT investigating)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3602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2CEC2-54B2-994C-866D-312C4488E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East Area Primary Transfer Line Status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48EE767-0AB2-B148-8202-643D2BB55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890" y="1690688"/>
            <a:ext cx="11071860" cy="466725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Reverted to pre-LS2 quadrupole settings (using new magnet transfer functions) to improve transmission, permitting steering to T8:</a:t>
            </a:r>
          </a:p>
          <a:p>
            <a:pPr lvl="1"/>
            <a:r>
              <a:rPr lang="en-GB" dirty="0"/>
              <a:t>What should be the beam spot size, do we have BTV references from the past?</a:t>
            </a:r>
          </a:p>
          <a:p>
            <a:r>
              <a:rPr lang="en-GB" dirty="0"/>
              <a:t>East Area shielding validated with RP: </a:t>
            </a:r>
          </a:p>
          <a:p>
            <a:pPr lvl="1"/>
            <a:r>
              <a:rPr lang="en-GB" dirty="0"/>
              <a:t>All destinations (East Dump, T8, T9 and T10/11) tested up to 50e10 </a:t>
            </a:r>
            <a:r>
              <a:rPr lang="en-GB" dirty="0" err="1"/>
              <a:t>ppp</a:t>
            </a:r>
            <a:endParaRPr lang="en-GB" dirty="0"/>
          </a:p>
          <a:p>
            <a:pPr lvl="1"/>
            <a:r>
              <a:rPr lang="en-GB" dirty="0"/>
              <a:t>Now increasing number of cycles in super-cycle up to flux limit of 6.6e10 p/s</a:t>
            </a:r>
          </a:p>
          <a:p>
            <a:r>
              <a:rPr lang="en-GB" dirty="0"/>
              <a:t>Inversion F62.DHZ02 &lt;-&gt; F62.DVT02 </a:t>
            </a:r>
          </a:p>
          <a:p>
            <a:pPr lvl="1"/>
            <a:r>
              <a:rPr lang="en-GB" dirty="0"/>
              <a:t>Update needed in Layout Database</a:t>
            </a:r>
          </a:p>
          <a:p>
            <a:r>
              <a:rPr lang="en-GB" dirty="0"/>
              <a:t>ZT8.BHZ03 is non-PPM was pulsing on T9 and T10/11 when both destinations played:</a:t>
            </a:r>
          </a:p>
          <a:p>
            <a:pPr lvl="1"/>
            <a:r>
              <a:rPr lang="en-GB" dirty="0"/>
              <a:t>T8 in super-cycle with other destinations, not obvious on BLM but on RP monitors</a:t>
            </a:r>
          </a:p>
          <a:p>
            <a:r>
              <a:rPr lang="en-GB" dirty="0"/>
              <a:t>Realignment of IRRAD made set-up and steering tricky:</a:t>
            </a:r>
          </a:p>
          <a:p>
            <a:pPr lvl="1"/>
            <a:r>
              <a:rPr lang="en-GB" dirty="0"/>
              <a:t>Beam noticeably lower vertically on BTV with lower beam loss and high transmission</a:t>
            </a:r>
          </a:p>
          <a:p>
            <a:r>
              <a:rPr lang="en-GB" dirty="0"/>
              <a:t>Hysteresis effects clearly visible when switching F61.BHZ01 to the East Dump:</a:t>
            </a:r>
          </a:p>
          <a:p>
            <a:pPr lvl="1"/>
            <a:r>
              <a:rPr lang="en-GB" dirty="0"/>
              <a:t>Effect can be mitigated, tested with EPC by pushing magnet into saturation after switching to the dump… to be checked and tested when in physics and producing secondary beams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290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2CEC2-54B2-994C-866D-312C4488E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East Area Beam Instrumentation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092C1-F2E3-B54B-93AD-FD303AD54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BLM’s working well, also publishing time dependency of beam loss</a:t>
            </a:r>
          </a:p>
          <a:p>
            <a:r>
              <a:rPr lang="en-US" dirty="0"/>
              <a:t>Spill monitor (BCCGA) working well (we have 2.5 kHz)</a:t>
            </a:r>
          </a:p>
          <a:p>
            <a:pPr lvl="1"/>
            <a:r>
              <a:rPr lang="en-US" dirty="0"/>
              <a:t>Take care: its signal is dominated by beam loss at extraction</a:t>
            </a:r>
          </a:p>
          <a:p>
            <a:r>
              <a:rPr lang="en-US" dirty="0"/>
              <a:t>XSEC needed for transmission estimation, commissioning on-going:</a:t>
            </a:r>
          </a:p>
          <a:p>
            <a:pPr lvl="1"/>
            <a:r>
              <a:rPr lang="en-US" dirty="0"/>
              <a:t>BE-EA provided calibration factors for sensors</a:t>
            </a:r>
          </a:p>
          <a:p>
            <a:pPr lvl="1"/>
            <a:r>
              <a:rPr lang="en-US" dirty="0"/>
              <a:t>First XSEC is giving very high count rate: further checks needed by SY-BI</a:t>
            </a:r>
          </a:p>
          <a:p>
            <a:r>
              <a:rPr lang="en-US" dirty="0"/>
              <a:t>Fast BCT’s being tested using the fast extracted beam:</a:t>
            </a:r>
          </a:p>
          <a:p>
            <a:pPr lvl="1"/>
            <a:r>
              <a:rPr lang="en-US" dirty="0"/>
              <a:t>Ringing of the signal (possible reflections) being investigated by SY-BI</a:t>
            </a:r>
          </a:p>
          <a:p>
            <a:pPr lvl="1"/>
            <a:r>
              <a:rPr lang="en-US" dirty="0"/>
              <a:t>XSEC fast acquisition system ready for cross-calibration</a:t>
            </a:r>
          </a:p>
          <a:p>
            <a:r>
              <a:rPr lang="en-US" dirty="0"/>
              <a:t>IRRAD BPM’s now working well</a:t>
            </a:r>
          </a:p>
          <a:p>
            <a:r>
              <a:rPr lang="en-US" dirty="0"/>
              <a:t>IRRAD BTV working best when lights are OFF in the zone</a:t>
            </a:r>
          </a:p>
          <a:p>
            <a:r>
              <a:rPr lang="en-US" dirty="0"/>
              <a:t>CHARM MWPC: gas connection during the TS, ready for beam from Friday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451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2CEC2-54B2-994C-866D-312C4488E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Longer term activities and follow-up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092C1-F2E3-B54B-93AD-FD303AD54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/>
              <a:t>Implementation of </a:t>
            </a:r>
            <a:r>
              <a:rPr lang="en-US" dirty="0" err="1"/>
              <a:t>AutoSpill</a:t>
            </a:r>
            <a:r>
              <a:rPr lang="en-US" dirty="0"/>
              <a:t> (development from SPS)</a:t>
            </a:r>
          </a:p>
          <a:p>
            <a:r>
              <a:rPr lang="en-US" dirty="0"/>
              <a:t>Optics measurements in F61/62/63 using BTV’s</a:t>
            </a:r>
          </a:p>
          <a:p>
            <a:r>
              <a:rPr lang="en-US" dirty="0"/>
              <a:t>Implementation of stray fields in extraction simulations to assess impact on initial beam parameters</a:t>
            </a:r>
          </a:p>
          <a:p>
            <a:r>
              <a:rPr lang="en-US" dirty="0"/>
              <a:t>Systematic cross-calibration of BI devices</a:t>
            </a:r>
          </a:p>
          <a:p>
            <a:r>
              <a:rPr lang="en-US" dirty="0"/>
              <a:t>Ion cycle setup</a:t>
            </a:r>
          </a:p>
          <a:p>
            <a:r>
              <a:rPr lang="en-US" dirty="0"/>
              <a:t>Low energy slow extraction set-up with protons (2 GeV) in MD</a:t>
            </a:r>
          </a:p>
          <a:p>
            <a:pPr lvl="1"/>
            <a:r>
              <a:rPr lang="en-US" dirty="0"/>
              <a:t>Repeated for ions in MD</a:t>
            </a:r>
          </a:p>
          <a:p>
            <a:r>
              <a:rPr lang="en-US" dirty="0"/>
              <a:t>Implementation of COSE</a:t>
            </a:r>
          </a:p>
          <a:p>
            <a:r>
              <a:rPr lang="en-US" dirty="0"/>
              <a:t>Implementation of empty bucket </a:t>
            </a:r>
            <a:r>
              <a:rPr lang="en-US" dirty="0" err="1"/>
              <a:t>channelling</a:t>
            </a:r>
            <a:endParaRPr lang="en-US" dirty="0"/>
          </a:p>
          <a:p>
            <a:endParaRPr lang="en-US" dirty="0"/>
          </a:p>
          <a:p>
            <a:endParaRPr lang="en-CH" dirty="0">
              <a:cs typeface="Calibri"/>
            </a:endParaRPr>
          </a:p>
          <a:p>
            <a:endParaRPr lang="en-CH" dirty="0"/>
          </a:p>
          <a:p>
            <a:pPr marL="0" indent="0">
              <a:buNone/>
            </a:pPr>
            <a:endParaRPr lang="en-CH" dirty="0"/>
          </a:p>
          <a:p>
            <a:endParaRPr lang="en-GB" dirty="0">
              <a:cs typeface="Calibri"/>
            </a:endParaRPr>
          </a:p>
          <a:p>
            <a:endParaRPr lang="en-CH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68096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1237</TotalTime>
  <Words>539</Words>
  <Application>Microsoft Macintosh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East Area Beam Commissioning Update</vt:lpstr>
      <vt:lpstr>Extraction Setup Status</vt:lpstr>
      <vt:lpstr>East Area Primary Transfer Line Status</vt:lpstr>
      <vt:lpstr>East Area Beam Instrumentation</vt:lpstr>
      <vt:lpstr>Longer term activities and follow-up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Alexander Fraser</dc:creator>
  <cp:lastModifiedBy>Matthew Alexander Fraser</cp:lastModifiedBy>
  <cp:revision>90</cp:revision>
  <dcterms:created xsi:type="dcterms:W3CDTF">2021-09-08T10:11:20Z</dcterms:created>
  <dcterms:modified xsi:type="dcterms:W3CDTF">2021-09-14T11:41:39Z</dcterms:modified>
</cp:coreProperties>
</file>