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7" r:id="rId2"/>
    <p:sldId id="324" r:id="rId3"/>
    <p:sldId id="320" r:id="rId4"/>
    <p:sldId id="298" r:id="rId5"/>
    <p:sldId id="322" r:id="rId6"/>
    <p:sldId id="323" r:id="rId7"/>
    <p:sldId id="325" r:id="rId8"/>
    <p:sldId id="327" r:id="rId9"/>
    <p:sldId id="304" r:id="rId10"/>
    <p:sldId id="328" r:id="rId11"/>
    <p:sldId id="319" r:id="rId12"/>
    <p:sldId id="330" r:id="rId13"/>
    <p:sldId id="321" r:id="rId14"/>
    <p:sldId id="318" r:id="rId15"/>
    <p:sldId id="332" r:id="rId16"/>
    <p:sldId id="333" r:id="rId17"/>
  </p:sldIdLst>
  <p:sldSz cx="9144000" cy="6858000" type="screen4x3"/>
  <p:notesSz cx="6642100" cy="9779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pitchFamily="-10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pitchFamily="-10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pitchFamily="-10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pitchFamily="-10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 Rounded MT Bold" pitchFamily="-108" charset="0"/>
        <a:ea typeface="+mn-ea"/>
        <a:cs typeface="+mn-cs"/>
      </a:defRPr>
    </a:lvl5pPr>
    <a:lvl6pPr marL="2286000" algn="l" defTabSz="457200" rtl="0" eaLnBrk="1" latinLnBrk="0" hangingPunct="1">
      <a:defRPr sz="900" b="1" kern="1200">
        <a:solidFill>
          <a:schemeClr val="tx1"/>
        </a:solidFill>
        <a:latin typeface="Arial Rounded MT Bold" pitchFamily="-108" charset="0"/>
        <a:ea typeface="+mn-ea"/>
        <a:cs typeface="+mn-cs"/>
      </a:defRPr>
    </a:lvl6pPr>
    <a:lvl7pPr marL="2743200" algn="l" defTabSz="457200" rtl="0" eaLnBrk="1" latinLnBrk="0" hangingPunct="1">
      <a:defRPr sz="900" b="1" kern="1200">
        <a:solidFill>
          <a:schemeClr val="tx1"/>
        </a:solidFill>
        <a:latin typeface="Arial Rounded MT Bold" pitchFamily="-108" charset="0"/>
        <a:ea typeface="+mn-ea"/>
        <a:cs typeface="+mn-cs"/>
      </a:defRPr>
    </a:lvl7pPr>
    <a:lvl8pPr marL="3200400" algn="l" defTabSz="457200" rtl="0" eaLnBrk="1" latinLnBrk="0" hangingPunct="1">
      <a:defRPr sz="900" b="1" kern="1200">
        <a:solidFill>
          <a:schemeClr val="tx1"/>
        </a:solidFill>
        <a:latin typeface="Arial Rounded MT Bold" pitchFamily="-108" charset="0"/>
        <a:ea typeface="+mn-ea"/>
        <a:cs typeface="+mn-cs"/>
      </a:defRPr>
    </a:lvl8pPr>
    <a:lvl9pPr marL="3657600" algn="l" defTabSz="457200" rtl="0" eaLnBrk="1" latinLnBrk="0" hangingPunct="1">
      <a:defRPr sz="900" b="1" kern="1200">
        <a:solidFill>
          <a:schemeClr val="tx1"/>
        </a:solidFill>
        <a:latin typeface="Arial Rounded MT Bold" pitchFamily="-10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 useTimings="0">
    <p:present/>
    <p:sldAll/>
    <p:penClr>
      <a:schemeClr val="tx1"/>
    </p:penClr>
  </p:showPr>
  <p:clrMru>
    <a:srgbClr val="B5FF6B"/>
    <a:srgbClr val="669900"/>
    <a:srgbClr val="FF6666"/>
    <a:srgbClr val="FFFF66"/>
    <a:srgbClr val="333333"/>
    <a:srgbClr val="666666"/>
    <a:srgbClr val="008000"/>
    <a:srgbClr val="FFF9A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56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943225" y="9318625"/>
            <a:ext cx="757238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prstTxWarp prst="textNoShape">
              <a:avLst/>
            </a:prstTxWarp>
            <a:spAutoFit/>
          </a:bodyPr>
          <a:lstStyle/>
          <a:p>
            <a:pPr algn="ctr" defTabSz="868363">
              <a:lnSpc>
                <a:spcPct val="90000"/>
              </a:lnSpc>
              <a:defRPr/>
            </a:pPr>
            <a:r>
              <a:rPr lang="en-GB" sz="1200" b="0">
                <a:latin typeface="Arial" pitchFamily="-112" charset="0"/>
              </a:rPr>
              <a:t>Page </a:t>
            </a:r>
            <a:fld id="{8FB9D631-64B2-4D4E-8910-378F415C0684}" type="slidenum">
              <a:rPr lang="en-GB" sz="1200" b="0">
                <a:latin typeface="Arial" pitchFamily="-112" charset="0"/>
              </a:rPr>
              <a:pPr algn="ctr" defTabSz="868363">
                <a:lnSpc>
                  <a:spcPct val="90000"/>
                </a:lnSpc>
                <a:defRPr/>
              </a:pPr>
              <a:t>‹#›</a:t>
            </a:fld>
            <a:endParaRPr lang="en-GB" sz="1200" b="0">
              <a:latin typeface="Arial" pitchFamily="-11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943225" y="9318625"/>
            <a:ext cx="757238" cy="2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87312" tIns="44450" rIns="87312" bIns="44450">
            <a:prstTxWarp prst="textNoShape">
              <a:avLst/>
            </a:prstTxWarp>
            <a:spAutoFit/>
          </a:bodyPr>
          <a:lstStyle/>
          <a:p>
            <a:pPr algn="ctr" defTabSz="868363">
              <a:lnSpc>
                <a:spcPct val="90000"/>
              </a:lnSpc>
              <a:defRPr/>
            </a:pPr>
            <a:r>
              <a:rPr lang="en-GB" sz="1200" b="0">
                <a:latin typeface="Arial" pitchFamily="-112" charset="0"/>
              </a:rPr>
              <a:t>Page </a:t>
            </a:r>
            <a:fld id="{11C798D5-AB50-5042-8D3C-ACE9204F986C}" type="slidenum">
              <a:rPr lang="en-GB" sz="1200" b="0">
                <a:latin typeface="Arial" pitchFamily="-112" charset="0"/>
              </a:rPr>
              <a:pPr algn="ctr" defTabSz="868363">
                <a:lnSpc>
                  <a:spcPct val="90000"/>
                </a:lnSpc>
                <a:defRPr/>
              </a:pPr>
              <a:t>‹#›</a:t>
            </a:fld>
            <a:endParaRPr lang="en-GB" sz="1200" b="0">
              <a:latin typeface="Arial" pitchFamily="-112" charset="0"/>
            </a:endParaRP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6300" y="728663"/>
            <a:ext cx="4891088" cy="36671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44575" y="4641850"/>
            <a:ext cx="4552950" cy="4532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/>
              <a:t>Body Text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53975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 Rounded MT Bold" pitchFamily="-112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6578600"/>
            <a:ext cx="9126538" cy="261938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 Rounded MT Bold" pitchFamily="-112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819400" y="6594475"/>
            <a:ext cx="35052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Arial" pitchFamily="-112" charset="0"/>
              </a:rPr>
              <a:t>Update on ATLAS IBL</a:t>
            </a:r>
            <a:endParaRPr lang="en-GB" dirty="0">
              <a:latin typeface="Arial" pitchFamily="-112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3338" y="6616700"/>
            <a:ext cx="15875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>
                <a:solidFill>
                  <a:schemeClr val="bg1"/>
                </a:solidFill>
                <a:latin typeface="Arial" pitchFamily="-112" charset="0"/>
              </a:rPr>
              <a:t>G. Darbo </a:t>
            </a:r>
            <a:r>
              <a:rPr lang="en-US">
                <a:solidFill>
                  <a:schemeClr val="bg1"/>
                </a:solidFill>
                <a:latin typeface="Arial" pitchFamily="-112" charset="0"/>
              </a:rPr>
              <a:t>– INFN / Genova</a:t>
            </a:r>
            <a:endParaRPr lang="en-GB">
              <a:solidFill>
                <a:schemeClr val="bg1"/>
              </a:solidFill>
              <a:latin typeface="Arial" pitchFamily="-112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010400" y="6608763"/>
            <a:ext cx="20574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GB" dirty="0" smtClean="0">
                <a:solidFill>
                  <a:schemeClr val="bg1"/>
                </a:solidFill>
                <a:latin typeface="Arial" pitchFamily="-110" charset="0"/>
              </a:rPr>
              <a:t> LHCC, 21 September 2010</a:t>
            </a:r>
            <a:endParaRPr lang="en-GB" dirty="0">
              <a:solidFill>
                <a:schemeClr val="bg1"/>
              </a:solidFill>
              <a:latin typeface="Arial" pitchFamily="-110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 userDrawn="1"/>
        </p:nvSpPr>
        <p:spPr bwMode="auto">
          <a:xfrm>
            <a:off x="-122238" y="6511925"/>
            <a:ext cx="246063" cy="2143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800">
                <a:solidFill>
                  <a:schemeClr val="bg1"/>
                </a:solidFill>
                <a:latin typeface="Arial" pitchFamily="-112" charset="0"/>
              </a:rPr>
              <a:t>o</a:t>
            </a:r>
          </a:p>
        </p:txBody>
      </p:sp>
      <p:pic>
        <p:nvPicPr>
          <p:cNvPr id="10" name="Picture 17" descr="IBL Logo_provisional_50h.gif"/>
          <p:cNvPicPr>
            <a:picLocks noChangeAspect="1"/>
          </p:cNvPicPr>
          <p:nvPr userDrawn="1"/>
        </p:nvPicPr>
        <p:blipFill>
          <a:blip r:embed="rId2"/>
          <a:srcRect l="21475" r="21475"/>
          <a:stretch>
            <a:fillRect/>
          </a:stretch>
        </p:blipFill>
        <p:spPr bwMode="auto">
          <a:xfrm>
            <a:off x="76200" y="50800"/>
            <a:ext cx="4778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36675" y="2133600"/>
            <a:ext cx="633253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it-IT"/>
              <a:t>Click to edit Master subtitle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14400" y="0"/>
            <a:ext cx="7246938" cy="8382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-25400"/>
            <a:ext cx="2171700" cy="6472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25400"/>
            <a:ext cx="6362700" cy="6472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62000"/>
            <a:ext cx="4267200" cy="568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267200" cy="5684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-25400"/>
            <a:ext cx="8129588" cy="531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29783" dir="1514402" algn="ctr" rotWithShape="0">
              <a:schemeClr val="bg2">
                <a:alpha val="74998"/>
              </a:schemeClr>
            </a:outerShdw>
          </a:effec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79425"/>
            <a:ext cx="9144000" cy="53975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 Rounded MT Bold" pitchFamily="-112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596063"/>
            <a:ext cx="9126538" cy="261937"/>
          </a:xfrm>
          <a:prstGeom prst="rect">
            <a:avLst/>
          </a:prstGeom>
          <a:gradFill rotWithShape="0">
            <a:gsLst>
              <a:gs pos="0">
                <a:srgbClr val="AD6900"/>
              </a:gs>
              <a:gs pos="50000">
                <a:srgbClr val="AD6900">
                  <a:gamma/>
                  <a:tint val="0"/>
                  <a:invGamma/>
                </a:srgbClr>
              </a:gs>
              <a:gs pos="100000">
                <a:srgbClr val="AD6900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>
            <a:prstShdw prst="shdw17" dist="17961" dir="2700000">
              <a:srgbClr val="AD6900">
                <a:gamma/>
                <a:shade val="60000"/>
                <a:invGamma/>
                <a:alpha val="74998"/>
              </a:srgbClr>
            </a:prst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 Rounded MT Bold" pitchFamily="-112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897188" y="6594475"/>
            <a:ext cx="3351212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Arial" pitchFamily="-112" charset="0"/>
              </a:rPr>
              <a:t>Update on ATLAS IBL</a:t>
            </a:r>
            <a:endParaRPr lang="en-GB" dirty="0">
              <a:latin typeface="Arial" pitchFamily="-112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3338" y="6616700"/>
            <a:ext cx="15875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bg1"/>
                </a:solidFill>
                <a:latin typeface="Arial" pitchFamily="-112" charset="0"/>
              </a:rPr>
              <a:t>G. Darbo </a:t>
            </a:r>
            <a:r>
              <a:rPr lang="en-US" dirty="0">
                <a:solidFill>
                  <a:schemeClr val="bg1"/>
                </a:solidFill>
                <a:latin typeface="Arial" pitchFamily="-112" charset="0"/>
              </a:rPr>
              <a:t>– INFN / </a:t>
            </a:r>
            <a:r>
              <a:rPr lang="en-US" dirty="0" err="1">
                <a:solidFill>
                  <a:schemeClr val="bg1"/>
                </a:solidFill>
                <a:latin typeface="Arial" pitchFamily="-112" charset="0"/>
              </a:rPr>
              <a:t>Genova</a:t>
            </a:r>
            <a:endParaRPr lang="en-GB" dirty="0">
              <a:solidFill>
                <a:schemeClr val="bg1"/>
              </a:solidFill>
              <a:latin typeface="Arial" pitchFamily="-112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0" y="6624638"/>
            <a:ext cx="1908175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GB" dirty="0" smtClean="0">
                <a:solidFill>
                  <a:schemeClr val="bg1"/>
                </a:solidFill>
                <a:latin typeface="Arial" pitchFamily="-110" charset="0"/>
              </a:rPr>
              <a:t> LHCC, 21 September 2010</a:t>
            </a:r>
            <a:endParaRPr lang="en-GB" dirty="0">
              <a:solidFill>
                <a:schemeClr val="bg1"/>
              </a:solidFill>
              <a:latin typeface="Arial" pitchFamily="-110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8701088" y="6565900"/>
            <a:ext cx="366712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>
              <a:defRPr/>
            </a:pPr>
            <a:fld id="{8B84FE39-5363-6C4C-AE01-218ADB4A008A}" type="slidenum">
              <a:rPr lang="en-GB" sz="1200">
                <a:solidFill>
                  <a:schemeClr val="bg1"/>
                </a:solidFill>
                <a:latin typeface="Arial" pitchFamily="-112" charset="0"/>
              </a:rPr>
              <a:pPr>
                <a:defRPr/>
              </a:pPr>
              <a:t>‹#›</a:t>
            </a:fld>
            <a:endParaRPr lang="en-GB" sz="1200">
              <a:solidFill>
                <a:schemeClr val="bg1"/>
              </a:solidFill>
              <a:latin typeface="Arial" pitchFamily="-112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762000"/>
            <a:ext cx="8686800" cy="5684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3" name="Picture 10" descr="IBL Logo_provisional_50h.gif"/>
          <p:cNvPicPr>
            <a:picLocks noChangeAspect="1"/>
          </p:cNvPicPr>
          <p:nvPr userDrawn="1"/>
        </p:nvPicPr>
        <p:blipFill>
          <a:blip r:embed="rId13"/>
          <a:srcRect l="21475" r="21475"/>
          <a:stretch>
            <a:fillRect/>
          </a:stretch>
        </p:blipFill>
        <p:spPr bwMode="auto">
          <a:xfrm>
            <a:off x="76200" y="50800"/>
            <a:ext cx="4778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59" r:id="rId1"/>
    <p:sldLayoutId id="2147484249" r:id="rId2"/>
    <p:sldLayoutId id="2147484250" r:id="rId3"/>
    <p:sldLayoutId id="2147484251" r:id="rId4"/>
    <p:sldLayoutId id="2147484252" r:id="rId5"/>
    <p:sldLayoutId id="2147484253" r:id="rId6"/>
    <p:sldLayoutId id="2147484254" r:id="rId7"/>
    <p:sldLayoutId id="2147484255" r:id="rId8"/>
    <p:sldLayoutId id="2147484256" r:id="rId9"/>
    <p:sldLayoutId id="2147484257" r:id="rId10"/>
    <p:sldLayoutId id="2147484258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 Rounded MT Bold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Blip>
          <a:blip r:embed="rId14"/>
        </a:buBlip>
        <a:defRPr sz="2000" 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6833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•"/>
        <a:defRPr>
          <a:solidFill>
            <a:schemeClr val="tx1"/>
          </a:solidFill>
          <a:latin typeface="Arial" charset="0"/>
          <a:ea typeface="ＭＳ Ｐゴシック" charset="-128"/>
        </a:defRPr>
      </a:lvl2pPr>
      <a:lvl3pPr marL="1200150" indent="-2444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Times" pitchFamily="-108" charset="0"/>
        <a:buChar char="•"/>
        <a:defRPr>
          <a:solidFill>
            <a:schemeClr val="tx1"/>
          </a:solidFill>
          <a:latin typeface="Arial" charset="0"/>
          <a:ea typeface="ＭＳ Ｐゴシック" charset="-128"/>
        </a:defRPr>
      </a:lvl3pPr>
      <a:lvl4pPr marL="1390650" indent="-190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pitchFamily="-108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4pPr>
      <a:lvl5pPr marL="1581150" indent="2476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pitchFamily="-108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5pPr>
      <a:lvl6pPr marL="20383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6pPr>
      <a:lvl7pPr marL="24955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7pPr>
      <a:lvl8pPr marL="2952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8pPr>
      <a:lvl9pPr marL="34099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Font typeface="Monotype Sorts" charset="2"/>
        <a:buChar char=""/>
        <a:defRPr>
          <a:solidFill>
            <a:schemeClr val="tx1"/>
          </a:solidFill>
          <a:latin typeface="Arial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107477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8"/>
          <p:cNvSpPr>
            <a:spLocks noChangeArrowheads="1"/>
          </p:cNvSpPr>
          <p:nvPr/>
        </p:nvSpPr>
        <p:spPr bwMode="auto">
          <a:xfrm>
            <a:off x="2133600" y="304800"/>
            <a:ext cx="5334000" cy="4572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842" name="Rectangle 90"/>
          <p:cNvSpPr>
            <a:spLocks noGrp="1" noChangeArrowheads="1"/>
          </p:cNvSpPr>
          <p:nvPr>
            <p:ph type="ctrTitle"/>
          </p:nvPr>
        </p:nvSpPr>
        <p:spPr>
          <a:xfrm>
            <a:off x="2133600" y="76200"/>
            <a:ext cx="5257800" cy="762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ATLAS IBL Overview</a:t>
            </a: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364" name="Rectangle 91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371600"/>
            <a:ext cx="5867400" cy="5029200"/>
          </a:xfrm>
        </p:spPr>
        <p:txBody>
          <a:bodyPr/>
          <a:lstStyle/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r>
              <a:rPr lang="en-US" sz="1800" dirty="0" smtClean="0">
                <a:ea typeface="ＭＳ Ｐゴシック" pitchFamily="-112" charset="-128"/>
                <a:cs typeface="ＭＳ Ｐゴシック" pitchFamily="-112" charset="-128"/>
              </a:rPr>
              <a:t>LHCC Upgrades session</a:t>
            </a:r>
          </a:p>
          <a:p>
            <a:pPr>
              <a:tabLst>
                <a:tab pos="379413" algn="l"/>
              </a:tabLst>
              <a:defRPr/>
            </a:pPr>
            <a:r>
              <a:rPr lang="en-GB" sz="1800" dirty="0" smtClean="0">
                <a:ea typeface="ＭＳ Ｐゴシック" pitchFamily="-112" charset="-128"/>
                <a:cs typeface="ＭＳ Ｐゴシック" pitchFamily="-112" charset="-128"/>
              </a:rPr>
              <a:t>CERN, September, 21</a:t>
            </a:r>
            <a:r>
              <a:rPr lang="en-GB" sz="1800" baseline="30000" dirty="0" smtClean="0">
                <a:ea typeface="ＭＳ Ｐゴシック" pitchFamily="-112" charset="-128"/>
                <a:cs typeface="ＭＳ Ｐゴシック" pitchFamily="-112" charset="-128"/>
              </a:rPr>
              <a:t>2t</a:t>
            </a:r>
            <a:r>
              <a:rPr lang="en-GB" sz="1800" dirty="0" smtClean="0">
                <a:ea typeface="ＭＳ Ｐゴシック" pitchFamily="-112" charset="-128"/>
                <a:cs typeface="ＭＳ Ｐゴシック" pitchFamily="-112" charset="-128"/>
              </a:rPr>
              <a:t> 2010</a:t>
            </a:r>
          </a:p>
          <a:p>
            <a:pPr>
              <a:tabLst>
                <a:tab pos="379413" algn="l"/>
              </a:tabLst>
              <a:defRPr/>
            </a:pPr>
            <a:endParaRPr lang="en-GB" sz="1800" dirty="0" smtClean="0">
              <a:solidFill>
                <a:schemeClr val="hlink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r>
              <a:rPr lang="en-GB" sz="1800" u="sng" dirty="0" smtClean="0">
                <a:solidFill>
                  <a:schemeClr val="hlink"/>
                </a:solidFill>
                <a:ea typeface="ＭＳ Ｐゴシック" pitchFamily="-112" charset="-128"/>
                <a:cs typeface="ＭＳ Ｐゴシック" pitchFamily="-112" charset="-128"/>
              </a:rPr>
              <a:t>G. Darbo</a:t>
            </a:r>
            <a:r>
              <a:rPr lang="en-GB" sz="1800" dirty="0" smtClean="0">
                <a:solidFill>
                  <a:schemeClr val="hlink"/>
                </a:solidFill>
                <a:ea typeface="ＭＳ Ｐゴシック" pitchFamily="-112" charset="-128"/>
                <a:cs typeface="ＭＳ Ｐゴシック" pitchFamily="-112" charset="-128"/>
              </a:rPr>
              <a:t> - INFN / </a:t>
            </a:r>
            <a:r>
              <a:rPr lang="en-GB" sz="1800" dirty="0" err="1" smtClean="0">
                <a:solidFill>
                  <a:schemeClr val="hlink"/>
                </a:solidFill>
                <a:ea typeface="ＭＳ Ｐゴシック" pitchFamily="-112" charset="-128"/>
                <a:cs typeface="ＭＳ Ｐゴシック" pitchFamily="-112" charset="-128"/>
              </a:rPr>
              <a:t>Genova</a:t>
            </a:r>
            <a:endParaRPr lang="en-GB" sz="1800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sz="1800" dirty="0" smtClean="0">
              <a:solidFill>
                <a:schemeClr val="hlink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sz="1800" dirty="0" smtClean="0">
              <a:solidFill>
                <a:schemeClr val="hlink"/>
              </a:solidFill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 algn="l">
              <a:tabLst>
                <a:tab pos="379413" algn="l"/>
              </a:tabLst>
              <a:defRPr/>
            </a:pPr>
            <a:r>
              <a:rPr lang="en-GB" dirty="0" err="1" smtClean="0">
                <a:ea typeface="ＭＳ Ｐゴシック" pitchFamily="-112" charset="-128"/>
                <a:cs typeface="ＭＳ Ｐゴシック" pitchFamily="-112" charset="-128"/>
              </a:rPr>
              <a:t>Indico</a:t>
            </a:r>
            <a:r>
              <a:rPr lang="en-GB" dirty="0" smtClean="0">
                <a:ea typeface="ＭＳ Ｐゴシック" pitchFamily="-112" charset="-128"/>
                <a:cs typeface="ＭＳ Ｐゴシック" pitchFamily="-112" charset="-128"/>
              </a:rPr>
              <a:t> agenda page: </a:t>
            </a:r>
          </a:p>
          <a:p>
            <a:pPr marL="265113" indent="-265113" algn="l">
              <a:buFontTx/>
              <a:buChar char="•"/>
              <a:tabLst>
                <a:tab pos="265113" algn="l"/>
              </a:tabLst>
              <a:defRPr/>
            </a:pPr>
            <a:r>
              <a:rPr lang="en-US" sz="1600" dirty="0" smtClean="0">
                <a:ea typeface="ＭＳ Ｐゴシック" pitchFamily="-112" charset="-128"/>
                <a:cs typeface="ＭＳ Ｐゴシック" pitchFamily="-112" charset="-128"/>
                <a:hlinkClick r:id="rId3"/>
              </a:rPr>
              <a:t>http://indico.cern.ch/conferenceDisplay.py?confId=107477</a:t>
            </a:r>
            <a:endParaRPr lang="en-GB" sz="1600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tabLst>
                <a:tab pos="379413" algn="l"/>
              </a:tabLst>
              <a:defRPr/>
            </a:pPr>
            <a:endParaRPr lang="en-GB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 algn="l">
              <a:tabLst>
                <a:tab pos="379413" algn="l"/>
              </a:tabLst>
              <a:defRPr/>
            </a:pPr>
            <a:endParaRPr lang="en-GB" sz="1600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 algn="l">
              <a:tabLst>
                <a:tab pos="379413" algn="l"/>
              </a:tabLst>
              <a:defRPr/>
            </a:pPr>
            <a:endParaRPr lang="en-GB" sz="1800" dirty="0" smtClean="0"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5365" name="Picture 6" descr="IBL Logo_provisional2a.gif"/>
          <p:cNvPicPr>
            <a:picLocks noChangeAspect="1"/>
          </p:cNvPicPr>
          <p:nvPr/>
        </p:nvPicPr>
        <p:blipFill>
          <a:blip r:embed="rId4"/>
          <a:srcRect l="23622" r="20670"/>
          <a:stretch>
            <a:fillRect/>
          </a:stretch>
        </p:blipFill>
        <p:spPr bwMode="auto">
          <a:xfrm>
            <a:off x="5780088" y="1676400"/>
            <a:ext cx="283051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-25400"/>
            <a:ext cx="8547100" cy="531813"/>
          </a:xfrm>
        </p:spPr>
        <p:txBody>
          <a:bodyPr/>
          <a:lstStyle/>
          <a:p>
            <a:r>
              <a:rPr lang="en-GB" dirty="0" smtClean="0"/>
              <a:t>Module Prototype Program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4572000"/>
          </a:xfrm>
        </p:spPr>
        <p:txBody>
          <a:bodyPr/>
          <a:lstStyle/>
          <a:p>
            <a:r>
              <a:rPr lang="en-US" sz="1600" dirty="0" smtClean="0"/>
              <a:t>Three candidate sensor technologies</a:t>
            </a:r>
            <a:r>
              <a:rPr lang="en-US" sz="1600" dirty="0" smtClean="0"/>
              <a:t> address the </a:t>
            </a:r>
            <a:r>
              <a:rPr lang="en-US" sz="1600" dirty="0" smtClean="0"/>
              <a:t>IBL requirements with different trade-offs:</a:t>
            </a:r>
          </a:p>
          <a:p>
            <a:pPr lvl="1"/>
            <a:r>
              <a:rPr lang="en-US" sz="1400" dirty="0" smtClean="0"/>
              <a:t>Planar sensor </a:t>
            </a:r>
            <a:r>
              <a:rPr lang="en-US" sz="1400" dirty="0" err="1" smtClean="0"/>
              <a:t>n-on-n</a:t>
            </a:r>
            <a:r>
              <a:rPr lang="en-US" sz="1400" dirty="0" smtClean="0"/>
              <a:t> and </a:t>
            </a:r>
            <a:r>
              <a:rPr lang="en-US" sz="1400" dirty="0" err="1" smtClean="0"/>
              <a:t>n-on-p</a:t>
            </a:r>
            <a:r>
              <a:rPr lang="en-US" sz="1400" dirty="0" smtClean="0"/>
              <a:t>, 3D sensors with active edge (or &lt;200µ edge), </a:t>
            </a:r>
            <a:r>
              <a:rPr lang="en-US" sz="1400" dirty="0" err="1" smtClean="0"/>
              <a:t>pCVD</a:t>
            </a:r>
            <a:r>
              <a:rPr lang="en-US" sz="1400" dirty="0" smtClean="0"/>
              <a:t> Diamond sensor</a:t>
            </a:r>
          </a:p>
          <a:p>
            <a:r>
              <a:rPr lang="en-US" sz="1600" dirty="0" smtClean="0"/>
              <a:t>The module format satisfied with any of these technologies, thus some independence. Two parameters: </a:t>
            </a:r>
            <a:r>
              <a:rPr lang="en-US" sz="1600" dirty="0" smtClean="0">
                <a:solidFill>
                  <a:srgbClr val="800000"/>
                </a:solidFill>
              </a:rPr>
              <a:t>operating temperature and bias voltage </a:t>
            </a:r>
            <a:r>
              <a:rPr lang="en-US" sz="1600" dirty="0" smtClean="0"/>
              <a:t>are different.</a:t>
            </a:r>
          </a:p>
          <a:p>
            <a:pPr lvl="1"/>
            <a:r>
              <a:rPr lang="en-US" sz="1400" dirty="0" smtClean="0">
                <a:solidFill>
                  <a:schemeClr val="tx2"/>
                </a:solidFill>
              </a:rPr>
              <a:t>Planar sensors </a:t>
            </a:r>
            <a:r>
              <a:rPr lang="en-US" sz="1400" dirty="0" smtClean="0"/>
              <a:t>require the lowest temperature and high bias voltage, but have very well understood manufacturing sources, mechanical properties, relatively low cost, and high yield. 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3-D sensors </a:t>
            </a:r>
            <a:r>
              <a:rPr lang="en-US" sz="1400" dirty="0" smtClean="0"/>
              <a:t>require the lowest bias voltage, intermediate operating temperature, and achieve the highest acceptance due to active edges, but their manufacturability with high yield and good uniformity must be demonstrated.</a:t>
            </a: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Diamond sensors </a:t>
            </a:r>
            <a:r>
              <a:rPr lang="en-US" sz="1400" dirty="0" smtClean="0"/>
              <a:t>require the least cooling and have similar bias voltage requirements to planar sensors, but their manufacturability with high yield, moderate cost, and good uniformity must all be demonstrated. </a:t>
            </a:r>
          </a:p>
          <a:p>
            <a:pPr lvl="1"/>
            <a:endParaRPr lang="en-GB" sz="12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23336" y="3820180"/>
            <a:ext cx="4624864" cy="2653809"/>
            <a:chOff x="152400" y="3820180"/>
            <a:chExt cx="4624864" cy="2653809"/>
          </a:xfrm>
        </p:grpSpPr>
        <p:sp>
          <p:nvSpPr>
            <p:cNvPr id="31" name="Oval 30"/>
            <p:cNvSpPr/>
            <p:nvPr/>
          </p:nvSpPr>
          <p:spPr bwMode="auto">
            <a:xfrm>
              <a:off x="457200" y="4416589"/>
              <a:ext cx="1600200" cy="1600200"/>
            </a:xfrm>
            <a:prstGeom prst="ellipse">
              <a:avLst/>
            </a:prstGeom>
            <a:solidFill>
              <a:srgbClr val="800000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triangle" w="med" len="med"/>
              <a:tailEnd type="none" w="med" len="med"/>
            </a:ln>
            <a:effectLst>
              <a:reflection stA="50000" endPos="2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w="114300" prst="artDeco"/>
              <a:bevelB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Rounded MT Bold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1447800" y="4721389"/>
              <a:ext cx="609600" cy="990600"/>
            </a:xfrm>
            <a:prstGeom prst="ellipse">
              <a:avLst/>
            </a:prstGeom>
            <a:solidFill>
              <a:srgbClr val="3366FF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Rounded MT Bold" charset="0"/>
              </a:endParaRPr>
            </a:p>
          </p:txBody>
        </p:sp>
        <p:sp>
          <p:nvSpPr>
            <p:cNvPr id="36" name="Isosceles Triangle 35"/>
            <p:cNvSpPr/>
            <p:nvPr/>
          </p:nvSpPr>
          <p:spPr bwMode="auto">
            <a:xfrm rot="16200000">
              <a:off x="2186517" y="4473739"/>
              <a:ext cx="381000" cy="148590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Rounded MT Bold" charset="0"/>
              </a:endParaRPr>
            </a:p>
          </p:txBody>
        </p:sp>
        <p:sp>
          <p:nvSpPr>
            <p:cNvPr id="37" name="Isosceles Triangle 36"/>
            <p:cNvSpPr/>
            <p:nvPr/>
          </p:nvSpPr>
          <p:spPr bwMode="auto">
            <a:xfrm rot="14446996">
              <a:off x="2083383" y="4113649"/>
              <a:ext cx="381000" cy="1485901"/>
            </a:xfrm>
            <a:prstGeom prst="triangle">
              <a:avLst/>
            </a:prstGeom>
            <a:solidFill>
              <a:srgbClr val="CCFFCC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Rounded MT Bold" charset="0"/>
              </a:endParaRPr>
            </a:p>
          </p:txBody>
        </p:sp>
        <p:sp>
          <p:nvSpPr>
            <p:cNvPr id="38" name="Isosceles Triangle 37"/>
            <p:cNvSpPr/>
            <p:nvPr/>
          </p:nvSpPr>
          <p:spPr bwMode="auto">
            <a:xfrm rot="18141044">
              <a:off x="2063073" y="4871986"/>
              <a:ext cx="381000" cy="1485900"/>
            </a:xfrm>
            <a:prstGeom prst="triangle">
              <a:avLst/>
            </a:prstGeom>
            <a:solidFill>
              <a:srgbClr val="B5FF6B"/>
            </a:solidFill>
            <a:ln w="12700" cap="flat" cmpd="sng" algn="ctr">
              <a:solidFill>
                <a:schemeClr val="bg2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Rounded MT Bold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33400" y="4873789"/>
              <a:ext cx="864339" cy="584776"/>
            </a:xfrm>
            <a:prstGeom prst="rect">
              <a:avLst/>
            </a:prstGeom>
            <a:noFill/>
            <a:effectLst>
              <a:outerShdw blurRad="50800" dist="50800" dir="2700000">
                <a:srgbClr val="000000">
                  <a:alpha val="28000"/>
                </a:srgb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bg1"/>
                  </a:solidFill>
                </a:rPr>
                <a:t>IBL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9813372">
              <a:off x="2296246" y="4242912"/>
              <a:ext cx="15183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Planar Sensors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438400" y="5061312"/>
              <a:ext cx="11849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3D Sensors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 rot="2048912">
              <a:off x="2147602" y="5940606"/>
              <a:ext cx="17235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Diamond Sensors</a:t>
              </a:r>
              <a:endParaRPr lang="en-GB" sz="14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2400" y="3820180"/>
              <a:ext cx="27198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400" dirty="0"/>
            </a:p>
          </p:txBody>
        </p:sp>
        <p:sp>
          <p:nvSpPr>
            <p:cNvPr id="61" name="Right Brace 60"/>
            <p:cNvSpPr/>
            <p:nvPr/>
          </p:nvSpPr>
          <p:spPr bwMode="auto">
            <a:xfrm>
              <a:off x="3733800" y="4035589"/>
              <a:ext cx="304800" cy="2438400"/>
            </a:xfrm>
            <a:prstGeom prst="rightBrac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 Rounded MT Bold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rot="16200000">
              <a:off x="3303032" y="4804455"/>
              <a:ext cx="22098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ATLAS Collaborations for HL-LHC R&amp;D</a:t>
              </a:r>
            </a:p>
            <a:p>
              <a:pPr algn="ctr"/>
              <a:endParaRPr lang="en-GB" sz="1400" dirty="0"/>
            </a:p>
          </p:txBody>
        </p:sp>
      </p:grp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4876800" y="3962400"/>
            <a:ext cx="3886200" cy="2514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11138" indent="-192088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100000"/>
              <a:buFontTx/>
              <a:buChar char="•"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211138" indent="-192088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100000"/>
            </a:pPr>
            <a:r>
              <a:rPr lang="en-US" sz="1600" kern="0" dirty="0" smtClean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Selection in summer 2011 driven by:</a:t>
            </a:r>
            <a:endParaRPr lang="en-US" sz="1600" kern="0" dirty="0" smtClean="0">
              <a:latin typeface="Arial" charset="0"/>
              <a:ea typeface="ＭＳ Ｐゴシック" charset="-128"/>
            </a:endParaRPr>
          </a:p>
          <a:p>
            <a:pPr marL="211138" indent="-192088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100000"/>
            </a:pPr>
            <a:endParaRPr lang="en-US" sz="1600" kern="0" dirty="0" smtClean="0">
              <a:latin typeface="Arial" charset="0"/>
              <a:ea typeface="ＭＳ Ｐゴシック" charset="-128"/>
            </a:endParaRPr>
          </a:p>
          <a:p>
            <a:pPr marL="211138" indent="-192088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Module performance after irradiation and with test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beam measurements.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211138" indent="-192088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100000"/>
              <a:buFontTx/>
              <a:buChar char="•"/>
            </a:pPr>
            <a:endParaRPr lang="en-US" sz="1600" b="0" kern="0" dirty="0" smtClean="0">
              <a:latin typeface="Arial" charset="0"/>
              <a:ea typeface="ＭＳ Ｐゴシック" charset="-128"/>
              <a:cs typeface="Arial"/>
            </a:endParaRPr>
          </a:p>
          <a:p>
            <a:pPr marL="211138" indent="-192088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100000"/>
              <a:buFontTx/>
              <a:buChar char="•"/>
            </a:pPr>
            <a:r>
              <a:rPr lang="en-US" sz="1600" b="0" kern="0" dirty="0" smtClean="0">
                <a:latin typeface="Arial" charset="0"/>
                <a:ea typeface="ＭＳ Ｐゴシック" charset="-128"/>
                <a:cs typeface="Arial"/>
              </a:rPr>
              <a:t>Understanding of manufacturing yield</a:t>
            </a:r>
            <a:endParaRPr lang="en-US" sz="1600" b="0" kern="0" dirty="0" smtClean="0">
              <a:latin typeface="Arial"/>
              <a:ea typeface="ＭＳ Ｐゴシック" charset="-128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IBL Technical Design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4419600" cy="5761038"/>
          </a:xfrm>
        </p:spPr>
        <p:txBody>
          <a:bodyPr/>
          <a:lstStyle/>
          <a:p>
            <a:r>
              <a:rPr lang="en-GB" sz="1800" dirty="0" smtClean="0"/>
              <a:t>ATLAS TDR includes:</a:t>
            </a:r>
          </a:p>
          <a:p>
            <a:pPr lvl="1"/>
            <a:r>
              <a:rPr lang="en-GB" sz="1600" dirty="0" smtClean="0"/>
              <a:t>Overview and motivation for the project</a:t>
            </a:r>
          </a:p>
          <a:p>
            <a:pPr lvl="1"/>
            <a:r>
              <a:rPr lang="en-GB" sz="1600" dirty="0" smtClean="0"/>
              <a:t>Study of the physics performance </a:t>
            </a:r>
          </a:p>
          <a:p>
            <a:pPr lvl="1"/>
            <a:r>
              <a:rPr lang="en-GB" sz="1600" dirty="0" smtClean="0"/>
              <a:t>Technical description of the project with baseline and options for critical issues</a:t>
            </a:r>
          </a:p>
          <a:p>
            <a:pPr lvl="1"/>
            <a:r>
              <a:rPr lang="en-GB" sz="1600" dirty="0" smtClean="0"/>
              <a:t>Three sensor technologies.</a:t>
            </a:r>
          </a:p>
          <a:p>
            <a:pPr lvl="1"/>
            <a:r>
              <a:rPr lang="en-GB" sz="1600" dirty="0" smtClean="0"/>
              <a:t>Beam-pipe, extraction/insertion, installation, ALARA.</a:t>
            </a:r>
          </a:p>
          <a:p>
            <a:pPr lvl="1"/>
            <a:r>
              <a:rPr lang="en-GB" sz="1600" dirty="0" smtClean="0"/>
              <a:t>Organization of the project and resources</a:t>
            </a:r>
            <a:endParaRPr lang="en-GB" sz="1600" dirty="0" smtClean="0"/>
          </a:p>
          <a:p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Editorial </a:t>
            </a:r>
            <a:r>
              <a:rPr lang="en-GB" sz="1800" dirty="0" smtClean="0"/>
              <a:t>team:</a:t>
            </a:r>
          </a:p>
          <a:p>
            <a:pPr marL="263525" indent="0">
              <a:buNone/>
              <a:tabLst>
                <a:tab pos="182563" algn="l"/>
              </a:tabLst>
            </a:pPr>
            <a:r>
              <a:rPr lang="en-US" sz="1400" i="1" dirty="0" smtClean="0"/>
              <a:t>M. </a:t>
            </a:r>
            <a:r>
              <a:rPr lang="en-US" sz="1400" i="1" dirty="0" err="1" smtClean="0"/>
              <a:t>Capeans</a:t>
            </a:r>
            <a:r>
              <a:rPr lang="en-US" sz="1400" i="1" dirty="0" smtClean="0"/>
              <a:t> (technical editor), G. Darbo, </a:t>
            </a:r>
            <a:br>
              <a:rPr lang="en-US" sz="1400" i="1" dirty="0" smtClean="0"/>
            </a:br>
            <a:r>
              <a:rPr lang="en-US" sz="1400" i="1" dirty="0" smtClean="0"/>
              <a:t>K. </a:t>
            </a:r>
            <a:r>
              <a:rPr lang="en-US" sz="1400" i="1" dirty="0" err="1" smtClean="0"/>
              <a:t>Einsweiller</a:t>
            </a:r>
            <a:r>
              <a:rPr lang="en-US" sz="1400" i="1" dirty="0" smtClean="0"/>
              <a:t>, M. </a:t>
            </a:r>
            <a:r>
              <a:rPr lang="en-US" sz="1400" i="1" dirty="0" err="1" smtClean="0"/>
              <a:t>Elsing</a:t>
            </a:r>
            <a:r>
              <a:rPr lang="en-US" sz="1400" i="1" dirty="0" smtClean="0"/>
              <a:t>, T. Flick,</a:t>
            </a:r>
            <a:br>
              <a:rPr lang="en-US" sz="1400" i="1" dirty="0" smtClean="0"/>
            </a:br>
            <a:r>
              <a:rPr lang="en-US" sz="1400" i="1" dirty="0" smtClean="0"/>
              <a:t>M. Garcia-</a:t>
            </a:r>
            <a:r>
              <a:rPr lang="en-US" sz="1400" i="1" dirty="0" err="1" smtClean="0"/>
              <a:t>Sciveres</a:t>
            </a:r>
            <a:r>
              <a:rPr lang="en-US" sz="1400" i="1" dirty="0" smtClean="0"/>
              <a:t>, C. </a:t>
            </a:r>
            <a:r>
              <a:rPr lang="en-US" sz="1400" i="1" dirty="0" err="1" smtClean="0"/>
              <a:t>Gemme</a:t>
            </a:r>
            <a:r>
              <a:rPr lang="en-US" sz="1400" i="1" dirty="0" smtClean="0"/>
              <a:t>,</a:t>
            </a:r>
            <a:br>
              <a:rPr lang="en-US" sz="1400" i="1" dirty="0" smtClean="0"/>
            </a:br>
            <a:r>
              <a:rPr lang="en-US" sz="1400" i="1" dirty="0" smtClean="0"/>
              <a:t>H. </a:t>
            </a:r>
            <a:r>
              <a:rPr lang="en-US" sz="1400" i="1" dirty="0" err="1" smtClean="0"/>
              <a:t>Pernegger</a:t>
            </a:r>
            <a:r>
              <a:rPr lang="en-US" sz="1400" i="1" dirty="0" smtClean="0"/>
              <a:t>, O. </a:t>
            </a:r>
            <a:r>
              <a:rPr lang="en-US" sz="1400" i="1" dirty="0" err="1" smtClean="0"/>
              <a:t>Rohne</a:t>
            </a:r>
            <a:r>
              <a:rPr lang="en-US" sz="1400" i="1" dirty="0" smtClean="0"/>
              <a:t> and R. </a:t>
            </a:r>
            <a:r>
              <a:rPr lang="en-US" sz="1400" i="1" dirty="0" err="1" smtClean="0"/>
              <a:t>Vuillermet</a:t>
            </a:r>
            <a:r>
              <a:rPr lang="en-US" sz="1400" i="1" dirty="0" smtClean="0"/>
              <a:t>.</a:t>
            </a:r>
          </a:p>
          <a:p>
            <a:pPr marL="263525" indent="0">
              <a:buNone/>
              <a:tabLst>
                <a:tab pos="182563" algn="l"/>
              </a:tabLst>
            </a:pPr>
            <a:endParaRPr lang="en-US" sz="1400" dirty="0" smtClean="0"/>
          </a:p>
          <a:p>
            <a:pPr marL="263525" lvl="1" indent="0">
              <a:buSzTx/>
              <a:buNone/>
              <a:tabLst>
                <a:tab pos="182563" algn="l"/>
              </a:tabLst>
            </a:pPr>
            <a:r>
              <a:rPr lang="en-GB" sz="1600" dirty="0" smtClean="0"/>
              <a:t>CERN-LHCC-2010-13, ATLAS TDR 19</a:t>
            </a:r>
          </a:p>
          <a:p>
            <a:pPr marL="263525" indent="0">
              <a:buNone/>
              <a:tabLst>
                <a:tab pos="182563" algn="l"/>
              </a:tabLst>
            </a:pPr>
            <a:endParaRPr lang="en-GB" sz="1400" dirty="0" smtClean="0"/>
          </a:p>
        </p:txBody>
      </p:sp>
      <p:pic>
        <p:nvPicPr>
          <p:cNvPr id="4" name="Picture 3" descr="CoverTDR5.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813813" y="609600"/>
            <a:ext cx="4177787" cy="5912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Memorandum of Understanding</a:t>
            </a:r>
            <a:endParaRPr lang="en-GB" dirty="0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5562600"/>
          </a:xfrm>
        </p:spPr>
        <p:txBody>
          <a:bodyPr/>
          <a:lstStyle/>
          <a:p>
            <a:r>
              <a:rPr lang="en-GB" sz="1800" dirty="0" smtClean="0"/>
              <a:t>Decided </a:t>
            </a:r>
            <a:r>
              <a:rPr lang="en-GB" sz="1800" dirty="0" smtClean="0"/>
              <a:t>to go to </a:t>
            </a:r>
            <a:r>
              <a:rPr lang="en-GB" sz="1800" dirty="0" smtClean="0"/>
              <a:t>an </a:t>
            </a:r>
            <a:r>
              <a:rPr lang="en-GB" sz="1800" dirty="0" smtClean="0"/>
              <a:t>interim-MoU (</a:t>
            </a:r>
            <a:r>
              <a:rPr lang="en-GB" sz="1800" dirty="0" err="1" smtClean="0"/>
              <a:t>iMoU</a:t>
            </a:r>
            <a:r>
              <a:rPr lang="en-GB" sz="1800" dirty="0" smtClean="0"/>
              <a:t>):</a:t>
            </a:r>
            <a:endParaRPr lang="en-GB" sz="1800" dirty="0" smtClean="0"/>
          </a:p>
          <a:p>
            <a:pPr lvl="1"/>
            <a:r>
              <a:rPr lang="en-GB" sz="1600" dirty="0" smtClean="0"/>
              <a:t>Until decision </a:t>
            </a:r>
            <a:r>
              <a:rPr lang="en-GB" sz="1600" dirty="0" smtClean="0"/>
              <a:t>on sensor technology </a:t>
            </a:r>
            <a:r>
              <a:rPr lang="en-GB" sz="1600" dirty="0" smtClean="0"/>
              <a:t>(Summer 2011</a:t>
            </a:r>
            <a:r>
              <a:rPr lang="en-GB" sz="1600" dirty="0" smtClean="0"/>
              <a:t>)</a:t>
            </a:r>
          </a:p>
          <a:p>
            <a:pPr lvl="1"/>
            <a:r>
              <a:rPr lang="en-GB" sz="1600" dirty="0" smtClean="0"/>
              <a:t>Consolidate interest of Institutes and availability of funds</a:t>
            </a:r>
          </a:p>
          <a:p>
            <a:pPr lvl="1"/>
            <a:r>
              <a:rPr lang="en-US" sz="1600" dirty="0" smtClean="0"/>
              <a:t>Status: Funding Agencies involved are sending their signed copies. The dead-line was end of August and we are waiting for the last ones to send them in</a:t>
            </a:r>
            <a:r>
              <a:rPr lang="en-US" sz="1600" dirty="0" smtClean="0"/>
              <a:t>.</a:t>
            </a:r>
          </a:p>
          <a:p>
            <a:pPr lvl="1"/>
            <a:endParaRPr lang="en-GB" sz="1600" dirty="0" smtClean="0"/>
          </a:p>
          <a:p>
            <a:r>
              <a:rPr lang="en-GB" sz="1800" dirty="0" smtClean="0"/>
              <a:t>Annexes:</a:t>
            </a:r>
          </a:p>
          <a:p>
            <a:pPr lvl="1"/>
            <a:r>
              <a:rPr lang="en-GB" sz="1600" dirty="0" smtClean="0"/>
              <a:t>Define cost accordingly to project WBS (9.7 MCH) </a:t>
            </a:r>
          </a:p>
          <a:p>
            <a:pPr lvl="1"/>
            <a:r>
              <a:rPr lang="en-GB" sz="1600" dirty="0" smtClean="0"/>
              <a:t>Participating Institutes/</a:t>
            </a:r>
            <a:r>
              <a:rPr lang="en-GB" sz="1600" dirty="0" smtClean="0"/>
              <a:t>Institutions</a:t>
            </a:r>
          </a:p>
          <a:p>
            <a:pPr lvl="1"/>
            <a:r>
              <a:rPr lang="en-GB" sz="1600" dirty="0" smtClean="0"/>
              <a:t>Sharing of work and cost amongst institutes.</a:t>
            </a:r>
          </a:p>
          <a:p>
            <a:pPr lvl="1"/>
            <a:endParaRPr lang="en-GB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2400" y="4210630"/>
            <a:ext cx="8839200" cy="2277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Interim-MoU - Institutions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4343400" cy="5684838"/>
          </a:xfrm>
        </p:spPr>
        <p:txBody>
          <a:bodyPr/>
          <a:lstStyle/>
          <a:p>
            <a:r>
              <a:rPr lang="en-GB" dirty="0" smtClean="0"/>
              <a:t>There are 43 institutions in the IBL project</a:t>
            </a:r>
          </a:p>
          <a:p>
            <a:pPr lvl="1"/>
            <a:r>
              <a:rPr lang="en-GB" dirty="0" smtClean="0"/>
              <a:t>Large interest for the sensor (22 Institutions)</a:t>
            </a:r>
            <a:endParaRPr lang="en-GB" dirty="0" smtClean="0"/>
          </a:p>
          <a:p>
            <a:pPr lvl="1"/>
            <a:r>
              <a:rPr lang="en-US" dirty="0" smtClean="0"/>
              <a:t>Full effort and </a:t>
            </a:r>
            <a:r>
              <a:rPr lang="en-US" dirty="0" smtClean="0"/>
              <a:t>funding requirements </a:t>
            </a:r>
            <a:r>
              <a:rPr lang="en-US" dirty="0" smtClean="0"/>
              <a:t>are </a:t>
            </a:r>
            <a:r>
              <a:rPr lang="en-US" dirty="0" smtClean="0"/>
              <a:t>covered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300 people have expressed their interest to contribute to the project</a:t>
            </a:r>
          </a:p>
          <a:p>
            <a:pPr lvl="1"/>
            <a:r>
              <a:rPr lang="en-GB" dirty="0" smtClean="0"/>
              <a:t>many have already started to work.</a:t>
            </a:r>
          </a:p>
          <a:p>
            <a:pPr lvl="1"/>
            <a:r>
              <a:rPr lang="en-GB" dirty="0" smtClean="0"/>
              <a:t>In most cases institutes contribute with money where also there is contribution with manpower.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pic>
        <p:nvPicPr>
          <p:cNvPr id="4" name="Picture 3" descr="IBL-Institutes-TD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85605" y="609600"/>
            <a:ext cx="4229795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IBL Project going</a:t>
            </a:r>
            <a:r>
              <a:rPr lang="en-GB" dirty="0" smtClean="0"/>
              <a:t> ahead </a:t>
            </a:r>
            <a:r>
              <a:rPr lang="en-GB" dirty="0" smtClean="0"/>
              <a:t>well:</a:t>
            </a:r>
          </a:p>
          <a:p>
            <a:pPr lvl="1"/>
            <a:r>
              <a:rPr lang="en-US" dirty="0" smtClean="0"/>
              <a:t>IBL restores performance lost by </a:t>
            </a:r>
            <a:r>
              <a:rPr lang="en-US" dirty="0" smtClean="0"/>
              <a:t>failures </a:t>
            </a:r>
            <a:r>
              <a:rPr lang="en-GB" dirty="0" smtClean="0"/>
              <a:t>or </a:t>
            </a:r>
            <a:r>
              <a:rPr lang="en-GB" dirty="0" smtClean="0"/>
              <a:t>inefficiencies of the present tracker and </a:t>
            </a:r>
            <a:r>
              <a:rPr lang="en-GB" dirty="0" smtClean="0"/>
              <a:t>improves </a:t>
            </a:r>
            <a:r>
              <a:rPr lang="en-GB" dirty="0" smtClean="0"/>
              <a:t>significantly ATLAS performance with (and without) pile-up </a:t>
            </a:r>
            <a:r>
              <a:rPr lang="en-US" dirty="0" smtClean="0"/>
              <a:t>→ see </a:t>
            </a:r>
            <a:r>
              <a:rPr lang="en-US" dirty="0" smtClean="0">
                <a:solidFill>
                  <a:srgbClr val="0000FF"/>
                </a:solidFill>
              </a:rPr>
              <a:t>Markus’ </a:t>
            </a:r>
            <a:r>
              <a:rPr lang="en-US" dirty="0" smtClean="0"/>
              <a:t>next </a:t>
            </a:r>
            <a:r>
              <a:rPr lang="en-US" dirty="0" smtClean="0"/>
              <a:t>talk.</a:t>
            </a:r>
          </a:p>
          <a:p>
            <a:pPr lvl="1"/>
            <a:r>
              <a:rPr lang="en-US" dirty="0" smtClean="0"/>
              <a:t>Technical solutions and prototypes</a:t>
            </a:r>
            <a:r>
              <a:rPr lang="en-US" dirty="0" smtClean="0"/>
              <a:t> </a:t>
            </a:r>
            <a:r>
              <a:rPr lang="en-US" dirty="0" smtClean="0"/>
              <a:t>exist </a:t>
            </a:r>
            <a:r>
              <a:rPr lang="en-US" dirty="0" smtClean="0"/>
              <a:t>for all aspects of </a:t>
            </a:r>
            <a:r>
              <a:rPr lang="en-US" dirty="0" smtClean="0"/>
              <a:t>the project </a:t>
            </a:r>
            <a:r>
              <a:rPr lang="en-US" dirty="0" smtClean="0"/>
              <a:t>→ </a:t>
            </a:r>
            <a:r>
              <a:rPr lang="en-US" dirty="0" smtClean="0"/>
              <a:t>see </a:t>
            </a:r>
            <a:r>
              <a:rPr lang="en-US" dirty="0" smtClean="0">
                <a:solidFill>
                  <a:srgbClr val="0000FF"/>
                </a:solidFill>
              </a:rPr>
              <a:t>Heinz’s </a:t>
            </a:r>
            <a:r>
              <a:rPr lang="en-US" dirty="0" smtClean="0"/>
              <a:t>next </a:t>
            </a:r>
            <a:r>
              <a:rPr lang="en-US" dirty="0" smtClean="0"/>
              <a:t>talks.</a:t>
            </a:r>
          </a:p>
          <a:p>
            <a:pPr lvl="1"/>
            <a:r>
              <a:rPr lang="en-US" dirty="0" smtClean="0"/>
              <a:t>Ready to install by mid 2015.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Technical Design report in final approval by </a:t>
            </a:r>
            <a:r>
              <a:rPr lang="en-GB" dirty="0" smtClean="0"/>
              <a:t>ATLAS.</a:t>
            </a:r>
          </a:p>
          <a:p>
            <a:endParaRPr lang="en-GB" dirty="0" smtClean="0"/>
          </a:p>
          <a:p>
            <a:r>
              <a:rPr lang="en-GB" dirty="0" smtClean="0"/>
              <a:t>Interim-Memorandum of Understanding (</a:t>
            </a:r>
            <a:r>
              <a:rPr lang="en-GB" dirty="0" err="1" smtClean="0"/>
              <a:t>iMoU</a:t>
            </a:r>
            <a:r>
              <a:rPr lang="en-GB" dirty="0" smtClean="0"/>
              <a:t>) collecting last signatures.</a:t>
            </a:r>
          </a:p>
          <a:p>
            <a:endParaRPr lang="en-GB" dirty="0" smtClean="0"/>
          </a:p>
          <a:p>
            <a:r>
              <a:rPr lang="en-GB" dirty="0" smtClean="0"/>
              <a:t>Motivated groups and Institutes</a:t>
            </a:r>
            <a:r>
              <a:rPr lang="en-GB" dirty="0" smtClean="0"/>
              <a:t> </a:t>
            </a:r>
            <a:r>
              <a:rPr lang="en-US" dirty="0" smtClean="0"/>
              <a:t>provide necessary effort and funding</a:t>
            </a:r>
            <a:r>
              <a:rPr lang="en-GB" dirty="0" smtClean="0"/>
              <a:t>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HL</a:t>
            </a:r>
            <a:r>
              <a:rPr lang="en-GB" dirty="0" smtClean="0"/>
              <a:t>-</a:t>
            </a:r>
            <a:r>
              <a:rPr lang="en-GB" dirty="0" smtClean="0"/>
              <a:t>LH</a:t>
            </a:r>
            <a:r>
              <a:rPr lang="en-GB" dirty="0" smtClean="0"/>
              <a:t>C </a:t>
            </a:r>
            <a:r>
              <a:rPr lang="en-GB" dirty="0" smtClean="0"/>
              <a:t>will profit of many </a:t>
            </a:r>
            <a:r>
              <a:rPr lang="en-GB" dirty="0" smtClean="0"/>
              <a:t>developments </a:t>
            </a:r>
            <a:r>
              <a:rPr lang="en-GB" dirty="0" smtClean="0"/>
              <a:t>from </a:t>
            </a:r>
            <a:r>
              <a:rPr lang="en-GB" dirty="0" smtClean="0"/>
              <a:t>IBL.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ea typeface="ＭＳ Ｐゴシック" pitchFamily="-108" charset="-128"/>
                <a:cs typeface="ＭＳ Ｐゴシック" pitchFamily="-108" charset="-128"/>
              </a:rPr>
              <a:t>Management Board (MB)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457200" y="4495800"/>
            <a:ext cx="1828800" cy="20574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1400">
                <a:solidFill>
                  <a:srgbClr val="FF0000"/>
                </a:solidFill>
              </a:rPr>
              <a:t>Module WG</a:t>
            </a:r>
          </a:p>
          <a:p>
            <a:pPr algn="ctr"/>
            <a:r>
              <a:rPr lang="en-GB" sz="1400">
                <a:solidFill>
                  <a:srgbClr val="FF0000"/>
                </a:solidFill>
              </a:rPr>
              <a:t>(2 cordinators)</a:t>
            </a:r>
          </a:p>
          <a:p>
            <a:pPr algn="ctr"/>
            <a:endParaRPr lang="en-GB" sz="120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FE-I4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Sensors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Bump-Bonding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Modules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Procurement &amp; QC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Irradiation &amp; Test Beam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514600" y="4495800"/>
            <a:ext cx="1828800" cy="20574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1400">
                <a:solidFill>
                  <a:srgbClr val="FF0000"/>
                </a:solidFill>
              </a:rPr>
              <a:t>Stave WG</a:t>
            </a:r>
          </a:p>
          <a:p>
            <a:pPr algn="ctr"/>
            <a:r>
              <a:rPr lang="en-GB" sz="1400">
                <a:solidFill>
                  <a:srgbClr val="FF0000"/>
                </a:solidFill>
              </a:rPr>
              <a:t>(1 Phys + 1 Eng.)</a:t>
            </a:r>
          </a:p>
          <a:p>
            <a:pPr algn="ctr"/>
            <a:endParaRPr lang="en-GB" sz="120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Staves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Cooling Design &amp; Stave TM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HDI (Flex Hybrid)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Internal services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Loaded stave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Procurement &amp; QC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4572000" y="4495800"/>
            <a:ext cx="1828800" cy="20574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1400">
                <a:solidFill>
                  <a:srgbClr val="FF0000"/>
                </a:solidFill>
              </a:rPr>
              <a:t>Integration &amp; Installation WG</a:t>
            </a:r>
          </a:p>
          <a:p>
            <a:pPr algn="ctr"/>
            <a:r>
              <a:rPr lang="en-GB" sz="1200">
                <a:solidFill>
                  <a:srgbClr val="FF0000"/>
                </a:solidFill>
              </a:rPr>
              <a:t>(2 Eng.)</a:t>
            </a:r>
            <a:endParaRPr lang="en-GB" sz="110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Stave Integration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Global Supports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BP procurement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Ext. services inst.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BP extraction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IBL+BP Installation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Cooling Plant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629400" y="4495800"/>
            <a:ext cx="1828800" cy="20574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1400">
                <a:solidFill>
                  <a:srgbClr val="FF0000"/>
                </a:solidFill>
              </a:rPr>
              <a:t>Off-detector</a:t>
            </a:r>
          </a:p>
          <a:p>
            <a:pPr algn="ctr"/>
            <a:r>
              <a:rPr lang="en-GB" sz="1200">
                <a:solidFill>
                  <a:srgbClr val="FF0000"/>
                </a:solidFill>
              </a:rPr>
              <a:t>(1 Phys + 1 E.Eng.)</a:t>
            </a:r>
          </a:p>
          <a:p>
            <a:pPr algn="ctr"/>
            <a:endParaRPr lang="en-GB" sz="110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BOC/ROD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Power chain &amp; PP2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DCS &amp; interlocks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Opto-link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Ext. serv .design/proc.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Procurement &amp; QC</a:t>
            </a:r>
          </a:p>
          <a:p>
            <a:pPr>
              <a:buFont typeface="Arial" charset="0"/>
              <a:buChar char="•"/>
            </a:pPr>
            <a:r>
              <a:rPr lang="en-GB" sz="1200" b="0">
                <a:latin typeface="Helvetica" charset="0"/>
                <a:ea typeface="Helvetica" charset="0"/>
                <a:cs typeface="Helvetica" charset="0"/>
              </a:rPr>
              <a:t>System Test</a:t>
            </a:r>
          </a:p>
          <a:p>
            <a:pPr>
              <a:buFont typeface="Arial" charset="0"/>
              <a:buChar char="•"/>
            </a:pPr>
            <a:endParaRPr lang="en-GB" sz="120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85800" y="1447800"/>
            <a:ext cx="3886200" cy="1219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GB" sz="1400">
                <a:solidFill>
                  <a:srgbClr val="FF0000"/>
                </a:solidFill>
              </a:rPr>
              <a:t>IBL Management Board (MB)</a:t>
            </a:r>
          </a:p>
          <a:p>
            <a:r>
              <a:rPr lang="en-GB" sz="1400" b="0">
                <a:latin typeface="Helvetica" charset="0"/>
                <a:ea typeface="Helvetica" charset="0"/>
                <a:cs typeface="Helvetica" charset="0"/>
              </a:rPr>
              <a:t>Membership:</a:t>
            </a:r>
          </a:p>
          <a:p>
            <a:pPr>
              <a:buFont typeface="Arial" charset="0"/>
              <a:buChar char="•"/>
            </a:pPr>
            <a:r>
              <a:rPr lang="en-GB" sz="1400" b="0">
                <a:latin typeface="Helvetica" charset="0"/>
                <a:ea typeface="Helvetica" charset="0"/>
                <a:cs typeface="Helvetica" charset="0"/>
              </a:rPr>
              <a:t>IBL PL + IBL TC</a:t>
            </a:r>
          </a:p>
          <a:p>
            <a:pPr>
              <a:buFont typeface="Arial" charset="0"/>
              <a:buChar char="•"/>
            </a:pPr>
            <a:r>
              <a:rPr lang="en-GB" sz="1400" b="0">
                <a:latin typeface="Helvetica" charset="0"/>
                <a:ea typeface="Helvetica" charset="0"/>
                <a:cs typeface="Helvetica" charset="0"/>
              </a:rPr>
              <a:t>2 cordinators from each WG</a:t>
            </a:r>
          </a:p>
          <a:p>
            <a:pPr>
              <a:buFont typeface="Arial" charset="0"/>
              <a:buChar char="•"/>
            </a:pPr>
            <a:r>
              <a:rPr lang="en-US" sz="1400" b="0">
                <a:latin typeface="Helvetica" charset="0"/>
                <a:ea typeface="Helvetica" charset="0"/>
                <a:cs typeface="Helvetica" charset="0"/>
              </a:rPr>
              <a:t>P</a:t>
            </a:r>
            <a:r>
              <a:rPr lang="en-GB" sz="1400" b="0">
                <a:latin typeface="Helvetica" charset="0"/>
                <a:ea typeface="Helvetica" charset="0"/>
                <a:cs typeface="Helvetica" charset="0"/>
              </a:rPr>
              <a:t>lus “extra” members </a:t>
            </a:r>
          </a:p>
          <a:p>
            <a:endParaRPr lang="en-GB" sz="1400"/>
          </a:p>
        </p:txBody>
      </p:sp>
      <p:cxnSp>
        <p:nvCxnSpPr>
          <p:cNvPr id="20488" name="Curved Connector 44"/>
          <p:cNvCxnSpPr>
            <a:cxnSpLocks noChangeShapeType="1"/>
            <a:stCxn id="8" idx="2"/>
            <a:endCxn id="4" idx="0"/>
          </p:cNvCxnSpPr>
          <p:nvPr/>
        </p:nvCxnSpPr>
        <p:spPr bwMode="auto">
          <a:xfrm rot="5400000">
            <a:off x="1085850" y="2952750"/>
            <a:ext cx="1828800" cy="1257300"/>
          </a:xfrm>
          <a:prstGeom prst="curvedConnector3">
            <a:avLst>
              <a:gd name="adj1" fmla="val 58333"/>
            </a:avLst>
          </a:prstGeom>
          <a:noFill/>
          <a:ln w="12700">
            <a:solidFill>
              <a:schemeClr val="tx1"/>
            </a:solidFill>
            <a:round/>
            <a:headEnd type="triangle" w="med" len="med"/>
            <a:tailEnd type="arrow" w="med" len="med"/>
          </a:ln>
        </p:spPr>
      </p:cxnSp>
      <p:cxnSp>
        <p:nvCxnSpPr>
          <p:cNvPr id="20489" name="Curved Connector 46"/>
          <p:cNvCxnSpPr>
            <a:cxnSpLocks noChangeShapeType="1"/>
            <a:stCxn id="8" idx="2"/>
            <a:endCxn id="5" idx="0"/>
          </p:cNvCxnSpPr>
          <p:nvPr/>
        </p:nvCxnSpPr>
        <p:spPr bwMode="auto">
          <a:xfrm rot="16200000" flipH="1">
            <a:off x="2114550" y="3181350"/>
            <a:ext cx="1828800" cy="800100"/>
          </a:xfrm>
          <a:prstGeom prst="curvedConnector3">
            <a:avLst>
              <a:gd name="adj1" fmla="val 58333"/>
            </a:avLst>
          </a:prstGeom>
          <a:noFill/>
          <a:ln w="12700">
            <a:solidFill>
              <a:schemeClr val="tx1"/>
            </a:solidFill>
            <a:round/>
            <a:headEnd type="triangle" w="med" len="med"/>
            <a:tailEnd type="arrow" w="med" len="med"/>
          </a:ln>
        </p:spPr>
      </p:cxnSp>
      <p:cxnSp>
        <p:nvCxnSpPr>
          <p:cNvPr id="20490" name="Curved Connector 52"/>
          <p:cNvCxnSpPr>
            <a:cxnSpLocks noChangeShapeType="1"/>
            <a:stCxn id="8" idx="2"/>
            <a:endCxn id="6" idx="0"/>
          </p:cNvCxnSpPr>
          <p:nvPr/>
        </p:nvCxnSpPr>
        <p:spPr bwMode="auto">
          <a:xfrm rot="16200000" flipH="1">
            <a:off x="3143250" y="2152650"/>
            <a:ext cx="1828800" cy="2857500"/>
          </a:xfrm>
          <a:prstGeom prst="curvedConnector3">
            <a:avLst>
              <a:gd name="adj1" fmla="val 57639"/>
            </a:avLst>
          </a:prstGeom>
          <a:noFill/>
          <a:ln w="12700">
            <a:solidFill>
              <a:schemeClr val="tx1"/>
            </a:solidFill>
            <a:round/>
            <a:headEnd type="triangle" w="med" len="med"/>
            <a:tailEnd type="arrow" w="med" len="med"/>
          </a:ln>
        </p:spPr>
      </p:cxnSp>
      <p:cxnSp>
        <p:nvCxnSpPr>
          <p:cNvPr id="20491" name="Curved Connector 61"/>
          <p:cNvCxnSpPr>
            <a:cxnSpLocks noChangeShapeType="1"/>
            <a:stCxn id="8" idx="2"/>
            <a:endCxn id="7" idx="0"/>
          </p:cNvCxnSpPr>
          <p:nvPr/>
        </p:nvCxnSpPr>
        <p:spPr bwMode="auto">
          <a:xfrm rot="16200000" flipH="1">
            <a:off x="4171950" y="1123950"/>
            <a:ext cx="1828800" cy="4914900"/>
          </a:xfrm>
          <a:prstGeom prst="curvedConnector3">
            <a:avLst>
              <a:gd name="adj1" fmla="val 54167"/>
            </a:avLst>
          </a:prstGeom>
          <a:noFill/>
          <a:ln w="12700">
            <a:solidFill>
              <a:schemeClr val="tx1"/>
            </a:solidFill>
            <a:round/>
            <a:headEnd type="triangle" w="med" len="med"/>
            <a:tailEnd type="arrow" w="med" len="med"/>
          </a:ln>
        </p:spPr>
      </p:cxnSp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4572000" y="533400"/>
            <a:ext cx="4572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lvl="1" algn="ctr">
              <a:spcAft>
                <a:spcPts val="600"/>
              </a:spcAft>
            </a:pPr>
            <a:r>
              <a:rPr lang="en-GB" sz="1400">
                <a:solidFill>
                  <a:srgbClr val="FF0000"/>
                </a:solidFill>
                <a:latin typeface="Arial" charset="0"/>
              </a:rPr>
              <a:t>MB ad-interim membership</a:t>
            </a:r>
          </a:p>
          <a:p>
            <a:pPr lvl="1"/>
            <a:r>
              <a:rPr lang="en-GB" sz="1200" b="0" i="1">
                <a:latin typeface="Helvetica" charset="0"/>
                <a:ea typeface="Helvetica" charset="0"/>
                <a:cs typeface="Helvetica" charset="0"/>
              </a:rPr>
              <a:t>IBL Project Leader: G. Darbo</a:t>
            </a:r>
          </a:p>
          <a:p>
            <a:pPr lvl="1"/>
            <a:r>
              <a:rPr lang="en-GB" sz="1200" b="0" i="1">
                <a:latin typeface="Helvetica" charset="0"/>
                <a:ea typeface="Helvetica" charset="0"/>
                <a:cs typeface="Helvetica" charset="0"/>
              </a:rPr>
              <a:t>IBL Technical Coordinator: H. Pernegger</a:t>
            </a:r>
          </a:p>
          <a:p>
            <a:pPr lvl="1"/>
            <a:r>
              <a:rPr lang="en-GB" sz="1200" b="0" i="1">
                <a:latin typeface="Helvetica" charset="0"/>
                <a:ea typeface="Helvetica" charset="0"/>
                <a:cs typeface="Helvetica" charset="0"/>
              </a:rPr>
              <a:t>“Module” WG (2 Physicists): F. </a:t>
            </a:r>
            <a:r>
              <a:rPr lang="en-US" sz="1200" b="0" i="1">
                <a:latin typeface="Helvetica" charset="0"/>
                <a:ea typeface="Helvetica" charset="0"/>
                <a:cs typeface="Helvetica" charset="0"/>
              </a:rPr>
              <a:t>Hügging &amp; M. Garcia-Sciveres</a:t>
            </a:r>
            <a:endParaRPr lang="en-GB" sz="1200" b="0" i="1">
              <a:latin typeface="Helvetica" charset="0"/>
              <a:ea typeface="Helvetica" charset="0"/>
              <a:cs typeface="Helvetica" charset="0"/>
            </a:endParaRPr>
          </a:p>
          <a:p>
            <a:pPr lvl="1"/>
            <a:r>
              <a:rPr lang="en-GB" sz="1200" b="0" i="1">
                <a:latin typeface="Helvetica" charset="0"/>
                <a:ea typeface="Helvetica" charset="0"/>
                <a:cs typeface="Helvetica" charset="0"/>
              </a:rPr>
              <a:t>“Stave” WG (1 Phy. + 1 M.E.): O. Rohne + D. Giugni</a:t>
            </a:r>
          </a:p>
          <a:p>
            <a:pPr lvl="1"/>
            <a:r>
              <a:rPr lang="en-GB" sz="1200" b="0" i="1">
                <a:latin typeface="Helvetica" charset="0"/>
                <a:ea typeface="Helvetica" charset="0"/>
                <a:cs typeface="Helvetica" charset="0"/>
              </a:rPr>
              <a:t>“IBL Assembly &amp; Installation” WG (2 M.E. initially, a Phy. </a:t>
            </a:r>
            <a:r>
              <a:rPr lang="en-US" sz="1200" b="0" i="1">
                <a:latin typeface="Helvetica" charset="0"/>
                <a:ea typeface="Helvetica" charset="0"/>
                <a:cs typeface="Helvetica" charset="0"/>
              </a:rPr>
              <a:t>L</a:t>
            </a:r>
            <a:r>
              <a:rPr lang="en-GB" sz="1200" b="0" i="1">
                <a:latin typeface="Helvetica" charset="0"/>
                <a:ea typeface="Helvetica" charset="0"/>
                <a:cs typeface="Helvetica" charset="0"/>
              </a:rPr>
              <a:t>ater): F. Cadoux + </a:t>
            </a:r>
            <a:r>
              <a:rPr lang="en-US" sz="1200" b="0" i="1">
                <a:latin typeface="Helvetica" charset="0"/>
                <a:ea typeface="Helvetica" charset="0"/>
                <a:cs typeface="Helvetica" charset="0"/>
              </a:rPr>
              <a:t>R. Vuillermet</a:t>
            </a:r>
            <a:endParaRPr lang="en-GB" sz="1200" b="0" i="1">
              <a:latin typeface="Helvetica" charset="0"/>
              <a:ea typeface="Helvetica" charset="0"/>
              <a:cs typeface="Helvetica" charset="0"/>
            </a:endParaRPr>
          </a:p>
          <a:p>
            <a:pPr lvl="1"/>
            <a:r>
              <a:rPr lang="en-GB" sz="1200" b="0" i="1">
                <a:latin typeface="Helvetica" charset="0"/>
                <a:ea typeface="Helvetica" charset="0"/>
                <a:cs typeface="Helvetica" charset="0"/>
              </a:rPr>
              <a:t>“Off-detector” WG (1 Phy. + 1 E.E.): T. Flick + </a:t>
            </a:r>
            <a:r>
              <a:rPr lang="en-US" sz="1200" b="0" i="1">
                <a:latin typeface="Helvetica" charset="0"/>
                <a:ea typeface="Helvetica" charset="0"/>
                <a:cs typeface="Helvetica" charset="0"/>
              </a:rPr>
              <a:t> S. Débieux</a:t>
            </a:r>
            <a:endParaRPr lang="en-GB" sz="1200" b="0" i="1">
              <a:latin typeface="Helvetica" charset="0"/>
              <a:ea typeface="Helvetica" charset="0"/>
              <a:cs typeface="Helvetica" charset="0"/>
            </a:endParaRPr>
          </a:p>
          <a:p>
            <a:pPr lvl="1"/>
            <a:r>
              <a:rPr lang="en-GB" sz="1400" b="0" i="1" u="sng">
                <a:latin typeface="Helvetica" charset="0"/>
                <a:ea typeface="Helvetica" charset="0"/>
                <a:cs typeface="Helvetica" charset="0"/>
              </a:rPr>
              <a:t>“Extra” members</a:t>
            </a:r>
            <a:r>
              <a:rPr lang="en-GB" sz="1400" b="0" i="1"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pPr lvl="1"/>
            <a:r>
              <a:rPr lang="en-GB" sz="1200" b="0" i="1">
                <a:latin typeface="Helvetica" charset="0"/>
                <a:ea typeface="Helvetica" charset="0"/>
                <a:cs typeface="Helvetica" charset="0"/>
              </a:rPr>
              <a:t>IBL/Pixel “liaison”: Off-line SW: A. Andreazza, DAQ: P. Morettini, DCS: S. Kersten</a:t>
            </a:r>
          </a:p>
          <a:p>
            <a:pPr lvl="1"/>
            <a:r>
              <a:rPr lang="en-GB" sz="1200" b="0" i="1">
                <a:latin typeface="Helvetica" charset="0"/>
                <a:ea typeface="Helvetica" charset="0"/>
                <a:cs typeface="Helvetica" charset="0"/>
              </a:rPr>
              <a:t>Ex officio: Upgrade Coordinator (N. Hessey), PO Chair (M. Nessi), Pixel PL (B. Di Girolamo), ID PL (P. Wells), IB Chair (</a:t>
            </a:r>
            <a:r>
              <a:rPr lang="en-US" sz="1200" b="0" i="1">
                <a:latin typeface="Helvetica" charset="0"/>
                <a:ea typeface="Helvetica" charset="0"/>
                <a:cs typeface="Helvetica" charset="0"/>
              </a:rPr>
              <a:t>C. Gößling)</a:t>
            </a:r>
            <a:endParaRPr lang="en-GB" sz="1200" b="0" i="1">
              <a:latin typeface="Helvetica" charset="0"/>
              <a:ea typeface="Helvetica" charset="0"/>
              <a:cs typeface="Helvetic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915400" cy="5684838"/>
          </a:xfrm>
        </p:spPr>
        <p:txBody>
          <a:bodyPr/>
          <a:lstStyle/>
          <a:p>
            <a:r>
              <a:rPr lang="en-GB" sz="1800" dirty="0" smtClean="0"/>
              <a:t>Timeline and History of the IBL project</a:t>
            </a:r>
          </a:p>
          <a:p>
            <a:endParaRPr lang="en-GB" sz="1800" dirty="0" smtClean="0"/>
          </a:p>
          <a:p>
            <a:r>
              <a:rPr lang="en-GB" sz="1800" dirty="0" smtClean="0"/>
              <a:t>Motivation for IBL</a:t>
            </a:r>
            <a:endParaRPr lang="en-GB" sz="1800" dirty="0" smtClean="0"/>
          </a:p>
          <a:p>
            <a:pPr lvl="1"/>
            <a:r>
              <a:rPr lang="en-US" sz="1600" dirty="0" smtClean="0"/>
              <a:t>E</a:t>
            </a:r>
            <a:r>
              <a:rPr lang="en-US" sz="1600" dirty="0" smtClean="0"/>
              <a:t>nsure </a:t>
            </a:r>
            <a:r>
              <a:rPr lang="en-US" sz="1600" dirty="0" smtClean="0"/>
              <a:t>excellent tracking, </a:t>
            </a:r>
            <a:r>
              <a:rPr lang="en-US" sz="1600" dirty="0" err="1" smtClean="0"/>
              <a:t>vertexing</a:t>
            </a:r>
            <a:r>
              <a:rPr lang="en-US" sz="1600" dirty="0" smtClean="0"/>
              <a:t> and </a:t>
            </a:r>
            <a:r>
              <a:rPr lang="en-US" sz="1600" dirty="0" err="1" smtClean="0"/>
              <a:t>b</a:t>
            </a:r>
            <a:r>
              <a:rPr lang="en-US" sz="1600" dirty="0" smtClean="0"/>
              <a:t>-tagging performance during LHC phase I</a:t>
            </a:r>
            <a:endParaRPr lang="en-US" sz="1600" dirty="0" smtClean="0"/>
          </a:p>
          <a:p>
            <a:pPr lvl="1"/>
            <a:r>
              <a:rPr lang="en-US" sz="1600" dirty="0" smtClean="0"/>
              <a:t>R</a:t>
            </a:r>
            <a:r>
              <a:rPr lang="en-US" sz="1600" dirty="0" smtClean="0"/>
              <a:t>ecover </a:t>
            </a:r>
            <a:r>
              <a:rPr lang="en-US" sz="1600" dirty="0" smtClean="0"/>
              <a:t>from eventual failures in present Pixel system, especially in the present</a:t>
            </a:r>
            <a:r>
              <a:rPr lang="en-US" sz="1600" dirty="0" smtClean="0"/>
              <a:t> B-</a:t>
            </a:r>
            <a:r>
              <a:rPr lang="en-US" sz="1600" dirty="0" smtClean="0"/>
              <a:t>layer</a:t>
            </a:r>
            <a:endParaRPr lang="en-US" sz="1600" dirty="0" smtClean="0"/>
          </a:p>
          <a:p>
            <a:pPr lvl="1"/>
            <a:r>
              <a:rPr lang="en-US" sz="1600" dirty="0" smtClean="0"/>
              <a:t>A</a:t>
            </a:r>
            <a:r>
              <a:rPr lang="en-US" sz="1600" dirty="0" smtClean="0"/>
              <a:t>dd </a:t>
            </a:r>
            <a:r>
              <a:rPr lang="en-US" sz="1600" dirty="0" smtClean="0"/>
              <a:t>to robustness of tracking with high luminosity pileup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Status and Organization</a:t>
            </a:r>
          </a:p>
          <a:p>
            <a:pPr lvl="1"/>
            <a:r>
              <a:rPr lang="en-US" sz="1600" dirty="0" smtClean="0"/>
              <a:t>Plan to be ready in 2015</a:t>
            </a:r>
          </a:p>
          <a:p>
            <a:pPr lvl="1"/>
            <a:r>
              <a:rPr lang="en-US" sz="1600" dirty="0" smtClean="0"/>
              <a:t>Sensor choice in 2011</a:t>
            </a:r>
          </a:p>
          <a:p>
            <a:pPr lvl="1"/>
            <a:r>
              <a:rPr lang="en-US" sz="1600" dirty="0" smtClean="0"/>
              <a:t>ATLAS project, Organization in place, TDR, interim-MoU, expected cost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Study of tracking, </a:t>
            </a:r>
            <a:r>
              <a:rPr lang="en-US" sz="1800" dirty="0" err="1" smtClean="0"/>
              <a:t>vertexing</a:t>
            </a:r>
            <a:r>
              <a:rPr lang="en-US" sz="1800" dirty="0" smtClean="0"/>
              <a:t> and </a:t>
            </a:r>
            <a:r>
              <a:rPr lang="en-US" sz="1800" dirty="0" err="1" smtClean="0"/>
              <a:t>b</a:t>
            </a:r>
            <a:r>
              <a:rPr lang="en-US" sz="1800" dirty="0" smtClean="0"/>
              <a:t>-tagging performance: 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Markus’s </a:t>
            </a:r>
            <a:r>
              <a:rPr lang="en-US" sz="1600" dirty="0" smtClean="0"/>
              <a:t>talk</a:t>
            </a:r>
          </a:p>
          <a:p>
            <a:endParaRPr lang="en-US" sz="1800" dirty="0" smtClean="0"/>
          </a:p>
          <a:p>
            <a:r>
              <a:rPr lang="en-US" sz="1800" dirty="0" smtClean="0"/>
              <a:t>IBL Technical Description and status</a:t>
            </a:r>
          </a:p>
          <a:p>
            <a:pPr lvl="1"/>
            <a:r>
              <a:rPr lang="en-US" sz="1600" dirty="0" smtClean="0">
                <a:solidFill>
                  <a:srgbClr val="0000FF"/>
                </a:solidFill>
              </a:rPr>
              <a:t>Heinz’s </a:t>
            </a:r>
            <a:r>
              <a:rPr lang="en-US" sz="1600" dirty="0" smtClean="0"/>
              <a:t>talk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762000"/>
            <a:ext cx="8686800" cy="5684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FontTx/>
              <a:buBlip>
                <a:blip r:embed="rId2"/>
              </a:buBlip>
              <a:defRPr/>
            </a:pPr>
            <a:r>
              <a:rPr lang="en-GB" sz="2000" b="0" i="1" kern="0">
                <a:latin typeface="+mn-lt"/>
                <a:ea typeface="ＭＳ Ｐゴシック" charset="-128"/>
                <a:cs typeface="ＭＳ Ｐゴシック" charset="-128"/>
              </a:rPr>
              <a:t>Material from Raphael/Neal</a:t>
            </a:r>
            <a:endParaRPr lang="en-GB" sz="2000" b="0" i="1" kern="0" dirty="0"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17411" name="Picture 1" descr="BP-11.bmp"/>
          <p:cNvPicPr>
            <a:picLocks noChangeAspect="1"/>
          </p:cNvPicPr>
          <p:nvPr/>
        </p:nvPicPr>
        <p:blipFill>
          <a:blip r:embed="rId3"/>
          <a:srcRect t="1849" b="2773"/>
          <a:stretch>
            <a:fillRect/>
          </a:stretch>
        </p:blipFill>
        <p:spPr bwMode="auto">
          <a:xfrm>
            <a:off x="228600" y="685800"/>
            <a:ext cx="8686800" cy="578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76200" y="838200"/>
            <a:ext cx="5334000" cy="5684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FontTx/>
              <a:buBlip>
                <a:blip r:embed="rId2"/>
              </a:buBlip>
              <a:defRPr/>
            </a:pPr>
            <a:r>
              <a:rPr lang="en-US" sz="2000" b="0" dirty="0" smtClean="0">
                <a:latin typeface="Arial"/>
                <a:cs typeface="Arial"/>
              </a:rPr>
              <a:t>The </a:t>
            </a:r>
            <a:r>
              <a:rPr lang="en-US" sz="2000" b="0" dirty="0" err="1" smtClean="0">
                <a:latin typeface="Arial"/>
                <a:cs typeface="Arial"/>
              </a:rPr>
              <a:t>Insertable</a:t>
            </a:r>
            <a:r>
              <a:rPr lang="en-US" sz="2000" b="0" dirty="0" smtClean="0">
                <a:latin typeface="Arial"/>
                <a:cs typeface="Arial"/>
              </a:rPr>
              <a:t> B-Layer (IBL) is a fourth layer added to the present Pixel detector between a new beam pipe and the current inner Pixel layer (B-layer).</a:t>
            </a:r>
            <a:endParaRPr lang="en-GB" sz="2000" b="0" kern="0" dirty="0"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11" name="Line Callout 2 10"/>
          <p:cNvSpPr/>
          <p:nvPr/>
        </p:nvSpPr>
        <p:spPr>
          <a:xfrm>
            <a:off x="152400" y="4419600"/>
            <a:ext cx="1295400" cy="457200"/>
          </a:xfrm>
          <a:prstGeom prst="borderCallout2">
            <a:avLst>
              <a:gd name="adj1" fmla="val 26612"/>
              <a:gd name="adj2" fmla="val 105092"/>
              <a:gd name="adj3" fmla="val 34475"/>
              <a:gd name="adj4" fmla="val 131505"/>
              <a:gd name="adj5" fmla="val 74264"/>
              <a:gd name="adj6" fmla="val 155216"/>
            </a:avLst>
          </a:prstGeom>
          <a:solidFill>
            <a:schemeClr val="lt1">
              <a:alpha val="67000"/>
            </a:schemeClr>
          </a:solidFill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24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IST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240"/>
              </a:spcAft>
              <a:defRPr/>
            </a:pPr>
            <a:r>
              <a:rPr lang="en-US" sz="1050" dirty="0">
                <a:solidFill>
                  <a:srgbClr val="000000"/>
                </a:solidFill>
              </a:rPr>
              <a:t>IBL Support Tube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Line Callout 2 14"/>
          <p:cNvSpPr/>
          <p:nvPr/>
        </p:nvSpPr>
        <p:spPr>
          <a:xfrm>
            <a:off x="1295400" y="3505200"/>
            <a:ext cx="1295400" cy="457200"/>
          </a:xfrm>
          <a:prstGeom prst="borderCallout2">
            <a:avLst>
              <a:gd name="adj1" fmla="val 26612"/>
              <a:gd name="adj2" fmla="val 105092"/>
              <a:gd name="adj3" fmla="val 10889"/>
              <a:gd name="adj4" fmla="val 144453"/>
              <a:gd name="adj5" fmla="val 45437"/>
              <a:gd name="adj6" fmla="val 173713"/>
            </a:avLst>
          </a:prstGeom>
          <a:solidFill>
            <a:schemeClr val="lt1">
              <a:alpha val="67000"/>
            </a:schemeClr>
          </a:solidFill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24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Alignment </a:t>
            </a:r>
            <a:r>
              <a:rPr lang="en-US" sz="1400" dirty="0" smtClean="0">
                <a:solidFill>
                  <a:srgbClr val="000000"/>
                </a:solidFill>
              </a:rPr>
              <a:t>wires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Line Callout 2 16"/>
          <p:cNvSpPr/>
          <p:nvPr/>
        </p:nvSpPr>
        <p:spPr>
          <a:xfrm>
            <a:off x="6781800" y="2590800"/>
            <a:ext cx="1295400" cy="304800"/>
          </a:xfrm>
          <a:prstGeom prst="borderCallout2">
            <a:avLst>
              <a:gd name="adj1" fmla="val 26612"/>
              <a:gd name="adj2" fmla="val 105092"/>
              <a:gd name="adj3" fmla="val 29234"/>
              <a:gd name="adj4" fmla="val 118558"/>
              <a:gd name="adj5" fmla="val -316215"/>
              <a:gd name="adj6" fmla="val 111749"/>
            </a:avLst>
          </a:prstGeom>
          <a:solidFill>
            <a:schemeClr val="lt1">
              <a:alpha val="67000"/>
            </a:schemeClr>
          </a:solidFill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24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PP1 Collar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IBL Detector</a:t>
            </a:r>
            <a:endParaRPr lang="en-GB" dirty="0"/>
          </a:p>
        </p:txBody>
      </p:sp>
      <p:sp>
        <p:nvSpPr>
          <p:cNvPr id="13" name="Line Callout 2 12"/>
          <p:cNvSpPr/>
          <p:nvPr/>
        </p:nvSpPr>
        <p:spPr>
          <a:xfrm>
            <a:off x="3962400" y="4876800"/>
            <a:ext cx="1143000" cy="304800"/>
          </a:xfrm>
          <a:prstGeom prst="borderCallout2">
            <a:avLst>
              <a:gd name="adj1" fmla="val 26612"/>
              <a:gd name="adj2" fmla="val 105092"/>
              <a:gd name="adj3" fmla="val -28421"/>
              <a:gd name="adj4" fmla="val 120620"/>
              <a:gd name="adj5" fmla="val -364045"/>
              <a:gd name="adj6" fmla="val 88772"/>
            </a:avLst>
          </a:prstGeom>
          <a:solidFill>
            <a:schemeClr val="lt1">
              <a:alpha val="67000"/>
            </a:schemeClr>
          </a:solidFill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24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IBL Staves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Line Callout 2 15"/>
          <p:cNvSpPr/>
          <p:nvPr/>
        </p:nvSpPr>
        <p:spPr>
          <a:xfrm>
            <a:off x="6781800" y="3048000"/>
            <a:ext cx="1295400" cy="457200"/>
          </a:xfrm>
          <a:prstGeom prst="borderCallout2">
            <a:avLst>
              <a:gd name="adj1" fmla="val 26612"/>
              <a:gd name="adj2" fmla="val 105092"/>
              <a:gd name="adj3" fmla="val 10889"/>
              <a:gd name="adj4" fmla="val 144453"/>
              <a:gd name="adj5" fmla="val -360766"/>
              <a:gd name="adj6" fmla="val 128396"/>
            </a:avLst>
          </a:prstGeom>
          <a:solidFill>
            <a:schemeClr val="lt1">
              <a:alpha val="67000"/>
            </a:schemeClr>
          </a:solidFill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spcAft>
                <a:spcPts val="24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Sealing service ring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419" name="Oval 17"/>
          <p:cNvSpPr>
            <a:spLocks noChangeArrowheads="1"/>
          </p:cNvSpPr>
          <p:nvPr/>
        </p:nvSpPr>
        <p:spPr bwMode="auto">
          <a:xfrm>
            <a:off x="4724400" y="3048000"/>
            <a:ext cx="381000" cy="762000"/>
          </a:xfrm>
          <a:prstGeom prst="ellipse">
            <a:avLst/>
          </a:prstGeom>
          <a:noFill/>
          <a:ln w="19050">
            <a:solidFill>
              <a:schemeClr val="tx2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8" name="Rectangle 17"/>
          <p:cNvSpPr/>
          <p:nvPr/>
        </p:nvSpPr>
        <p:spPr bwMode="auto">
          <a:xfrm>
            <a:off x="5638800" y="3962400"/>
            <a:ext cx="3352800" cy="24384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2"/>
            </a:solidFill>
            <a:prstDash val="solid"/>
            <a:round/>
            <a:headEnd type="triangle" w="med" len="med"/>
            <a:tailEnd type="none" w="med" len="med"/>
          </a:ln>
          <a:effectLst>
            <a:outerShdw blurRad="69850" dist="889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Rounded MT Bold" charset="0"/>
              </a:rPr>
              <a:t>IBL</a:t>
            </a: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Rounded MT Bold" charset="0"/>
              </a:rPr>
              <a:t> key Specs</a:t>
            </a:r>
            <a:r>
              <a:rPr kumimoji="0" lang="en-GB" sz="1800" b="1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Rounded MT Bold" charset="0"/>
              </a:rPr>
              <a:t> </a:t>
            </a: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 Rounded MT Bold" charset="0"/>
              </a:rPr>
              <a:t>/ </a:t>
            </a:r>
            <a:r>
              <a:rPr kumimoji="0" lang="en-GB" sz="18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 Rounded MT Bold" charset="0"/>
              </a:rPr>
              <a:t>Param</a:t>
            </a:r>
            <a:r>
              <a:rPr lang="en-GB" sz="1800" dirty="0" err="1" smtClean="0">
                <a:solidFill>
                  <a:schemeClr val="tx2"/>
                </a:solidFill>
              </a:rPr>
              <a:t>s</a:t>
            </a:r>
            <a:endParaRPr kumimoji="0" lang="en-GB" sz="1800" b="1" i="0" u="none" strike="noStrike" cap="none" normalizeH="0" dirty="0" smtClean="0">
              <a:ln>
                <a:noFill/>
              </a:ln>
              <a:solidFill>
                <a:schemeClr val="tx2"/>
              </a:solidFill>
              <a:effectLst/>
              <a:latin typeface="Arial Rounded MT Bold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dirty="0" smtClean="0">
              <a:ln>
                <a:noFill/>
              </a:ln>
              <a:solidFill>
                <a:schemeClr val="tx2"/>
              </a:solidFill>
              <a:effectLst/>
              <a:latin typeface="Arial Rounded MT Bold" charset="0"/>
            </a:endParaRPr>
          </a:p>
          <a:p>
            <a:pPr marL="177800" marR="0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lang="en-GB" sz="1400" b="0" baseline="0" dirty="0" smtClean="0">
                <a:latin typeface="Helvetica"/>
                <a:cs typeface="Helvetica"/>
              </a:rPr>
              <a:t>14 staves, &lt;R&gt; = 33.25 </a:t>
            </a:r>
            <a:r>
              <a:rPr lang="en-GB" sz="1400" b="0" baseline="0" dirty="0" smtClean="0">
                <a:latin typeface="Helvetica"/>
                <a:cs typeface="Helvetica"/>
              </a:rPr>
              <a:t>mm</a:t>
            </a:r>
          </a:p>
          <a:p>
            <a:pPr marL="177800" marR="0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lang="en-GB" sz="1400" b="0" dirty="0" smtClean="0">
                <a:latin typeface="Helvetica"/>
                <a:cs typeface="Helvetica"/>
              </a:rPr>
              <a:t>CO</a:t>
            </a:r>
            <a:r>
              <a:rPr lang="en-GB" sz="1400" b="0" baseline="-25000" dirty="0" smtClean="0">
                <a:latin typeface="Helvetica"/>
                <a:cs typeface="Helvetica"/>
              </a:rPr>
              <a:t>2</a:t>
            </a:r>
            <a:r>
              <a:rPr lang="en-GB" sz="1400" b="0" dirty="0" smtClean="0">
                <a:latin typeface="Helvetica"/>
                <a:cs typeface="Helvetica"/>
              </a:rPr>
              <a:t> cooling, T &lt;</a:t>
            </a:r>
            <a:r>
              <a:rPr lang="en-GB" sz="1400" b="0" dirty="0" smtClean="0">
                <a:latin typeface="Helvetica"/>
                <a:cs typeface="Helvetica"/>
              </a:rPr>
              <a:t> -15ºC </a:t>
            </a:r>
            <a:r>
              <a:rPr lang="en-GB" sz="1400" b="0" dirty="0" smtClean="0">
                <a:latin typeface="Helvetica"/>
                <a:cs typeface="Helvetica"/>
              </a:rPr>
              <a:t>@ 0.2 W/cm</a:t>
            </a:r>
            <a:r>
              <a:rPr lang="en-GB" sz="1400" b="0" baseline="30000" dirty="0" smtClean="0">
                <a:latin typeface="Helvetica"/>
                <a:cs typeface="Helvetica"/>
              </a:rPr>
              <a:t>2</a:t>
            </a:r>
          </a:p>
          <a:p>
            <a:pPr marL="177800" marR="0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lang="en-GB" sz="1400" b="0" dirty="0" smtClean="0">
                <a:latin typeface="Helvetica"/>
                <a:cs typeface="Helvetica"/>
              </a:rPr>
              <a:t>X/X</a:t>
            </a:r>
            <a:r>
              <a:rPr lang="en-GB" sz="1400" b="0" baseline="-25000" dirty="0" smtClean="0">
                <a:latin typeface="Helvetica"/>
                <a:cs typeface="Helvetica"/>
              </a:rPr>
              <a:t>0</a:t>
            </a:r>
            <a:r>
              <a:rPr lang="en-GB" sz="1400" b="0" dirty="0" smtClean="0">
                <a:latin typeface="Helvetica"/>
                <a:cs typeface="Helvetica"/>
              </a:rPr>
              <a:t> &lt; 1.5 % (B-layer is 2.7 %)</a:t>
            </a:r>
          </a:p>
          <a:p>
            <a:pPr marL="177800" marR="0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lang="en-GB" sz="1400" b="0" dirty="0" smtClean="0">
                <a:latin typeface="Helvetica"/>
                <a:cs typeface="Helvetica"/>
              </a:rPr>
              <a:t>50 µ</a:t>
            </a:r>
            <a:r>
              <a:rPr lang="en-GB" sz="1400" b="0" dirty="0" err="1" smtClean="0">
                <a:latin typeface="Helvetica"/>
                <a:cs typeface="Helvetica"/>
              </a:rPr>
              <a:t>m</a:t>
            </a:r>
            <a:r>
              <a:rPr lang="en-GB" sz="1400" b="0" dirty="0" smtClean="0">
                <a:latin typeface="Helvetica"/>
                <a:cs typeface="Helvetica"/>
              </a:rPr>
              <a:t> </a:t>
            </a:r>
            <a:r>
              <a:rPr lang="en-GB" sz="1400" b="0" dirty="0" err="1" smtClean="0">
                <a:latin typeface="Helvetica"/>
                <a:cs typeface="Helvetica"/>
              </a:rPr>
              <a:t>x</a:t>
            </a:r>
            <a:r>
              <a:rPr lang="en-GB" sz="1400" b="0" dirty="0" smtClean="0">
                <a:latin typeface="Helvetica"/>
                <a:cs typeface="Helvetica"/>
              </a:rPr>
              <a:t> 250 µ</a:t>
            </a:r>
            <a:r>
              <a:rPr lang="en-GB" sz="1400" b="0" dirty="0" err="1" smtClean="0">
                <a:latin typeface="Helvetica"/>
                <a:cs typeface="Helvetica"/>
              </a:rPr>
              <a:t>m</a:t>
            </a:r>
            <a:r>
              <a:rPr lang="en-GB" sz="1400" b="0" dirty="0" smtClean="0">
                <a:latin typeface="Helvetica"/>
                <a:cs typeface="Helvetica"/>
              </a:rPr>
              <a:t> pixels</a:t>
            </a:r>
          </a:p>
          <a:p>
            <a:pPr marL="177800" marR="0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lang="en-GB" sz="1400" b="0" dirty="0" smtClean="0">
                <a:latin typeface="Helvetica"/>
                <a:cs typeface="Helvetica"/>
              </a:rPr>
              <a:t>1.8º overlap in </a:t>
            </a:r>
            <a:r>
              <a:rPr lang="en-GB" sz="1400" b="0" dirty="0" err="1" smtClean="0">
                <a:latin typeface="Helvetica"/>
                <a:ea typeface="Lucida Grande"/>
                <a:cs typeface="Helvetica"/>
              </a:rPr>
              <a:t>ϕ</a:t>
            </a:r>
            <a:r>
              <a:rPr lang="en-GB" sz="1400" b="0" dirty="0" smtClean="0">
                <a:latin typeface="Helvetica"/>
                <a:ea typeface="Lucida Grande"/>
                <a:cs typeface="Helvetica"/>
              </a:rPr>
              <a:t>, &lt;2% gaps in Z</a:t>
            </a:r>
            <a:r>
              <a:rPr lang="en-GB" sz="1400" b="0" dirty="0" smtClean="0">
                <a:latin typeface="Helvetica"/>
                <a:cs typeface="Helvetica"/>
              </a:rPr>
              <a:t> </a:t>
            </a:r>
            <a:endParaRPr lang="en-GB" sz="1400" b="0" baseline="0" dirty="0" smtClean="0">
              <a:latin typeface="Helvetica"/>
              <a:cs typeface="Helvetica"/>
            </a:endParaRPr>
          </a:p>
          <a:p>
            <a:pPr marL="177800" marR="0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kumimoji="0" lang="en-GB" sz="1400" b="0" i="0" u="none" strike="noStrike" cap="none" normalizeH="0" dirty="0" smtClean="0">
                <a:ln>
                  <a:noFill/>
                </a:ln>
                <a:effectLst/>
                <a:latin typeface="Helvetica"/>
                <a:cs typeface="Helvetica"/>
              </a:rPr>
              <a:t>32/16 single/double FE-I4 modules per stave</a:t>
            </a:r>
          </a:p>
          <a:p>
            <a:pPr marL="177800" marR="0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r>
              <a:rPr lang="en-GB" sz="1400" b="0" dirty="0" smtClean="0">
                <a:latin typeface="Helvetica"/>
                <a:cs typeface="Helvetica"/>
              </a:rPr>
              <a:t>Radiation</a:t>
            </a:r>
            <a:r>
              <a:rPr lang="en-GB" sz="1400" b="0" dirty="0" smtClean="0">
                <a:latin typeface="Helvetica"/>
                <a:cs typeface="Helvetica"/>
              </a:rPr>
              <a:t> tolerance 5x10</a:t>
            </a:r>
            <a:r>
              <a:rPr lang="en-GB" sz="1400" b="0" baseline="30000" dirty="0" smtClean="0">
                <a:latin typeface="Helvetica"/>
                <a:cs typeface="Helvetica"/>
              </a:rPr>
              <a:t>15</a:t>
            </a:r>
            <a:r>
              <a:rPr lang="en-GB" sz="1400" b="0" dirty="0" smtClean="0">
                <a:latin typeface="Helvetica"/>
                <a:cs typeface="Helvetica"/>
              </a:rPr>
              <a:t> </a:t>
            </a:r>
            <a:r>
              <a:rPr lang="en-GB" sz="1400" b="0" dirty="0" smtClean="0">
                <a:latin typeface="Helvetica"/>
                <a:cs typeface="Helvetica"/>
              </a:rPr>
              <a:t>n</a:t>
            </a:r>
            <a:r>
              <a:rPr lang="en-GB" sz="1400" b="0" baseline="-25000" dirty="0" smtClean="0">
                <a:latin typeface="Helvetica"/>
                <a:cs typeface="Helvetica"/>
              </a:rPr>
              <a:t>eq</a:t>
            </a:r>
            <a:r>
              <a:rPr lang="en-GB" sz="1400" b="0" dirty="0" smtClean="0">
                <a:latin typeface="Helvetica"/>
                <a:cs typeface="Helvetica"/>
              </a:rPr>
              <a:t>/cm</a:t>
            </a:r>
            <a:r>
              <a:rPr lang="en-GB" sz="1400" b="0" baseline="30000" dirty="0" smtClean="0">
                <a:latin typeface="Helvetica"/>
                <a:cs typeface="Helvetica"/>
              </a:rPr>
              <a:t>2</a:t>
            </a:r>
            <a:endParaRPr kumimoji="0" lang="en-GB" sz="1400" b="0" i="0" u="none" strike="noStrike" cap="none" normalizeH="0" baseline="30000" dirty="0" smtClean="0">
              <a:ln>
                <a:noFill/>
              </a:ln>
              <a:effectLst/>
              <a:latin typeface="Helvetica"/>
              <a:cs typeface="Helvetica"/>
            </a:endParaRPr>
          </a:p>
          <a:p>
            <a:pPr marL="177800" marR="0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GB" sz="1400" b="1" i="0" u="none" strike="noStrike" cap="none" normalizeH="0" dirty="0" smtClean="0">
              <a:ln>
                <a:noFill/>
              </a:ln>
              <a:effectLst/>
              <a:latin typeface="Arial Rounded MT Bold" charset="0"/>
            </a:endParaRPr>
          </a:p>
          <a:p>
            <a:pPr marL="177800" marR="0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</a:pPr>
            <a:endParaRPr kumimoji="0" lang="en-GB" sz="1400" b="1" i="0" u="none" strike="noStrike" cap="none" normalizeH="0" dirty="0" smtClean="0">
              <a:ln>
                <a:noFill/>
              </a:ln>
              <a:effectLst/>
              <a:latin typeface="Arial Rounded MT Bold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  <a:latin typeface="Arial Rounded MT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History of IBL Project - Time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92162"/>
            <a:ext cx="8915400" cy="5684838"/>
          </a:xfrm>
        </p:spPr>
        <p:txBody>
          <a:bodyPr/>
          <a:lstStyle/>
          <a:p>
            <a:r>
              <a:rPr lang="en-GB" dirty="0" smtClean="0"/>
              <a:t>1998: Pixel TDR </a:t>
            </a:r>
          </a:p>
          <a:p>
            <a:pPr lvl="1">
              <a:spcAft>
                <a:spcPts val="600"/>
              </a:spcAft>
            </a:pPr>
            <a:r>
              <a:rPr lang="en-GB" dirty="0" smtClean="0"/>
              <a:t>B-layer designed to be substituted every 3 years of nominal LHC (300 fb</a:t>
            </a:r>
            <a:r>
              <a:rPr lang="en-GB" baseline="30000" dirty="0" smtClean="0"/>
              <a:t>-1</a:t>
            </a:r>
            <a:r>
              <a:rPr lang="en-GB" dirty="0" smtClean="0"/>
              <a:t>): due to then available radiation hard sensor and electronic </a:t>
            </a:r>
            <a:r>
              <a:rPr lang="en-GB" dirty="0" smtClean="0"/>
              <a:t>technologies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2002: B-layer replacement 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became part of ATLAS planning and was put into the M&amp;O budget to RRB.</a:t>
            </a:r>
            <a:endParaRPr lang="en-GB" dirty="0" smtClean="0"/>
          </a:p>
          <a:p>
            <a:r>
              <a:rPr lang="en-GB" dirty="0" smtClean="0"/>
              <a:t>2008: B-layer taskforce</a:t>
            </a:r>
          </a:p>
          <a:p>
            <a:pPr lvl="1"/>
            <a:r>
              <a:rPr lang="en-GB" dirty="0" smtClean="0"/>
              <a:t>B-layer replacement cannot be done – Engineering changes to fulfil delayed on-detector electronics (FE-I3, MCC) made it impossible even in a long shut </a:t>
            </a:r>
            <a:r>
              <a:rPr lang="en-GB" dirty="0" smtClean="0"/>
              <a:t>down. </a:t>
            </a:r>
            <a:endParaRPr lang="en-GB" dirty="0" smtClean="0"/>
          </a:p>
          <a:p>
            <a:pPr lvl="1">
              <a:spcAft>
                <a:spcPts val="600"/>
              </a:spcAft>
            </a:pPr>
            <a:r>
              <a:rPr lang="en-GB" dirty="0" smtClean="0"/>
              <a:t>Best (</a:t>
            </a:r>
            <a:r>
              <a:rPr lang="en-GB" dirty="0" smtClean="0"/>
              <a:t>only viable) </a:t>
            </a:r>
            <a:r>
              <a:rPr lang="en-GB" dirty="0" smtClean="0"/>
              <a:t>solution: “make a new smaller </a:t>
            </a:r>
            <a:r>
              <a:rPr lang="en-US" dirty="0" smtClean="0"/>
              <a:t>radius B-layer insertion using</a:t>
            </a:r>
            <a:r>
              <a:rPr lang="en-US" dirty="0" smtClean="0"/>
              <a:t> </a:t>
            </a:r>
            <a:r>
              <a:rPr lang="en-US" dirty="0" smtClean="0"/>
              <a:t>technology being developed for HL-LHC prototypes</a:t>
            </a:r>
            <a:r>
              <a:rPr lang="en-US" dirty="0" smtClean="0"/>
              <a:t>”</a:t>
            </a:r>
            <a:r>
              <a:rPr lang="en-US" dirty="0" smtClean="0"/>
              <a:t>. This became the IBL.</a:t>
            </a:r>
          </a:p>
          <a:p>
            <a:r>
              <a:rPr lang="en-US" dirty="0" smtClean="0"/>
              <a:t>2009: ATLAS started IBL project:</a:t>
            </a:r>
          </a:p>
          <a:p>
            <a:pPr lvl="1"/>
            <a:r>
              <a:rPr lang="en-US" dirty="0" smtClean="0"/>
              <a:t>February: endorsed IBL </a:t>
            </a:r>
            <a:r>
              <a:rPr lang="en-US" dirty="0" smtClean="0"/>
              <a:t>PL </a:t>
            </a:r>
            <a:r>
              <a:rPr lang="en-US" dirty="0" smtClean="0"/>
              <a:t>and TC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April: IBL organization in place (Endorsed by the ATLAS EB)</a:t>
            </a:r>
          </a:p>
          <a:p>
            <a:r>
              <a:rPr lang="en-US" dirty="0" smtClean="0"/>
              <a:t>2010: TDR and interim-MoU</a:t>
            </a:r>
            <a:endParaRPr lang="en-GB" dirty="0" smtClean="0"/>
          </a:p>
          <a:p>
            <a:pPr lvl="1"/>
            <a:r>
              <a:rPr lang="en-GB" dirty="0" smtClean="0"/>
              <a:t>TDR is under approval in ATLAS</a:t>
            </a:r>
          </a:p>
          <a:p>
            <a:pPr lvl="1"/>
            <a:r>
              <a:rPr lang="en-GB" dirty="0" smtClean="0"/>
              <a:t>Interim-MoU is collecting last signatures.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5400"/>
            <a:ext cx="9144000" cy="531813"/>
          </a:xfrm>
        </p:spPr>
        <p:txBody>
          <a:bodyPr/>
          <a:lstStyle/>
          <a:p>
            <a:r>
              <a:rPr lang="en-GB" sz="2400" dirty="0" smtClean="0"/>
              <a:t>Status and Failure Analysis in Current Pixel Detector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9067800" cy="5684838"/>
          </a:xfrm>
        </p:spPr>
        <p:txBody>
          <a:bodyPr/>
          <a:lstStyle/>
          <a:p>
            <a:pPr lvl="1"/>
            <a:r>
              <a:rPr lang="en-US" sz="1600" dirty="0" smtClean="0"/>
              <a:t>Irreparable failures of modules in the B-layer, and in other Pixel layers, will appear with time: today 2.41 % of B-layer / 3.01 % of the whole pixel is dead</a:t>
            </a:r>
            <a:r>
              <a:rPr lang="en-US" sz="1600" dirty="0" smtClean="0"/>
              <a:t>.</a:t>
            </a:r>
          </a:p>
          <a:p>
            <a:pPr lvl="1"/>
            <a:endParaRPr lang="en-US" sz="1600" dirty="0" smtClean="0"/>
          </a:p>
          <a:p>
            <a:r>
              <a:rPr lang="en-US" sz="1800" b="1" dirty="0" smtClean="0"/>
              <a:t>Failures and IBL adopted solutions:</a:t>
            </a:r>
          </a:p>
          <a:p>
            <a:pPr lvl="1"/>
            <a:r>
              <a:rPr lang="en-US" sz="1600" dirty="0" smtClean="0"/>
              <a:t>Experience gained from failures in present Pixels leads to improved design for IBL</a:t>
            </a:r>
            <a:r>
              <a:rPr lang="en-US" sz="1600" dirty="0" smtClean="0"/>
              <a:t>.</a:t>
            </a:r>
            <a:endParaRPr lang="en-US" sz="1600" dirty="0" smtClean="0"/>
          </a:p>
          <a:p>
            <a:pPr marL="1074738" lvl="1" indent="-273050">
              <a:buNone/>
            </a:pPr>
            <a:r>
              <a:rPr lang="en-US" sz="1600" b="1" dirty="0" smtClean="0">
                <a:solidFill>
                  <a:schemeClr val="accent6"/>
                </a:solidFill>
              </a:rPr>
              <a:t>Titanium pipes: </a:t>
            </a:r>
            <a:r>
              <a:rPr lang="en-US" sz="1600" dirty="0" smtClean="0">
                <a:solidFill>
                  <a:srgbClr val="000000"/>
                </a:solidFill>
              </a:rPr>
              <a:t>corrosion resistant.</a:t>
            </a:r>
          </a:p>
          <a:p>
            <a:pPr marL="1074738" lvl="1" indent="-273050">
              <a:buNone/>
            </a:pPr>
            <a:r>
              <a:rPr lang="en-US" sz="1600" b="1" dirty="0" smtClean="0">
                <a:solidFill>
                  <a:schemeClr val="accent6"/>
                </a:solidFill>
              </a:rPr>
              <a:t>Permanent </a:t>
            </a:r>
            <a:r>
              <a:rPr lang="en-US" sz="1600" b="1" dirty="0" smtClean="0">
                <a:solidFill>
                  <a:schemeClr val="accent6"/>
                </a:solidFill>
              </a:rPr>
              <a:t>pipe joints inside the detector</a:t>
            </a:r>
            <a:r>
              <a:rPr lang="en-US" sz="1600" b="1" dirty="0" smtClean="0">
                <a:solidFill>
                  <a:schemeClr val="accent6"/>
                </a:solidFill>
              </a:rPr>
              <a:t>: </a:t>
            </a:r>
            <a:r>
              <a:rPr lang="en-US" sz="1600" dirty="0" smtClean="0"/>
              <a:t>avoid leakage at fittings</a:t>
            </a:r>
            <a:r>
              <a:rPr lang="en-US" sz="1600" dirty="0" smtClean="0">
                <a:solidFill>
                  <a:srgbClr val="000000"/>
                </a:solidFill>
              </a:rPr>
              <a:t>.</a:t>
            </a:r>
          </a:p>
          <a:p>
            <a:pPr marL="1074738" lvl="1" indent="-273050">
              <a:buNone/>
            </a:pPr>
            <a:r>
              <a:rPr lang="en-US" sz="1600" b="1" dirty="0" smtClean="0">
                <a:solidFill>
                  <a:schemeClr val="accent6"/>
                </a:solidFill>
              </a:rPr>
              <a:t>Move </a:t>
            </a:r>
            <a:r>
              <a:rPr lang="en-US" sz="1600" b="1" dirty="0" err="1" smtClean="0">
                <a:solidFill>
                  <a:schemeClr val="accent6"/>
                </a:solidFill>
              </a:rPr>
              <a:t>opto</a:t>
            </a:r>
            <a:r>
              <a:rPr lang="en-US" sz="1600" b="1" smtClean="0">
                <a:solidFill>
                  <a:schemeClr val="accent6"/>
                </a:solidFill>
              </a:rPr>
              <a:t>-boards </a:t>
            </a:r>
            <a:r>
              <a:rPr lang="en-US" sz="1600" b="1" dirty="0" smtClean="0">
                <a:solidFill>
                  <a:schemeClr val="accent6"/>
                </a:solidFill>
              </a:rPr>
              <a:t>to ID endplate: </a:t>
            </a:r>
            <a:r>
              <a:rPr lang="en-US" sz="1600" dirty="0" smtClean="0">
                <a:solidFill>
                  <a:srgbClr val="000000"/>
                </a:solidFill>
              </a:rPr>
              <a:t>more easily serviceable site.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3810001"/>
          <a:ext cx="8534400" cy="2438399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686756"/>
                <a:gridCol w="1817511"/>
                <a:gridCol w="1896533"/>
                <a:gridCol w="2133600"/>
              </a:tblGrid>
              <a:tr h="264795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Affected System</a:t>
                      </a:r>
                    </a:p>
                    <a:p>
                      <a:pPr algn="ctr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(failure classes)</a:t>
                      </a:r>
                      <a:endParaRPr lang="en-GB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No. of parts in the system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</a:t>
                      </a:r>
                      <a:r>
                        <a:rPr lang="en-GB" sz="1400" baseline="0" dirty="0" smtClean="0"/>
                        <a:t> of part fail </a:t>
                      </a:r>
                      <a:r>
                        <a:rPr lang="en-GB" sz="1400" dirty="0" smtClean="0"/>
                        <a:t>/ % </a:t>
                      </a:r>
                      <a:r>
                        <a:rPr lang="en-GB" sz="1400" baseline="0" dirty="0" smtClean="0"/>
                        <a:t>of dead pixels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6479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Whole Pixel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B-layer only</a:t>
                      </a:r>
                      <a:endParaRPr lang="en-GB" sz="1400" b="1" dirty="0"/>
                    </a:p>
                  </a:txBody>
                  <a:tcPr/>
                </a:tc>
              </a:tr>
              <a:tr h="264795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Pixel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80 363 520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161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0.20 %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15 </a:t>
                      </a:r>
                      <a:r>
                        <a:rPr lang="en-GB" sz="1400" dirty="0" err="1" smtClean="0"/>
                        <a:t>k</a:t>
                      </a:r>
                      <a:r>
                        <a:rPr lang="en-GB" sz="1400" dirty="0" smtClean="0"/>
                        <a:t> / 0.11 %</a:t>
                      </a:r>
                    </a:p>
                  </a:txBody>
                  <a:tcPr/>
                </a:tc>
              </a:tr>
              <a:tr h="26479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Front</a:t>
                      </a:r>
                      <a:r>
                        <a:rPr lang="en-GB" sz="1400" baseline="0" dirty="0" smtClean="0"/>
                        <a:t>-end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27 904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42 / 0.15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9 / 0.20 %</a:t>
                      </a:r>
                      <a:endParaRPr lang="en-GB" sz="1400" dirty="0"/>
                    </a:p>
                  </a:txBody>
                  <a:tcPr/>
                </a:tc>
              </a:tr>
              <a:tr h="26479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Module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1 744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40 / 2.29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6 / 2.10 %</a:t>
                      </a:r>
                      <a:endParaRPr lang="en-GB" sz="1400" dirty="0"/>
                    </a:p>
                  </a:txBody>
                  <a:tcPr/>
                </a:tc>
              </a:tr>
              <a:tr h="264795">
                <a:tc>
                  <a:txBody>
                    <a:bodyPr/>
                    <a:lstStyle/>
                    <a:p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Opto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-board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1 / 0.37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   - / 0.00 %</a:t>
                      </a:r>
                      <a:endParaRPr lang="en-GB" sz="1400" dirty="0"/>
                    </a:p>
                  </a:txBody>
                  <a:tcPr/>
                </a:tc>
              </a:tr>
              <a:tr h="264795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 loop (high leak)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  (3) /</a:t>
                      </a:r>
                      <a:r>
                        <a:rPr lang="en-GB" sz="1400" baseline="0" dirty="0" smtClean="0"/>
                        <a:t>  0.00 %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  (0) / 0.00 %</a:t>
                      </a:r>
                      <a:endParaRPr lang="en-GB" sz="1400" dirty="0"/>
                    </a:p>
                  </a:txBody>
                  <a:tcPr/>
                </a:tc>
              </a:tr>
              <a:tr h="264795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Total dead pixels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 smtClean="0"/>
                        <a:t>            3.01 %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b="1" dirty="0" smtClean="0"/>
                        <a:t>2.41 %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5400"/>
            <a:ext cx="9144000" cy="531813"/>
          </a:xfrm>
        </p:spPr>
        <p:txBody>
          <a:bodyPr/>
          <a:lstStyle/>
          <a:p>
            <a:r>
              <a:rPr lang="en-GB" sz="2400" dirty="0" smtClean="0"/>
              <a:t>Occupancy Induced Inefficiencies in Present B-layer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8915400" cy="3810000"/>
          </a:xfrm>
        </p:spPr>
        <p:txBody>
          <a:bodyPr/>
          <a:lstStyle/>
          <a:p>
            <a:r>
              <a:rPr lang="en-US" b="1" dirty="0" smtClean="0"/>
              <a:t>Luminosity effects:</a:t>
            </a:r>
          </a:p>
          <a:p>
            <a:pPr lvl="1"/>
            <a:r>
              <a:rPr lang="en-US" sz="1600" dirty="0" smtClean="0"/>
              <a:t>The current Pixel detector (FE-I3, MCC) designed for a peak luminosity of 1×10</a:t>
            </a:r>
            <a:r>
              <a:rPr lang="en-US" sz="1600" baseline="30000" dirty="0" smtClean="0"/>
              <a:t>34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s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. </a:t>
            </a:r>
          </a:p>
          <a:p>
            <a:pPr lvl="1"/>
            <a:r>
              <a:rPr lang="en-US" sz="1600" dirty="0" smtClean="0"/>
              <a:t>A luminosity at least twice that high is expected before the High Luminosity LHC (HL-LHC) is complete after 2020. (</a:t>
            </a:r>
            <a:r>
              <a:rPr lang="en-US" sz="1600" dirty="0" err="1" smtClean="0"/>
              <a:t>S.Myers</a:t>
            </a:r>
            <a:r>
              <a:rPr lang="en-US" sz="1600" dirty="0" smtClean="0"/>
              <a:t> at ICHEP: 2.2×10</a:t>
            </a:r>
            <a:r>
              <a:rPr lang="en-US" sz="1600" baseline="30000" dirty="0" smtClean="0"/>
              <a:t>34</a:t>
            </a:r>
            <a:r>
              <a:rPr lang="en-US" sz="1600" dirty="0" smtClean="0"/>
              <a:t>) </a:t>
            </a:r>
          </a:p>
          <a:p>
            <a:pPr lvl="1"/>
            <a:r>
              <a:rPr lang="en-US" sz="1600" u="sng" dirty="0" smtClean="0"/>
              <a:t>Event pileup</a:t>
            </a:r>
            <a:r>
              <a:rPr lang="en-US" sz="1600" dirty="0" smtClean="0"/>
              <a:t>: requires redundancy in the measurement of tracks to control the fake rate</a:t>
            </a:r>
          </a:p>
          <a:p>
            <a:pPr lvl="1"/>
            <a:r>
              <a:rPr lang="en-US" sz="1600" u="sng" dirty="0" smtClean="0"/>
              <a:t>High occupancy</a:t>
            </a:r>
            <a:r>
              <a:rPr lang="en-US" sz="1600" dirty="0" smtClean="0"/>
              <a:t>: can induce readout inefficiencies, affects the B-layer more than other layers and would thereby limit the </a:t>
            </a:r>
            <a:r>
              <a:rPr lang="en-US" sz="1600" i="1" dirty="0" err="1" smtClean="0"/>
              <a:t>b</a:t>
            </a:r>
            <a:r>
              <a:rPr lang="en-US" sz="1600" i="1" dirty="0" smtClean="0"/>
              <a:t> </a:t>
            </a:r>
            <a:r>
              <a:rPr lang="en-US" sz="1600" dirty="0" smtClean="0"/>
              <a:t>tagging efficiency. 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IBL</a:t>
            </a:r>
            <a:r>
              <a:rPr lang="en-US" sz="1600" dirty="0" smtClean="0"/>
              <a:t>: low occupancy (</a:t>
            </a:r>
            <a:r>
              <a:rPr lang="en-US" sz="1600" dirty="0" smtClean="0"/>
              <a:t>with respect to SCT</a:t>
            </a:r>
            <a:r>
              <a:rPr lang="en-US" sz="1600" dirty="0" smtClean="0"/>
              <a:t>/TRT) reduces track fakes, FE-</a:t>
            </a:r>
            <a:r>
              <a:rPr lang="en-US" sz="1600" dirty="0" smtClean="0"/>
              <a:t>I4 </a:t>
            </a:r>
            <a:r>
              <a:rPr lang="en-US" sz="1600" dirty="0" smtClean="0"/>
              <a:t>has higher bandwidth than existing readout</a:t>
            </a:r>
            <a:r>
              <a:rPr lang="en-US" sz="1600" dirty="0" smtClean="0"/>
              <a:t>.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Plot FE-I3 / Table MCC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New architecture</a:t>
            </a:r>
            <a:endParaRPr lang="en-GB" sz="1600" dirty="0" smtClean="0"/>
          </a:p>
          <a:p>
            <a:pPr lvl="1">
              <a:spcAft>
                <a:spcPts val="600"/>
              </a:spcAft>
              <a:buNone/>
            </a:pPr>
            <a:r>
              <a:rPr lang="en-US" dirty="0" smtClean="0"/>
              <a:t>.</a:t>
            </a:r>
            <a:endParaRPr lang="en-GB" dirty="0" smtClean="0"/>
          </a:p>
        </p:txBody>
      </p:sp>
      <p:pic>
        <p:nvPicPr>
          <p:cNvPr id="5" name="Picture 4" descr="FE-I3_Inefficiencie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2500" t="5825" r="7499"/>
              <a:stretch>
                <a:fillRect/>
              </a:stretch>
            </p:blipFill>
          </mc:Choice>
          <mc:Fallback>
            <p:blipFill>
              <a:blip r:embed="rId3"/>
              <a:srcRect l="2500" t="5825" r="7499"/>
              <a:stretch>
                <a:fillRect/>
              </a:stretch>
            </p:blipFill>
          </mc:Fallback>
        </mc:AlternateContent>
        <p:spPr>
          <a:xfrm>
            <a:off x="335195" y="3520433"/>
            <a:ext cx="4389205" cy="2956567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 bwMode="auto">
          <a:xfrm rot="5400000" flipH="1" flipV="1">
            <a:off x="914400" y="5715000"/>
            <a:ext cx="762000" cy="1588"/>
          </a:xfrm>
          <a:prstGeom prst="straightConnector1">
            <a:avLst/>
          </a:prstGeom>
          <a:noFill/>
          <a:ln w="12700" cap="flat" cmpd="sng" algn="ctr">
            <a:solidFill>
              <a:srgbClr val="800000"/>
            </a:solidFill>
            <a:prstDash val="solid"/>
            <a:round/>
            <a:headEnd type="triangl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 flipH="1" flipV="1">
            <a:off x="1256506" y="5447506"/>
            <a:ext cx="1143000" cy="1588"/>
          </a:xfrm>
          <a:prstGeom prst="straightConnector1">
            <a:avLst/>
          </a:prstGeom>
          <a:noFill/>
          <a:ln w="12700" cap="flat" cmpd="sng" algn="ctr">
            <a:solidFill>
              <a:srgbClr val="800000"/>
            </a:solidFill>
            <a:prstDash val="solid"/>
            <a:round/>
            <a:headEnd type="triangl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85800" y="3273623"/>
            <a:ext cx="3852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  <a:latin typeface="Arial"/>
                <a:cs typeface="Arial"/>
              </a:rPr>
              <a:t>FE-I3 inefficiency </a:t>
            </a:r>
            <a:r>
              <a:rPr lang="en-GB" sz="1400" dirty="0" err="1" smtClean="0">
                <a:solidFill>
                  <a:schemeClr val="tx2"/>
                </a:solidFill>
                <a:latin typeface="Arial"/>
                <a:cs typeface="Arial"/>
              </a:rPr>
              <a:t>vs</a:t>
            </a:r>
            <a:r>
              <a:rPr lang="en-GB" sz="1400" dirty="0" smtClean="0">
                <a:solidFill>
                  <a:schemeClr val="tx2"/>
                </a:solidFill>
                <a:latin typeface="Arial"/>
                <a:cs typeface="Arial"/>
              </a:rPr>
              <a:t> occupancy for B-layer</a:t>
            </a:r>
            <a:endParaRPr lang="en-GB" sz="14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59203" y="5026223"/>
            <a:ext cx="717197" cy="307777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/>
                <a:cs typeface="Arial"/>
              </a:rPr>
              <a:t>1x10</a:t>
            </a:r>
            <a:r>
              <a:rPr lang="en-GB" sz="1400" baseline="30000" dirty="0" smtClean="0">
                <a:solidFill>
                  <a:schemeClr val="accent2"/>
                </a:solidFill>
                <a:latin typeface="Arial"/>
                <a:cs typeface="Arial"/>
              </a:rPr>
              <a:t>34</a:t>
            </a:r>
            <a:endParaRPr lang="en-GB" sz="1400" baseline="300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0" y="4572000"/>
            <a:ext cx="717197" cy="307777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2"/>
                </a:solidFill>
                <a:latin typeface="Arial"/>
                <a:cs typeface="Arial"/>
              </a:rPr>
              <a:t>2x10</a:t>
            </a:r>
            <a:r>
              <a:rPr lang="en-GB" sz="1400" baseline="30000" dirty="0" smtClean="0">
                <a:solidFill>
                  <a:schemeClr val="accent2"/>
                </a:solidFill>
                <a:latin typeface="Arial"/>
                <a:cs typeface="Arial"/>
              </a:rPr>
              <a:t>34</a:t>
            </a:r>
            <a:endParaRPr lang="en-GB" sz="1400" baseline="30000" dirty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752600" y="5715000"/>
            <a:ext cx="304800" cy="609600"/>
          </a:xfrm>
          <a:prstGeom prst="ellipse">
            <a:avLst/>
          </a:prstGeom>
          <a:noFill/>
          <a:ln w="12700" cap="flat" cmpd="sng" algn="ctr">
            <a:solidFill>
              <a:schemeClr val="tx2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ounded MT Bold" charset="0"/>
            </a:endParaRPr>
          </a:p>
        </p:txBody>
      </p:sp>
      <p:cxnSp>
        <p:nvCxnSpPr>
          <p:cNvPr id="29" name="Shape 28"/>
          <p:cNvCxnSpPr>
            <a:stCxn id="16" idx="0"/>
          </p:cNvCxnSpPr>
          <p:nvPr/>
        </p:nvCxnSpPr>
        <p:spPr bwMode="auto">
          <a:xfrm rot="5400000" flipH="1" flipV="1">
            <a:off x="3314700" y="3924300"/>
            <a:ext cx="381000" cy="3200400"/>
          </a:xfrm>
          <a:prstGeom prst="bentConnector2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triangle" w="med" len="med"/>
            <a:tailEnd type="arrow" w="med" len="med"/>
          </a:ln>
          <a:effectLst/>
        </p:spPr>
      </p:cxnSp>
      <p:sp>
        <p:nvSpPr>
          <p:cNvPr id="34" name="Rectangle 33"/>
          <p:cNvSpPr/>
          <p:nvPr/>
        </p:nvSpPr>
        <p:spPr bwMode="auto">
          <a:xfrm>
            <a:off x="5181600" y="4876800"/>
            <a:ext cx="3429000" cy="990600"/>
          </a:xfrm>
          <a:prstGeom prst="rect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cs typeface="Helvetica"/>
              </a:rPr>
              <a:t>FE-I3 has 5% </a:t>
            </a:r>
            <a:r>
              <a:rPr lang="en-GB" sz="1400" b="0" dirty="0" smtClean="0">
                <a:latin typeface="Helvetica"/>
                <a:cs typeface="Helvetica"/>
              </a:rPr>
              <a:t>inefficiencies at the </a:t>
            </a:r>
            <a:r>
              <a:rPr lang="en-GB" sz="1400" b="0" dirty="0" smtClean="0">
                <a:latin typeface="Helvetica"/>
                <a:cs typeface="Helvetica"/>
              </a:rPr>
              <a:t>B-layer </a:t>
            </a:r>
            <a:r>
              <a:rPr lang="en-GB" sz="1400" b="0" dirty="0" smtClean="0">
                <a:latin typeface="Helvetica"/>
                <a:cs typeface="Helvetica"/>
              </a:rPr>
              <a:t>occupancy for 2.2x10</a:t>
            </a:r>
            <a:r>
              <a:rPr lang="en-GB" sz="1400" b="0" baseline="30000" dirty="0" smtClean="0">
                <a:latin typeface="Helvetica"/>
                <a:cs typeface="Helvetica"/>
              </a:rPr>
              <a:t>34</a:t>
            </a:r>
            <a:r>
              <a:rPr lang="en-GB" sz="1400" b="0" dirty="0" smtClean="0">
                <a:latin typeface="Helvetica"/>
                <a:cs typeface="Helvetica"/>
              </a:rPr>
              <a:t>. Steep rising function of occupancy: no safety margin.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ounded MT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and Operation of IBL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686800" cy="1981200"/>
          </a:xfrm>
        </p:spPr>
        <p:txBody>
          <a:bodyPr/>
          <a:lstStyle/>
          <a:p>
            <a:r>
              <a:rPr lang="en-US" sz="1800" b="1" dirty="0" smtClean="0"/>
              <a:t>Large radiation doses: </a:t>
            </a:r>
          </a:p>
          <a:p>
            <a:pPr lvl="1">
              <a:defRPr/>
            </a:pPr>
            <a:r>
              <a:rPr lang="en-US" sz="1600" dirty="0" smtClean="0"/>
              <a:t>With current expectations of the LHC luminosity profile (</a:t>
            </a:r>
            <a:r>
              <a:rPr lang="en-US" sz="1600" dirty="0" err="1" smtClean="0"/>
              <a:t>S.Myers</a:t>
            </a:r>
            <a:r>
              <a:rPr lang="en-US" sz="1600" dirty="0" smtClean="0"/>
              <a:t> at ICHEP 340 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in 2020), radiation life dose is less of an issue than it was at the time of the Pixel TDR (730 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in the Pixel life).</a:t>
            </a:r>
          </a:p>
          <a:p>
            <a:pPr marL="457200" indent="-457200">
              <a:buNone/>
              <a:tabLst>
                <a:tab pos="5022850" algn="l"/>
              </a:tabLst>
            </a:pPr>
            <a:endParaRPr lang="en-US" sz="16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4" descr="1MeVFluenceVersusR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419600" y="1977967"/>
            <a:ext cx="4267200" cy="4293061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52400" y="2590800"/>
            <a:ext cx="5029200" cy="3856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Blip>
                <a:blip r:embed="rId4"/>
              </a:buBlip>
              <a:tabLst/>
              <a:defRPr/>
            </a:pP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" y="2514600"/>
            <a:ext cx="4419600" cy="3845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Font typeface="+mj-lt"/>
              <a:buAutoNum type="arabicPeriod" startAt="5"/>
              <a:defRPr/>
            </a:pPr>
            <a:endParaRPr lang="en-US" sz="1600" b="0" kern="0" dirty="0" smtClean="0">
              <a:latin typeface="Arial" charset="0"/>
              <a:ea typeface="ＭＳ Ｐゴシック" charset="-128"/>
            </a:endParaRPr>
          </a:p>
          <a:p>
            <a:pPr marL="538163" indent="-519113">
              <a:lnSpc>
                <a:spcPct val="90000"/>
              </a:lnSpc>
              <a:spcBef>
                <a:spcPct val="30000"/>
              </a:spcBef>
              <a:spcAft>
                <a:spcPts val="600"/>
              </a:spcAft>
              <a:buClr>
                <a:schemeClr val="tx1"/>
              </a:buClr>
              <a:buSzPct val="100000"/>
              <a:defRPr/>
            </a:pPr>
            <a:r>
              <a:rPr lang="en-US" sz="1600" kern="0" dirty="0" smtClean="0">
                <a:solidFill>
                  <a:schemeClr val="tx2"/>
                </a:solidFill>
                <a:latin typeface="Arial" charset="0"/>
                <a:ea typeface="ＭＳ Ｐゴシック" charset="-128"/>
              </a:rPr>
              <a:t>IBL:</a:t>
            </a:r>
            <a:r>
              <a:rPr lang="en-US" sz="1600" b="0" kern="0" dirty="0" smtClean="0">
                <a:latin typeface="Arial" charset="0"/>
                <a:ea typeface="ＭＳ Ｐゴシック" charset="-128"/>
              </a:rPr>
              <a:t> 	</a:t>
            </a:r>
            <a:r>
              <a:rPr lang="en-US" sz="1600" b="0" kern="0" dirty="0" smtClean="0">
                <a:latin typeface="Arial"/>
                <a:ea typeface="ＭＳ Ｐゴシック" charset="-128"/>
                <a:cs typeface="Arial"/>
              </a:rPr>
              <a:t>designed </a:t>
            </a:r>
            <a:r>
              <a:rPr lang="en-US" sz="1600" b="0" kern="0" dirty="0" smtClean="0">
                <a:latin typeface="Arial"/>
                <a:ea typeface="ＭＳ Ｐゴシック" charset="-128"/>
                <a:cs typeface="Arial"/>
              </a:rPr>
              <a:t>for 550 fb</a:t>
            </a:r>
            <a:r>
              <a:rPr lang="en-US" sz="1600" b="0" kern="0" baseline="30000" dirty="0" smtClean="0">
                <a:latin typeface="Arial"/>
                <a:ea typeface="ＭＳ Ｐゴシック" charset="-128"/>
                <a:cs typeface="Arial"/>
              </a:rPr>
              <a:t>-1 </a:t>
            </a:r>
            <a:r>
              <a:rPr lang="en-US" sz="1600" b="0" kern="0" dirty="0" smtClean="0">
                <a:latin typeface="Arial"/>
                <a:ea typeface="ＭＳ Ｐゴシック" charset="-128"/>
                <a:cs typeface="Arial"/>
              </a:rPr>
              <a:t>(</a:t>
            </a:r>
            <a:r>
              <a:rPr lang="en-US" sz="1600" b="0" dirty="0" smtClean="0">
                <a:latin typeface="Arial"/>
                <a:cs typeface="Arial"/>
              </a:rPr>
              <a:t>provides margin should luminosity evolve more rapidly than expected or should 2020 HL-LHC shutdown be delayed</a:t>
            </a:r>
            <a:r>
              <a:rPr lang="en-US" sz="1600" b="0" kern="0" dirty="0" smtClean="0">
                <a:latin typeface="Arial"/>
                <a:ea typeface="ＭＳ Ｐゴシック" charset="-128"/>
                <a:cs typeface="Arial"/>
              </a:rPr>
              <a:t>)</a:t>
            </a:r>
            <a:endParaRPr lang="en-US" sz="1600" b="0" kern="0" dirty="0" smtClean="0">
              <a:latin typeface="Arial"/>
              <a:ea typeface="ＭＳ Ｐゴシック" charset="-128"/>
              <a:cs typeface="Arial"/>
            </a:endParaRPr>
          </a:p>
          <a:p>
            <a:pPr marL="285750" indent="-244475">
              <a:lnSpc>
                <a:spcPct val="90000"/>
              </a:lnSpc>
              <a:spcBef>
                <a:spcPct val="30000"/>
              </a:spcBef>
              <a:spcAft>
                <a:spcPts val="600"/>
              </a:spcAft>
              <a:buSzPct val="100000"/>
              <a:buFont typeface="Times" pitchFamily="-108" charset="0"/>
              <a:buChar char="•"/>
              <a:defRPr/>
            </a:pPr>
            <a:r>
              <a:rPr lang="en-US" sz="1600" b="0" kern="0" dirty="0" smtClean="0">
                <a:latin typeface="Arial" charset="0"/>
                <a:ea typeface="ＭＳ Ｐゴシック" charset="-128"/>
              </a:rPr>
              <a:t>At R = 3.2 cm corresponds to </a:t>
            </a:r>
            <a:br>
              <a:rPr lang="en-US" sz="1600" b="0" kern="0" dirty="0" smtClean="0">
                <a:latin typeface="Arial" charset="0"/>
                <a:ea typeface="ＭＳ Ｐゴシック" charset="-128"/>
              </a:rPr>
            </a:br>
            <a:r>
              <a:rPr lang="en-US" sz="1600" b="0" kern="0" dirty="0" smtClean="0">
                <a:latin typeface="Arial" charset="0"/>
                <a:ea typeface="ＭＳ Ｐゴシック" charset="-128"/>
              </a:rPr>
              <a:t>3.3 × 10</a:t>
            </a:r>
            <a:r>
              <a:rPr lang="en-US" sz="1600" b="0" kern="0" baseline="30000" dirty="0" smtClean="0">
                <a:latin typeface="Arial" charset="0"/>
                <a:ea typeface="ＭＳ Ｐゴシック" charset="-128"/>
              </a:rPr>
              <a:t>15</a:t>
            </a:r>
            <a:r>
              <a:rPr lang="en-US" sz="1600" b="0" kern="0" dirty="0" smtClean="0">
                <a:latin typeface="Arial" charset="0"/>
                <a:ea typeface="ＭＳ Ｐゴシック" charset="-128"/>
              </a:rPr>
              <a:t> n</a:t>
            </a:r>
            <a:r>
              <a:rPr lang="en-US" sz="1600" b="0" kern="0" baseline="-25000" dirty="0" smtClean="0">
                <a:latin typeface="Arial" charset="0"/>
                <a:ea typeface="ＭＳ Ｐゴシック" charset="-128"/>
              </a:rPr>
              <a:t>eq</a:t>
            </a:r>
            <a:r>
              <a:rPr lang="en-US" sz="1600" b="0" kern="0" dirty="0" smtClean="0">
                <a:latin typeface="Arial" charset="0"/>
                <a:ea typeface="ＭＳ Ｐゴシック" charset="-128"/>
              </a:rPr>
              <a:t>/cm</a:t>
            </a:r>
            <a:r>
              <a:rPr lang="en-US" sz="1600" b="0" kern="0" baseline="30000" dirty="0" smtClean="0">
                <a:latin typeface="Arial" charset="0"/>
                <a:ea typeface="ＭＳ Ｐゴシック" charset="-128"/>
              </a:rPr>
              <a:t>2</a:t>
            </a:r>
            <a:endParaRPr lang="en-US" sz="1600" b="0" kern="0" baseline="30000" dirty="0" smtClean="0">
              <a:latin typeface="Arial" charset="0"/>
              <a:ea typeface="ＭＳ Ｐゴシック" charset="-128"/>
            </a:endParaRPr>
          </a:p>
          <a:p>
            <a:pPr marL="285750" indent="-244475">
              <a:lnSpc>
                <a:spcPct val="90000"/>
              </a:lnSpc>
              <a:spcBef>
                <a:spcPct val="30000"/>
              </a:spcBef>
              <a:buSzPct val="100000"/>
              <a:buFont typeface="Times" pitchFamily="-108" charset="0"/>
              <a:buChar char="•"/>
              <a:defRPr/>
            </a:pPr>
            <a:r>
              <a:rPr lang="en-US" sz="1600" b="0" kern="0" dirty="0" smtClean="0">
                <a:latin typeface="Arial" charset="0"/>
                <a:ea typeface="ＭＳ Ｐゴシック" charset="-128"/>
              </a:rPr>
              <a:t>Life dose requirements (with safety </a:t>
            </a:r>
            <a:br>
              <a:rPr lang="en-US" sz="1600" b="0" kern="0" dirty="0" smtClean="0">
                <a:latin typeface="Arial" charset="0"/>
                <a:ea typeface="ＭＳ Ｐゴシック" charset="-128"/>
              </a:rPr>
            </a:br>
            <a:r>
              <a:rPr lang="en-US" sz="1600" b="0" kern="0" dirty="0" smtClean="0">
                <a:latin typeface="Arial" charset="0"/>
                <a:ea typeface="ＭＳ Ｐゴシック" charset="-128"/>
              </a:rPr>
              <a:t>factors):</a:t>
            </a:r>
          </a:p>
          <a:p>
            <a:pPr marL="742950" lvl="1" indent="-244475">
              <a:lnSpc>
                <a:spcPct val="90000"/>
              </a:lnSpc>
              <a:spcBef>
                <a:spcPct val="30000"/>
              </a:spcBef>
              <a:buSzPct val="100000"/>
              <a:buFont typeface="Times" pitchFamily="-108" charset="0"/>
              <a:buChar char="•"/>
              <a:defRPr/>
            </a:pPr>
            <a:r>
              <a:rPr lang="en-US" sz="1600" b="0" kern="0" dirty="0" smtClean="0">
                <a:latin typeface="Arial" charset="0"/>
                <a:ea typeface="ＭＳ Ｐゴシック" charset="-128"/>
              </a:rPr>
              <a:t>NIEL: 5.0 </a:t>
            </a:r>
            <a:r>
              <a:rPr lang="en-US" sz="1600" b="0" kern="0" dirty="0" smtClean="0">
                <a:latin typeface="Arial" charset="0"/>
                <a:ea typeface="ＭＳ Ｐゴシック" charset="-128"/>
              </a:rPr>
              <a:t>× 10</a:t>
            </a:r>
            <a:r>
              <a:rPr lang="en-US" sz="1600" b="0" kern="0" baseline="30000" dirty="0" smtClean="0">
                <a:latin typeface="Arial" charset="0"/>
                <a:ea typeface="ＭＳ Ｐゴシック" charset="-128"/>
              </a:rPr>
              <a:t>15</a:t>
            </a:r>
            <a:r>
              <a:rPr lang="en-US" sz="1600" b="0" kern="0" dirty="0" smtClean="0">
                <a:latin typeface="Arial" charset="0"/>
                <a:ea typeface="ＭＳ Ｐゴシック" charset="-128"/>
              </a:rPr>
              <a:t> n</a:t>
            </a:r>
            <a:r>
              <a:rPr lang="en-US" sz="1600" b="0" kern="0" baseline="-25000" dirty="0" smtClean="0">
                <a:latin typeface="Arial" charset="0"/>
                <a:ea typeface="ＭＳ Ｐゴシック" charset="-128"/>
              </a:rPr>
              <a:t>eq</a:t>
            </a:r>
            <a:r>
              <a:rPr lang="en-US" sz="1600" b="0" kern="0" dirty="0" smtClean="0">
                <a:latin typeface="Arial" charset="0"/>
                <a:ea typeface="ＭＳ Ｐゴシック" charset="-128"/>
              </a:rPr>
              <a:t>/cm</a:t>
            </a:r>
            <a:r>
              <a:rPr lang="en-US" sz="1600" b="0" kern="0" baseline="30000" dirty="0" smtClean="0">
                <a:latin typeface="Arial" charset="0"/>
                <a:ea typeface="ＭＳ Ｐゴシック" charset="-128"/>
              </a:rPr>
              <a:t>2</a:t>
            </a:r>
            <a:r>
              <a:rPr lang="en-US" sz="1600" b="0" kern="0" baseline="30000" dirty="0" smtClean="0">
                <a:latin typeface="Arial" charset="0"/>
                <a:ea typeface="ＭＳ Ｐゴシック" charset="-128"/>
              </a:rPr>
              <a:t> </a:t>
            </a:r>
          </a:p>
          <a:p>
            <a:pPr marL="742950" lvl="1" indent="-244475">
              <a:lnSpc>
                <a:spcPct val="90000"/>
              </a:lnSpc>
              <a:spcBef>
                <a:spcPct val="30000"/>
              </a:spcBef>
              <a:buSzPct val="100000"/>
              <a:buFont typeface="Times" pitchFamily="-108" charset="0"/>
              <a:buChar char="•"/>
              <a:defRPr/>
            </a:pPr>
            <a:r>
              <a:rPr lang="en-US" sz="1600" b="0" kern="0" dirty="0" smtClean="0">
                <a:latin typeface="Arial" charset="0"/>
                <a:ea typeface="ＭＳ Ｐゴシック" charset="-128"/>
              </a:rPr>
              <a:t>TID: 250 </a:t>
            </a:r>
            <a:r>
              <a:rPr lang="en-US" sz="1600" b="0" kern="0" dirty="0" err="1" smtClean="0">
                <a:latin typeface="Arial" charset="0"/>
                <a:ea typeface="ＭＳ Ｐゴシック" charset="-128"/>
              </a:rPr>
              <a:t>Mrad</a:t>
            </a:r>
            <a:r>
              <a:rPr lang="en-US" sz="1600" b="0" kern="0" dirty="0" smtClean="0">
                <a:latin typeface="Arial" charset="0"/>
                <a:ea typeface="ＭＳ Ｐゴシック" charset="-128"/>
              </a:rPr>
              <a:t> </a:t>
            </a:r>
          </a:p>
          <a:p>
            <a:pPr marL="1200150" lvl="2" indent="-244475">
              <a:lnSpc>
                <a:spcPct val="90000"/>
              </a:lnSpc>
              <a:spcBef>
                <a:spcPct val="30000"/>
              </a:spcBef>
              <a:buSzPct val="100000"/>
              <a:buFont typeface="Times" pitchFamily="-108" charset="0"/>
              <a:buChar char="•"/>
              <a:defRPr/>
            </a:pPr>
            <a:endParaRPr lang="en-US" sz="1600" b="0" kern="0" dirty="0" smtClean="0">
              <a:latin typeface="Arial" charset="0"/>
              <a:ea typeface="ＭＳ Ｐゴシック" charset="-128"/>
            </a:endParaRPr>
          </a:p>
          <a:p>
            <a:pPr marL="1200150" lvl="2" indent="-244475">
              <a:lnSpc>
                <a:spcPct val="90000"/>
              </a:lnSpc>
              <a:spcBef>
                <a:spcPct val="30000"/>
              </a:spcBef>
              <a:buSzPct val="100000"/>
              <a:defRPr/>
            </a:pPr>
            <a:endParaRPr lang="en-US" sz="1600" b="0" kern="0" baseline="30000" dirty="0" smtClean="0">
              <a:latin typeface="Arial" charset="0"/>
              <a:ea typeface="ＭＳ Ｐゴシック" charset="-128"/>
            </a:endParaRPr>
          </a:p>
          <a:p>
            <a:pPr marL="668338" lvl="1" indent="-192088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100000"/>
              <a:buFontTx/>
              <a:buChar char="•"/>
              <a:defRPr/>
            </a:pPr>
            <a:endParaRPr lang="en-US" sz="1600" b="0" kern="0" dirty="0" smtClean="0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IBL Layout</a:t>
            </a:r>
            <a:endParaRPr lang="en-GB" dirty="0"/>
          </a:p>
        </p:txBody>
      </p:sp>
      <p:pic>
        <p:nvPicPr>
          <p:cNvPr id="26628" name="Content Placeholder 3" descr="Overview_IBL_LAY-OUT.pdf"/>
          <p:cNvPicPr>
            <a:picLocks noChangeAspect="1"/>
          </p:cNvPicPr>
          <p:nvPr/>
        </p:nvPicPr>
        <p:blipFill>
          <a:blip r:embed="rId2"/>
          <a:srcRect l="-136" r="-2400"/>
          <a:stretch>
            <a:fillRect/>
          </a:stretch>
        </p:blipFill>
        <p:spPr bwMode="auto">
          <a:xfrm>
            <a:off x="0" y="609600"/>
            <a:ext cx="5529262" cy="4737100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0" y="533400"/>
            <a:ext cx="3657600" cy="4343400"/>
          </a:xfrm>
        </p:spPr>
        <p:txBody>
          <a:bodyPr/>
          <a:lstStyle/>
          <a:p>
            <a:pPr>
              <a:defRPr/>
            </a:pPr>
            <a:r>
              <a:rPr lang="en-GB" sz="1600" dirty="0" smtClean="0"/>
              <a:t>Beam-pipe reduction:</a:t>
            </a:r>
          </a:p>
          <a:p>
            <a:pPr marL="447675" lvl="1" indent="-182563">
              <a:defRPr/>
            </a:pPr>
            <a:r>
              <a:rPr lang="en-GB" sz="1400" dirty="0" smtClean="0"/>
              <a:t>Inner R: 29 </a:t>
            </a:r>
            <a:r>
              <a:rPr lang="en-GB" sz="1400" dirty="0" err="1" smtClean="0">
                <a:latin typeface="Thaoma (body)" charset="0"/>
                <a:sym typeface="Symbol" charset="2"/>
              </a:rPr>
              <a:t></a:t>
            </a:r>
            <a:r>
              <a:rPr lang="en-GB" sz="1400" dirty="0" smtClean="0">
                <a:latin typeface="Thaoma (body)" charset="0"/>
                <a:sym typeface="Symbol" charset="2"/>
              </a:rPr>
              <a:t> 25</a:t>
            </a:r>
            <a:r>
              <a:rPr lang="en-GB" sz="1400" dirty="0" smtClean="0"/>
              <a:t> mm</a:t>
            </a:r>
          </a:p>
          <a:p>
            <a:pPr>
              <a:defRPr/>
            </a:pPr>
            <a:r>
              <a:rPr lang="en-GB" sz="1600" dirty="0" smtClean="0"/>
              <a:t>Very tight clearance:</a:t>
            </a:r>
          </a:p>
          <a:p>
            <a:pPr marL="447675" lvl="1" indent="-182563">
              <a:defRPr/>
            </a:pPr>
            <a:r>
              <a:rPr lang="en-GB" sz="1400" dirty="0" smtClean="0"/>
              <a:t>“Hermetic” to straight tracks in </a:t>
            </a:r>
            <a:r>
              <a:rPr lang="en-GB" sz="1400" dirty="0" err="1" smtClean="0"/>
              <a:t>Φ</a:t>
            </a:r>
            <a:r>
              <a:rPr lang="en-GB" sz="1400" dirty="0" smtClean="0"/>
              <a:t> (1.8º overlap)</a:t>
            </a:r>
          </a:p>
          <a:p>
            <a:pPr marL="447675" lvl="1" indent="-182563">
              <a:defRPr/>
            </a:pPr>
            <a:r>
              <a:rPr lang="en-GB" sz="1400" dirty="0" smtClean="0"/>
              <a:t>No overlap in Z: minimize gap between sensor active area.</a:t>
            </a:r>
          </a:p>
          <a:p>
            <a:pPr marL="65087" indent="-182563">
              <a:defRPr/>
            </a:pPr>
            <a:r>
              <a:rPr lang="en-GB" sz="1600" dirty="0" smtClean="0"/>
              <a:t>Material budget:</a:t>
            </a:r>
          </a:p>
          <a:p>
            <a:pPr marL="447675" lvl="1" indent="-182563">
              <a:defRPr/>
            </a:pPr>
            <a:r>
              <a:rPr lang="en-GB" sz="1400" dirty="0" smtClean="0"/>
              <a:t>Stave, </a:t>
            </a:r>
            <a:r>
              <a:rPr lang="en-GB" sz="1400" dirty="0" err="1" smtClean="0"/>
              <a:t>el.serv</a:t>
            </a:r>
            <a:r>
              <a:rPr lang="en-GB" sz="1400" dirty="0" smtClean="0"/>
              <a:t>. Module:  1.16 % X</a:t>
            </a:r>
            <a:r>
              <a:rPr lang="en-GB" sz="1400" baseline="-25000" dirty="0" smtClean="0"/>
              <a:t>0</a:t>
            </a:r>
          </a:p>
          <a:p>
            <a:pPr marL="447675" lvl="1" indent="-182563">
              <a:tabLst>
                <a:tab pos="2333625" algn="l"/>
              </a:tabLst>
              <a:defRPr/>
            </a:pPr>
            <a:r>
              <a:rPr lang="en-GB" sz="1400" dirty="0" smtClean="0"/>
              <a:t>IBL </a:t>
            </a:r>
            <a:r>
              <a:rPr lang="en-GB" sz="1400" dirty="0" err="1" smtClean="0"/>
              <a:t>Sup.Tube</a:t>
            </a:r>
            <a:r>
              <a:rPr lang="en-GB" sz="1400" dirty="0" smtClean="0"/>
              <a:t> (IST): 	0.28 % X</a:t>
            </a:r>
            <a:r>
              <a:rPr lang="en-GB" sz="1400" baseline="-25000" dirty="0" smtClean="0"/>
              <a:t>0</a:t>
            </a:r>
          </a:p>
          <a:p>
            <a:pPr marL="65087" indent="-182563">
              <a:defRPr/>
            </a:pPr>
            <a:endParaRPr lang="en-GB" sz="1600" dirty="0" smtClean="0"/>
          </a:p>
          <a:p>
            <a:pPr lvl="1">
              <a:defRPr/>
            </a:pPr>
            <a:endParaRPr lang="en-GB" sz="1400" dirty="0" smtClean="0"/>
          </a:p>
          <a:p>
            <a:pPr>
              <a:defRPr/>
            </a:pPr>
            <a:endParaRPr lang="en-GB" sz="1600" dirty="0" smtClean="0"/>
          </a:p>
          <a:p>
            <a:pPr lvl="1">
              <a:defRPr/>
            </a:pPr>
            <a:endParaRPr lang="en-GB" sz="1400" dirty="0"/>
          </a:p>
        </p:txBody>
      </p:sp>
      <p:pic>
        <p:nvPicPr>
          <p:cNvPr id="6" name="Picture 5" descr="Overview_Pixel_Beam-pip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00400"/>
            <a:ext cx="4343400" cy="326704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52400" y="5486400"/>
            <a:ext cx="41910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Blip>
                <a:blip r:embed="rId4"/>
              </a:buBlip>
              <a:defRPr/>
            </a:pPr>
            <a:r>
              <a:rPr lang="en-US" sz="1400" b="0" i="1" kern="0" dirty="0" smtClean="0">
                <a:solidFill>
                  <a:srgbClr val="000000"/>
                </a:solidFill>
                <a:latin typeface="Helvetica"/>
                <a:ea typeface="ＭＳ Ｐゴシック" charset="-128"/>
                <a:cs typeface="ＭＳ Ｐゴシック" charset="-128"/>
              </a:rPr>
              <a:t>B</a:t>
            </a:r>
            <a:r>
              <a:rPr lang="en-US" sz="1400" b="0" i="1" kern="0" dirty="0" smtClean="0">
                <a:solidFill>
                  <a:srgbClr val="000000"/>
                </a:solidFill>
                <a:latin typeface="Helvetica"/>
                <a:ea typeface="ＭＳ Ｐゴシック" charset="-128"/>
                <a:cs typeface="ＭＳ Ｐゴシック" charset="-128"/>
              </a:rPr>
              <a:t>eam</a:t>
            </a:r>
            <a:r>
              <a:rPr lang="en-US" sz="1400" b="0" i="1" kern="0" dirty="0" smtClean="0">
                <a:solidFill>
                  <a:srgbClr val="000000"/>
                </a:solidFill>
                <a:latin typeface="Helvetica"/>
                <a:ea typeface="ＭＳ Ｐゴシック" charset="-128"/>
                <a:cs typeface="ＭＳ Ｐゴシック" charset="-128"/>
              </a:rPr>
              <a:t>-</a:t>
            </a:r>
            <a:r>
              <a:rPr lang="en-US" sz="1400" b="0" i="1" kern="0" dirty="0" smtClean="0">
                <a:solidFill>
                  <a:srgbClr val="000000"/>
                </a:solidFill>
                <a:latin typeface="Helvetica"/>
                <a:ea typeface="ＭＳ Ｐゴシック" charset="-128"/>
                <a:cs typeface="ＭＳ Ｐゴシック" charset="-128"/>
              </a:rPr>
              <a:t>pipe (BP) extracted by cutting the flange on one side and sliding (guiding tube inside).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Blip>
                <a:blip r:embed="rId4"/>
              </a:buBlip>
              <a:defRPr/>
            </a:pPr>
            <a:r>
              <a:rPr kumimoji="0" lang="en-US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ＭＳ Ｐゴシック" charset="-128"/>
                <a:cs typeface="ＭＳ Ｐゴシック" charset="-128"/>
              </a:rPr>
              <a:t>IBL</a:t>
            </a:r>
            <a:r>
              <a:rPr kumimoji="0" lang="en-US" sz="1400" b="0" i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ＭＳ Ｐゴシック" charset="-128"/>
                <a:cs typeface="ＭＳ Ｐゴシック" charset="-128"/>
              </a:rPr>
              <a:t> Support Tube (IST) inserted.</a:t>
            </a: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Blip>
                <a:blip r:embed="rId4"/>
              </a:buBlip>
              <a:defRPr/>
            </a:pPr>
            <a:r>
              <a:rPr lang="en-US" sz="1400" b="0" i="1" kern="0" dirty="0" smtClean="0">
                <a:solidFill>
                  <a:srgbClr val="000000"/>
                </a:solidFill>
                <a:latin typeface="Helvetica"/>
                <a:ea typeface="ＭＳ Ｐゴシック" charset="-128"/>
                <a:cs typeface="ＭＳ Ｐゴシック" charset="-128"/>
              </a:rPr>
              <a:t>IBL with smaller BP inserted in the IST</a:t>
            </a:r>
            <a:endParaRPr kumimoji="0" lang="en-US" sz="1400" b="0" i="1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ea typeface="ＭＳ Ｐゴシック" charset="-128"/>
              <a:cs typeface="ＭＳ Ｐゴシック" charset="-128"/>
            </a:endParaRPr>
          </a:p>
          <a:p>
            <a:pPr marL="285750" indent="-285750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Blip>
                <a:blip r:embed="rId4"/>
              </a:buBlip>
              <a:defRPr/>
            </a:pPr>
            <a:endParaRPr kumimoji="0" lang="en-GB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447675" marR="0" lvl="1" indent="-182563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Char char="•"/>
              <a:tabLst/>
              <a:defRPr/>
            </a:pPr>
            <a:endParaRPr kumimoji="0" lang="en-GB" sz="1400" b="0" i="0" u="none" strike="noStrike" kern="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65087" marR="0" lvl="0" indent="-182563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Blip>
                <a:blip r:embed="rId4"/>
              </a:buBlip>
              <a:tabLst/>
              <a:defRPr/>
            </a:pPr>
            <a:endParaRPr kumimoji="0" lang="en-GB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668338" marR="0" lvl="1" indent="-192088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Blip>
                <a:blip r:embed="rId4"/>
              </a:buBlip>
              <a:tabLst/>
              <a:defRPr/>
            </a:pPr>
            <a:endParaRPr kumimoji="0" lang="en-GB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668338" marR="0" lvl="1" indent="-192088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FontTx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684838"/>
          </a:xfrm>
        </p:spPr>
        <p:txBody>
          <a:bodyPr/>
          <a:lstStyle/>
          <a:p>
            <a:r>
              <a:rPr lang="en-US" dirty="0" smtClean="0"/>
              <a:t>The IBL schedule is a compromise between: </a:t>
            </a:r>
          </a:p>
          <a:p>
            <a:pPr lvl="1"/>
            <a:r>
              <a:rPr lang="en-US" dirty="0" smtClean="0"/>
              <a:t>the drive to have the IBL ready as soon as possible, in order to benefit from its potential to recover possible irreparable failures of the existing B-layer (and of the Pixel detector more generally), </a:t>
            </a:r>
          </a:p>
          <a:p>
            <a:pPr lvl="1"/>
            <a:r>
              <a:rPr lang="en-US" dirty="0" smtClean="0"/>
              <a:t>and the time demanded for the substantial technology developments</a:t>
            </a:r>
            <a:r>
              <a:rPr lang="en-US" dirty="0" smtClean="0"/>
              <a:t> (to fit and perform to IBL requirements) and </a:t>
            </a:r>
            <a:r>
              <a:rPr lang="en-US" dirty="0" smtClean="0"/>
              <a:t>qualification tests </a:t>
            </a:r>
            <a:r>
              <a:rPr lang="en-US" dirty="0" smtClean="0"/>
              <a:t>required.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IBL is scheduled</a:t>
            </a:r>
            <a:r>
              <a:rPr lang="en-US" dirty="0" smtClean="0"/>
              <a:t> “</a:t>
            </a:r>
            <a:r>
              <a:rPr lang="en-US" dirty="0" smtClean="0"/>
              <a:t>ready for installation”</a:t>
            </a:r>
            <a:r>
              <a:rPr lang="en-US" dirty="0" smtClean="0"/>
              <a:t> in May 2015 </a:t>
            </a:r>
            <a:r>
              <a:rPr lang="en-US" dirty="0" smtClean="0"/>
              <a:t>in case</a:t>
            </a:r>
            <a:r>
              <a:rPr lang="en-US" dirty="0" smtClean="0"/>
              <a:t> of </a:t>
            </a:r>
            <a:r>
              <a:rPr lang="en-US" dirty="0" smtClean="0"/>
              <a:t>an unexpectedly large failure rate of the current Pixel </a:t>
            </a:r>
            <a:r>
              <a:rPr lang="en-US" dirty="0" smtClean="0"/>
              <a:t>detector. </a:t>
            </a:r>
            <a:endParaRPr lang="en-US" dirty="0" smtClean="0"/>
          </a:p>
          <a:p>
            <a:pPr lvl="1"/>
            <a:r>
              <a:rPr lang="en-US" dirty="0" smtClean="0"/>
              <a:t>In the absence of such </a:t>
            </a:r>
            <a:r>
              <a:rPr lang="en-US" dirty="0" smtClean="0"/>
              <a:t>problems, </a:t>
            </a:r>
            <a:r>
              <a:rPr lang="en-US" dirty="0" smtClean="0"/>
              <a:t>it will be installed in the long LHC shutdown foreseen for 2016. </a:t>
            </a:r>
          </a:p>
          <a:p>
            <a:pPr lvl="1"/>
            <a:r>
              <a:rPr lang="en-US" dirty="0" smtClean="0"/>
              <a:t>≥ 8 months shutdown needed for opening ATLAS, removing the beam-pipe and install the IBL + smaller beam-pipe.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The IBL is in the roadmap of the new Pixel detector at</a:t>
            </a:r>
            <a:r>
              <a:rPr lang="en-GB" dirty="0" smtClean="0"/>
              <a:t> </a:t>
            </a:r>
            <a:r>
              <a:rPr lang="en-GB" dirty="0" smtClean="0"/>
              <a:t>HL-</a:t>
            </a:r>
            <a:r>
              <a:rPr lang="en-GB" dirty="0" smtClean="0"/>
              <a:t>LHC:</a:t>
            </a:r>
          </a:p>
          <a:p>
            <a:pPr lvl="1"/>
            <a:r>
              <a:rPr lang="en-US" dirty="0" smtClean="0"/>
              <a:t>In addition to serving ATLAS until the HL-LHC upgrade in 2020, the IBL project will develop technologies and valuable experience for the subsequent high luminosity era.</a:t>
            </a:r>
            <a:endParaRPr lang="en-GB" dirty="0" smtClean="0"/>
          </a:p>
          <a:p>
            <a:pPr lvl="2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8">
      <a:dk1>
        <a:srgbClr val="000000"/>
      </a:dk1>
      <a:lt1>
        <a:srgbClr val="FFFFFF"/>
      </a:lt1>
      <a:dk2>
        <a:srgbClr val="FF0000"/>
      </a:dk2>
      <a:lt2>
        <a:srgbClr val="777777"/>
      </a:lt2>
      <a:accent1>
        <a:srgbClr val="FFFF39"/>
      </a:accent1>
      <a:accent2>
        <a:srgbClr val="800000"/>
      </a:accent2>
      <a:accent3>
        <a:srgbClr val="FFFFFF"/>
      </a:accent3>
      <a:accent4>
        <a:srgbClr val="000000"/>
      </a:accent4>
      <a:accent5>
        <a:srgbClr val="FFFFAE"/>
      </a:accent5>
      <a:accent6>
        <a:srgbClr val="730000"/>
      </a:accent6>
      <a:hlink>
        <a:srgbClr val="1900B2"/>
      </a:hlink>
      <a:folHlink>
        <a:srgbClr val="AE00A2"/>
      </a:folHlink>
    </a:clrScheme>
    <a:fontScheme name="Blank Presentation">
      <a:majorFont>
        <a:latin typeface="Arial Rounded MT Bold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Rounded MT Bold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bg2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Rounded MT Bold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FF0000"/>
        </a:dk2>
        <a:lt2>
          <a:srgbClr val="777777"/>
        </a:lt2>
        <a:accent1>
          <a:srgbClr val="FFFF39"/>
        </a:accent1>
        <a:accent2>
          <a:srgbClr val="800000"/>
        </a:accent2>
        <a:accent3>
          <a:srgbClr val="FFFFFF"/>
        </a:accent3>
        <a:accent4>
          <a:srgbClr val="000000"/>
        </a:accent4>
        <a:accent5>
          <a:srgbClr val="FFFFAE"/>
        </a:accent5>
        <a:accent6>
          <a:srgbClr val="730000"/>
        </a:accent6>
        <a:hlink>
          <a:srgbClr val="1900B2"/>
        </a:hlink>
        <a:folHlink>
          <a:srgbClr val="AE00A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56756</TotalTime>
  <Words>2164</Words>
  <Application>Microsoft Macintosh PowerPoint</Application>
  <PresentationFormat>On-screen Show (4:3)</PresentationFormat>
  <Paragraphs>292</Paragraphs>
  <Slides>16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 Presentation</vt:lpstr>
      <vt:lpstr>ATLAS IBL Overview</vt:lpstr>
      <vt:lpstr>Outline</vt:lpstr>
      <vt:lpstr>IBL Detector</vt:lpstr>
      <vt:lpstr>History of IBL Project - Time Line</vt:lpstr>
      <vt:lpstr>Status and Failure Analysis in Current Pixel Detector</vt:lpstr>
      <vt:lpstr>Occupancy Induced Inefficiencies in Present B-layer</vt:lpstr>
      <vt:lpstr>Radiation and Operation of IBL</vt:lpstr>
      <vt:lpstr>IBL Layout</vt:lpstr>
      <vt:lpstr>Schedule Plan</vt:lpstr>
      <vt:lpstr>Module Prototype Program </vt:lpstr>
      <vt:lpstr>IBL Technical Design Report</vt:lpstr>
      <vt:lpstr>Memorandum of Understanding</vt:lpstr>
      <vt:lpstr>Interim-MoU - Institutions</vt:lpstr>
      <vt:lpstr>Conclusions</vt:lpstr>
      <vt:lpstr>Backup slides</vt:lpstr>
      <vt:lpstr>Management Board (MB)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Status of All Loaded Staves</dc:title>
  <cp:lastModifiedBy>Giovanni Darbo</cp:lastModifiedBy>
  <cp:revision>855</cp:revision>
  <cp:lastPrinted>2010-09-20T18:33:15Z</cp:lastPrinted>
  <dcterms:created xsi:type="dcterms:W3CDTF">2010-09-20T16:30:44Z</dcterms:created>
  <dcterms:modified xsi:type="dcterms:W3CDTF">2010-09-20T22:40:31Z</dcterms:modified>
</cp:coreProperties>
</file>