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0" r:id="rId3"/>
    <p:sldId id="435" r:id="rId4"/>
    <p:sldId id="437" r:id="rId5"/>
    <p:sldId id="438" r:id="rId6"/>
    <p:sldId id="440" r:id="rId7"/>
    <p:sldId id="336" r:id="rId8"/>
    <p:sldId id="285" r:id="rId9"/>
    <p:sldId id="439" r:id="rId10"/>
    <p:sldId id="287" r:id="rId11"/>
    <p:sldId id="263" r:id="rId12"/>
    <p:sldId id="261" r:id="rId13"/>
    <p:sldId id="288" r:id="rId14"/>
    <p:sldId id="268" r:id="rId15"/>
    <p:sldId id="289" r:id="rId16"/>
    <p:sldId id="443" r:id="rId17"/>
    <p:sldId id="444" r:id="rId18"/>
    <p:sldId id="445" r:id="rId19"/>
    <p:sldId id="441" r:id="rId20"/>
    <p:sldId id="446" r:id="rId21"/>
    <p:sldId id="278" r:id="rId22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30000"/>
      </a:spcBef>
      <a:spcAft>
        <a:spcPct val="0"/>
      </a:spcAft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b="1" kern="1200">
        <a:solidFill>
          <a:srgbClr val="333333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598C"/>
    <a:srgbClr val="CF3900"/>
    <a:srgbClr val="31AA1C"/>
    <a:srgbClr val="9DBCB0"/>
    <a:srgbClr val="93B1CC"/>
    <a:srgbClr val="B7AA9E"/>
    <a:srgbClr val="C4C18E"/>
    <a:srgbClr val="FCD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34" autoAdjust="0"/>
    <p:restoredTop sz="89281" autoAdjust="0"/>
  </p:normalViewPr>
  <p:slideViewPr>
    <p:cSldViewPr snapToGrid="0" showGuides="1">
      <p:cViewPr varScale="1">
        <p:scale>
          <a:sx n="102" d="100"/>
          <a:sy n="102" d="100"/>
        </p:scale>
        <p:origin x="690" y="7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192" y="78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Sheet1!$C$2:$C$8</c:f>
              <c:numCache>
                <c:formatCode>General</c:formatCode>
                <c:ptCount val="7"/>
                <c:pt idx="0">
                  <c:v>-50</c:v>
                </c:pt>
                <c:pt idx="1">
                  <c:v>-100</c:v>
                </c:pt>
                <c:pt idx="2">
                  <c:v>-150</c:v>
                </c:pt>
                <c:pt idx="3">
                  <c:v>-200</c:v>
                </c:pt>
                <c:pt idx="4">
                  <c:v>-250</c:v>
                </c:pt>
                <c:pt idx="5">
                  <c:v>-300</c:v>
                </c:pt>
                <c:pt idx="6">
                  <c:v>-350</c:v>
                </c:pt>
              </c:numCache>
            </c:numRef>
          </c:xVal>
          <c:yVal>
            <c:numRef>
              <c:f>Sheet1!$D$2:$D$8</c:f>
              <c:numCache>
                <c:formatCode>General</c:formatCode>
                <c:ptCount val="7"/>
                <c:pt idx="0">
                  <c:v>2500000</c:v>
                </c:pt>
                <c:pt idx="1">
                  <c:v>3900000</c:v>
                </c:pt>
                <c:pt idx="2">
                  <c:v>6000000</c:v>
                </c:pt>
                <c:pt idx="3">
                  <c:v>9000000</c:v>
                </c:pt>
                <c:pt idx="4">
                  <c:v>12500000</c:v>
                </c:pt>
                <c:pt idx="5">
                  <c:v>15000000</c:v>
                </c:pt>
                <c:pt idx="6">
                  <c:v>17000000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4CF-46A1-A545-1F94318565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2776304"/>
        <c:axId val="71498496"/>
      </c:scatterChart>
      <c:valAx>
        <c:axId val="172776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Bias</a:t>
                </a:r>
                <a:r>
                  <a:rPr lang="en-GB" baseline="0"/>
                  <a:t> [V]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498496"/>
        <c:crosses val="autoZero"/>
        <c:crossBetween val="midCat"/>
      </c:valAx>
      <c:valAx>
        <c:axId val="71498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ToT sum [ADC]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7763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7D8B444-D5E5-49ED-BBFC-7CF3543705DD}" type="datetime1">
              <a:rPr lang="en-US"/>
              <a:pPr>
                <a:defRPr/>
              </a:pPr>
              <a:t>11/18/2021</a:t>
            </a:fld>
            <a:endParaRPr lang="en-US" dirty="0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bob is the man</a:t>
            </a: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FD827F0-D3CF-43A7-8D42-E4BEC76FDD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136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AFA4230-7B0D-436C-908D-8A3AE84F18A2}" type="datetime1">
              <a:rPr lang="en-US"/>
              <a:pPr>
                <a:defRPr/>
              </a:pPr>
              <a:t>11/18/2021</a:t>
            </a:fld>
            <a:endParaRPr lang="en-US" dirty="0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bob is the man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E3A88EA-D011-4074-AACC-5F372D7ACBF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480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3A88EA-D011-4074-AACC-5F372D7ACBF6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3467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3A88EA-D011-4074-AACC-5F372D7ACBF6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77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3A88EA-D011-4074-AACC-5F372D7ACBF6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3767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389B96-03C6-4676-B0CF-746FED0D1F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23947" y="2386014"/>
            <a:ext cx="7850554" cy="10572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b"/>
          <a:lstStyle>
            <a:lvl1pPr algn="ctr">
              <a:defRPr sz="4400" b="1" smtClean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23947" y="3584575"/>
            <a:ext cx="7850554" cy="6572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lvl1pPr algn="ctr">
              <a:defRPr sz="3200" smtClean="0"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44590161-A64F-49DC-AA15-C717D0216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A3DFEDE8-5020-4440-A162-9C3701944B9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213124" y="6570664"/>
            <a:ext cx="978876" cy="2873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3292F-2C09-4F6E-95AA-5B2B25FDC4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17E715A4-E7D8-4EA9-B024-271985C99D79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xfrm>
            <a:off x="533401" y="6557964"/>
            <a:ext cx="232703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893F941C-83A0-48CF-9C4A-FB8D4CA0126E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xfrm>
            <a:off x="3536461" y="6559550"/>
            <a:ext cx="5361354" cy="298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Dima Maneuski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0800" y="0"/>
            <a:ext cx="7801200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3292F-2C09-4F6E-95AA-5B2B25FDC4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Dima Maneuski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4390800" y="0"/>
            <a:ext cx="7801200" cy="720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88615" tIns="44308" bIns="44308" anchor="ctr"/>
          <a:lstStyle/>
          <a:p>
            <a:pPr algn="r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200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Click to edit Master title style</a:t>
            </a:r>
            <a:endParaRPr lang="en-GB" sz="3200" b="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D445D-45F5-486B-BAC3-EC98420309F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Dima Maneuski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977901"/>
            <a:ext cx="5392615" cy="51482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5" y="977901"/>
            <a:ext cx="5392615" cy="51482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800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AE1FD-DAF2-4D9F-95AD-634C0D76F3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Dima Maneuski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823913"/>
            <a:ext cx="5386754" cy="63976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567588"/>
            <a:ext cx="5386754" cy="4558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693" y="823913"/>
            <a:ext cx="5388708" cy="63976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693" y="1567588"/>
            <a:ext cx="5388708" cy="4558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9DDA7-EBFE-4BF4-B75B-FB68D7313C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Dima Maneuski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0800" y="0"/>
            <a:ext cx="7801200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3862" y="990600"/>
            <a:ext cx="5658338" cy="54530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9770" y="990600"/>
            <a:ext cx="5660292" cy="5453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AE128-F7FE-40A4-B88C-C9A3365609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Dima Maneuski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0800" y="0"/>
            <a:ext cx="7801200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862" y="990600"/>
            <a:ext cx="5658338" cy="54530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9770" y="990600"/>
            <a:ext cx="5660292" cy="54530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8C71-42ED-47F9-906A-FC65BF64BC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Dima Maneuski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0800" y="0"/>
            <a:ext cx="7801200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3862" y="990600"/>
            <a:ext cx="5658338" cy="54530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359770" y="990600"/>
            <a:ext cx="5660292" cy="26495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359770" y="3792539"/>
            <a:ext cx="5660292" cy="2651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FD9EB-7931-44AC-85D6-87722CB67C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Dima Maneuski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91351" y="0"/>
            <a:ext cx="7800650" cy="720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72000" tIns="36000" rIns="9144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3863" y="990600"/>
            <a:ext cx="11506199" cy="545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13124" y="6570664"/>
            <a:ext cx="978876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72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5DA9C91-3A0A-4D21-A663-525994E64D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338016" cy="6858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2462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1" y="6557964"/>
            <a:ext cx="232703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72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36461" y="6559550"/>
            <a:ext cx="5361354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723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Dima Maneuski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71801E-3A14-4B7E-AFA7-41611977FB2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38017" y="0"/>
            <a:ext cx="4053333" cy="72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50" r:id="rId5"/>
    <p:sldLayoutId id="2147483866" r:id="rId6"/>
    <p:sldLayoutId id="2147483871" r:id="rId7"/>
    <p:sldLayoutId id="2147483873" r:id="rId8"/>
    <p:sldLayoutId id="2147483872" r:id="rId9"/>
  </p:sldLayoutIdLst>
  <p:hf hdr="0"/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46">
          <a:solidFill>
            <a:schemeClr val="bg1"/>
          </a:solidFill>
          <a:latin typeface="Arial" charset="0"/>
          <a:cs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46">
          <a:solidFill>
            <a:schemeClr val="bg1"/>
          </a:solidFill>
          <a:latin typeface="Arial" charset="0"/>
          <a:cs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46">
          <a:solidFill>
            <a:schemeClr val="bg1"/>
          </a:solidFill>
          <a:latin typeface="Arial" charset="0"/>
          <a:cs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46">
          <a:solidFill>
            <a:schemeClr val="bg1"/>
          </a:solidFill>
          <a:latin typeface="Arial" charset="0"/>
          <a:cs typeface="Arial" charset="0"/>
        </a:defRPr>
      </a:lvl5pPr>
      <a:lvl6pPr marL="562722" algn="ctr" rtl="0" fontAlgn="base">
        <a:spcBef>
          <a:spcPct val="0"/>
        </a:spcBef>
        <a:spcAft>
          <a:spcPct val="0"/>
        </a:spcAft>
        <a:defRPr sz="5416">
          <a:solidFill>
            <a:schemeClr val="tx2"/>
          </a:solidFill>
          <a:latin typeface="Arial" charset="0"/>
          <a:cs typeface="Arial" charset="0"/>
        </a:defRPr>
      </a:lvl6pPr>
      <a:lvl7pPr marL="1125444" algn="ctr" rtl="0" fontAlgn="base">
        <a:spcBef>
          <a:spcPct val="0"/>
        </a:spcBef>
        <a:spcAft>
          <a:spcPct val="0"/>
        </a:spcAft>
        <a:defRPr sz="5416">
          <a:solidFill>
            <a:schemeClr val="tx2"/>
          </a:solidFill>
          <a:latin typeface="Arial" charset="0"/>
          <a:cs typeface="Arial" charset="0"/>
        </a:defRPr>
      </a:lvl7pPr>
      <a:lvl8pPr marL="1688165" algn="ctr" rtl="0" fontAlgn="base">
        <a:spcBef>
          <a:spcPct val="0"/>
        </a:spcBef>
        <a:spcAft>
          <a:spcPct val="0"/>
        </a:spcAft>
        <a:defRPr sz="5416">
          <a:solidFill>
            <a:schemeClr val="tx2"/>
          </a:solidFill>
          <a:latin typeface="Arial" charset="0"/>
          <a:cs typeface="Arial" charset="0"/>
        </a:defRPr>
      </a:lvl8pPr>
      <a:lvl9pPr marL="2250887" algn="ctr" rtl="0" fontAlgn="base">
        <a:spcBef>
          <a:spcPct val="0"/>
        </a:spcBef>
        <a:spcAft>
          <a:spcPct val="0"/>
        </a:spcAft>
        <a:defRPr sz="5416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22041" indent="-422041" algn="l" rtl="0" eaLnBrk="0" fontAlgn="base" hangingPunct="0">
        <a:spcBef>
          <a:spcPct val="30000"/>
        </a:spcBef>
        <a:spcAft>
          <a:spcPct val="0"/>
        </a:spcAft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1955" indent="560768" algn="l" rtl="0" eaLnBrk="0" fontAlgn="base" hangingPunct="0">
        <a:spcBef>
          <a:spcPct val="3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2pPr>
      <a:lvl3pPr marL="218836" indent="-214928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3pPr>
      <a:lvl4pPr marL="425949" indent="-20516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80000"/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4pPr>
      <a:lvl5pPr marL="644785" indent="-216883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cs typeface="+mn-cs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  <a:cs typeface="+mn-cs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  <a:cs typeface="+mn-cs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  <a:cs typeface="+mn-cs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theses.gla.ac.uk/81281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16.03.049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16.03.049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hyperlink" Target="https://doi.org/10.1016/j.nima.2021.165746" TargetMode="External"/><Relationship Id="rId4" Type="http://schemas.openxmlformats.org/officeDocument/2006/relationships/image" Target="../media/image13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F84D4-DBAA-47C0-95D8-61DD378E26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3435" y="2125362"/>
            <a:ext cx="8091066" cy="972649"/>
          </a:xfrm>
        </p:spPr>
        <p:txBody>
          <a:bodyPr anchor="ctr"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Performance studies of Low Gain </a:t>
            </a:r>
            <a:r>
              <a:rPr lang="en-GB" sz="2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Avalanche Detectors coupled 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the Timepix3 ASIC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EB0136E-5E78-4F9F-ADCF-69078FC3D5A4}"/>
              </a:ext>
            </a:extLst>
          </p:cNvPr>
          <p:cNvSpPr txBox="1">
            <a:spLocks/>
          </p:cNvSpPr>
          <p:nvPr/>
        </p:nvSpPr>
        <p:spPr bwMode="auto">
          <a:xfrm>
            <a:off x="5165124" y="3605215"/>
            <a:ext cx="6709377" cy="2672018"/>
          </a:xfrm>
          <a:prstGeom prst="rect">
            <a:avLst/>
          </a:prstGeom>
          <a:solidFill>
            <a:schemeClr val="lt1"/>
          </a:solidFill>
          <a:ln w="25400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4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4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4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4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562722" algn="ctr" rtl="0" fontAlgn="base">
              <a:spcBef>
                <a:spcPct val="0"/>
              </a:spcBef>
              <a:spcAft>
                <a:spcPct val="0"/>
              </a:spcAft>
              <a:defRPr sz="541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125444" algn="ctr" rtl="0" fontAlgn="base">
              <a:spcBef>
                <a:spcPct val="0"/>
              </a:spcBef>
              <a:spcAft>
                <a:spcPct val="0"/>
              </a:spcAft>
              <a:defRPr sz="541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688165" algn="ctr" rtl="0" fontAlgn="base">
              <a:spcBef>
                <a:spcPct val="0"/>
              </a:spcBef>
              <a:spcAft>
                <a:spcPct val="0"/>
              </a:spcAft>
              <a:defRPr sz="541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250887" algn="ctr" rtl="0" fontAlgn="base">
              <a:spcBef>
                <a:spcPct val="0"/>
              </a:spcBef>
              <a:spcAft>
                <a:spcPct val="0"/>
              </a:spcAft>
              <a:defRPr sz="5416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kern="0" dirty="0"/>
              <a:t>Dima Maneuski, University of Glasgow</a:t>
            </a:r>
          </a:p>
          <a:p>
            <a:r>
              <a:rPr lang="de-DE" sz="2000" b="0" kern="0" dirty="0"/>
              <a:t>Jerome </a:t>
            </a:r>
            <a:r>
              <a:rPr lang="de-DE" sz="2000" b="0" kern="0" dirty="0" err="1"/>
              <a:t>Alozy</a:t>
            </a:r>
            <a:r>
              <a:rPr lang="de-DE" sz="2000" b="0" kern="0" dirty="0"/>
              <a:t>, CERN</a:t>
            </a:r>
            <a:endParaRPr lang="en-GB" sz="2000" b="0" kern="0" dirty="0"/>
          </a:p>
          <a:p>
            <a:r>
              <a:rPr lang="en-GB" sz="2000" b="0" kern="0" dirty="0"/>
              <a:t>Richard Bates, University of Glasgow</a:t>
            </a:r>
          </a:p>
          <a:p>
            <a:r>
              <a:rPr lang="de-DE" sz="2000" b="0" kern="0" dirty="0"/>
              <a:t>Mark </a:t>
            </a:r>
            <a:r>
              <a:rPr lang="de-DE" sz="2000" b="0" kern="0" dirty="0" err="1"/>
              <a:t>Bullough</a:t>
            </a:r>
            <a:r>
              <a:rPr lang="de-DE" sz="2000" b="0" kern="0" dirty="0"/>
              <a:t>, Micron Semiconductor Ltd</a:t>
            </a:r>
          </a:p>
          <a:p>
            <a:r>
              <a:rPr lang="fr-FR" sz="2000" b="0" kern="0" dirty="0"/>
              <a:t>Lars Eklund, </a:t>
            </a:r>
            <a:r>
              <a:rPr lang="en-GB" sz="2000" b="0" kern="0" dirty="0"/>
              <a:t>University</a:t>
            </a:r>
            <a:r>
              <a:rPr lang="fr-FR" sz="2000" b="0" kern="0" dirty="0"/>
              <a:t> of Uppsala</a:t>
            </a:r>
          </a:p>
          <a:p>
            <a:r>
              <a:rPr lang="fr-FR" sz="2000" b="0" kern="0" dirty="0"/>
              <a:t>Lojius Lombigit, </a:t>
            </a:r>
            <a:r>
              <a:rPr lang="en-GB" sz="2000" b="0" kern="0" dirty="0"/>
              <a:t>University of Glasgow</a:t>
            </a:r>
          </a:p>
          <a:p>
            <a:r>
              <a:rPr lang="en-GB" sz="2000" b="0" kern="0" dirty="0"/>
              <a:t>Neil Moffat, CNM Barcelona</a:t>
            </a:r>
          </a:p>
          <a:p>
            <a:r>
              <a:rPr lang="de-DE" sz="2000" b="0" kern="0" dirty="0"/>
              <a:t>Nicola </a:t>
            </a:r>
            <a:r>
              <a:rPr lang="de-DE" sz="2000" b="0" kern="0" dirty="0" err="1"/>
              <a:t>Tartoni</a:t>
            </a:r>
            <a:r>
              <a:rPr lang="de-DE" sz="2000" b="0" kern="0" dirty="0"/>
              <a:t>, Diamond Light Source</a:t>
            </a:r>
            <a:endParaRPr lang="en-GB" sz="2000" b="0" kern="0" dirty="0"/>
          </a:p>
          <a:p>
            <a:r>
              <a:rPr lang="de-DE" sz="2000" b="0" kern="0" dirty="0"/>
              <a:t>Mark Williams, </a:t>
            </a:r>
            <a:r>
              <a:rPr lang="en-GB" sz="2000" b="0" kern="0" dirty="0"/>
              <a:t>University of Edinburgh</a:t>
            </a:r>
            <a:endParaRPr lang="de-DE" sz="2000" b="0" kern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AE1941-9CC7-413F-BA86-CBBFEAC1ED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2446638" cy="972649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4E9D0D-EFD5-411B-90B7-CCFEC082E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3968" y="296218"/>
            <a:ext cx="1100782" cy="1100782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0581EE05-E7E3-4840-8184-C9D2AE07D2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11" y="1591085"/>
            <a:ext cx="1992611" cy="1686745"/>
          </a:xfrm>
          <a:prstGeom prst="rect">
            <a:avLst/>
          </a:prstGeom>
        </p:spPr>
      </p:pic>
      <p:pic>
        <p:nvPicPr>
          <p:cNvPr id="1026" name="Picture 2" descr="A logo for RD50">
            <a:extLst>
              <a:ext uri="{FF2B5EF4-FFF2-40B4-BE49-F238E27FC236}">
                <a16:creationId xmlns:a16="http://schemas.microsoft.com/office/drawing/2014/main" id="{BD58A54B-559C-478A-92EC-9763EDFF6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52819"/>
            <a:ext cx="2446638" cy="144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B04EBEB-745A-4C26-951D-E4CD35DCFC03}"/>
              </a:ext>
            </a:extLst>
          </p:cNvPr>
          <p:cNvSpPr txBox="1"/>
          <p:nvPr/>
        </p:nvSpPr>
        <p:spPr>
          <a:xfrm>
            <a:off x="7106401" y="296218"/>
            <a:ext cx="4768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39th RD50 Workshop, Valencia, Spain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59ACD8-396C-48CB-8A4F-FFB7C18ADAFB}"/>
              </a:ext>
            </a:extLst>
          </p:cNvPr>
          <p:cNvSpPr txBox="1"/>
          <p:nvPr/>
        </p:nvSpPr>
        <p:spPr>
          <a:xfrm>
            <a:off x="7594599" y="6385123"/>
            <a:ext cx="45974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https://indico.cern.ch/event/1074989</a:t>
            </a:r>
          </a:p>
        </p:txBody>
      </p:sp>
    </p:spTree>
    <p:extLst>
      <p:ext uri="{BB962C8B-B14F-4D97-AF65-F5344CB8AC3E}">
        <p14:creationId xmlns:p14="http://schemas.microsoft.com/office/powerpoint/2010/main" val="323964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42BFE-F5A5-4DA9-A8C5-EA5203C32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0800" y="0"/>
            <a:ext cx="7801200" cy="720000"/>
          </a:xfrm>
        </p:spPr>
        <p:txBody>
          <a:bodyPr/>
          <a:lstStyle/>
          <a:p>
            <a:r>
              <a:rPr lang="en-US" sz="2800" dirty="0"/>
              <a:t>110 um pixel, 10 um JTE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C5160-2B37-4A73-854A-E113356CF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63" y="990600"/>
            <a:ext cx="11506199" cy="5453063"/>
          </a:xfrm>
        </p:spPr>
        <p:txBody>
          <a:bodyPr/>
          <a:lstStyle/>
          <a:p>
            <a:r>
              <a:rPr lang="en-GB" dirty="0"/>
              <a:t>1D line scan, no gain pixel (5, 5), -350V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06F279-8447-4842-8B52-B6FED71FCB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13124" y="6570664"/>
            <a:ext cx="978876" cy="287337"/>
          </a:xfrm>
        </p:spPr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59320E-A494-4208-9278-24DBE78C96C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33401" y="6557964"/>
            <a:ext cx="2327030" cy="300037"/>
          </a:xfrm>
        </p:spPr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8259B7-7515-4C32-95DB-9EFBEFEEDA1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536461" y="6559550"/>
            <a:ext cx="5361354" cy="298450"/>
          </a:xfrm>
        </p:spPr>
        <p:txBody>
          <a:bodyPr/>
          <a:lstStyle/>
          <a:p>
            <a:pPr>
              <a:defRPr/>
            </a:pPr>
            <a:r>
              <a:rPr lang="en-US" dirty="0"/>
              <a:t>Dima Maneuski</a:t>
            </a:r>
          </a:p>
        </p:txBody>
      </p:sp>
      <p:pic>
        <p:nvPicPr>
          <p:cNvPr id="3078" name="Picture 6" descr="Machine generated alternative text:&#10;2500000 &#10;POI 5 9 &#10;2000000 &#10;1500000 &#10;lanaaaoo &#10;1000000 &#10;500000 &#10;—10.95 &#10;—10.90 &#10;—10.85 &#10;—10.80 &#10;—10.75 &#10;—10.70 &#10;—10.65 &#10;X motor position [mm] ">
            <a:extLst>
              <a:ext uri="{FF2B5EF4-FFF2-40B4-BE49-F238E27FC236}">
                <a16:creationId xmlns:a16="http://schemas.microsoft.com/office/drawing/2014/main" id="{1A1CF8FE-83B3-4C34-853B-6B8F7679A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730632"/>
            <a:ext cx="439420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Machine generated alternative text:&#10;2000 &#10;1500 &#10;1000 &#10;500 &#10;50 &#10;100 &#10;150 &#10;200 &#10;250 &#10;Pixel value [TOT] ">
            <a:extLst>
              <a:ext uri="{FF2B5EF4-FFF2-40B4-BE49-F238E27FC236}">
                <a16:creationId xmlns:a16="http://schemas.microsoft.com/office/drawing/2014/main" id="{F336E60E-2D56-4EE8-AABD-6C9BAB22B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1901" y="4151022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0BD34A-287C-49A6-B0B5-8EDD0C63D922}"/>
              </a:ext>
            </a:extLst>
          </p:cNvPr>
          <p:cNvSpPr txBox="1"/>
          <p:nvPr/>
        </p:nvSpPr>
        <p:spPr>
          <a:xfrm>
            <a:off x="11426483" y="2768600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C7C34A-C539-4F83-BF9E-82D755485C7A}"/>
              </a:ext>
            </a:extLst>
          </p:cNvPr>
          <p:cNvSpPr txBox="1"/>
          <p:nvPr/>
        </p:nvSpPr>
        <p:spPr>
          <a:xfrm>
            <a:off x="10370973" y="2001747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F66FF1-1226-4ADB-97A9-4370CED27281}"/>
              </a:ext>
            </a:extLst>
          </p:cNvPr>
          <p:cNvSpPr txBox="1"/>
          <p:nvPr/>
        </p:nvSpPr>
        <p:spPr>
          <a:xfrm>
            <a:off x="9861411" y="2001747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AD4594-12EC-40B3-8235-A893920977F1}"/>
              </a:ext>
            </a:extLst>
          </p:cNvPr>
          <p:cNvSpPr txBox="1"/>
          <p:nvPr/>
        </p:nvSpPr>
        <p:spPr>
          <a:xfrm>
            <a:off x="9396012" y="740617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11EED5-FAB5-44BB-8728-82C92177C114}"/>
              </a:ext>
            </a:extLst>
          </p:cNvPr>
          <p:cNvSpPr txBox="1"/>
          <p:nvPr/>
        </p:nvSpPr>
        <p:spPr>
          <a:xfrm>
            <a:off x="9049218" y="2001747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655B90-8D81-42F3-AACE-00D69DBDD367}"/>
              </a:ext>
            </a:extLst>
          </p:cNvPr>
          <p:cNvSpPr txBox="1"/>
          <p:nvPr/>
        </p:nvSpPr>
        <p:spPr>
          <a:xfrm>
            <a:off x="8569016" y="1142648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C3FAAB-B745-4A3E-9C75-496AC7242E51}"/>
              </a:ext>
            </a:extLst>
          </p:cNvPr>
          <p:cNvSpPr txBox="1"/>
          <p:nvPr/>
        </p:nvSpPr>
        <p:spPr>
          <a:xfrm>
            <a:off x="10866252" y="4483360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pic>
        <p:nvPicPr>
          <p:cNvPr id="3082" name="Picture 10" descr="Machine generated alternative text:&#10;40000 &#10;35000 &#10;30000 &#10;25000 &#10;20000 &#10;15000 &#10;10000 &#10;5000 &#10;50 &#10;100 &#10;150 &#10;200 &#10;250 &#10;Pixel value [TOT] ">
            <a:extLst>
              <a:ext uri="{FF2B5EF4-FFF2-40B4-BE49-F238E27FC236}">
                <a16:creationId xmlns:a16="http://schemas.microsoft.com/office/drawing/2014/main" id="{6497AF99-8A5A-4E23-B88C-91D682984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903" y="4151022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Machine generated alternative text:&#10;8000 &#10;6000 &#10;4000 &#10;2000 &#10;50 &#10;100 &#10;150 &#10;200 &#10;250 &#10;Pixel value [TOT] ">
            <a:extLst>
              <a:ext uri="{FF2B5EF4-FFF2-40B4-BE49-F238E27FC236}">
                <a16:creationId xmlns:a16="http://schemas.microsoft.com/office/drawing/2014/main" id="{D446ECEB-8080-44A8-B849-CCA0BA88B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707" y="4151022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Machine generated alternative text:&#10;2000 &#10;1500 &#10;1000 &#10;500 &#10;50 &#10;100 &#10;150 &#10;200 &#10;250 &#10;Pixel value [TOT] ">
            <a:extLst>
              <a:ext uri="{FF2B5EF4-FFF2-40B4-BE49-F238E27FC236}">
                <a16:creationId xmlns:a16="http://schemas.microsoft.com/office/drawing/2014/main" id="{47C98F04-8ADD-43FE-B289-963F3FB65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338" y="1581588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CCD642F-48C4-4D35-9E24-E80C12683D03}"/>
              </a:ext>
            </a:extLst>
          </p:cNvPr>
          <p:cNvSpPr/>
          <p:nvPr/>
        </p:nvSpPr>
        <p:spPr>
          <a:xfrm>
            <a:off x="7792176" y="4532631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8669FA-5D40-403D-B9D4-CA66362311BF}"/>
              </a:ext>
            </a:extLst>
          </p:cNvPr>
          <p:cNvSpPr/>
          <p:nvPr/>
        </p:nvSpPr>
        <p:spPr>
          <a:xfrm>
            <a:off x="4955130" y="4483360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F3FD7B-AE3D-4E83-9B5A-A224D8853763}"/>
              </a:ext>
            </a:extLst>
          </p:cNvPr>
          <p:cNvSpPr/>
          <p:nvPr/>
        </p:nvSpPr>
        <p:spPr>
          <a:xfrm>
            <a:off x="4895410" y="1967714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3088" name="Picture 16" descr="Machine generated alternative text:&#10;2000 &#10;1750 &#10;1500 &#10;1250 &#10;1000 &#10;750 &#10;500 &#10;250 &#10;50 &#10;100 &#10;150 &#10;200 &#10;250 &#10;Pixel value [TOT] ">
            <a:extLst>
              <a:ext uri="{FF2B5EF4-FFF2-40B4-BE49-F238E27FC236}">
                <a16:creationId xmlns:a16="http://schemas.microsoft.com/office/drawing/2014/main" id="{BAC22B50-B5F7-4C9E-84E0-65EB7E1CE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13" y="4151022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C3940A2-5B39-4119-9E48-B08EE862F071}"/>
              </a:ext>
            </a:extLst>
          </p:cNvPr>
          <p:cNvSpPr txBox="1"/>
          <p:nvPr/>
        </p:nvSpPr>
        <p:spPr>
          <a:xfrm>
            <a:off x="2372511" y="4483360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3090" name="Picture 18" descr="Machine generated alternative text:&#10;1000 &#10;800 &#10;600 &#10;400 &#10;200 &#10;100 &#10;150 &#10;200 &#10;250 &#10;Pixel value [TOT] ">
            <a:extLst>
              <a:ext uri="{FF2B5EF4-FFF2-40B4-BE49-F238E27FC236}">
                <a16:creationId xmlns:a16="http://schemas.microsoft.com/office/drawing/2014/main" id="{4625D1CC-D99C-40EB-BA60-F8AC6C8C1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52" y="1581588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95B61DB-ED34-4238-ADC4-B477720D3304}"/>
              </a:ext>
            </a:extLst>
          </p:cNvPr>
          <p:cNvSpPr txBox="1"/>
          <p:nvPr/>
        </p:nvSpPr>
        <p:spPr>
          <a:xfrm>
            <a:off x="2384017" y="2059378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FE5C354-D6B0-4BC2-8168-038C4E721B4C}"/>
              </a:ext>
            </a:extLst>
          </p:cNvPr>
          <p:cNvSpPr/>
          <p:nvPr/>
        </p:nvSpPr>
        <p:spPr>
          <a:xfrm>
            <a:off x="10065218" y="1150603"/>
            <a:ext cx="991494" cy="2468897"/>
          </a:xfrm>
          <a:prstGeom prst="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6243322-518A-4C96-A578-9CBEA4684396}"/>
              </a:ext>
            </a:extLst>
          </p:cNvPr>
          <p:cNvCxnSpPr>
            <a:cxnSpLocks/>
          </p:cNvCxnSpPr>
          <p:nvPr/>
        </p:nvCxnSpPr>
        <p:spPr>
          <a:xfrm flipH="1">
            <a:off x="6741045" y="4018381"/>
            <a:ext cx="372956" cy="464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396945A-C4D9-4BCF-A50F-6C0F4F817A0C}"/>
              </a:ext>
            </a:extLst>
          </p:cNvPr>
          <p:cNvSpPr txBox="1"/>
          <p:nvPr/>
        </p:nvSpPr>
        <p:spPr>
          <a:xfrm>
            <a:off x="6958293" y="3679827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15 keV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AAE05CE-98B2-4CB7-A326-9295881417C4}"/>
              </a:ext>
            </a:extLst>
          </p:cNvPr>
          <p:cNvCxnSpPr>
            <a:cxnSpLocks/>
          </p:cNvCxnSpPr>
          <p:nvPr/>
        </p:nvCxnSpPr>
        <p:spPr>
          <a:xfrm flipH="1" flipV="1">
            <a:off x="3757017" y="4483360"/>
            <a:ext cx="633783" cy="524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1570758-0C03-4F46-BF55-4575E4AB2516}"/>
              </a:ext>
            </a:extLst>
          </p:cNvPr>
          <p:cNvSpPr txBox="1"/>
          <p:nvPr/>
        </p:nvSpPr>
        <p:spPr>
          <a:xfrm>
            <a:off x="4372387" y="4931865"/>
            <a:ext cx="1313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Charge sharing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CEBC3B6-1872-48FC-B890-8DE6A5F8A6A0}"/>
              </a:ext>
            </a:extLst>
          </p:cNvPr>
          <p:cNvSpPr txBox="1"/>
          <p:nvPr/>
        </p:nvSpPr>
        <p:spPr>
          <a:xfrm>
            <a:off x="1349836" y="5115606"/>
            <a:ext cx="20409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X3 count + 45 keV, third harmonic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04DC3BC-4DA6-4852-A419-8AFDD4DB92B9}"/>
              </a:ext>
            </a:extLst>
          </p:cNvPr>
          <p:cNvCxnSpPr>
            <a:cxnSpLocks/>
          </p:cNvCxnSpPr>
          <p:nvPr/>
        </p:nvCxnSpPr>
        <p:spPr>
          <a:xfrm flipH="1" flipV="1">
            <a:off x="1396534" y="4515730"/>
            <a:ext cx="633783" cy="524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017837D-9E35-43D1-9639-A2675CBB3920}"/>
              </a:ext>
            </a:extLst>
          </p:cNvPr>
          <p:cNvCxnSpPr>
            <a:cxnSpLocks/>
          </p:cNvCxnSpPr>
          <p:nvPr/>
        </p:nvCxnSpPr>
        <p:spPr>
          <a:xfrm flipH="1">
            <a:off x="6911163" y="5346438"/>
            <a:ext cx="202838" cy="607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8F14BD9D-D2F1-4284-B016-CB8ED2478F43}"/>
              </a:ext>
            </a:extLst>
          </p:cNvPr>
          <p:cNvSpPr txBox="1"/>
          <p:nvPr/>
        </p:nvSpPr>
        <p:spPr>
          <a:xfrm>
            <a:off x="7094989" y="5057850"/>
            <a:ext cx="1376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15 keV, x2 count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AE542CF-90AD-4E3B-966D-6FA64050F227}"/>
              </a:ext>
            </a:extLst>
          </p:cNvPr>
          <p:cNvSpPr txBox="1"/>
          <p:nvPr/>
        </p:nvSpPr>
        <p:spPr>
          <a:xfrm>
            <a:off x="1645972" y="2798778"/>
            <a:ext cx="1376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15 keV, x4 count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DF2C7CF-493B-487A-AF6D-F3D33F6DA104}"/>
              </a:ext>
            </a:extLst>
          </p:cNvPr>
          <p:cNvCxnSpPr>
            <a:cxnSpLocks/>
          </p:cNvCxnSpPr>
          <p:nvPr/>
        </p:nvCxnSpPr>
        <p:spPr>
          <a:xfrm flipH="1">
            <a:off x="1633979" y="3075777"/>
            <a:ext cx="396339" cy="232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AD124EA-4ECC-4534-B279-9E00ABB67898}"/>
              </a:ext>
            </a:extLst>
          </p:cNvPr>
          <p:cNvSpPr txBox="1"/>
          <p:nvPr/>
        </p:nvSpPr>
        <p:spPr>
          <a:xfrm>
            <a:off x="1292135" y="6363661"/>
            <a:ext cx="1376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15 keV, x2 count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5C66362-7964-46EE-9B1C-CA01825B951F}"/>
              </a:ext>
            </a:extLst>
          </p:cNvPr>
          <p:cNvCxnSpPr>
            <a:cxnSpLocks/>
          </p:cNvCxnSpPr>
          <p:nvPr/>
        </p:nvCxnSpPr>
        <p:spPr>
          <a:xfrm flipH="1" flipV="1">
            <a:off x="1148316" y="5867400"/>
            <a:ext cx="726018" cy="496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2C4DA36-52FE-4136-9B1F-1485484D0634}"/>
              </a:ext>
            </a:extLst>
          </p:cNvPr>
          <p:cNvSpPr txBox="1"/>
          <p:nvPr/>
        </p:nvSpPr>
        <p:spPr>
          <a:xfrm>
            <a:off x="1550626" y="2384489"/>
            <a:ext cx="1376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15 keV, x2 count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FE057B8-E3F9-46DA-8989-ECD63C98F1B5}"/>
              </a:ext>
            </a:extLst>
          </p:cNvPr>
          <p:cNvCxnSpPr>
            <a:cxnSpLocks/>
          </p:cNvCxnSpPr>
          <p:nvPr/>
        </p:nvCxnSpPr>
        <p:spPr>
          <a:xfrm flipH="1">
            <a:off x="1233975" y="2661488"/>
            <a:ext cx="647483" cy="607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081EBD08-D982-4B3D-830B-84B8F41930C2}"/>
              </a:ext>
            </a:extLst>
          </p:cNvPr>
          <p:cNvSpPr txBox="1"/>
          <p:nvPr/>
        </p:nvSpPr>
        <p:spPr>
          <a:xfrm>
            <a:off x="7659255" y="5379674"/>
            <a:ext cx="1376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15 keV, x4 count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CAA5F213-94B3-40FA-8F7E-3B2BD31ADC50}"/>
              </a:ext>
            </a:extLst>
          </p:cNvPr>
          <p:cNvCxnSpPr>
            <a:cxnSpLocks/>
          </p:cNvCxnSpPr>
          <p:nvPr/>
        </p:nvCxnSpPr>
        <p:spPr>
          <a:xfrm flipH="1">
            <a:off x="7304698" y="5650335"/>
            <a:ext cx="814812" cy="327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47582BD-E06A-49BB-A2C2-0B1C043B17FB}"/>
              </a:ext>
            </a:extLst>
          </p:cNvPr>
          <p:cNvCxnSpPr>
            <a:cxnSpLocks/>
          </p:cNvCxnSpPr>
          <p:nvPr/>
        </p:nvCxnSpPr>
        <p:spPr>
          <a:xfrm flipH="1">
            <a:off x="3883402" y="2711302"/>
            <a:ext cx="550375" cy="486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5EDEB1D-458F-49A7-9555-D6277ECB7E15}"/>
              </a:ext>
            </a:extLst>
          </p:cNvPr>
          <p:cNvSpPr txBox="1"/>
          <p:nvPr/>
        </p:nvSpPr>
        <p:spPr>
          <a:xfrm>
            <a:off x="4338902" y="2404979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15 keV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DC1E408-B67C-41D9-BD42-504EEEBDE8CF}"/>
              </a:ext>
            </a:extLst>
          </p:cNvPr>
          <p:cNvCxnSpPr>
            <a:cxnSpLocks/>
          </p:cNvCxnSpPr>
          <p:nvPr/>
        </p:nvCxnSpPr>
        <p:spPr>
          <a:xfrm flipH="1">
            <a:off x="4104625" y="2965384"/>
            <a:ext cx="500898" cy="286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986CF846-F3D9-4E78-9252-A58D12BE8EE6}"/>
              </a:ext>
            </a:extLst>
          </p:cNvPr>
          <p:cNvSpPr txBox="1"/>
          <p:nvPr/>
        </p:nvSpPr>
        <p:spPr>
          <a:xfrm>
            <a:off x="4701855" y="2754493"/>
            <a:ext cx="1773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15 keV, x2 count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08BB39-5EC3-40C0-9086-6FD881009633}"/>
              </a:ext>
            </a:extLst>
          </p:cNvPr>
          <p:cNvSpPr txBox="1"/>
          <p:nvPr/>
        </p:nvSpPr>
        <p:spPr>
          <a:xfrm>
            <a:off x="4923414" y="3125159"/>
            <a:ext cx="1773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15 keV, x4 count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D612893-E568-4415-96BA-27D2823E4939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4501028" y="3294436"/>
            <a:ext cx="422386" cy="96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3DF1BA8-D076-4AFF-A80F-284011CBC856}"/>
              </a:ext>
            </a:extLst>
          </p:cNvPr>
          <p:cNvSpPr txBox="1"/>
          <p:nvPr/>
        </p:nvSpPr>
        <p:spPr>
          <a:xfrm>
            <a:off x="7603391" y="6398689"/>
            <a:ext cx="3107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15 keV, x3 count + 45 keV (3</a:t>
            </a:r>
            <a:r>
              <a:rPr lang="en-GB" sz="1200" baseline="30000" dirty="0"/>
              <a:t>rd</a:t>
            </a:r>
            <a:r>
              <a:rPr lang="en-GB" sz="1200" dirty="0"/>
              <a:t> harmonic)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6CE5521-52F2-4061-A691-486A2873690C}"/>
              </a:ext>
            </a:extLst>
          </p:cNvPr>
          <p:cNvCxnSpPr>
            <a:cxnSpLocks/>
            <a:stCxn id="55" idx="1"/>
          </p:cNvCxnSpPr>
          <p:nvPr/>
        </p:nvCxnSpPr>
        <p:spPr>
          <a:xfrm flipH="1" flipV="1">
            <a:off x="7094989" y="6085955"/>
            <a:ext cx="508402" cy="451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353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achine generated alternative text:&#10;6000 &#10;5000 &#10;4000 &#10;3000 &#10;2000 &#10;1000 &#10;50 &#10;100 &#10;150 &#10;200 &#10;250 &#10;Pixel value [TOT] ">
            <a:extLst>
              <a:ext uri="{FF2B5EF4-FFF2-40B4-BE49-F238E27FC236}">
                <a16:creationId xmlns:a16="http://schemas.microsoft.com/office/drawing/2014/main" id="{494B0567-B906-4951-A107-E4796D10F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209" y="1466956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Machine generated alternative text:&#10;40000 &#10;30000 &#10;20000 &#10;10000 &#10;50 &#10;100 &#10;150 &#10;200 &#10;250 &#10;Pixel value [TOT] ">
            <a:extLst>
              <a:ext uri="{FF2B5EF4-FFF2-40B4-BE49-F238E27FC236}">
                <a16:creationId xmlns:a16="http://schemas.microsoft.com/office/drawing/2014/main" id="{3D73EDF3-A762-4413-BD72-342DFE632B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17" y="4067337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Machine generated alternative text:&#10;12000 &#10;10000 &#10;8000 &#10;6000 &#10;4000 &#10;2000 &#10;50 &#10;100 &#10;150 &#10;200 &#10;250 &#10;Pixel value [TOT] ">
            <a:extLst>
              <a:ext uri="{FF2B5EF4-FFF2-40B4-BE49-F238E27FC236}">
                <a16:creationId xmlns:a16="http://schemas.microsoft.com/office/drawing/2014/main" id="{A692429C-85C3-4BAD-8983-4FEFB4EE8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400" y="4061993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Machine generated alternative text:&#10;1750 &#10;1500 &#10;1250 &#10;1000 &#10;750 &#10;500 &#10;250 &#10;50 &#10;100 &#10;150 &#10;200 &#10;250 &#10;Pixel value [TOT] ">
            <a:extLst>
              <a:ext uri="{FF2B5EF4-FFF2-40B4-BE49-F238E27FC236}">
                <a16:creationId xmlns:a16="http://schemas.microsoft.com/office/drawing/2014/main" id="{3C4FA411-B7E8-42CE-B7BF-0FF590091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326" y="4078157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942BFE-F5A5-4DA9-A8C5-EA5203C32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0800" y="0"/>
            <a:ext cx="7801200" cy="720000"/>
          </a:xfrm>
        </p:spPr>
        <p:txBody>
          <a:bodyPr/>
          <a:lstStyle/>
          <a:p>
            <a:r>
              <a:rPr lang="en-US" sz="2800" dirty="0"/>
              <a:t>110 um pixel, 10 um JTE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C5160-2B37-4A73-854A-E113356CF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63" y="990600"/>
            <a:ext cx="11506199" cy="5453063"/>
          </a:xfrm>
        </p:spPr>
        <p:txBody>
          <a:bodyPr/>
          <a:lstStyle/>
          <a:p>
            <a:r>
              <a:rPr lang="en-GB" dirty="0"/>
              <a:t>1D line scan, gain pixel (5, 7), -350V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06F279-8447-4842-8B52-B6FED71FCB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13124" y="6570664"/>
            <a:ext cx="978876" cy="287337"/>
          </a:xfrm>
        </p:spPr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59320E-A494-4208-9278-24DBE78C96C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33401" y="6557964"/>
            <a:ext cx="2327030" cy="300037"/>
          </a:xfrm>
        </p:spPr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8259B7-7515-4C32-95DB-9EFBEFEEDA1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536461" y="6559550"/>
            <a:ext cx="5361354" cy="298450"/>
          </a:xfrm>
        </p:spPr>
        <p:txBody>
          <a:bodyPr/>
          <a:lstStyle/>
          <a:p>
            <a:pPr>
              <a:defRPr/>
            </a:pPr>
            <a:r>
              <a:rPr lang="en-US" dirty="0"/>
              <a:t>Dima Maneuski</a:t>
            </a:r>
          </a:p>
        </p:txBody>
      </p:sp>
      <p:pic>
        <p:nvPicPr>
          <p:cNvPr id="3078" name="Picture 6" descr="Machine generated alternative text:&#10;2500000 &#10;POI 5 9 &#10;2000000 &#10;1500000 &#10;lanaaaoo &#10;1000000 &#10;500000 &#10;—10.95 &#10;—10.90 &#10;—10.85 &#10;—10.80 &#10;—10.75 &#10;—10.70 &#10;—10.65 &#10;X motor position [mm] ">
            <a:extLst>
              <a:ext uri="{FF2B5EF4-FFF2-40B4-BE49-F238E27FC236}">
                <a16:creationId xmlns:a16="http://schemas.microsoft.com/office/drawing/2014/main" id="{1A1CF8FE-83B3-4C34-853B-6B8F7679A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719999"/>
            <a:ext cx="439420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0BD34A-287C-49A6-B0B5-8EDD0C63D922}"/>
              </a:ext>
            </a:extLst>
          </p:cNvPr>
          <p:cNvSpPr txBox="1"/>
          <p:nvPr/>
        </p:nvSpPr>
        <p:spPr>
          <a:xfrm>
            <a:off x="11426483" y="2768600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C7C34A-C539-4F83-BF9E-82D755485C7A}"/>
              </a:ext>
            </a:extLst>
          </p:cNvPr>
          <p:cNvSpPr txBox="1"/>
          <p:nvPr/>
        </p:nvSpPr>
        <p:spPr>
          <a:xfrm>
            <a:off x="10370973" y="2001747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F66FF1-1226-4ADB-97A9-4370CED27281}"/>
              </a:ext>
            </a:extLst>
          </p:cNvPr>
          <p:cNvSpPr txBox="1"/>
          <p:nvPr/>
        </p:nvSpPr>
        <p:spPr>
          <a:xfrm>
            <a:off x="9861411" y="2001747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AD4594-12EC-40B3-8235-A893920977F1}"/>
              </a:ext>
            </a:extLst>
          </p:cNvPr>
          <p:cNvSpPr txBox="1"/>
          <p:nvPr/>
        </p:nvSpPr>
        <p:spPr>
          <a:xfrm>
            <a:off x="9396012" y="740617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11EED5-FAB5-44BB-8728-82C92177C114}"/>
              </a:ext>
            </a:extLst>
          </p:cNvPr>
          <p:cNvSpPr txBox="1"/>
          <p:nvPr/>
        </p:nvSpPr>
        <p:spPr>
          <a:xfrm>
            <a:off x="9049218" y="2001747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655B90-8D81-42F3-AACE-00D69DBDD367}"/>
              </a:ext>
            </a:extLst>
          </p:cNvPr>
          <p:cNvSpPr txBox="1"/>
          <p:nvPr/>
        </p:nvSpPr>
        <p:spPr>
          <a:xfrm>
            <a:off x="8569016" y="1142648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CD642F-48C4-4D35-9E24-E80C12683D03}"/>
              </a:ext>
            </a:extLst>
          </p:cNvPr>
          <p:cNvSpPr/>
          <p:nvPr/>
        </p:nvSpPr>
        <p:spPr>
          <a:xfrm>
            <a:off x="8931527" y="4541026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8669FA-5D40-403D-B9D4-CA66362311BF}"/>
              </a:ext>
            </a:extLst>
          </p:cNvPr>
          <p:cNvSpPr/>
          <p:nvPr/>
        </p:nvSpPr>
        <p:spPr>
          <a:xfrm>
            <a:off x="4955130" y="4590454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F3FD7B-AE3D-4E83-9B5A-A224D8853763}"/>
              </a:ext>
            </a:extLst>
          </p:cNvPr>
          <p:cNvSpPr/>
          <p:nvPr/>
        </p:nvSpPr>
        <p:spPr>
          <a:xfrm>
            <a:off x="5642096" y="1745023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3940A2-5B39-4119-9E48-B08EE862F071}"/>
              </a:ext>
            </a:extLst>
          </p:cNvPr>
          <p:cNvSpPr txBox="1"/>
          <p:nvPr/>
        </p:nvSpPr>
        <p:spPr>
          <a:xfrm>
            <a:off x="2372511" y="4565740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7B2C00-0973-4995-BFB3-AF6380E4EFF5}"/>
              </a:ext>
            </a:extLst>
          </p:cNvPr>
          <p:cNvSpPr/>
          <p:nvPr/>
        </p:nvSpPr>
        <p:spPr>
          <a:xfrm>
            <a:off x="9011118" y="1112108"/>
            <a:ext cx="991494" cy="2537253"/>
          </a:xfrm>
          <a:prstGeom prst="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C9F1BA2-960A-4227-A06F-5AD98824748B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4920598" y="1884869"/>
            <a:ext cx="921645" cy="599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E6D0144-1417-4F27-9766-401C63B76450}"/>
              </a:ext>
            </a:extLst>
          </p:cNvPr>
          <p:cNvSpPr txBox="1"/>
          <p:nvPr/>
        </p:nvSpPr>
        <p:spPr>
          <a:xfrm>
            <a:off x="5842243" y="2314927"/>
            <a:ext cx="1352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15 keV, gain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1040060-DAE7-4EFD-9F72-99B2D19B95BA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1142602" y="3111560"/>
            <a:ext cx="671732" cy="1127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EE8427F-4DE7-4602-8BF4-DF249714F047}"/>
              </a:ext>
            </a:extLst>
          </p:cNvPr>
          <p:cNvSpPr txBox="1"/>
          <p:nvPr/>
        </p:nvSpPr>
        <p:spPr>
          <a:xfrm>
            <a:off x="984427" y="2773006"/>
            <a:ext cx="1659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15 keV, no gain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F40F83-6412-4AA6-83A3-A213CF7CC6C7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1814334" y="3111560"/>
            <a:ext cx="2332364" cy="57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7F3B178-B570-4AD1-960A-B88DDED250EB}"/>
              </a:ext>
            </a:extLst>
          </p:cNvPr>
          <p:cNvCxnSpPr>
            <a:cxnSpLocks/>
          </p:cNvCxnSpPr>
          <p:nvPr/>
        </p:nvCxnSpPr>
        <p:spPr>
          <a:xfrm flipH="1" flipV="1">
            <a:off x="4378939" y="4772634"/>
            <a:ext cx="633783" cy="524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D5CE8C2-E18E-4BF7-879F-F0A4AEAC51BB}"/>
              </a:ext>
            </a:extLst>
          </p:cNvPr>
          <p:cNvSpPr txBox="1"/>
          <p:nvPr/>
        </p:nvSpPr>
        <p:spPr>
          <a:xfrm>
            <a:off x="4994309" y="5221139"/>
            <a:ext cx="1313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Charge sharing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B00DAA8-962A-47AF-A656-57C651390FC2}"/>
              </a:ext>
            </a:extLst>
          </p:cNvPr>
          <p:cNvSpPr txBox="1"/>
          <p:nvPr/>
        </p:nvSpPr>
        <p:spPr>
          <a:xfrm>
            <a:off x="5428231" y="2745748"/>
            <a:ext cx="2310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15 keV, gain, x2 count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E1B6422-693D-43DC-B29A-67EADDAB403A}"/>
              </a:ext>
            </a:extLst>
          </p:cNvPr>
          <p:cNvCxnSpPr>
            <a:cxnSpLocks/>
          </p:cNvCxnSpPr>
          <p:nvPr/>
        </p:nvCxnSpPr>
        <p:spPr>
          <a:xfrm flipH="1">
            <a:off x="5650901" y="3084302"/>
            <a:ext cx="861940" cy="393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BC292CA2-9238-45BD-86FB-A11F4CDCB757}"/>
              </a:ext>
            </a:extLst>
          </p:cNvPr>
          <p:cNvSpPr txBox="1"/>
          <p:nvPr/>
        </p:nvSpPr>
        <p:spPr>
          <a:xfrm>
            <a:off x="2372511" y="2043349"/>
            <a:ext cx="13067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45 keV, 3</a:t>
            </a:r>
            <a:r>
              <a:rPr lang="en-GB" sz="900" baseline="30000" dirty="0"/>
              <a:t>rd</a:t>
            </a:r>
            <a:r>
              <a:rPr lang="en-GB" sz="900" dirty="0"/>
              <a:t> harmonic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B4E7CFC-C5A0-46BC-9434-BB708AAAAEEE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3025895" y="2274181"/>
            <a:ext cx="1669935" cy="640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415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2" name="Picture 24" descr="Machine generated alternative text:&#10;le7 &#10;1.4 &#10;1.2 &#10;0 1.0 &#10;0.8 &#10;0.6 &#10;0.4 &#10;0.2 &#10;0.0 &#10;—17.60 &#10;—17.55 &#10;—17.50 &#10;—•— &#10;—•— &#10;—17.45 &#10;poi 127 127 &#10;poi 127 129 &#10;poi 127 125 &#10;—17.40 &#10;X motor position [mm ">
            <a:extLst>
              <a:ext uri="{FF2B5EF4-FFF2-40B4-BE49-F238E27FC236}">
                <a16:creationId xmlns:a16="http://schemas.microsoft.com/office/drawing/2014/main" id="{5045396E-3A41-43BF-88E3-5A3257976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971" y="4016344"/>
            <a:ext cx="3298157" cy="247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Machine generated alternative text:&#10;le7 &#10;1.2 &#10;1.0 &#10;— 0.8 &#10;0.6 &#10;0.4 &#10;0.2 &#10;0.0 &#10;—17.60 &#10;—17.55 &#10;—17.50 &#10;—17.45 &#10;pol 127 127 &#10;pol 127 129 &#10;pol 127 125 &#10;—17.40 &#10;X motor position [mm ">
            <a:extLst>
              <a:ext uri="{FF2B5EF4-FFF2-40B4-BE49-F238E27FC236}">
                <a16:creationId xmlns:a16="http://schemas.microsoft.com/office/drawing/2014/main" id="{3A20FBD5-6747-43E3-AD37-F45316B07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994" y="1515568"/>
            <a:ext cx="3298157" cy="247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Machine generated alternative text:&#10;lei &#10;1.0 &#10;0.8 &#10;— 0.6 &#10;&gt; 0.4 &#10;0.2 &#10;—17.60 &#10;POI 127_127 &#10;POI 127_129 &#10;poi 127_125 &#10;—17.55 &#10;—17.50 &#10;—17.45 &#10;—17.40 &#10;X motor position [mm] ">
            <a:extLst>
              <a:ext uri="{FF2B5EF4-FFF2-40B4-BE49-F238E27FC236}">
                <a16:creationId xmlns:a16="http://schemas.microsoft.com/office/drawing/2014/main" id="{6FFA9D01-A995-4DFD-9A53-5A35F0CBB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627" y="3999988"/>
            <a:ext cx="3334368" cy="250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Machine generated alternative text:&#10;6000000 &#10;5000000 &#10;4000000 &#10;3000000 &#10;2000000 &#10;1000000 &#10;—17.60 &#10;—17.55 &#10;—17.50 &#10;—17.45 &#10;pol 127 127 &#10;pol 127 129 &#10;pol 127 125 &#10;—17.40 &#10;X motor position [mm ">
            <a:extLst>
              <a:ext uri="{FF2B5EF4-FFF2-40B4-BE49-F238E27FC236}">
                <a16:creationId xmlns:a16="http://schemas.microsoft.com/office/drawing/2014/main" id="{29EB4CB2-EAAA-43C3-8DC8-1FB5296E4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468" y="1515568"/>
            <a:ext cx="3334368" cy="250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Machine generated alternative text:&#10;4000000 &#10;3500000 &#10;3000000 &#10;2500000 &#10;—•— &#10;2000000 &#10;—•— &#10;1500000 &#10;1000000 &#10;500000 &#10;poi 127 127 &#10;poi 127 129 &#10;poi 127 125 &#10;—17.60 &#10;—17.55 &#10;—17.50 &#10;—17.45 &#10;—17.40 &#10;X motor position [mm ">
            <a:extLst>
              <a:ext uri="{FF2B5EF4-FFF2-40B4-BE49-F238E27FC236}">
                <a16:creationId xmlns:a16="http://schemas.microsoft.com/office/drawing/2014/main" id="{02522095-E73B-4995-B7DB-E5EE943F0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152" y="3980821"/>
            <a:ext cx="3334368" cy="250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Machine generated alternative text:&#10;2500000 &#10;2000000 &#10;—•— &#10;1500000 &#10;—•— &#10;1000000 &#10;500000 &#10;poi 127 127 &#10;poi 127 129 &#10;poi 127 125 &#10;—17.60 &#10;—17.55 &#10;—17.50 &#10;—17.45 &#10;—17.40 &#10;X motor position [mm ">
            <a:extLst>
              <a:ext uri="{FF2B5EF4-FFF2-40B4-BE49-F238E27FC236}">
                <a16:creationId xmlns:a16="http://schemas.microsoft.com/office/drawing/2014/main" id="{85A81B3B-18D2-4EDC-A72F-28ED3A2246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152" y="1515568"/>
            <a:ext cx="3292475" cy="246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AA3889-6702-4EC7-8DC5-27F9B4494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110 um pixel, 10 um JTE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FDC17-B446-49A5-9A1C-26AFB7795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1D line scans @ voltages, gain pixel (127, 127)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BA3DE8-BF01-41EB-BA79-A5AABD3E73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16FC63-00B5-44B3-92B2-8A90812BE59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CE4A41-7FCC-42F6-84F2-A6BDF3C837D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6BEDAB-E2AA-4300-89C2-36A58C79FF4D}"/>
              </a:ext>
            </a:extLst>
          </p:cNvPr>
          <p:cNvSpPr txBox="1"/>
          <p:nvPr/>
        </p:nvSpPr>
        <p:spPr>
          <a:xfrm>
            <a:off x="2560690" y="2148742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/>
              <a:t>-50V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32F4B1-425E-43CF-BFFC-6BA68B8F67AA}"/>
              </a:ext>
            </a:extLst>
          </p:cNvPr>
          <p:cNvSpPr txBox="1"/>
          <p:nvPr/>
        </p:nvSpPr>
        <p:spPr>
          <a:xfrm>
            <a:off x="2560689" y="4593475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/>
              <a:t>-100V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F98983-C132-4FF1-859C-61E8BC5C70EA}"/>
              </a:ext>
            </a:extLst>
          </p:cNvPr>
          <p:cNvSpPr txBox="1"/>
          <p:nvPr/>
        </p:nvSpPr>
        <p:spPr>
          <a:xfrm>
            <a:off x="5891403" y="2487296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/>
              <a:t>-150V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5F0DBE-7414-42CB-AE74-D409AA07B5D2}"/>
              </a:ext>
            </a:extLst>
          </p:cNvPr>
          <p:cNvSpPr txBox="1"/>
          <p:nvPr/>
        </p:nvSpPr>
        <p:spPr>
          <a:xfrm>
            <a:off x="5298909" y="4443795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/>
              <a:t>-200V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F764E2-4EBB-4A30-90ED-17C64AE557D7}"/>
              </a:ext>
            </a:extLst>
          </p:cNvPr>
          <p:cNvSpPr txBox="1"/>
          <p:nvPr/>
        </p:nvSpPr>
        <p:spPr>
          <a:xfrm>
            <a:off x="8595670" y="2147456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/>
              <a:t>-250V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9BE2FF-6145-4611-9478-35B926D40313}"/>
              </a:ext>
            </a:extLst>
          </p:cNvPr>
          <p:cNvSpPr txBox="1"/>
          <p:nvPr/>
        </p:nvSpPr>
        <p:spPr>
          <a:xfrm>
            <a:off x="8591384" y="4563720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/>
              <a:t>-300V</a:t>
            </a:r>
          </a:p>
        </p:txBody>
      </p:sp>
    </p:spTree>
    <p:extLst>
      <p:ext uri="{BB962C8B-B14F-4D97-AF65-F5344CB8AC3E}">
        <p14:creationId xmlns:p14="http://schemas.microsoft.com/office/powerpoint/2010/main" val="1090386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2F1A7-EC1F-426A-BA9F-9DE320D9D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110 um pixel, 10 um JTE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19328-33A6-4541-8A94-9D84E00D9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Spectrum in the middle of gain pixel (127, 127)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ABAACF-0D01-4827-86DB-4F9AB85B39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B56C1E-19F4-4270-849D-9369D7D4431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8C808F-803E-4C6A-9785-16ED7B7593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B6DBF3-96A5-4E27-AEE9-E30DEC5F0F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720" y="4097464"/>
            <a:ext cx="3297600" cy="2473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BE530E-849D-4142-B2AD-BC689170C950}"/>
              </a:ext>
            </a:extLst>
          </p:cNvPr>
          <p:cNvSpPr txBox="1"/>
          <p:nvPr/>
        </p:nvSpPr>
        <p:spPr>
          <a:xfrm>
            <a:off x="10439468" y="4220934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-350V</a:t>
            </a:r>
          </a:p>
        </p:txBody>
      </p:sp>
      <p:pic>
        <p:nvPicPr>
          <p:cNvPr id="12" name="Picture 11" descr="A close up of a building&#10;&#10;Description automatically generated">
            <a:extLst>
              <a:ext uri="{FF2B5EF4-FFF2-40B4-BE49-F238E27FC236}">
                <a16:creationId xmlns:a16="http://schemas.microsoft.com/office/drawing/2014/main" id="{F931FE3A-457C-4A20-B3CD-7C37EFD345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720" y="1601587"/>
            <a:ext cx="3297600" cy="2473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4C170A0-84A0-419A-A548-2D560CEAEE76}"/>
              </a:ext>
            </a:extLst>
          </p:cNvPr>
          <p:cNvSpPr txBox="1"/>
          <p:nvPr/>
        </p:nvSpPr>
        <p:spPr>
          <a:xfrm>
            <a:off x="10439468" y="1745397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-300V</a:t>
            </a:r>
          </a:p>
        </p:txBody>
      </p:sp>
      <p:pic>
        <p:nvPicPr>
          <p:cNvPr id="15" name="Picture 14" descr="A close up of a building&#10;&#10;Description automatically generated">
            <a:extLst>
              <a:ext uri="{FF2B5EF4-FFF2-40B4-BE49-F238E27FC236}">
                <a16:creationId xmlns:a16="http://schemas.microsoft.com/office/drawing/2014/main" id="{6A86995D-CB54-4387-B140-F29E721298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788" y="4060655"/>
            <a:ext cx="3297600" cy="24732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FB7362-76C2-4715-85E4-589C57CA756A}"/>
              </a:ext>
            </a:extLst>
          </p:cNvPr>
          <p:cNvSpPr txBox="1"/>
          <p:nvPr/>
        </p:nvSpPr>
        <p:spPr>
          <a:xfrm>
            <a:off x="6598772" y="4220934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-250V</a:t>
            </a:r>
          </a:p>
        </p:txBody>
      </p:sp>
      <p:pic>
        <p:nvPicPr>
          <p:cNvPr id="18" name="Picture 17" descr="A close up of a device&#10;&#10;Description automatically generated">
            <a:extLst>
              <a:ext uri="{FF2B5EF4-FFF2-40B4-BE49-F238E27FC236}">
                <a16:creationId xmlns:a16="http://schemas.microsoft.com/office/drawing/2014/main" id="{182FFC46-248C-4A0C-8455-6DDBABB685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800" y="1587455"/>
            <a:ext cx="3297600" cy="24732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58A20FA-44C1-40C9-B169-AFEB212E78EA}"/>
              </a:ext>
            </a:extLst>
          </p:cNvPr>
          <p:cNvSpPr txBox="1"/>
          <p:nvPr/>
        </p:nvSpPr>
        <p:spPr>
          <a:xfrm>
            <a:off x="6624331" y="1677647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-200V</a:t>
            </a:r>
          </a:p>
        </p:txBody>
      </p:sp>
      <p:pic>
        <p:nvPicPr>
          <p:cNvPr id="21" name="Picture 20" descr="A screenshot of a cell phone&#10;&#10;Description automatically generated">
            <a:extLst>
              <a:ext uri="{FF2B5EF4-FFF2-40B4-BE49-F238E27FC236}">
                <a16:creationId xmlns:a16="http://schemas.microsoft.com/office/drawing/2014/main" id="{F82BE0AB-1D40-48FB-A99C-4282268B33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74" y="4097463"/>
            <a:ext cx="3297600" cy="247320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F4B297E-5BF7-4E7C-B79C-AB402E365884}"/>
              </a:ext>
            </a:extLst>
          </p:cNvPr>
          <p:cNvSpPr txBox="1"/>
          <p:nvPr/>
        </p:nvSpPr>
        <p:spPr>
          <a:xfrm>
            <a:off x="2948217" y="4285664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-150V</a:t>
            </a:r>
          </a:p>
        </p:txBody>
      </p:sp>
      <p:pic>
        <p:nvPicPr>
          <p:cNvPr id="24" name="Picture 23" descr="A close up of a mans face&#10;&#10;Description automatically generated">
            <a:extLst>
              <a:ext uri="{FF2B5EF4-FFF2-40B4-BE49-F238E27FC236}">
                <a16:creationId xmlns:a16="http://schemas.microsoft.com/office/drawing/2014/main" id="{876DD525-5F43-4461-84E5-E7542B06D2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86" y="1601587"/>
            <a:ext cx="3297600" cy="24732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1C0F801-37D3-4F66-8D85-5E42D30F2600}"/>
              </a:ext>
            </a:extLst>
          </p:cNvPr>
          <p:cNvSpPr txBox="1"/>
          <p:nvPr/>
        </p:nvSpPr>
        <p:spPr>
          <a:xfrm>
            <a:off x="2785508" y="1745397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-100V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BA0AEA1-DD98-4529-9E37-610E19272435}"/>
              </a:ext>
            </a:extLst>
          </p:cNvPr>
          <p:cNvCxnSpPr/>
          <p:nvPr/>
        </p:nvCxnSpPr>
        <p:spPr>
          <a:xfrm flipV="1">
            <a:off x="9358009" y="4387174"/>
            <a:ext cx="564204" cy="437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0614900-0FD3-49AC-9D5E-AA841D7D2A5C}"/>
              </a:ext>
            </a:extLst>
          </p:cNvPr>
          <p:cNvSpPr txBox="1"/>
          <p:nvPr/>
        </p:nvSpPr>
        <p:spPr>
          <a:xfrm>
            <a:off x="8492013" y="4853019"/>
            <a:ext cx="1430200" cy="481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Gain peak 107 </a:t>
            </a:r>
            <a:r>
              <a:rPr lang="en-GB" sz="1100" dirty="0" err="1"/>
              <a:t>ToT</a:t>
            </a:r>
            <a:endParaRPr lang="en-GB" sz="1100" dirty="0"/>
          </a:p>
          <a:p>
            <a:r>
              <a:rPr lang="en-GB" sz="1100" dirty="0"/>
              <a:t>Gain = 4.5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B729B6-7FA3-4565-998F-F7363795C341}"/>
              </a:ext>
            </a:extLst>
          </p:cNvPr>
          <p:cNvSpPr txBox="1"/>
          <p:nvPr/>
        </p:nvSpPr>
        <p:spPr>
          <a:xfrm>
            <a:off x="1943932" y="2945483"/>
            <a:ext cx="1556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No gain peak 24 </a:t>
            </a:r>
            <a:r>
              <a:rPr lang="en-GB" sz="1100" dirty="0" err="1"/>
              <a:t>ToT</a:t>
            </a:r>
            <a:endParaRPr lang="en-GB" sz="11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2C9A1CB-3B4A-4C9C-BBFE-B7561550ED03}"/>
              </a:ext>
            </a:extLst>
          </p:cNvPr>
          <p:cNvCxnSpPr>
            <a:cxnSpLocks/>
            <a:stCxn id="29" idx="0"/>
          </p:cNvCxnSpPr>
          <p:nvPr/>
        </p:nvCxnSpPr>
        <p:spPr>
          <a:xfrm flipH="1" flipV="1">
            <a:off x="1459153" y="1937973"/>
            <a:ext cx="1263197" cy="1007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674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01873-C4EE-49F2-A16D-018B57736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110 um pixel, 10 um JTE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8DC0A-C125-4039-B56D-E02DB872D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1D line scans @ voltages, gain pixel (127, 127)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5C827E-EF1F-4809-917A-4B441EF499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447D0B-C36B-4644-B2AA-096E98FEED8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8AEDFE-69E3-443D-8912-66A639D6D67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5454BE1-4E35-43D9-994C-7CFC9E31B9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5716410"/>
              </p:ext>
            </p:extLst>
          </p:nvPr>
        </p:nvGraphicFramePr>
        <p:xfrm>
          <a:off x="4687364" y="1855702"/>
          <a:ext cx="6962775" cy="42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Machine generated alternative text:&#10;le7 &#10;—•— &#10;1.6 &#10;—•— &#10;1.4 &#10;1.2 &#10;E 10 &#10;0.8 &#10;0.6 &#10;0.4 &#10;0.2 &#10;0.0 &#10;—17.60 &#10;—17.55 &#10;—17.50 &#10;—17.45 &#10;poi 127 127 &#10;poi 127 129 &#10;poi 127 125 &#10;—17.40 &#10;X motor position [mm ">
            <a:extLst>
              <a:ext uri="{FF2B5EF4-FFF2-40B4-BE49-F238E27FC236}">
                <a16:creationId xmlns:a16="http://schemas.microsoft.com/office/drawing/2014/main" id="{D79C276B-D8D5-405F-9814-5C3E18FC1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2002274"/>
            <a:ext cx="4079132" cy="305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467F95-0005-4DC4-A61F-1374DDD03051}"/>
              </a:ext>
            </a:extLst>
          </p:cNvPr>
          <p:cNvSpPr txBox="1"/>
          <p:nvPr/>
        </p:nvSpPr>
        <p:spPr>
          <a:xfrm>
            <a:off x="2149812" y="2146434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1.7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A2C73F-DB69-40FF-BFAD-3A2C5D71BED3}"/>
              </a:ext>
            </a:extLst>
          </p:cNvPr>
          <p:cNvSpPr txBox="1"/>
          <p:nvPr/>
        </p:nvSpPr>
        <p:spPr>
          <a:xfrm>
            <a:off x="2149812" y="375581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0.5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460B5C-DC62-47A2-91EC-A955155871B9}"/>
              </a:ext>
            </a:extLst>
          </p:cNvPr>
          <p:cNvCxnSpPr/>
          <p:nvPr/>
        </p:nvCxnSpPr>
        <p:spPr>
          <a:xfrm>
            <a:off x="2054483" y="4032815"/>
            <a:ext cx="5885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7FB72DB-FFD7-469E-A482-0321DDC7223E}"/>
              </a:ext>
            </a:extLst>
          </p:cNvPr>
          <p:cNvCxnSpPr/>
          <p:nvPr/>
        </p:nvCxnSpPr>
        <p:spPr>
          <a:xfrm>
            <a:off x="2470028" y="2442889"/>
            <a:ext cx="5885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20493D3-ED8E-474D-AA1B-D6B96DE994F4}"/>
              </a:ext>
            </a:extLst>
          </p:cNvPr>
          <p:cNvSpPr txBox="1"/>
          <p:nvPr/>
        </p:nvSpPr>
        <p:spPr>
          <a:xfrm>
            <a:off x="1802217" y="5218874"/>
            <a:ext cx="1335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Gain: 3.4‬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BB323D-DE1F-417A-B477-70B5BCC6FF8D}"/>
              </a:ext>
            </a:extLst>
          </p:cNvPr>
          <p:cNvSpPr/>
          <p:nvPr/>
        </p:nvSpPr>
        <p:spPr>
          <a:xfrm>
            <a:off x="1480769" y="2597715"/>
            <a:ext cx="805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</a:rPr>
              <a:t>-350V</a:t>
            </a:r>
          </a:p>
        </p:txBody>
      </p:sp>
    </p:spTree>
    <p:extLst>
      <p:ext uri="{BB962C8B-B14F-4D97-AF65-F5344CB8AC3E}">
        <p14:creationId xmlns:p14="http://schemas.microsoft.com/office/powerpoint/2010/main" val="316934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D7E9D-9D96-46B4-A0DC-B28A80844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110 um pixel, 10 um JTE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23391-D923-4BA4-B7F2-67361DFA8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2D scan (-350V)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135E9-D9AC-4812-9809-B6EAC82B52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0A9322-2AC9-454C-A17D-ADE303DFCE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C95CE0-7448-4179-AC04-E543BA5937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pic>
        <p:nvPicPr>
          <p:cNvPr id="8194" name="Picture 2" descr="Machine generated alternative text:&#10;Response map &#10;_6.10 &#10;_6.15 &#10;_6.20 &#10;E _6 25 &#10;_6.30 &#10;—17.60 &#10;—17.55 &#10;—17.50 &#10;—17.45 &#10;le7 &#10;1.4 &#10;1.2 &#10;1.0 &#10;0.8 &#10;0.6 &#10;0.4 &#10;0.2 &#10;0.0 &#10;—17.40 &#10;X motor position [mm] ">
            <a:extLst>
              <a:ext uri="{FF2B5EF4-FFF2-40B4-BE49-F238E27FC236}">
                <a16:creationId xmlns:a16="http://schemas.microsoft.com/office/drawing/2014/main" id="{9AB89D4C-CA34-4CDC-A224-5F45C06F2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840" y="3990179"/>
            <a:ext cx="3420000" cy="256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Machine generated alternative text:&#10;Response map &#10;_6.10 &#10;_6.15 &#10;_6.20 &#10;E _6 25 &#10;_6.30 &#10;—17.60 &#10;le7 &#10;1.4 &#10;1.2 &#10;1.0 &#10;0.8 &#10;0.6 &#10;0.4 &#10;0.2 &#10;0.0 &#10;—17.55 &#10;—17.50 &#10;—17.45 &#10;—17.40 &#10;X motor position [mm] ">
            <a:extLst>
              <a:ext uri="{FF2B5EF4-FFF2-40B4-BE49-F238E27FC236}">
                <a16:creationId xmlns:a16="http://schemas.microsoft.com/office/drawing/2014/main" id="{2CE84E93-C8D3-46E9-846F-F7A6CD99B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700" y="1392509"/>
            <a:ext cx="3420000" cy="256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Machine generated alternative text:&#10;Response map &#10;le7 &#10;_6.10 &#10;_6.15 &#10;_6.20 &#10;E _6 25 &#10;_6.30 &#10;—17.60 &#10;1.4 &#10;1.2 &#10;1.0 &#10;0.8 &#10;0.6 &#10;0.4 &#10;0.2 &#10;0.0 &#10;—17.55 &#10;—17.50 &#10;—17.45 &#10;—17.40 &#10;X motor position [mm] ">
            <a:extLst>
              <a:ext uri="{FF2B5EF4-FFF2-40B4-BE49-F238E27FC236}">
                <a16:creationId xmlns:a16="http://schemas.microsoft.com/office/drawing/2014/main" id="{9B9811F6-D4FF-41DB-B40F-63527436B7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86" y="1392509"/>
            <a:ext cx="3420000" cy="256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Machine generated alternative text:&#10;_6.10 &#10;_6.15 &#10;_6.20 &#10;E —6.25 &#10;_6.30 &#10;—17.60 &#10;Response map &#10;—17.55 &#10;—17.50 &#10;—17.45 &#10;X motor position [mm] &#10;le7 &#10;1.4 &#10;1.2 &#10;1.0 &#10;0.8 &#10;0.6 &#10;0.4 &#10;0.2 &#10;0.0 &#10;—17.40 ">
            <a:extLst>
              <a:ext uri="{FF2B5EF4-FFF2-40B4-BE49-F238E27FC236}">
                <a16:creationId xmlns:a16="http://schemas.microsoft.com/office/drawing/2014/main" id="{40054990-59F4-4B2D-8286-1BD284A1E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86" y="3990179"/>
            <a:ext cx="3420000" cy="256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Machine generated alternative text:&#10;Response map &#10;_6.10 &#10;_6.15 &#10;_6.20 &#10;E _6 25 &#10;_6.30 &#10;—17.60 &#10;—17.55 &#10;—17.50 &#10;—17.45 &#10;le7 &#10;1.4 &#10;1.2 &#10;1.0 &#10;0.8 &#10;0.6 &#10;0.4 &#10;0.2 &#10;0.0 &#10;—17.40 &#10;X motor position [mm] ">
            <a:extLst>
              <a:ext uri="{FF2B5EF4-FFF2-40B4-BE49-F238E27FC236}">
                <a16:creationId xmlns:a16="http://schemas.microsoft.com/office/drawing/2014/main" id="{390C82A9-711B-4584-B076-ECDAE8FEE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100" y="1392509"/>
            <a:ext cx="3420000" cy="256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Machine generated alternative text:&#10;Response map &#10;_6.10 &#10;_6.15 &#10;_6.20 &#10;E _6 25 &#10;_6.30 &#10;—17.60 &#10;—17.55 &#10;—17.50 &#10;—17.45 &#10;le7 &#10;1.4 &#10;1.2 &#10;1.0 &#10;0.8 &#10;0.6 &#10;0.4 &#10;0.2 &#10;0.0 &#10;—17.40 &#10;X motor position [mm] ">
            <a:extLst>
              <a:ext uri="{FF2B5EF4-FFF2-40B4-BE49-F238E27FC236}">
                <a16:creationId xmlns:a16="http://schemas.microsoft.com/office/drawing/2014/main" id="{4A9B97EF-1515-47F1-93B0-6ECA5A417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100" y="3990179"/>
            <a:ext cx="3420000" cy="256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391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 descr="A screenshot of a cell phone&#10;&#10;Description automatically generated">
            <a:extLst>
              <a:ext uri="{FF2B5EF4-FFF2-40B4-BE49-F238E27FC236}">
                <a16:creationId xmlns:a16="http://schemas.microsoft.com/office/drawing/2014/main" id="{16F97FBB-D4F8-4D3A-86AE-9A1BB16601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01" y="1834768"/>
            <a:ext cx="2880000" cy="2160000"/>
          </a:xfrm>
          <a:prstGeom prst="rect">
            <a:avLst/>
          </a:prstGeom>
        </p:spPr>
      </p:pic>
      <p:pic>
        <p:nvPicPr>
          <p:cNvPr id="61" name="Picture 60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28D89B2E-F5AC-4AF9-9D11-C4A4AF3F41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54" y="4307015"/>
            <a:ext cx="2880000" cy="216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7A5199A8-0302-4E76-9CEF-C65E6396D2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378" y="1834824"/>
            <a:ext cx="2880000" cy="216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CBF69EB-D69C-4E8D-95B2-F0F3B5B1FE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887" y="4312698"/>
            <a:ext cx="2880000" cy="2160000"/>
          </a:xfrm>
          <a:prstGeom prst="rect">
            <a:avLst/>
          </a:prstGeom>
        </p:spPr>
      </p:pic>
      <p:pic>
        <p:nvPicPr>
          <p:cNvPr id="26" name="Picture 25" descr="A close up of a device&#10;&#10;Description automatically generated">
            <a:extLst>
              <a:ext uri="{FF2B5EF4-FFF2-40B4-BE49-F238E27FC236}">
                <a16:creationId xmlns:a16="http://schemas.microsoft.com/office/drawing/2014/main" id="{81826950-2B98-4D8D-B30E-4F4FEB64DF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225" y="4331115"/>
            <a:ext cx="2880000" cy="2160000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B5385ED0-4268-4E24-839A-79390DEA9D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659" y="4341732"/>
            <a:ext cx="2880000" cy="21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2672050-CEA2-4165-BF40-51FC6EDDEB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5332" y="936689"/>
            <a:ext cx="4144559" cy="31084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942BFE-F5A5-4DA9-A8C5-EA5203C32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0800" y="0"/>
            <a:ext cx="7801200" cy="720000"/>
          </a:xfrm>
        </p:spPr>
        <p:txBody>
          <a:bodyPr/>
          <a:lstStyle/>
          <a:p>
            <a:r>
              <a:rPr lang="en-US" sz="2800" dirty="0"/>
              <a:t>110 um pixel, 20 um JTE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C5160-2B37-4A73-854A-E113356CF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63" y="990600"/>
            <a:ext cx="11506199" cy="5453063"/>
          </a:xfrm>
        </p:spPr>
        <p:txBody>
          <a:bodyPr/>
          <a:lstStyle/>
          <a:p>
            <a:r>
              <a:rPr lang="en-GB" dirty="0"/>
              <a:t>1D line scan, gain pixel (5, 7), -350V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06F279-8447-4842-8B52-B6FED71FCB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13124" y="6570664"/>
            <a:ext cx="978876" cy="287337"/>
          </a:xfrm>
        </p:spPr>
        <p:txBody>
          <a:bodyPr/>
          <a:lstStyle/>
          <a:p>
            <a:pPr>
              <a:defRPr/>
            </a:pPr>
            <a:fld id="{7373292F-2C09-4F6E-95AA-5B2B25FDC460}" type="slidenum">
              <a:rPr lang="en-GB" smtClean="0">
                <a:latin typeface="+mj-lt"/>
              </a:rPr>
              <a:pPr>
                <a:defRPr/>
              </a:pPr>
              <a:t>15</a:t>
            </a:fld>
            <a:endParaRPr lang="en-GB" dirty="0">
              <a:latin typeface="+mj-lt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59320E-A494-4208-9278-24DBE78C96C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33401" y="6557964"/>
            <a:ext cx="2327030" cy="30003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+mj-lt"/>
              </a:rPr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8259B7-7515-4C32-95DB-9EFBEFEEDA1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536461" y="6559550"/>
            <a:ext cx="5361354" cy="29845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+mj-lt"/>
              </a:rPr>
              <a:t>Dima Maneuski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0BD34A-287C-49A6-B0B5-8EDD0C63D922}"/>
              </a:ext>
            </a:extLst>
          </p:cNvPr>
          <p:cNvSpPr txBox="1"/>
          <p:nvPr/>
        </p:nvSpPr>
        <p:spPr>
          <a:xfrm>
            <a:off x="11274083" y="2687320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C7C34A-C539-4F83-BF9E-82D755485C7A}"/>
              </a:ext>
            </a:extLst>
          </p:cNvPr>
          <p:cNvSpPr txBox="1"/>
          <p:nvPr/>
        </p:nvSpPr>
        <p:spPr>
          <a:xfrm>
            <a:off x="10419834" y="1405864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F66FF1-1226-4ADB-97A9-4370CED27281}"/>
              </a:ext>
            </a:extLst>
          </p:cNvPr>
          <p:cNvSpPr txBox="1"/>
          <p:nvPr/>
        </p:nvSpPr>
        <p:spPr>
          <a:xfrm>
            <a:off x="10074771" y="2560547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AD4594-12EC-40B3-8235-A893920977F1}"/>
              </a:ext>
            </a:extLst>
          </p:cNvPr>
          <p:cNvSpPr txBox="1"/>
          <p:nvPr/>
        </p:nvSpPr>
        <p:spPr>
          <a:xfrm>
            <a:off x="9345724" y="986117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11EED5-FAB5-44BB-8728-82C92177C114}"/>
              </a:ext>
            </a:extLst>
          </p:cNvPr>
          <p:cNvSpPr txBox="1"/>
          <p:nvPr/>
        </p:nvSpPr>
        <p:spPr>
          <a:xfrm>
            <a:off x="9045157" y="1456252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655B90-8D81-42F3-AACE-00D69DBDD367}"/>
              </a:ext>
            </a:extLst>
          </p:cNvPr>
          <p:cNvSpPr txBox="1"/>
          <p:nvPr/>
        </p:nvSpPr>
        <p:spPr>
          <a:xfrm>
            <a:off x="8318966" y="990319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C3FAAB-B745-4A3E-9C75-496AC7242E51}"/>
              </a:ext>
            </a:extLst>
          </p:cNvPr>
          <p:cNvSpPr txBox="1"/>
          <p:nvPr/>
        </p:nvSpPr>
        <p:spPr>
          <a:xfrm>
            <a:off x="10866252" y="4483360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CD642F-48C4-4D35-9E24-E80C12683D03}"/>
              </a:ext>
            </a:extLst>
          </p:cNvPr>
          <p:cNvSpPr/>
          <p:nvPr/>
        </p:nvSpPr>
        <p:spPr>
          <a:xfrm>
            <a:off x="7792176" y="4532631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+mj-lt"/>
              </a:rPr>
              <a:t>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8669FA-5D40-403D-B9D4-CA66362311BF}"/>
              </a:ext>
            </a:extLst>
          </p:cNvPr>
          <p:cNvSpPr/>
          <p:nvPr/>
        </p:nvSpPr>
        <p:spPr>
          <a:xfrm>
            <a:off x="4955130" y="4483360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+mj-lt"/>
              </a:rPr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F3FD7B-AE3D-4E83-9B5A-A224D8853763}"/>
              </a:ext>
            </a:extLst>
          </p:cNvPr>
          <p:cNvSpPr/>
          <p:nvPr/>
        </p:nvSpPr>
        <p:spPr>
          <a:xfrm>
            <a:off x="4895410" y="1967714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+mj-lt"/>
              </a:rPr>
              <a:t>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3940A2-5B39-4119-9E48-B08EE862F071}"/>
              </a:ext>
            </a:extLst>
          </p:cNvPr>
          <p:cNvSpPr txBox="1"/>
          <p:nvPr/>
        </p:nvSpPr>
        <p:spPr>
          <a:xfrm>
            <a:off x="2372511" y="4483360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5B61DB-ED34-4238-ADC4-B477720D3304}"/>
              </a:ext>
            </a:extLst>
          </p:cNvPr>
          <p:cNvSpPr txBox="1"/>
          <p:nvPr/>
        </p:nvSpPr>
        <p:spPr>
          <a:xfrm>
            <a:off x="2384017" y="2059378"/>
            <a:ext cx="327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6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FE5C354-D6B0-4BC2-8168-038C4E721B4C}"/>
              </a:ext>
            </a:extLst>
          </p:cNvPr>
          <p:cNvSpPr/>
          <p:nvPr/>
        </p:nvSpPr>
        <p:spPr>
          <a:xfrm>
            <a:off x="9079112" y="1318069"/>
            <a:ext cx="991494" cy="2380719"/>
          </a:xfrm>
          <a:prstGeom prst="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AAE05CE-98B2-4CB7-A326-9295881417C4}"/>
              </a:ext>
            </a:extLst>
          </p:cNvPr>
          <p:cNvCxnSpPr>
            <a:cxnSpLocks/>
          </p:cNvCxnSpPr>
          <p:nvPr/>
        </p:nvCxnSpPr>
        <p:spPr>
          <a:xfrm flipH="1" flipV="1">
            <a:off x="4072491" y="4732686"/>
            <a:ext cx="318310" cy="275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1570758-0C03-4F46-BF55-4575E4AB2516}"/>
              </a:ext>
            </a:extLst>
          </p:cNvPr>
          <p:cNvSpPr txBox="1"/>
          <p:nvPr/>
        </p:nvSpPr>
        <p:spPr>
          <a:xfrm>
            <a:off x="4372387" y="4931865"/>
            <a:ext cx="1313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Charge sharing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017837D-9E35-43D1-9639-A2675CBB3920}"/>
              </a:ext>
            </a:extLst>
          </p:cNvPr>
          <p:cNvCxnSpPr>
            <a:cxnSpLocks/>
          </p:cNvCxnSpPr>
          <p:nvPr/>
        </p:nvCxnSpPr>
        <p:spPr>
          <a:xfrm flipH="1">
            <a:off x="7046813" y="5543430"/>
            <a:ext cx="380241" cy="266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AE542CF-90AD-4E3B-966D-6FA64050F227}"/>
              </a:ext>
            </a:extLst>
          </p:cNvPr>
          <p:cNvSpPr txBox="1"/>
          <p:nvPr/>
        </p:nvSpPr>
        <p:spPr>
          <a:xfrm>
            <a:off x="2384791" y="2754493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45 keV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DF2C7CF-493B-487A-AF6D-F3D33F6DA104}"/>
              </a:ext>
            </a:extLst>
          </p:cNvPr>
          <p:cNvCxnSpPr>
            <a:cxnSpLocks/>
          </p:cNvCxnSpPr>
          <p:nvPr/>
        </p:nvCxnSpPr>
        <p:spPr>
          <a:xfrm flipH="1">
            <a:off x="2207561" y="3113143"/>
            <a:ext cx="396339" cy="232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AD124EA-4ECC-4534-B279-9E00ABB67898}"/>
              </a:ext>
            </a:extLst>
          </p:cNvPr>
          <p:cNvSpPr txBox="1"/>
          <p:nvPr/>
        </p:nvSpPr>
        <p:spPr>
          <a:xfrm>
            <a:off x="1478225" y="4883470"/>
            <a:ext cx="129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15 keV, no gain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5C66362-7964-46EE-9B1C-CA01825B951F}"/>
              </a:ext>
            </a:extLst>
          </p:cNvPr>
          <p:cNvCxnSpPr>
            <a:cxnSpLocks/>
          </p:cNvCxnSpPr>
          <p:nvPr/>
        </p:nvCxnSpPr>
        <p:spPr>
          <a:xfrm flipH="1">
            <a:off x="1233975" y="5160469"/>
            <a:ext cx="518885" cy="489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2C4DA36-52FE-4136-9B1F-1485484D0634}"/>
              </a:ext>
            </a:extLst>
          </p:cNvPr>
          <p:cNvSpPr txBox="1"/>
          <p:nvPr/>
        </p:nvSpPr>
        <p:spPr>
          <a:xfrm>
            <a:off x="1550626" y="2384489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15 keV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FE057B8-E3F9-46DA-8989-ECD63C98F1B5}"/>
              </a:ext>
            </a:extLst>
          </p:cNvPr>
          <p:cNvCxnSpPr>
            <a:cxnSpLocks/>
          </p:cNvCxnSpPr>
          <p:nvPr/>
        </p:nvCxnSpPr>
        <p:spPr>
          <a:xfrm flipH="1">
            <a:off x="1233975" y="2661488"/>
            <a:ext cx="647483" cy="607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47582BD-E06A-49BB-A2C2-0B1C043B17FB}"/>
              </a:ext>
            </a:extLst>
          </p:cNvPr>
          <p:cNvCxnSpPr>
            <a:cxnSpLocks/>
          </p:cNvCxnSpPr>
          <p:nvPr/>
        </p:nvCxnSpPr>
        <p:spPr>
          <a:xfrm flipH="1">
            <a:off x="4436290" y="1786905"/>
            <a:ext cx="550375" cy="486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5EDEB1D-458F-49A7-9555-D6277ECB7E15}"/>
              </a:ext>
            </a:extLst>
          </p:cNvPr>
          <p:cNvSpPr txBox="1"/>
          <p:nvPr/>
        </p:nvSpPr>
        <p:spPr>
          <a:xfrm>
            <a:off x="4627710" y="1490018"/>
            <a:ext cx="1352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j-lt"/>
              </a:rPr>
              <a:t>15 keV, gain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08BB39-5EC3-40C0-9086-6FD881009633}"/>
              </a:ext>
            </a:extLst>
          </p:cNvPr>
          <p:cNvSpPr txBox="1"/>
          <p:nvPr/>
        </p:nvSpPr>
        <p:spPr>
          <a:xfrm>
            <a:off x="4895410" y="2645817"/>
            <a:ext cx="1352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j-lt"/>
              </a:rPr>
              <a:t>45 keV, gain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D612893-E568-4415-96BA-27D2823E4939}"/>
              </a:ext>
            </a:extLst>
          </p:cNvPr>
          <p:cNvCxnSpPr>
            <a:cxnSpLocks/>
          </p:cNvCxnSpPr>
          <p:nvPr/>
        </p:nvCxnSpPr>
        <p:spPr>
          <a:xfrm flipH="1">
            <a:off x="5145909" y="2998966"/>
            <a:ext cx="272397" cy="581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B2C7D84-CE4F-418E-9589-9B2EAF541679}"/>
              </a:ext>
            </a:extLst>
          </p:cNvPr>
          <p:cNvCxnSpPr>
            <a:cxnSpLocks/>
          </p:cNvCxnSpPr>
          <p:nvPr/>
        </p:nvCxnSpPr>
        <p:spPr>
          <a:xfrm flipH="1">
            <a:off x="913636" y="1873713"/>
            <a:ext cx="489394" cy="137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2B60D57-07AA-4D66-AA2B-8EBAFAAB2616}"/>
              </a:ext>
            </a:extLst>
          </p:cNvPr>
          <p:cNvSpPr txBox="1"/>
          <p:nvPr/>
        </p:nvSpPr>
        <p:spPr>
          <a:xfrm>
            <a:off x="1070837" y="1505765"/>
            <a:ext cx="1313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Charge sharing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4B557A7-D5B1-40D5-945E-8C49DFDA0F0B}"/>
              </a:ext>
            </a:extLst>
          </p:cNvPr>
          <p:cNvSpPr txBox="1"/>
          <p:nvPr/>
        </p:nvSpPr>
        <p:spPr>
          <a:xfrm>
            <a:off x="2386150" y="5616018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45 keV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8A3F727-9B45-4100-A242-3BD2071F4340}"/>
              </a:ext>
            </a:extLst>
          </p:cNvPr>
          <p:cNvCxnSpPr>
            <a:cxnSpLocks/>
          </p:cNvCxnSpPr>
          <p:nvPr/>
        </p:nvCxnSpPr>
        <p:spPr>
          <a:xfrm flipH="1">
            <a:off x="2102272" y="5845467"/>
            <a:ext cx="396339" cy="232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CCF4DC1-A48A-4919-9D62-21A8858046D6}"/>
              </a:ext>
            </a:extLst>
          </p:cNvPr>
          <p:cNvSpPr txBox="1"/>
          <p:nvPr/>
        </p:nvSpPr>
        <p:spPr>
          <a:xfrm>
            <a:off x="4483010" y="5189639"/>
            <a:ext cx="129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15 keV, no gain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293C601-EED8-4E5A-BBD4-C889FC4EA850}"/>
              </a:ext>
            </a:extLst>
          </p:cNvPr>
          <p:cNvCxnSpPr>
            <a:cxnSpLocks/>
          </p:cNvCxnSpPr>
          <p:nvPr/>
        </p:nvCxnSpPr>
        <p:spPr>
          <a:xfrm flipH="1">
            <a:off x="4238760" y="5466638"/>
            <a:ext cx="518885" cy="489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14F87009-C20F-4CF6-AD08-D6507D786DF1}"/>
              </a:ext>
            </a:extLst>
          </p:cNvPr>
          <p:cNvSpPr txBox="1"/>
          <p:nvPr/>
        </p:nvSpPr>
        <p:spPr>
          <a:xfrm>
            <a:off x="5408834" y="5535073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45 keV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B714D3A-0A3D-4AE2-85C1-C1C4FB65BC65}"/>
              </a:ext>
            </a:extLst>
          </p:cNvPr>
          <p:cNvCxnSpPr>
            <a:cxnSpLocks/>
          </p:cNvCxnSpPr>
          <p:nvPr/>
        </p:nvCxnSpPr>
        <p:spPr>
          <a:xfrm flipH="1">
            <a:off x="5124956" y="5764522"/>
            <a:ext cx="396339" cy="232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030C442E-0229-4291-8670-7693C1848DDF}"/>
              </a:ext>
            </a:extLst>
          </p:cNvPr>
          <p:cNvSpPr txBox="1"/>
          <p:nvPr/>
        </p:nvSpPr>
        <p:spPr>
          <a:xfrm>
            <a:off x="8269334" y="4539813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45 keV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A056E3BB-4D57-4127-AAB3-EA76A66AB55A}"/>
              </a:ext>
            </a:extLst>
          </p:cNvPr>
          <p:cNvCxnSpPr>
            <a:cxnSpLocks/>
          </p:cNvCxnSpPr>
          <p:nvPr/>
        </p:nvCxnSpPr>
        <p:spPr>
          <a:xfrm flipH="1">
            <a:off x="7985456" y="4769262"/>
            <a:ext cx="396339" cy="232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87FC3152-9497-4E87-9C5B-AB7ED591CCBE}"/>
              </a:ext>
            </a:extLst>
          </p:cNvPr>
          <p:cNvSpPr txBox="1"/>
          <p:nvPr/>
        </p:nvSpPr>
        <p:spPr>
          <a:xfrm>
            <a:off x="7136090" y="5248515"/>
            <a:ext cx="129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15 keV, no gain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7B94C99-9701-4314-B2C4-5D0F2F66CBC5}"/>
              </a:ext>
            </a:extLst>
          </p:cNvPr>
          <p:cNvCxnSpPr>
            <a:cxnSpLocks/>
          </p:cNvCxnSpPr>
          <p:nvPr/>
        </p:nvCxnSpPr>
        <p:spPr>
          <a:xfrm flipH="1">
            <a:off x="6785506" y="4362716"/>
            <a:ext cx="489394" cy="137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3BC7B9A2-8DA8-4921-8CFE-432DDF20A80E}"/>
              </a:ext>
            </a:extLst>
          </p:cNvPr>
          <p:cNvSpPr txBox="1"/>
          <p:nvPr/>
        </p:nvSpPr>
        <p:spPr>
          <a:xfrm>
            <a:off x="6942707" y="3994768"/>
            <a:ext cx="1313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Charge sharing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4EA70F0-7FF4-483F-9AC6-EF4B04DC0853}"/>
              </a:ext>
            </a:extLst>
          </p:cNvPr>
          <p:cNvSpPr txBox="1"/>
          <p:nvPr/>
        </p:nvSpPr>
        <p:spPr>
          <a:xfrm>
            <a:off x="11181329" y="5062745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45 keV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C9D58624-6A90-450A-9804-031B4401B5FA}"/>
              </a:ext>
            </a:extLst>
          </p:cNvPr>
          <p:cNvCxnSpPr>
            <a:cxnSpLocks/>
          </p:cNvCxnSpPr>
          <p:nvPr/>
        </p:nvCxnSpPr>
        <p:spPr>
          <a:xfrm flipH="1">
            <a:off x="10897451" y="5292194"/>
            <a:ext cx="396339" cy="232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C8A47A9-2F2A-4B3A-BB2F-BD7E706C978C}"/>
              </a:ext>
            </a:extLst>
          </p:cNvPr>
          <p:cNvCxnSpPr>
            <a:cxnSpLocks/>
          </p:cNvCxnSpPr>
          <p:nvPr/>
        </p:nvCxnSpPr>
        <p:spPr>
          <a:xfrm flipH="1">
            <a:off x="9672077" y="5227994"/>
            <a:ext cx="272055" cy="604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8095A15-0DF4-4F50-BDE1-3E20D645C5DF}"/>
              </a:ext>
            </a:extLst>
          </p:cNvPr>
          <p:cNvSpPr txBox="1"/>
          <p:nvPr/>
        </p:nvSpPr>
        <p:spPr>
          <a:xfrm>
            <a:off x="9321404" y="4950995"/>
            <a:ext cx="1313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Charge sharing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D5310CB-99FA-40CD-BA8C-24B8D4B73A41}"/>
              </a:ext>
            </a:extLst>
          </p:cNvPr>
          <p:cNvSpPr txBox="1"/>
          <p:nvPr/>
        </p:nvSpPr>
        <p:spPr>
          <a:xfrm>
            <a:off x="7914760" y="744448"/>
            <a:ext cx="4240263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Note! No x2 count peak, so 45 keV is 3</a:t>
            </a:r>
            <a:r>
              <a:rPr lang="en-GB" sz="1200" baseline="30000" dirty="0">
                <a:latin typeface="+mj-lt"/>
              </a:rPr>
              <a:t>rd</a:t>
            </a:r>
            <a:r>
              <a:rPr lang="en-GB" sz="1200" dirty="0">
                <a:latin typeface="+mj-lt"/>
              </a:rPr>
              <a:t> harmonic only!</a:t>
            </a:r>
          </a:p>
        </p:txBody>
      </p:sp>
    </p:spTree>
    <p:extLst>
      <p:ext uri="{BB962C8B-B14F-4D97-AF65-F5344CB8AC3E}">
        <p14:creationId xmlns:p14="http://schemas.microsoft.com/office/powerpoint/2010/main" val="3484399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18A8C-E8B5-4EC3-A51F-BED1ABCAF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110 um pixel, 20 vs 10 um JTE</a:t>
            </a:r>
            <a:endParaRPr lang="en-GB" sz="2800" dirty="0"/>
          </a:p>
        </p:txBody>
      </p:sp>
      <p:pic>
        <p:nvPicPr>
          <p:cNvPr id="7" name="Content Placeholder 6" descr="A close up of a map&#10;&#10;Description automatically generated">
            <a:extLst>
              <a:ext uri="{FF2B5EF4-FFF2-40B4-BE49-F238E27FC236}">
                <a16:creationId xmlns:a16="http://schemas.microsoft.com/office/drawing/2014/main" id="{5A3EE663-21C6-4C1F-A47F-F6B36D60386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29755"/>
            <a:ext cx="5392738" cy="404455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8000D-65EA-4F05-86FE-D1ED09DD22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>
                <a:latin typeface="+mj-lt"/>
              </a:rPr>
              <a:pPr>
                <a:defRPr/>
              </a:pPr>
              <a:t>16</a:t>
            </a:fld>
            <a:endParaRPr lang="en-GB" dirty="0">
              <a:latin typeface="+mj-lt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4453FF-42BF-473A-BBDA-5CEF87FA899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+mj-lt"/>
              </a:rPr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93C45-FC89-4B81-AB50-88D73550C8F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Dima Maneuski</a:t>
            </a:r>
            <a:endParaRPr lang="en-US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D75748-D64F-439C-A501-F462D22E6357}"/>
              </a:ext>
            </a:extLst>
          </p:cNvPr>
          <p:cNvSpPr txBox="1"/>
          <p:nvPr/>
        </p:nvSpPr>
        <p:spPr>
          <a:xfrm>
            <a:off x="3787180" y="2447317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j-lt"/>
              </a:rPr>
              <a:t>-450V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616C94-F0DE-4535-8BB1-B79BBF85C19D}"/>
              </a:ext>
            </a:extLst>
          </p:cNvPr>
          <p:cNvSpPr txBox="1"/>
          <p:nvPr/>
        </p:nvSpPr>
        <p:spPr>
          <a:xfrm>
            <a:off x="3255810" y="178404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5.2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48EBCB-5FEB-4981-81C5-EAB8F4E096F1}"/>
              </a:ext>
            </a:extLst>
          </p:cNvPr>
          <p:cNvSpPr txBox="1"/>
          <p:nvPr/>
        </p:nvSpPr>
        <p:spPr>
          <a:xfrm>
            <a:off x="2661498" y="2925632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3.3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90EA371-4BB7-41C6-BCFA-AD1FB95DDEF5}"/>
              </a:ext>
            </a:extLst>
          </p:cNvPr>
          <p:cNvCxnSpPr/>
          <p:nvPr/>
        </p:nvCxnSpPr>
        <p:spPr>
          <a:xfrm>
            <a:off x="2582411" y="3202631"/>
            <a:ext cx="5885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0C44B8-3642-4888-A9FC-5C3BDDC3DAFD}"/>
              </a:ext>
            </a:extLst>
          </p:cNvPr>
          <p:cNvCxnSpPr/>
          <p:nvPr/>
        </p:nvCxnSpPr>
        <p:spPr>
          <a:xfrm>
            <a:off x="3087353" y="2119597"/>
            <a:ext cx="5885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DAE19E0-85F3-4142-8E2E-D87E1058BB4C}"/>
              </a:ext>
            </a:extLst>
          </p:cNvPr>
          <p:cNvSpPr txBox="1"/>
          <p:nvPr/>
        </p:nvSpPr>
        <p:spPr>
          <a:xfrm>
            <a:off x="1029105" y="5574308"/>
            <a:ext cx="1335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j-lt"/>
              </a:rPr>
              <a:t>Gain: 1.6‬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28EEE3-F0BF-407E-B850-ABC94F228D48}"/>
              </a:ext>
            </a:extLst>
          </p:cNvPr>
          <p:cNvSpPr txBox="1"/>
          <p:nvPr/>
        </p:nvSpPr>
        <p:spPr>
          <a:xfrm>
            <a:off x="1867930" y="1125505"/>
            <a:ext cx="31736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110 um pixel, 20 um JTE</a:t>
            </a:r>
            <a:endParaRPr lang="en-GB" dirty="0"/>
          </a:p>
        </p:txBody>
      </p:sp>
      <p:pic>
        <p:nvPicPr>
          <p:cNvPr id="19" name="Picture 2" descr="Machine generated alternative text:&#10;le7 &#10;—•— &#10;1.6 &#10;—•— &#10;1.4 &#10;1.2 &#10;E 10 &#10;0.8 &#10;0.6 &#10;0.4 &#10;0.2 &#10;0.0 &#10;—17.60 &#10;—17.55 &#10;—17.50 &#10;—17.45 &#10;poi 127 127 &#10;poi 127 129 &#10;poi 127 125 &#10;—17.40 &#10;X motor position [mm ">
            <a:extLst>
              <a:ext uri="{FF2B5EF4-FFF2-40B4-BE49-F238E27FC236}">
                <a16:creationId xmlns:a16="http://schemas.microsoft.com/office/drawing/2014/main" id="{B7541536-F2D6-4772-926E-03AC04636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195" y="1529755"/>
            <a:ext cx="5285799" cy="396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660BE60-C384-4256-A6BC-EFE6A38E5901}"/>
              </a:ext>
            </a:extLst>
          </p:cNvPr>
          <p:cNvSpPr txBox="1"/>
          <p:nvPr/>
        </p:nvSpPr>
        <p:spPr>
          <a:xfrm>
            <a:off x="9220784" y="176430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1.7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50B62E-057F-4C55-812F-F9D3FA9C6545}"/>
              </a:ext>
            </a:extLst>
          </p:cNvPr>
          <p:cNvSpPr txBox="1"/>
          <p:nvPr/>
        </p:nvSpPr>
        <p:spPr>
          <a:xfrm>
            <a:off x="8698882" y="393467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0.5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5123C04-8694-4854-957A-C9771E40F155}"/>
              </a:ext>
            </a:extLst>
          </p:cNvPr>
          <p:cNvCxnSpPr/>
          <p:nvPr/>
        </p:nvCxnSpPr>
        <p:spPr>
          <a:xfrm>
            <a:off x="8603553" y="4211669"/>
            <a:ext cx="5885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B889459-EAAD-48BA-B5DA-6B4C24D0CDFA}"/>
              </a:ext>
            </a:extLst>
          </p:cNvPr>
          <p:cNvCxnSpPr/>
          <p:nvPr/>
        </p:nvCxnSpPr>
        <p:spPr>
          <a:xfrm>
            <a:off x="9154452" y="2080504"/>
            <a:ext cx="5885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244DDF0-F11C-42C5-9BEF-7A59D563A774}"/>
              </a:ext>
            </a:extLst>
          </p:cNvPr>
          <p:cNvSpPr txBox="1"/>
          <p:nvPr/>
        </p:nvSpPr>
        <p:spPr>
          <a:xfrm>
            <a:off x="10122433" y="5626717"/>
            <a:ext cx="1335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Gain: 3.4‬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2C865F-B0DB-41BB-9BE1-3CB3188DE926}"/>
              </a:ext>
            </a:extLst>
          </p:cNvPr>
          <p:cNvSpPr/>
          <p:nvPr/>
        </p:nvSpPr>
        <p:spPr>
          <a:xfrm>
            <a:off x="7734743" y="2247262"/>
            <a:ext cx="805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</a:rPr>
              <a:t>-350V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D28DB-8B3B-49D3-B47B-E4893432F4A6}"/>
              </a:ext>
            </a:extLst>
          </p:cNvPr>
          <p:cNvSpPr txBox="1"/>
          <p:nvPr/>
        </p:nvSpPr>
        <p:spPr>
          <a:xfrm>
            <a:off x="7372330" y="1122329"/>
            <a:ext cx="31736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110 um pixel, 10 um JTE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5007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D7E9D-9D96-46B4-A0DC-B28A80844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110 um pixel, 20 vs 10 um JTE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135E9-D9AC-4812-9809-B6EAC82B52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>
                <a:latin typeface="+mj-lt"/>
              </a:rPr>
              <a:pPr>
                <a:defRPr/>
              </a:pPr>
              <a:t>17</a:t>
            </a:fld>
            <a:endParaRPr lang="en-GB" dirty="0">
              <a:latin typeface="+mj-lt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0A9322-2AC9-454C-A17D-ADE303DFCE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+mj-lt"/>
              </a:rPr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C95CE0-7448-4179-AC04-E543BA5937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+mj-lt"/>
              </a:rPr>
              <a:t>Dima Maneuski</a:t>
            </a:r>
            <a:endParaRPr lang="en-US" dirty="0">
              <a:latin typeface="+mj-lt"/>
            </a:endParaRPr>
          </a:p>
        </p:txBody>
      </p:sp>
      <p:pic>
        <p:nvPicPr>
          <p:cNvPr id="14" name="Content Placeholder 13" descr="A picture containing clock&#10;&#10;Description automatically generated">
            <a:extLst>
              <a:ext uri="{FF2B5EF4-FFF2-40B4-BE49-F238E27FC236}">
                <a16:creationId xmlns:a16="http://schemas.microsoft.com/office/drawing/2014/main" id="{68E734FC-015E-4D00-AC00-822CF460DB8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29755"/>
            <a:ext cx="5392738" cy="4044553"/>
          </a:xfrm>
          <a:prstGeom prst="rect">
            <a:avLst/>
          </a:prstGeom>
        </p:spPr>
      </p:pic>
      <p:pic>
        <p:nvPicPr>
          <p:cNvPr id="16" name="Picture 2" descr="Machine generated alternative text:&#10;Response map &#10;_6.10 &#10;_6.15 &#10;_6.20 &#10;E _6 25 &#10;_6.30 &#10;—17.60 &#10;—17.55 &#10;—17.50 &#10;—17.45 &#10;le7 &#10;1.4 &#10;1.2 &#10;1.0 &#10;0.8 &#10;0.6 &#10;0.4 &#10;0.2 &#10;0.0 &#10;—17.40 &#10;X motor position [mm] ">
            <a:extLst>
              <a:ext uri="{FF2B5EF4-FFF2-40B4-BE49-F238E27FC236}">
                <a16:creationId xmlns:a16="http://schemas.microsoft.com/office/drawing/2014/main" id="{CCA6BE96-A465-4945-A5EE-A855C5BBC8A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663" y="1529755"/>
            <a:ext cx="5392737" cy="404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91FD867-3597-4CCD-B77F-F100A34F8EDA}"/>
              </a:ext>
            </a:extLst>
          </p:cNvPr>
          <p:cNvSpPr txBox="1"/>
          <p:nvPr/>
        </p:nvSpPr>
        <p:spPr>
          <a:xfrm>
            <a:off x="1867930" y="1125505"/>
            <a:ext cx="31736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110 um pixel, 20 um JTE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16E36D-E0F1-4797-8510-C722B3754250}"/>
              </a:ext>
            </a:extLst>
          </p:cNvPr>
          <p:cNvSpPr txBox="1"/>
          <p:nvPr/>
        </p:nvSpPr>
        <p:spPr>
          <a:xfrm>
            <a:off x="7372330" y="1122329"/>
            <a:ext cx="31736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110 um pixel, 10 um JTE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2F8843-4A12-45E0-A35F-1E16A67DCDE8}"/>
              </a:ext>
            </a:extLst>
          </p:cNvPr>
          <p:cNvSpPr txBox="1"/>
          <p:nvPr/>
        </p:nvSpPr>
        <p:spPr>
          <a:xfrm>
            <a:off x="1239282" y="1617333"/>
            <a:ext cx="9152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-350V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126F7F-43F1-4CAA-B098-6766C780F8A1}"/>
              </a:ext>
            </a:extLst>
          </p:cNvPr>
          <p:cNvSpPr txBox="1"/>
          <p:nvPr/>
        </p:nvSpPr>
        <p:spPr>
          <a:xfrm>
            <a:off x="6914696" y="1614950"/>
            <a:ext cx="9152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-450V</a:t>
            </a:r>
          </a:p>
        </p:txBody>
      </p:sp>
    </p:spTree>
    <p:extLst>
      <p:ext uri="{BB962C8B-B14F-4D97-AF65-F5344CB8AC3E}">
        <p14:creationId xmlns:p14="http://schemas.microsoft.com/office/powerpoint/2010/main" val="2616190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1BF4A-6ABB-4C53-9C6B-9A1E0DC12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55 um pixel, 5 um JTE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D2864A-92BB-4921-98B8-1A3D7CFF09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1EB4AF-42D1-49D1-9679-194A1931705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8FF3F-DCEC-4F37-9EC3-7B47E9829A8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pic>
        <p:nvPicPr>
          <p:cNvPr id="1026" name="Picture 2" descr="TPX3 LGAD response map &#10;&gt;- &#10;—7.28 &#10;—7.30 &#10;—7.32 &#10;—7.34 &#10;—7.36 &#10;—7.38 &#10;—7.40 &#10;—7.42 &#10;—20.38 —20.36 —20.34 —20.32 —20.30 —20.28 —20.26 —20.24 &#10;X motor position [mm] &#10;3500000 &#10;3000000 &#10;2500000 — &#10;2000000 &#10;1500000 a: &#10;1000000 &#10;500000 ">
            <a:extLst>
              <a:ext uri="{FF2B5EF4-FFF2-40B4-BE49-F238E27FC236}">
                <a16:creationId xmlns:a16="http://schemas.microsoft.com/office/drawing/2014/main" id="{CDE6F671-7ECE-4D82-B66E-D25E6FF1176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663" y="1574695"/>
            <a:ext cx="5392737" cy="395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11이이0결I ">
            <a:extLst>
              <a:ext uri="{FF2B5EF4-FFF2-40B4-BE49-F238E27FC236}">
                <a16:creationId xmlns:a16="http://schemas.microsoft.com/office/drawing/2014/main" id="{7FE6266B-5D61-4378-AF33-24A02BFC0CB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12047"/>
            <a:ext cx="5392738" cy="407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DFF59B-BB34-48E9-8C1E-6912B85C2102}"/>
              </a:ext>
            </a:extLst>
          </p:cNvPr>
          <p:cNvSpPr txBox="1"/>
          <p:nvPr/>
        </p:nvSpPr>
        <p:spPr>
          <a:xfrm>
            <a:off x="9379852" y="1869930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/>
              <a:t>-400V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045692-61C0-47BA-9729-81FC00B75D39}"/>
              </a:ext>
            </a:extLst>
          </p:cNvPr>
          <p:cNvCxnSpPr/>
          <p:nvPr/>
        </p:nvCxnSpPr>
        <p:spPr>
          <a:xfrm>
            <a:off x="6760837" y="3524022"/>
            <a:ext cx="3705726" cy="0"/>
          </a:xfrm>
          <a:prstGeom prst="line">
            <a:avLst/>
          </a:prstGeom>
          <a:ln w="571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C9281DC-D12C-43CF-BB4C-5DE88F6F3414}"/>
              </a:ext>
            </a:extLst>
          </p:cNvPr>
          <p:cNvSpPr txBox="1"/>
          <p:nvPr/>
        </p:nvSpPr>
        <p:spPr>
          <a:xfrm>
            <a:off x="609600" y="5874142"/>
            <a:ext cx="3647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/>
              <a:t>No gain observed as expected</a:t>
            </a:r>
          </a:p>
        </p:txBody>
      </p:sp>
    </p:spTree>
    <p:extLst>
      <p:ext uri="{BB962C8B-B14F-4D97-AF65-F5344CB8AC3E}">
        <p14:creationId xmlns:p14="http://schemas.microsoft.com/office/powerpoint/2010/main" val="3190324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026524A-6811-41CF-BA8F-FF07B6703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Content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6115D08-E95B-4EA7-8D6F-F3B9B0C9B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Table of contents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Low Gain Avalanche Diodes (LGADs)</a:t>
            </a:r>
          </a:p>
          <a:p>
            <a:pPr marL="679944" lvl="4" indent="-457200">
              <a:buFont typeface="Arial" panose="020B0604020202020204" pitchFamily="34" charset="0"/>
              <a:buChar char="•"/>
            </a:pPr>
            <a:r>
              <a:rPr lang="en-GB" sz="2400" dirty="0"/>
              <a:t>Research agenda and motivation</a:t>
            </a:r>
            <a:endParaRPr lang="en-GB" sz="24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Experiments at Diamond Light Source</a:t>
            </a:r>
          </a:p>
          <a:p>
            <a:pPr marL="679944" lvl="4" indent="-457200">
              <a:buFont typeface="Arial" panose="020B0604020202020204" pitchFamily="34" charset="0"/>
              <a:buChar char="•"/>
            </a:pPr>
            <a:r>
              <a:rPr lang="en-GB" sz="2000" b="0" dirty="0"/>
              <a:t>Experimental s</a:t>
            </a:r>
            <a:r>
              <a:rPr lang="en-GB" sz="2000" dirty="0"/>
              <a:t>etup</a:t>
            </a:r>
          </a:p>
          <a:p>
            <a:pPr marL="679944" lvl="4" indent="-457200">
              <a:buFont typeface="Arial" panose="020B0604020202020204" pitchFamily="34" charset="0"/>
              <a:buChar char="•"/>
            </a:pPr>
            <a:r>
              <a:rPr lang="en-GB" sz="2000" dirty="0"/>
              <a:t>Devices under test</a:t>
            </a:r>
          </a:p>
          <a:p>
            <a:pPr marL="679944" lvl="4" indent="-457200">
              <a:buFont typeface="Arial" panose="020B0604020202020204" pitchFamily="34" charset="0"/>
              <a:buChar char="•"/>
            </a:pPr>
            <a:r>
              <a:rPr lang="en-GB" sz="2000" b="0" dirty="0"/>
              <a:t>Results and discussion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Future 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Conclusions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D89D6-7675-4638-B66F-E7A2AA951A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D42569-D72C-4388-ACD4-D341F763CEA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EA1FC2-4330-4313-BD12-A29C055599A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919242-D3A0-4D74-9E70-C868E10EF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27827">
            <a:off x="8210656" y="1635999"/>
            <a:ext cx="3118888" cy="17576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248F51-83C2-4E41-A7F3-EDA934C7D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41445">
            <a:off x="7566798" y="3785607"/>
            <a:ext cx="3407248" cy="191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226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A4AFC-318D-4286-9C9E-F65A2E4A1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Options for small pixels - Inverse LGAD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0A8E41-FA91-49A0-AD01-A96BA8F406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4EE8AD-C39F-4870-BD41-77E967D4AD3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8A8778-C18B-4BEE-916A-711E21348D0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pic>
        <p:nvPicPr>
          <p:cNvPr id="11" name="Imagen 4">
            <a:extLst>
              <a:ext uri="{FF2B5EF4-FFF2-40B4-BE49-F238E27FC236}">
                <a16:creationId xmlns:a16="http://schemas.microsoft.com/office/drawing/2014/main" id="{35DDD2C6-3C3A-462A-900E-F2A985C373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17"/>
          <a:stretch/>
        </p:blipFill>
        <p:spPr>
          <a:xfrm>
            <a:off x="805669" y="3360954"/>
            <a:ext cx="10802225" cy="3168507"/>
          </a:xfrm>
          <a:prstGeom prst="rect">
            <a:avLst/>
          </a:prstGeom>
        </p:spPr>
      </p:pic>
      <p:sp>
        <p:nvSpPr>
          <p:cNvPr id="12" name="Rectángulo 5">
            <a:extLst>
              <a:ext uri="{FF2B5EF4-FFF2-40B4-BE49-F238E27FC236}">
                <a16:creationId xmlns:a16="http://schemas.microsoft.com/office/drawing/2014/main" id="{BCB88170-EF6C-41F8-AB1A-C1D06383AD87}"/>
              </a:ext>
            </a:extLst>
          </p:cNvPr>
          <p:cNvSpPr/>
          <p:nvPr/>
        </p:nvSpPr>
        <p:spPr>
          <a:xfrm>
            <a:off x="591859" y="1025552"/>
            <a:ext cx="114785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cs typeface="Arial" panose="020B0604020202020204" pitchFamily="34" charset="0"/>
              </a:rPr>
              <a:t>Segmentation at the </a:t>
            </a:r>
            <a:r>
              <a:rPr lang="en-GB" sz="2000" b="0" dirty="0" err="1">
                <a:solidFill>
                  <a:srgbClr val="3164AB"/>
                </a:solidFill>
                <a:latin typeface="+mj-lt"/>
                <a:cs typeface="Arial" panose="020B0604020202020204" pitchFamily="34" charset="0"/>
              </a:rPr>
              <a:t>ohmic</a:t>
            </a:r>
            <a:r>
              <a:rPr lang="en-GB" sz="2000" b="0" dirty="0">
                <a:solidFill>
                  <a:srgbClr val="3164AB"/>
                </a:solidFill>
                <a:latin typeface="+mj-lt"/>
                <a:cs typeface="Arial" panose="020B0604020202020204" pitchFamily="34" charset="0"/>
              </a:rPr>
              <a:t> contact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: strip and pixels.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3164AB"/>
                </a:solidFill>
                <a:latin typeface="+mj-lt"/>
                <a:cs typeface="Arial" panose="020B0604020202020204" pitchFamily="34" charset="0"/>
              </a:rPr>
              <a:t>Multiplication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 extended over all the </a:t>
            </a:r>
            <a:r>
              <a:rPr lang="en-GB" sz="2000" b="0" dirty="0">
                <a:solidFill>
                  <a:srgbClr val="3164AB"/>
                </a:solidFill>
                <a:latin typeface="+mj-lt"/>
                <a:cs typeface="Arial" panose="020B0604020202020204" pitchFamily="34" charset="0"/>
              </a:rPr>
              <a:t>CORE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3164AB"/>
                </a:solidFill>
                <a:latin typeface="+mj-lt"/>
                <a:cs typeface="Arial" panose="020B0604020202020204" pitchFamily="34" charset="0"/>
              </a:rPr>
              <a:t>P-type collector ring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 at the </a:t>
            </a:r>
            <a:r>
              <a:rPr lang="en-GB" sz="2000" b="0" dirty="0" err="1">
                <a:latin typeface="+mj-lt"/>
                <a:cs typeface="Arial" panose="020B0604020202020204" pitchFamily="34" charset="0"/>
              </a:rPr>
              <a:t>ohmic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 side to extract leakage current.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3164AB"/>
                </a:solidFill>
                <a:latin typeface="+mj-lt"/>
                <a:cs typeface="Arial" panose="020B0604020202020204" pitchFamily="34" charset="0"/>
              </a:rPr>
              <a:t>JTE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 to protect the n+/p curvature and </a:t>
            </a:r>
            <a:r>
              <a:rPr lang="en-GB" sz="2000" b="0" dirty="0">
                <a:solidFill>
                  <a:srgbClr val="3164AB"/>
                </a:solidFill>
                <a:latin typeface="+mj-lt"/>
                <a:cs typeface="Arial" panose="020B0604020202020204" pitchFamily="34" charset="0"/>
              </a:rPr>
              <a:t>channel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 </a:t>
            </a:r>
            <a:r>
              <a:rPr lang="en-GB" sz="2000" b="0" dirty="0">
                <a:solidFill>
                  <a:srgbClr val="3164AB"/>
                </a:solidFill>
                <a:latin typeface="+mj-lt"/>
                <a:cs typeface="Arial" panose="020B0604020202020204" pitchFamily="34" charset="0"/>
              </a:rPr>
              <a:t>stopper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 to avoid the depletion reaches the end of the detector.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cs typeface="Arial" panose="020B0604020202020204" pitchFamily="34" charset="0"/>
              </a:rPr>
              <a:t>Readout is made by the strips/pixels: </a:t>
            </a:r>
            <a:r>
              <a:rPr lang="en-GB" sz="2000" b="0" u="sng" dirty="0">
                <a:solidFill>
                  <a:srgbClr val="3164AB"/>
                </a:solidFill>
                <a:latin typeface="+mj-lt"/>
                <a:cs typeface="Arial" panose="020B0604020202020204" pitchFamily="34" charset="0"/>
              </a:rPr>
              <a:t>holes collection</a:t>
            </a:r>
            <a:r>
              <a:rPr lang="en-GB" sz="2000" b="0" dirty="0">
                <a:latin typeface="+mj-lt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D1123C-638D-4A22-9525-27F16BC4B6D6}"/>
              </a:ext>
            </a:extLst>
          </p:cNvPr>
          <p:cNvSpPr txBox="1"/>
          <p:nvPr/>
        </p:nvSpPr>
        <p:spPr>
          <a:xfrm>
            <a:off x="7768481" y="6491282"/>
            <a:ext cx="3617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dirty="0">
                <a:latin typeface="+mj-lt"/>
              </a:rPr>
              <a:t>Albert </a:t>
            </a:r>
            <a:r>
              <a:rPr lang="en-GB" sz="1200" b="0" dirty="0" err="1">
                <a:latin typeface="+mj-lt"/>
              </a:rPr>
              <a:t>Doblas</a:t>
            </a:r>
            <a:r>
              <a:rPr lang="en-GB" sz="1200" b="0" dirty="0">
                <a:latin typeface="+mj-lt"/>
              </a:rPr>
              <a:t> Moreno, 16</a:t>
            </a:r>
            <a:r>
              <a:rPr lang="en-GB" sz="1200" b="0" baseline="30000" dirty="0">
                <a:latin typeface="+mj-lt"/>
              </a:rPr>
              <a:t>th</a:t>
            </a:r>
            <a:r>
              <a:rPr lang="en-GB" sz="1200" b="0" dirty="0">
                <a:latin typeface="+mj-lt"/>
              </a:rPr>
              <a:t> Trento workshop, 2021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2E639B-41AB-44BD-9EB3-AA8BD1FDD1B7}"/>
              </a:ext>
            </a:extLst>
          </p:cNvPr>
          <p:cNvSpPr txBox="1"/>
          <p:nvPr/>
        </p:nvSpPr>
        <p:spPr>
          <a:xfrm>
            <a:off x="8291400" y="5026807"/>
            <a:ext cx="3756156" cy="144962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800" b="0" dirty="0">
                <a:latin typeface="+mj-lt"/>
              </a:rPr>
              <a:t>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latin typeface="+mj-lt"/>
              </a:rPr>
              <a:t>Double side processing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latin typeface="+mj-lt"/>
              </a:rPr>
              <a:t>Backside Sensitive to Scratches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latin typeface="+mj-lt"/>
              </a:rPr>
              <a:t>Needs to be fully depleted</a:t>
            </a:r>
          </a:p>
        </p:txBody>
      </p:sp>
    </p:spTree>
    <p:extLst>
      <p:ext uri="{BB962C8B-B14F-4D97-AF65-F5344CB8AC3E}">
        <p14:creationId xmlns:p14="http://schemas.microsoft.com/office/powerpoint/2010/main" val="222497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B730B-DB8E-412E-8940-85F6B34DB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6640-BFFC-4754-AF61-18F823716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Strong program to design, produce and test LGAD devices</a:t>
            </a:r>
          </a:p>
          <a:p>
            <a:pPr marL="679944" lvl="4" indent="-457200">
              <a:buFont typeface="Arial" panose="020B0604020202020204" pitchFamily="34" charset="0"/>
              <a:buChar char="•"/>
            </a:pPr>
            <a:r>
              <a:rPr lang="en-GB" sz="2000" dirty="0"/>
              <a:t>TCAD simulations</a:t>
            </a:r>
          </a:p>
          <a:p>
            <a:pPr marL="679944" lvl="4" indent="-457200">
              <a:buFont typeface="Arial" panose="020B0604020202020204" pitchFamily="34" charset="0"/>
              <a:buChar char="•"/>
            </a:pPr>
            <a:r>
              <a:rPr lang="en-GB" sz="2000" dirty="0"/>
              <a:t>Mask design, device fabrication</a:t>
            </a:r>
          </a:p>
          <a:p>
            <a:pPr marL="679944" lvl="4" indent="-457200">
              <a:buFont typeface="Arial" panose="020B0604020202020204" pitchFamily="34" charset="0"/>
              <a:buChar char="•"/>
            </a:pPr>
            <a:r>
              <a:rPr lang="en-GB" sz="2000" b="0" dirty="0"/>
              <a:t>Device</a:t>
            </a:r>
            <a:r>
              <a:rPr lang="en-GB" sz="2000" dirty="0"/>
              <a:t> characterisation by means of TCT and X-rays </a:t>
            </a:r>
            <a:endParaRPr lang="en-GB" sz="20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Predicted and demonstrated gain in small pixel devices</a:t>
            </a:r>
          </a:p>
          <a:p>
            <a:pPr marL="679944" lvl="4" indent="-457200">
              <a:buFont typeface="Arial" panose="020B0604020202020204" pitchFamily="34" charset="0"/>
              <a:buChar char="•"/>
            </a:pPr>
            <a:r>
              <a:rPr lang="en-GB" sz="2000" b="0" dirty="0"/>
              <a:t>Various pixel sizes</a:t>
            </a:r>
          </a:p>
          <a:p>
            <a:pPr marL="679944" lvl="4" indent="-457200">
              <a:buFont typeface="Arial" panose="020B0604020202020204" pitchFamily="34" charset="0"/>
              <a:buChar char="•"/>
            </a:pPr>
            <a:r>
              <a:rPr lang="en-GB" sz="2000" b="0" dirty="0"/>
              <a:t>Various JTE sizes</a:t>
            </a:r>
            <a:endParaRPr lang="en-GB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Pathway for overcome existing limitations</a:t>
            </a:r>
          </a:p>
          <a:p>
            <a:pPr marL="679944" lvl="4" indent="-457200">
              <a:buFont typeface="Arial" panose="020B0604020202020204" pitchFamily="34" charset="0"/>
              <a:buChar char="•"/>
            </a:pPr>
            <a:r>
              <a:rPr lang="en-GB" sz="2000" b="0" dirty="0"/>
              <a:t>Inverse LGAD design</a:t>
            </a:r>
            <a:r>
              <a:rPr lang="ru-RU" sz="2000" b="0" dirty="0"/>
              <a:t> (</a:t>
            </a:r>
            <a:r>
              <a:rPr lang="en-GB" sz="2000" b="0" dirty="0"/>
              <a:t>fabricated, ready to test)</a:t>
            </a:r>
          </a:p>
          <a:p>
            <a:pPr marL="679944" lvl="4" indent="-457200">
              <a:buFont typeface="Arial" panose="020B0604020202020204" pitchFamily="34" charset="0"/>
              <a:buChar char="•"/>
            </a:pPr>
            <a:r>
              <a:rPr lang="en-GB" sz="2000" dirty="0"/>
              <a:t>Trench isolation </a:t>
            </a:r>
            <a:r>
              <a:rPr lang="en-GB" sz="2000" b="0" dirty="0"/>
              <a:t>design (work in progress)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A68786-B92B-4F97-AFD0-537968C843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012C33-AA50-4213-82B5-61891627C60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BEE88-9F42-46CD-B6C6-47C5DAAF742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pic>
        <p:nvPicPr>
          <p:cNvPr id="7" name="Picture 2" descr="Machine generated alternative text:&#10;1100 &#10;10 &#10;15 &#10;45 &#10;50 45 40 35 30 25 20 15 10 ">
            <a:extLst>
              <a:ext uri="{FF2B5EF4-FFF2-40B4-BE49-F238E27FC236}">
                <a16:creationId xmlns:a16="http://schemas.microsoft.com/office/drawing/2014/main" id="{6675B962-FDF1-4ADD-94DA-8C77E339F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304" y="3766537"/>
            <a:ext cx="3058758" cy="2689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072F12-145B-411E-9B4F-5512378DFB52}"/>
              </a:ext>
            </a:extLst>
          </p:cNvPr>
          <p:cNvSpPr txBox="1"/>
          <p:nvPr/>
        </p:nvSpPr>
        <p:spPr>
          <a:xfrm>
            <a:off x="9033186" y="6037390"/>
            <a:ext cx="291612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800" dirty="0"/>
              <a:t>110 um pixel, 10 um JTE</a:t>
            </a:r>
            <a:endParaRPr lang="en-GB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BE5202-97B3-4B3C-9FFA-B8AF72472715}"/>
              </a:ext>
            </a:extLst>
          </p:cNvPr>
          <p:cNvSpPr txBox="1"/>
          <p:nvPr/>
        </p:nvSpPr>
        <p:spPr>
          <a:xfrm>
            <a:off x="9308308" y="3766537"/>
            <a:ext cx="222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/>
              <a:t>3D representation</a:t>
            </a:r>
          </a:p>
        </p:txBody>
      </p:sp>
    </p:spTree>
    <p:extLst>
      <p:ext uri="{BB962C8B-B14F-4D97-AF65-F5344CB8AC3E}">
        <p14:creationId xmlns:p14="http://schemas.microsoft.com/office/powerpoint/2010/main" val="1466303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Glasgow LGAD sensors development program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Research agenda and motivation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/>
              <a:t>Fast timing silicon pixel detectors (sub 100 </a:t>
            </a:r>
            <a:r>
              <a:rPr lang="en-GB" sz="2000" b="0" dirty="0" err="1"/>
              <a:t>ps</a:t>
            </a:r>
            <a:r>
              <a:rPr lang="en-GB" sz="2000" b="0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/>
              <a:t>“Tender” energy x-rays detectors (and below)</a:t>
            </a:r>
            <a:endParaRPr lang="en-GB" sz="2000" b="0" dirty="0"/>
          </a:p>
          <a:p>
            <a:pPr>
              <a:buFont typeface="Arial" pitchFamily="34" charset="0"/>
              <a:buChar char="•"/>
            </a:pPr>
            <a:endParaRPr lang="en-GB" sz="2000" b="0" dirty="0"/>
          </a:p>
          <a:p>
            <a:pPr>
              <a:buFont typeface="Arial" pitchFamily="34" charset="0"/>
              <a:buChar char="•"/>
            </a:pPr>
            <a:r>
              <a:rPr lang="en-GB" sz="2000" b="0" dirty="0"/>
              <a:t>Understand LGAD technology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/>
              <a:t>Create simulation models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/>
              <a:t>Develop fabrication process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/>
              <a:t>Build characterisation infrastructure</a:t>
            </a:r>
          </a:p>
          <a:p>
            <a:pPr>
              <a:buFont typeface="Arial" pitchFamily="34" charset="0"/>
              <a:buChar char="•"/>
            </a:pPr>
            <a:r>
              <a:rPr lang="en-GB" sz="2000" b="0" dirty="0"/>
              <a:t>Explore potential applications</a:t>
            </a:r>
          </a:p>
          <a:p>
            <a:pPr>
              <a:buFont typeface="Arial" pitchFamily="34" charset="0"/>
              <a:buChar char="•"/>
            </a:pPr>
            <a:endParaRPr lang="en-GB" sz="2000" b="0" dirty="0"/>
          </a:p>
          <a:p>
            <a:pPr>
              <a:buFont typeface="Arial" pitchFamily="34" charset="0"/>
              <a:buChar char="•"/>
            </a:pPr>
            <a:r>
              <a:rPr lang="en-GB" sz="2000" b="0" dirty="0"/>
              <a:t>Synchrotron applications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err="1"/>
              <a:t>LHCb</a:t>
            </a:r>
            <a:r>
              <a:rPr lang="en-US" sz="2000" b="0" dirty="0"/>
              <a:t> VELO upgrade </a:t>
            </a:r>
            <a:endParaRPr lang="en-GB" sz="2000" b="0" dirty="0"/>
          </a:p>
          <a:p>
            <a:pPr>
              <a:buFont typeface="Arial" pitchFamily="34" charset="0"/>
              <a:buChar char="•"/>
            </a:pPr>
            <a:endParaRPr lang="en-GB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Dima Maneuski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8A701B-7BB3-441E-A4DA-373AE1CED4F2}"/>
              </a:ext>
            </a:extLst>
          </p:cNvPr>
          <p:cNvSpPr txBox="1"/>
          <p:nvPr/>
        </p:nvSpPr>
        <p:spPr>
          <a:xfrm>
            <a:off x="8058482" y="763380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LGAD principle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39804C-34D7-4806-B4AC-B2B719986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8241" y="1098639"/>
            <a:ext cx="3519148" cy="3156883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B6CD443B-F67A-4CA4-B5A4-EA5D0A893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198777" y="4055637"/>
            <a:ext cx="3398074" cy="251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082009-159D-46D5-8246-CE65753676BB}"/>
              </a:ext>
            </a:extLst>
          </p:cNvPr>
          <p:cNvSpPr txBox="1"/>
          <p:nvPr/>
        </p:nvSpPr>
        <p:spPr>
          <a:xfrm>
            <a:off x="9352945" y="6403234"/>
            <a:ext cx="19954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dirty="0">
                <a:hlinkClick r:id="rId4"/>
              </a:rPr>
              <a:t>Moffat, (2020), PhD thesis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713796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026524A-6811-41CF-BA8F-FF07B6703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Edge termination: why is it needed?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D89D6-7675-4638-B66F-E7A2AA951A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D42569-D72C-4388-ACD4-D341F763CEA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EA1FC2-4330-4313-BD12-A29C055599A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180C05-FF10-47B4-A0AC-587B1B9BE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153" y="2545534"/>
            <a:ext cx="8569693" cy="3918849"/>
          </a:xfrm>
          <a:prstGeom prst="rect">
            <a:avLst/>
          </a:prstGeom>
        </p:spPr>
      </p:pic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8D2E426C-02FA-44D9-A9B1-F4E76D080D65}"/>
              </a:ext>
            </a:extLst>
          </p:cNvPr>
          <p:cNvSpPr txBox="1">
            <a:spLocks/>
          </p:cNvSpPr>
          <p:nvPr/>
        </p:nvSpPr>
        <p:spPr bwMode="auto">
          <a:xfrm>
            <a:off x="600778" y="1092092"/>
            <a:ext cx="8858250" cy="127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422041" indent="-422041" algn="l" rtl="0" eaLnBrk="0" fontAlgn="base" hangingPunct="0">
              <a:spcBef>
                <a:spcPct val="3000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955" indent="560768" algn="l" rtl="0" eaLnBrk="0" fontAlgn="base" hangingPunct="0">
              <a:spcBef>
                <a:spcPct val="3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218836" indent="-21492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cs typeface="+mn-cs"/>
              </a:defRPr>
            </a:lvl3pPr>
            <a:lvl4pPr marL="425949" indent="-20516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644785" indent="-21688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3094970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tx1"/>
                </a:solidFill>
                <a:latin typeface="+mn-lt"/>
                <a:cs typeface="+mn-cs"/>
              </a:defRPr>
            </a:lvl6pPr>
            <a:lvl7pPr marL="3657691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tx1"/>
                </a:solidFill>
                <a:latin typeface="+mn-lt"/>
                <a:cs typeface="+mn-cs"/>
              </a:defRPr>
            </a:lvl7pPr>
            <a:lvl8pPr marL="4220413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tx1"/>
                </a:solidFill>
                <a:latin typeface="+mn-lt"/>
                <a:cs typeface="+mn-cs"/>
              </a:defRPr>
            </a:lvl8pPr>
            <a:lvl9pPr marL="4783135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GB" kern="0" dirty="0"/>
              <a:t>The electric field at the corner curved section of the N</a:t>
            </a:r>
            <a:r>
              <a:rPr lang="en-GB" kern="0" baseline="30000" dirty="0"/>
              <a:t>++</a:t>
            </a:r>
            <a:r>
              <a:rPr lang="en-GB" kern="0" dirty="0"/>
              <a:t>/P</a:t>
            </a:r>
            <a:r>
              <a:rPr lang="en-GB" kern="0" baseline="30000" dirty="0"/>
              <a:t>+</a:t>
            </a:r>
            <a:r>
              <a:rPr lang="en-GB" kern="0" dirty="0"/>
              <a:t> junction is much higher than that of the flat junction region</a:t>
            </a:r>
          </a:p>
          <a:p>
            <a:pPr lvl="1"/>
            <a:r>
              <a:rPr lang="en-GB" b="0" kern="0" dirty="0"/>
              <a:t>where Gain is required</a:t>
            </a:r>
          </a:p>
          <a:p>
            <a:r>
              <a:rPr lang="en-GB" kern="0" dirty="0"/>
              <a:t>Avalanche at the N</a:t>
            </a:r>
            <a:r>
              <a:rPr lang="en-GB" kern="0" baseline="30000" dirty="0"/>
              <a:t>+</a:t>
            </a:r>
            <a:r>
              <a:rPr lang="en-GB" kern="0" dirty="0"/>
              <a:t>/P</a:t>
            </a:r>
            <a:r>
              <a:rPr lang="en-GB" kern="0" baseline="30000" dirty="0"/>
              <a:t>+</a:t>
            </a:r>
            <a:r>
              <a:rPr lang="en-GB" kern="0" dirty="0"/>
              <a:t> curvature at a very low reverse voltage</a:t>
            </a:r>
          </a:p>
          <a:p>
            <a:pPr lvl="1"/>
            <a:r>
              <a:rPr lang="en-GB" b="0" kern="0" dirty="0"/>
              <a:t>-&gt; premature breakdown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8A85E4-C17A-4D03-9830-AF06C03693E2}"/>
              </a:ext>
            </a:extLst>
          </p:cNvPr>
          <p:cNvSpPr txBox="1"/>
          <p:nvPr/>
        </p:nvSpPr>
        <p:spPr>
          <a:xfrm>
            <a:off x="7290487" y="6361153"/>
            <a:ext cx="480265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dirty="0">
                <a:hlinkClick r:id="rId3"/>
              </a:rPr>
              <a:t>Fernández-Martínez et. al., NIMA, </a:t>
            </a:r>
            <a:r>
              <a:rPr lang="fr-FR" sz="1200" b="0" dirty="0">
                <a:hlinkClick r:id="rId3"/>
              </a:rPr>
              <a:t>Volume 821, 2016, Pages 93-100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2061998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026524A-6811-41CF-BA8F-FF07B6703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Junction Termination Extension (JTE)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D89D6-7675-4638-B66F-E7A2AA951A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D42569-D72C-4388-ACD4-D341F763CEA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EA1FC2-4330-4313-BD12-A29C055599A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14EC43-3C02-48A2-8244-B031C4C93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055" y="2389745"/>
            <a:ext cx="9144000" cy="39370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BE0A9CC-415D-4153-AF08-6C8EF4023337}"/>
              </a:ext>
            </a:extLst>
          </p:cNvPr>
          <p:cNvSpPr txBox="1">
            <a:spLocks/>
          </p:cNvSpPr>
          <p:nvPr/>
        </p:nvSpPr>
        <p:spPr bwMode="auto">
          <a:xfrm>
            <a:off x="1524000" y="1080720"/>
            <a:ext cx="8858250" cy="164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422041" indent="-422041" algn="l" rtl="0" eaLnBrk="0" fontAlgn="base" hangingPunct="0">
              <a:spcBef>
                <a:spcPct val="3000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955" indent="560768" algn="l" rtl="0" eaLnBrk="0" fontAlgn="base" hangingPunct="0">
              <a:spcBef>
                <a:spcPct val="3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218836" indent="-214928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cs typeface="+mn-cs"/>
              </a:defRPr>
            </a:lvl3pPr>
            <a:lvl4pPr marL="425949" indent="-20516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644785" indent="-21688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3094970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tx1"/>
                </a:solidFill>
                <a:latin typeface="+mn-lt"/>
                <a:cs typeface="+mn-cs"/>
              </a:defRPr>
            </a:lvl6pPr>
            <a:lvl7pPr marL="3657691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tx1"/>
                </a:solidFill>
                <a:latin typeface="+mn-lt"/>
                <a:cs typeface="+mn-cs"/>
              </a:defRPr>
            </a:lvl7pPr>
            <a:lvl8pPr marL="4220413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tx1"/>
                </a:solidFill>
                <a:latin typeface="+mn-lt"/>
                <a:cs typeface="+mn-cs"/>
              </a:defRPr>
            </a:lvl8pPr>
            <a:lvl9pPr marL="4783135" indent="-28136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62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GB" kern="0" dirty="0"/>
              <a:t>Deep N</a:t>
            </a:r>
            <a:r>
              <a:rPr lang="en-GB" kern="0" baseline="30000" dirty="0"/>
              <a:t>++</a:t>
            </a:r>
            <a:r>
              <a:rPr lang="en-GB" kern="0" dirty="0"/>
              <a:t> diffusion with high curvature radius</a:t>
            </a:r>
          </a:p>
          <a:p>
            <a:pPr lvl="1"/>
            <a:r>
              <a:rPr lang="en-GB" b="0" kern="0" dirty="0"/>
              <a:t>Long anneal process</a:t>
            </a:r>
          </a:p>
          <a:p>
            <a:r>
              <a:rPr lang="en-GB" kern="0" dirty="0"/>
              <a:t>Reduced electric field peak at the JTE diffusion</a:t>
            </a:r>
          </a:p>
          <a:p>
            <a:r>
              <a:rPr lang="en-GB" kern="0" dirty="0"/>
              <a:t>Highest electric field at the plane junction</a:t>
            </a:r>
          </a:p>
          <a:p>
            <a:pPr lvl="1"/>
            <a:r>
              <a:rPr lang="en-GB" b="0" kern="0" dirty="0"/>
              <a:t>Gain control</a:t>
            </a:r>
          </a:p>
          <a:p>
            <a:pPr lvl="1"/>
            <a:r>
              <a:rPr lang="en-GB" b="0" kern="0" dirty="0"/>
              <a:t>V</a:t>
            </a:r>
            <a:r>
              <a:rPr lang="en-GB" b="0" kern="0" baseline="-25000" dirty="0"/>
              <a:t>BD-Plane</a:t>
            </a:r>
            <a:r>
              <a:rPr lang="en-GB" b="0" kern="0" dirty="0"/>
              <a:t> &lt; V</a:t>
            </a:r>
            <a:r>
              <a:rPr lang="en-GB" b="0" kern="0" baseline="-25000" dirty="0"/>
              <a:t>BD-JTE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F093BA-3353-485C-BF88-30C6375355DA}"/>
              </a:ext>
            </a:extLst>
          </p:cNvPr>
          <p:cNvSpPr txBox="1"/>
          <p:nvPr/>
        </p:nvSpPr>
        <p:spPr>
          <a:xfrm>
            <a:off x="7290487" y="6361153"/>
            <a:ext cx="480265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dirty="0">
                <a:hlinkClick r:id="rId3"/>
              </a:rPr>
              <a:t>Fernández-Martínez et. al., NIMA, </a:t>
            </a:r>
            <a:r>
              <a:rPr lang="fr-FR" sz="1200" b="0" dirty="0">
                <a:hlinkClick r:id="rId3"/>
              </a:rPr>
              <a:t>Volume 821, 2016, Pages 93-100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2016824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026524A-6811-41CF-BA8F-FF07B6703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Small pixels – poor fill factor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D89D6-7675-4638-B66F-E7A2AA951A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D42569-D72C-4388-ACD4-D341F763CEA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EA1FC2-4330-4313-BD12-A29C055599A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1BF882B-D3A8-4EC2-BC35-CE435987EB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81458" y="1432639"/>
            <a:ext cx="8257892" cy="1714543"/>
          </a:xfrm>
        </p:spPr>
        <p:txBody>
          <a:bodyPr>
            <a:normAutofit/>
          </a:bodyPr>
          <a:lstStyle/>
          <a:p>
            <a:r>
              <a:rPr lang="en-GB" dirty="0"/>
              <a:t>Geometric fill factor </a:t>
            </a:r>
          </a:p>
          <a:p>
            <a:pPr lvl="1"/>
            <a:r>
              <a:rPr lang="en-GB" dirty="0"/>
              <a:t>Caused by JTE around each pixel</a:t>
            </a:r>
          </a:p>
          <a:p>
            <a:pPr lvl="1"/>
            <a:r>
              <a:rPr lang="en-GB" dirty="0"/>
              <a:t>Need to take into account diffusion on JTE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5B639CC-33D4-4DAC-B823-6245302D2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458" y="2893975"/>
            <a:ext cx="4817670" cy="20401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705CDB-4829-4CD6-86A1-3FBC86EA3BC4}"/>
              </a:ext>
            </a:extLst>
          </p:cNvPr>
          <p:cNvSpPr txBox="1"/>
          <p:nvPr/>
        </p:nvSpPr>
        <p:spPr>
          <a:xfrm flipH="1">
            <a:off x="1781459" y="5555371"/>
            <a:ext cx="48176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 x 50 µm</a:t>
            </a:r>
            <a:r>
              <a:rPr lang="en-GB" baseline="30000" dirty="0"/>
              <a:t>2</a:t>
            </a:r>
            <a:r>
              <a:rPr lang="en-GB" dirty="0"/>
              <a:t> pixel – JTE 10 </a:t>
            </a:r>
            <a:r>
              <a:rPr lang="en-GB" dirty="0">
                <a:sym typeface="Symbol" panose="05050102010706020507" pitchFamily="18" charset="2"/>
              </a:rPr>
              <a:t></a:t>
            </a:r>
            <a:r>
              <a:rPr lang="en-GB" dirty="0"/>
              <a:t>m -&gt; fill factor &lt; 10%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7F8240D-0C42-47C3-86B9-4824EE099F3C}"/>
                  </a:ext>
                </a:extLst>
              </p:cNvPr>
              <p:cNvSpPr txBox="1"/>
              <p:nvPr/>
            </p:nvSpPr>
            <p:spPr>
              <a:xfrm>
                <a:off x="6824805" y="1313212"/>
                <a:ext cx="2948692" cy="5783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>
                          <a:latin typeface="Cambria Math" panose="02040503050406030204" pitchFamily="18" charset="0"/>
                        </a:rPr>
                        <m:t>𝐹𝑖𝑙𝑙</m:t>
                      </m:r>
                      <m:r>
                        <a:rPr lang="en-GB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>
                          <a:latin typeface="Cambria Math" panose="02040503050406030204" pitchFamily="18" charset="0"/>
                        </a:rPr>
                        <m:t>𝐹𝑎𝑐𝑡𝑜𝑟</m:t>
                      </m:r>
                      <m:r>
                        <a:rPr lang="en-GB" b="0" i="1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GB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𝐺𝑎𝑖𝑛</m:t>
                          </m:r>
                          <m:r>
                            <a:rPr lang="en-GB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𝐴𝑟𝑒𝑎</m:t>
                          </m:r>
                        </m:num>
                        <m:den>
                          <m:r>
                            <a:rPr lang="en-GB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GB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𝐴𝑟𝑒𝑎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7F8240D-0C42-47C3-86B9-4824EE099F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4805" y="1313212"/>
                <a:ext cx="2948692" cy="5783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28B0659-0FA9-4591-A22F-BA6C65B76773}"/>
              </a:ext>
            </a:extLst>
          </p:cNvPr>
          <p:cNvSpPr txBox="1"/>
          <p:nvPr/>
        </p:nvSpPr>
        <p:spPr>
          <a:xfrm>
            <a:off x="8291400" y="6263257"/>
            <a:ext cx="3903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dirty="0">
                <a:hlinkClick r:id="rId5"/>
              </a:rPr>
              <a:t>Moffat and Bates, NIMA, Volume 1018, 2021, 165746</a:t>
            </a:r>
            <a:endParaRPr lang="en-GB" sz="1200" b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E5539C-0443-44C0-878C-076432B6C2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4805" y="3266609"/>
            <a:ext cx="4967017" cy="241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71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Diamond Light Source, B16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490289" y="977901"/>
            <a:ext cx="5392615" cy="5148264"/>
          </a:xfrm>
        </p:spPr>
        <p:txBody>
          <a:bodyPr/>
          <a:lstStyle/>
          <a:p>
            <a:r>
              <a:rPr lang="en-GB" dirty="0"/>
              <a:t>What we use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b="0" dirty="0"/>
              <a:t>15 </a:t>
            </a:r>
            <a:r>
              <a:rPr lang="en-GB" sz="2000" b="0" dirty="0" err="1"/>
              <a:t>keV</a:t>
            </a:r>
            <a:r>
              <a:rPr lang="en-GB" sz="2000" b="0" dirty="0"/>
              <a:t> monochromatic beam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b="0" dirty="0"/>
              <a:t>Focused to about a micron FWHM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2"/>
          </p:nvPr>
        </p:nvSpPr>
        <p:spPr>
          <a:xfrm>
            <a:off x="557618" y="977901"/>
            <a:ext cx="5392615" cy="5148264"/>
          </a:xfrm>
        </p:spPr>
        <p:txBody>
          <a:bodyPr/>
          <a:lstStyle/>
          <a:p>
            <a:r>
              <a:rPr lang="en-GB" dirty="0"/>
              <a:t>B16: Test Beamline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b="0" dirty="0"/>
              <a:t>Flexible and versatile beamline for testing new developments in optics and detector technology and for trialling new experimental techniques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b="0" dirty="0"/>
              <a:t>4 – 45 </a:t>
            </a:r>
            <a:r>
              <a:rPr lang="en-GB" sz="2000" b="0" dirty="0" err="1"/>
              <a:t>keV</a:t>
            </a:r>
            <a:r>
              <a:rPr lang="en-GB" sz="2000" b="0" dirty="0"/>
              <a:t> photon energy range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b="0" dirty="0"/>
              <a:t>Operational modes: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Focused, unfocused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Monochromatic, white beam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High flux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800" b="1" dirty="0"/>
          </a:p>
          <a:p>
            <a:pPr lvl="1"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2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2000" b="0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AE128-F7FE-40A4-B88C-C9A33656090F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Dima Maneuski</a:t>
            </a:r>
            <a:endParaRPr lang="en-U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538" y="2589510"/>
            <a:ext cx="6509298" cy="362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867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CE6C543-90CA-43D6-A576-2CF61DB0F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Experimental setup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2C78E-D307-42AB-91C4-BB4BD81D43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D89558-054E-4782-9D02-EE2D4EB66026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6D4760-163F-4048-9DD5-A4C63F42259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389E0-B411-473D-BC7B-C7AEE8AB256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Dima Maneuski</a:t>
            </a:r>
          </a:p>
        </p:txBody>
      </p:sp>
      <p:pic>
        <p:nvPicPr>
          <p:cNvPr id="1026" name="Picture 2" descr="Beamline coordi &#10;'Detector coordinates ">
            <a:extLst>
              <a:ext uri="{FF2B5EF4-FFF2-40B4-BE49-F238E27FC236}">
                <a16:creationId xmlns:a16="http://schemas.microsoft.com/office/drawing/2014/main" id="{6BE180BE-2B18-4050-B94E-6C912742B3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47" y="990600"/>
            <a:ext cx="10797005" cy="545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62DA007-DF06-4D4E-A922-874180C719F1}"/>
              </a:ext>
            </a:extLst>
          </p:cNvPr>
          <p:cNvCxnSpPr>
            <a:cxnSpLocks/>
          </p:cNvCxnSpPr>
          <p:nvPr/>
        </p:nvCxnSpPr>
        <p:spPr>
          <a:xfrm flipV="1">
            <a:off x="3067326" y="3534032"/>
            <a:ext cx="3959550" cy="1198477"/>
          </a:xfrm>
          <a:prstGeom prst="straightConnector1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2F3E475-5925-4A1C-B527-89EBCBA3F033}"/>
              </a:ext>
            </a:extLst>
          </p:cNvPr>
          <p:cNvSpPr txBox="1"/>
          <p:nvPr/>
        </p:nvSpPr>
        <p:spPr>
          <a:xfrm rot="20548152">
            <a:off x="3852615" y="3695152"/>
            <a:ext cx="1851789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15 keV X-rays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69E01DA2-04A2-4BD7-9339-8A441B217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797" y="3796128"/>
            <a:ext cx="2986440" cy="231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F28447-BB08-4499-B275-B452ADE4B280}"/>
              </a:ext>
            </a:extLst>
          </p:cNvPr>
          <p:cNvSpPr txBox="1"/>
          <p:nvPr/>
        </p:nvSpPr>
        <p:spPr>
          <a:xfrm>
            <a:off x="7957751" y="1886464"/>
            <a:ext cx="290795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6 axis alignment stage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B6AB26-6D03-4646-98F9-5DF316E74D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8486" y="991154"/>
            <a:ext cx="2338584" cy="279658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1D8F600-D7AC-4D24-8E84-69AD37AF922E}"/>
              </a:ext>
            </a:extLst>
          </p:cNvPr>
          <p:cNvSpPr/>
          <p:nvPr/>
        </p:nvSpPr>
        <p:spPr>
          <a:xfrm>
            <a:off x="868947" y="1025567"/>
            <a:ext cx="939567" cy="383783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334FEB2-6957-4901-BABC-A0F99C2A66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4785" y="2361784"/>
            <a:ext cx="442301" cy="14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501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36C9B-C6A6-4A72-8030-D3E041924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DUTs and tests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906556-70E5-4D3A-9F64-DEF30190486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Devices produced and tested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/>
              <a:t>C04 - 110 um pixel, 10 um JTE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/>
              <a:t>C06 - 110 um pixel, 20 um JTE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/>
              <a:t>D04 - 55 um pixel, 5 um JTE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/>
              <a:t>Each device has control no-multiplication region of 9x9 pixels in the right bottom corner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FC2BD47-1CB0-4E02-97E7-48B44FB974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Tests performed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Line scan over Pixel of Interest (POI) @ 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Voltage scan in the middle of </a:t>
            </a:r>
            <a:r>
              <a:rPr lang="en-GB" sz="2000" b="0" dirty="0" err="1"/>
              <a:t>PoI</a:t>
            </a:r>
            <a:endParaRPr lang="en-GB" sz="20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2D scan @ Vmax</a:t>
            </a:r>
          </a:p>
          <a:p>
            <a:pPr marL="0" indent="0"/>
            <a:r>
              <a:rPr lang="en-GB" sz="2000" dirty="0"/>
              <a:t>TPX3 settings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 err="1"/>
              <a:t>ToT+ToA</a:t>
            </a:r>
            <a:r>
              <a:rPr lang="en-GB" sz="2000" b="0" dirty="0"/>
              <a:t> mode, data-driven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 err="1"/>
              <a:t>AdvaDAQ</a:t>
            </a:r>
            <a:r>
              <a:rPr lang="en-GB" sz="2000" b="0"/>
              <a:t> TPX3 USB3.0</a:t>
            </a:r>
            <a:endParaRPr lang="en-GB" sz="2000" b="0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D4F20-9EC2-46EC-A890-79C9E28641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3292F-2C09-4F6E-95AA-5B2B25FDC460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B98B64-E741-4EA3-96C3-0620054E104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 November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848955-644B-4D57-836F-1E51AAA6EC8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Dima Maneuski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DD7008-EC3B-40BB-83EE-423D0B881712}"/>
              </a:ext>
            </a:extLst>
          </p:cNvPr>
          <p:cNvSpPr txBox="1"/>
          <p:nvPr/>
        </p:nvSpPr>
        <p:spPr>
          <a:xfrm>
            <a:off x="842046" y="4835611"/>
            <a:ext cx="73182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 will show 110 um, 10 um JTE in detail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 will show 110 um, 20 um JTE as comparison to 10 um JTE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 will show 55 um, 5 um JTE </a:t>
            </a:r>
          </a:p>
        </p:txBody>
      </p:sp>
    </p:spTree>
    <p:extLst>
      <p:ext uri="{BB962C8B-B14F-4D97-AF65-F5344CB8AC3E}">
        <p14:creationId xmlns:p14="http://schemas.microsoft.com/office/powerpoint/2010/main" val="2187132000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12Slide">
  <a:themeElements>
    <a:clrScheme name="Default Design 1">
      <a:dk1>
        <a:srgbClr val="000000"/>
      </a:dk1>
      <a:lt1>
        <a:srgbClr val="FFFFFF"/>
      </a:lt1>
      <a:dk2>
        <a:srgbClr val="003C69"/>
      </a:dk2>
      <a:lt2>
        <a:srgbClr val="808080"/>
      </a:lt2>
      <a:accent1>
        <a:srgbClr val="1C598C"/>
      </a:accent1>
      <a:accent2>
        <a:srgbClr val="4386AF"/>
      </a:accent2>
      <a:accent3>
        <a:srgbClr val="FFFFFF"/>
      </a:accent3>
      <a:accent4>
        <a:srgbClr val="000000"/>
      </a:accent4>
      <a:accent5>
        <a:srgbClr val="ABB5C5"/>
      </a:accent5>
      <a:accent6>
        <a:srgbClr val="3C799E"/>
      </a:accent6>
      <a:hlink>
        <a:srgbClr val="92BCD6"/>
      </a:hlink>
      <a:folHlink>
        <a:srgbClr val="C5DBE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3C69"/>
        </a:dk2>
        <a:lt2>
          <a:srgbClr val="808080"/>
        </a:lt2>
        <a:accent1>
          <a:srgbClr val="1C598C"/>
        </a:accent1>
        <a:accent2>
          <a:srgbClr val="4386AF"/>
        </a:accent2>
        <a:accent3>
          <a:srgbClr val="FFFFFF"/>
        </a:accent3>
        <a:accent4>
          <a:srgbClr val="000000"/>
        </a:accent4>
        <a:accent5>
          <a:srgbClr val="ABB5C5"/>
        </a:accent5>
        <a:accent6>
          <a:srgbClr val="3C799E"/>
        </a:accent6>
        <a:hlink>
          <a:srgbClr val="92BCD6"/>
        </a:hlink>
        <a:folHlink>
          <a:srgbClr val="C5DBE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5A2669"/>
        </a:dk2>
        <a:lt2>
          <a:srgbClr val="808080"/>
        </a:lt2>
        <a:accent1>
          <a:srgbClr val="815595"/>
        </a:accent1>
        <a:accent2>
          <a:srgbClr val="A580B6"/>
        </a:accent2>
        <a:accent3>
          <a:srgbClr val="FFFFFF"/>
        </a:accent3>
        <a:accent4>
          <a:srgbClr val="000000"/>
        </a:accent4>
        <a:accent5>
          <a:srgbClr val="C1B4C8"/>
        </a:accent5>
        <a:accent6>
          <a:srgbClr val="9573A5"/>
        </a:accent6>
        <a:hlink>
          <a:srgbClr val="C6AFD1"/>
        </a:hlink>
        <a:folHlink>
          <a:srgbClr val="E3D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1">
        <a:dk1>
          <a:srgbClr val="000000"/>
        </a:dk1>
        <a:lt1>
          <a:srgbClr val="FFFFFF"/>
        </a:lt1>
        <a:dk2>
          <a:srgbClr val="003C69"/>
        </a:dk2>
        <a:lt2>
          <a:srgbClr val="808080"/>
        </a:lt2>
        <a:accent1>
          <a:srgbClr val="1C598C"/>
        </a:accent1>
        <a:accent2>
          <a:srgbClr val="4386AF"/>
        </a:accent2>
        <a:accent3>
          <a:srgbClr val="FFFFFF"/>
        </a:accent3>
        <a:accent4>
          <a:srgbClr val="000000"/>
        </a:accent4>
        <a:accent5>
          <a:srgbClr val="ABB5C5"/>
        </a:accent5>
        <a:accent6>
          <a:srgbClr val="3C799E"/>
        </a:accent6>
        <a:hlink>
          <a:srgbClr val="92BCD6"/>
        </a:hlink>
        <a:folHlink>
          <a:srgbClr val="C5DBE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2">
        <a:dk1>
          <a:srgbClr val="000000"/>
        </a:dk1>
        <a:lt1>
          <a:srgbClr val="FFFFFF"/>
        </a:lt1>
        <a:dk2>
          <a:srgbClr val="5A266A"/>
        </a:dk2>
        <a:lt2>
          <a:srgbClr val="808080"/>
        </a:lt2>
        <a:accent1>
          <a:srgbClr val="815595"/>
        </a:accent1>
        <a:accent2>
          <a:srgbClr val="A580B6"/>
        </a:accent2>
        <a:accent3>
          <a:srgbClr val="FFFFFF"/>
        </a:accent3>
        <a:accent4>
          <a:srgbClr val="000000"/>
        </a:accent4>
        <a:accent5>
          <a:srgbClr val="C1B4C8"/>
        </a:accent5>
        <a:accent6>
          <a:srgbClr val="9573A5"/>
        </a:accent6>
        <a:hlink>
          <a:srgbClr val="C6AFD1"/>
        </a:hlink>
        <a:folHlink>
          <a:srgbClr val="E3D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3">
        <a:dk1>
          <a:srgbClr val="000000"/>
        </a:dk1>
        <a:lt1>
          <a:srgbClr val="FFFFFF"/>
        </a:lt1>
        <a:dk2>
          <a:srgbClr val="693F58"/>
        </a:dk2>
        <a:lt2>
          <a:srgbClr val="808080"/>
        </a:lt2>
        <a:accent1>
          <a:srgbClr val="92587B"/>
        </a:accent1>
        <a:accent2>
          <a:srgbClr val="B88AA5"/>
        </a:accent2>
        <a:accent3>
          <a:srgbClr val="FFFFFF"/>
        </a:accent3>
        <a:accent4>
          <a:srgbClr val="000000"/>
        </a:accent4>
        <a:accent5>
          <a:srgbClr val="C7B4BF"/>
        </a:accent5>
        <a:accent6>
          <a:srgbClr val="A67D95"/>
        </a:accent6>
        <a:hlink>
          <a:srgbClr val="DEC8D5"/>
        </a:hlink>
        <a:folHlink>
          <a:srgbClr val="EFE5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4">
        <a:dk1>
          <a:srgbClr val="000000"/>
        </a:dk1>
        <a:lt1>
          <a:srgbClr val="FFFFFF"/>
        </a:lt1>
        <a:dk2>
          <a:srgbClr val="813C49"/>
        </a:dk2>
        <a:lt2>
          <a:srgbClr val="808080"/>
        </a:lt2>
        <a:accent1>
          <a:srgbClr val="A54D5E"/>
        </a:accent1>
        <a:accent2>
          <a:srgbClr val="BD717F"/>
        </a:accent2>
        <a:accent3>
          <a:srgbClr val="FFFFFF"/>
        </a:accent3>
        <a:accent4>
          <a:srgbClr val="000000"/>
        </a:accent4>
        <a:accent5>
          <a:srgbClr val="CFB2B6"/>
        </a:accent5>
        <a:accent6>
          <a:srgbClr val="AB6672"/>
        </a:accent6>
        <a:hlink>
          <a:srgbClr val="D8ACB4"/>
        </a:hlink>
        <a:folHlink>
          <a:srgbClr val="E9C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5">
        <a:dk1>
          <a:srgbClr val="000000"/>
        </a:dk1>
        <a:lt1>
          <a:srgbClr val="FFFFFF"/>
        </a:lt1>
        <a:dk2>
          <a:srgbClr val="433F6D"/>
        </a:dk2>
        <a:lt2>
          <a:srgbClr val="808080"/>
        </a:lt2>
        <a:accent1>
          <a:srgbClr val="5F5999"/>
        </a:accent1>
        <a:accent2>
          <a:srgbClr val="8B86B8"/>
        </a:accent2>
        <a:accent3>
          <a:srgbClr val="FFFFFF"/>
        </a:accent3>
        <a:accent4>
          <a:srgbClr val="000000"/>
        </a:accent4>
        <a:accent5>
          <a:srgbClr val="B6B5CA"/>
        </a:accent5>
        <a:accent6>
          <a:srgbClr val="7D79A6"/>
        </a:accent6>
        <a:hlink>
          <a:srgbClr val="C2C0DA"/>
        </a:hlink>
        <a:folHlink>
          <a:srgbClr val="D6D5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6">
        <a:dk1>
          <a:srgbClr val="000000"/>
        </a:dk1>
        <a:lt1>
          <a:srgbClr val="FFFFFF"/>
        </a:lt1>
        <a:dk2>
          <a:srgbClr val="20628D"/>
        </a:dk2>
        <a:lt2>
          <a:srgbClr val="808080"/>
        </a:lt2>
        <a:accent1>
          <a:srgbClr val="4A98B0"/>
        </a:accent1>
        <a:accent2>
          <a:srgbClr val="78B3C6"/>
        </a:accent2>
        <a:accent3>
          <a:srgbClr val="FFFFFF"/>
        </a:accent3>
        <a:accent4>
          <a:srgbClr val="000000"/>
        </a:accent4>
        <a:accent5>
          <a:srgbClr val="B1CAD4"/>
        </a:accent5>
        <a:accent6>
          <a:srgbClr val="6CA2B3"/>
        </a:accent6>
        <a:hlink>
          <a:srgbClr val="A1CAD7"/>
        </a:hlink>
        <a:folHlink>
          <a:srgbClr val="C4DE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7">
        <a:dk1>
          <a:srgbClr val="000000"/>
        </a:dk1>
        <a:lt1>
          <a:srgbClr val="FFFFFF"/>
        </a:lt1>
        <a:dk2>
          <a:srgbClr val="305C74"/>
        </a:dk2>
        <a:lt2>
          <a:srgbClr val="808080"/>
        </a:lt2>
        <a:accent1>
          <a:srgbClr val="4381A3"/>
        </a:accent1>
        <a:accent2>
          <a:srgbClr val="77AAC7"/>
        </a:accent2>
        <a:accent3>
          <a:srgbClr val="FFFFFF"/>
        </a:accent3>
        <a:accent4>
          <a:srgbClr val="000000"/>
        </a:accent4>
        <a:accent5>
          <a:srgbClr val="B0C1CE"/>
        </a:accent5>
        <a:accent6>
          <a:srgbClr val="6B9AB4"/>
        </a:accent6>
        <a:hlink>
          <a:srgbClr val="B8D3E2"/>
        </a:hlink>
        <a:folHlink>
          <a:srgbClr val="D6E5E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8">
        <a:dk1>
          <a:srgbClr val="000000"/>
        </a:dk1>
        <a:lt1>
          <a:srgbClr val="FFFFFF"/>
        </a:lt1>
        <a:dk2>
          <a:srgbClr val="40685B"/>
        </a:dk2>
        <a:lt2>
          <a:srgbClr val="808080"/>
        </a:lt2>
        <a:accent1>
          <a:srgbClr val="619D89"/>
        </a:accent1>
        <a:accent2>
          <a:srgbClr val="95BDB0"/>
        </a:accent2>
        <a:accent3>
          <a:srgbClr val="FFFFFF"/>
        </a:accent3>
        <a:accent4>
          <a:srgbClr val="000000"/>
        </a:accent4>
        <a:accent5>
          <a:srgbClr val="B7CCC4"/>
        </a:accent5>
        <a:accent6>
          <a:srgbClr val="87AB9F"/>
        </a:accent6>
        <a:hlink>
          <a:srgbClr val="CEE0DA"/>
        </a:hlink>
        <a:folHlink>
          <a:srgbClr val="DCE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12Slide 9">
        <a:dk1>
          <a:srgbClr val="000000"/>
        </a:dk1>
        <a:lt1>
          <a:srgbClr val="FFFFFF"/>
        </a:lt1>
        <a:dk2>
          <a:srgbClr val="8B4A1D"/>
        </a:dk2>
        <a:lt2>
          <a:srgbClr val="808080"/>
        </a:lt2>
        <a:accent1>
          <a:srgbClr val="A96B45"/>
        </a:accent1>
        <a:accent2>
          <a:srgbClr val="C79577"/>
        </a:accent2>
        <a:accent3>
          <a:srgbClr val="FFFFFF"/>
        </a:accent3>
        <a:accent4>
          <a:srgbClr val="000000"/>
        </a:accent4>
        <a:accent5>
          <a:srgbClr val="D1BAB0"/>
        </a:accent5>
        <a:accent6>
          <a:srgbClr val="B4876B"/>
        </a:accent6>
        <a:hlink>
          <a:srgbClr val="DEC2B0"/>
        </a:hlink>
        <a:folHlink>
          <a:srgbClr val="EAD9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23691</TotalTime>
  <Words>1262</Words>
  <Application>Microsoft Office PowerPoint</Application>
  <PresentationFormat>Widescreen</PresentationFormat>
  <Paragraphs>302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 Math</vt:lpstr>
      <vt:lpstr>Wingdings</vt:lpstr>
      <vt:lpstr>standard12Slide</vt:lpstr>
      <vt:lpstr>Performance studies of Low Gain Avalanche Detectors coupled to the Timepix3 ASIC</vt:lpstr>
      <vt:lpstr>Content</vt:lpstr>
      <vt:lpstr>Glasgow LGAD sensors development program</vt:lpstr>
      <vt:lpstr>Edge termination: why is it needed?</vt:lpstr>
      <vt:lpstr>Junction Termination Extension (JTE)</vt:lpstr>
      <vt:lpstr>Small pixels – poor fill factor</vt:lpstr>
      <vt:lpstr>Diamond Light Source, B16</vt:lpstr>
      <vt:lpstr>Experimental setup</vt:lpstr>
      <vt:lpstr>DUTs and tests</vt:lpstr>
      <vt:lpstr>110 um pixel, 10 um JTE</vt:lpstr>
      <vt:lpstr>110 um pixel, 10 um JTE</vt:lpstr>
      <vt:lpstr>110 um pixel, 10 um JTE</vt:lpstr>
      <vt:lpstr>110 um pixel, 10 um JTE</vt:lpstr>
      <vt:lpstr>110 um pixel, 10 um JTE</vt:lpstr>
      <vt:lpstr>110 um pixel, 10 um JTE</vt:lpstr>
      <vt:lpstr>110 um pixel, 20 um JTE</vt:lpstr>
      <vt:lpstr>110 um pixel, 20 vs 10 um JTE</vt:lpstr>
      <vt:lpstr>110 um pixel, 20 vs 10 um JTE</vt:lpstr>
      <vt:lpstr>55 um pixel, 5 um JTE</vt:lpstr>
      <vt:lpstr>Options for small pixels - Inverse LGAD</vt:lpstr>
      <vt:lpstr>Summary and conclusion</vt:lpstr>
    </vt:vector>
  </TitlesOfParts>
  <Manager>Dima Maneuski</Manager>
  <Company>University of Glasgow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Dima Maneuski Presentation</dc:title>
  <dc:creator>Dima Maneuski</dc:creator>
  <cp:lastModifiedBy>Dima Maneuski</cp:lastModifiedBy>
  <cp:revision>3462</cp:revision>
  <cp:lastPrinted>2007-12-20T16:37:02Z</cp:lastPrinted>
  <dcterms:created xsi:type="dcterms:W3CDTF">2008-05-15T08:37:03Z</dcterms:created>
  <dcterms:modified xsi:type="dcterms:W3CDTF">2021-11-18T19:35:50Z</dcterms:modified>
  <cp:version>1.0</cp:version>
</cp:coreProperties>
</file>