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519" r:id="rId3"/>
    <p:sldId id="718" r:id="rId5"/>
    <p:sldId id="689" r:id="rId6"/>
    <p:sldId id="690" r:id="rId7"/>
    <p:sldId id="691" r:id="rId8"/>
    <p:sldId id="692" r:id="rId9"/>
    <p:sldId id="693" r:id="rId10"/>
    <p:sldId id="694" r:id="rId11"/>
    <p:sldId id="695" r:id="rId12"/>
    <p:sldId id="696" r:id="rId13"/>
    <p:sldId id="712" r:id="rId14"/>
    <p:sldId id="713" r:id="rId15"/>
    <p:sldId id="714" r:id="rId16"/>
    <p:sldId id="715" r:id="rId17"/>
    <p:sldId id="716" r:id="rId18"/>
    <p:sldId id="260" r:id="rId19"/>
  </p:sldIdLst>
  <p:sldSz cx="12196445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高兰" initials="高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90"/>
    <p:restoredTop sz="94169"/>
  </p:normalViewPr>
  <p:slideViewPr>
    <p:cSldViewPr snapToObjects="1" showGuides="1">
      <p:cViewPr>
        <p:scale>
          <a:sx n="120" d="100"/>
          <a:sy n="120" d="100"/>
        </p:scale>
        <p:origin x="640" y="456"/>
      </p:cViewPr>
      <p:guideLst>
        <p:guide pos="149"/>
        <p:guide orient="horz" pos="2212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en-US" altLang="zh-CN"/>
          </a:p>
        </p:txBody>
      </p:sp>
      <p:sp>
        <p:nvSpPr>
          <p:cNvPr id="51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6125"/>
            <a:ext cx="6626225" cy="3725863"/>
          </a:xfrm>
        </p:spPr>
      </p:sp>
      <p:sp>
        <p:nvSpPr>
          <p:cNvPr id="39938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ctr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46650" y="2565400"/>
            <a:ext cx="6334125" cy="863600"/>
          </a:xfrm>
        </p:spPr>
        <p:txBody>
          <a:bodyPr/>
          <a:lstStyle>
            <a:lvl1pPr>
              <a:defRPr sz="3600"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noProof="0"/>
              <a:t>单击此处编辑母版标题样式</a:t>
            </a:r>
            <a:endParaRPr lang="zh-CN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48238" y="3644900"/>
            <a:ext cx="6335712" cy="6477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noProof="0"/>
              <a:t>单击此处编辑母版副标题样式</a:t>
            </a:r>
            <a:endParaRPr lang="zh-CN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3963" y="908050"/>
            <a:ext cx="2743200" cy="5218113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08050"/>
            <a:ext cx="8081963" cy="5218113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0" y="6704013"/>
            <a:ext cx="12196763" cy="153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710988" y="6505575"/>
            <a:ext cx="436563" cy="27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731625" y="6505575"/>
            <a:ext cx="403225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lvl="0" algn="ctr" eaLnBrk="1" hangingPunct="1">
              <a:buNone/>
            </a:pPr>
            <a:fld id="{9A0DB2DC-4C9A-4742-B13C-FB6460FD3503}" type="slidenum">
              <a:rPr lang="zh-CN" altLang="en-US" sz="1400">
                <a:solidFill>
                  <a:srgbClr val="F8F8F8"/>
                </a:solidFill>
                <a:latin typeface="Arial" panose="020B0604020202020204" pitchFamily="34" charset="0"/>
              </a:rPr>
            </a:fld>
            <a:endParaRPr lang="zh-CN" altLang="en-US" sz="1400">
              <a:solidFill>
                <a:srgbClr val="F8F8F8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637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637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17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8" y="1600200"/>
            <a:ext cx="5413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756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013" y="1535113"/>
            <a:ext cx="5391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013" y="2174875"/>
            <a:ext cx="5391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320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8850" y="273050"/>
            <a:ext cx="68183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320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775" y="4800600"/>
            <a:ext cx="731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775" y="612775"/>
            <a:ext cx="7318375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4E4B49"/>
              </a:solidFill>
              <a:effectLst/>
              <a:uLnTx/>
              <a:uFillTx/>
              <a:latin typeface="+mn-lt"/>
              <a:ea typeface="+mn-ea"/>
              <a:cs typeface="微软雅黑" panose="020B050302020402020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775" y="5367338"/>
            <a:ext cx="731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908050"/>
            <a:ext cx="10977563" cy="635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en-US"/>
              <a:t>单击此处编辑母版标题样式</a:t>
            </a:r>
            <a:endParaRPr lang="en-US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7563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en-US"/>
              <a:t>单击此处编辑母版文本样式</a:t>
            </a:r>
            <a:endParaRPr lang="en-US" altLang="en-US"/>
          </a:p>
          <a:p>
            <a:pPr lvl="1"/>
            <a:r>
              <a:rPr lang="en-US" altLang="en-US"/>
              <a:t>第二级</a:t>
            </a: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E4B49"/>
          </a:solidFill>
          <a:latin typeface="+mj-lt"/>
          <a:ea typeface="+mj-ea"/>
          <a:cs typeface="微软雅黑" panose="020B050302020402020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E4B49"/>
          </a:solidFill>
          <a:latin typeface="Arial" panose="020B0604020202020204" pitchFamily="34" charset="0"/>
          <a:ea typeface="微软雅黑" panose="020B0503020204020204" charset="-122"/>
          <a:cs typeface="微软雅黑" panose="020B050302020402020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E4B49"/>
          </a:solidFill>
          <a:latin typeface="Arial" panose="020B0604020202020204" pitchFamily="34" charset="0"/>
          <a:ea typeface="微软雅黑" panose="020B0503020204020204" charset="-122"/>
          <a:cs typeface="微软雅黑" panose="020B050302020402020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E4B49"/>
          </a:solidFill>
          <a:latin typeface="Arial" panose="020B0604020202020204" pitchFamily="34" charset="0"/>
          <a:ea typeface="微软雅黑" panose="020B0503020204020204" charset="-122"/>
          <a:cs typeface="微软雅黑" panose="020B050302020402020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4E4B49"/>
          </a:solidFill>
          <a:latin typeface="Arial" panose="020B0604020202020204" pitchFamily="34" charset="0"/>
          <a:ea typeface="微软雅黑" panose="020B0503020204020204" charset="-122"/>
          <a:cs typeface="微软雅黑" panose="020B050302020402020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4E4B49"/>
          </a:solidFill>
          <a:latin typeface="+mn-lt"/>
          <a:ea typeface="+mn-ea"/>
          <a:cs typeface="微软雅黑" panose="020B0503020204020204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E4B49"/>
          </a:solidFill>
          <a:latin typeface="+mn-lt"/>
          <a:ea typeface="仿宋_GB2312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png"/><Relationship Id="rId8" Type="http://schemas.openxmlformats.org/officeDocument/2006/relationships/image" Target="../media/image49.png"/><Relationship Id="rId7" Type="http://schemas.openxmlformats.org/officeDocument/2006/relationships/image" Target="../media/image48.png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3" Type="http://schemas.openxmlformats.org/officeDocument/2006/relationships/tags" Target="../tags/tag2.xml"/><Relationship Id="rId2" Type="http://schemas.openxmlformats.org/officeDocument/2006/relationships/image" Target="../media/image44.png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3.xml"/><Relationship Id="rId11" Type="http://schemas.openxmlformats.org/officeDocument/2006/relationships/image" Target="../media/image52.png"/><Relationship Id="rId10" Type="http://schemas.openxmlformats.org/officeDocument/2006/relationships/image" Target="../media/image51.png"/><Relationship Id="rId1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1" Type="http://schemas.openxmlformats.org/officeDocument/2006/relationships/notesSlide" Target="../notesSlides/notesSlide6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21.png"/><Relationship Id="rId7" Type="http://schemas.openxmlformats.org/officeDocument/2006/relationships/tags" Target="../tags/tag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组合 5"/>
          <p:cNvGrpSpPr/>
          <p:nvPr/>
        </p:nvGrpSpPr>
        <p:grpSpPr>
          <a:xfrm>
            <a:off x="65406" y="44450"/>
            <a:ext cx="6250305" cy="4442143"/>
            <a:chOff x="14254" y="0"/>
            <a:chExt cx="6029602" cy="5131100"/>
          </a:xfrm>
        </p:grpSpPr>
        <p:sp>
          <p:nvSpPr>
            <p:cNvPr id="7" name="任意多边形 3"/>
            <p:cNvSpPr/>
            <p:nvPr/>
          </p:nvSpPr>
          <p:spPr>
            <a:xfrm>
              <a:off x="14254" y="0"/>
              <a:ext cx="6029602" cy="2490917"/>
            </a:xfrm>
            <a:custGeom>
              <a:avLst/>
              <a:gdLst>
                <a:gd name="connsiteX0" fmla="*/ 0 w 8298447"/>
                <a:gd name="connsiteY0" fmla="*/ 0 h 3859252"/>
                <a:gd name="connsiteX1" fmla="*/ 8298447 w 8298447"/>
                <a:gd name="connsiteY1" fmla="*/ 0 h 3859252"/>
                <a:gd name="connsiteX2" fmla="*/ 0 w 8298447"/>
                <a:gd name="connsiteY2" fmla="*/ 3859252 h 385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98447" h="3859252">
                  <a:moveTo>
                    <a:pt x="0" y="0"/>
                  </a:moveTo>
                  <a:lnTo>
                    <a:pt x="8298447" y="0"/>
                  </a:lnTo>
                  <a:lnTo>
                    <a:pt x="0" y="3859252"/>
                  </a:lnTo>
                  <a:close/>
                </a:path>
              </a:pathLst>
            </a:custGeom>
            <a:solidFill>
              <a:srgbClr val="1A55A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任意多边形 5"/>
            <p:cNvSpPr/>
            <p:nvPr/>
          </p:nvSpPr>
          <p:spPr>
            <a:xfrm>
              <a:off x="14256" y="1074924"/>
              <a:ext cx="1562073" cy="4056176"/>
            </a:xfrm>
            <a:custGeom>
              <a:avLst/>
              <a:gdLst>
                <a:gd name="connsiteX0" fmla="*/ 0 w 1562582"/>
                <a:gd name="connsiteY0" fmla="*/ 0 h 4056574"/>
                <a:gd name="connsiteX1" fmla="*/ 1562582 w 1562582"/>
                <a:gd name="connsiteY1" fmla="*/ 65655 h 4056574"/>
                <a:gd name="connsiteX2" fmla="*/ 0 w 1562582"/>
                <a:gd name="connsiteY2" fmla="*/ 4056574 h 4056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2582" h="4056574">
                  <a:moveTo>
                    <a:pt x="0" y="0"/>
                  </a:moveTo>
                  <a:lnTo>
                    <a:pt x="1562582" y="65655"/>
                  </a:lnTo>
                  <a:lnTo>
                    <a:pt x="0" y="4056574"/>
                  </a:lnTo>
                  <a:close/>
                </a:path>
              </a:pathLst>
            </a:custGeom>
            <a:solidFill>
              <a:srgbClr val="1A55A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" name="任意多边形 7"/>
          <p:cNvSpPr/>
          <p:nvPr/>
        </p:nvSpPr>
        <p:spPr>
          <a:xfrm>
            <a:off x="7724775" y="5643563"/>
            <a:ext cx="4464050" cy="1214438"/>
          </a:xfrm>
          <a:custGeom>
            <a:avLst/>
            <a:gdLst>
              <a:gd name="connsiteX0" fmla="*/ 5264985 w 5264985"/>
              <a:gd name="connsiteY0" fmla="*/ 0 h 1433010"/>
              <a:gd name="connsiteX1" fmla="*/ 5264985 w 5264985"/>
              <a:gd name="connsiteY1" fmla="*/ 1433010 h 1433010"/>
              <a:gd name="connsiteX2" fmla="*/ 0 w 5264985"/>
              <a:gd name="connsiteY2" fmla="*/ 1433010 h 143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64985" h="1433010">
                <a:moveTo>
                  <a:pt x="5264985" y="0"/>
                </a:moveTo>
                <a:lnTo>
                  <a:pt x="5264985" y="1433010"/>
                </a:lnTo>
                <a:lnTo>
                  <a:pt x="0" y="1433010"/>
                </a:lnTo>
                <a:close/>
              </a:path>
            </a:pathLst>
          </a:custGeom>
          <a:solidFill>
            <a:srgbClr val="1A55A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任意多边形 8"/>
          <p:cNvSpPr/>
          <p:nvPr/>
        </p:nvSpPr>
        <p:spPr>
          <a:xfrm>
            <a:off x="10421938" y="6376988"/>
            <a:ext cx="1766888" cy="481013"/>
          </a:xfrm>
          <a:custGeom>
            <a:avLst/>
            <a:gdLst>
              <a:gd name="connsiteX0" fmla="*/ 5264985 w 5264985"/>
              <a:gd name="connsiteY0" fmla="*/ 0 h 1433010"/>
              <a:gd name="connsiteX1" fmla="*/ 5264985 w 5264985"/>
              <a:gd name="connsiteY1" fmla="*/ 1433010 h 1433010"/>
              <a:gd name="connsiteX2" fmla="*/ 0 w 5264985"/>
              <a:gd name="connsiteY2" fmla="*/ 1433010 h 143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64985" h="1433010">
                <a:moveTo>
                  <a:pt x="5264985" y="0"/>
                </a:moveTo>
                <a:lnTo>
                  <a:pt x="5264985" y="1433010"/>
                </a:lnTo>
                <a:lnTo>
                  <a:pt x="0" y="14330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0" name="TextBox 88"/>
          <p:cNvSpPr txBox="1"/>
          <p:nvPr/>
        </p:nvSpPr>
        <p:spPr>
          <a:xfrm>
            <a:off x="913765" y="1905635"/>
            <a:ext cx="1107821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E4B49"/>
                </a:solidFill>
                <a:latin typeface="+mn-lt"/>
                <a:ea typeface="+mn-ea"/>
                <a:cs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E4B49"/>
                </a:solidFill>
                <a:latin typeface="+mn-lt"/>
                <a:ea typeface="仿宋_GB2312" pitchFamily="49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chemeClr val="bg1">
                    <a:lumMod val="75000"/>
                  </a:schemeClr>
                </a:solidFill>
                <a:latin typeface="微软雅黑" panose="020B0503020204020204" charset="-122"/>
                <a:ea typeface="宋体" panose="02010600030101010101" pitchFamily="2" charset="-122"/>
              </a:rPr>
              <a:t>Development of 2D GaN and 3D SiC detectors</a:t>
            </a:r>
            <a:endParaRPr lang="zh-CN" altLang="en-US" sz="4800" b="1" dirty="0">
              <a:solidFill>
                <a:schemeClr val="bg1">
                  <a:lumMod val="75000"/>
                </a:schemeClr>
              </a:solidFill>
              <a:latin typeface="微软雅黑" panose="020B0503020204020204" charset="-122"/>
              <a:ea typeface="宋体" panose="02010600030101010101" pitchFamily="2" charset="-122"/>
            </a:endParaRPr>
          </a:p>
          <a:p>
            <a:pPr marL="0" lvl="0" indent="0" algn="ctr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charset="-122"/>
                <a:ea typeface="宋体" panose="02010600030101010101" pitchFamily="2" charset="-122"/>
              </a:rPr>
              <a:t>Hongwei Liang</a:t>
            </a:r>
            <a:r>
              <a:rPr lang="en-US" altLang="zh-CN" sz="2400" b="1" baseline="30000" dirty="0">
                <a:solidFill>
                  <a:srgbClr val="002060"/>
                </a:solidFill>
                <a:latin typeface="微软雅黑" panose="020B0503020204020204" charset="-122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charset="-122"/>
                <a:ea typeface="宋体" panose="02010600030101010101" pitchFamily="2" charset="-122"/>
              </a:rPr>
              <a:t>, Xin Shi</a:t>
            </a:r>
            <a:r>
              <a:rPr lang="en-US" altLang="zh-CN" sz="2400" b="1" baseline="30000" dirty="0">
                <a:solidFill>
                  <a:srgbClr val="002060"/>
                </a:solidFill>
                <a:latin typeface="微软雅黑" panose="020B0503020204020204" charset="-122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charset="-122"/>
                <a:ea typeface="宋体" panose="02010600030101010101" pitchFamily="2" charset="-122"/>
              </a:rPr>
              <a:t>, Xiaochuan Xia</a:t>
            </a:r>
            <a:r>
              <a:rPr lang="en-US" altLang="zh-CN" sz="2400" b="1" baseline="30000" dirty="0">
                <a:solidFill>
                  <a:srgbClr val="002060"/>
                </a:solidFill>
                <a:latin typeface="微软雅黑" panose="020B0503020204020204" charset="-122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charset="-122"/>
                <a:ea typeface="宋体" panose="02010600030101010101" pitchFamily="2" charset="-122"/>
              </a:rPr>
              <a:t>, Zhenzhong Zhang</a:t>
            </a:r>
            <a:r>
              <a:rPr lang="en-US" altLang="zh-CN" sz="2400" b="1" baseline="30000" dirty="0">
                <a:solidFill>
                  <a:srgbClr val="002060"/>
                </a:solidFill>
                <a:latin typeface="微软雅黑" panose="020B0503020204020204" charset="-122"/>
                <a:ea typeface="宋体" panose="02010600030101010101" pitchFamily="2" charset="-122"/>
              </a:rPr>
              <a:t>1</a:t>
            </a:r>
            <a:endParaRPr lang="en-US" altLang="zh-CN" sz="2400" b="1" baseline="30000" dirty="0">
              <a:solidFill>
                <a:srgbClr val="002060"/>
              </a:solidFill>
              <a:latin typeface="微软雅黑" panose="020B0503020204020204" charset="-122"/>
              <a:ea typeface="宋体" panose="02010600030101010101" pitchFamily="2" charset="-122"/>
            </a:endParaRPr>
          </a:p>
        </p:txBody>
      </p:sp>
      <p:sp>
        <p:nvSpPr>
          <p:cNvPr id="4101" name="矩形 14"/>
          <p:cNvSpPr/>
          <p:nvPr/>
        </p:nvSpPr>
        <p:spPr>
          <a:xfrm>
            <a:off x="3705701" y="6002175"/>
            <a:ext cx="54943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E4B49"/>
                </a:solidFill>
                <a:latin typeface="+mn-lt"/>
                <a:ea typeface="+mn-ea"/>
                <a:cs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E4B49"/>
                </a:solidFill>
                <a:latin typeface="+mn-lt"/>
                <a:ea typeface="仿宋_GB2312" pitchFamily="49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17-11-2021 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58234" t="12989" r="9435"/>
          <a:stretch>
            <a:fillRect/>
          </a:stretch>
        </p:blipFill>
        <p:spPr>
          <a:xfrm>
            <a:off x="9914890" y="116840"/>
            <a:ext cx="2146935" cy="2088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文本框 16"/>
          <p:cNvSpPr txBox="1"/>
          <p:nvPr/>
        </p:nvSpPr>
        <p:spPr>
          <a:xfrm>
            <a:off x="2929890" y="4292600"/>
            <a:ext cx="8129270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2400" i="1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US" altLang="zh-CN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Dalian University of Technology</a:t>
            </a:r>
            <a:endParaRPr lang="en-US" altLang="zh-CN" sz="2400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400" i="1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zh-CN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Institute of High Energy Physics Chinese Academy of Sciences</a:t>
            </a:r>
            <a:endParaRPr lang="en-US" altLang="zh-CN" sz="2400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  <a:sym typeface="+mn-ea"/>
            </a:endParaRPr>
          </a:p>
        </p:txBody>
      </p:sp>
    </p:spTree>
  </p:cSld>
  <p:clrMapOvr>
    <a:masterClrMapping/>
  </p:clrMapOvr>
  <p:transition advTm="10722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" name="Picture 17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380" y="692646"/>
            <a:ext cx="5401994" cy="184812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86"/>
          <p:cNvSpPr txBox="1"/>
          <p:nvPr/>
        </p:nvSpPr>
        <p:spPr>
          <a:xfrm>
            <a:off x="2795270" y="2624455"/>
            <a:ext cx="55797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/>
              <a:t>Dead zone includes</a:t>
            </a:r>
            <a:r>
              <a:rPr lang="en-US" altLang="zh-CN" sz="1400" b="1" dirty="0"/>
              <a:t>: 1mm</a:t>
            </a:r>
            <a:r>
              <a:rPr lang="zh-CN" altLang="en-US" sz="1400" b="1" dirty="0"/>
              <a:t> </a:t>
            </a:r>
            <a:r>
              <a:rPr lang="en-US" altLang="zh-CN" sz="1400" b="1" dirty="0"/>
              <a:t>Air</a:t>
            </a:r>
            <a:r>
              <a:rPr lang="zh-CN" altLang="en-US" sz="1400" b="1" dirty="0"/>
              <a:t>、</a:t>
            </a:r>
            <a:r>
              <a:rPr lang="en-US" altLang="zh-CN" sz="1400" b="1" dirty="0"/>
              <a:t>Ni/Au </a:t>
            </a:r>
            <a:r>
              <a:rPr lang="zh-CN" altLang="en-US" sz="1400" b="1" dirty="0"/>
              <a:t>electrode</a:t>
            </a:r>
            <a:r>
              <a:rPr lang="en-US" altLang="zh-CN" sz="1400" b="1" dirty="0"/>
              <a:t> and p-</a:t>
            </a:r>
            <a:r>
              <a:rPr lang="en-US" altLang="zh-CN" sz="1400" b="1" dirty="0" err="1"/>
              <a:t>GaN</a:t>
            </a:r>
            <a:endParaRPr lang="zh-CN" altLang="en-US" sz="1400" b="1" dirty="0"/>
          </a:p>
        </p:txBody>
      </p:sp>
      <p:pic>
        <p:nvPicPr>
          <p:cNvPr id="50" name="Picture 4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690" y="44450"/>
            <a:ext cx="3175635" cy="2540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5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" y="3397250"/>
            <a:ext cx="3176905" cy="2497455"/>
          </a:xfrm>
          <a:prstGeom prst="rect">
            <a:avLst/>
          </a:prstGeom>
        </p:spPr>
      </p:pic>
      <p:pic>
        <p:nvPicPr>
          <p:cNvPr id="41" name="Picture 5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24"/>
          <a:stretch>
            <a:fillRect/>
          </a:stretch>
        </p:blipFill>
        <p:spPr bwMode="auto">
          <a:xfrm>
            <a:off x="4361815" y="3397250"/>
            <a:ext cx="3409315" cy="2449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320" y="3397250"/>
            <a:ext cx="3041015" cy="24504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363855" y="685165"/>
            <a:ext cx="2431415" cy="2186305"/>
            <a:chOff x="5519" y="2512"/>
            <a:chExt cx="3829" cy="3443"/>
          </a:xfrm>
        </p:grpSpPr>
        <p:sp>
          <p:nvSpPr>
            <p:cNvPr id="9" name="矩形 8"/>
            <p:cNvSpPr/>
            <p:nvPr/>
          </p:nvSpPr>
          <p:spPr>
            <a:xfrm>
              <a:off x="5519" y="2512"/>
              <a:ext cx="3829" cy="3443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3" name="Group 57"/>
            <p:cNvGrpSpPr/>
            <p:nvPr/>
          </p:nvGrpSpPr>
          <p:grpSpPr>
            <a:xfrm>
              <a:off x="6135" y="3401"/>
              <a:ext cx="3213" cy="2360"/>
              <a:chOff x="43911" y="3617878"/>
              <a:chExt cx="2245232" cy="2081359"/>
            </a:xfrm>
          </p:grpSpPr>
          <p:grpSp>
            <p:nvGrpSpPr>
              <p:cNvPr id="15" name="Group 58"/>
              <p:cNvGrpSpPr/>
              <p:nvPr/>
            </p:nvGrpSpPr>
            <p:grpSpPr>
              <a:xfrm>
                <a:off x="43911" y="3617878"/>
                <a:ext cx="2245232" cy="2081359"/>
                <a:chOff x="63455" y="3678948"/>
                <a:chExt cx="2245232" cy="2081359"/>
              </a:xfrm>
            </p:grpSpPr>
            <p:grpSp>
              <p:nvGrpSpPr>
                <p:cNvPr id="17" name="Group 61"/>
                <p:cNvGrpSpPr/>
                <p:nvPr/>
              </p:nvGrpSpPr>
              <p:grpSpPr>
                <a:xfrm>
                  <a:off x="63455" y="3678948"/>
                  <a:ext cx="1772546" cy="2081359"/>
                  <a:chOff x="7047381" y="1653682"/>
                  <a:chExt cx="1772546" cy="2081359"/>
                </a:xfrm>
              </p:grpSpPr>
              <p:sp>
                <p:nvSpPr>
                  <p:cNvPr id="18" name="Rectangle 63"/>
                  <p:cNvSpPr/>
                  <p:nvPr/>
                </p:nvSpPr>
                <p:spPr>
                  <a:xfrm>
                    <a:off x="7455707" y="1943523"/>
                    <a:ext cx="228392" cy="1228588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" lastClr="FFFFFF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grpSp>
                <p:nvGrpSpPr>
                  <p:cNvPr id="19" name="Group 64"/>
                  <p:cNvGrpSpPr/>
                  <p:nvPr/>
                </p:nvGrpSpPr>
                <p:grpSpPr>
                  <a:xfrm>
                    <a:off x="7047381" y="1653682"/>
                    <a:ext cx="1772546" cy="2081359"/>
                    <a:chOff x="5340738" y="1656007"/>
                    <a:chExt cx="1772546" cy="2081359"/>
                  </a:xfrm>
                </p:grpSpPr>
                <p:grpSp>
                  <p:nvGrpSpPr>
                    <p:cNvPr id="45" name="Group 65"/>
                    <p:cNvGrpSpPr/>
                    <p:nvPr/>
                  </p:nvGrpSpPr>
                  <p:grpSpPr>
                    <a:xfrm>
                      <a:off x="5340738" y="1872870"/>
                      <a:ext cx="1772546" cy="1864496"/>
                      <a:chOff x="39297" y="1809770"/>
                      <a:chExt cx="1772546" cy="1864496"/>
                    </a:xfrm>
                  </p:grpSpPr>
                  <p:grpSp>
                    <p:nvGrpSpPr>
                      <p:cNvPr id="46" name="Group 68"/>
                      <p:cNvGrpSpPr/>
                      <p:nvPr/>
                    </p:nvGrpSpPr>
                    <p:grpSpPr>
                      <a:xfrm>
                        <a:off x="39297" y="1809770"/>
                        <a:ext cx="1772546" cy="1864496"/>
                        <a:chOff x="107229" y="3941156"/>
                        <a:chExt cx="1593507" cy="1667844"/>
                      </a:xfrm>
                    </p:grpSpPr>
                    <p:grpSp>
                      <p:nvGrpSpPr>
                        <p:cNvPr id="47" name="Group 70"/>
                        <p:cNvGrpSpPr/>
                        <p:nvPr/>
                      </p:nvGrpSpPr>
                      <p:grpSpPr>
                        <a:xfrm>
                          <a:off x="107229" y="3971655"/>
                          <a:ext cx="1593507" cy="1637345"/>
                          <a:chOff x="1915448" y="4375930"/>
                          <a:chExt cx="2009065" cy="1665634"/>
                        </a:xfrm>
                      </p:grpSpPr>
                      <p:grpSp>
                        <p:nvGrpSpPr>
                          <p:cNvPr id="48" name="Group 73"/>
                          <p:cNvGrpSpPr/>
                          <p:nvPr/>
                        </p:nvGrpSpPr>
                        <p:grpSpPr>
                          <a:xfrm>
                            <a:off x="2005314" y="4428393"/>
                            <a:ext cx="1883411" cy="1613171"/>
                            <a:chOff x="52940" y="3785610"/>
                            <a:chExt cx="2179691" cy="1869601"/>
                          </a:xfrm>
                        </p:grpSpPr>
                        <p:pic>
                          <p:nvPicPr>
                            <p:cNvPr id="51" name="Picture 76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2940" y="3859403"/>
                              <a:ext cx="2138272" cy="1795808"/>
                            </a:xfrm>
                            <a:prstGeom prst="rect">
                              <a:avLst/>
                            </a:prstGeom>
                          </p:spPr>
                        </p:pic>
                        <p:sp>
                          <p:nvSpPr>
                            <p:cNvPr id="52" name="文本框 49"/>
                            <p:cNvSpPr txBox="1"/>
                            <p:nvPr/>
                          </p:nvSpPr>
                          <p:spPr>
                            <a:xfrm>
                              <a:off x="685981" y="3785610"/>
                              <a:ext cx="914401" cy="276998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US" altLang="zh-CN" sz="1200" b="1" dirty="0">
                                  <a:solidFill>
                                    <a:sysClr val="window" lastClr="FFFFFF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p-GaN</a:t>
                              </a:r>
                              <a:endParaRPr lang="zh-CN" altLang="en-US" sz="1200" b="1" dirty="0">
                                <a:solidFill>
                                  <a:sysClr val="window" lastClr="FFFFFF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56" name="文本框 51"/>
                            <p:cNvSpPr txBox="1"/>
                            <p:nvPr/>
                          </p:nvSpPr>
                          <p:spPr>
                            <a:xfrm>
                              <a:off x="737253" y="4264460"/>
                              <a:ext cx="924134" cy="326577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US" altLang="zh-CN" sz="1200" b="1" dirty="0">
                                  <a:solidFill>
                                    <a:sysClr val="window" lastClr="FFFFFF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i-GaN</a:t>
                              </a:r>
                              <a:endParaRPr lang="zh-CN" altLang="en-US" sz="1200" b="1" dirty="0">
                                <a:solidFill>
                                  <a:sysClr val="window" lastClr="FFFFFF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57" name="文本框 52"/>
                            <p:cNvSpPr txBox="1"/>
                            <p:nvPr/>
                          </p:nvSpPr>
                          <p:spPr>
                            <a:xfrm>
                              <a:off x="709979" y="4741541"/>
                              <a:ext cx="914401" cy="30319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US" altLang="zh-CN" sz="1100" b="1" dirty="0">
                                  <a:solidFill>
                                    <a:sysClr val="window" lastClr="FFFFFF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n-GaN</a:t>
                              </a:r>
                              <a:endParaRPr lang="zh-CN" altLang="en-US" sz="1100" b="1" dirty="0">
                                <a:solidFill>
                                  <a:sysClr val="window" lastClr="FFFFFF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58" name="文本框 53"/>
                            <p:cNvSpPr txBox="1"/>
                            <p:nvPr/>
                          </p:nvSpPr>
                          <p:spPr>
                            <a:xfrm>
                              <a:off x="468383" y="4926229"/>
                              <a:ext cx="1461876" cy="326577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US" altLang="zh-CN" sz="1200" b="1" dirty="0">
                                  <a:solidFill>
                                    <a:sysClr val="window" lastClr="FFFFFF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buffer layer</a:t>
                              </a:r>
                              <a:endParaRPr lang="zh-CN" altLang="en-US" sz="1200" b="1" dirty="0">
                                <a:solidFill>
                                  <a:sysClr val="window" lastClr="FFFFFF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sp>
                          <p:nvSpPr>
                            <p:cNvPr id="59" name="文本框 53"/>
                            <p:cNvSpPr txBox="1"/>
                            <p:nvPr/>
                          </p:nvSpPr>
                          <p:spPr>
                            <a:xfrm>
                              <a:off x="97280" y="5256928"/>
                              <a:ext cx="2135351" cy="326577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en-US" altLang="zh-CN" sz="1200" b="1" dirty="0">
                                  <a:solidFill>
                                    <a:sysClr val="window" lastClr="FFFFFF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Sapphire substrate</a:t>
                              </a:r>
                              <a:endParaRPr lang="zh-CN" altLang="en-US" sz="1200" b="1" dirty="0">
                                <a:solidFill>
                                  <a:sysClr val="window" lastClr="FFFFFF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0" name="Rectangle 74"/>
                          <p:cNvSpPr/>
                          <p:nvPr/>
                        </p:nvSpPr>
                        <p:spPr>
                          <a:xfrm>
                            <a:off x="1915448" y="4378188"/>
                            <a:ext cx="446714" cy="986850"/>
                          </a:xfrm>
                          <a:prstGeom prst="rect">
                            <a:avLst/>
                          </a:prstGeom>
                          <a:solidFill>
                            <a:sysClr val="window" lastClr="FFFFFF"/>
                          </a:solidFill>
                          <a:ln w="12700" cap="flat" cmpd="sng" algn="ctr">
                            <a:solidFill>
                              <a:sysClr val="window" lastClr="FFFFFF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 dirty="0"/>
                          </a:p>
                        </p:txBody>
                      </p:sp>
                      <p:sp>
                        <p:nvSpPr>
                          <p:cNvPr id="61" name="Rectangle 75"/>
                          <p:cNvSpPr/>
                          <p:nvPr/>
                        </p:nvSpPr>
                        <p:spPr>
                          <a:xfrm>
                            <a:off x="3477799" y="4375930"/>
                            <a:ext cx="446714" cy="983389"/>
                          </a:xfrm>
                          <a:prstGeom prst="rect">
                            <a:avLst/>
                          </a:prstGeom>
                          <a:solidFill>
                            <a:sysClr val="window" lastClr="FFFFFF"/>
                          </a:solidFill>
                          <a:ln w="12700" cap="flat" cmpd="sng" algn="ctr">
                            <a:solidFill>
                              <a:sysClr val="window" lastClr="FFFFFF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 dirty="0"/>
                          </a:p>
                        </p:txBody>
                      </p:sp>
                    </p:grpSp>
                    <p:sp>
                      <p:nvSpPr>
                        <p:cNvPr id="62" name="Rectangle 71"/>
                        <p:cNvSpPr/>
                        <p:nvPr/>
                      </p:nvSpPr>
                      <p:spPr>
                        <a:xfrm>
                          <a:off x="358276" y="4004274"/>
                          <a:ext cx="256525" cy="163085"/>
                        </a:xfrm>
                        <a:prstGeom prst="rect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solidFill>
                            <a:sysClr val="window" lastClr="FFFFFF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zh-CN" altLang="en-US" dirty="0"/>
                        </a:p>
                      </p:txBody>
                    </p:sp>
                    <p:sp>
                      <p:nvSpPr>
                        <p:cNvPr id="63" name="Rectangle 72"/>
                        <p:cNvSpPr/>
                        <p:nvPr/>
                      </p:nvSpPr>
                      <p:spPr>
                        <a:xfrm>
                          <a:off x="1206684" y="3941156"/>
                          <a:ext cx="256525" cy="163085"/>
                        </a:xfrm>
                        <a:prstGeom prst="rect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solidFill>
                            <a:sysClr val="window" lastClr="FFFFFF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lang="zh-CN" altLang="en-US" dirty="0"/>
                        </a:p>
                      </p:txBody>
                    </p:sp>
                  </p:grpSp>
                  <p:sp>
                    <p:nvSpPr>
                      <p:cNvPr id="64" name="Rectangle 69"/>
                      <p:cNvSpPr/>
                      <p:nvPr/>
                    </p:nvSpPr>
                    <p:spPr>
                      <a:xfrm>
                        <a:off x="608477" y="1896339"/>
                        <a:ext cx="634189" cy="85308"/>
                      </a:xfrm>
                      <a:prstGeom prst="rect">
                        <a:avLst/>
                      </a:prstGeom>
                      <a:solidFill>
                        <a:srgbClr val="FFC000">
                          <a:lumMod val="20000"/>
                          <a:lumOff val="8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65" name="Rectangle 66"/>
                    <p:cNvSpPr/>
                    <p:nvPr/>
                  </p:nvSpPr>
                  <p:spPr>
                    <a:xfrm>
                      <a:off x="5912657" y="1977404"/>
                      <a:ext cx="644831" cy="74737"/>
                    </a:xfrm>
                    <a:prstGeom prst="rect">
                      <a:avLst/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  <p:sp>
                  <p:nvSpPr>
                    <p:cNvPr id="66" name="TextBox 67"/>
                    <p:cNvSpPr txBox="1"/>
                    <p:nvPr/>
                  </p:nvSpPr>
                  <p:spPr>
                    <a:xfrm>
                      <a:off x="5945677" y="1656007"/>
                      <a:ext cx="577402" cy="27699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zh-CN" sz="12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Ni/Au</a:t>
                      </a:r>
                      <a:endParaRPr lang="zh-CN" altLang="en-US" sz="12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sp>
              <p:nvSpPr>
                <p:cNvPr id="67" name="TextBox 62"/>
                <p:cNvSpPr txBox="1"/>
                <p:nvPr/>
              </p:nvSpPr>
              <p:spPr>
                <a:xfrm>
                  <a:off x="1347718" y="4611354"/>
                  <a:ext cx="96096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200" b="1" dirty="0" err="1">
                      <a:solidFill>
                        <a:sysClr val="window" lastClr="FFFFFF">
                          <a:lumMod val="50000"/>
                        </a:sys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Ti</a:t>
                  </a:r>
                  <a:r>
                    <a:rPr lang="en-US" altLang="zh-CN" sz="1200" b="1" dirty="0">
                      <a:solidFill>
                        <a:sysClr val="window" lastClr="FFFFFF">
                          <a:lumMod val="50000"/>
                        </a:sys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/Al/Ni/Au</a:t>
                  </a:r>
                  <a:endParaRPr lang="zh-CN" altLang="en-US" sz="1200" b="1" dirty="0">
                    <a:solidFill>
                      <a:sysClr val="window" lastClr="FFFFFF">
                        <a:lumMod val="50000"/>
                      </a:sys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8" name="Rectangle 59"/>
              <p:cNvSpPr/>
              <p:nvPr/>
            </p:nvSpPr>
            <p:spPr>
              <a:xfrm>
                <a:off x="1485925" y="4882277"/>
                <a:ext cx="169109" cy="77676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9" name="Rectangle 60"/>
              <p:cNvSpPr/>
              <p:nvPr/>
            </p:nvSpPr>
            <p:spPr>
              <a:xfrm>
                <a:off x="204505" y="4892140"/>
                <a:ext cx="169109" cy="77676"/>
              </a:xfrm>
              <a:prstGeom prst="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sp>
        <p:nvSpPr>
          <p:cNvPr id="3" name="流程图: 直接访问存储器 3"/>
          <p:cNvSpPr/>
          <p:nvPr/>
        </p:nvSpPr>
        <p:spPr>
          <a:xfrm rot="5400000">
            <a:off x="1588743" y="456868"/>
            <a:ext cx="50800" cy="782321"/>
          </a:xfrm>
          <a:prstGeom prst="flowChartMagneticDrum">
            <a:avLst/>
          </a:prstGeom>
          <a:solidFill>
            <a:srgbClr val="E7E6E6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箭头连接符 5"/>
          <p:cNvCxnSpPr/>
          <p:nvPr/>
        </p:nvCxnSpPr>
        <p:spPr>
          <a:xfrm>
            <a:off x="1388776" y="873429"/>
            <a:ext cx="0" cy="411129"/>
          </a:xfrm>
          <a:prstGeom prst="straightConnector1">
            <a:avLst/>
          </a:prstGeom>
          <a:noFill/>
          <a:ln w="28575" cap="flat" cmpd="sng" algn="ctr">
            <a:solidFill>
              <a:srgbClr val="FFC000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7" name="直接箭头连接符 5"/>
          <p:cNvCxnSpPr/>
          <p:nvPr/>
        </p:nvCxnSpPr>
        <p:spPr>
          <a:xfrm>
            <a:off x="1763480" y="873429"/>
            <a:ext cx="0" cy="411129"/>
          </a:xfrm>
          <a:prstGeom prst="straightConnector1">
            <a:avLst/>
          </a:prstGeom>
          <a:noFill/>
          <a:ln w="28575" cap="flat" cmpd="sng" algn="ctr">
            <a:solidFill>
              <a:srgbClr val="FFC000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40" name="文本框 38"/>
          <p:cNvSpPr txBox="1"/>
          <p:nvPr/>
        </p:nvSpPr>
        <p:spPr>
          <a:xfrm>
            <a:off x="266700" y="984250"/>
            <a:ext cx="122936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αPartical</a:t>
            </a:r>
            <a:endParaRPr lang="en-US" altLang="zh-CN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35355" y="153035"/>
            <a:ext cx="683577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/>
              <a:t>Schematic diagram of  particle irradiation detection system</a:t>
            </a:r>
            <a:endParaRPr lang="zh-CN" altLang="en-US" b="1"/>
          </a:p>
        </p:txBody>
      </p:sp>
      <p:sp>
        <p:nvSpPr>
          <p:cNvPr id="39" name="文本框 7"/>
          <p:cNvSpPr txBox="1"/>
          <p:nvPr/>
        </p:nvSpPr>
        <p:spPr>
          <a:xfrm>
            <a:off x="677630" y="659764"/>
            <a:ext cx="185887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 baseline="30000" dirty="0">
                <a:latin typeface="黑体" panose="02010609060101010101" pitchFamily="49" charset="-122"/>
                <a:ea typeface="黑体" panose="02010609060101010101" pitchFamily="49" charset="-122"/>
              </a:rPr>
              <a:t>239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Pu+</a:t>
            </a:r>
            <a:r>
              <a:rPr lang="en-US" altLang="zh-CN" sz="2000" b="1" baseline="30000" dirty="0">
                <a:latin typeface="黑体" panose="02010609060101010101" pitchFamily="49" charset="-122"/>
                <a:ea typeface="黑体" panose="02010609060101010101" pitchFamily="49" charset="-122"/>
              </a:rPr>
              <a:t>241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Am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050655" y="2624455"/>
            <a:ext cx="315341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600" b="1"/>
              <a:t>Spectra acquired by detector</a:t>
            </a:r>
            <a:endParaRPr lang="zh-CN" altLang="en-US" sz="1600" b="1"/>
          </a:p>
          <a:p>
            <a:pPr algn="ctr"/>
            <a:r>
              <a:rPr lang="zh-CN" altLang="en-US" sz="1600" b="1"/>
              <a:t> at varied Vr from 0 to -50 V</a:t>
            </a:r>
            <a:endParaRPr lang="zh-CN" altLang="en-US" sz="1600" b="1"/>
          </a:p>
        </p:txBody>
      </p:sp>
      <p:sp>
        <p:nvSpPr>
          <p:cNvPr id="100" name="文本框 99"/>
          <p:cNvSpPr txBox="1"/>
          <p:nvPr/>
        </p:nvSpPr>
        <p:spPr>
          <a:xfrm>
            <a:off x="4298315" y="5949315"/>
            <a:ext cx="366903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800"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zh-CN" altLang="en-US" sz="1600" b="1"/>
              <a:t>FWHM and peak centroid datas</a:t>
            </a:r>
            <a:endParaRPr lang="zh-CN" altLang="en-US" sz="1600" b="1"/>
          </a:p>
          <a:p>
            <a:pPr algn="ctr"/>
            <a:r>
              <a:rPr lang="zh-CN" altLang="en-US" sz="1600" b="1"/>
              <a:t>for detector with the varied Vr</a:t>
            </a:r>
            <a:endParaRPr lang="zh-CN" altLang="en-US" sz="1600" b="1"/>
          </a:p>
        </p:txBody>
      </p:sp>
      <p:sp>
        <p:nvSpPr>
          <p:cNvPr id="72" name="文本框 71"/>
          <p:cNvSpPr txBox="1"/>
          <p:nvPr/>
        </p:nvSpPr>
        <p:spPr>
          <a:xfrm>
            <a:off x="554355" y="5949315"/>
            <a:ext cx="317690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1600" b="1">
                <a:sym typeface="+mn-ea"/>
              </a:rPr>
              <a:t>CCE datas of detector</a:t>
            </a:r>
            <a:endParaRPr lang="zh-CN" altLang="en-US" sz="1600" b="1"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600" b="1">
                <a:sym typeface="+mn-ea"/>
              </a:rPr>
              <a:t>under different Vr</a:t>
            </a:r>
            <a:r>
              <a:rPr lang="en-US" sz="800">
                <a:latin typeface="Times New Roman" panose="02020603050405020304" pitchFamily="18" charset="0"/>
                <a:ea typeface="等线" panose="02010600030101010101" pitchFamily="2" charset="-122"/>
                <a:sym typeface="+mn-ea"/>
              </a:rPr>
              <a:t>.</a:t>
            </a:r>
            <a:endParaRPr lang="en-US" sz="800">
              <a:latin typeface="Times New Roman" panose="02020603050405020304" pitchFamily="18" charset="0"/>
              <a:ea typeface="等线" panose="02010600030101010101" pitchFamily="2" charset="-122"/>
              <a:sym typeface="+mn-ea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319135" y="5949315"/>
            <a:ext cx="32893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600" b="1">
                <a:sym typeface="+mn-ea"/>
              </a:rPr>
              <a:t>Resolution comparisons with</a:t>
            </a:r>
            <a:endParaRPr lang="zh-CN" altLang="en-US" sz="1600" b="1">
              <a:sym typeface="+mn-ea"/>
            </a:endParaRPr>
          </a:p>
          <a:p>
            <a:pPr lvl="0" algn="ctr">
              <a:buClrTx/>
              <a:buSzTx/>
              <a:buFontTx/>
            </a:pPr>
            <a:r>
              <a:rPr lang="zh-CN" altLang="en-US" sz="1600" b="1">
                <a:sym typeface="+mn-ea"/>
              </a:rPr>
              <a:t> GaN alpha-particle detectors</a:t>
            </a:r>
            <a:endParaRPr lang="zh-CN" altLang="en-US" sz="1600" b="1">
              <a:sym typeface="+mn-ea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圆角矩形 48"/>
          <p:cNvSpPr/>
          <p:nvPr/>
        </p:nvSpPr>
        <p:spPr>
          <a:xfrm>
            <a:off x="4727575" y="3500755"/>
            <a:ext cx="7178675" cy="3113405"/>
          </a:xfrm>
          <a:prstGeom prst="roundRect">
            <a:avLst>
              <a:gd name="adj" fmla="val 11931"/>
            </a:avLst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99060" y="3500755"/>
            <a:ext cx="4348480" cy="3113405"/>
          </a:xfrm>
          <a:prstGeom prst="roundRect">
            <a:avLst>
              <a:gd name="adj" fmla="val 11931"/>
            </a:avLst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" name="TextBox 90"/>
          <p:cNvSpPr txBox="1"/>
          <p:nvPr/>
        </p:nvSpPr>
        <p:spPr>
          <a:xfrm>
            <a:off x="481837" y="2781465"/>
            <a:ext cx="42608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800" b="1" dirty="0">
                <a:sym typeface="Symbol" panose="05050102010706020507" pitchFamily="18" charset="2"/>
              </a:rPr>
              <a:t>3D-SiC simulation – time resolution</a:t>
            </a:r>
            <a:r>
              <a:rPr lang="zh-CN" altLang="en-US" sz="1800" b="1" dirty="0"/>
              <a:t>：</a:t>
            </a:r>
            <a:endParaRPr lang="zh-CN" altLang="en-US" sz="1800" b="1" dirty="0"/>
          </a:p>
        </p:txBody>
      </p:sp>
      <p:sp>
        <p:nvSpPr>
          <p:cNvPr id="229" name="TextBox 40"/>
          <p:cNvSpPr txBox="1"/>
          <p:nvPr/>
        </p:nvSpPr>
        <p:spPr>
          <a:xfrm>
            <a:off x="481965" y="127773"/>
            <a:ext cx="106718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Motivation for the development of </a:t>
            </a:r>
            <a:r>
              <a:rPr lang="en-US" altLang="zh-CN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3</a:t>
            </a:r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D </a:t>
            </a:r>
            <a:r>
              <a:rPr lang="en-US" altLang="zh-CN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SiC</a:t>
            </a:r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 radiation detector</a:t>
            </a:r>
            <a:endParaRPr lang="zh-CN" altLang="en-US" sz="3200" b="1" u="sng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4355" y="765175"/>
            <a:ext cx="1063625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/>
              <a:t>1. Wide </a:t>
            </a:r>
            <a:r>
              <a:rPr lang="zh-CN" altLang="en-US" sz="2000"/>
              <a:t>band gap</a:t>
            </a:r>
            <a:r>
              <a:rPr lang="en-US" altLang="zh-CN" sz="2000"/>
              <a:t> (3.2 eV),  </a:t>
            </a:r>
            <a:r>
              <a:rPr lang="zh-CN" altLang="en-US" sz="2000">
                <a:sym typeface="+mn-ea"/>
              </a:rPr>
              <a:t>High breakdown field strength</a:t>
            </a:r>
            <a:r>
              <a:rPr lang="en-US" altLang="zh-CN" sz="2000">
                <a:sym typeface="+mn-ea"/>
              </a:rPr>
              <a:t>, </a:t>
            </a:r>
            <a:r>
              <a:rPr lang="zh-CN" altLang="en-US" sz="2000">
                <a:sym typeface="+mn-ea"/>
              </a:rPr>
              <a:t>Mature process technology</a:t>
            </a:r>
            <a:endParaRPr lang="zh-CN" altLang="en-US" sz="2000"/>
          </a:p>
          <a:p>
            <a:pPr>
              <a:lnSpc>
                <a:spcPct val="150000"/>
              </a:lnSpc>
            </a:pPr>
            <a:r>
              <a:rPr lang="en-US" altLang="zh-CN" sz="2000"/>
              <a:t>2.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Narrow electrode spacing – </a:t>
            </a:r>
            <a:r>
              <a:rPr lang="en-US" alt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good time resolution and charge collection</a:t>
            </a:r>
            <a:endParaRPr lang="en-US" altLang="en-US" sz="2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/>
              <a:t>3.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</a:rPr>
              <a:t> Good singlecrystal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quality – Thick thickness – </a:t>
            </a:r>
            <a:r>
              <a:rPr lang="en-US" altLang="zh-CN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larger charge collection and signal </a:t>
            </a:r>
            <a:endParaRPr lang="zh-CN" altLang="en-US" sz="2000"/>
          </a:p>
          <a:p>
            <a:pPr>
              <a:lnSpc>
                <a:spcPct val="150000"/>
              </a:lnSpc>
            </a:pPr>
            <a:r>
              <a:rPr lang="en-US" altLang="zh-CN" sz="2000"/>
              <a:t>4. </a:t>
            </a:r>
            <a:r>
              <a:rPr lang="en-US" altLang="zh-CN" sz="2000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More radiation resistant than 2D SiC</a:t>
            </a:r>
            <a:endParaRPr lang="zh-CN" altLang="en-US" sz="2000"/>
          </a:p>
        </p:txBody>
      </p:sp>
      <p:grpSp>
        <p:nvGrpSpPr>
          <p:cNvPr id="4" name="组合 3"/>
          <p:cNvGrpSpPr/>
          <p:nvPr/>
        </p:nvGrpSpPr>
        <p:grpSpPr>
          <a:xfrm>
            <a:off x="4817110" y="3971925"/>
            <a:ext cx="1733550" cy="1712595"/>
            <a:chOff x="419" y="5627"/>
            <a:chExt cx="4534" cy="4534"/>
          </a:xfrm>
        </p:grpSpPr>
        <p:pic>
          <p:nvPicPr>
            <p:cNvPr id="15" name="图片 14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419" y="5627"/>
              <a:ext cx="4535" cy="4535"/>
            </a:xfrm>
            <a:prstGeom prst="rect">
              <a:avLst/>
            </a:prstGeom>
          </p:spPr>
        </p:pic>
        <p:sp>
          <p:nvSpPr>
            <p:cNvPr id="37" name="椭圆 36"/>
            <p:cNvSpPr/>
            <p:nvPr/>
          </p:nvSpPr>
          <p:spPr>
            <a:xfrm>
              <a:off x="1383" y="6273"/>
              <a:ext cx="2835" cy="283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30" y="3756025"/>
            <a:ext cx="4011295" cy="18707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3" name="文本框 42"/>
              <p:cNvSpPr txBox="1"/>
              <p:nvPr/>
            </p:nvSpPr>
            <p:spPr>
              <a:xfrm>
                <a:off x="529590" y="5661025"/>
                <a:ext cx="3931285" cy="95313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en-US" sz="1400" dirty="0" err="1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SiC</a:t>
                </a:r>
                <a:r>
                  <a:rPr lang="en-US" altLang="en-US" sz="140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 structure</a:t>
                </a:r>
                <a:r>
                  <a:rPr lang="en-US" altLang="en-US" sz="1400" dirty="0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. </a:t>
                </a:r>
                <a:r>
                  <a:rPr lang="en-US" altLang="zh-CN" sz="1400" dirty="0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Electrode radius 5</a:t>
                </a:r>
                <a14:m>
                  <m:oMath xmlns:m="http://schemas.openxmlformats.org/officeDocument/2006/math">
                    <m:r>
                      <a:rPr lang="zh-CN" altLang="en-US" sz="140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altLang="zh-CN" sz="1400" dirty="0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,</a:t>
                </a:r>
                <a:endParaRPr lang="en-US" altLang="zh-CN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zh-CN" sz="1400" dirty="0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    electrode spacing 40</a:t>
                </a:r>
                <a14:m>
                  <m:oMath xmlns:m="http://schemas.openxmlformats.org/officeDocument/2006/math"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14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altLang="zh-CN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400" dirty="0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and 100</a:t>
                </a:r>
                <a14:m>
                  <m:oMath xmlns:m="http://schemas.openxmlformats.org/officeDocument/2006/math"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14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altLang="zh-CN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400" dirty="0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thick</a:t>
                </a:r>
                <a:endParaRPr lang="en-US" altLang="zh-CN" sz="1400" dirty="0"/>
              </a:p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140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Drift path</a:t>
                </a:r>
                <a:r>
                  <a:rPr lang="en-US" altLang="zh-CN" sz="1400" dirty="0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: blue electrons and red holes in</a:t>
                </a:r>
                <a:r>
                  <a:rPr lang="en-US" altLang="zh-CN" sz="1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 </a:t>
                </a:r>
                <a:r>
                  <a:rPr lang="en-US" altLang="zh-CN" sz="1400" dirty="0" err="1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F</a:t>
                </a:r>
                <a:r>
                  <a:rPr lang="en-US" altLang="en-US" sz="1400" dirty="0" err="1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ig.a</a:t>
                </a:r>
                <a:endParaRPr lang="en-US" altLang="zh-CN" sz="1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1400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Electric field </a:t>
                </a:r>
                <a:r>
                  <a:rPr lang="en-US" altLang="zh-CN" sz="1400" dirty="0" err="1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xy</a:t>
                </a:r>
                <a:r>
                  <a:rPr lang="en-US" altLang="zh-CN" sz="1400" dirty="0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 plane at z=50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400" i="1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140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altLang="zh-CN" sz="1400">
                    <a:latin typeface="Cambria Math" panose="02040503050406030204" pitchFamily="18" charset="0"/>
                    <a:cs typeface="Cambria Math" panose="02040503050406030204" pitchFamily="18" charset="0"/>
                  </a:rPr>
                  <a:t> in </a:t>
                </a:r>
                <a:r>
                  <a:rPr lang="en-US" altLang="zh-CN" sz="1400" dirty="0" err="1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F</a:t>
                </a:r>
                <a:r>
                  <a:rPr lang="en-US" altLang="en-US" sz="1400" dirty="0" err="1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ig.b</a:t>
                </a:r>
                <a:endParaRPr lang="en-US" altLang="zh-CN" sz="1400"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3" name="文本框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90" y="5661025"/>
                <a:ext cx="3931285" cy="9531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矩形 43"/>
          <p:cNvSpPr/>
          <p:nvPr/>
        </p:nvSpPr>
        <p:spPr>
          <a:xfrm>
            <a:off x="1142365" y="3275965"/>
            <a:ext cx="1700530" cy="368300"/>
          </a:xfrm>
          <a:prstGeom prst="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1400" b="1" dirty="0">
                <a:solidFill>
                  <a:sysClr val="windowText" lastClr="000000"/>
                </a:solidFill>
                <a:sym typeface="+mn-ea"/>
              </a:rPr>
              <a:t>Device structure</a:t>
            </a:r>
            <a:endParaRPr lang="en-US" altLang="zh-CN" sz="1400" b="1" dirty="0">
              <a:solidFill>
                <a:sysClr val="windowText" lastClr="000000"/>
              </a:solidFill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文本框 45"/>
              <p:cNvSpPr txBox="1"/>
              <p:nvPr/>
            </p:nvSpPr>
            <p:spPr>
              <a:xfrm>
                <a:off x="5882640" y="5661025"/>
                <a:ext cx="5204460" cy="73723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lvl="0" algn="l">
                  <a:buClrTx/>
                  <a:buSzTx/>
                  <a:buFont typeface="Wingdings" panose="05000000000000000000" pitchFamily="2" charset="2"/>
                  <a:buChar char="Ø"/>
                </a:pPr>
                <a:r>
                  <a:rPr lang="en-US" altLang="en-US" sz="1400" dirty="0" err="1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Detector scan: </a:t>
                </a:r>
                <a:r>
                  <a:rPr lang="en-US" altLang="en-US" sz="14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10000 events. Step: 1</a:t>
                </a:r>
                <a14:m>
                  <m:oMath xmlns:m="http://schemas.openxmlformats.org/officeDocument/2006/math">
                    <m:r>
                      <a:rPr lang="en-US" altLang="en-US" sz="1400" dirty="0" err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+mn-ea"/>
                      </a:rPr>
                      <m:t>𝜇</m:t>
                    </m:r>
                    <m:r>
                      <a:rPr lang="en-US" altLang="en-US" sz="1400" dirty="0" err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+mn-ea"/>
                      </a:rPr>
                      <m:t>𝑚</m:t>
                    </m:r>
                  </m:oMath>
                </a14:m>
                <a:r>
                  <a:rPr lang="en-US" altLang="en-US" sz="14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X1</a:t>
                </a:r>
                <a14:m>
                  <m:oMath xmlns:m="http://schemas.openxmlformats.org/officeDocument/2006/math">
                    <m:r>
                      <a:rPr lang="en-US" altLang="en-US" sz="1400" dirty="0" err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+mn-ea"/>
                      </a:rPr>
                      <m:t>𝜇</m:t>
                    </m:r>
                    <m:r>
                      <a:rPr lang="en-US" altLang="en-US" sz="1400" dirty="0" err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+mn-ea"/>
                      </a:rPr>
                      <m:t>𝑚</m:t>
                    </m:r>
                  </m:oMath>
                </a14:m>
                <a:endParaRPr lang="en-US" altLang="en-US" sz="1400" dirty="0" err="1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+mn-ea"/>
                </a:endParaRPr>
              </a:p>
              <a:p>
                <a:pPr lvl="0" algn="l">
                  <a:buClrTx/>
                  <a:buSzTx/>
                  <a:buFont typeface="Wingdings" panose="05000000000000000000" pitchFamily="2" charset="2"/>
                  <a:buChar char="Ø"/>
                </a:pPr>
                <a:r>
                  <a:rPr lang="en-US" altLang="en-US" sz="1400" dirty="0" err="1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Fig.a: </a:t>
                </a:r>
                <a:r>
                  <a:rPr lang="en-US" altLang="en-US" sz="1400" dirty="0" err="1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Time resolution is 38 ps at 350V with electrode spacing 20</a:t>
                </a:r>
                <a14:m>
                  <m:oMath xmlns:m="http://schemas.openxmlformats.org/officeDocument/2006/math">
                    <m:r>
                      <a:rPr lang="en-US" altLang="en-US" sz="1400" dirty="0" err="1">
                        <a:latin typeface="Cambria Math" panose="02040503050406030204" pitchFamily="18" charset="0"/>
                        <a:cs typeface="Calibri" panose="020F0502020204030204" pitchFamily="34" charset="0"/>
                        <a:sym typeface="+mn-ea"/>
                      </a:rPr>
                      <m:t>𝜇</m:t>
                    </m:r>
                    <m:r>
                      <a:rPr lang="en-US" altLang="en-US" sz="1400" dirty="0" err="1">
                        <a:latin typeface="Cambria Math" panose="02040503050406030204" pitchFamily="18" charset="0"/>
                        <a:cs typeface="Calibri" panose="020F0502020204030204" pitchFamily="34" charset="0"/>
                        <a:sym typeface="+mn-ea"/>
                      </a:rPr>
                      <m:t>𝑚</m:t>
                    </m:r>
                  </m:oMath>
                </a14:m>
                <a:endParaRPr lang="en-US" altLang="en-US" sz="1400" dirty="0" err="1">
                  <a:latin typeface="Calibri" panose="020F0502020204030204" pitchFamily="34" charset="0"/>
                  <a:cs typeface="Calibri" panose="020F0502020204030204" pitchFamily="34" charset="0"/>
                  <a:sym typeface="+mn-ea"/>
                </a:endParaRPr>
              </a:p>
              <a:p>
                <a:pPr lvl="0" algn="l">
                  <a:buClrTx/>
                  <a:buSzTx/>
                  <a:buFont typeface="Wingdings" panose="05000000000000000000" pitchFamily="2" charset="2"/>
                  <a:buChar char="Ø"/>
                </a:pPr>
                <a:r>
                  <a:rPr lang="en-US" altLang="en-US" sz="1400" dirty="0" err="1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Fig.b: </a:t>
                </a:r>
                <a:r>
                  <a:rPr lang="en-US" altLang="en-US" sz="1400" dirty="0" err="1">
                    <a:latin typeface="Calibri" panose="020F0502020204030204" pitchFamily="34" charset="0"/>
                    <a:cs typeface="Calibri" panose="020F0502020204030204" pitchFamily="34" charset="0"/>
                    <a:sym typeface="+mn-ea"/>
                  </a:rPr>
                  <a:t>Time resolution vs voltage</a:t>
                </a:r>
                <a:endParaRPr lang="en-US" altLang="en-US" sz="1400" dirty="0" err="1">
                  <a:latin typeface="Calibri" panose="020F0502020204030204" pitchFamily="34" charset="0"/>
                  <a:cs typeface="Calibri" panose="020F0502020204030204" pitchFamily="34" charset="0"/>
                  <a:sym typeface="+mn-ea"/>
                </a:endParaRPr>
              </a:p>
            </p:txBody>
          </p:sp>
        </mc:Choice>
        <mc:Fallback>
          <p:sp>
            <p:nvSpPr>
              <p:cNvPr id="46" name="文本框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2640" y="5661025"/>
                <a:ext cx="5204460" cy="73723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图片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6530" y="3728720"/>
            <a:ext cx="5173980" cy="19665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69025" y="3896360"/>
            <a:ext cx="68770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Calibri" panose="020F0502020204030204" pitchFamily="34" charset="0"/>
                <a:cs typeface="Calibri" panose="020F0502020204030204" pitchFamily="34" charset="0"/>
              </a:rPr>
              <a:t>TOA[ns]</a:t>
            </a:r>
            <a:endParaRPr lang="en-US" altLang="zh-CN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66335" y="3767455"/>
            <a:ext cx="1518285" cy="30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incidence</a:t>
            </a:r>
            <a:endParaRPr lang="en-US" altLang="zh-CN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177405" y="3275965"/>
            <a:ext cx="2025650" cy="368300"/>
          </a:xfrm>
          <a:prstGeom prst="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1400" b="1" dirty="0">
                <a:solidFill>
                  <a:sysClr val="windowText" lastClr="000000"/>
                </a:solidFill>
                <a:sym typeface="+mn-ea"/>
              </a:rPr>
              <a:t>Device performance</a:t>
            </a:r>
            <a:endParaRPr lang="en-US" altLang="zh-CN" sz="1400" b="1" dirty="0">
              <a:solidFill>
                <a:sysClr val="windowText" lastClr="000000"/>
              </a:solidFill>
              <a:sym typeface="+mn-ea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9" name="TextBox 40"/>
          <p:cNvSpPr txBox="1"/>
          <p:nvPr/>
        </p:nvSpPr>
        <p:spPr>
          <a:xfrm>
            <a:off x="481965" y="127773"/>
            <a:ext cx="568325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Method of making 3D structure</a:t>
            </a:r>
            <a:endParaRPr lang="en-US" sz="3200" b="1" u="sng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4355" y="765175"/>
            <a:ext cx="1063625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/>
              <a:t>1. </a:t>
            </a:r>
            <a:r>
              <a:rPr lang="en-US" sz="2000"/>
              <a:t>ICP etching (Inductive Coupled Plasma Emission Spectrometer Etch)</a:t>
            </a:r>
            <a:endParaRPr lang="en-US" sz="2000"/>
          </a:p>
          <a:p>
            <a:pPr>
              <a:lnSpc>
                <a:spcPct val="150000"/>
              </a:lnSpc>
            </a:pPr>
            <a:r>
              <a:rPr lang="en-US" altLang="zh-CN" sz="2000"/>
              <a:t>2. Chemical or electrochemical etching</a:t>
            </a:r>
            <a:endParaRPr lang="en-US" altLang="zh-CN" sz="2000"/>
          </a:p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0070C0"/>
                </a:solidFill>
              </a:rPr>
              <a:t>3.</a:t>
            </a:r>
            <a:r>
              <a:rPr lang="en-US" altLang="zh-CN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>
                <a:solidFill>
                  <a:srgbClr val="0070C0"/>
                </a:solidFill>
              </a:rPr>
              <a:t>Laser drilling</a:t>
            </a:r>
            <a:endParaRPr lang="en-US" altLang="zh-CN" sz="2000">
              <a:solidFill>
                <a:srgbClr val="0070C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7551" y="2780809"/>
            <a:ext cx="4583232" cy="149688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40109" y="2421371"/>
            <a:ext cx="427078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Auger drilling                      Pulse drilling</a:t>
            </a:r>
            <a:endParaRPr lang="zh-CN" altLang="en-US" dirty="0"/>
          </a:p>
        </p:txBody>
      </p:sp>
      <p:sp>
        <p:nvSpPr>
          <p:cNvPr id="3" name="虚尾箭头 2"/>
          <p:cNvSpPr/>
          <p:nvPr/>
        </p:nvSpPr>
        <p:spPr>
          <a:xfrm rot="5400000">
            <a:off x="2632075" y="2349500"/>
            <a:ext cx="487045" cy="323215"/>
          </a:xfrm>
          <a:prstGeom prst="stripedRightArrow">
            <a:avLst>
              <a:gd name="adj1" fmla="val 50098"/>
              <a:gd name="adj2" fmla="val 6620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22595" y="2637155"/>
            <a:ext cx="3980180" cy="1753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>
                <a:solidFill>
                  <a:srgbClr val="002060"/>
                </a:solidFill>
                <a:sym typeface="+mn-ea"/>
              </a:rPr>
              <a:t>Advantage of laser drilling technology</a:t>
            </a:r>
            <a:endParaRPr lang="en-US" altLang="zh-CN">
              <a:solidFill>
                <a:srgbClr val="002060"/>
              </a:solidFill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>
                <a:solidFill>
                  <a:srgbClr val="002060"/>
                </a:solidFill>
                <a:sym typeface="+mn-ea"/>
              </a:rPr>
              <a:t>1. Suitable for a variety of materials</a:t>
            </a:r>
            <a:endParaRPr lang="en-US" altLang="zh-CN">
              <a:solidFill>
                <a:srgbClr val="002060"/>
              </a:solidFill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>
                <a:solidFill>
                  <a:srgbClr val="002060"/>
                </a:solidFill>
                <a:sym typeface="+mn-ea"/>
              </a:rPr>
              <a:t>2. Few steps and parameters</a:t>
            </a:r>
            <a:endParaRPr lang="en-US" altLang="zh-CN">
              <a:solidFill>
                <a:srgbClr val="002060"/>
              </a:solidFill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>
                <a:solidFill>
                  <a:srgbClr val="002060"/>
                </a:solidFill>
                <a:sym typeface="+mn-ea"/>
              </a:rPr>
              <a:t>3. Short process time</a:t>
            </a:r>
            <a:endParaRPr lang="en-US" altLang="zh-CN">
              <a:solidFill>
                <a:srgbClr val="002060"/>
              </a:solidFill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15" y="4631690"/>
            <a:ext cx="2540000" cy="1492885"/>
          </a:xfrm>
          <a:prstGeom prst="rect">
            <a:avLst/>
          </a:prstGeom>
        </p:spPr>
      </p:pic>
      <p:sp>
        <p:nvSpPr>
          <p:cNvPr id="10" name="TextBox 42"/>
          <p:cNvSpPr txBox="1"/>
          <p:nvPr/>
        </p:nvSpPr>
        <p:spPr>
          <a:xfrm>
            <a:off x="554355" y="6127115"/>
            <a:ext cx="3519805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Giulio Pellegrini and </a:t>
            </a:r>
            <a:r>
              <a:rPr lang="en-GB" altLang="zh-CN" sz="900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P. Roy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et al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., “Technology development of 3D detectors for high-energy</a:t>
            </a:r>
            <a:r>
              <a:rPr lang="en-US" altLang="en-GB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physics and imaging” </a:t>
            </a:r>
            <a:r>
              <a:rPr lang="en-GB" altLang="zh-CN" sz="900" b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Nuclear Instruments and Methods in Physics Research A 487 (2002) 19–26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en-GB" altLang="zh-CN" sz="9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125" y="4653915"/>
            <a:ext cx="2872105" cy="1451610"/>
          </a:xfrm>
          <a:prstGeom prst="rect">
            <a:avLst/>
          </a:prstGeom>
        </p:spPr>
      </p:pic>
      <p:sp>
        <p:nvSpPr>
          <p:cNvPr id="13" name="TextBox 42"/>
          <p:cNvSpPr txBox="1"/>
          <p:nvPr/>
        </p:nvSpPr>
        <p:spPr>
          <a:xfrm>
            <a:off x="4194175" y="6094095"/>
            <a:ext cx="3381375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Byunggi Kim and </a:t>
            </a:r>
            <a:r>
              <a:rPr lang="en-GB" altLang="zh-CN" sz="900" dirty="0">
                <a:solidFill>
                  <a:srgbClr val="000000"/>
                </a:solidFill>
                <a:latin typeface="Times New Roman" panose="02020603050405020304" pitchFamily="18" charset="0"/>
              </a:rPr>
              <a:t>Ryoichi Iida</a:t>
            </a:r>
            <a:r>
              <a:rPr lang="en-US" altLang="en-GB" sz="9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et al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., “</a:t>
            </a:r>
            <a:r>
              <a:rPr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Mechanism of nanosecond laser drilling process of 4H-SiC</a:t>
            </a:r>
            <a:r>
              <a:rPr lang="en-US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for through substrate vias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” </a:t>
            </a:r>
            <a:r>
              <a:rPr lang="en-GB" altLang="zh-CN" sz="900" b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Appl. Phys. A (2017) 123:392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en-GB" altLang="zh-CN" sz="9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230" y="4631690"/>
            <a:ext cx="3706495" cy="1436370"/>
          </a:xfrm>
          <a:prstGeom prst="rect">
            <a:avLst/>
          </a:prstGeom>
        </p:spPr>
      </p:pic>
      <p:sp>
        <p:nvSpPr>
          <p:cNvPr id="17" name="TextBox 42"/>
          <p:cNvSpPr txBox="1"/>
          <p:nvPr/>
        </p:nvSpPr>
        <p:spPr>
          <a:xfrm>
            <a:off x="7552055" y="6105525"/>
            <a:ext cx="4095750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Lukang Wang and </a:t>
            </a:r>
            <a:r>
              <a:rPr lang="en-GB" altLang="zh-CN" sz="900" dirty="0">
                <a:solidFill>
                  <a:srgbClr val="000000"/>
                </a:solidFill>
                <a:latin typeface="Times New Roman" panose="02020603050405020304" pitchFamily="18" charset="0"/>
              </a:rPr>
              <a:t>You Zhao</a:t>
            </a:r>
            <a:r>
              <a:rPr lang="en-US" altLang="en-GB" sz="9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et al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., “</a:t>
            </a:r>
            <a:r>
              <a:rPr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Design and Fabrication of Bulk</a:t>
            </a:r>
            <a:r>
              <a:rPr lang="en-US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Micromachined 4H-SiC</a:t>
            </a:r>
            <a:r>
              <a:rPr lang="en-US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Piezoresistive Pressure Chips Based on Femtosecond</a:t>
            </a:r>
            <a:r>
              <a:rPr lang="en-US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Laser Technology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” </a:t>
            </a:r>
            <a:r>
              <a:rPr lang="en-GB" altLang="zh-CN" sz="900" b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Micromachines 2021, 12, 56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en-GB" altLang="zh-CN" sz="9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318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318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8790" y="123190"/>
            <a:ext cx="75660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Process flow</a:t>
            </a:r>
            <a:r>
              <a:rPr lang="en-US" altLang="zh-CN" sz="32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 of making 3D SiC structure </a:t>
            </a:r>
            <a:endParaRPr lang="en-US" altLang="zh-CN" sz="3200" b="1" u="sng" dirty="0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6" t="22700" r="35825" b="21650"/>
          <a:stretch>
            <a:fillRect/>
          </a:stretch>
        </p:blipFill>
        <p:spPr>
          <a:xfrm>
            <a:off x="7733030" y="3105150"/>
            <a:ext cx="1029970" cy="853440"/>
          </a:xfrm>
          <a:prstGeom prst="rect">
            <a:avLst/>
          </a:prstGeom>
        </p:spPr>
      </p:pic>
      <p:pic>
        <p:nvPicPr>
          <p:cNvPr id="11" name="图片 10" descr="WPS图片-抠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973" y="765175"/>
            <a:ext cx="6790055" cy="1377315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553100" y="2285726"/>
            <a:ext cx="6098383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Diameter of the cylinder at the top and bottom of the sample</a:t>
            </a:r>
            <a:endParaRPr lang="zh-CN" altLang="en-US" sz="1600" b="1" dirty="0"/>
          </a:p>
        </p:txBody>
      </p:sp>
      <p:graphicFrame>
        <p:nvGraphicFramePr>
          <p:cNvPr id="54" name="表格 53"/>
          <p:cNvGraphicFramePr/>
          <p:nvPr>
            <p:custDataLst>
              <p:tags r:id="rId3"/>
            </p:custDataLst>
          </p:nvPr>
        </p:nvGraphicFramePr>
        <p:xfrm>
          <a:off x="697548" y="2779395"/>
          <a:ext cx="3427095" cy="150495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633220"/>
                <a:gridCol w="1793875"/>
              </a:tblGrid>
              <a:tr h="5016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b="1" dirty="0">
                          <a:solidFill>
                            <a:sysClr val="window" lastClr="FFFFFF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Hole</a:t>
                      </a:r>
                      <a:endParaRPr lang="en-US" altLang="zh-CN" b="1" dirty="0">
                        <a:solidFill>
                          <a:sysClr val="window" lastClr="FFFFFF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b="1" dirty="0">
                          <a:solidFill>
                            <a:sysClr val="window" lastClr="FFFFFF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D</a:t>
                      </a:r>
                      <a:r>
                        <a:rPr lang="zh-CN" altLang="en-US" sz="1600" b="1" dirty="0">
                          <a:solidFill>
                            <a:sysClr val="window" lastClr="FFFFFF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iameter（</a:t>
                      </a:r>
                      <a:r>
                        <a:rPr lang="en-US" altLang="zh-CN" sz="1600" b="1" dirty="0">
                          <a:solidFill>
                            <a:sysClr val="window" lastClr="FFFFFF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μ</a:t>
                      </a:r>
                      <a:r>
                        <a:rPr lang="en-US" altLang="zh-CN" sz="1600" b="1" dirty="0">
                          <a:solidFill>
                            <a:sysClr val="window" lastClr="FFFFFF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m</a:t>
                      </a:r>
                      <a:r>
                        <a:rPr lang="zh-CN" altLang="en-US" sz="1600" b="1" dirty="0">
                          <a:solidFill>
                            <a:sysClr val="window" lastClr="FFFFFF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）</a:t>
                      </a:r>
                      <a:endParaRPr lang="zh-CN" altLang="en-US" sz="1600" b="1" dirty="0">
                        <a:solidFill>
                          <a:sysClr val="window" lastClr="FFFFFF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4472C4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方正公文小标宋" panose="02000500000000000000" charset="-122"/>
                          <a:cs typeface="Times New Roman" panose="02020603050405020304" pitchFamily="18" charset="0"/>
                        </a:rPr>
                        <a:t>Entrance</a:t>
                      </a:r>
                      <a:endParaRPr lang="en-US" altLang="zh-CN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方正公文小标宋" panose="02000500000000000000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b="1" dirty="0">
                          <a:solidFill>
                            <a:sysClr val="windowText" lastClr="000000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103</a:t>
                      </a:r>
                      <a:endParaRPr lang="en-US" altLang="zh-CN" b="1" dirty="0">
                        <a:solidFill>
                          <a:sysClr val="windowText" lastClr="000000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40000"/>
                      </a:srgbClr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方正公文小标宋" panose="02000500000000000000" charset="-122"/>
                          <a:cs typeface="Times New Roman" panose="02020603050405020304" pitchFamily="18" charset="0"/>
                        </a:rPr>
                        <a:t>Exit</a:t>
                      </a:r>
                      <a:endParaRPr lang="en-US" altLang="zh-CN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方正公文小标宋" panose="02000500000000000000" charset="-122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b="1" dirty="0">
                          <a:solidFill>
                            <a:sysClr val="windowText" lastClr="000000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81</a:t>
                      </a:r>
                      <a:endParaRPr lang="en-US" altLang="zh-CN" b="1" dirty="0">
                        <a:solidFill>
                          <a:sysClr val="windowText" lastClr="000000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43" name="图片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0" t="25019" r="24994" b="9685"/>
          <a:stretch>
            <a:fillRect/>
          </a:stretch>
        </p:blipFill>
        <p:spPr>
          <a:xfrm>
            <a:off x="4153853" y="2742565"/>
            <a:ext cx="1874520" cy="154749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7" t="22326" r="24994" b="11513"/>
          <a:stretch>
            <a:fillRect/>
          </a:stretch>
        </p:blipFill>
        <p:spPr>
          <a:xfrm>
            <a:off x="5982018" y="2731135"/>
            <a:ext cx="1824355" cy="157607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2683" y="2286000"/>
            <a:ext cx="2905125" cy="19939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rcRect l="21787" t="13039" r="24646" b="11418"/>
          <a:stretch>
            <a:fillRect/>
          </a:stretch>
        </p:blipFill>
        <p:spPr>
          <a:xfrm>
            <a:off x="4153853" y="4806950"/>
            <a:ext cx="1609725" cy="148082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/>
          <a:srcRect l="20747" t="10681" r="23893" b="15948"/>
          <a:stretch>
            <a:fillRect/>
          </a:stretch>
        </p:blipFill>
        <p:spPr>
          <a:xfrm>
            <a:off x="5717223" y="4790440"/>
            <a:ext cx="1562100" cy="149923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6" t="21651" r="35235" b="22700"/>
          <a:stretch>
            <a:fillRect/>
          </a:stretch>
        </p:blipFill>
        <p:spPr>
          <a:xfrm>
            <a:off x="7351395" y="4869180"/>
            <a:ext cx="1353185" cy="1121410"/>
          </a:xfrm>
          <a:prstGeom prst="rect">
            <a:avLst/>
          </a:prstGeom>
        </p:spPr>
      </p:pic>
      <p:pic>
        <p:nvPicPr>
          <p:cNvPr id="135" name="图片 1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42363" y="4725035"/>
            <a:ext cx="2919730" cy="1528445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 flipH="1">
            <a:off x="5763578" y="4305300"/>
            <a:ext cx="231140" cy="5016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文本框 21"/>
          <p:cNvSpPr txBox="1"/>
          <p:nvPr/>
        </p:nvSpPr>
        <p:spPr>
          <a:xfrm>
            <a:off x="5948998" y="4356735"/>
            <a:ext cx="110807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i="1" u="sng"/>
              <a:t>Exit hole</a:t>
            </a:r>
            <a:endParaRPr lang="zh-CN" altLang="en-US" i="1" u="sng"/>
          </a:p>
        </p:txBody>
      </p:sp>
      <p:sp>
        <p:nvSpPr>
          <p:cNvPr id="23" name="文本框 22"/>
          <p:cNvSpPr txBox="1"/>
          <p:nvPr/>
        </p:nvSpPr>
        <p:spPr>
          <a:xfrm>
            <a:off x="4226243" y="4373245"/>
            <a:ext cx="17202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800" i="1" u="sng">
                <a:sym typeface="+mn-ea"/>
              </a:rPr>
              <a:t>Entrance hole</a:t>
            </a:r>
            <a:endParaRPr lang="zh-CN" altLang="en-US" sz="1800" i="1" u="sng">
              <a:sym typeface="+mn-ea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4794568" y="3001645"/>
            <a:ext cx="151765" cy="21145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</p:cxnSp>
      <p:cxnSp>
        <p:nvCxnSpPr>
          <p:cNvPr id="25" name="直接箭头连接符 24"/>
          <p:cNvCxnSpPr/>
          <p:nvPr/>
        </p:nvCxnSpPr>
        <p:spPr>
          <a:xfrm>
            <a:off x="6674168" y="3001645"/>
            <a:ext cx="151765" cy="21145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</p:cxnSp>
      <p:sp>
        <p:nvSpPr>
          <p:cNvPr id="26" name="文本框 25"/>
          <p:cNvSpPr txBox="1"/>
          <p:nvPr/>
        </p:nvSpPr>
        <p:spPr>
          <a:xfrm>
            <a:off x="9661208" y="4318635"/>
            <a:ext cx="14566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i="1" u="sng"/>
              <a:t>SEM image</a:t>
            </a:r>
            <a:endParaRPr lang="en-US" altLang="zh-CN" i="1" u="sng"/>
          </a:p>
        </p:txBody>
      </p:sp>
      <p:sp>
        <p:nvSpPr>
          <p:cNvPr id="28" name="文本框 27"/>
          <p:cNvSpPr txBox="1"/>
          <p:nvPr/>
        </p:nvSpPr>
        <p:spPr>
          <a:xfrm>
            <a:off x="-21907" y="1037590"/>
            <a:ext cx="213550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Semi-insulating SiC single crystal</a:t>
            </a:r>
            <a:endParaRPr lang="en-US" altLang="zh-CN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 </a:t>
            </a:r>
            <a:r>
              <a:rPr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μ</a:t>
            </a:r>
            <a:r>
              <a:rPr lang="en-US" altLang="zh-CN" b="1" dirty="0">
                <a:solidFill>
                  <a:srgbClr val="00206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m thickness</a:t>
            </a:r>
            <a:endParaRPr lang="en-US" altLang="zh-CN" b="1" dirty="0">
              <a:solidFill>
                <a:srgbClr val="002060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4226243" y="6287770"/>
            <a:ext cx="42691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Image of the filled metal indium electrode</a:t>
            </a:r>
            <a:endParaRPr lang="zh-CN" altLang="en-US" sz="16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8978583" y="6291580"/>
            <a:ext cx="2621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b="1" dirty="0">
                <a:sym typeface="+mn-ea"/>
              </a:rPr>
              <a:t>Cross-sectional image</a:t>
            </a:r>
            <a:endParaRPr lang="zh-CN" altLang="en-US"/>
          </a:p>
        </p:txBody>
      </p:sp>
      <p:pic>
        <p:nvPicPr>
          <p:cNvPr id="30" name="图片 29" descr="WPS图片-抠图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5748" y="4436745"/>
            <a:ext cx="3815080" cy="1906270"/>
          </a:xfrm>
          <a:prstGeom prst="rect">
            <a:avLst/>
          </a:prstGeom>
        </p:spPr>
      </p:pic>
      <p:graphicFrame>
        <p:nvGraphicFramePr>
          <p:cNvPr id="4" name="表格 4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8495441" y="136883"/>
          <a:ext cx="3573145" cy="222431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88490"/>
                <a:gridCol w="1684655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0" dirty="0"/>
                        <a:t>Device</a:t>
                      </a:r>
                      <a:r>
                        <a:rPr lang="en-US" altLang="zh-CN" sz="1600" dirty="0"/>
                        <a:t> </a:t>
                      </a:r>
                      <a:r>
                        <a:rPr lang="en-US" altLang="zh-CN" sz="1600" b="0" dirty="0"/>
                        <a:t>model</a:t>
                      </a:r>
                      <a:endParaRPr lang="en-US" altLang="zh-CN" sz="1600" b="0" dirty="0"/>
                    </a:p>
                  </a:txBody>
                  <a:tcPr marL="91404" marR="91404" marT="45702" marB="457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FM-UVPM3A</a:t>
                      </a:r>
                      <a:endParaRPr lang="en-US" altLang="zh-CN" sz="1600" b="0" dirty="0"/>
                    </a:p>
                  </a:txBody>
                  <a:tcPr marL="91404" marR="91404" marT="45702" marB="45702" anchor="ctr"/>
                </a:tc>
              </a:tr>
              <a:tr h="37069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/>
                        <a:t>Laser wavelength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355nm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</a:tr>
              <a:tr h="37069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/>
                        <a:t>Processing power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3W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</a:tr>
              <a:tr h="37069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/>
                        <a:t>Pulse Width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12ps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</a:tr>
              <a:tr h="37069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/>
                        <a:t>Processing speed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100mm/s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</a:tr>
              <a:tr h="370695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/>
                        <a:t>Processing time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30min/pcs</a:t>
                      </a:r>
                      <a:endParaRPr lang="en-US" altLang="zh-CN" sz="1600" dirty="0"/>
                    </a:p>
                  </a:txBody>
                  <a:tcPr marL="91404" marR="91404" marT="45702" marB="45702" anchor="ctr"/>
                </a:tc>
              </a:tr>
            </a:tbl>
          </a:graphicData>
        </a:graphic>
      </p:graphicFrame>
      <p:cxnSp>
        <p:nvCxnSpPr>
          <p:cNvPr id="2" name="肘形连接符 1"/>
          <p:cNvCxnSpPr/>
          <p:nvPr/>
        </p:nvCxnSpPr>
        <p:spPr>
          <a:xfrm flipV="1">
            <a:off x="6131560" y="871855"/>
            <a:ext cx="2216785" cy="283845"/>
          </a:xfrm>
          <a:prstGeom prst="bentConnector3">
            <a:avLst>
              <a:gd name="adj1" fmla="val -34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8790" y="123190"/>
            <a:ext cx="812419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32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Electrical characteristics</a:t>
            </a:r>
            <a:r>
              <a:rPr lang="en-US" altLang="zh-CN" sz="32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 of 3D SiC structure </a:t>
            </a:r>
            <a:endParaRPr lang="en-US" altLang="zh-CN" sz="3200" b="1" u="sng" dirty="0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58135" y="1901117"/>
            <a:ext cx="1790372" cy="1780705"/>
            <a:chOff x="3229" y="5041"/>
            <a:chExt cx="1901" cy="1876"/>
          </a:xfrm>
        </p:grpSpPr>
        <p:grpSp>
          <p:nvGrpSpPr>
            <p:cNvPr id="153" name="组合 152"/>
            <p:cNvGrpSpPr/>
            <p:nvPr/>
          </p:nvGrpSpPr>
          <p:grpSpPr>
            <a:xfrm rot="14644247">
              <a:off x="3248" y="5135"/>
              <a:ext cx="1865" cy="1677"/>
              <a:chOff x="1529375" y="3176713"/>
              <a:chExt cx="1164612" cy="1065101"/>
            </a:xfrm>
          </p:grpSpPr>
          <p:sp>
            <p:nvSpPr>
              <p:cNvPr id="154" name="椭圆 153"/>
              <p:cNvSpPr/>
              <p:nvPr/>
            </p:nvSpPr>
            <p:spPr>
              <a:xfrm>
                <a:off x="1725613" y="3957652"/>
                <a:ext cx="284162" cy="284162"/>
              </a:xfrm>
              <a:prstGeom prst="ellipse">
                <a:avLst/>
              </a:pr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2195229" y="3957652"/>
                <a:ext cx="284162" cy="284162"/>
              </a:xfrm>
              <a:prstGeom prst="ellipse">
                <a:avLst/>
              </a:pr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2409825" y="3562354"/>
                <a:ext cx="284162" cy="284162"/>
              </a:xfrm>
              <a:prstGeom prst="ellipse">
                <a:avLst/>
              </a:pr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2179639" y="3176713"/>
                <a:ext cx="284162" cy="284162"/>
              </a:xfrm>
              <a:prstGeom prst="ellipse">
                <a:avLst/>
              </a:pr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dirty="0"/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1725613" y="3176713"/>
                <a:ext cx="284162" cy="284162"/>
              </a:xfrm>
              <a:prstGeom prst="ellipse">
                <a:avLst/>
              </a:pr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dirty="0"/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1529375" y="3562354"/>
                <a:ext cx="284162" cy="284162"/>
              </a:xfrm>
              <a:prstGeom prst="ellipse">
                <a:avLst/>
              </a:pr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dirty="0"/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1972796" y="3562354"/>
                <a:ext cx="284162" cy="284162"/>
              </a:xfrm>
              <a:prstGeom prst="ellipse">
                <a:avLst/>
              </a:pr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</p:grpSp>
        <p:sp>
          <p:nvSpPr>
            <p:cNvPr id="161" name="文本框 160"/>
            <p:cNvSpPr txBox="1"/>
            <p:nvPr/>
          </p:nvSpPr>
          <p:spPr>
            <a:xfrm>
              <a:off x="4683" y="5720"/>
              <a:ext cx="447" cy="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FF0000"/>
                  </a:solidFill>
                </a:rPr>
                <a:t>1</a:t>
              </a:r>
              <a:endParaRPr lang="en-US" altLang="zh-CN" sz="3200" dirty="0">
                <a:solidFill>
                  <a:srgbClr val="FF0000"/>
                </a:solidFill>
              </a:endParaRPr>
            </a:p>
          </p:txBody>
        </p:sp>
        <p:sp>
          <p:nvSpPr>
            <p:cNvPr id="162" name="文本框 161"/>
            <p:cNvSpPr txBox="1"/>
            <p:nvPr/>
          </p:nvSpPr>
          <p:spPr>
            <a:xfrm>
              <a:off x="3942" y="5640"/>
              <a:ext cx="447" cy="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+</a:t>
              </a:r>
              <a:endPara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3" name="文本框 162"/>
            <p:cNvSpPr txBox="1"/>
            <p:nvPr/>
          </p:nvSpPr>
          <p:spPr>
            <a:xfrm>
              <a:off x="4262" y="6293"/>
              <a:ext cx="447" cy="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FF9900"/>
                  </a:solidFill>
                </a:rPr>
                <a:t>2</a:t>
              </a:r>
              <a:endParaRPr lang="en-US" altLang="zh-CN" sz="3200" dirty="0">
                <a:solidFill>
                  <a:srgbClr val="FF9900"/>
                </a:solidFill>
              </a:endParaRPr>
            </a:p>
          </p:txBody>
        </p:sp>
        <p:sp>
          <p:nvSpPr>
            <p:cNvPr id="164" name="文本框 163"/>
            <p:cNvSpPr txBox="1"/>
            <p:nvPr/>
          </p:nvSpPr>
          <p:spPr>
            <a:xfrm>
              <a:off x="3557" y="6302"/>
              <a:ext cx="447" cy="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FFFF00"/>
                  </a:solidFill>
                </a:rPr>
                <a:t>3</a:t>
              </a:r>
              <a:endParaRPr lang="en-US" altLang="zh-CN" sz="3200" dirty="0">
                <a:solidFill>
                  <a:srgbClr val="FFFF00"/>
                </a:solidFill>
              </a:endParaRPr>
            </a:p>
          </p:txBody>
        </p:sp>
        <p:sp>
          <p:nvSpPr>
            <p:cNvPr id="165" name="文本框 164"/>
            <p:cNvSpPr txBox="1"/>
            <p:nvPr/>
          </p:nvSpPr>
          <p:spPr>
            <a:xfrm>
              <a:off x="3229" y="5645"/>
              <a:ext cx="447" cy="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00B050"/>
                  </a:solidFill>
                </a:rPr>
                <a:t>4</a:t>
              </a:r>
              <a:endParaRPr lang="en-US" altLang="zh-CN" sz="3200" dirty="0">
                <a:solidFill>
                  <a:srgbClr val="00B050"/>
                </a:solidFill>
              </a:endParaRPr>
            </a:p>
          </p:txBody>
        </p:sp>
        <p:sp>
          <p:nvSpPr>
            <p:cNvPr id="166" name="文本框 165"/>
            <p:cNvSpPr txBox="1"/>
            <p:nvPr/>
          </p:nvSpPr>
          <p:spPr>
            <a:xfrm>
              <a:off x="3647" y="5054"/>
              <a:ext cx="447" cy="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0070C0"/>
                  </a:solidFill>
                </a:rPr>
                <a:t>5</a:t>
              </a:r>
              <a:endParaRPr lang="en-US" altLang="zh-CN" sz="3200" dirty="0">
                <a:solidFill>
                  <a:srgbClr val="0070C0"/>
                </a:solidFill>
              </a:endParaRPr>
            </a:p>
          </p:txBody>
        </p:sp>
        <p:sp>
          <p:nvSpPr>
            <p:cNvPr id="167" name="文本框 166"/>
            <p:cNvSpPr txBox="1"/>
            <p:nvPr/>
          </p:nvSpPr>
          <p:spPr>
            <a:xfrm>
              <a:off x="4359" y="5056"/>
              <a:ext cx="447" cy="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7030A0"/>
                  </a:solidFill>
                </a:rPr>
                <a:t>6</a:t>
              </a:r>
              <a:endParaRPr lang="en-US" altLang="zh-CN" sz="3200" dirty="0">
                <a:solidFill>
                  <a:srgbClr val="7030A0"/>
                </a:solidFill>
              </a:endParaRPr>
            </a:p>
          </p:txBody>
        </p:sp>
      </p:grpSp>
      <p:pic>
        <p:nvPicPr>
          <p:cNvPr id="168" name="图片 16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30" y="1917065"/>
            <a:ext cx="2236470" cy="178625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文本框 1"/>
          <p:cNvSpPr txBox="1"/>
          <p:nvPr/>
        </p:nvSpPr>
        <p:spPr>
          <a:xfrm>
            <a:off x="265430" y="1268730"/>
            <a:ext cx="4650740" cy="460375"/>
          </a:xfrm>
          <a:prstGeom prst="rect">
            <a:avLst/>
          </a:prstGeom>
          <a:gradFill>
            <a:gsLst>
              <a:gs pos="50000">
                <a:srgbClr val="B9E5ED"/>
              </a:gs>
              <a:gs pos="0">
                <a:srgbClr val="CFECF1"/>
              </a:gs>
              <a:gs pos="100000">
                <a:srgbClr val="A3DDE8"/>
              </a:gs>
            </a:gsLst>
            <a:lin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/>
              <a:t>Label the electrode</a:t>
            </a:r>
            <a:endParaRPr lang="en-US" altLang="zh-CN" sz="2400" dirty="0"/>
          </a:p>
        </p:txBody>
      </p:sp>
      <p:sp>
        <p:nvSpPr>
          <p:cNvPr id="7" name="文本框 6"/>
          <p:cNvSpPr txBox="1"/>
          <p:nvPr/>
        </p:nvSpPr>
        <p:spPr>
          <a:xfrm>
            <a:off x="179705" y="3891280"/>
            <a:ext cx="482219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The test process diagram and electrode number</a:t>
            </a:r>
            <a:endPara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object 10"/>
          <p:cNvSpPr/>
          <p:nvPr/>
        </p:nvSpPr>
        <p:spPr>
          <a:xfrm>
            <a:off x="8186420" y="1268730"/>
            <a:ext cx="3303270" cy="26447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3"/>
          <p:cNvSpPr/>
          <p:nvPr/>
        </p:nvSpPr>
        <p:spPr>
          <a:xfrm>
            <a:off x="5083810" y="1268730"/>
            <a:ext cx="3093085" cy="26282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1"/>
          <p:cNvSpPr txBox="1"/>
          <p:nvPr/>
        </p:nvSpPr>
        <p:spPr>
          <a:xfrm>
            <a:off x="8906510" y="1510665"/>
            <a:ext cx="2345690" cy="29019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13335" rIns="0" bIns="0" rtlCol="0">
            <a:spAutoFit/>
          </a:bodyPr>
          <a:lstStyle/>
          <a:p>
            <a:pPr marL="12700" lvl="0" algn="ctr">
              <a:spcBef>
                <a:spcPts val="105"/>
              </a:spcBef>
              <a:buClrTx/>
              <a:buSzTx/>
              <a:buFontTx/>
            </a:pPr>
            <a:r>
              <a:rPr lang="en-US" sz="1800" b="1" spc="-5" dirty="0">
                <a:latin typeface="等线" panose="02010600030101010101" pitchFamily="2" charset="-122"/>
                <a:cs typeface="等线" panose="02010600030101010101" pitchFamily="2" charset="-122"/>
                <a:sym typeface="+mn-ea"/>
              </a:rPr>
              <a:t>White LED excitation</a:t>
            </a:r>
            <a:endParaRPr lang="en-US" sz="1800" b="1" spc="-5" dirty="0">
              <a:latin typeface="等线" panose="02010600030101010101" pitchFamily="2" charset="-122"/>
              <a:cs typeface="等线" panose="02010600030101010101" pitchFamily="2" charset="-122"/>
              <a:sym typeface="+mn-ea"/>
            </a:endParaRPr>
          </a:p>
        </p:txBody>
      </p:sp>
      <p:sp>
        <p:nvSpPr>
          <p:cNvPr id="17" name="object 11"/>
          <p:cNvSpPr txBox="1"/>
          <p:nvPr/>
        </p:nvSpPr>
        <p:spPr>
          <a:xfrm>
            <a:off x="5478780" y="2997200"/>
            <a:ext cx="2413000" cy="29019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13335" rIns="0" bIns="0" rtlCol="0">
            <a:spAutoFit/>
          </a:bodyPr>
          <a:lstStyle/>
          <a:p>
            <a:pPr marL="12700" lvl="0" algn="ctr">
              <a:spcBef>
                <a:spcPts val="105"/>
              </a:spcBef>
              <a:buClrTx/>
              <a:buSzTx/>
              <a:buFontTx/>
            </a:pPr>
            <a:r>
              <a:rPr lang="en-US" sz="1800" b="1" spc="-5" dirty="0">
                <a:latin typeface="等线" panose="02010600030101010101" pitchFamily="2" charset="-122"/>
                <a:cs typeface="等线" panose="02010600030101010101" pitchFamily="2" charset="-122"/>
                <a:sym typeface="+mn-ea"/>
              </a:rPr>
              <a:t>Protect from light</a:t>
            </a:r>
            <a:endParaRPr lang="en-US" sz="1800" b="1" spc="-5" dirty="0">
              <a:latin typeface="等线" panose="02010600030101010101" pitchFamily="2" charset="-122"/>
              <a:cs typeface="等线" panose="02010600030101010101" pitchFamily="2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78450" y="3913505"/>
            <a:ext cx="585724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I-V curve of the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3D SiC device under dark and light status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表格 14"/>
              <p:cNvGraphicFramePr>
                <a:graphicFrameLocks noGrp="1"/>
              </p:cNvGraphicFramePr>
              <p:nvPr>
                <p:custDataLst>
                  <p:tags r:id="rId4"/>
                </p:custDataLst>
              </p:nvPr>
            </p:nvGraphicFramePr>
            <p:xfrm>
              <a:off x="5851618" y="5229156"/>
              <a:ext cx="5400600" cy="1129792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350150"/>
                    <a:gridCol w="1350150"/>
                    <a:gridCol w="1350150"/>
                    <a:gridCol w="135015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</a:rPr>
                            <a:t>Voltage(V)</a:t>
                          </a:r>
                          <a:endParaRPr lang="zh-CN" altLang="en-US" b="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/>
                            <a:t>Current(</a:t>
                          </a:r>
                          <a:r>
                            <a:rPr lang="en-US" altLang="zh-CN" b="0" dirty="0" err="1"/>
                            <a:t>pA</a:t>
                          </a:r>
                          <a:r>
                            <a:rPr lang="en-US" altLang="zh-CN" b="0" dirty="0"/>
                            <a:t>)</a:t>
                          </a:r>
                          <a:endParaRPr lang="zh-CN" alt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𝐿𝑖𝑔ℎ𝑡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𝐷𝑎𝑟𝑘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b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Light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-100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139</a:t>
                          </a:r>
                          <a:endParaRPr lang="zh-CN" alt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32.55</a:t>
                          </a:r>
                          <a:endParaRPr lang="zh-CN" alt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Dark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-100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4.27</a:t>
                          </a:r>
                          <a:endParaRPr lang="zh-CN" altLang="en-US" dirty="0"/>
                        </a:p>
                      </a:txBody>
                      <a:tcPr/>
                    </a:tc>
                    <a:tc v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表格 14"/>
              <p:cNvGraphicFramePr>
                <a:graphicFrameLocks noGrp="1"/>
              </p:cNvGraphicFramePr>
              <p:nvPr>
                <p:custDataLst>
                  <p:tags r:id="rId5"/>
                </p:custDataLst>
              </p:nvPr>
            </p:nvGraphicFramePr>
            <p:xfrm>
              <a:off x="5851618" y="5229156"/>
              <a:ext cx="5400600" cy="1129792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350150"/>
                    <a:gridCol w="1350150"/>
                    <a:gridCol w="1350150"/>
                    <a:gridCol w="135015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</a:rPr>
                            <a:t>Voltage(V)</a:t>
                          </a:r>
                          <a:endParaRPr lang="zh-CN" altLang="en-US" b="0" dirty="0">
                            <a:solidFill>
                              <a:schemeClr val="tx1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/>
                            <a:t>Current(</a:t>
                          </a:r>
                          <a:r>
                            <a:rPr lang="en-US" altLang="zh-CN" b="0" dirty="0" err="1"/>
                            <a:t>pA</a:t>
                          </a:r>
                          <a:r>
                            <a:rPr lang="en-US" altLang="zh-CN" b="0" dirty="0"/>
                            <a:t>)</a:t>
                          </a:r>
                          <a:endParaRPr lang="zh-CN" alt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Light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-100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139</a:t>
                          </a:r>
                          <a:endParaRPr lang="zh-CN" alt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32.55</a:t>
                          </a:r>
                          <a:endParaRPr lang="zh-CN" altLang="en-US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Dark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-100</a:t>
                          </a:r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4.27</a:t>
                          </a:r>
                          <a:endParaRPr lang="zh-CN" altLang="en-US" dirty="0"/>
                        </a:p>
                      </a:txBody>
                      <a:tcPr/>
                    </a:tc>
                    <a:tc vMerge="1"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20" name="文本框 19"/>
          <p:cNvSpPr txBox="1"/>
          <p:nvPr/>
        </p:nvSpPr>
        <p:spPr>
          <a:xfrm>
            <a:off x="6586261" y="4797319"/>
            <a:ext cx="3931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Parameters extracted from the IV test</a:t>
            </a:r>
            <a:endParaRPr lang="zh-CN" altLang="en-US" sz="1600" b="1" dirty="0"/>
          </a:p>
        </p:txBody>
      </p:sp>
      <p:sp>
        <p:nvSpPr>
          <p:cNvPr id="21" name="虚尾箭头 20"/>
          <p:cNvSpPr/>
          <p:nvPr/>
        </p:nvSpPr>
        <p:spPr>
          <a:xfrm rot="5400000">
            <a:off x="8330565" y="4281805"/>
            <a:ext cx="575945" cy="515620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267335" y="5157470"/>
            <a:ext cx="4816475" cy="1106805"/>
          </a:xfrm>
          <a:prstGeom prst="rect">
            <a:avLst/>
          </a:prstGeom>
          <a:gradFill>
            <a:gsLst>
              <a:gs pos="19000">
                <a:srgbClr val="FFB9B9"/>
              </a:gs>
              <a:gs pos="64000">
                <a:srgbClr val="FF8F8E"/>
              </a:gs>
              <a:gs pos="44000">
                <a:srgbClr val="FE9E9F"/>
              </a:gs>
              <a:gs pos="84000">
                <a:srgbClr val="FF737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wrap="square" rtlCol="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l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2200" b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The device exhibits light response characteristic</a:t>
            </a:r>
            <a:r>
              <a:rPr lang="en-US" altLang="zh-CN" sz="2200" b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s</a:t>
            </a:r>
            <a:r>
              <a:rPr lang="zh-CN" altLang="en-US" sz="2200" b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, indicating that radiation detection is possible!</a:t>
            </a:r>
            <a:endParaRPr lang="zh-CN" altLang="en-US" sz="2200" b="1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25743" y="223972"/>
            <a:ext cx="237626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Prospect</a:t>
            </a:r>
            <a:endParaRPr sz="3200" b="1" u="sng" dirty="0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5475" y="1196975"/>
            <a:ext cx="1086802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400" dirty="0"/>
              <a:t> Study the damage caused by laser drilling.</a:t>
            </a:r>
            <a:endParaRPr lang="en-US" altLang="zh-CN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400" dirty="0"/>
              <a:t> Investigate the effect of contact type on device performance.</a:t>
            </a:r>
            <a:endParaRPr lang="en-US" altLang="zh-CN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400" dirty="0"/>
              <a:t> Making terminal protection structuure.</a:t>
            </a:r>
            <a:endParaRPr lang="en-US" altLang="zh-CN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400" dirty="0"/>
              <a:t> Package the device to improve the reliability of the device.</a:t>
            </a:r>
            <a:endParaRPr lang="en-US" altLang="zh-CN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400" dirty="0"/>
              <a:t> Study radiation detection performance.</a:t>
            </a:r>
            <a:endParaRPr lang="en-US" altLang="zh-CN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400" dirty="0"/>
              <a:t> Carry out multi-device integration research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9"/>
          <p:cNvGrpSpPr/>
          <p:nvPr/>
        </p:nvGrpSpPr>
        <p:grpSpPr>
          <a:xfrm>
            <a:off x="1527175" y="0"/>
            <a:ext cx="7761288" cy="5270500"/>
            <a:chOff x="0" y="0"/>
            <a:chExt cx="8298448" cy="5634524"/>
          </a:xfrm>
        </p:grpSpPr>
        <p:sp>
          <p:nvSpPr>
            <p:cNvPr id="4" name="任意多边形 3"/>
            <p:cNvSpPr/>
            <p:nvPr/>
          </p:nvSpPr>
          <p:spPr>
            <a:xfrm>
              <a:off x="0" y="0"/>
              <a:ext cx="8298448" cy="3859310"/>
            </a:xfrm>
            <a:custGeom>
              <a:avLst/>
              <a:gdLst>
                <a:gd name="connsiteX0" fmla="*/ 0 w 8298447"/>
                <a:gd name="connsiteY0" fmla="*/ 0 h 3859252"/>
                <a:gd name="connsiteX1" fmla="*/ 8298447 w 8298447"/>
                <a:gd name="connsiteY1" fmla="*/ 0 h 3859252"/>
                <a:gd name="connsiteX2" fmla="*/ 0 w 8298447"/>
                <a:gd name="connsiteY2" fmla="*/ 3859252 h 385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298447" h="3859252">
                  <a:moveTo>
                    <a:pt x="0" y="0"/>
                  </a:moveTo>
                  <a:lnTo>
                    <a:pt x="8298447" y="0"/>
                  </a:lnTo>
                  <a:lnTo>
                    <a:pt x="0" y="3859252"/>
                  </a:lnTo>
                  <a:close/>
                </a:path>
              </a:pathLst>
            </a:custGeom>
            <a:solidFill>
              <a:srgbClr val="1A55A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0" y="1578346"/>
              <a:ext cx="1563279" cy="4056178"/>
            </a:xfrm>
            <a:custGeom>
              <a:avLst/>
              <a:gdLst>
                <a:gd name="connsiteX0" fmla="*/ 0 w 1562582"/>
                <a:gd name="connsiteY0" fmla="*/ 0 h 4056574"/>
                <a:gd name="connsiteX1" fmla="*/ 1562582 w 1562582"/>
                <a:gd name="connsiteY1" fmla="*/ 65655 h 4056574"/>
                <a:gd name="connsiteX2" fmla="*/ 0 w 1562582"/>
                <a:gd name="connsiteY2" fmla="*/ 4056574 h 4056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2582" h="4056574">
                  <a:moveTo>
                    <a:pt x="0" y="0"/>
                  </a:moveTo>
                  <a:lnTo>
                    <a:pt x="1562582" y="65655"/>
                  </a:lnTo>
                  <a:lnTo>
                    <a:pt x="0" y="4056574"/>
                  </a:lnTo>
                  <a:close/>
                </a:path>
              </a:pathLst>
            </a:custGeom>
            <a:solidFill>
              <a:srgbClr val="1A55A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任意多边形 7"/>
          <p:cNvSpPr/>
          <p:nvPr/>
        </p:nvSpPr>
        <p:spPr>
          <a:xfrm>
            <a:off x="4318000" y="5129213"/>
            <a:ext cx="6353175" cy="1728788"/>
          </a:xfrm>
          <a:custGeom>
            <a:avLst/>
            <a:gdLst>
              <a:gd name="connsiteX0" fmla="*/ 5264985 w 5264985"/>
              <a:gd name="connsiteY0" fmla="*/ 0 h 1433010"/>
              <a:gd name="connsiteX1" fmla="*/ 5264985 w 5264985"/>
              <a:gd name="connsiteY1" fmla="*/ 1433010 h 1433010"/>
              <a:gd name="connsiteX2" fmla="*/ 0 w 5264985"/>
              <a:gd name="connsiteY2" fmla="*/ 1433010 h 143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64985" h="1433010">
                <a:moveTo>
                  <a:pt x="5264985" y="0"/>
                </a:moveTo>
                <a:lnTo>
                  <a:pt x="5264985" y="1433010"/>
                </a:lnTo>
                <a:lnTo>
                  <a:pt x="0" y="1433010"/>
                </a:lnTo>
                <a:close/>
              </a:path>
            </a:pathLst>
          </a:custGeom>
          <a:solidFill>
            <a:srgbClr val="1A55A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902700" y="6376988"/>
            <a:ext cx="1766888" cy="481013"/>
          </a:xfrm>
          <a:custGeom>
            <a:avLst/>
            <a:gdLst>
              <a:gd name="connsiteX0" fmla="*/ 5264985 w 5264985"/>
              <a:gd name="connsiteY0" fmla="*/ 0 h 1433010"/>
              <a:gd name="connsiteX1" fmla="*/ 5264985 w 5264985"/>
              <a:gd name="connsiteY1" fmla="*/ 1433010 h 1433010"/>
              <a:gd name="connsiteX2" fmla="*/ 0 w 5264985"/>
              <a:gd name="connsiteY2" fmla="*/ 1433010 h 143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64985" h="1433010">
                <a:moveTo>
                  <a:pt x="5264985" y="0"/>
                </a:moveTo>
                <a:lnTo>
                  <a:pt x="5264985" y="1433010"/>
                </a:lnTo>
                <a:lnTo>
                  <a:pt x="0" y="14330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4"/>
          <p:cNvSpPr txBox="1"/>
          <p:nvPr/>
        </p:nvSpPr>
        <p:spPr>
          <a:xfrm>
            <a:off x="2825750" y="3244850"/>
            <a:ext cx="8435975" cy="9220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None/>
            </a:pPr>
            <a:r>
              <a:rPr lang="en-US" altLang="zh-CN" sz="5400">
                <a:solidFill>
                  <a:srgbClr val="1A55A1"/>
                </a:solidFill>
                <a:latin typeface="腾祥澜黑简" pitchFamily="2" charset="-122"/>
                <a:ea typeface="腾祥澜黑简" pitchFamily="2" charset="-122"/>
              </a:rPr>
              <a:t>Thanks</a:t>
            </a:r>
            <a:r>
              <a:rPr lang="zh-CN" altLang="en-US" sz="5400">
                <a:solidFill>
                  <a:srgbClr val="1A55A1"/>
                </a:solidFill>
                <a:latin typeface="腾祥澜黑简" pitchFamily="2" charset="-122"/>
                <a:ea typeface="腾祥澜黑简" pitchFamily="2" charset="-122"/>
              </a:rPr>
              <a:t>！</a:t>
            </a:r>
            <a:endParaRPr lang="zh-CN" altLang="en-US" sz="5400">
              <a:solidFill>
                <a:srgbClr val="1A55A1"/>
              </a:solidFill>
              <a:latin typeface="腾祥澜黑简" pitchFamily="2" charset="-122"/>
              <a:ea typeface="腾祥澜黑简" pitchFamily="2" charset="-122"/>
            </a:endParaRPr>
          </a:p>
        </p:txBody>
      </p:sp>
      <p:pic>
        <p:nvPicPr>
          <p:cNvPr id="40965" name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4888" y="0"/>
            <a:ext cx="1031875" cy="1031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6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8" name="矩形 77"/>
          <p:cNvSpPr/>
          <p:nvPr/>
        </p:nvSpPr>
        <p:spPr>
          <a:xfrm>
            <a:off x="5090160" y="814705"/>
            <a:ext cx="149288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4E4B49"/>
                </a:solidFill>
                <a:latin typeface="+mn-lt"/>
                <a:ea typeface="+mn-ea"/>
                <a:cs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4E4B49"/>
                </a:solidFill>
                <a:latin typeface="+mn-lt"/>
                <a:ea typeface="仿宋_GB2312" pitchFamily="49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zh-CN" sz="3200" b="1">
                <a:solidFill>
                  <a:srgbClr val="2020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Outline</a:t>
            </a:r>
            <a:endParaRPr lang="en-US" altLang="zh-CN" sz="3200" b="1">
              <a:solidFill>
                <a:srgbClr val="20202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423160" y="1176655"/>
            <a:ext cx="2520000" cy="69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直接连接符 10"/>
          <p:cNvCxnSpPr/>
          <p:nvPr/>
        </p:nvCxnSpPr>
        <p:spPr>
          <a:xfrm>
            <a:off x="6711950" y="1177290"/>
            <a:ext cx="2520000" cy="69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文本框 11"/>
          <p:cNvSpPr txBox="1"/>
          <p:nvPr/>
        </p:nvSpPr>
        <p:spPr>
          <a:xfrm>
            <a:off x="3289935" y="1628775"/>
            <a:ext cx="4015740" cy="3046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en-US" altLang="zh-CN" sz="2400" dirty="0"/>
              <a:t>Motivation </a:t>
            </a:r>
            <a:endParaRPr lang="en-US" altLang="zh-CN" sz="2400" dirty="0"/>
          </a:p>
          <a:p>
            <a:pPr marL="342900" indent="-342900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en-US" altLang="zh-CN" sz="2400" dirty="0"/>
              <a:t>2D </a:t>
            </a:r>
            <a:r>
              <a:rPr lang="en-US" altLang="zh-CN" sz="2400" dirty="0" err="1"/>
              <a:t>GaN</a:t>
            </a:r>
            <a:r>
              <a:rPr lang="en-US" altLang="zh-CN" sz="2400" dirty="0"/>
              <a:t> </a:t>
            </a:r>
            <a:r>
              <a:rPr lang="en-US" altLang="zh-CN" sz="2400" dirty="0" err="1"/>
              <a:t>partical</a:t>
            </a:r>
            <a:r>
              <a:rPr lang="en-US" altLang="zh-CN" sz="2400" dirty="0"/>
              <a:t> detector</a:t>
            </a:r>
            <a:endParaRPr lang="en-US" altLang="zh-CN" sz="2400" dirty="0"/>
          </a:p>
          <a:p>
            <a:pPr marL="342900" indent="-342900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en-US" altLang="zh-CN" sz="2400" dirty="0"/>
              <a:t>3D </a:t>
            </a:r>
            <a:r>
              <a:rPr lang="en-US" altLang="zh-CN" sz="2400" dirty="0" err="1"/>
              <a:t>SiC</a:t>
            </a:r>
            <a:r>
              <a:rPr lang="en-US" altLang="zh-CN" sz="2400" dirty="0"/>
              <a:t>  radiation detector</a:t>
            </a:r>
            <a:endParaRPr lang="en-US" altLang="zh-CN" sz="2400" dirty="0"/>
          </a:p>
          <a:p>
            <a:pPr marL="342900" indent="-342900">
              <a:lnSpc>
                <a:spcPct val="200000"/>
              </a:lnSpc>
              <a:buFont typeface="Wingdings" panose="05000000000000000000" charset="0"/>
              <a:buChar char="Ø"/>
            </a:pPr>
            <a:r>
              <a:rPr lang="en-US" altLang="zh-CN" sz="2400" dirty="0"/>
              <a:t>Prospect</a:t>
            </a:r>
            <a:endParaRPr lang="en-US" altLang="zh-CN" sz="2400" dirty="0"/>
          </a:p>
        </p:txBody>
      </p:sp>
    </p:spTree>
  </p:cSld>
  <p:clrMapOvr>
    <a:masterClrMapping/>
  </p:clrMapOvr>
  <p:transition advTm="5687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81965" y="104140"/>
            <a:ext cx="93275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  <a:sym typeface="+mn-ea"/>
              </a:rPr>
              <a:t>Advantages of semiconductor radiation detectors</a:t>
            </a:r>
            <a:endParaRPr lang="zh-CN" altLang="en-US" sz="3200" b="1" u="sng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  <a:sym typeface="+mn-ea"/>
            </a:endParaRPr>
          </a:p>
        </p:txBody>
      </p:sp>
      <p:grpSp>
        <p:nvGrpSpPr>
          <p:cNvPr id="11" name="Group 7"/>
          <p:cNvGrpSpPr/>
          <p:nvPr/>
        </p:nvGrpSpPr>
        <p:grpSpPr bwMode="auto">
          <a:xfrm>
            <a:off x="5485131" y="1413196"/>
            <a:ext cx="2662238" cy="1125538"/>
            <a:chOff x="58" y="1728"/>
            <a:chExt cx="1677" cy="709"/>
          </a:xfrm>
        </p:grpSpPr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58" y="1728"/>
              <a:ext cx="1654" cy="4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Gas detector</a:t>
              </a:r>
              <a:endPara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 algn="ctr">
                <a:defRPr/>
              </a:pPr>
              <a:r>
                <a:rPr lang="en-US" altLang="zh-CN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w~30eV</a:t>
              </a:r>
              <a:endPara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12660" name="Text Box 10"/>
            <p:cNvSpPr txBox="1">
              <a:spLocks noChangeArrowheads="1"/>
            </p:cNvSpPr>
            <p:nvPr/>
          </p:nvSpPr>
          <p:spPr bwMode="auto">
            <a:xfrm>
              <a:off x="81" y="2225"/>
              <a:ext cx="1654" cy="21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accent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solidFill>
                    <a:srgbClr val="0000FF"/>
                  </a:solidFill>
                  <a:sym typeface="+mn-ea"/>
                </a:rPr>
                <a:t>Fano factor</a:t>
              </a:r>
              <a:r>
                <a:rPr lang="en-US" altLang="zh-CN" sz="1600" b="1" dirty="0">
                  <a:solidFill>
                    <a:srgbClr val="0000FF"/>
                  </a:solidFill>
                  <a:sym typeface="+mn-ea"/>
                </a:rPr>
                <a:t> (</a:t>
              </a:r>
              <a:r>
                <a:rPr lang="en-US" altLang="zh-CN" sz="1600" b="1" dirty="0">
                  <a:solidFill>
                    <a:srgbClr val="0000FF"/>
                  </a:solidFill>
                </a:rPr>
                <a:t>0.2~0.5)</a:t>
              </a:r>
              <a:endParaRPr lang="en-US" altLang="zh-CN" sz="16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6" name="Group 11"/>
          <p:cNvGrpSpPr/>
          <p:nvPr/>
        </p:nvGrpSpPr>
        <p:grpSpPr bwMode="auto">
          <a:xfrm>
            <a:off x="5521643" y="3075308"/>
            <a:ext cx="2625725" cy="1177925"/>
            <a:chOff x="3786" y="1777"/>
            <a:chExt cx="1654" cy="742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3786" y="1777"/>
              <a:ext cx="1654" cy="4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Scintillator detector</a:t>
              </a:r>
              <a:endPara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 algn="ctr">
                <a:defRPr/>
              </a:pPr>
              <a:r>
                <a:rPr lang="en-US" altLang="zh-CN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w~300eV</a:t>
              </a:r>
              <a:endPara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12658" name="Text Box 14"/>
            <p:cNvSpPr txBox="1">
              <a:spLocks noChangeArrowheads="1"/>
            </p:cNvSpPr>
            <p:nvPr/>
          </p:nvSpPr>
          <p:spPr bwMode="auto">
            <a:xfrm>
              <a:off x="3786" y="2307"/>
              <a:ext cx="1654" cy="21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accent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solidFill>
                    <a:srgbClr val="0000FF"/>
                  </a:solidFill>
                  <a:sym typeface="+mn-ea"/>
                </a:rPr>
                <a:t>Fano factor</a:t>
              </a:r>
              <a:r>
                <a:rPr lang="en-US" altLang="zh-CN" sz="1600" b="1" dirty="0">
                  <a:solidFill>
                    <a:srgbClr val="0000FF"/>
                  </a:solidFill>
                  <a:sym typeface="+mn-ea"/>
                </a:rPr>
                <a:t> (~1)</a:t>
              </a:r>
              <a:endParaRPr lang="en-US" altLang="zh-CN" sz="16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" name="Group 15"/>
          <p:cNvGrpSpPr/>
          <p:nvPr/>
        </p:nvGrpSpPr>
        <p:grpSpPr bwMode="auto">
          <a:xfrm>
            <a:off x="1720215" y="1080135"/>
            <a:ext cx="3218815" cy="1443355"/>
            <a:chOff x="1248" y="3437"/>
            <a:chExt cx="1936" cy="909"/>
          </a:xfrm>
        </p:grpSpPr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>
              <a:off x="1248" y="3437"/>
              <a:ext cx="1936" cy="63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Narrow band gap</a:t>
              </a:r>
              <a:endPara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 algn="ctr">
                <a:defRPr/>
              </a:pPr>
              <a:r>
                <a:rPr lang="zh-CN" altLang="en-US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semiconductor detector</a:t>
              </a:r>
              <a:endPara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 algn="ctr">
                <a:defRPr/>
              </a:pPr>
              <a:r>
                <a:rPr lang="en-US" altLang="zh-CN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w~3eV</a:t>
              </a:r>
              <a:endPara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12656" name="Text Box 18"/>
            <p:cNvSpPr txBox="1">
              <a:spLocks noChangeArrowheads="1"/>
            </p:cNvSpPr>
            <p:nvPr/>
          </p:nvSpPr>
          <p:spPr bwMode="auto">
            <a:xfrm>
              <a:off x="1443" y="4134"/>
              <a:ext cx="1570" cy="21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accent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solidFill>
                    <a:srgbClr val="0000FF"/>
                  </a:solidFill>
                </a:rPr>
                <a:t>Fano factor</a:t>
              </a:r>
              <a:r>
                <a:rPr lang="en-US" altLang="zh-CN" sz="1600" b="1" dirty="0">
                  <a:solidFill>
                    <a:srgbClr val="0000FF"/>
                  </a:solidFill>
                </a:rPr>
                <a:t> (~0.1)</a:t>
              </a:r>
              <a:endParaRPr lang="en-US" altLang="zh-CN" sz="16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4743004" y="2419434"/>
            <a:ext cx="778053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4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VS</a:t>
            </a:r>
            <a:endParaRPr lang="zh-CN" altLang="en-US" sz="4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1719580" y="2722880"/>
            <a:ext cx="3167380" cy="3107690"/>
          </a:xfrm>
          <a:prstGeom prst="rect">
            <a:avLst/>
          </a:prstGeom>
          <a:noFill/>
          <a:ln w="9525">
            <a:solidFill>
              <a:srgbClr val="66FF33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5125" indent="-3651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361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10000"/>
              </a:spcBef>
              <a:buClr>
                <a:srgbClr val="00CC00"/>
              </a:buClr>
              <a:buFont typeface="Wingdings" panose="05000000000000000000" pitchFamily="2" charset="2"/>
              <a:buChar char="ü"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Energy resolution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00000"/>
              </a:lnSpc>
              <a:spcBef>
                <a:spcPct val="10000"/>
              </a:spcBef>
              <a:buClr>
                <a:srgbClr val="00CC00"/>
              </a:buClr>
              <a:buFont typeface="Wingdings" panose="05000000000000000000" pitchFamily="2" charset="2"/>
              <a:buChar char="ü"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Detection efficiency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00000"/>
              </a:lnSpc>
              <a:spcBef>
                <a:spcPct val="10000"/>
              </a:spcBef>
              <a:buClr>
                <a:srgbClr val="00CC00"/>
              </a:buClr>
              <a:buFont typeface="Wingdings" panose="05000000000000000000" pitchFamily="2" charset="2"/>
              <a:buChar char="ü"/>
            </a:pPr>
            <a:r>
              <a:rPr lang="en-US" altLang="zh-CN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</a:t>
            </a: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ulse rise time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00000"/>
              </a:lnSpc>
              <a:spcBef>
                <a:spcPct val="10000"/>
              </a:spcBef>
              <a:buClr>
                <a:srgbClr val="00CC00"/>
              </a:buClr>
              <a:buFont typeface="Wingdings" panose="05000000000000000000" pitchFamily="2" charset="2"/>
              <a:buChar char="ü"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Energy linear range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00000"/>
              </a:lnSpc>
              <a:spcBef>
                <a:spcPct val="10000"/>
              </a:spcBef>
              <a:buClr>
                <a:srgbClr val="00CC00"/>
              </a:buClr>
              <a:buFont typeface="Wingdings" panose="05000000000000000000" pitchFamily="2" charset="2"/>
              <a:buChar char="ü"/>
            </a:pPr>
            <a:r>
              <a:rPr lang="en-US" altLang="zh-CN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</a:t>
            </a: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ntegrated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1">
              <a:lnSpc>
                <a:spcPct val="100000"/>
              </a:lnSpc>
              <a:spcBef>
                <a:spcPct val="10000"/>
              </a:spcBef>
              <a:buClr>
                <a:srgbClr val="FF3300"/>
              </a:buClr>
              <a:buFont typeface="Wingdings" panose="05000000000000000000" pitchFamily="2" charset="2"/>
              <a:buChar char="û"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Small size 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1">
              <a:lnSpc>
                <a:spcPct val="100000"/>
              </a:lnSpc>
              <a:spcBef>
                <a:spcPct val="10000"/>
              </a:spcBef>
              <a:buClr>
                <a:srgbClr val="FF3300"/>
              </a:buClr>
              <a:buFont typeface="Wingdings" panose="05000000000000000000" pitchFamily="2" charset="2"/>
              <a:buChar char="û"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Radiation damage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1">
              <a:lnSpc>
                <a:spcPct val="100000"/>
              </a:lnSpc>
              <a:spcBef>
                <a:spcPct val="10000"/>
              </a:spcBef>
              <a:buClr>
                <a:srgbClr val="FF3300"/>
              </a:buClr>
              <a:buFont typeface="Wingdings" panose="05000000000000000000" pitchFamily="2" charset="2"/>
              <a:buChar char="û"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High temperature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1">
              <a:lnSpc>
                <a:spcPct val="100000"/>
              </a:lnSpc>
              <a:spcBef>
                <a:spcPct val="10000"/>
              </a:spcBef>
              <a:buClr>
                <a:srgbClr val="FF3300"/>
              </a:buClr>
              <a:buFont typeface="Wingdings" panose="05000000000000000000" pitchFamily="2" charset="2"/>
              <a:buChar char="û"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Protect from light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>
          <a:xfrm>
            <a:off x="8269605" y="1423670"/>
            <a:ext cx="3319145" cy="1116965"/>
          </a:xfrm>
          <a:prstGeom prst="rect">
            <a:avLst/>
          </a:prstGeom>
          <a:ln>
            <a:solidFill>
              <a:srgbClr val="66FF33"/>
            </a:solidFill>
            <a:miter lim="800000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430" lvl="1" defTabSz="914400">
              <a:buClr>
                <a:srgbClr val="00CC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+mn-ea"/>
              </a:rPr>
              <a:t>Energy resolution</a:t>
            </a:r>
            <a:endParaRPr lang="zh-CN" altLang="en-US" sz="2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仿宋" panose="02010600040101010101" pitchFamily="2" charset="-122"/>
            </a:endParaRPr>
          </a:p>
          <a:p>
            <a:pPr marL="265430" lvl="1" defTabSz="914400">
              <a:buClr>
                <a:srgbClr val="FF3300"/>
              </a:buClr>
              <a:buFont typeface="Wingdings" panose="05000000000000000000" pitchFamily="2" charset="2"/>
              <a:buChar char="û"/>
              <a:defRPr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+mn-ea"/>
              </a:rPr>
              <a:t>Detection efficiency</a:t>
            </a:r>
            <a:endParaRPr lang="zh-CN" altLang="en-US" sz="2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仿宋" panose="02010600040101010101" pitchFamily="2" charset="-122"/>
            </a:endParaRP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8232140" y="3075305"/>
            <a:ext cx="3356610" cy="1203325"/>
          </a:xfrm>
          <a:prstGeom prst="rect">
            <a:avLst/>
          </a:prstGeom>
          <a:noFill/>
          <a:ln w="9525">
            <a:solidFill>
              <a:srgbClr val="66FF33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58775" lvl="1" indent="-358775">
              <a:buClr>
                <a:srgbClr val="00CC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+mn-ea"/>
              </a:rPr>
              <a:t>Detection efficiency</a:t>
            </a:r>
            <a:endParaRPr lang="zh-CN" altLang="en-US" sz="2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仿宋" panose="02010600040101010101" pitchFamily="2" charset="-122"/>
            </a:endParaRPr>
          </a:p>
          <a:p>
            <a:pPr marL="358775" lvl="2" indent="-358775">
              <a:buClr>
                <a:srgbClr val="FF3300"/>
              </a:buClr>
              <a:buFont typeface="Wingdings" panose="05000000000000000000" pitchFamily="2" charset="2"/>
              <a:buChar char="û"/>
              <a:defRPr/>
            </a:pPr>
            <a:r>
              <a:rPr lang="zh-CN" altLang="en-US" sz="2000" b="1">
                <a:solidFill>
                  <a:srgbClr val="0000FF"/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+mn-ea"/>
              </a:rPr>
              <a:t>Energy resolution</a:t>
            </a:r>
            <a:endParaRPr lang="zh-CN" altLang="en-US" sz="2000" b="1">
              <a:solidFill>
                <a:srgbClr val="0000FF"/>
              </a:solidFill>
              <a:latin typeface="华文仿宋" panose="02010600040101010101" pitchFamily="2" charset="-122"/>
              <a:ea typeface="华文仿宋" panose="02010600040101010101" pitchFamily="2" charset="-122"/>
              <a:sym typeface="+mn-ea"/>
            </a:endParaRPr>
          </a:p>
          <a:p>
            <a:pPr marL="358775" lvl="2" indent="-358775">
              <a:buClr>
                <a:srgbClr val="FF3300"/>
              </a:buClr>
              <a:buFont typeface="Wingdings" panose="05000000000000000000" pitchFamily="2" charset="2"/>
              <a:buChar char="û"/>
              <a:defRPr/>
            </a:pPr>
            <a:r>
              <a:rPr lang="zh-CN" alt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仿宋" panose="02010600040101010101" pitchFamily="2" charset="-122"/>
              </a:rPr>
              <a:t>Carrier collection</a:t>
            </a:r>
            <a:endParaRPr lang="zh-CN" altLang="en-US" sz="20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仿宋" panose="02010600040101010101" pitchFamily="2" charset="-122"/>
            </a:endParaRPr>
          </a:p>
        </p:txBody>
      </p:sp>
      <p:sp>
        <p:nvSpPr>
          <p:cNvPr id="112652" name="矩形 27"/>
          <p:cNvSpPr>
            <a:spLocks noChangeArrowheads="1"/>
          </p:cNvSpPr>
          <p:nvPr/>
        </p:nvSpPr>
        <p:spPr bwMode="auto">
          <a:xfrm>
            <a:off x="5485130" y="4940935"/>
            <a:ext cx="6141720" cy="829945"/>
          </a:xfrm>
          <a:prstGeom prst="rect">
            <a:avLst/>
          </a:prstGeom>
          <a:gradFill>
            <a:gsLst>
              <a:gs pos="19000">
                <a:srgbClr val="FFB9B9"/>
              </a:gs>
              <a:gs pos="64000">
                <a:srgbClr val="FF8F8E"/>
              </a:gs>
              <a:gs pos="44000">
                <a:srgbClr val="FE9E9F"/>
              </a:gs>
              <a:gs pos="84000">
                <a:srgbClr val="FF737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Wide bandgap semiconductor</a:t>
            </a:r>
            <a:r>
              <a:rPr lang="en-US" altLang="zh-CN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based detector</a:t>
            </a:r>
            <a:endParaRPr lang="zh-CN" alt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</a:t>
            </a:r>
            <a:r>
              <a:rPr lang="en-US" altLang="zh-CN" sz="2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 the demand</a:t>
            </a:r>
            <a:endParaRPr lang="zh-CN" altLang="en-US" sz="2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06" name="右大括号 98305"/>
          <p:cNvSpPr/>
          <p:nvPr/>
        </p:nvSpPr>
        <p:spPr>
          <a:xfrm>
            <a:off x="4996815" y="4846955"/>
            <a:ext cx="243205" cy="871855"/>
          </a:xfrm>
          <a:prstGeom prst="rightBrace">
            <a:avLst>
              <a:gd name="adj1" fmla="val 43438"/>
              <a:gd name="adj2" fmla="val 5000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8" name="TextBox 145"/>
          <p:cNvSpPr txBox="1"/>
          <p:nvPr/>
        </p:nvSpPr>
        <p:spPr>
          <a:xfrm>
            <a:off x="841797" y="871538"/>
            <a:ext cx="10949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 dirty="0"/>
              <a:t>Table 1: </a:t>
            </a:r>
            <a:r>
              <a:rPr lang="zh-CN" altLang="en-US" sz="2800" b="1" dirty="0"/>
              <a:t>Basic physical parameters of semiconductor materials</a:t>
            </a:r>
            <a:endParaRPr lang="zh-CN" altLang="en-US" sz="2800" b="1" dirty="0"/>
          </a:p>
        </p:txBody>
      </p:sp>
      <p:pic>
        <p:nvPicPr>
          <p:cNvPr id="3" name="Picture 2" descr="Table&#10;&#10;Description automatically generated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5"/>
          <a:stretch>
            <a:fillRect/>
          </a:stretch>
        </p:blipFill>
        <p:spPr>
          <a:xfrm>
            <a:off x="861060" y="1899389"/>
            <a:ext cx="9958070" cy="235066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21" name="图片 2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3810" y="3429000"/>
            <a:ext cx="8625205" cy="3124200"/>
          </a:xfrm>
          <a:prstGeom prst="rect">
            <a:avLst/>
          </a:prstGeom>
        </p:spPr>
      </p:pic>
      <p:sp>
        <p:nvSpPr>
          <p:cNvPr id="225" name="TextBox 90"/>
          <p:cNvSpPr txBox="1"/>
          <p:nvPr/>
        </p:nvSpPr>
        <p:spPr>
          <a:xfrm>
            <a:off x="481837" y="2853220"/>
            <a:ext cx="62852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800" b="1" dirty="0">
                <a:sym typeface="Symbol" panose="05050102010706020507" pitchFamily="18" charset="2"/>
              </a:rPr>
              <a:t>Main research units of GaN-based  particle detectors</a:t>
            </a:r>
            <a:r>
              <a:rPr lang="zh-CN" altLang="en-US" sz="1800" b="1" dirty="0"/>
              <a:t>：</a:t>
            </a:r>
            <a:endParaRPr lang="zh-CN" altLang="en-US" sz="1800" b="1" dirty="0"/>
          </a:p>
        </p:txBody>
      </p:sp>
      <p:sp>
        <p:nvSpPr>
          <p:cNvPr id="229" name="TextBox 40"/>
          <p:cNvSpPr txBox="1"/>
          <p:nvPr/>
        </p:nvSpPr>
        <p:spPr>
          <a:xfrm>
            <a:off x="481965" y="127773"/>
            <a:ext cx="10852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Motivation for the development of 2D</a:t>
            </a:r>
            <a:r>
              <a:rPr lang="en-US" altLang="zh-CN" sz="28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(planer)</a:t>
            </a:r>
            <a:r>
              <a:rPr lang="zh-CN" altLang="en-US" sz="28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 GaN radiation detector</a:t>
            </a:r>
            <a:endParaRPr lang="zh-CN" altLang="en-US" sz="2800" b="1" u="sng" dirty="0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4355" y="765175"/>
            <a:ext cx="1063625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/>
              <a:t>1. The </a:t>
            </a:r>
            <a:r>
              <a:rPr lang="zh-CN" altLang="en-US" sz="2000"/>
              <a:t>band gap</a:t>
            </a:r>
            <a:r>
              <a:rPr lang="en-US" altLang="zh-CN" sz="2000"/>
              <a:t> of GaN is 3.4 eV</a:t>
            </a:r>
            <a:r>
              <a:rPr lang="zh-CN" altLang="en-US" sz="2000"/>
              <a:t>, </a:t>
            </a:r>
            <a:r>
              <a:rPr lang="en-US" altLang="zh-CN" sz="2000"/>
              <a:t>suggesting </a:t>
            </a:r>
            <a:r>
              <a:rPr lang="zh-CN" altLang="en-US" sz="2000"/>
              <a:t>excellent high temperature resistance</a:t>
            </a:r>
            <a:endParaRPr lang="zh-CN" altLang="en-US" sz="2000"/>
          </a:p>
          <a:p>
            <a:pPr>
              <a:lnSpc>
                <a:spcPct val="150000"/>
              </a:lnSpc>
            </a:pPr>
            <a:r>
              <a:rPr lang="en-US" altLang="zh-CN" sz="2000"/>
              <a:t>2. </a:t>
            </a:r>
            <a:r>
              <a:rPr lang="zh-CN" altLang="en-US" sz="2000"/>
              <a:t>High breakdown field strength, </a:t>
            </a:r>
            <a:r>
              <a:rPr lang="en-US" altLang="zh-CN" sz="2000"/>
              <a:t>suggesting </a:t>
            </a:r>
            <a:r>
              <a:rPr lang="zh-CN" altLang="en-US" sz="2000"/>
              <a:t>better carrier collection efficiency</a:t>
            </a:r>
            <a:endParaRPr lang="zh-CN" altLang="en-US" sz="2000"/>
          </a:p>
          <a:p>
            <a:pPr>
              <a:lnSpc>
                <a:spcPct val="150000"/>
              </a:lnSpc>
            </a:pPr>
            <a:r>
              <a:rPr lang="en-US" altLang="zh-CN" sz="2000"/>
              <a:t>3. </a:t>
            </a:r>
            <a:r>
              <a:rPr lang="zh-CN" altLang="en-US" sz="2000"/>
              <a:t>Mature process technology, </a:t>
            </a:r>
            <a:r>
              <a:rPr lang="en-US" altLang="zh-CN" sz="2000"/>
              <a:t>suggesting</a:t>
            </a:r>
            <a:r>
              <a:rPr lang="zh-CN" altLang="en-US" sz="2000"/>
              <a:t> large-scale integration</a:t>
            </a:r>
            <a:endParaRPr lang="zh-CN" altLang="en-US" sz="2000"/>
          </a:p>
          <a:p>
            <a:pPr>
              <a:lnSpc>
                <a:spcPct val="150000"/>
              </a:lnSpc>
            </a:pPr>
            <a:r>
              <a:rPr lang="en-US" altLang="zh-CN" sz="2000"/>
              <a:t>4. </a:t>
            </a:r>
            <a:r>
              <a:rPr lang="zh-CN" altLang="en-US" sz="2000"/>
              <a:t>Industrialized epitaxial growth, </a:t>
            </a:r>
            <a:r>
              <a:rPr lang="en-US" altLang="zh-CN" sz="2000"/>
              <a:t>suggesting </a:t>
            </a:r>
            <a:r>
              <a:rPr lang="zh-CN" altLang="en-US" sz="2000"/>
              <a:t>low device cost</a:t>
            </a:r>
            <a:endParaRPr lang="zh-CN" altLang="en-US" sz="2000"/>
          </a:p>
        </p:txBody>
      </p:sp>
      <p:sp>
        <p:nvSpPr>
          <p:cNvPr id="3" name="文本框 2"/>
          <p:cNvSpPr txBox="1"/>
          <p:nvPr/>
        </p:nvSpPr>
        <p:spPr>
          <a:xfrm>
            <a:off x="7898765" y="2204720"/>
            <a:ext cx="3655060" cy="922020"/>
          </a:xfrm>
          <a:prstGeom prst="rect">
            <a:avLst/>
          </a:prstGeom>
          <a:gradFill>
            <a:gsLst>
              <a:gs pos="3896">
                <a:srgbClr val="F2E6CD"/>
              </a:gs>
              <a:gs pos="97000">
                <a:srgbClr val="E3B84B"/>
              </a:gs>
            </a:gsLst>
            <a:lin scaled="1"/>
          </a:gradFill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chemeClr val="accent2">
                    <a:lumMod val="75000"/>
                  </a:schemeClr>
                </a:solidFill>
              </a:rPr>
              <a:t>High temperature resistance </a:t>
            </a:r>
            <a:endParaRPr lang="zh-CN" altLang="en-US" b="1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b="1">
                <a:solidFill>
                  <a:schemeClr val="accent2">
                    <a:lumMod val="75000"/>
                  </a:schemeClr>
                </a:solidFill>
              </a:rPr>
              <a:t>and radiation resistance</a:t>
            </a:r>
            <a:r>
              <a:rPr lang="en-US" altLang="zh-CN" b="1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altLang="zh-CN" b="1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273" y="1355348"/>
            <a:ext cx="2002582" cy="150782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68" y="1370288"/>
            <a:ext cx="1968269" cy="15078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855" y="1372235"/>
            <a:ext cx="2064385" cy="1026795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553720" y="127773"/>
            <a:ext cx="613473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GaN</a:t>
            </a:r>
            <a:r>
              <a:rPr lang="en-US" altLang="zh-CN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 </a:t>
            </a:r>
            <a:r>
              <a:rPr sz="3200" b="1" u="sng">
                <a:latin typeface="Symbol" panose="05050102010706020507" charset="0"/>
                <a:cs typeface="Symbol" panose="05050102010706020507" charset="0"/>
              </a:rPr>
              <a:t> </a:t>
            </a:r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particle detector structure:</a:t>
            </a:r>
            <a:endParaRPr sz="3200" b="1"/>
          </a:p>
        </p:txBody>
      </p:sp>
      <p:sp>
        <p:nvSpPr>
          <p:cNvPr id="47" name="TextBox 46"/>
          <p:cNvSpPr txBox="1"/>
          <p:nvPr/>
        </p:nvSpPr>
        <p:spPr>
          <a:xfrm>
            <a:off x="246038" y="949006"/>
            <a:ext cx="3628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ym typeface="Symbol" panose="05050102010706020507" pitchFamily="18" charset="2"/>
              </a:rPr>
              <a:t>(a) Double-Schottky  contact structure</a:t>
            </a:r>
            <a:r>
              <a:rPr lang="zh-CN" altLang="en-US" sz="1600" b="1" dirty="0"/>
              <a:t>：</a:t>
            </a:r>
            <a:endParaRPr lang="zh-CN" altLang="en-US" sz="16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827743" y="952930"/>
            <a:ext cx="463359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b="1" dirty="0">
                <a:sym typeface="Symbol" panose="05050102010706020507" pitchFamily="18" charset="2"/>
              </a:rPr>
              <a:t>(b) Sandwich Structure (</a:t>
            </a:r>
            <a:r>
              <a:rPr lang="zh-CN" altLang="en-US" sz="1600" b="1" dirty="0">
                <a:sym typeface="Symbol" panose="05050102010706020507" pitchFamily="18" charset="2"/>
              </a:rPr>
              <a:t> </a:t>
            </a:r>
            <a:r>
              <a:rPr lang="en-US" altLang="zh-CN" sz="1600" b="1" dirty="0" err="1">
                <a:sym typeface="Symbol" panose="05050102010706020507" pitchFamily="18" charset="2"/>
              </a:rPr>
              <a:t>schottky</a:t>
            </a:r>
            <a:r>
              <a:rPr lang="en-US" altLang="zh-CN" sz="1600" b="1" dirty="0">
                <a:sym typeface="Symbol" panose="05050102010706020507" pitchFamily="18" charset="2"/>
              </a:rPr>
              <a:t> structure)</a:t>
            </a:r>
            <a:r>
              <a:rPr lang="zh-CN" altLang="en-US" sz="1600" b="1" dirty="0"/>
              <a:t>：</a:t>
            </a:r>
            <a:endParaRPr lang="zh-CN" altLang="en-US" sz="1600" b="1" dirty="0"/>
          </a:p>
        </p:txBody>
      </p:sp>
      <p:pic>
        <p:nvPicPr>
          <p:cNvPr id="56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905" y="2399030"/>
            <a:ext cx="2078990" cy="1423670"/>
          </a:xfrm>
          <a:prstGeom prst="rect">
            <a:avLst/>
          </a:prstGeom>
        </p:spPr>
      </p:pic>
      <p:pic>
        <p:nvPicPr>
          <p:cNvPr id="5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625" y="1358265"/>
            <a:ext cx="1858645" cy="1597025"/>
          </a:xfrm>
          <a:prstGeom prst="rect">
            <a:avLst/>
          </a:prstGeom>
        </p:spPr>
      </p:pic>
      <p:pic>
        <p:nvPicPr>
          <p:cNvPr id="59" name="图片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778" y="1372496"/>
            <a:ext cx="2209671" cy="1579992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236855" y="3049331"/>
            <a:ext cx="4191000" cy="506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900" dirty="0"/>
              <a:t>J. Vaitkus, W. Cunningham, E. Gaubas, M. Rahman, S. Sakai, K. M. Smith, and T. Wang, Nucl. Instrum. Methods Phys. Res., Sect. A 509(1–3), 60–64 (2003).</a:t>
            </a:r>
            <a:endParaRPr lang="zh-CN" altLang="en-US" sz="900" dirty="0"/>
          </a:p>
        </p:txBody>
      </p:sp>
      <p:sp>
        <p:nvSpPr>
          <p:cNvPr id="70" name="TextBox 69"/>
          <p:cNvSpPr txBox="1"/>
          <p:nvPr/>
        </p:nvSpPr>
        <p:spPr>
          <a:xfrm>
            <a:off x="7067923" y="3418232"/>
            <a:ext cx="4833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P. Mulligan, J. H. Wang, and L. Cao, “Evaluation of freestanding GaN as an alpha and neutron detector,” </a:t>
            </a:r>
            <a:r>
              <a:rPr lang="en-US" altLang="zh-CN" sz="90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Nucl</a:t>
            </a:r>
            <a:r>
              <a:rPr lang="en-US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en-US" altLang="zh-CN" sz="90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Instrum</a:t>
            </a:r>
            <a:r>
              <a:rPr lang="en-US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Methods Phys. Res. A</a:t>
            </a:r>
            <a:r>
              <a:rPr lang="en-US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vol. 719, pp. 13-16, Apr. 2013. </a:t>
            </a:r>
            <a:endParaRPr lang="en-US" altLang="zh-CN" sz="9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73447" y="2994972"/>
            <a:ext cx="483325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Q. Xu, P. Mulligan, J. H. Wang, W. </a:t>
            </a:r>
            <a:r>
              <a:rPr lang="en-GB" altLang="zh-CN" sz="9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Chuirazzi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and L. Cao, “Bulk GaN alpha-particle detector with large depletion region and improved energy resolution,” </a:t>
            </a:r>
            <a:r>
              <a:rPr lang="en-GB" altLang="zh-CN" sz="90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Nucl</a:t>
            </a:r>
            <a:r>
              <a:rPr lang="en-GB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en-GB" altLang="zh-CN" sz="90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Instrum</a:t>
            </a:r>
            <a:r>
              <a:rPr lang="en-GB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Methods Phys. Res. A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vol. 849, pp. 11-15, Dec. 2016. </a:t>
            </a:r>
            <a:endParaRPr lang="en-GB" altLang="zh-CN" sz="9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78900" y="5733415"/>
            <a:ext cx="2783840" cy="783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Z. F. Zhu, H. Q. Zhang, H. W. Liang, B. Tang, X. C. Peng, and J. X. Liu </a:t>
            </a:r>
            <a:r>
              <a:rPr lang="en-GB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et al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., “High-temperature performance of gallium-nitride-based pin alpha-particle detectors grown on sapphire substrates,” </a:t>
            </a:r>
            <a:r>
              <a:rPr lang="en-GB" altLang="zh-CN" sz="90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Nucl</a:t>
            </a:r>
            <a:r>
              <a:rPr lang="en-GB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en-GB" altLang="zh-CN" sz="90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Instrum</a:t>
            </a:r>
            <a:r>
              <a:rPr lang="en-GB" altLang="zh-CN" sz="9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Methods Phys. Res. A</a:t>
            </a:r>
            <a:r>
              <a:rPr lang="en-GB" altLang="zh-CN" sz="9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vol. 893, pp. 39–42, Mar. 2018. </a:t>
            </a:r>
            <a:endParaRPr lang="en-GB" altLang="zh-CN" sz="9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5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" y="4406900"/>
            <a:ext cx="2542540" cy="2005965"/>
          </a:xfrm>
          <a:prstGeom prst="rect">
            <a:avLst/>
          </a:prstGeom>
        </p:spPr>
      </p:pic>
      <p:pic>
        <p:nvPicPr>
          <p:cNvPr id="32772" name="Picture 3277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95" y="4413885"/>
            <a:ext cx="2669540" cy="1998980"/>
          </a:xfrm>
          <a:prstGeom prst="rect">
            <a:avLst/>
          </a:prstGeom>
        </p:spPr>
      </p:pic>
      <p:pic>
        <p:nvPicPr>
          <p:cNvPr id="32776" name="Picture 3277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790" y="4406900"/>
            <a:ext cx="2924810" cy="1988820"/>
          </a:xfrm>
          <a:prstGeom prst="rect">
            <a:avLst/>
          </a:prstGeom>
        </p:spPr>
      </p:pic>
      <p:sp>
        <p:nvSpPr>
          <p:cNvPr id="3" name="TextBox 18"/>
          <p:cNvSpPr txBox="1"/>
          <p:nvPr/>
        </p:nvSpPr>
        <p:spPr>
          <a:xfrm>
            <a:off x="355600" y="3933190"/>
            <a:ext cx="20599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ym typeface="Symbol" panose="05050102010706020507" pitchFamily="18" charset="2"/>
              </a:rPr>
              <a:t>(c) </a:t>
            </a:r>
            <a:r>
              <a:rPr lang="en-US" altLang="zh-CN" sz="1600" b="1" dirty="0"/>
              <a:t>p-i-n</a:t>
            </a:r>
            <a:r>
              <a:rPr lang="en-US" altLang="zh-CN" sz="1600" b="1" dirty="0">
                <a:sym typeface="Symbol" panose="05050102010706020507" pitchFamily="18" charset="2"/>
              </a:rPr>
              <a:t> structure</a:t>
            </a:r>
            <a:r>
              <a:rPr lang="en-US" altLang="zh-CN" sz="1600" b="1" dirty="0"/>
              <a:t> </a:t>
            </a:r>
            <a:endParaRPr lang="zh-CN" altLang="en-US" sz="1600" b="1" dirty="0"/>
          </a:p>
        </p:txBody>
      </p:sp>
      <p:sp>
        <p:nvSpPr>
          <p:cNvPr id="11" name="爆炸形 2 10"/>
          <p:cNvSpPr/>
          <p:nvPr/>
        </p:nvSpPr>
        <p:spPr>
          <a:xfrm>
            <a:off x="9194800" y="3839210"/>
            <a:ext cx="2249170" cy="1842135"/>
          </a:xfrm>
          <a:prstGeom prst="irregularSeal2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rot="19020000">
            <a:off x="9457055" y="4086225"/>
            <a:ext cx="169037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50000"/>
                        <a:satMod val="300000"/>
                      </a:schemeClr>
                    </a:gs>
                    <a:gs pos="35000">
                      <a:schemeClr val="accent1">
                        <a:tint val="37000"/>
                        <a:satMod val="300000"/>
                      </a:schemeClr>
                    </a:gs>
                    <a:gs pos="100000">
                      <a:schemeClr val="accent1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3"/>
                </a:solidFill>
                <a:effectLst/>
              </a:rPr>
              <a:t>Lower leakage current noise</a:t>
            </a:r>
            <a:endParaRPr lang="zh-CN" altLang="en-US" sz="2000">
              <a:ln w="22225">
                <a:solidFill>
                  <a:schemeClr val="accent2"/>
                </a:solidFill>
                <a:prstDash val="solid"/>
              </a:ln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extBox 2"/>
          <p:cNvSpPr txBox="1"/>
          <p:nvPr/>
        </p:nvSpPr>
        <p:spPr>
          <a:xfrm>
            <a:off x="481866" y="127685"/>
            <a:ext cx="10774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The main problems in the development of Mesa pin </a:t>
            </a:r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  <a:sym typeface="+mn-ea"/>
              </a:rPr>
              <a:t>detectors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Rectangle 6"/>
          <p:cNvSpPr/>
          <p:nvPr/>
        </p:nvSpPr>
        <p:spPr>
          <a:xfrm>
            <a:off x="4454574" y="3398862"/>
            <a:ext cx="2919046" cy="710418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b="1" dirty="0">
                <a:solidFill>
                  <a:sysClr val="window" lastClr="FFFFFF"/>
                </a:solidFill>
              </a:rPr>
              <a:t>Sapphire Substrate</a:t>
            </a:r>
            <a:endParaRPr lang="en-US" altLang="zh-CN" b="1" dirty="0">
              <a:solidFill>
                <a:sysClr val="window" lastClr="FFFFFF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4454574" y="3061237"/>
            <a:ext cx="2919046" cy="337625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solidFill>
              <a:srgbClr val="4472C4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E7E6E6">
                    <a:lumMod val="25000"/>
                  </a:srgbClr>
                </a:solidFill>
              </a:rPr>
              <a:t>B</a:t>
            </a:r>
            <a:r>
              <a:rPr lang="zh-CN" altLang="en-US" b="1" dirty="0">
                <a:solidFill>
                  <a:srgbClr val="E7E6E6">
                    <a:lumMod val="25000"/>
                  </a:srgbClr>
                </a:solidFill>
              </a:rPr>
              <a:t>uffer layer</a:t>
            </a:r>
            <a:endParaRPr lang="zh-CN" altLang="en-US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4454574" y="2477428"/>
            <a:ext cx="2919046" cy="583809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</a:rPr>
              <a:t>GaN sensitive area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1" name="Freeform: Shape 11"/>
          <p:cNvSpPr/>
          <p:nvPr/>
        </p:nvSpPr>
        <p:spPr>
          <a:xfrm>
            <a:off x="5797369" y="2477428"/>
            <a:ext cx="45719" cy="935500"/>
          </a:xfrm>
          <a:custGeom>
            <a:avLst/>
            <a:gdLst>
              <a:gd name="connsiteX0" fmla="*/ 108449 w 108449"/>
              <a:gd name="connsiteY0" fmla="*/ 858129 h 858129"/>
              <a:gd name="connsiteX1" fmla="*/ 101415 w 108449"/>
              <a:gd name="connsiteY1" fmla="*/ 787791 h 858129"/>
              <a:gd name="connsiteX2" fmla="*/ 80313 w 108449"/>
              <a:gd name="connsiteY2" fmla="*/ 703385 h 858129"/>
              <a:gd name="connsiteX3" fmla="*/ 66245 w 108449"/>
              <a:gd name="connsiteY3" fmla="*/ 661182 h 858129"/>
              <a:gd name="connsiteX4" fmla="*/ 52178 w 108449"/>
              <a:gd name="connsiteY4" fmla="*/ 590843 h 858129"/>
              <a:gd name="connsiteX5" fmla="*/ 31076 w 108449"/>
              <a:gd name="connsiteY5" fmla="*/ 499403 h 858129"/>
              <a:gd name="connsiteX6" fmla="*/ 9975 w 108449"/>
              <a:gd name="connsiteY6" fmla="*/ 386862 h 858129"/>
              <a:gd name="connsiteX7" fmla="*/ 9975 w 108449"/>
              <a:gd name="connsiteY7" fmla="*/ 49237 h 858129"/>
              <a:gd name="connsiteX8" fmla="*/ 24042 w 108449"/>
              <a:gd name="connsiteY8" fmla="*/ 0 h 85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449" h="858129">
                <a:moveTo>
                  <a:pt x="108449" y="858129"/>
                </a:moveTo>
                <a:cubicBezTo>
                  <a:pt x="106104" y="834683"/>
                  <a:pt x="105630" y="810974"/>
                  <a:pt x="101415" y="787791"/>
                </a:cubicBezTo>
                <a:cubicBezTo>
                  <a:pt x="96227" y="759258"/>
                  <a:pt x="89484" y="730898"/>
                  <a:pt x="80313" y="703385"/>
                </a:cubicBezTo>
                <a:cubicBezTo>
                  <a:pt x="75624" y="689317"/>
                  <a:pt x="69153" y="675723"/>
                  <a:pt x="66245" y="661182"/>
                </a:cubicBezTo>
                <a:cubicBezTo>
                  <a:pt x="61556" y="637736"/>
                  <a:pt x="57977" y="614040"/>
                  <a:pt x="52178" y="590843"/>
                </a:cubicBezTo>
                <a:cubicBezTo>
                  <a:pt x="44961" y="561977"/>
                  <a:pt x="35926" y="526886"/>
                  <a:pt x="31076" y="499403"/>
                </a:cubicBezTo>
                <a:cubicBezTo>
                  <a:pt x="8437" y="371119"/>
                  <a:pt x="42134" y="515503"/>
                  <a:pt x="9975" y="386862"/>
                </a:cubicBezTo>
                <a:cubicBezTo>
                  <a:pt x="-4868" y="238438"/>
                  <a:pt x="-1688" y="299987"/>
                  <a:pt x="9975" y="49237"/>
                </a:cubicBezTo>
                <a:cubicBezTo>
                  <a:pt x="11215" y="22573"/>
                  <a:pt x="14655" y="18777"/>
                  <a:pt x="24042" y="0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: Shape 12"/>
          <p:cNvSpPr/>
          <p:nvPr/>
        </p:nvSpPr>
        <p:spPr>
          <a:xfrm>
            <a:off x="6420534" y="2463360"/>
            <a:ext cx="45719" cy="928468"/>
          </a:xfrm>
          <a:custGeom>
            <a:avLst/>
            <a:gdLst>
              <a:gd name="connsiteX0" fmla="*/ 84406 w 168812"/>
              <a:gd name="connsiteY0" fmla="*/ 928468 h 928468"/>
              <a:gd name="connsiteX1" fmla="*/ 49236 w 168812"/>
              <a:gd name="connsiteY1" fmla="*/ 815927 h 928468"/>
              <a:gd name="connsiteX2" fmla="*/ 28135 w 168812"/>
              <a:gd name="connsiteY2" fmla="*/ 703385 h 928468"/>
              <a:gd name="connsiteX3" fmla="*/ 14067 w 168812"/>
              <a:gd name="connsiteY3" fmla="*/ 562708 h 928468"/>
              <a:gd name="connsiteX4" fmla="*/ 0 w 168812"/>
              <a:gd name="connsiteY4" fmla="*/ 534573 h 928468"/>
              <a:gd name="connsiteX5" fmla="*/ 35169 w 168812"/>
              <a:gd name="connsiteY5" fmla="*/ 309490 h 928468"/>
              <a:gd name="connsiteX6" fmla="*/ 112541 w 168812"/>
              <a:gd name="connsiteY6" fmla="*/ 161779 h 928468"/>
              <a:gd name="connsiteX7" fmla="*/ 133643 w 168812"/>
              <a:gd name="connsiteY7" fmla="*/ 119576 h 928468"/>
              <a:gd name="connsiteX8" fmla="*/ 154744 w 168812"/>
              <a:gd name="connsiteY8" fmla="*/ 49237 h 928468"/>
              <a:gd name="connsiteX9" fmla="*/ 168812 w 168812"/>
              <a:gd name="connsiteY9" fmla="*/ 0 h 9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8812" h="928468">
                <a:moveTo>
                  <a:pt x="84406" y="928468"/>
                </a:moveTo>
                <a:cubicBezTo>
                  <a:pt x="72683" y="890954"/>
                  <a:pt x="59833" y="853774"/>
                  <a:pt x="49236" y="815927"/>
                </a:cubicBezTo>
                <a:cubicBezTo>
                  <a:pt x="40587" y="785038"/>
                  <a:pt x="31312" y="736746"/>
                  <a:pt x="28135" y="703385"/>
                </a:cubicBezTo>
                <a:cubicBezTo>
                  <a:pt x="26837" y="689760"/>
                  <a:pt x="23585" y="594435"/>
                  <a:pt x="14067" y="562708"/>
                </a:cubicBezTo>
                <a:cubicBezTo>
                  <a:pt x="11054" y="552665"/>
                  <a:pt x="4689" y="543951"/>
                  <a:pt x="0" y="534573"/>
                </a:cubicBezTo>
                <a:cubicBezTo>
                  <a:pt x="3384" y="495650"/>
                  <a:pt x="2131" y="364557"/>
                  <a:pt x="35169" y="309490"/>
                </a:cubicBezTo>
                <a:cubicBezTo>
                  <a:pt x="77849" y="238354"/>
                  <a:pt x="50154" y="286551"/>
                  <a:pt x="112541" y="161779"/>
                </a:cubicBezTo>
                <a:cubicBezTo>
                  <a:pt x="119575" y="147711"/>
                  <a:pt x="128670" y="134497"/>
                  <a:pt x="133643" y="119576"/>
                </a:cubicBezTo>
                <a:cubicBezTo>
                  <a:pt x="167082" y="19254"/>
                  <a:pt x="133477" y="123670"/>
                  <a:pt x="154744" y="49237"/>
                </a:cubicBezTo>
                <a:cubicBezTo>
                  <a:pt x="174926" y="-21400"/>
                  <a:pt x="146822" y="87960"/>
                  <a:pt x="168812" y="0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: Shape 22"/>
          <p:cNvSpPr/>
          <p:nvPr/>
        </p:nvSpPr>
        <p:spPr>
          <a:xfrm>
            <a:off x="6845432" y="2484462"/>
            <a:ext cx="181058" cy="935501"/>
          </a:xfrm>
          <a:custGeom>
            <a:avLst/>
            <a:gdLst>
              <a:gd name="connsiteX0" fmla="*/ 0 w 181058"/>
              <a:gd name="connsiteY0" fmla="*/ 935501 h 935501"/>
              <a:gd name="connsiteX1" fmla="*/ 21101 w 181058"/>
              <a:gd name="connsiteY1" fmla="*/ 851095 h 935501"/>
              <a:gd name="connsiteX2" fmla="*/ 35169 w 181058"/>
              <a:gd name="connsiteY2" fmla="*/ 822960 h 935501"/>
              <a:gd name="connsiteX3" fmla="*/ 84406 w 181058"/>
              <a:gd name="connsiteY3" fmla="*/ 745588 h 935501"/>
              <a:gd name="connsiteX4" fmla="*/ 98474 w 181058"/>
              <a:gd name="connsiteY4" fmla="*/ 717452 h 935501"/>
              <a:gd name="connsiteX5" fmla="*/ 126609 w 181058"/>
              <a:gd name="connsiteY5" fmla="*/ 654148 h 935501"/>
              <a:gd name="connsiteX6" fmla="*/ 154744 w 181058"/>
              <a:gd name="connsiteY6" fmla="*/ 576775 h 935501"/>
              <a:gd name="connsiteX7" fmla="*/ 168812 w 181058"/>
              <a:gd name="connsiteY7" fmla="*/ 485335 h 935501"/>
              <a:gd name="connsiteX8" fmla="*/ 175846 w 181058"/>
              <a:gd name="connsiteY8" fmla="*/ 0 h 935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58" h="935501">
                <a:moveTo>
                  <a:pt x="0" y="935501"/>
                </a:moveTo>
                <a:cubicBezTo>
                  <a:pt x="7034" y="907366"/>
                  <a:pt x="12451" y="878776"/>
                  <a:pt x="21101" y="851095"/>
                </a:cubicBezTo>
                <a:cubicBezTo>
                  <a:pt x="24229" y="841087"/>
                  <a:pt x="30148" y="832165"/>
                  <a:pt x="35169" y="822960"/>
                </a:cubicBezTo>
                <a:cubicBezTo>
                  <a:pt x="116786" y="673329"/>
                  <a:pt x="22401" y="844795"/>
                  <a:pt x="84406" y="745588"/>
                </a:cubicBezTo>
                <a:cubicBezTo>
                  <a:pt x="89963" y="736696"/>
                  <a:pt x="94080" y="726973"/>
                  <a:pt x="98474" y="717452"/>
                </a:cubicBezTo>
                <a:cubicBezTo>
                  <a:pt x="108151" y="696486"/>
                  <a:pt x="117513" y="675372"/>
                  <a:pt x="126609" y="654148"/>
                </a:cubicBezTo>
                <a:cubicBezTo>
                  <a:pt x="136050" y="632119"/>
                  <a:pt x="148586" y="599354"/>
                  <a:pt x="154744" y="576775"/>
                </a:cubicBezTo>
                <a:cubicBezTo>
                  <a:pt x="161965" y="550296"/>
                  <a:pt x="165861" y="510420"/>
                  <a:pt x="168812" y="485335"/>
                </a:cubicBezTo>
                <a:cubicBezTo>
                  <a:pt x="191382" y="293498"/>
                  <a:pt x="175846" y="368500"/>
                  <a:pt x="175846" y="0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Straight Arrow Connector 16"/>
          <p:cNvCxnSpPr>
            <a:stCxn id="22" idx="6"/>
          </p:cNvCxnSpPr>
          <p:nvPr/>
        </p:nvCxnSpPr>
        <p:spPr>
          <a:xfrm>
            <a:off x="3791529" y="1832327"/>
            <a:ext cx="992675" cy="1060586"/>
          </a:xfrm>
          <a:prstGeom prst="straightConnector1">
            <a:avLst/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0" name="Rectangle 17"/>
          <p:cNvSpPr/>
          <p:nvPr/>
        </p:nvSpPr>
        <p:spPr>
          <a:xfrm>
            <a:off x="3791585" y="1557020"/>
            <a:ext cx="2533650" cy="494665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r>
              <a:rPr lang="zh-CN" altLang="en-US" sz="1000" b="1" dirty="0">
                <a:solidFill>
                  <a:srgbClr val="E7E6E6">
                    <a:lumMod val="25000"/>
                  </a:srgbClr>
                </a:solidFill>
              </a:rPr>
              <a:t>The mismatch </a:t>
            </a:r>
            <a:r>
              <a:rPr lang="en-US" altLang="zh-CN" sz="1000" b="1" dirty="0">
                <a:solidFill>
                  <a:srgbClr val="E7E6E6">
                    <a:lumMod val="25000"/>
                  </a:srgbClr>
                </a:solidFill>
              </a:rPr>
              <a:t>between GaN </a:t>
            </a:r>
            <a:r>
              <a:rPr lang="en-US" altLang="zh-CN" sz="1200" b="1" dirty="0">
                <a:solidFill>
                  <a:srgbClr val="E7E6E6">
                    <a:lumMod val="25000"/>
                  </a:srgbClr>
                </a:solidFill>
              </a:rPr>
              <a:t>and </a:t>
            </a:r>
            <a:r>
              <a:rPr lang="en-US" altLang="zh-CN" sz="1000" b="1" dirty="0">
                <a:solidFill>
                  <a:srgbClr val="E7E6E6">
                    <a:lumMod val="25000"/>
                  </a:srgbClr>
                </a:solidFill>
              </a:rPr>
              <a:t>sapphire</a:t>
            </a:r>
            <a:r>
              <a:rPr lang="zh-CN" altLang="en-US" sz="1000" b="1" dirty="0">
                <a:solidFill>
                  <a:srgbClr val="E7E6E6">
                    <a:lumMod val="25000"/>
                  </a:srgbClr>
                </a:solidFill>
              </a:rPr>
              <a:t> reaches</a:t>
            </a:r>
            <a:r>
              <a:rPr lang="en-US" altLang="zh-CN" sz="1000" b="1" dirty="0">
                <a:solidFill>
                  <a:srgbClr val="E7E6E6">
                    <a:lumMod val="25000"/>
                  </a:srgbClr>
                </a:solidFill>
              </a:rPr>
              <a:t>16%</a:t>
            </a:r>
            <a:endParaRPr lang="zh-CN" altLang="en-US" sz="1000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21" name="Freeform: Shape 9"/>
          <p:cNvSpPr/>
          <p:nvPr/>
        </p:nvSpPr>
        <p:spPr>
          <a:xfrm>
            <a:off x="5211591" y="2477428"/>
            <a:ext cx="181058" cy="935501"/>
          </a:xfrm>
          <a:custGeom>
            <a:avLst/>
            <a:gdLst>
              <a:gd name="connsiteX0" fmla="*/ 0 w 181058"/>
              <a:gd name="connsiteY0" fmla="*/ 935501 h 935501"/>
              <a:gd name="connsiteX1" fmla="*/ 21101 w 181058"/>
              <a:gd name="connsiteY1" fmla="*/ 851095 h 935501"/>
              <a:gd name="connsiteX2" fmla="*/ 35169 w 181058"/>
              <a:gd name="connsiteY2" fmla="*/ 822960 h 935501"/>
              <a:gd name="connsiteX3" fmla="*/ 84406 w 181058"/>
              <a:gd name="connsiteY3" fmla="*/ 745588 h 935501"/>
              <a:gd name="connsiteX4" fmla="*/ 98474 w 181058"/>
              <a:gd name="connsiteY4" fmla="*/ 717452 h 935501"/>
              <a:gd name="connsiteX5" fmla="*/ 126609 w 181058"/>
              <a:gd name="connsiteY5" fmla="*/ 654148 h 935501"/>
              <a:gd name="connsiteX6" fmla="*/ 154744 w 181058"/>
              <a:gd name="connsiteY6" fmla="*/ 576775 h 935501"/>
              <a:gd name="connsiteX7" fmla="*/ 168812 w 181058"/>
              <a:gd name="connsiteY7" fmla="*/ 485335 h 935501"/>
              <a:gd name="connsiteX8" fmla="*/ 175846 w 181058"/>
              <a:gd name="connsiteY8" fmla="*/ 0 h 935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058" h="935501">
                <a:moveTo>
                  <a:pt x="0" y="935501"/>
                </a:moveTo>
                <a:cubicBezTo>
                  <a:pt x="7034" y="907366"/>
                  <a:pt x="12451" y="878776"/>
                  <a:pt x="21101" y="851095"/>
                </a:cubicBezTo>
                <a:cubicBezTo>
                  <a:pt x="24229" y="841087"/>
                  <a:pt x="30148" y="832165"/>
                  <a:pt x="35169" y="822960"/>
                </a:cubicBezTo>
                <a:cubicBezTo>
                  <a:pt x="116786" y="673329"/>
                  <a:pt x="22401" y="844795"/>
                  <a:pt x="84406" y="745588"/>
                </a:cubicBezTo>
                <a:cubicBezTo>
                  <a:pt x="89963" y="736696"/>
                  <a:pt x="94080" y="726973"/>
                  <a:pt x="98474" y="717452"/>
                </a:cubicBezTo>
                <a:cubicBezTo>
                  <a:pt x="108151" y="696486"/>
                  <a:pt x="117513" y="675372"/>
                  <a:pt x="126609" y="654148"/>
                </a:cubicBezTo>
                <a:cubicBezTo>
                  <a:pt x="136050" y="632119"/>
                  <a:pt x="148586" y="599354"/>
                  <a:pt x="154744" y="576775"/>
                </a:cubicBezTo>
                <a:cubicBezTo>
                  <a:pt x="161965" y="550296"/>
                  <a:pt x="165861" y="510420"/>
                  <a:pt x="168812" y="485335"/>
                </a:cubicBezTo>
                <a:cubicBezTo>
                  <a:pt x="191382" y="293498"/>
                  <a:pt x="175846" y="368500"/>
                  <a:pt x="175846" y="0"/>
                </a:cubicBezTo>
              </a:path>
            </a:pathLst>
          </a:custGeom>
          <a:noFill/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Oval 18"/>
          <p:cNvSpPr/>
          <p:nvPr/>
        </p:nvSpPr>
        <p:spPr>
          <a:xfrm>
            <a:off x="1765300" y="1322070"/>
            <a:ext cx="2026285" cy="1020445"/>
          </a:xfrm>
          <a:prstGeom prst="ellipse">
            <a:avLst/>
          </a:prstGeom>
          <a:noFill/>
          <a:ln w="1905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E7E6E6">
                    <a:lumMod val="25000"/>
                  </a:srgbClr>
                </a:solidFill>
              </a:rPr>
              <a:t>High dislocation density</a:t>
            </a:r>
            <a:endParaRPr lang="zh-CN" altLang="en-US" b="1" dirty="0">
              <a:solidFill>
                <a:srgbClr val="E7E6E6">
                  <a:lumMod val="25000"/>
                </a:srgbClr>
              </a:solidFill>
            </a:endParaRPr>
          </a:p>
        </p:txBody>
      </p:sp>
      <p:cxnSp>
        <p:nvCxnSpPr>
          <p:cNvPr id="24" name="Straight Arrow Connector 28"/>
          <p:cNvCxnSpPr/>
          <p:nvPr/>
        </p:nvCxnSpPr>
        <p:spPr>
          <a:xfrm flipH="1">
            <a:off x="7204808" y="2207725"/>
            <a:ext cx="604241" cy="403346"/>
          </a:xfrm>
          <a:prstGeom prst="straightConnector1">
            <a:avLst/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5" name="Oval 31"/>
          <p:cNvSpPr/>
          <p:nvPr/>
        </p:nvSpPr>
        <p:spPr>
          <a:xfrm>
            <a:off x="7809230" y="1371600"/>
            <a:ext cx="2893060" cy="1541145"/>
          </a:xfrm>
          <a:prstGeom prst="ellipse">
            <a:avLst/>
          </a:prstGeom>
          <a:solidFill>
            <a:srgbClr val="4472C4">
              <a:lumMod val="20000"/>
              <a:lumOff val="80000"/>
            </a:srgbClr>
          </a:solidFill>
          <a:ln w="1905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E7E6E6">
                    <a:lumMod val="25000"/>
                  </a:srgbClr>
                </a:solidFill>
              </a:rPr>
              <a:t>High background carrier concentration</a:t>
            </a:r>
            <a:endParaRPr lang="zh-CN" altLang="en-US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26" name="Oval 35"/>
          <p:cNvSpPr/>
          <p:nvPr/>
        </p:nvSpPr>
        <p:spPr>
          <a:xfrm>
            <a:off x="7863840" y="3442970"/>
            <a:ext cx="2893060" cy="1294765"/>
          </a:xfrm>
          <a:prstGeom prst="ellipse">
            <a:avLst/>
          </a:prstGeom>
          <a:noFill/>
          <a:ln w="1905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E7E6E6">
                    <a:lumMod val="25000"/>
                  </a:srgbClr>
                </a:solidFill>
              </a:rPr>
              <a:t>Thick films</a:t>
            </a:r>
            <a:endParaRPr lang="zh-CN" altLang="en-US" b="1" dirty="0">
              <a:solidFill>
                <a:srgbClr val="E7E6E6">
                  <a:lumMod val="25000"/>
                </a:srgbClr>
              </a:solidFill>
            </a:endParaRPr>
          </a:p>
        </p:txBody>
      </p:sp>
      <p:cxnSp>
        <p:nvCxnSpPr>
          <p:cNvPr id="27" name="Straight Arrow Connector 36"/>
          <p:cNvCxnSpPr/>
          <p:nvPr/>
        </p:nvCxnSpPr>
        <p:spPr>
          <a:xfrm flipH="1" flipV="1">
            <a:off x="7373620" y="2912745"/>
            <a:ext cx="598504" cy="1013283"/>
          </a:xfrm>
          <a:prstGeom prst="straightConnector1">
            <a:avLst/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1" name="Oval 41"/>
          <p:cNvSpPr/>
          <p:nvPr/>
        </p:nvSpPr>
        <p:spPr>
          <a:xfrm>
            <a:off x="1722755" y="4128770"/>
            <a:ext cx="2427605" cy="1169035"/>
          </a:xfrm>
          <a:prstGeom prst="ellipse">
            <a:avLst/>
          </a:prstGeom>
          <a:noFill/>
          <a:ln w="1905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E7E6E6">
                    <a:lumMod val="25000"/>
                  </a:srgbClr>
                </a:solidFill>
              </a:rPr>
              <a:t>L</a:t>
            </a:r>
            <a:r>
              <a:rPr lang="zh-CN" altLang="en-US" b="1" dirty="0">
                <a:solidFill>
                  <a:srgbClr val="E7E6E6">
                    <a:lumMod val="25000"/>
                  </a:srgbClr>
                </a:solidFill>
              </a:rPr>
              <a:t>eakage mechanism</a:t>
            </a:r>
            <a:endParaRPr lang="zh-CN" altLang="en-US" b="1" dirty="0">
              <a:solidFill>
                <a:srgbClr val="E7E6E6">
                  <a:lumMod val="25000"/>
                </a:srgbClr>
              </a:solidFill>
            </a:endParaRPr>
          </a:p>
        </p:txBody>
      </p:sp>
      <p:cxnSp>
        <p:nvCxnSpPr>
          <p:cNvPr id="33" name="Straight Arrow Connector 42"/>
          <p:cNvCxnSpPr>
            <a:stCxn id="31" idx="7"/>
          </p:cNvCxnSpPr>
          <p:nvPr/>
        </p:nvCxnSpPr>
        <p:spPr>
          <a:xfrm flipV="1">
            <a:off x="3794591" y="3038946"/>
            <a:ext cx="659983" cy="1261345"/>
          </a:xfrm>
          <a:prstGeom prst="straightConnector1">
            <a:avLst/>
          </a:prstGeom>
          <a:noFill/>
          <a:ln w="1905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4" name="Picture 5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931" y="2712598"/>
            <a:ext cx="937341" cy="86113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5" name="Picture 14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14" y="1789405"/>
            <a:ext cx="2300573" cy="176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96" y="1412592"/>
            <a:ext cx="3219841" cy="2108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822" y="1368938"/>
            <a:ext cx="3115994" cy="219592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2"/>
          <p:cNvSpPr txBox="1"/>
          <p:nvPr/>
        </p:nvSpPr>
        <p:spPr>
          <a:xfrm>
            <a:off x="4333875" y="1701165"/>
            <a:ext cx="13773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b="1" dirty="0">
                <a:solidFill>
                  <a:schemeClr val="tx2"/>
                </a:solidFill>
              </a:rPr>
              <a:t>SIMS Results</a:t>
            </a:r>
            <a:endParaRPr lang="zh-CN" altLang="en-US" sz="1600" b="1" dirty="0">
              <a:solidFill>
                <a:schemeClr val="tx2"/>
              </a:solidFill>
            </a:endParaRPr>
          </a:p>
        </p:txBody>
      </p:sp>
      <p:sp>
        <p:nvSpPr>
          <p:cNvPr id="8" name="TextBox 15"/>
          <p:cNvSpPr txBox="1"/>
          <p:nvPr/>
        </p:nvSpPr>
        <p:spPr>
          <a:xfrm>
            <a:off x="2882265" y="993140"/>
            <a:ext cx="30981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Sample A: undoped i-GaN</a:t>
            </a:r>
            <a:endParaRPr lang="zh-CN" altLang="en-US" sz="1600" b="1" dirty="0"/>
          </a:p>
        </p:txBody>
      </p:sp>
      <p:sp>
        <p:nvSpPr>
          <p:cNvPr id="9" name="TextBox 16"/>
          <p:cNvSpPr txBox="1"/>
          <p:nvPr/>
        </p:nvSpPr>
        <p:spPr>
          <a:xfrm>
            <a:off x="6586855" y="988695"/>
            <a:ext cx="29527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Sample B: Al-doped i-GaN</a:t>
            </a:r>
            <a:endParaRPr lang="zh-CN" altLang="en-US" sz="1600" b="1" dirty="0"/>
          </a:p>
        </p:txBody>
      </p:sp>
      <p:sp>
        <p:nvSpPr>
          <p:cNvPr id="10" name="Arrow: Right 4"/>
          <p:cNvSpPr/>
          <p:nvPr/>
        </p:nvSpPr>
        <p:spPr>
          <a:xfrm>
            <a:off x="9259864" y="1453569"/>
            <a:ext cx="393895" cy="133643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7"/>
          <p:cNvSpPr txBox="1"/>
          <p:nvPr/>
        </p:nvSpPr>
        <p:spPr>
          <a:xfrm>
            <a:off x="9698355" y="1196975"/>
            <a:ext cx="2472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C00000"/>
                </a:solidFill>
                <a:highlight>
                  <a:srgbClr val="FFFF00"/>
                </a:highlight>
              </a:rPr>
              <a:t>Al </a:t>
            </a:r>
            <a:r>
              <a:rPr lang="zh-CN" altLang="en-US" sz="1600" b="1" dirty="0">
                <a:solidFill>
                  <a:srgbClr val="C00000"/>
                </a:solidFill>
                <a:highlight>
                  <a:srgbClr val="FFFF00"/>
                </a:highlight>
              </a:rPr>
              <a:t>concentration：</a:t>
            </a:r>
            <a:r>
              <a:rPr lang="en-US" altLang="zh-CN" sz="1600" b="1" dirty="0">
                <a:solidFill>
                  <a:srgbClr val="C00000"/>
                </a:solidFill>
                <a:highlight>
                  <a:srgbClr val="FFFF00"/>
                </a:highlight>
              </a:rPr>
              <a:t>0.214%</a:t>
            </a:r>
            <a:endParaRPr lang="zh-CN" altLang="en-US" sz="1600" b="1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pic>
        <p:nvPicPr>
          <p:cNvPr id="13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770" y="1789346"/>
            <a:ext cx="2172454" cy="1645424"/>
          </a:xfrm>
          <a:prstGeom prst="rect">
            <a:avLst/>
          </a:prstGeom>
        </p:spPr>
      </p:pic>
      <p:sp>
        <p:nvSpPr>
          <p:cNvPr id="14" name="TextBox 21"/>
          <p:cNvSpPr txBox="1"/>
          <p:nvPr/>
        </p:nvSpPr>
        <p:spPr>
          <a:xfrm>
            <a:off x="10650234" y="1986863"/>
            <a:ext cx="8346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Al</a:t>
            </a:r>
            <a:r>
              <a:rPr lang="en-US" altLang="zh-CN" sz="1200" i="1" baseline="-25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1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Ga</a:t>
            </a:r>
            <a:r>
              <a:rPr lang="en-US" altLang="zh-CN" sz="1200" baseline="-25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1-</a:t>
            </a:r>
            <a:r>
              <a:rPr lang="en-US" altLang="zh-CN" sz="1200" i="1" baseline="-25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1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endParaRPr lang="en-US" altLang="zh-CN" sz="12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10816702" y="3674524"/>
            <a:ext cx="10369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Al</a:t>
            </a:r>
            <a:r>
              <a:rPr lang="en-US" altLang="zh-CN" sz="1200" i="1" baseline="-25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1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Ga</a:t>
            </a:r>
            <a:r>
              <a:rPr lang="en-US" altLang="zh-CN" sz="1200" baseline="-25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1-</a:t>
            </a:r>
            <a:r>
              <a:rPr lang="en-US" altLang="zh-CN" sz="1200" i="1" baseline="-25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1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 tends </a:t>
            </a:r>
            <a:r>
              <a:rPr lang="en-US" altLang="zh-CN" sz="12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zh-CN" altLang="en-US" sz="12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2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grow</a:t>
            </a:r>
            <a:endParaRPr lang="en-US" altLang="zh-CN" sz="1200" dirty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1" name="Oval 23"/>
          <p:cNvSpPr/>
          <p:nvPr/>
        </p:nvSpPr>
        <p:spPr>
          <a:xfrm>
            <a:off x="10744004" y="2734449"/>
            <a:ext cx="151145" cy="140145"/>
          </a:xfrm>
          <a:prstGeom prst="ellipse">
            <a:avLst/>
          </a:prstGeom>
          <a:noFill/>
          <a:ln w="1905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Straight Arrow Connector 24"/>
          <p:cNvCxnSpPr/>
          <p:nvPr/>
        </p:nvCxnSpPr>
        <p:spPr>
          <a:xfrm>
            <a:off x="10840678" y="2874594"/>
            <a:ext cx="421821" cy="882734"/>
          </a:xfrm>
          <a:prstGeom prst="straightConnector1">
            <a:avLst/>
          </a:prstGeom>
          <a:noFill/>
          <a:ln w="19050" cap="flat" cmpd="sng" algn="ctr">
            <a:solidFill>
              <a:srgbClr val="0070C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TextBox 29"/>
          <p:cNvSpPr txBox="1"/>
          <p:nvPr/>
        </p:nvSpPr>
        <p:spPr>
          <a:xfrm>
            <a:off x="9504861" y="3428973"/>
            <a:ext cx="23716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J. H. Lee, and J. H. Lee, </a:t>
            </a:r>
            <a:r>
              <a:rPr lang="en-US" altLang="zh-CN" sz="10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J. Appl. Phys</a:t>
            </a:r>
            <a:r>
              <a:rPr lang="en-US" altLang="zh-CN" sz="1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., vol. 105, p. 064508, Mar. 2009. </a:t>
            </a:r>
            <a:endParaRPr lang="en-US" altLang="zh-CN" sz="10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8" name="Picture 3276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600" y="5013199"/>
            <a:ext cx="1225872" cy="1358707"/>
          </a:xfrm>
          <a:prstGeom prst="rect">
            <a:avLst/>
          </a:prstGeom>
        </p:spPr>
      </p:pic>
      <p:pic>
        <p:nvPicPr>
          <p:cNvPr id="29" name="Picture 3277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140" y="5014706"/>
            <a:ext cx="1317046" cy="1357200"/>
          </a:xfrm>
          <a:prstGeom prst="rect">
            <a:avLst/>
          </a:prstGeom>
        </p:spPr>
      </p:pic>
      <p:graphicFrame>
        <p:nvGraphicFramePr>
          <p:cNvPr id="32" name="Table 32774"/>
          <p:cNvGraphicFramePr>
            <a:graphicFrameLocks noGrp="1"/>
          </p:cNvGraphicFramePr>
          <p:nvPr>
            <p:custDataLst>
              <p:tags r:id="rId7"/>
            </p:custDataLst>
          </p:nvPr>
        </p:nvGraphicFramePr>
        <p:xfrm>
          <a:off x="364049" y="5300489"/>
          <a:ext cx="4438356" cy="128524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109589"/>
                <a:gridCol w="1109589"/>
                <a:gridCol w="1109589"/>
                <a:gridCol w="1109589"/>
              </a:tblGrid>
              <a:tr h="370840">
                <a:tc>
                  <a:txBody>
                    <a:bodyPr/>
                    <a:lstStyle/>
                    <a:p>
                      <a:endParaRPr lang="zh-CN" altLang="en-US" sz="1200" b="1" dirty="0">
                        <a:solidFill>
                          <a:sysClr val="window" lastClr="FFFFFF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ysClr val="window" lastClr="FFFFFF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</a:rPr>
                        <a:t>Si</a:t>
                      </a:r>
                      <a:endParaRPr lang="zh-CN" altLang="en-US" sz="1200" b="1" dirty="0">
                        <a:solidFill>
                          <a:sysClr val="window" lastClr="FFFFFF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ysClr val="window" lastClr="FFFFFF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</a:rPr>
                        <a:t>O</a:t>
                      </a:r>
                      <a:endParaRPr lang="zh-CN" altLang="en-US" sz="1200" b="1" dirty="0">
                        <a:solidFill>
                          <a:sysClr val="window" lastClr="FFFFFF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ysClr val="window" lastClr="FFFFFF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</a:rPr>
                        <a:t>C</a:t>
                      </a:r>
                      <a:endParaRPr lang="zh-CN" altLang="en-US" sz="1200" b="1" dirty="0">
                        <a:solidFill>
                          <a:sysClr val="window" lastClr="FFFFFF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4472C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</a:rPr>
                        <a:t>Ga</a:t>
                      </a:r>
                      <a:endParaRPr lang="zh-CN" altLang="en-US" sz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(12-17 </a:t>
                      </a:r>
                      <a:r>
                        <a:rPr lang="en-US" altLang="zh-CN" sz="1200" dirty="0" err="1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meV</a:t>
                      </a: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)</a:t>
                      </a:r>
                      <a:endParaRPr lang="en-US" altLang="zh-CN" sz="1200" dirty="0">
                        <a:sym typeface="Wingdings" panose="05000000000000000000" pitchFamily="2" charset="2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</a:rPr>
                        <a:t>donor</a:t>
                      </a:r>
                      <a:endParaRPr lang="en-US" altLang="zh-CN" sz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defRPr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(30-33 </a:t>
                      </a:r>
                      <a:r>
                        <a:rPr lang="en-US" altLang="zh-CN" sz="1200" dirty="0" err="1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meV</a:t>
                      </a: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)</a:t>
                      </a:r>
                      <a:endParaRPr lang="en-US" altLang="zh-CN" sz="1200" dirty="0"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+mn-ea"/>
                        </a:rPr>
                        <a:t>donor</a:t>
                      </a:r>
                      <a:endParaRPr lang="zh-CN" altLang="en-US" sz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defRPr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(200 </a:t>
                      </a:r>
                      <a:r>
                        <a:rPr lang="en-US" altLang="zh-CN" sz="1200" dirty="0" err="1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meV</a:t>
                      </a: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)</a:t>
                      </a:r>
                      <a:endParaRPr lang="en-US" altLang="zh-CN" sz="1200" dirty="0"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</a:rPr>
                        <a:t>donor</a:t>
                      </a:r>
                      <a:endParaRPr lang="en-US" altLang="zh-CN" sz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</a:rPr>
                        <a:t>N</a:t>
                      </a:r>
                      <a:endParaRPr lang="zh-CN" altLang="en-US" sz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</a:rPr>
                        <a:t>——</a:t>
                      </a:r>
                      <a:endParaRPr lang="zh-CN" altLang="en-US" sz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+mn-ea"/>
                        </a:rPr>
                        <a:t>——</a:t>
                      </a:r>
                      <a:endParaRPr lang="en-US" altLang="zh-CN" sz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defRPr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(900 </a:t>
                      </a:r>
                      <a:r>
                        <a:rPr lang="en-US" altLang="zh-CN" sz="1200" dirty="0" err="1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meV</a:t>
                      </a: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Wingdings" panose="05000000000000000000" pitchFamily="2" charset="2"/>
                        </a:rPr>
                        <a:t>)</a:t>
                      </a:r>
                      <a:endParaRPr lang="en-US" altLang="zh-CN" sz="1200" dirty="0"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altLang="zh-CN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等线" panose="02010600030101010101" pitchFamily="2" charset="-122"/>
                          <a:sym typeface="+mn-ea"/>
                        </a:rPr>
                        <a:t>acceptor</a:t>
                      </a:r>
                      <a:endParaRPr lang="zh-CN" altLang="en-US" sz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4472C4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3" name="TextBox 38"/>
          <p:cNvSpPr txBox="1"/>
          <p:nvPr/>
        </p:nvSpPr>
        <p:spPr>
          <a:xfrm>
            <a:off x="5920063" y="6064805"/>
            <a:ext cx="2268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C</a:t>
            </a:r>
            <a:r>
              <a:rPr lang="en-US" altLang="zh-CN" sz="1600" b="1" baseline="-25000" dirty="0"/>
              <a:t>N</a:t>
            </a:r>
            <a:endParaRPr lang="zh-CN" altLang="en-US" sz="1600" b="1" baseline="-25000" dirty="0"/>
          </a:p>
        </p:txBody>
      </p:sp>
      <p:sp>
        <p:nvSpPr>
          <p:cNvPr id="34" name="TextBox 32774"/>
          <p:cNvSpPr txBox="1"/>
          <p:nvPr/>
        </p:nvSpPr>
        <p:spPr>
          <a:xfrm>
            <a:off x="3315986" y="3637795"/>
            <a:ext cx="2119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[Si]</a:t>
            </a:r>
            <a:r>
              <a:rPr lang="zh-CN" altLang="en-US" sz="1600" dirty="0"/>
              <a:t>≈</a:t>
            </a:r>
            <a:r>
              <a:rPr lang="en-US" altLang="zh-CN" sz="1600" dirty="0"/>
              <a:t>[C], N</a:t>
            </a:r>
            <a:r>
              <a:rPr lang="en-US" altLang="zh-CN" sz="1600" baseline="-25000" dirty="0"/>
              <a:t>d</a:t>
            </a:r>
            <a:r>
              <a:rPr lang="en-US" altLang="zh-CN" sz="1600" dirty="0"/>
              <a:t>=[Si]+[O]-[C]</a:t>
            </a:r>
            <a:endParaRPr lang="en-US" altLang="zh-CN" sz="1600" dirty="0"/>
          </a:p>
          <a:p>
            <a:r>
              <a:rPr lang="en-US" altLang="zh-CN" sz="1600" dirty="0"/>
              <a:t>                    </a:t>
            </a:r>
            <a:r>
              <a:rPr lang="zh-CN" altLang="en-US" sz="1600" dirty="0"/>
              <a:t>≈</a:t>
            </a:r>
            <a:r>
              <a:rPr lang="en-US" altLang="zh-CN" sz="1600" dirty="0"/>
              <a:t>10</a:t>
            </a:r>
            <a:r>
              <a:rPr lang="en-US" altLang="zh-CN" sz="1600" baseline="30000" dirty="0"/>
              <a:t>16</a:t>
            </a:r>
            <a:r>
              <a:rPr lang="en-US" altLang="zh-CN" sz="1600" dirty="0"/>
              <a:t> cm</a:t>
            </a:r>
            <a:r>
              <a:rPr lang="en-US" altLang="zh-CN" sz="1600" baseline="30000" dirty="0"/>
              <a:t>-3</a:t>
            </a:r>
            <a:endParaRPr lang="zh-CN" altLang="en-US" sz="1600" baseline="30000" dirty="0"/>
          </a:p>
        </p:txBody>
      </p:sp>
      <p:sp>
        <p:nvSpPr>
          <p:cNvPr id="35" name="TextBox 41"/>
          <p:cNvSpPr txBox="1"/>
          <p:nvPr/>
        </p:nvSpPr>
        <p:spPr>
          <a:xfrm>
            <a:off x="340360" y="4786630"/>
            <a:ext cx="4429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400" b="1" dirty="0"/>
              <a:t>The role of Si, O, C impurities in different positions in the GaN lattice</a:t>
            </a:r>
            <a:r>
              <a:rPr lang="zh-CN" altLang="en-US" sz="1400" b="1" dirty="0"/>
              <a:t>：</a:t>
            </a:r>
            <a:endParaRPr lang="zh-CN" altLang="en-US" sz="1400" b="1" dirty="0"/>
          </a:p>
        </p:txBody>
      </p:sp>
      <p:sp>
        <p:nvSpPr>
          <p:cNvPr id="36" name="TextBox 42"/>
          <p:cNvSpPr txBox="1"/>
          <p:nvPr/>
        </p:nvSpPr>
        <p:spPr>
          <a:xfrm>
            <a:off x="6761385" y="3614468"/>
            <a:ext cx="2842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[Si]&lt;[C], N</a:t>
            </a:r>
            <a:r>
              <a:rPr lang="en-US" altLang="zh-CN" sz="1600" baseline="-25000" dirty="0"/>
              <a:t>d</a:t>
            </a:r>
            <a:r>
              <a:rPr lang="zh-CN" altLang="en-US" sz="1600" dirty="0"/>
              <a:t>≠</a:t>
            </a:r>
            <a:r>
              <a:rPr lang="en-US" altLang="zh-CN" sz="1600" dirty="0"/>
              <a:t>[Si]+[O]-[C]</a:t>
            </a:r>
            <a:endParaRPr lang="en-US" altLang="zh-CN" sz="1600" dirty="0"/>
          </a:p>
          <a:p>
            <a:r>
              <a:rPr lang="en-US" altLang="zh-CN" sz="1600" dirty="0"/>
              <a:t>                    &lt;[Si] or [C], 10</a:t>
            </a:r>
            <a:r>
              <a:rPr lang="en-US" altLang="zh-CN" sz="1600" baseline="30000" dirty="0"/>
              <a:t>14</a:t>
            </a:r>
            <a:r>
              <a:rPr lang="en-US" altLang="zh-CN" sz="1600" dirty="0"/>
              <a:t> cm</a:t>
            </a:r>
            <a:r>
              <a:rPr lang="en-US" altLang="zh-CN" sz="1600" baseline="30000" dirty="0"/>
              <a:t>-3</a:t>
            </a:r>
            <a:endParaRPr lang="zh-CN" altLang="en-US" sz="1600" baseline="30000" dirty="0"/>
          </a:p>
        </p:txBody>
      </p:sp>
      <p:sp>
        <p:nvSpPr>
          <p:cNvPr id="37" name="TextBox 43"/>
          <p:cNvSpPr txBox="1"/>
          <p:nvPr/>
        </p:nvSpPr>
        <p:spPr>
          <a:xfrm>
            <a:off x="3442916" y="4290146"/>
            <a:ext cx="22684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 C</a:t>
            </a:r>
            <a:r>
              <a:rPr lang="en-US" altLang="zh-CN" sz="1400" b="1" baseline="-25000" dirty="0"/>
              <a:t>N</a:t>
            </a:r>
            <a:r>
              <a:rPr lang="en-US" altLang="zh-CN" sz="1400" b="1" dirty="0"/>
              <a:t> </a:t>
            </a:r>
            <a:r>
              <a:rPr lang="en-US" altLang="zh-CN" sz="1400" baseline="-25000" dirty="0"/>
              <a:t> </a:t>
            </a:r>
            <a:endParaRPr lang="zh-CN" altLang="en-US" sz="1400" b="1" baseline="-25000" dirty="0"/>
          </a:p>
        </p:txBody>
      </p:sp>
      <p:sp>
        <p:nvSpPr>
          <p:cNvPr id="38" name="TextBox 44"/>
          <p:cNvSpPr txBox="1"/>
          <p:nvPr/>
        </p:nvSpPr>
        <p:spPr>
          <a:xfrm>
            <a:off x="6431408" y="4312035"/>
            <a:ext cx="22684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C</a:t>
            </a:r>
            <a:r>
              <a:rPr lang="en-US" altLang="zh-CN" sz="1400" b="1" baseline="-25000" dirty="0"/>
              <a:t>N</a:t>
            </a:r>
            <a:r>
              <a:rPr lang="en-US" altLang="zh-CN" sz="1400" b="1" dirty="0"/>
              <a:t>  and C</a:t>
            </a:r>
            <a:r>
              <a:rPr lang="en-US" altLang="zh-CN" sz="1400" b="1" baseline="-25000" dirty="0"/>
              <a:t>Ga</a:t>
            </a:r>
            <a:r>
              <a:rPr lang="en-US" altLang="zh-CN" sz="1400" b="1" dirty="0"/>
              <a:t>  </a:t>
            </a:r>
            <a:endParaRPr lang="en-US" altLang="zh-CN" sz="1400" b="1" dirty="0"/>
          </a:p>
          <a:p>
            <a:r>
              <a:rPr sz="1400" dirty="0"/>
              <a:t>Self-compensation</a:t>
            </a:r>
            <a:endParaRPr sz="1400" dirty="0"/>
          </a:p>
        </p:txBody>
      </p:sp>
      <p:sp>
        <p:nvSpPr>
          <p:cNvPr id="40" name="Arrow: Right 45"/>
          <p:cNvSpPr/>
          <p:nvPr/>
        </p:nvSpPr>
        <p:spPr>
          <a:xfrm>
            <a:off x="4349115" y="4418965"/>
            <a:ext cx="1656080" cy="101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82600" y="156845"/>
            <a:ext cx="993626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Our solution: Aluminum Isoelectronic </a:t>
            </a:r>
            <a:r>
              <a:rPr lang="en-US" altLang="zh-CN" sz="3200" b="1" u="sng" dirty="0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doping technique</a:t>
            </a:r>
            <a:endParaRPr lang="zh-CN" altLang="en-US" sz="3200" b="1" u="sng" dirty="0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</a:endParaRPr>
          </a:p>
        </p:txBody>
      </p:sp>
      <p:sp>
        <p:nvSpPr>
          <p:cNvPr id="3" name="Arrow: Right 45"/>
          <p:cNvSpPr/>
          <p:nvPr/>
        </p:nvSpPr>
        <p:spPr>
          <a:xfrm>
            <a:off x="7683500" y="4383405"/>
            <a:ext cx="1576070" cy="110490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504680" y="4290060"/>
            <a:ext cx="23710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1400" b="1" dirty="0">
                <a:solidFill>
                  <a:srgbClr val="C00000"/>
                </a:solidFill>
              </a:rPr>
              <a:t>Decrease in electron concentration</a:t>
            </a:r>
            <a:endParaRPr sz="1400" b="1" dirty="0">
              <a:solidFill>
                <a:srgbClr val="C00000"/>
              </a:solidFill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591820" y="1040130"/>
            <a:ext cx="17957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1600" b="1" dirty="0">
                <a:solidFill>
                  <a:srgbClr val="0070C0"/>
                </a:solidFill>
              </a:rPr>
              <a:t>Epitaxial layer structure</a:t>
            </a:r>
            <a:endParaRPr sz="1600" b="1" dirty="0">
              <a:solidFill>
                <a:srgbClr val="0070C0"/>
              </a:solidFill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7178675" y="1680210"/>
            <a:ext cx="13773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b="1" dirty="0">
                <a:solidFill>
                  <a:schemeClr val="tx2"/>
                </a:solidFill>
              </a:rPr>
              <a:t>SIMS Results</a:t>
            </a:r>
            <a:endParaRPr lang="zh-CN" altLang="en-US" sz="1600" b="1" dirty="0">
              <a:solidFill>
                <a:schemeClr val="tx2"/>
              </a:solidFill>
            </a:endParaRPr>
          </a:p>
        </p:txBody>
      </p:sp>
      <p:pic>
        <p:nvPicPr>
          <p:cNvPr id="18" name="Picture 2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655" y="4965700"/>
            <a:ext cx="2636520" cy="153606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2"/>
          <p:cNvSpPr txBox="1"/>
          <p:nvPr/>
        </p:nvSpPr>
        <p:spPr>
          <a:xfrm>
            <a:off x="10506178" y="5445130"/>
            <a:ext cx="1690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C</a:t>
            </a:r>
            <a:r>
              <a:rPr lang="en-US" altLang="zh-CN" sz="1200" b="1" baseline="-25000" dirty="0"/>
              <a:t>Ga</a:t>
            </a:r>
            <a:r>
              <a:rPr lang="en-US" altLang="zh-CN" sz="1200" b="1" dirty="0"/>
              <a:t> to C</a:t>
            </a:r>
            <a:r>
              <a:rPr lang="en-US" altLang="zh-CN" sz="1200" b="1" baseline="-25000" dirty="0"/>
              <a:t>N</a:t>
            </a:r>
            <a:r>
              <a:rPr lang="en-US" altLang="zh-CN" sz="1200" b="1" dirty="0"/>
              <a:t> transitions </a:t>
            </a:r>
            <a:endParaRPr lang="zh-CN" altLang="en-US" sz="1200" b="1" baseline="-25000" dirty="0"/>
          </a:p>
        </p:txBody>
      </p:sp>
      <p:sp>
        <p:nvSpPr>
          <p:cNvPr id="22" name="TextBox 26"/>
          <p:cNvSpPr txBox="1"/>
          <p:nvPr/>
        </p:nvSpPr>
        <p:spPr>
          <a:xfrm>
            <a:off x="9576435" y="5007610"/>
            <a:ext cx="6159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PL </a:t>
            </a:r>
            <a:endParaRPr lang="en-US" altLang="zh-CN" sz="1600" b="1" dirty="0"/>
          </a:p>
          <a:p>
            <a:r>
              <a:rPr lang="zh-CN" altLang="en-US" sz="1600" b="1" dirty="0"/>
              <a:t>test</a:t>
            </a:r>
            <a:endParaRPr lang="zh-CN" altLang="en-US" sz="1600" b="1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Freeform 5"/>
          <p:cNvSpPr/>
          <p:nvPr/>
        </p:nvSpPr>
        <p:spPr>
          <a:xfrm>
            <a:off x="0" y="223838"/>
            <a:ext cx="357188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9" h="1050">
                <a:moveTo>
                  <a:pt x="0" y="1050"/>
                </a:moveTo>
                <a:lnTo>
                  <a:pt x="510" y="540"/>
                </a:lnTo>
                <a:cubicBezTo>
                  <a:pt x="519" y="532"/>
                  <a:pt x="519" y="518"/>
                  <a:pt x="510" y="510"/>
                </a:cubicBezTo>
                <a:lnTo>
                  <a:pt x="0" y="0"/>
                </a:lnTo>
                <a:lnTo>
                  <a:pt x="0" y="1050"/>
                </a:lnTo>
                <a:close/>
              </a:path>
            </a:pathLst>
          </a:custGeom>
          <a:solidFill>
            <a:srgbClr val="57646B">
              <a:alpha val="10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6"/>
          <p:cNvSpPr/>
          <p:nvPr/>
        </p:nvSpPr>
        <p:spPr>
          <a:xfrm>
            <a:off x="0" y="63500"/>
            <a:ext cx="355600" cy="647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</a:cxnLst>
            <a:rect l="0" t="0" r="0" b="0"/>
            <a:pathLst>
              <a:path w="518" h="1051">
                <a:moveTo>
                  <a:pt x="0" y="1051"/>
                </a:moveTo>
                <a:lnTo>
                  <a:pt x="508" y="543"/>
                </a:lnTo>
                <a:cubicBezTo>
                  <a:pt x="518" y="533"/>
                  <a:pt x="518" y="518"/>
                  <a:pt x="508" y="508"/>
                </a:cubicBezTo>
                <a:lnTo>
                  <a:pt x="0" y="0"/>
                </a:lnTo>
                <a:lnTo>
                  <a:pt x="0" y="105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1" name="Rectangle: Rounded Corners 2"/>
          <p:cNvSpPr/>
          <p:nvPr/>
        </p:nvSpPr>
        <p:spPr>
          <a:xfrm>
            <a:off x="3414046" y="349885"/>
            <a:ext cx="857655" cy="40011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Clean</a:t>
            </a:r>
            <a:endParaRPr lang="en-US" altLang="zh-CN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12" name="Rectangle: Rounded Corners 14"/>
          <p:cNvSpPr/>
          <p:nvPr/>
        </p:nvSpPr>
        <p:spPr>
          <a:xfrm>
            <a:off x="4342186" y="349885"/>
            <a:ext cx="1247775" cy="40011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DepositionSiO</a:t>
            </a:r>
            <a:r>
              <a:rPr lang="en-US" altLang="zh-CN" sz="1400" b="1" baseline="-25000" dirty="0">
                <a:solidFill>
                  <a:sysClr val="windowText" lastClr="000000"/>
                </a:solidFill>
              </a:rPr>
              <a:t>2</a:t>
            </a:r>
            <a:endParaRPr lang="zh-CN" altLang="en-US" sz="14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13" name="Rectangle: Rounded Corners 15"/>
          <p:cNvSpPr/>
          <p:nvPr/>
        </p:nvSpPr>
        <p:spPr>
          <a:xfrm>
            <a:off x="5660446" y="349885"/>
            <a:ext cx="1004570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ysClr val="windowText" lastClr="000000"/>
                </a:solidFill>
              </a:rPr>
              <a:t>Photolithography</a:t>
            </a:r>
            <a:endParaRPr lang="zh-CN" altLang="en-US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14" name="Rectangle: Rounded Corners 16"/>
          <p:cNvSpPr/>
          <p:nvPr/>
        </p:nvSpPr>
        <p:spPr>
          <a:xfrm>
            <a:off x="6735501" y="349885"/>
            <a:ext cx="1056005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Etch SiO</a:t>
            </a:r>
            <a:r>
              <a:rPr lang="en-US" altLang="zh-CN" sz="1400" b="1" baseline="-25000" dirty="0">
                <a:solidFill>
                  <a:sysClr val="windowText" lastClr="000000"/>
                </a:solidFill>
              </a:rPr>
              <a:t>2</a:t>
            </a:r>
            <a:endParaRPr lang="zh-CN" altLang="en-US" sz="14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15" name="Rectangle: Rounded Corners 18"/>
          <p:cNvSpPr/>
          <p:nvPr/>
        </p:nvSpPr>
        <p:spPr>
          <a:xfrm>
            <a:off x="8616371" y="349885"/>
            <a:ext cx="1004570" cy="40011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Lift off</a:t>
            </a:r>
            <a:endParaRPr lang="en-US" altLang="zh-CN" sz="14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16" name="Rectangle: Rounded Corners 17"/>
          <p:cNvSpPr/>
          <p:nvPr/>
        </p:nvSpPr>
        <p:spPr>
          <a:xfrm>
            <a:off x="7861991" y="349885"/>
            <a:ext cx="683895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ICP</a:t>
            </a:r>
            <a:endParaRPr lang="zh-CN" altLang="en-US" sz="14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17" name="Rectangle: Rounded Corners 121"/>
          <p:cNvSpPr/>
          <p:nvPr/>
        </p:nvSpPr>
        <p:spPr>
          <a:xfrm>
            <a:off x="9691426" y="349885"/>
            <a:ext cx="1138555" cy="40011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Etch steps</a:t>
            </a:r>
            <a:endParaRPr lang="en-US" altLang="zh-CN" sz="14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18" name="Rectangle: Rounded Corners 122"/>
          <p:cNvSpPr/>
          <p:nvPr/>
        </p:nvSpPr>
        <p:spPr>
          <a:xfrm>
            <a:off x="10900466" y="349885"/>
            <a:ext cx="955040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TMAH</a:t>
            </a:r>
            <a:endParaRPr lang="zh-CN" altLang="en-US" sz="1400" b="1" baseline="-25000" dirty="0">
              <a:solidFill>
                <a:sysClr val="windowText" lastClr="000000"/>
              </a:solidFill>
            </a:endParaRPr>
          </a:p>
        </p:txBody>
      </p:sp>
      <p:pic>
        <p:nvPicPr>
          <p:cNvPr id="121" name="图片 120" descr="演示文稿1_01"/>
          <p:cNvPicPr>
            <a:picLocks noChangeAspect="1"/>
          </p:cNvPicPr>
          <p:nvPr/>
        </p:nvPicPr>
        <p:blipFill>
          <a:blip r:embed="rId1"/>
          <a:srcRect l="11818" t="20315" r="14552" b="11806"/>
          <a:stretch>
            <a:fillRect/>
          </a:stretch>
        </p:blipFill>
        <p:spPr>
          <a:xfrm>
            <a:off x="121920" y="871855"/>
            <a:ext cx="6343650" cy="3289300"/>
          </a:xfrm>
          <a:prstGeom prst="rect">
            <a:avLst/>
          </a:prstGeom>
        </p:spPr>
      </p:pic>
      <p:pic>
        <p:nvPicPr>
          <p:cNvPr id="134" name="图片 133" descr="演示文稿1_01"/>
          <p:cNvPicPr>
            <a:picLocks noChangeAspect="1"/>
          </p:cNvPicPr>
          <p:nvPr/>
        </p:nvPicPr>
        <p:blipFill>
          <a:blip r:embed="rId2"/>
          <a:srcRect l="9630" t="16019" r="14917" b="10444"/>
          <a:stretch>
            <a:fillRect/>
          </a:stretch>
        </p:blipFill>
        <p:spPr>
          <a:xfrm>
            <a:off x="5594350" y="2420620"/>
            <a:ext cx="6282055" cy="3443605"/>
          </a:xfrm>
          <a:prstGeom prst="rect">
            <a:avLst/>
          </a:prstGeom>
        </p:spPr>
      </p:pic>
      <p:sp>
        <p:nvSpPr>
          <p:cNvPr id="135" name="Rectangle: Rounded Corners 14"/>
          <p:cNvSpPr/>
          <p:nvPr/>
        </p:nvSpPr>
        <p:spPr>
          <a:xfrm>
            <a:off x="4678680" y="6025502"/>
            <a:ext cx="1604645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  <a:sym typeface="+mn-ea"/>
              </a:rPr>
              <a:t>Deposition SiO</a:t>
            </a:r>
            <a:r>
              <a:rPr lang="en-US" altLang="zh-CN" sz="1400" b="1" baseline="-25000" dirty="0">
                <a:solidFill>
                  <a:sysClr val="windowText" lastClr="000000"/>
                </a:solidFill>
                <a:sym typeface="+mn-ea"/>
              </a:rPr>
              <a:t>2</a:t>
            </a:r>
            <a:endParaRPr lang="zh-CN" altLang="en-US" sz="14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36" name="Rectangle: Rounded Corners 15"/>
          <p:cNvSpPr/>
          <p:nvPr/>
        </p:nvSpPr>
        <p:spPr>
          <a:xfrm>
            <a:off x="6366510" y="6025502"/>
            <a:ext cx="1016635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ysClr val="windowText" lastClr="000000"/>
                </a:solidFill>
                <a:sym typeface="+mn-ea"/>
              </a:rPr>
              <a:t>Photolithography</a:t>
            </a:r>
            <a:endParaRPr lang="zh-CN" altLang="en-US" sz="14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37" name="Rectangle: Rounded Corners 16"/>
          <p:cNvSpPr/>
          <p:nvPr/>
        </p:nvSpPr>
        <p:spPr>
          <a:xfrm>
            <a:off x="7466330" y="6025502"/>
            <a:ext cx="1000760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ysClr val="windowText" lastClr="000000"/>
                </a:solidFill>
              </a:rPr>
              <a:t>Et</a:t>
            </a:r>
            <a:r>
              <a:rPr lang="en-US" altLang="zh-CN" sz="1400" b="1" dirty="0">
                <a:solidFill>
                  <a:sysClr val="windowText" lastClr="000000"/>
                </a:solidFill>
              </a:rPr>
              <a:t>ch</a:t>
            </a:r>
            <a:endParaRPr lang="en-US" altLang="zh-CN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38" name="Rectangle: Rounded Corners 18"/>
          <p:cNvSpPr/>
          <p:nvPr/>
        </p:nvSpPr>
        <p:spPr>
          <a:xfrm>
            <a:off x="10801985" y="6025502"/>
            <a:ext cx="1261745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Annealing</a:t>
            </a:r>
            <a:endParaRPr lang="en-US" altLang="zh-CN" sz="1400" b="1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139" name="Rectangle: Rounded Corners 17"/>
          <p:cNvSpPr/>
          <p:nvPr/>
        </p:nvSpPr>
        <p:spPr>
          <a:xfrm>
            <a:off x="8550275" y="6025502"/>
            <a:ext cx="1134110" cy="40005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ysClr val="windowText" lastClr="000000"/>
                </a:solidFill>
              </a:rPr>
              <a:t>Metal deposition</a:t>
            </a:r>
            <a:endParaRPr lang="zh-CN" altLang="en-US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40" name="Rectangle: Rounded Corners 94"/>
          <p:cNvSpPr/>
          <p:nvPr/>
        </p:nvSpPr>
        <p:spPr>
          <a:xfrm>
            <a:off x="9767570" y="6025502"/>
            <a:ext cx="951230" cy="400110"/>
          </a:xfrm>
          <a:prstGeom prst="roundRect">
            <a:avLst/>
          </a:prstGeom>
          <a:gradFill flip="none" rotWithShape="1">
            <a:gsLst>
              <a:gs pos="0">
                <a:srgbClr val="4472C4">
                  <a:lumMod val="60000"/>
                  <a:lumOff val="40000"/>
                  <a:tint val="66000"/>
                  <a:satMod val="160000"/>
                </a:srgbClr>
              </a:gs>
              <a:gs pos="50000">
                <a:srgbClr val="4472C4">
                  <a:lumMod val="60000"/>
                  <a:lumOff val="40000"/>
                  <a:tint val="44500"/>
                  <a:satMod val="160000"/>
                </a:srgbClr>
              </a:gs>
              <a:gs pos="100000">
                <a:srgbClr val="4472C4">
                  <a:lumMod val="60000"/>
                  <a:lumOff val="40000"/>
                  <a:tint val="23500"/>
                  <a:satMod val="160000"/>
                </a:srgbClr>
              </a:gs>
            </a:gsLst>
            <a:lin ang="5400000" scaled="1"/>
            <a:tileRect/>
          </a:gra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ysClr val="windowText" lastClr="000000"/>
                </a:solidFill>
              </a:rPr>
              <a:t>Lift off</a:t>
            </a:r>
            <a:endParaRPr lang="en-US" altLang="zh-CN" sz="1400" b="1" baseline="-25000" dirty="0">
              <a:solidFill>
                <a:sysClr val="windowText" lastClr="000000"/>
              </a:solidFill>
            </a:endParaRPr>
          </a:p>
        </p:txBody>
      </p:sp>
      <p:pic>
        <p:nvPicPr>
          <p:cNvPr id="141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7" r="7410" b="24283"/>
          <a:stretch>
            <a:fillRect/>
          </a:stretch>
        </p:blipFill>
        <p:spPr bwMode="auto">
          <a:xfrm rot="5400000">
            <a:off x="9676765" y="977900"/>
            <a:ext cx="1370330" cy="1231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180" y="4281170"/>
            <a:ext cx="2066290" cy="1550035"/>
          </a:xfrm>
          <a:prstGeom prst="rect">
            <a:avLst/>
          </a:prstGeom>
        </p:spPr>
      </p:pic>
      <p:pic>
        <p:nvPicPr>
          <p:cNvPr id="146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75" y="4293235"/>
            <a:ext cx="2863215" cy="2151380"/>
          </a:xfrm>
          <a:prstGeom prst="rect">
            <a:avLst/>
          </a:prstGeom>
        </p:spPr>
      </p:pic>
      <p:pic>
        <p:nvPicPr>
          <p:cNvPr id="201" name="Picture 20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910" y="908685"/>
            <a:ext cx="3081020" cy="13874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81965" y="260985"/>
            <a:ext cx="2540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u="sng">
                <a:solidFill>
                  <a:srgbClr val="202020"/>
                </a:solidFill>
                <a:latin typeface="Times New Roman" panose="02020603050405020304" pitchFamily="18" charset="0"/>
                <a:cs typeface="微软雅黑" panose="020B0503020204020204" charset="-122"/>
              </a:rPr>
              <a:t>Process flow</a:t>
            </a:r>
            <a:endParaRPr lang="zh-CN" altLang="en-US" sz="3200" b="1" u="sng">
              <a:solidFill>
                <a:srgbClr val="202020"/>
              </a:solidFill>
              <a:latin typeface="Times New Roman" panose="02020603050405020304" pitchFamily="18" charset="0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TABLE_BEAUTIFY" val="smartTable{a18c9829-5aa9-4b58-9f99-59456bb2286f}"/>
</p:tagLst>
</file>

<file path=ppt/tags/tag2.xml><?xml version="1.0" encoding="utf-8"?>
<p:tagLst xmlns:p="http://schemas.openxmlformats.org/presentationml/2006/main">
  <p:tag name="KSO_WM_UNIT_TABLE_BEAUTIFY" val="smartTable{f5b3f417-d42b-495e-bf6c-4d22851748bc}"/>
  <p:tag name="TABLE_ENDDRAG_ORIGIN_RECT" val="269*118"/>
  <p:tag name="TABLE_ENDDRAG_RECT" val="54*224*269*118"/>
</p:tagLst>
</file>

<file path=ppt/tags/tag3.xml><?xml version="1.0" encoding="utf-8"?>
<p:tagLst xmlns:p="http://schemas.openxmlformats.org/presentationml/2006/main">
  <p:tag name="KSO_WM_UNIT_TABLE_BEAUTIFY" val="smartTable{d006a157-1efb-4e87-be99-5c75611dd18a}"/>
</p:tagLst>
</file>

<file path=ppt/tags/tag4.xml><?xml version="1.0" encoding="utf-8"?>
<p:tagLst xmlns:p="http://schemas.openxmlformats.org/presentationml/2006/main">
  <p:tag name="KSO_WM_UNIT_TABLE_BEAUTIFY" val="smartTable{7367575e-99d4-4626-84e8-0845e1caea38}"/>
</p:tagLst>
</file>

<file path=ppt/tags/tag5.xml><?xml version="1.0" encoding="utf-8"?>
<p:tagLst xmlns:p="http://schemas.openxmlformats.org/presentationml/2006/main">
  <p:tag name="KSO_WM_UNIT_TABLE_BEAUTIFY" val="smartTable{7367575e-99d4-4626-84e8-0845e1caea38}"/>
</p:tagLst>
</file>

<file path=ppt/theme/theme1.xml><?xml version="1.0" encoding="utf-8"?>
<a:theme xmlns:a="http://schemas.openxmlformats.org/drawingml/2006/main" name="1_默认设计模板">
  <a:themeElements>
    <a:clrScheme name="自定义 1">
      <a:dk1>
        <a:srgbClr val="2A495A"/>
      </a:dk1>
      <a:lt1>
        <a:srgbClr val="00A2C2"/>
      </a:lt1>
      <a:dk2>
        <a:srgbClr val="F6A514"/>
      </a:dk2>
      <a:lt2>
        <a:srgbClr val="FFFFFF"/>
      </a:lt2>
      <a:accent1>
        <a:srgbClr val="43BAB3"/>
      </a:accent1>
      <a:accent2>
        <a:srgbClr val="FB7D6E"/>
      </a:accent2>
      <a:accent3>
        <a:srgbClr val="4E4B49"/>
      </a:accent3>
      <a:accent4>
        <a:srgbClr val="00A2C2"/>
      </a:accent4>
      <a:accent5>
        <a:srgbClr val="F6A514"/>
      </a:accent5>
      <a:accent6>
        <a:srgbClr val="4E4B49"/>
      </a:accent6>
      <a:hlink>
        <a:srgbClr val="F3F3F3"/>
      </a:hlink>
      <a:folHlink>
        <a:srgbClr val="595959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6456</Words>
  <Application>WPS 演示</Application>
  <PresentationFormat>Custom</PresentationFormat>
  <Paragraphs>398</Paragraphs>
  <Slides>16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仿宋_GB2312</vt:lpstr>
      <vt:lpstr>仿宋</vt:lpstr>
      <vt:lpstr>Calibri</vt:lpstr>
      <vt:lpstr>Times New Roman</vt:lpstr>
      <vt:lpstr>Wingdings</vt:lpstr>
      <vt:lpstr>华文中宋</vt:lpstr>
      <vt:lpstr>华文仿宋</vt:lpstr>
      <vt:lpstr>Symbol</vt:lpstr>
      <vt:lpstr>Arial Unicode MS</vt:lpstr>
      <vt:lpstr>Symbol</vt:lpstr>
      <vt:lpstr>黑体</vt:lpstr>
      <vt:lpstr>等线</vt:lpstr>
      <vt:lpstr>Cambria Math</vt:lpstr>
      <vt:lpstr>方正公文小标宋</vt:lpstr>
      <vt:lpstr>腾祥澜黑简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川</cp:lastModifiedBy>
  <cp:revision>859</cp:revision>
  <dcterms:created xsi:type="dcterms:W3CDTF">2013-01-25T01:44:00Z</dcterms:created>
  <dcterms:modified xsi:type="dcterms:W3CDTF">2021-11-17T06:14:24Z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C498AF83559341B8856416F20B73CF5D</vt:lpwstr>
  </property>
</Properties>
</file>